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0" r:id="rId3"/>
    <p:sldMasterId id="2147483712" r:id="rId4"/>
    <p:sldMasterId id="2147483714" r:id="rId5"/>
    <p:sldMasterId id="2147483716" r:id="rId6"/>
    <p:sldMasterId id="2147483718" r:id="rId7"/>
    <p:sldMasterId id="2147483720" r:id="rId8"/>
    <p:sldMasterId id="2147483722" r:id="rId9"/>
    <p:sldMasterId id="2147483724" r:id="rId10"/>
    <p:sldMasterId id="2147483726" r:id="rId11"/>
    <p:sldMasterId id="2147483728" r:id="rId12"/>
    <p:sldMasterId id="2147483730" r:id="rId13"/>
    <p:sldMasterId id="2147483732" r:id="rId14"/>
    <p:sldMasterId id="2147483734" r:id="rId15"/>
    <p:sldMasterId id="2147483736" r:id="rId16"/>
    <p:sldMasterId id="2147483738" r:id="rId17"/>
  </p:sldMasterIdLst>
  <p:notesMasterIdLst>
    <p:notesMasterId r:id="rId87"/>
  </p:notesMasterIdLst>
  <p:handoutMasterIdLst>
    <p:handoutMasterId r:id="rId88"/>
  </p:handoutMasterIdLst>
  <p:sldIdLst>
    <p:sldId id="621" r:id="rId18"/>
    <p:sldId id="443" r:id="rId19"/>
    <p:sldId id="529" r:id="rId20"/>
    <p:sldId id="538" r:id="rId21"/>
    <p:sldId id="493" r:id="rId22"/>
    <p:sldId id="597" r:id="rId23"/>
    <p:sldId id="623" r:id="rId24"/>
    <p:sldId id="624" r:id="rId25"/>
    <p:sldId id="625" r:id="rId26"/>
    <p:sldId id="626" r:id="rId27"/>
    <p:sldId id="627" r:id="rId28"/>
    <p:sldId id="628" r:id="rId29"/>
    <p:sldId id="629" r:id="rId30"/>
    <p:sldId id="630" r:id="rId31"/>
    <p:sldId id="631" r:id="rId32"/>
    <p:sldId id="632" r:id="rId33"/>
    <p:sldId id="633" r:id="rId34"/>
    <p:sldId id="634" r:id="rId35"/>
    <p:sldId id="635" r:id="rId36"/>
    <p:sldId id="636" r:id="rId37"/>
    <p:sldId id="505" r:id="rId38"/>
    <p:sldId id="541" r:id="rId39"/>
    <p:sldId id="542" r:id="rId40"/>
    <p:sldId id="564" r:id="rId41"/>
    <p:sldId id="543" r:id="rId42"/>
    <p:sldId id="598" r:id="rId43"/>
    <p:sldId id="544" r:id="rId44"/>
    <p:sldId id="545" r:id="rId45"/>
    <p:sldId id="565" r:id="rId46"/>
    <p:sldId id="600" r:id="rId47"/>
    <p:sldId id="599" r:id="rId48"/>
    <p:sldId id="546" r:id="rId49"/>
    <p:sldId id="601" r:id="rId50"/>
    <p:sldId id="602" r:id="rId51"/>
    <p:sldId id="603" r:id="rId52"/>
    <p:sldId id="604" r:id="rId53"/>
    <p:sldId id="605" r:id="rId54"/>
    <p:sldId id="606" r:id="rId55"/>
    <p:sldId id="547" r:id="rId56"/>
    <p:sldId id="549" r:id="rId57"/>
    <p:sldId id="608" r:id="rId58"/>
    <p:sldId id="607" r:id="rId59"/>
    <p:sldId id="550" r:id="rId60"/>
    <p:sldId id="551" r:id="rId61"/>
    <p:sldId id="596" r:id="rId62"/>
    <p:sldId id="552" r:id="rId63"/>
    <p:sldId id="566" r:id="rId64"/>
    <p:sldId id="553" r:id="rId65"/>
    <p:sldId id="609" r:id="rId66"/>
    <p:sldId id="554" r:id="rId67"/>
    <p:sldId id="555" r:id="rId68"/>
    <p:sldId id="610" r:id="rId69"/>
    <p:sldId id="556" r:id="rId70"/>
    <p:sldId id="557" r:id="rId71"/>
    <p:sldId id="558" r:id="rId72"/>
    <p:sldId id="559" r:id="rId73"/>
    <p:sldId id="567" r:id="rId74"/>
    <p:sldId id="560" r:id="rId75"/>
    <p:sldId id="611" r:id="rId76"/>
    <p:sldId id="561" r:id="rId77"/>
    <p:sldId id="563" r:id="rId78"/>
    <p:sldId id="612" r:id="rId79"/>
    <p:sldId id="613" r:id="rId80"/>
    <p:sldId id="622" r:id="rId81"/>
    <p:sldId id="614" r:id="rId82"/>
    <p:sldId id="617" r:id="rId83"/>
    <p:sldId id="616" r:id="rId84"/>
    <p:sldId id="618" r:id="rId85"/>
    <p:sldId id="492" r:id="rId86"/>
  </p:sldIdLst>
  <p:sldSz cx="9144000" cy="6858000" type="screen4x3"/>
  <p:notesSz cx="6794500" cy="99187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556A2C"/>
    <a:srgbClr val="8AAC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737"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3030" y="66"/>
      </p:cViewPr>
      <p:guideLst>
        <p:guide orient="horz" pos="3124"/>
        <p:guide pos="214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slide" Target="slides/slide6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viewProps" Target="viewProp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438" cy="494825"/>
          </a:xfrm>
          <a:prstGeom prst="rect">
            <a:avLst/>
          </a:prstGeom>
        </p:spPr>
        <p:txBody>
          <a:bodyPr vert="horz" lIns="91367" tIns="45683" rIns="91367" bIns="45683" rtlCol="0"/>
          <a:lstStyle>
            <a:lvl1pPr algn="l">
              <a:defRPr sz="1200" dirty="0">
                <a:latin typeface="Arial" charset="0"/>
                <a:cs typeface="+mn-cs"/>
              </a:defRPr>
            </a:lvl1pPr>
          </a:lstStyle>
          <a:p>
            <a:pPr>
              <a:defRPr/>
            </a:pPr>
            <a:endParaRPr lang="en-US" dirty="0"/>
          </a:p>
        </p:txBody>
      </p:sp>
      <p:sp>
        <p:nvSpPr>
          <p:cNvPr id="4" name="Footer Placeholder 3"/>
          <p:cNvSpPr>
            <a:spLocks noGrp="1"/>
          </p:cNvSpPr>
          <p:nvPr>
            <p:ph type="ftr" sz="quarter" idx="2"/>
          </p:nvPr>
        </p:nvSpPr>
        <p:spPr>
          <a:xfrm>
            <a:off x="0" y="9420703"/>
            <a:ext cx="2943438" cy="496411"/>
          </a:xfrm>
          <a:prstGeom prst="rect">
            <a:avLst/>
          </a:prstGeom>
        </p:spPr>
        <p:txBody>
          <a:bodyPr vert="horz" lIns="91367" tIns="45683" rIns="91367" bIns="45683" rtlCol="0" anchor="b"/>
          <a:lstStyle>
            <a:lvl1pPr algn="l">
              <a:defRPr sz="1200" dirty="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49476" y="9420703"/>
            <a:ext cx="2943438" cy="496411"/>
          </a:xfrm>
          <a:prstGeom prst="rect">
            <a:avLst/>
          </a:prstGeom>
        </p:spPr>
        <p:txBody>
          <a:bodyPr vert="horz" wrap="square" lIns="91367" tIns="45683" rIns="91367" bIns="45683" numCol="1" anchor="b" anchorCtr="0" compatLnSpc="1">
            <a:prstTxWarp prst="textNoShape">
              <a:avLst/>
            </a:prstTxWarp>
          </a:bodyPr>
          <a:lstStyle>
            <a:lvl1pPr algn="r">
              <a:defRPr sz="1200"/>
            </a:lvl1pPr>
          </a:lstStyle>
          <a:p>
            <a:fld id="{8B4DC6A5-6443-4905-BE8E-26411642DBA2}" type="slidenum">
              <a:rPr lang="en-US"/>
              <a:pPr/>
              <a:t>‹#›</a:t>
            </a:fld>
            <a:endParaRPr lang="en-US" dirty="0"/>
          </a:p>
        </p:txBody>
      </p:sp>
    </p:spTree>
    <p:extLst>
      <p:ext uri="{BB962C8B-B14F-4D97-AF65-F5344CB8AC3E}">
        <p14:creationId xmlns:p14="http://schemas.microsoft.com/office/powerpoint/2010/main" xmlns="" val="262077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438" cy="494825"/>
          </a:xfrm>
          <a:prstGeom prst="rect">
            <a:avLst/>
          </a:prstGeom>
        </p:spPr>
        <p:txBody>
          <a:bodyPr vert="horz" lIns="91367" tIns="45683" rIns="91367" bIns="45683" rtlCol="0"/>
          <a:lstStyle>
            <a:lvl1pPr algn="l">
              <a:defRPr sz="1200" dirty="0">
                <a:latin typeface="Arial" charset="0"/>
                <a:cs typeface="+mn-cs"/>
              </a:defRPr>
            </a:lvl1pPr>
          </a:lstStyle>
          <a:p>
            <a:pPr>
              <a:defRPr/>
            </a:pPr>
            <a:endParaRPr lang="en-ZA" dirty="0"/>
          </a:p>
        </p:txBody>
      </p:sp>
      <p:sp>
        <p:nvSpPr>
          <p:cNvPr id="3" name="Date Placeholder 2"/>
          <p:cNvSpPr>
            <a:spLocks noGrp="1"/>
          </p:cNvSpPr>
          <p:nvPr>
            <p:ph type="dt" idx="1"/>
          </p:nvPr>
        </p:nvSpPr>
        <p:spPr>
          <a:xfrm>
            <a:off x="3849476" y="0"/>
            <a:ext cx="2943438" cy="494825"/>
          </a:xfrm>
          <a:prstGeom prst="rect">
            <a:avLst/>
          </a:prstGeom>
        </p:spPr>
        <p:txBody>
          <a:bodyPr vert="horz" lIns="91367" tIns="45683" rIns="91367" bIns="45683" rtlCol="0"/>
          <a:lstStyle>
            <a:lvl1pPr algn="r">
              <a:defRPr sz="1200">
                <a:latin typeface="Arial" charset="0"/>
                <a:cs typeface="+mn-cs"/>
              </a:defRPr>
            </a:lvl1pPr>
          </a:lstStyle>
          <a:p>
            <a:pPr>
              <a:defRPr/>
            </a:pPr>
            <a:fld id="{35F8AAA3-5EB2-4C7B-88F6-DD302F1B4EEA}" type="datetimeFigureOut">
              <a:rPr lang="en-US"/>
              <a:pPr>
                <a:defRPr/>
              </a:pPr>
              <a:t>4/8/2016</a:t>
            </a:fld>
            <a:endParaRPr lang="en-ZA" dirty="0"/>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367" tIns="45683" rIns="91367" bIns="45683" rtlCol="0" anchor="ctr"/>
          <a:lstStyle/>
          <a:p>
            <a:pPr lvl="0"/>
            <a:endParaRPr lang="en-ZA" noProof="0" dirty="0"/>
          </a:p>
        </p:txBody>
      </p:sp>
      <p:sp>
        <p:nvSpPr>
          <p:cNvPr id="5" name="Notes Placeholder 4"/>
          <p:cNvSpPr>
            <a:spLocks noGrp="1"/>
          </p:cNvSpPr>
          <p:nvPr>
            <p:ph type="body" sz="quarter" idx="3"/>
          </p:nvPr>
        </p:nvSpPr>
        <p:spPr>
          <a:xfrm>
            <a:off x="679133" y="4710352"/>
            <a:ext cx="5436235" cy="4464526"/>
          </a:xfrm>
          <a:prstGeom prst="rect">
            <a:avLst/>
          </a:prstGeom>
        </p:spPr>
        <p:txBody>
          <a:bodyPr vert="horz" lIns="91367" tIns="45683" rIns="91367" bIns="456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0703"/>
            <a:ext cx="2943438" cy="496411"/>
          </a:xfrm>
          <a:prstGeom prst="rect">
            <a:avLst/>
          </a:prstGeom>
        </p:spPr>
        <p:txBody>
          <a:bodyPr vert="horz" lIns="91367" tIns="45683" rIns="91367" bIns="45683" rtlCol="0" anchor="b"/>
          <a:lstStyle>
            <a:lvl1pPr algn="l">
              <a:defRPr sz="1200" dirty="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476" y="9420703"/>
            <a:ext cx="2943438" cy="496411"/>
          </a:xfrm>
          <a:prstGeom prst="rect">
            <a:avLst/>
          </a:prstGeom>
        </p:spPr>
        <p:txBody>
          <a:bodyPr vert="horz" wrap="square" lIns="91367" tIns="45683" rIns="91367" bIns="45683" numCol="1" anchor="b" anchorCtr="0" compatLnSpc="1">
            <a:prstTxWarp prst="textNoShape">
              <a:avLst/>
            </a:prstTxWarp>
          </a:bodyPr>
          <a:lstStyle>
            <a:lvl1pPr algn="r">
              <a:defRPr sz="1200"/>
            </a:lvl1pPr>
          </a:lstStyle>
          <a:p>
            <a:fld id="{5CCA5AFE-EC85-4952-91AD-B00C292D2601}" type="slidenum">
              <a:rPr lang="en-ZA"/>
              <a:pPr/>
              <a:t>‹#›</a:t>
            </a:fld>
            <a:endParaRPr lang="en-ZA" dirty="0"/>
          </a:p>
        </p:txBody>
      </p:sp>
    </p:spTree>
    <p:extLst>
      <p:ext uri="{BB962C8B-B14F-4D97-AF65-F5344CB8AC3E}">
        <p14:creationId xmlns:p14="http://schemas.microsoft.com/office/powerpoint/2010/main" xmlns="" val="3902815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0393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0073-7B59-484B-9FB5-D94494655D15}" type="slidenum">
              <a:rPr lang="en-ZA" smtClean="0">
                <a:solidFill>
                  <a:prstClr val="black"/>
                </a:solidFill>
              </a:rPr>
              <a:pPr>
                <a:defRPr/>
              </a:pPr>
              <a:t>16</a:t>
            </a:fld>
            <a:endParaRPr lang="en-ZA" dirty="0">
              <a:solidFill>
                <a:prstClr val="black"/>
              </a:solidFill>
            </a:endParaRPr>
          </a:p>
        </p:txBody>
      </p:sp>
    </p:spTree>
    <p:extLst>
      <p:ext uri="{BB962C8B-B14F-4D97-AF65-F5344CB8AC3E}">
        <p14:creationId xmlns:p14="http://schemas.microsoft.com/office/powerpoint/2010/main" xmlns="" val="421577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356" indent="-285521" eaLnBrk="0" hangingPunct="0">
              <a:defRPr>
                <a:solidFill>
                  <a:schemeClr val="tx1"/>
                </a:solidFill>
                <a:latin typeface="Arial" panose="020B0604020202020204" pitchFamily="34" charset="0"/>
                <a:cs typeface="Arial" panose="020B0604020202020204" pitchFamily="34" charset="0"/>
              </a:defRPr>
            </a:lvl2pPr>
            <a:lvl3pPr marL="1142086" indent="-228417" eaLnBrk="0" hangingPunct="0">
              <a:defRPr>
                <a:solidFill>
                  <a:schemeClr val="tx1"/>
                </a:solidFill>
                <a:latin typeface="Arial" panose="020B0604020202020204" pitchFamily="34" charset="0"/>
                <a:cs typeface="Arial" panose="020B0604020202020204" pitchFamily="34" charset="0"/>
              </a:defRPr>
            </a:lvl3pPr>
            <a:lvl4pPr marL="1598920" indent="-228417" eaLnBrk="0" hangingPunct="0">
              <a:defRPr>
                <a:solidFill>
                  <a:schemeClr val="tx1"/>
                </a:solidFill>
                <a:latin typeface="Arial" panose="020B0604020202020204" pitchFamily="34" charset="0"/>
                <a:cs typeface="Arial" panose="020B0604020202020204" pitchFamily="34" charset="0"/>
              </a:defRPr>
            </a:lvl4pPr>
            <a:lvl5pPr marL="2055754" indent="-228417" eaLnBrk="0" hangingPunct="0">
              <a:defRPr>
                <a:solidFill>
                  <a:schemeClr val="tx1"/>
                </a:solidFill>
                <a:latin typeface="Arial" panose="020B060402020202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A5F016-F3A6-4444-99EF-8AE39BE8B771}" type="slidenum">
              <a:rPr lang="en-ZA"/>
              <a:pPr eaLnBrk="1" hangingPunct="1"/>
              <a:t>25</a:t>
            </a:fld>
            <a:endParaRPr lang="en-ZA" dirty="0"/>
          </a:p>
        </p:txBody>
      </p:sp>
    </p:spTree>
    <p:extLst>
      <p:ext uri="{BB962C8B-B14F-4D97-AF65-F5344CB8AC3E}">
        <p14:creationId xmlns:p14="http://schemas.microsoft.com/office/powerpoint/2010/main" xmlns="" val="375894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CCA5AFE-EC85-4952-91AD-B00C292D2601}" type="slidenum">
              <a:rPr lang="en-ZA" smtClean="0"/>
              <a:pPr/>
              <a:t>50</a:t>
            </a:fld>
            <a:endParaRPr lang="en-ZA" dirty="0"/>
          </a:p>
        </p:txBody>
      </p:sp>
    </p:spTree>
    <p:extLst>
      <p:ext uri="{BB962C8B-B14F-4D97-AF65-F5344CB8AC3E}">
        <p14:creationId xmlns:p14="http://schemas.microsoft.com/office/powerpoint/2010/main" xmlns="" val="49027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356" indent="-285521" eaLnBrk="0" hangingPunct="0">
              <a:defRPr>
                <a:solidFill>
                  <a:schemeClr val="tx1"/>
                </a:solidFill>
                <a:latin typeface="Arial" panose="020B0604020202020204" pitchFamily="34" charset="0"/>
                <a:cs typeface="Arial" panose="020B0604020202020204" pitchFamily="34" charset="0"/>
              </a:defRPr>
            </a:lvl2pPr>
            <a:lvl3pPr marL="1142086" indent="-228417" eaLnBrk="0" hangingPunct="0">
              <a:defRPr>
                <a:solidFill>
                  <a:schemeClr val="tx1"/>
                </a:solidFill>
                <a:latin typeface="Arial" panose="020B0604020202020204" pitchFamily="34" charset="0"/>
                <a:cs typeface="Arial" panose="020B0604020202020204" pitchFamily="34" charset="0"/>
              </a:defRPr>
            </a:lvl3pPr>
            <a:lvl4pPr marL="1598920" indent="-228417" eaLnBrk="0" hangingPunct="0">
              <a:defRPr>
                <a:solidFill>
                  <a:schemeClr val="tx1"/>
                </a:solidFill>
                <a:latin typeface="Arial" panose="020B0604020202020204" pitchFamily="34" charset="0"/>
                <a:cs typeface="Arial" panose="020B0604020202020204" pitchFamily="34" charset="0"/>
              </a:defRPr>
            </a:lvl4pPr>
            <a:lvl5pPr marL="2055754" indent="-228417" eaLnBrk="0" hangingPunct="0">
              <a:defRPr>
                <a:solidFill>
                  <a:schemeClr val="tx1"/>
                </a:solidFill>
                <a:latin typeface="Arial" panose="020B060402020202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B10BE0-C2BE-4DEF-B9CD-8CA53EF2F4DC}" type="slidenum">
              <a:rPr lang="en-ZA"/>
              <a:pPr eaLnBrk="1" hangingPunct="1"/>
              <a:t>51</a:t>
            </a:fld>
            <a:endParaRPr lang="en-ZA" dirty="0"/>
          </a:p>
        </p:txBody>
      </p:sp>
    </p:spTree>
    <p:extLst>
      <p:ext uri="{BB962C8B-B14F-4D97-AF65-F5344CB8AC3E}">
        <p14:creationId xmlns:p14="http://schemas.microsoft.com/office/powerpoint/2010/main" xmlns="" val="236142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CB712-2D9B-4013-8ADD-3D86D7A4A15B}"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CA3F2D4-5A01-4565-9F8F-971AE0268114}" type="slidenum">
              <a:rPr lang="en-US"/>
              <a:pPr/>
              <a:t>‹#›</a:t>
            </a:fld>
            <a:endParaRPr lang="en-US" dirty="0"/>
          </a:p>
        </p:txBody>
      </p:sp>
    </p:spTree>
    <p:extLst>
      <p:ext uri="{BB962C8B-B14F-4D97-AF65-F5344CB8AC3E}">
        <p14:creationId xmlns:p14="http://schemas.microsoft.com/office/powerpoint/2010/main" xmlns="" val="277071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FA93E0-86FC-496B-B217-D9560061012E}"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C38FF52-97E9-40A2-8283-41470BBD0CF3}" type="slidenum">
              <a:rPr lang="en-US"/>
              <a:pPr/>
              <a:t>‹#›</a:t>
            </a:fld>
            <a:endParaRPr lang="en-US" dirty="0"/>
          </a:p>
        </p:txBody>
      </p:sp>
    </p:spTree>
    <p:extLst>
      <p:ext uri="{BB962C8B-B14F-4D97-AF65-F5344CB8AC3E}">
        <p14:creationId xmlns:p14="http://schemas.microsoft.com/office/powerpoint/2010/main" xmlns="" val="100314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95522-D1F2-4AF4-8BA4-A33DC51FDD6E}"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5B87D36-1BD7-46BF-B42F-A48CFC4A4331}" type="slidenum">
              <a:rPr lang="en-US"/>
              <a:pPr/>
              <a:t>‹#›</a:t>
            </a:fld>
            <a:endParaRPr lang="en-US" dirty="0"/>
          </a:p>
        </p:txBody>
      </p:sp>
    </p:spTree>
    <p:extLst>
      <p:ext uri="{BB962C8B-B14F-4D97-AF65-F5344CB8AC3E}">
        <p14:creationId xmlns:p14="http://schemas.microsoft.com/office/powerpoint/2010/main" xmlns="" val="348116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A661A7-9312-4FF9-9773-CCD2D84E66FB}"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76162CC-DEB7-46A0-AA58-9C5531B9EE42}" type="slidenum">
              <a:rPr lang="en-US"/>
              <a:pPr/>
              <a:t>‹#›</a:t>
            </a:fld>
            <a:endParaRPr lang="en-US" dirty="0"/>
          </a:p>
        </p:txBody>
      </p:sp>
    </p:spTree>
    <p:extLst>
      <p:ext uri="{BB962C8B-B14F-4D97-AF65-F5344CB8AC3E}">
        <p14:creationId xmlns:p14="http://schemas.microsoft.com/office/powerpoint/2010/main" xmlns="" val="424156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3D6BD8-FC0A-402A-8208-E1644FD19B49}"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C263DD7-E630-4F99-B97D-586AC92719BC}" type="slidenum">
              <a:rPr lang="en-US"/>
              <a:pPr/>
              <a:t>‹#›</a:t>
            </a:fld>
            <a:endParaRPr lang="en-US" dirty="0"/>
          </a:p>
        </p:txBody>
      </p:sp>
    </p:spTree>
    <p:extLst>
      <p:ext uri="{BB962C8B-B14F-4D97-AF65-F5344CB8AC3E}">
        <p14:creationId xmlns:p14="http://schemas.microsoft.com/office/powerpoint/2010/main" xmlns="" val="42280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F3127-6D24-4DDC-AB0C-96DADAC3AD5B}"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459DE19-130D-422C-8579-958F6C04C2A0}" type="slidenum">
              <a:rPr lang="en-US"/>
              <a:pPr/>
              <a:t>‹#›</a:t>
            </a:fld>
            <a:endParaRPr lang="en-US" dirty="0"/>
          </a:p>
        </p:txBody>
      </p:sp>
    </p:spTree>
    <p:extLst>
      <p:ext uri="{BB962C8B-B14F-4D97-AF65-F5344CB8AC3E}">
        <p14:creationId xmlns:p14="http://schemas.microsoft.com/office/powerpoint/2010/main" xmlns="" val="280686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4A5950-91EE-45EA-9893-6C5B73DDE665}"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CA6F05F-F04E-4ACC-AE40-1C67EC86E9CE}" type="slidenum">
              <a:rPr lang="en-US"/>
              <a:pPr/>
              <a:t>‹#›</a:t>
            </a:fld>
            <a:endParaRPr lang="en-US" dirty="0"/>
          </a:p>
        </p:txBody>
      </p:sp>
    </p:spTree>
    <p:extLst>
      <p:ext uri="{BB962C8B-B14F-4D97-AF65-F5344CB8AC3E}">
        <p14:creationId xmlns:p14="http://schemas.microsoft.com/office/powerpoint/2010/main" xmlns="" val="107575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79AEBE-450B-4E97-8B54-8B2AD0F13E65}" type="datetime1">
              <a:rPr lang="en-US"/>
              <a:pPr>
                <a:defRPr/>
              </a:pPr>
              <a:t>4/8/2016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D2A921FC-2938-4A54-B499-A785A3DBAF0D}" type="slidenum">
              <a:rPr lang="en-US"/>
              <a:pPr/>
              <a:t>‹#›</a:t>
            </a:fld>
            <a:endParaRPr lang="en-US" dirty="0"/>
          </a:p>
        </p:txBody>
      </p:sp>
    </p:spTree>
    <p:extLst>
      <p:ext uri="{BB962C8B-B14F-4D97-AF65-F5344CB8AC3E}">
        <p14:creationId xmlns:p14="http://schemas.microsoft.com/office/powerpoint/2010/main" xmlns="" val="3205596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93EB55-C78E-4623-B53C-0B7E8A7B0840}" type="datetime1">
              <a:rPr lang="en-US"/>
              <a:pPr>
                <a:defRPr/>
              </a:pPr>
              <a:t>4/8/2016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B75D489-A773-4F07-95E5-39814C9A53A1}" type="slidenum">
              <a:rPr lang="en-US"/>
              <a:pPr/>
              <a:t>‹#›</a:t>
            </a:fld>
            <a:endParaRPr lang="en-US" dirty="0"/>
          </a:p>
        </p:txBody>
      </p:sp>
    </p:spTree>
    <p:extLst>
      <p:ext uri="{BB962C8B-B14F-4D97-AF65-F5344CB8AC3E}">
        <p14:creationId xmlns:p14="http://schemas.microsoft.com/office/powerpoint/2010/main" xmlns="" val="1548733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305EB5-B98D-466D-94CA-F8CA0FB507B2}" type="datetime1">
              <a:rPr lang="en-US"/>
              <a:pPr>
                <a:defRPr/>
              </a:pPr>
              <a:t>4/8/2016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B27EF3C0-92E1-44C9-930F-34DAD501CE82}" type="slidenum">
              <a:rPr lang="en-US"/>
              <a:pPr/>
              <a:t>‹#›</a:t>
            </a:fld>
            <a:endParaRPr lang="en-US" dirty="0"/>
          </a:p>
        </p:txBody>
      </p:sp>
    </p:spTree>
    <p:extLst>
      <p:ext uri="{BB962C8B-B14F-4D97-AF65-F5344CB8AC3E}">
        <p14:creationId xmlns:p14="http://schemas.microsoft.com/office/powerpoint/2010/main" xmlns="" val="755759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4233FC-1C32-487D-A35F-3DC5C8AB6CED}"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02A37CE-ECAD-42AA-8C4C-BF2DE11D7C09}" type="slidenum">
              <a:rPr lang="en-US"/>
              <a:pPr/>
              <a:t>‹#›</a:t>
            </a:fld>
            <a:endParaRPr lang="en-US" dirty="0"/>
          </a:p>
        </p:txBody>
      </p:sp>
    </p:spTree>
    <p:extLst>
      <p:ext uri="{BB962C8B-B14F-4D97-AF65-F5344CB8AC3E}">
        <p14:creationId xmlns:p14="http://schemas.microsoft.com/office/powerpoint/2010/main" xmlns="" val="130131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0F3D1C-7EC6-4B9F-9E03-833C4DA674D0}"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2757E85-B4E8-4395-B712-F247940385BA}" type="slidenum">
              <a:rPr lang="en-US"/>
              <a:pPr/>
              <a:t>‹#›</a:t>
            </a:fld>
            <a:endParaRPr lang="en-US" dirty="0"/>
          </a:p>
        </p:txBody>
      </p:sp>
    </p:spTree>
    <p:extLst>
      <p:ext uri="{BB962C8B-B14F-4D97-AF65-F5344CB8AC3E}">
        <p14:creationId xmlns:p14="http://schemas.microsoft.com/office/powerpoint/2010/main" xmlns="" val="122208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EA73E3-0A6E-4EF3-B239-FE5A844A2DBE}"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7123478-FA1A-44BB-92F1-61DE31AEBDB9}" type="slidenum">
              <a:rPr lang="en-US"/>
              <a:pPr/>
              <a:t>‹#›</a:t>
            </a:fld>
            <a:endParaRPr lang="en-US" dirty="0"/>
          </a:p>
        </p:txBody>
      </p:sp>
    </p:spTree>
    <p:extLst>
      <p:ext uri="{BB962C8B-B14F-4D97-AF65-F5344CB8AC3E}">
        <p14:creationId xmlns:p14="http://schemas.microsoft.com/office/powerpoint/2010/main" xmlns="" val="202982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D2BC7-E078-496F-BA87-FBE75D7DEFB4}"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8C94199-55CD-4E09-9805-0629644391D4}" type="slidenum">
              <a:rPr lang="en-US"/>
              <a:pPr/>
              <a:t>‹#›</a:t>
            </a:fld>
            <a:endParaRPr lang="en-US" dirty="0"/>
          </a:p>
        </p:txBody>
      </p:sp>
    </p:spTree>
    <p:extLst>
      <p:ext uri="{BB962C8B-B14F-4D97-AF65-F5344CB8AC3E}">
        <p14:creationId xmlns:p14="http://schemas.microsoft.com/office/powerpoint/2010/main" xmlns="" val="1326047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157D45-8732-46E8-BE70-1C95D5680935}"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B0F26E9-DD31-4D6A-8DE9-193BAAD83F8F}" type="slidenum">
              <a:rPr lang="en-US"/>
              <a:pPr/>
              <a:t>‹#›</a:t>
            </a:fld>
            <a:endParaRPr lang="en-US" dirty="0"/>
          </a:p>
        </p:txBody>
      </p:sp>
    </p:spTree>
    <p:extLst>
      <p:ext uri="{BB962C8B-B14F-4D97-AF65-F5344CB8AC3E}">
        <p14:creationId xmlns:p14="http://schemas.microsoft.com/office/powerpoint/2010/main" xmlns="" val="347689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solidFill>
                <a:srgbClr val="99CC00"/>
              </a:solidFill>
            </a:endParaRPr>
          </a:p>
        </p:txBody>
      </p:sp>
    </p:spTree>
    <p:extLst>
      <p:ext uri="{BB962C8B-B14F-4D97-AF65-F5344CB8AC3E}">
        <p14:creationId xmlns:p14="http://schemas.microsoft.com/office/powerpoint/2010/main" xmlns="" val="2687917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28020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62580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6743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1667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3342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8892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089667-216E-40F1-99EA-BA2B18AD016C}" type="datetime1">
              <a:rPr lang="en-US"/>
              <a:pPr>
                <a:defRPr/>
              </a:pPr>
              <a:t>4/8/2016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FC0A35-3655-4111-83DB-1284C627BBDF}" type="slidenum">
              <a:rPr lang="en-US"/>
              <a:pPr/>
              <a:t>‹#›</a:t>
            </a:fld>
            <a:endParaRPr lang="en-US" dirty="0"/>
          </a:p>
        </p:txBody>
      </p:sp>
    </p:spTree>
    <p:extLst>
      <p:ext uri="{BB962C8B-B14F-4D97-AF65-F5344CB8AC3E}">
        <p14:creationId xmlns:p14="http://schemas.microsoft.com/office/powerpoint/2010/main" xmlns="" val="1817500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216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58636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9521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781627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04790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5969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0003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4/8/2016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8333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C5C867-1C66-4CA2-AE3B-E2A86C784EAD}"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CA0894A-27D7-41BC-8392-DE32903DE095}" type="slidenum">
              <a:rPr lang="en-US"/>
              <a:pPr/>
              <a:t>‹#›</a:t>
            </a:fld>
            <a:endParaRPr lang="en-US" dirty="0"/>
          </a:p>
        </p:txBody>
      </p:sp>
    </p:spTree>
    <p:extLst>
      <p:ext uri="{BB962C8B-B14F-4D97-AF65-F5344CB8AC3E}">
        <p14:creationId xmlns:p14="http://schemas.microsoft.com/office/powerpoint/2010/main" xmlns="" val="394991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AFCDF3-2E40-4413-ACFD-E572124AE209}" type="datetime1">
              <a:rPr lang="en-US"/>
              <a:pPr>
                <a:defRPr/>
              </a:pPr>
              <a:t>4/8/2016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B725D570-EBBA-4338-9DFC-0BBE0CAC8565}" type="slidenum">
              <a:rPr lang="en-US"/>
              <a:pPr/>
              <a:t>‹#›</a:t>
            </a:fld>
            <a:endParaRPr lang="en-US" dirty="0"/>
          </a:p>
        </p:txBody>
      </p:sp>
    </p:spTree>
    <p:extLst>
      <p:ext uri="{BB962C8B-B14F-4D97-AF65-F5344CB8AC3E}">
        <p14:creationId xmlns:p14="http://schemas.microsoft.com/office/powerpoint/2010/main" xmlns="" val="248087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254379-3F26-40EF-8662-4A06EC0EA264}" type="datetime1">
              <a:rPr lang="en-US"/>
              <a:pPr>
                <a:defRPr/>
              </a:pPr>
              <a:t>4/8/2016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08D0247-D872-4B46-8062-1488EEED22C4}" type="slidenum">
              <a:rPr lang="en-US"/>
              <a:pPr/>
              <a:t>‹#›</a:t>
            </a:fld>
            <a:endParaRPr lang="en-US" dirty="0"/>
          </a:p>
        </p:txBody>
      </p:sp>
    </p:spTree>
    <p:extLst>
      <p:ext uri="{BB962C8B-B14F-4D97-AF65-F5344CB8AC3E}">
        <p14:creationId xmlns:p14="http://schemas.microsoft.com/office/powerpoint/2010/main" xmlns="" val="312394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69DC73-0A37-45B2-88D3-AC6DB75C898D}" type="datetime1">
              <a:rPr lang="en-US"/>
              <a:pPr>
                <a:defRPr/>
              </a:pPr>
              <a:t>4/8/2016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80B24295-CB20-47BD-A401-EF3EA8262EA7}" type="slidenum">
              <a:rPr lang="en-US"/>
              <a:pPr/>
              <a:t>‹#›</a:t>
            </a:fld>
            <a:endParaRPr lang="en-US" dirty="0"/>
          </a:p>
        </p:txBody>
      </p:sp>
    </p:spTree>
    <p:extLst>
      <p:ext uri="{BB962C8B-B14F-4D97-AF65-F5344CB8AC3E}">
        <p14:creationId xmlns:p14="http://schemas.microsoft.com/office/powerpoint/2010/main" xmlns="" val="40247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85D10E-ABBE-417A-BFF9-9F18E7EAD8B1}"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B9666BC-F471-4CA6-82B6-E5B2A38DDAAB}" type="slidenum">
              <a:rPr lang="en-US"/>
              <a:pPr/>
              <a:t>‹#›</a:t>
            </a:fld>
            <a:endParaRPr lang="en-US" dirty="0"/>
          </a:p>
        </p:txBody>
      </p:sp>
    </p:spTree>
    <p:extLst>
      <p:ext uri="{BB962C8B-B14F-4D97-AF65-F5344CB8AC3E}">
        <p14:creationId xmlns:p14="http://schemas.microsoft.com/office/powerpoint/2010/main" xmlns="" val="279708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D7F068-4A39-4D79-B6CC-EFA8A822A6ED}" type="datetime1">
              <a:rPr lang="en-US"/>
              <a:pPr>
                <a:defRPr/>
              </a:pPr>
              <a:t>4/8/2016</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a:xfrm>
            <a:off x="6759575" y="6524625"/>
            <a:ext cx="2133600" cy="365125"/>
          </a:xfrm>
        </p:spPr>
        <p:txBody>
          <a:bodyPr/>
          <a:lstStyle>
            <a:lvl1pPr>
              <a:defRPr>
                <a:solidFill>
                  <a:schemeClr val="tx1"/>
                </a:solidFill>
              </a:defRPr>
            </a:lvl1pPr>
          </a:lstStyle>
          <a:p>
            <a:fld id="{C5614DC6-9118-4B2D-9EE6-85ED43F806E8}" type="slidenum">
              <a:rPr lang="en-US"/>
              <a:pPr/>
              <a:t>‹#›</a:t>
            </a:fld>
            <a:endParaRPr lang="en-US" dirty="0"/>
          </a:p>
        </p:txBody>
      </p:sp>
    </p:spTree>
    <p:extLst>
      <p:ext uri="{BB962C8B-B14F-4D97-AF65-F5344CB8AC3E}">
        <p14:creationId xmlns:p14="http://schemas.microsoft.com/office/powerpoint/2010/main" xmlns="" val="314938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3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3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F2FA8D-963A-491B-9146-EB7452554C93}" type="datetime1">
              <a:rPr lang="en-US"/>
              <a:pPr>
                <a:defRPr/>
              </a:pPr>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C714C92-76B0-42BA-98CD-461AF7E9CA7F}" type="slidenum">
              <a:rPr lang="en-US"/>
              <a:pPr/>
              <a:t>‹#›</a:t>
            </a:fld>
            <a:endParaRPr lang="en-US" dirty="0"/>
          </a:p>
        </p:txBody>
      </p:sp>
      <p:pic>
        <p:nvPicPr>
          <p:cNvPr id="1031"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707" r:id="rId2"/>
    <p:sldLayoutId id="2147483688" r:id="rId3"/>
    <p:sldLayoutId id="2147483689" r:id="rId4"/>
    <p:sldLayoutId id="2147483690" r:id="rId5"/>
    <p:sldLayoutId id="2147483691" r:id="rId6"/>
    <p:sldLayoutId id="2147483692" r:id="rId7"/>
    <p:sldLayoutId id="2147483693" r:id="rId8"/>
    <p:sldLayoutId id="2147483708" r:id="rId9"/>
    <p:sldLayoutId id="2147483694" r:id="rId10"/>
    <p:sldLayoutId id="214748369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497773858"/>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30570995"/>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187981458"/>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2725575186"/>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1659654129"/>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655267818"/>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930503565"/>
      </p:ext>
    </p:extLst>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378679898"/>
      </p:ext>
    </p:extLst>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31796A-0972-4E02-A6AD-FA3BCE941557}" type="datetime1">
              <a:rPr lang="en-US"/>
              <a:pPr>
                <a:defRPr/>
              </a:pPr>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11BDD4A-89FF-45D2-BCB3-6AB9638A590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5223E309-A705-4134-A5E0-2B3F7E2E2852}" type="slidenum">
              <a:rPr lang="en-US">
                <a:solidFill>
                  <a:srgbClr val="000000"/>
                </a:solidFill>
                <a:ea typeface="ＭＳ Ｐゴシック" pitchFamily="34" charset="-128"/>
              </a:rPr>
              <a:pPr>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xmlns="" val="228486488"/>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2185022972"/>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777262127"/>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181120935"/>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4132833469"/>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38644378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4/8/2016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2064873252"/>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Annual Performance Plan </a:t>
            </a:r>
          </a:p>
          <a:p>
            <a:pPr algn="ctr" eaLnBrk="1" hangingPunct="1">
              <a:spcBef>
                <a:spcPct val="0"/>
              </a:spcBef>
              <a:buFont typeface="Arial" charset="0"/>
              <a:buNone/>
              <a:defRPr/>
            </a:pPr>
            <a:r>
              <a:rPr lang="en-US" b="1" kern="0" dirty="0" smtClean="0">
                <a:solidFill>
                  <a:srgbClr val="FF0000"/>
                </a:solidFill>
                <a:latin typeface="+mj-lt"/>
              </a:rPr>
              <a:t>(2016/17)</a:t>
            </a:r>
            <a:endParaRPr lang="en-US" b="1" kern="0" dirty="0">
              <a:solidFill>
                <a:srgbClr val="FF0000"/>
              </a:solidFill>
              <a:latin typeface="+mj-lt"/>
            </a:endParaRP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Portfolio Committee on Higher 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cs typeface="+mn-cs"/>
              </a:rPr>
              <a:t>6 </a:t>
            </a:r>
            <a:r>
              <a:rPr lang="en-US" sz="2400" b="1" dirty="0">
                <a:solidFill>
                  <a:schemeClr val="accent6">
                    <a:lumMod val="50000"/>
                  </a:schemeClr>
                </a:solidFill>
                <a:latin typeface="+mn-lt"/>
                <a:cs typeface="+mn-cs"/>
              </a:rPr>
              <a:t>April 2016</a:t>
            </a:r>
          </a:p>
        </p:txBody>
      </p:sp>
    </p:spTree>
    <p:extLst>
      <p:ext uri="{BB962C8B-B14F-4D97-AF65-F5344CB8AC3E}">
        <p14:creationId xmlns:p14="http://schemas.microsoft.com/office/powerpoint/2010/main" xmlns="" val="61964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6172200"/>
          </a:xfrm>
        </p:spPr>
        <p:txBody>
          <a:bodyPr/>
          <a:lstStyle/>
          <a:p>
            <a:pPr marL="449263" lvl="1" indent="-352425" eaLnBrk="1" fontAlgn="auto" hangingPunct="1">
              <a:spcBef>
                <a:spcPts val="0"/>
              </a:spcBef>
              <a:spcAft>
                <a:spcPts val="0"/>
              </a:spcAft>
              <a:buFont typeface="Arial" pitchFamily="34" charset="0"/>
              <a:buNone/>
              <a:defRPr/>
            </a:pPr>
            <a:r>
              <a:rPr lang="en-US" sz="2400" b="1" dirty="0" smtClean="0">
                <a:cs typeface="Arial" pitchFamily="34" charset="0"/>
              </a:rPr>
              <a:t>4) 	Technical and </a:t>
            </a:r>
            <a:r>
              <a:rPr lang="en-US" sz="2400" b="1" dirty="0" smtClean="0"/>
              <a:t>Vocational Education </a:t>
            </a:r>
            <a:r>
              <a:rPr lang="en-US" sz="2400" b="1" dirty="0"/>
              <a:t>and </a:t>
            </a:r>
            <a:r>
              <a:rPr lang="en-US" sz="2400" b="1" dirty="0" smtClean="0"/>
              <a:t>Training</a:t>
            </a:r>
          </a:p>
          <a:p>
            <a:pPr marL="449263" lvl="1" indent="-352425" eaLnBrk="1" fontAlgn="auto" hangingPunct="1">
              <a:spcBef>
                <a:spcPts val="0"/>
              </a:spcBef>
              <a:spcAft>
                <a:spcPts val="0"/>
              </a:spcAft>
              <a:buFont typeface="Arial" pitchFamily="34" charset="0"/>
              <a:buNone/>
              <a:defRPr/>
            </a:pPr>
            <a:r>
              <a:rPr lang="en-US" sz="2400" i="1" dirty="0" smtClean="0">
                <a:cs typeface="Arial" pitchFamily="34" charset="0"/>
              </a:rPr>
              <a:t>	Plan, develop, monitor, maintain and evaluate national policy, programmes, assessment practices and systems for Technical and Vocational Education and Training</a:t>
            </a:r>
            <a:endParaRPr lang="en-US" sz="2400" i="1" dirty="0">
              <a:cs typeface="Arial" pitchFamily="34" charset="0"/>
            </a:endParaRPr>
          </a:p>
          <a:p>
            <a:pPr marL="449263" lvl="1" indent="-352425">
              <a:spcBef>
                <a:spcPts val="0"/>
              </a:spcBef>
              <a:buFont typeface="Arial" pitchFamily="34" charset="0"/>
              <a:buNone/>
              <a:defRPr/>
            </a:pPr>
            <a:r>
              <a:rPr lang="en-US" sz="2400" b="1" dirty="0" smtClean="0">
                <a:cs typeface="Arial" pitchFamily="34" charset="0"/>
              </a:rPr>
              <a:t>5) 	</a:t>
            </a:r>
            <a:r>
              <a:rPr lang="en-US" sz="2400" b="1" dirty="0" smtClean="0"/>
              <a:t>Skills Development</a:t>
            </a:r>
          </a:p>
          <a:p>
            <a:pPr marL="449263" lvl="1" indent="-352425">
              <a:spcBef>
                <a:spcPts val="0"/>
              </a:spcBef>
              <a:buFont typeface="Arial" pitchFamily="34" charset="0"/>
              <a:buNone/>
              <a:defRPr/>
            </a:pPr>
            <a:r>
              <a:rPr lang="en-US" sz="2400" i="1" dirty="0" smtClean="0">
                <a:cs typeface="Arial" pitchFamily="34" charset="0"/>
              </a:rPr>
              <a:t>	Promote and monitor the national skills development strategy. Develop a skills development policy and  regulatory framework for an effective skills development system</a:t>
            </a:r>
          </a:p>
          <a:p>
            <a:pPr marL="449263" lvl="1" indent="-352425">
              <a:spcBef>
                <a:spcPts val="0"/>
              </a:spcBef>
              <a:buNone/>
              <a:defRPr/>
            </a:pPr>
            <a:r>
              <a:rPr lang="en-US" sz="2400" b="1" dirty="0" smtClean="0">
                <a:cs typeface="Arial" pitchFamily="34" charset="0"/>
              </a:rPr>
              <a:t>6) </a:t>
            </a:r>
            <a:r>
              <a:rPr lang="en-US" sz="2400" b="1" dirty="0" smtClean="0"/>
              <a:t>Community Education and Training</a:t>
            </a:r>
          </a:p>
          <a:p>
            <a:pPr marL="449263" lvl="1" indent="-352425">
              <a:spcBef>
                <a:spcPts val="0"/>
              </a:spcBef>
              <a:buNone/>
              <a:defRPr/>
            </a:pPr>
            <a:r>
              <a:rPr lang="en-US" sz="2400" i="1" dirty="0" smtClean="0">
                <a:cs typeface="Arial" pitchFamily="34" charset="0"/>
              </a:rPr>
              <a:t>	Plan</a:t>
            </a:r>
            <a:r>
              <a:rPr lang="en-US" sz="2400" i="1" dirty="0">
                <a:cs typeface="Arial" pitchFamily="34" charset="0"/>
              </a:rPr>
              <a:t>, develop, monitor, maintain and evaluate national policy</a:t>
            </a:r>
            <a:r>
              <a:rPr lang="en-US" sz="2400" i="1" dirty="0" smtClean="0">
                <a:cs typeface="Arial" pitchFamily="34" charset="0"/>
              </a:rPr>
              <a:t>, programmes</a:t>
            </a:r>
            <a:r>
              <a:rPr lang="en-US" sz="2400" i="1" dirty="0">
                <a:cs typeface="Arial" pitchFamily="34" charset="0"/>
              </a:rPr>
              <a:t>, assessment practices and </a:t>
            </a:r>
            <a:r>
              <a:rPr lang="en-US" sz="2400" i="1" dirty="0" smtClean="0">
                <a:cs typeface="Arial" pitchFamily="34" charset="0"/>
              </a:rPr>
              <a:t>systems for Community Education and Training</a:t>
            </a:r>
            <a:endParaRPr lang="en-US" sz="2400" b="1" dirty="0" smtClean="0"/>
          </a:p>
          <a:p>
            <a:pPr marL="0" indent="0">
              <a:spcBef>
                <a:spcPts val="0"/>
              </a:spcBef>
              <a:buNone/>
              <a:defRPr/>
            </a:pPr>
            <a:r>
              <a:rPr lang="en-US" sz="2400" b="1" dirty="0"/>
              <a:t>	 </a:t>
            </a:r>
            <a:r>
              <a:rPr lang="en-US" sz="2400" b="1" dirty="0" smtClean="0"/>
              <a:t>    </a:t>
            </a:r>
          </a:p>
          <a:p>
            <a:pPr marL="0" indent="0">
              <a:spcBef>
                <a:spcPts val="0"/>
              </a:spcBef>
              <a:buNone/>
              <a:defRPr/>
            </a:pPr>
            <a:endParaRPr lang="en-US" sz="2400" b="1" dirty="0"/>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dirty="0">
              <a:cs typeface="Arial"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10</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r>
              <a:rPr lang="en-US" b="1" dirty="0" smtClean="0">
                <a:solidFill>
                  <a:prstClr val="black"/>
                </a:solidFill>
              </a:rPr>
              <a:t>10</a:t>
            </a:r>
          </a:p>
        </p:txBody>
      </p:sp>
    </p:spTree>
    <p:extLst>
      <p:ext uri="{BB962C8B-B14F-4D97-AF65-F5344CB8AC3E}">
        <p14:creationId xmlns:p14="http://schemas.microsoft.com/office/powerpoint/2010/main" xmlns="" val="1520385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39837"/>
            <a:ext cx="8001000" cy="5237163"/>
          </a:xfrm>
        </p:spPr>
        <p:txBody>
          <a:bodyPr/>
          <a:lstStyle/>
          <a:p>
            <a:pPr marL="268288" indent="-268288">
              <a:buFont typeface="Arial" pitchFamily="34" charset="0"/>
              <a:buChar char="•"/>
              <a:defRPr/>
            </a:pPr>
            <a:r>
              <a:rPr lang="en-US" sz="2400" dirty="0" smtClean="0">
                <a:cs typeface="Arial" pitchFamily="34" charset="0"/>
              </a:rPr>
              <a:t>The budget also includes “direct charges” which are amounts reflected that constitute a direct commitment from the National Revenue Fund in terms of specific legislative requirements and are not defined as Voted funds such as for the above 6 programmes</a:t>
            </a:r>
          </a:p>
          <a:p>
            <a:pPr marL="268288" indent="-268288">
              <a:buFont typeface="Arial" pitchFamily="34" charset="0"/>
              <a:buChar char="•"/>
              <a:defRPr/>
            </a:pPr>
            <a:r>
              <a:rPr lang="en-US" sz="2400" dirty="0" smtClean="0">
                <a:cs typeface="Arial" pitchFamily="34" charset="0"/>
              </a:rPr>
              <a:t>The “direct charge” for the Department is the skills levy revenue collected by SARS for the SETAs and NSF</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E6D1941-34E6-4972-A1EA-A6C791ED05A7}" type="slidenum">
              <a:rPr lang="en-US" b="1" smtClean="0">
                <a:solidFill>
                  <a:prstClr val="black"/>
                </a:solidFill>
              </a:rPr>
              <a:pPr fontAlgn="base">
                <a:spcBef>
                  <a:spcPct val="0"/>
                </a:spcBef>
                <a:spcAft>
                  <a:spcPct val="0"/>
                </a:spcAft>
                <a:defRPr/>
              </a:pPr>
              <a:t>11</a:t>
            </a:fld>
            <a:endParaRPr lang="en-US"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239837"/>
            <a:ext cx="8001000" cy="5237163"/>
          </a:xfrm>
        </p:spPr>
        <p:txBody>
          <a:bodyPr/>
          <a:lstStyle/>
          <a:p>
            <a:pPr marL="268288" indent="-268288"/>
            <a:r>
              <a:rPr lang="en-US" sz="2400" dirty="0" smtClean="0"/>
              <a:t>For the 2016 MTEF period, the Department’s budget (excluding direct charges) increases at an annual average rate of 9.8%, from R42.0 billion in 2015/16 to R55.3 billion in 2018/19</a:t>
            </a:r>
          </a:p>
          <a:p>
            <a:pPr marL="268288" indent="-268288">
              <a:spcBef>
                <a:spcPts val="0"/>
              </a:spcBef>
            </a:pPr>
            <a:r>
              <a:rPr lang="en-US" sz="2400" dirty="0" smtClean="0"/>
              <a:t>The amount of R49.2 billion for 2016/17 is an increase of R7.3 billion (nominal increase of 18 per cent) on the 2015/16 allocation</a:t>
            </a:r>
            <a:r>
              <a:rPr lang="en-US" sz="2400" dirty="0" smtClean="0">
                <a:cs typeface="Arial" charset="0"/>
              </a:rPr>
              <a:t>, excluding direct charges</a:t>
            </a:r>
          </a:p>
          <a:p>
            <a:pPr marL="268288" indent="-268288">
              <a:spcBef>
                <a:spcPts val="0"/>
              </a:spcBef>
            </a:pPr>
            <a:r>
              <a:rPr lang="en-US" sz="2400" dirty="0" smtClean="0"/>
              <a:t>Direct charges (the skills levies for SETAs and the NSF), increases at an annual average rate of 11.8% from            R15.8 billion in 2015/16 to R22.1 billion in 2018/19</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b="1" smtClean="0">
                <a:solidFill>
                  <a:prstClr val="black"/>
                </a:solidFill>
              </a:rPr>
              <a:pPr fontAlgn="base">
                <a:spcBef>
                  <a:spcPct val="0"/>
                </a:spcBef>
                <a:spcAft>
                  <a:spcPct val="0"/>
                </a:spcAft>
                <a:defRPr/>
              </a:pPr>
              <a:t>12</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143000"/>
            <a:ext cx="8001000" cy="5237163"/>
          </a:xfrm>
        </p:spPr>
        <p:txBody>
          <a:bodyPr/>
          <a:lstStyle/>
          <a:p>
            <a:pPr marL="268288" indent="-268288">
              <a:spcBef>
                <a:spcPts val="0"/>
              </a:spcBef>
            </a:pPr>
            <a:r>
              <a:rPr lang="en-US" sz="2400" dirty="0" smtClean="0"/>
              <a:t>The Department’s budget is dominated by Programme 3: University Education, which represents 80.4% of the budget in </a:t>
            </a:r>
            <a:r>
              <a:rPr lang="en-US" sz="2400" dirty="0"/>
              <a:t>2016/17 (See slide 16). As a result, transfer payments also dominate the budget in terms of the economic classification of expenditure (See slide 17)</a:t>
            </a:r>
          </a:p>
          <a:p>
            <a:pPr marL="268288" indent="-268288">
              <a:spcBef>
                <a:spcPts val="0"/>
              </a:spcBef>
            </a:pPr>
            <a:r>
              <a:rPr lang="en-US" sz="2400" dirty="0" smtClean="0"/>
              <a:t>Normal Departmental services (excluding university transfers, transfers to public entities, Technical and Vocational </a:t>
            </a:r>
            <a:r>
              <a:rPr lang="en-US" sz="2400" dirty="0"/>
              <a:t>E</a:t>
            </a:r>
            <a:r>
              <a:rPr lang="en-US" sz="2400" dirty="0" smtClean="0"/>
              <a:t>ducation and Training colleges, Adult </a:t>
            </a:r>
            <a:r>
              <a:rPr lang="en-US" sz="2400" dirty="0"/>
              <a:t>E</a:t>
            </a:r>
            <a:r>
              <a:rPr lang="en-US" sz="2400" dirty="0" smtClean="0"/>
              <a:t>ducation and Training centres, other organisations and earmarked funds) represents 16.7% of the budget</a:t>
            </a:r>
          </a:p>
          <a:p>
            <a:pPr marL="268288" indent="-268288">
              <a:spcBef>
                <a:spcPts val="0"/>
              </a:spcBef>
            </a:pPr>
            <a:r>
              <a:rPr lang="en-US" sz="2400" dirty="0" smtClean="0"/>
              <a:t>Compensation of employees amounts to R7 839.886 million for 2016/17. Remaining funds for operations amounts to R382.975 million in 2016/17 which represents 0.8% of the budget</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b="1" smtClean="0">
                <a:solidFill>
                  <a:prstClr val="black"/>
                </a:solidFill>
              </a:rPr>
              <a:pPr fontAlgn="base">
                <a:spcBef>
                  <a:spcPct val="0"/>
                </a:spcBef>
                <a:spcAft>
                  <a:spcPct val="0"/>
                </a:spcAft>
                <a:defRPr/>
              </a:pPr>
              <a:t>13</a:t>
            </a:fld>
            <a:endParaRPr lang="en-US"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Tree>
    <p:extLst>
      <p:ext uri="{BB962C8B-B14F-4D97-AF65-F5344CB8AC3E}">
        <p14:creationId xmlns:p14="http://schemas.microsoft.com/office/powerpoint/2010/main" xmlns="" val="3430178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7938"/>
            <a:ext cx="9144000" cy="6897688"/>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5148262"/>
          </a:xfrm>
        </p:spPr>
        <p:txBody>
          <a:bodyPr/>
          <a:lstStyle/>
          <a:p>
            <a:pPr marL="0" indent="0">
              <a:buNone/>
              <a:defRPr/>
            </a:pPr>
            <a:r>
              <a:rPr lang="en-ZA" sz="2400" dirty="0"/>
              <a:t>The </a:t>
            </a:r>
            <a:r>
              <a:rPr lang="en-ZA" sz="2400" dirty="0" smtClean="0"/>
              <a:t>Department received </a:t>
            </a:r>
            <a:r>
              <a:rPr lang="en-ZA" sz="2400" dirty="0"/>
              <a:t>additional allocations </a:t>
            </a:r>
            <a:r>
              <a:rPr lang="en-ZA" sz="2400" dirty="0" smtClean="0"/>
              <a:t>of R24.1</a:t>
            </a:r>
            <a:r>
              <a:rPr lang="en-ZA" sz="2400" dirty="0"/>
              <a:t> </a:t>
            </a:r>
            <a:r>
              <a:rPr lang="en-ZA" sz="2400" dirty="0" smtClean="0"/>
              <a:t>billion over the MTEF period. These additional funds are mainly for the following purposes:</a:t>
            </a:r>
          </a:p>
          <a:p>
            <a:pPr marL="914400" lvl="1" indent="-514350">
              <a:defRPr/>
            </a:pPr>
            <a:r>
              <a:rPr lang="en-US" sz="2400" dirty="0" smtClean="0"/>
              <a:t>Compensation of Employees: 2015 public sector wage settlement (R840 million)</a:t>
            </a:r>
          </a:p>
          <a:p>
            <a:pPr marL="914400" lvl="1" indent="-514350">
              <a:defRPr/>
            </a:pPr>
            <a:r>
              <a:rPr lang="en-US" sz="2400" dirty="0"/>
              <a:t>T</a:t>
            </a:r>
            <a:r>
              <a:rPr lang="en-US" sz="2400" dirty="0" smtClean="0"/>
              <a:t>he “zero per cent” increase in university fees             (R5.7 billion)</a:t>
            </a:r>
          </a:p>
          <a:p>
            <a:pPr marL="914400" lvl="1" indent="-514350">
              <a:defRPr/>
            </a:pPr>
            <a:r>
              <a:rPr lang="en-US" sz="2400" dirty="0" smtClean="0"/>
              <a:t>NSFAS: Historic debt relief (R2.5 billion)</a:t>
            </a:r>
          </a:p>
          <a:p>
            <a:pPr marL="914400" lvl="1" indent="-514350">
              <a:defRPr/>
            </a:pPr>
            <a:r>
              <a:rPr lang="en-US" sz="2400" dirty="0" smtClean="0"/>
              <a:t>NSFAS: Support to unfunded continuing and new students (R8 billion)</a:t>
            </a:r>
          </a:p>
          <a:p>
            <a:pPr marL="914400" lvl="1" indent="-514350">
              <a:defRPr/>
            </a:pPr>
            <a:r>
              <a:rPr lang="en-US" sz="2400" dirty="0" smtClean="0"/>
              <a:t>Function shift: Public Service Sector Education and Training Authority from the Department of Public Service and Administration (R312 million)</a:t>
            </a: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8CD4B0E-5623-469F-A6B8-34A238BD3025}" type="slidenum">
              <a:rPr lang="en-US" b="1" smtClean="0">
                <a:solidFill>
                  <a:prstClr val="black"/>
                </a:solidFill>
              </a:rPr>
              <a:pPr fontAlgn="base">
                <a:spcBef>
                  <a:spcPct val="0"/>
                </a:spcBef>
                <a:spcAft>
                  <a:spcPct val="0"/>
                </a:spcAft>
                <a:defRPr/>
              </a:pPr>
              <a:t>14</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7938"/>
            <a:ext cx="9144000" cy="6897688"/>
          </a:xfrm>
          <a:prstGeom prst="rect">
            <a:avLst/>
          </a:prstGeom>
          <a:noFill/>
          <a:ln w="9525">
            <a:noFill/>
            <a:miter lim="800000"/>
            <a:headEnd/>
            <a:tailEnd/>
          </a:ln>
        </p:spPr>
      </p:pic>
      <p:sp>
        <p:nvSpPr>
          <p:cNvPr id="46083" name="Content Placeholder 2"/>
          <p:cNvSpPr>
            <a:spLocks noGrp="1"/>
          </p:cNvSpPr>
          <p:nvPr>
            <p:ph idx="1"/>
          </p:nvPr>
        </p:nvSpPr>
        <p:spPr>
          <a:xfrm>
            <a:off x="571500" y="1219200"/>
            <a:ext cx="8001000" cy="5148262"/>
          </a:xfrm>
        </p:spPr>
        <p:txBody>
          <a:bodyPr/>
          <a:lstStyle/>
          <a:p>
            <a:pPr marL="914400" lvl="1" indent="-514350">
              <a:defRPr/>
            </a:pPr>
            <a:r>
              <a:rPr lang="en-US" sz="2400" dirty="0" smtClean="0"/>
              <a:t>Function shift: Medical Students funding from the Department of Health (R75.3 million)</a:t>
            </a:r>
          </a:p>
          <a:p>
            <a:pPr marL="914400" lvl="1" indent="-514350">
              <a:defRPr/>
            </a:pPr>
            <a:r>
              <a:rPr lang="en-US" sz="2400" dirty="0"/>
              <a:t>Direct Charges: SETAs and NSF (R6.7 billion</a:t>
            </a:r>
            <a:r>
              <a:rPr lang="en-US" sz="2400" dirty="0" smtClean="0"/>
              <a:t>)</a:t>
            </a:r>
          </a:p>
          <a:p>
            <a:pPr marL="400050" lvl="1" indent="-400050">
              <a:spcBef>
                <a:spcPts val="1800"/>
              </a:spcBef>
              <a:buNone/>
              <a:defRPr/>
            </a:pPr>
            <a:r>
              <a:rPr lang="en-ZA" sz="2400" dirty="0" smtClean="0"/>
              <a:t>The following baseline reductions were effected:</a:t>
            </a:r>
          </a:p>
          <a:p>
            <a:pPr marL="914400" lvl="1" indent="-514350">
              <a:defRPr/>
            </a:pPr>
            <a:r>
              <a:rPr lang="en-US" sz="2400" dirty="0" smtClean="0"/>
              <a:t>PSETA </a:t>
            </a:r>
            <a:r>
              <a:rPr lang="en-US" sz="2400" dirty="0"/>
              <a:t>(Skills levy) (R43 million)</a:t>
            </a:r>
          </a:p>
          <a:p>
            <a:pPr marL="914400" lvl="1" indent="-514350">
              <a:defRPr/>
            </a:pPr>
            <a:r>
              <a:rPr lang="en-US" sz="2400" dirty="0" smtClean="0"/>
              <a:t>Goods </a:t>
            </a:r>
            <a:r>
              <a:rPr lang="en-US" sz="2400" dirty="0"/>
              <a:t>and Services (R29.4 million</a:t>
            </a:r>
            <a:r>
              <a:rPr lang="en-US" sz="2400" dirty="0" smtClean="0"/>
              <a:t>)</a:t>
            </a:r>
            <a:endParaRPr lang="en-US" sz="2400" dirty="0"/>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8CD4B0E-5623-469F-A6B8-34A238BD3025}" type="slidenum">
              <a:rPr lang="en-US" b="1" smtClean="0">
                <a:solidFill>
                  <a:prstClr val="black"/>
                </a:solidFill>
              </a:rPr>
              <a:pPr fontAlgn="base">
                <a:spcBef>
                  <a:spcPct val="0"/>
                </a:spcBef>
                <a:spcAft>
                  <a:spcPct val="0"/>
                </a:spcAft>
                <a:defRPr/>
              </a:pPr>
              <a:t>15</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Tree>
    <p:extLst>
      <p:ext uri="{BB962C8B-B14F-4D97-AF65-F5344CB8AC3E}">
        <p14:creationId xmlns:p14="http://schemas.microsoft.com/office/powerpoint/2010/main" xmlns="" val="137502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515808484"/>
              </p:ext>
            </p:extLst>
          </p:nvPr>
        </p:nvGraphicFramePr>
        <p:xfrm>
          <a:off x="365234" y="1143000"/>
          <a:ext cx="8550166" cy="5315581"/>
        </p:xfrm>
        <a:graphic>
          <a:graphicData uri="http://schemas.openxmlformats.org/drawingml/2006/table">
            <a:tbl>
              <a:tblPr firstRow="1" bandRow="1">
                <a:tableStyleId>{E8B1032C-EA38-4F05-BA0D-38AFFFC7BED3}</a:tableStyleId>
              </a:tblPr>
              <a:tblGrid>
                <a:gridCol w="2835166"/>
                <a:gridCol w="1676400"/>
                <a:gridCol w="1370329"/>
                <a:gridCol w="1296671"/>
                <a:gridCol w="1371600"/>
              </a:tblGrid>
              <a:tr h="1018232">
                <a:tc rowSpan="2">
                  <a:txBody>
                    <a:bodyPr/>
                    <a:lstStyle/>
                    <a:p>
                      <a:pPr algn="ctr"/>
                      <a:r>
                        <a:rPr lang="en-US" sz="1800" dirty="0" smtClean="0"/>
                        <a:t>Programme</a:t>
                      </a:r>
                      <a:endParaRPr lang="en-US" sz="1800" dirty="0" smtClean="0">
                        <a:latin typeface="Arial" pitchFamily="34" charset="0"/>
                        <a:cs typeface="Arial" pitchFamily="34" charset="0"/>
                      </a:endParaRPr>
                    </a:p>
                  </a:txBody>
                  <a:tcPr anchor="ctr"/>
                </a:tc>
                <a:tc>
                  <a:txBody>
                    <a:bodyPr/>
                    <a:lstStyle/>
                    <a:p>
                      <a:pPr algn="ctr"/>
                      <a:r>
                        <a:rPr lang="en-US" sz="1800" dirty="0" smtClean="0"/>
                        <a:t>Adjusted Appropriation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R’000</a:t>
                      </a:r>
                      <a:endParaRPr lang="en-US" sz="1800" b="1" dirty="0" smtClean="0">
                        <a:latin typeface="Arial" pitchFamily="34" charset="0"/>
                        <a:cs typeface="Arial" pitchFamily="34" charset="0"/>
                      </a:endParaRPr>
                    </a:p>
                  </a:txBody>
                  <a:tcPr anchor="ctr"/>
                </a:tc>
                <a:tc gridSpan="3">
                  <a:txBody>
                    <a:bodyPr/>
                    <a:lstStyle/>
                    <a:p>
                      <a:pPr algn="ctr"/>
                      <a:r>
                        <a:rPr lang="en-US" sz="1800" dirty="0" smtClean="0"/>
                        <a:t>Medium-</a:t>
                      </a:r>
                      <a:r>
                        <a:rPr lang="en-US" sz="1800" baseline="0" dirty="0" smtClean="0"/>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R’000</a:t>
                      </a:r>
                      <a:endParaRPr lang="en-US" sz="1800" b="1" dirty="0" smtClean="0">
                        <a:latin typeface="Arial" pitchFamily="34" charset="0"/>
                        <a:cs typeface="Arial" pitchFamily="34" charset="0"/>
                      </a:endParaRPr>
                    </a:p>
                  </a:txBody>
                  <a:tcPr anchor="ctr"/>
                </a:tc>
                <a:tc hMerge="1">
                  <a:txBody>
                    <a:bodyPr/>
                    <a:lstStyle/>
                    <a:p>
                      <a:endParaRPr lang="en-US" dirty="0"/>
                    </a:p>
                  </a:txBody>
                  <a:tcPr/>
                </a:tc>
                <a:tc hMerge="1">
                  <a:txBody>
                    <a:bodyPr/>
                    <a:lstStyle/>
                    <a:p>
                      <a:endParaRPr lang="en-US" dirty="0"/>
                    </a:p>
                  </a:txBody>
                  <a:tcPr/>
                </a:tc>
              </a:tr>
              <a:tr h="350017">
                <a:tc vMerge="1">
                  <a:txBody>
                    <a:bodyPr/>
                    <a:lstStyle/>
                    <a:p>
                      <a:endParaRPr lang="en-US" sz="1600" b="1" dirty="0">
                        <a:latin typeface="Arial" pitchFamily="34" charset="0"/>
                        <a:cs typeface="Arial" pitchFamily="34" charset="0"/>
                      </a:endParaRPr>
                    </a:p>
                  </a:txBody>
                  <a:tcPr/>
                </a:tc>
                <a:tc>
                  <a:txBody>
                    <a:bodyPr/>
                    <a:lstStyle/>
                    <a:p>
                      <a:pPr algn="ctr"/>
                      <a:r>
                        <a:rPr lang="en-US" sz="1600" b="1" dirty="0" smtClean="0"/>
                        <a:t>2015/16</a:t>
                      </a:r>
                      <a:endParaRPr lang="en-US" sz="1600" b="1" dirty="0">
                        <a:latin typeface="Arial" pitchFamily="34" charset="0"/>
                        <a:cs typeface="Arial" pitchFamily="34" charset="0"/>
                      </a:endParaRPr>
                    </a:p>
                  </a:txBody>
                  <a:tcPr anchor="ctr"/>
                </a:tc>
                <a:tc>
                  <a:txBody>
                    <a:bodyPr/>
                    <a:lstStyle/>
                    <a:p>
                      <a:pPr algn="ctr"/>
                      <a:r>
                        <a:rPr lang="en-US" sz="1600" b="1" dirty="0" smtClean="0"/>
                        <a:t>2016/17</a:t>
                      </a:r>
                      <a:endParaRPr lang="en-US" sz="1600" b="1" dirty="0">
                        <a:latin typeface="Arial" pitchFamily="34" charset="0"/>
                        <a:cs typeface="Arial" pitchFamily="34" charset="0"/>
                      </a:endParaRPr>
                    </a:p>
                  </a:txBody>
                  <a:tcPr anchor="ctr"/>
                </a:tc>
                <a:tc>
                  <a:txBody>
                    <a:bodyPr/>
                    <a:lstStyle/>
                    <a:p>
                      <a:pPr algn="ctr"/>
                      <a:r>
                        <a:rPr lang="en-US" sz="1600" b="1" dirty="0" smtClean="0"/>
                        <a:t>2017/18</a:t>
                      </a:r>
                      <a:endParaRPr lang="en-US" sz="1600" b="1" dirty="0">
                        <a:latin typeface="Arial" pitchFamily="34" charset="0"/>
                        <a:cs typeface="Arial" pitchFamily="34" charset="0"/>
                      </a:endParaRPr>
                    </a:p>
                  </a:txBody>
                  <a:tcPr anchor="ctr"/>
                </a:tc>
                <a:tc>
                  <a:txBody>
                    <a:bodyPr/>
                    <a:lstStyle/>
                    <a:p>
                      <a:pPr algn="ctr"/>
                      <a:r>
                        <a:rPr lang="en-US" sz="1600" b="1" dirty="0" smtClean="0"/>
                        <a:t>2018/19</a:t>
                      </a:r>
                      <a:endParaRPr lang="en-US" sz="1600" b="1" dirty="0">
                        <a:latin typeface="Arial" pitchFamily="34" charset="0"/>
                        <a:cs typeface="Arial" pitchFamily="34" charset="0"/>
                      </a:endParaRPr>
                    </a:p>
                  </a:txBody>
                  <a:tcPr anchor="ctr"/>
                </a:tc>
              </a:tr>
              <a:tr h="350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Administration</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dirty="0" smtClean="0">
                          <a:effectLst/>
                          <a:latin typeface="+mn-lt"/>
                          <a:ea typeface="Times New Roman"/>
                        </a:rPr>
                        <a:t>366</a:t>
                      </a:r>
                      <a:r>
                        <a:rPr lang="en-US" sz="1600" baseline="0" dirty="0" smtClean="0">
                          <a:effectLst/>
                          <a:latin typeface="+mn-lt"/>
                          <a:ea typeface="Times New Roman"/>
                        </a:rPr>
                        <a:t> 083</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373 667</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399 272</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427 166</a:t>
                      </a:r>
                      <a:endParaRPr lang="en-US" sz="1600" dirty="0">
                        <a:effectLst/>
                        <a:latin typeface="+mn-lt"/>
                        <a:ea typeface="Times New Roman"/>
                      </a:endParaRPr>
                    </a:p>
                  </a:txBody>
                  <a:tcPr marL="19050" marR="19050" marT="0" marB="0" anchor="ctr"/>
                </a:tc>
              </a:tr>
              <a:tr h="339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Planning, Policy and Strategy</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dirty="0" smtClean="0">
                          <a:effectLst/>
                          <a:latin typeface="+mn-lt"/>
                          <a:ea typeface="Times New Roman"/>
                          <a:cs typeface="Arial Narrow"/>
                        </a:rPr>
                        <a:t>58 260</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71 545</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76 447</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81 825</a:t>
                      </a:r>
                      <a:endParaRPr lang="en-US" sz="1600" dirty="0">
                        <a:effectLst/>
                        <a:latin typeface="+mn-lt"/>
                        <a:ea typeface="Times New Roman"/>
                      </a:endParaRPr>
                    </a:p>
                  </a:txBody>
                  <a:tcPr marL="19050" marR="19050" marT="0" marB="0" anchor="ctr"/>
                </a:tc>
              </a:tr>
              <a:tr h="394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University Education</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dirty="0" smtClean="0">
                          <a:effectLst/>
                          <a:latin typeface="+mn-lt"/>
                          <a:ea typeface="Times New Roman"/>
                          <a:cs typeface="Arial Narrow"/>
                        </a:rPr>
                        <a:t>32 892 002</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39 531 603</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41 944 120</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44 319 940</a:t>
                      </a:r>
                      <a:endParaRPr lang="en-US" sz="1600" dirty="0">
                        <a:effectLst/>
                        <a:latin typeface="+mn-lt"/>
                        <a:ea typeface="Times New Roman"/>
                      </a:endParaRPr>
                    </a:p>
                  </a:txBody>
                  <a:tcPr marL="19050" marR="19050" marT="0" marB="0" anchor="ctr"/>
                </a:tc>
              </a:tr>
              <a:tr h="604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Technical and Vocational Education and Training</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dirty="0" smtClean="0">
                          <a:effectLst/>
                          <a:latin typeface="+mn-lt"/>
                          <a:ea typeface="Times New Roman"/>
                          <a:cs typeface="Arial Narrow"/>
                        </a:rPr>
                        <a:t>6 843 005</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6 917 191</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7 414 233</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7 865 692</a:t>
                      </a:r>
                      <a:endParaRPr lang="en-US" sz="1600" dirty="0">
                        <a:effectLst/>
                        <a:latin typeface="+mn-lt"/>
                        <a:ea typeface="Times New Roman"/>
                      </a:endParaRPr>
                    </a:p>
                  </a:txBody>
                  <a:tcPr marL="19050" marR="19050" marT="0" marB="0" anchor="ctr"/>
                </a:tc>
              </a:tr>
              <a:tr h="350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smtClean="0">
                          <a:ln>
                            <a:noFill/>
                          </a:ln>
                          <a:effectLst/>
                        </a:rPr>
                        <a:t>Skills Development</a:t>
                      </a:r>
                      <a:endParaRPr lang="en-US" sz="160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dirty="0" smtClean="0">
                          <a:effectLst/>
                          <a:latin typeface="+mn-lt"/>
                          <a:ea typeface="Times New Roman"/>
                          <a:cs typeface="Arial Narrow"/>
                        </a:rPr>
                        <a:t>206 474</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224 534</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244 716</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cs typeface="Arial Narrow"/>
                        </a:rPr>
                        <a:t>260 567</a:t>
                      </a:r>
                      <a:endParaRPr lang="en-US" sz="1600" dirty="0">
                        <a:effectLst/>
                        <a:latin typeface="+mn-lt"/>
                        <a:ea typeface="Times New Roman"/>
                      </a:endParaRPr>
                    </a:p>
                  </a:txBody>
                  <a:tcPr marL="19050" marR="19050" marT="0" marB="0" anchor="ctr"/>
                </a:tc>
              </a:tr>
              <a:tr h="604576">
                <a:tc>
                  <a:txBody>
                    <a:bodyPr/>
                    <a:lstStyle/>
                    <a:p>
                      <a:r>
                        <a:rPr lang="en-US" sz="1600" b="0" dirty="0" smtClean="0">
                          <a:latin typeface="+mn-lt"/>
                          <a:cs typeface="Arial" pitchFamily="34" charset="0"/>
                        </a:rPr>
                        <a:t>Community</a:t>
                      </a:r>
                      <a:r>
                        <a:rPr lang="en-US" sz="1600" b="0" baseline="0" dirty="0" smtClean="0">
                          <a:latin typeface="+mn-lt"/>
                          <a:cs typeface="Arial" pitchFamily="34" charset="0"/>
                        </a:rPr>
                        <a:t> Education and Training</a:t>
                      </a:r>
                      <a:endParaRPr lang="en-US" sz="1600" b="0" dirty="0">
                        <a:latin typeface="+mn-lt"/>
                        <a:cs typeface="Arial" pitchFamily="34" charset="0"/>
                      </a:endParaRPr>
                    </a:p>
                  </a:txBody>
                  <a:tcPr anchor="ctr"/>
                </a:tc>
                <a:tc>
                  <a:txBody>
                    <a:bodyPr/>
                    <a:lstStyle/>
                    <a:p>
                      <a:pPr marL="0" marR="0" algn="r">
                        <a:spcBef>
                          <a:spcPts val="0"/>
                        </a:spcBef>
                        <a:spcAft>
                          <a:spcPts val="0"/>
                        </a:spcAft>
                      </a:pPr>
                      <a:r>
                        <a:rPr lang="en-US" sz="1600" dirty="0" smtClean="0">
                          <a:effectLst/>
                          <a:latin typeface="+mn-lt"/>
                          <a:ea typeface="Times New Roman"/>
                        </a:rPr>
                        <a:t>1 563 512</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rPr>
                        <a:t>2 069 739</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rPr>
                        <a:t>2 237 311</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dirty="0" smtClean="0">
                          <a:effectLst/>
                          <a:latin typeface="+mn-lt"/>
                          <a:ea typeface="Times New Roman"/>
                        </a:rPr>
                        <a:t>2</a:t>
                      </a:r>
                      <a:r>
                        <a:rPr lang="en-US" sz="1600" baseline="0" dirty="0" smtClean="0">
                          <a:effectLst/>
                          <a:latin typeface="+mn-lt"/>
                          <a:ea typeface="Times New Roman"/>
                        </a:rPr>
                        <a:t> 379 637</a:t>
                      </a:r>
                      <a:endParaRPr lang="en-US" sz="1600" dirty="0">
                        <a:effectLst/>
                        <a:latin typeface="+mn-lt"/>
                        <a:ea typeface="Times New Roman"/>
                      </a:endParaRPr>
                    </a:p>
                  </a:txBody>
                  <a:tcPr marL="19050" marR="19050" marT="0" marB="0" anchor="ctr"/>
                </a:tc>
              </a:tr>
              <a:tr h="350017">
                <a:tc>
                  <a:txBody>
                    <a:bodyPr/>
                    <a:lstStyle/>
                    <a:p>
                      <a:r>
                        <a:rPr lang="en-US" sz="1600" b="1" dirty="0" smtClean="0"/>
                        <a:t>Subtotal</a:t>
                      </a:r>
                      <a:endParaRPr lang="en-US" sz="1600" b="1" dirty="0">
                        <a:latin typeface="Arial" pitchFamily="34" charset="0"/>
                        <a:cs typeface="Arial" pitchFamily="34" charset="0"/>
                      </a:endParaRPr>
                    </a:p>
                  </a:txBody>
                  <a:tcPr anchor="ctr"/>
                </a:tc>
                <a:tc>
                  <a:txBody>
                    <a:bodyPr/>
                    <a:lstStyle/>
                    <a:p>
                      <a:pPr marL="0" marR="0" algn="r">
                        <a:spcBef>
                          <a:spcPts val="0"/>
                        </a:spcBef>
                        <a:spcAft>
                          <a:spcPts val="0"/>
                        </a:spcAft>
                      </a:pPr>
                      <a:r>
                        <a:rPr lang="en-US" sz="1600" b="1" dirty="0" smtClean="0">
                          <a:effectLst/>
                          <a:latin typeface="+mn-lt"/>
                          <a:ea typeface="Times New Roman"/>
                          <a:cs typeface="Arial Narrow"/>
                        </a:rPr>
                        <a:t>41 929 336</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49 188 279</a:t>
                      </a:r>
                      <a:r>
                        <a:rPr lang="en-US" sz="1600" b="1" dirty="0">
                          <a:effectLst/>
                          <a:highlight>
                            <a:srgbClr val="FFFF00"/>
                          </a:highlight>
                          <a:latin typeface="+mn-lt"/>
                          <a:ea typeface="Times New Roman"/>
                          <a:cs typeface="Arial Narrow"/>
                        </a:rPr>
                        <a:t> </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dirty="0" smtClean="0">
                          <a:effectLst/>
                          <a:latin typeface="+mn-lt"/>
                          <a:ea typeface="Times New Roman"/>
                          <a:cs typeface="Arial Narrow"/>
                        </a:rPr>
                        <a:t>52 316 099</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dirty="0" smtClean="0">
                          <a:effectLst/>
                          <a:latin typeface="+mn-lt"/>
                          <a:ea typeface="Times New Roman"/>
                          <a:cs typeface="Arial Narrow"/>
                        </a:rPr>
                        <a:t>55 334 827</a:t>
                      </a:r>
                      <a:endParaRPr lang="en-US" sz="1600" dirty="0">
                        <a:effectLst/>
                        <a:latin typeface="+mn-lt"/>
                        <a:ea typeface="Times New Roman"/>
                      </a:endParaRPr>
                    </a:p>
                  </a:txBody>
                  <a:tcPr marL="19050" marR="19050" marT="0" marB="0" anchor="ctr"/>
                </a:tc>
              </a:tr>
              <a:tr h="604576">
                <a:tc>
                  <a:txBody>
                    <a:bodyPr/>
                    <a:lstStyle/>
                    <a:p>
                      <a:r>
                        <a:rPr lang="en-US" sz="1600" dirty="0" smtClean="0"/>
                        <a:t>Direct charge against the National Revenue Fund</a:t>
                      </a:r>
                      <a:endParaRPr lang="en-US" sz="1600" dirty="0">
                        <a:latin typeface="Arial" pitchFamily="34" charset="0"/>
                        <a:cs typeface="Arial" pitchFamily="34" charset="0"/>
                      </a:endParaRPr>
                    </a:p>
                  </a:txBody>
                  <a:tcPr anchor="ctr"/>
                </a:tc>
                <a:tc>
                  <a:txBody>
                    <a:bodyPr/>
                    <a:lstStyle/>
                    <a:p>
                      <a:pPr algn="r"/>
                      <a:r>
                        <a:rPr lang="en-US" sz="1600" b="0" kern="1200" dirty="0" smtClean="0">
                          <a:solidFill>
                            <a:schemeClr val="tx1"/>
                          </a:solidFill>
                          <a:effectLst/>
                          <a:latin typeface="+mn-lt"/>
                          <a:ea typeface="+mn-ea"/>
                          <a:cs typeface="+mn-cs"/>
                        </a:rPr>
                        <a:t>15 800 000</a:t>
                      </a:r>
                      <a:endParaRPr lang="en-US" sz="1600" b="0" dirty="0">
                        <a:latin typeface="Arial" pitchFamily="34" charset="0"/>
                        <a:cs typeface="Arial" pitchFamily="34" charset="0"/>
                      </a:endParaRPr>
                    </a:p>
                  </a:txBody>
                  <a:tcPr anchor="ctr"/>
                </a:tc>
                <a:tc>
                  <a:txBody>
                    <a:bodyPr/>
                    <a:lstStyle/>
                    <a:p>
                      <a:pPr marL="0" marR="0" algn="r">
                        <a:spcBef>
                          <a:spcPts val="0"/>
                        </a:spcBef>
                        <a:spcAft>
                          <a:spcPts val="0"/>
                        </a:spcAft>
                      </a:pPr>
                      <a:r>
                        <a:rPr lang="en-US" sz="1600" b="0" dirty="0" smtClean="0">
                          <a:effectLst/>
                          <a:latin typeface="+mn-lt"/>
                          <a:ea typeface="Times New Roman"/>
                          <a:cs typeface="Arial Narrow"/>
                        </a:rPr>
                        <a:t>17 639 595</a:t>
                      </a:r>
                      <a:endParaRPr lang="en-US" sz="1600" b="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0" dirty="0" smtClean="0">
                          <a:effectLst/>
                          <a:latin typeface="+mn-lt"/>
                          <a:ea typeface="Times New Roman"/>
                          <a:cs typeface="Arial Narrow"/>
                        </a:rPr>
                        <a:t>19 687 116</a:t>
                      </a:r>
                      <a:endParaRPr lang="en-US" sz="1600" b="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0" dirty="0" smtClean="0">
                          <a:effectLst/>
                          <a:latin typeface="+mn-lt"/>
                          <a:ea typeface="Times New Roman"/>
                          <a:cs typeface="Arial Narrow"/>
                        </a:rPr>
                        <a:t>22 057 492</a:t>
                      </a:r>
                      <a:endParaRPr lang="en-US" sz="1600" b="0" dirty="0">
                        <a:effectLst/>
                        <a:latin typeface="+mn-lt"/>
                        <a:ea typeface="Times New Roman"/>
                      </a:endParaRPr>
                    </a:p>
                  </a:txBody>
                  <a:tcPr marL="19050" marR="19050" marT="0" marB="0" anchor="ctr"/>
                </a:tc>
              </a:tr>
              <a:tr h="350017">
                <a:tc>
                  <a:txBody>
                    <a:bodyPr/>
                    <a:lstStyle/>
                    <a:p>
                      <a:r>
                        <a:rPr lang="en-US" sz="1600" b="1" dirty="0" smtClean="0"/>
                        <a:t>Total</a:t>
                      </a:r>
                      <a:endParaRPr lang="en-US" sz="1600" b="1" dirty="0">
                        <a:latin typeface="Arial" pitchFamily="34" charset="0"/>
                        <a:cs typeface="Arial" pitchFamily="34" charset="0"/>
                      </a:endParaRPr>
                    </a:p>
                  </a:txBody>
                  <a:tcPr anchor="ctr"/>
                </a:tc>
                <a:tc>
                  <a:txBody>
                    <a:bodyPr/>
                    <a:lstStyle/>
                    <a:p>
                      <a:pPr marL="0" marR="0" algn="r">
                        <a:spcBef>
                          <a:spcPts val="0"/>
                        </a:spcBef>
                        <a:spcAft>
                          <a:spcPts val="0"/>
                        </a:spcAft>
                      </a:pPr>
                      <a:r>
                        <a:rPr lang="en-US" sz="1600" b="1" kern="1200" dirty="0" smtClean="0">
                          <a:solidFill>
                            <a:schemeClr val="tx1"/>
                          </a:solidFill>
                          <a:effectLst/>
                          <a:latin typeface="+mn-lt"/>
                          <a:ea typeface="+mn-ea"/>
                          <a:cs typeface="+mn-cs"/>
                        </a:rPr>
                        <a:t>57 729 336</a:t>
                      </a:r>
                      <a:endParaRPr lang="en-US" sz="1600" dirty="0">
                        <a:effectLst/>
                        <a:latin typeface="Arial"/>
                        <a:ea typeface="Times New Roman"/>
                      </a:endParaRPr>
                    </a:p>
                  </a:txBody>
                  <a:tcPr marL="19050" marR="19050" marT="0" marB="0" anchor="ctr"/>
                </a:tc>
                <a:tc>
                  <a:txBody>
                    <a:bodyPr/>
                    <a:lstStyle/>
                    <a:p>
                      <a:pPr marL="0" marR="0" algn="r">
                        <a:spcBef>
                          <a:spcPts val="0"/>
                        </a:spcBef>
                        <a:spcAft>
                          <a:spcPts val="0"/>
                        </a:spcAft>
                      </a:pPr>
                      <a:r>
                        <a:rPr lang="en-US" sz="1600" b="1" dirty="0" smtClean="0">
                          <a:effectLst/>
                          <a:latin typeface="+mn-lt"/>
                          <a:ea typeface="Times New Roman"/>
                          <a:cs typeface="Arial Narrow"/>
                        </a:rPr>
                        <a:t>66 827 874</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dirty="0" smtClean="0">
                          <a:effectLst/>
                          <a:latin typeface="+mn-lt"/>
                          <a:ea typeface="Times New Roman"/>
                          <a:cs typeface="Arial Narrow"/>
                        </a:rPr>
                        <a:t>72 003 215</a:t>
                      </a:r>
                      <a:endParaRPr lang="en-US" sz="16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600" b="1" dirty="0" smtClean="0">
                          <a:effectLst/>
                          <a:latin typeface="+mn-lt"/>
                          <a:ea typeface="Times New Roman"/>
                          <a:cs typeface="Arial Narrow"/>
                        </a:rPr>
                        <a:t>77 392 319</a:t>
                      </a:r>
                      <a:endParaRPr lang="en-US" sz="1600" dirty="0">
                        <a:effectLst/>
                        <a:latin typeface="+mn-lt"/>
                        <a:ea typeface="Times New Roman"/>
                      </a:endParaRPr>
                    </a:p>
                  </a:txBody>
                  <a:tcPr marL="19050" marR="19050" marT="0" marB="0" anchor="ctr"/>
                </a:tc>
              </a:tr>
            </a:tbl>
          </a:graphicData>
        </a:graphic>
      </p:graphicFrame>
      <p:sp>
        <p:nvSpPr>
          <p:cNvPr id="5" name="TextBox 4"/>
          <p:cNvSpPr txBox="1"/>
          <p:nvPr/>
        </p:nvSpPr>
        <p:spPr>
          <a:xfrm>
            <a:off x="609600" y="3143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Financial  Information </a:t>
            </a:r>
            <a:endParaRPr lang="en-ZA" sz="2800" b="1" dirty="0">
              <a:solidFill>
                <a:prstClr val="white"/>
              </a:solidFill>
              <a:cs typeface="Calibri" pitchFamily="34" charset="0"/>
            </a:endParaRPr>
          </a:p>
        </p:txBody>
      </p:sp>
      <p:sp>
        <p:nvSpPr>
          <p:cNvPr id="8" name="Slide Number Placeholder 7"/>
          <p:cNvSpPr>
            <a:spLocks noGrp="1"/>
          </p:cNvSpPr>
          <p:nvPr>
            <p:ph type="sldNum" sz="quarter" idx="12"/>
          </p:nvPr>
        </p:nvSpPr>
        <p:spPr bwMode="auto">
          <a:xfrm>
            <a:off x="6781800" y="6248400"/>
            <a:ext cx="2133600" cy="8667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D4964C9-72F6-45A5-AE1B-951FD84255A3}" type="slidenum">
              <a:rPr lang="en-US" b="1" smtClean="0">
                <a:solidFill>
                  <a:prstClr val="black"/>
                </a:solidFill>
              </a:rPr>
              <a:pPr fontAlgn="base">
                <a:spcBef>
                  <a:spcPct val="0"/>
                </a:spcBef>
                <a:spcAft>
                  <a:spcPct val="0"/>
                </a:spcAft>
                <a:defRPr/>
              </a:pPr>
              <a:t>16</a:t>
            </a:fld>
            <a:endParaRPr lang="en-US" b="1" dirty="0" smtClean="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236265876"/>
              </p:ext>
            </p:extLst>
          </p:nvPr>
        </p:nvGraphicFramePr>
        <p:xfrm>
          <a:off x="409946" y="685800"/>
          <a:ext cx="8353054" cy="5960520"/>
        </p:xfrm>
        <a:graphic>
          <a:graphicData uri="http://schemas.openxmlformats.org/drawingml/2006/table">
            <a:tbl>
              <a:tblPr firstRow="1" bandRow="1">
                <a:tableStyleId>{E8B1032C-EA38-4F05-BA0D-38AFFFC7BED3}</a:tableStyleId>
              </a:tblPr>
              <a:tblGrid>
                <a:gridCol w="3809999"/>
                <a:gridCol w="1295400"/>
                <a:gridCol w="1066800"/>
                <a:gridCol w="996708"/>
                <a:gridCol w="1184147"/>
              </a:tblGrid>
              <a:tr h="500434">
                <a:tc rowSpan="2">
                  <a:txBody>
                    <a:bodyPr/>
                    <a:lstStyle/>
                    <a:p>
                      <a:pPr algn="ctr"/>
                      <a:r>
                        <a:rPr lang="en-US" sz="1400" dirty="0" smtClean="0">
                          <a:latin typeface="+mn-lt"/>
                        </a:rPr>
                        <a:t>Economic</a:t>
                      </a:r>
                      <a:r>
                        <a:rPr lang="en-US" sz="1400" baseline="0" dirty="0" smtClean="0">
                          <a:latin typeface="+mn-lt"/>
                        </a:rPr>
                        <a:t> Classification</a:t>
                      </a:r>
                      <a:endParaRPr lang="en-US" sz="1400" dirty="0" smtClean="0">
                        <a:latin typeface="+mn-lt"/>
                        <a:cs typeface="Arial" pitchFamily="34" charset="0"/>
                      </a:endParaRPr>
                    </a:p>
                  </a:txBody>
                  <a:tcPr anchor="ctr"/>
                </a:tc>
                <a:tc>
                  <a:txBody>
                    <a:bodyPr/>
                    <a:lstStyle/>
                    <a:p>
                      <a:pPr algn="ctr"/>
                      <a:r>
                        <a:rPr lang="en-US" sz="1400" dirty="0" smtClean="0">
                          <a:latin typeface="+mn-lt"/>
                        </a:rPr>
                        <a:t>Adjusted Appropriation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R’000</a:t>
                      </a:r>
                      <a:endParaRPr lang="en-US" sz="1400" b="1" dirty="0" smtClean="0">
                        <a:latin typeface="Arial" pitchFamily="34" charset="0"/>
                        <a:cs typeface="Arial" pitchFamily="34" charset="0"/>
                      </a:endParaRPr>
                    </a:p>
                  </a:txBody>
                  <a:tcPr anchor="ctr"/>
                </a:tc>
                <a:tc gridSpan="3">
                  <a:txBody>
                    <a:bodyPr/>
                    <a:lstStyle/>
                    <a:p>
                      <a:pPr algn="ctr"/>
                      <a:r>
                        <a:rPr lang="en-US" sz="1400" dirty="0" smtClean="0">
                          <a:latin typeface="+mn-lt"/>
                        </a:rPr>
                        <a:t>Medium-</a:t>
                      </a:r>
                      <a:r>
                        <a:rPr lang="en-US" sz="1400" baseline="0" dirty="0" smtClean="0">
                          <a:latin typeface="+mn-lt"/>
                        </a:rPr>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R’000</a:t>
                      </a:r>
                      <a:endParaRPr lang="en-US" sz="1400" b="1" dirty="0" smtClean="0">
                        <a:latin typeface="+mn-lt"/>
                        <a:cs typeface="Arial" pitchFamily="34" charset="0"/>
                      </a:endParaRPr>
                    </a:p>
                  </a:txBody>
                  <a:tcPr anchor="ctr"/>
                </a:tc>
                <a:tc hMerge="1">
                  <a:txBody>
                    <a:bodyPr/>
                    <a:lstStyle/>
                    <a:p>
                      <a:endParaRPr lang="en-US" dirty="0"/>
                    </a:p>
                  </a:txBody>
                  <a:tcPr/>
                </a:tc>
                <a:tc hMerge="1">
                  <a:txBody>
                    <a:bodyPr/>
                    <a:lstStyle/>
                    <a:p>
                      <a:endParaRPr lang="en-US" dirty="0"/>
                    </a:p>
                  </a:txBody>
                  <a:tcPr/>
                </a:tc>
              </a:tr>
              <a:tr h="294373">
                <a:tc vMerge="1">
                  <a:txBody>
                    <a:bodyPr/>
                    <a:lstStyle/>
                    <a:p>
                      <a:endParaRPr lang="en-US" sz="1800" b="1" dirty="0">
                        <a:latin typeface="Arial" pitchFamily="34" charset="0"/>
                        <a:cs typeface="Arial" pitchFamily="34" charset="0"/>
                      </a:endParaRPr>
                    </a:p>
                  </a:txBody>
                  <a:tcPr/>
                </a:tc>
                <a:tc>
                  <a:txBody>
                    <a:bodyPr/>
                    <a:lstStyle/>
                    <a:p>
                      <a:pPr algn="ctr"/>
                      <a:r>
                        <a:rPr lang="en-US" sz="1400" b="1" dirty="0" smtClean="0">
                          <a:latin typeface="+mn-lt"/>
                        </a:rPr>
                        <a:t>2015/16</a:t>
                      </a:r>
                      <a:endParaRPr lang="en-US" sz="1400" b="1" dirty="0">
                        <a:latin typeface="+mn-lt"/>
                        <a:cs typeface="Arial" pitchFamily="34" charset="0"/>
                      </a:endParaRPr>
                    </a:p>
                  </a:txBody>
                  <a:tcPr anchor="ctr"/>
                </a:tc>
                <a:tc>
                  <a:txBody>
                    <a:bodyPr/>
                    <a:lstStyle/>
                    <a:p>
                      <a:pPr algn="ctr"/>
                      <a:r>
                        <a:rPr lang="en-US" sz="1400" b="1" dirty="0" smtClean="0">
                          <a:latin typeface="+mn-lt"/>
                        </a:rPr>
                        <a:t>2016/17</a:t>
                      </a:r>
                      <a:endParaRPr lang="en-US" sz="1400" b="1" dirty="0">
                        <a:latin typeface="+mn-lt"/>
                        <a:cs typeface="Arial" pitchFamily="34" charset="0"/>
                      </a:endParaRPr>
                    </a:p>
                  </a:txBody>
                  <a:tcPr anchor="ctr"/>
                </a:tc>
                <a:tc>
                  <a:txBody>
                    <a:bodyPr/>
                    <a:lstStyle/>
                    <a:p>
                      <a:pPr algn="ctr"/>
                      <a:r>
                        <a:rPr lang="en-US" sz="1400" b="1" dirty="0" smtClean="0">
                          <a:latin typeface="+mn-lt"/>
                        </a:rPr>
                        <a:t>2017/18</a:t>
                      </a:r>
                      <a:endParaRPr lang="en-US" sz="1400" b="1" dirty="0">
                        <a:latin typeface="+mn-lt"/>
                        <a:cs typeface="Arial" pitchFamily="34" charset="0"/>
                      </a:endParaRPr>
                    </a:p>
                  </a:txBody>
                  <a:tcPr anchor="ctr"/>
                </a:tc>
                <a:tc>
                  <a:txBody>
                    <a:bodyPr/>
                    <a:lstStyle/>
                    <a:p>
                      <a:pPr algn="ctr"/>
                      <a:r>
                        <a:rPr lang="en-US" sz="1400" b="1" dirty="0" smtClean="0">
                          <a:latin typeface="+mn-lt"/>
                        </a:rPr>
                        <a:t>2018/19</a:t>
                      </a:r>
                      <a:endParaRPr lang="en-US" sz="1400" b="1" dirty="0">
                        <a:latin typeface="+mn-lt"/>
                        <a:cs typeface="Arial" pitchFamily="34" charset="0"/>
                      </a:endParaRPr>
                    </a:p>
                  </a:txBody>
                  <a:tcPr anchor="ctr"/>
                </a:tc>
              </a:tr>
              <a:tr h="294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Compensation</a:t>
                      </a:r>
                      <a:r>
                        <a:rPr lang="en-US" sz="1400" b="1" baseline="0" dirty="0" smtClean="0">
                          <a:latin typeface="+mn-lt"/>
                        </a:rPr>
                        <a:t> of Employees</a:t>
                      </a:r>
                      <a:endParaRPr lang="en-US" sz="1400" b="1" dirty="0">
                        <a:latin typeface="+mn-lt"/>
                        <a:cs typeface="Arial" pitchFamily="34" charset="0"/>
                      </a:endParaRPr>
                    </a:p>
                  </a:txBody>
                  <a:tcPr anchor="ctr"/>
                </a:tc>
                <a:tc>
                  <a:txBody>
                    <a:bodyPr/>
                    <a:lstStyle/>
                    <a:p>
                      <a:pPr algn="r"/>
                      <a:r>
                        <a:rPr lang="en-US" sz="1400" b="1" dirty="0" smtClean="0">
                          <a:latin typeface="+mn-lt"/>
                        </a:rPr>
                        <a:t> 7 236 153</a:t>
                      </a:r>
                      <a:endParaRPr lang="en-US" sz="1400" b="1" dirty="0">
                        <a:latin typeface="+mn-lt"/>
                        <a:cs typeface="Arial" pitchFamily="34" charset="0"/>
                      </a:endParaRPr>
                    </a:p>
                  </a:txBody>
                  <a:tcPr anchor="ctr"/>
                </a:tc>
                <a:tc>
                  <a:txBody>
                    <a:bodyPr/>
                    <a:lstStyle/>
                    <a:p>
                      <a:pPr algn="r"/>
                      <a:r>
                        <a:rPr lang="en-US" sz="1400" b="1" dirty="0" smtClean="0">
                          <a:latin typeface="+mn-lt"/>
                        </a:rPr>
                        <a:t>7 839 886</a:t>
                      </a:r>
                      <a:endParaRPr lang="en-US" sz="1400" b="1" dirty="0">
                        <a:latin typeface="+mn-lt"/>
                        <a:cs typeface="Arial" pitchFamily="34" charset="0"/>
                      </a:endParaRPr>
                    </a:p>
                  </a:txBody>
                  <a:tcPr anchor="ctr"/>
                </a:tc>
                <a:tc>
                  <a:txBody>
                    <a:bodyPr/>
                    <a:lstStyle/>
                    <a:p>
                      <a:pPr algn="r"/>
                      <a:r>
                        <a:rPr lang="en-US" sz="1400" b="1" dirty="0" smtClean="0">
                          <a:latin typeface="+mn-lt"/>
                        </a:rPr>
                        <a:t>8 429 841</a:t>
                      </a:r>
                      <a:endParaRPr lang="en-US" sz="1400" b="1" dirty="0">
                        <a:latin typeface="+mn-lt"/>
                        <a:cs typeface="Arial" pitchFamily="34" charset="0"/>
                      </a:endParaRPr>
                    </a:p>
                  </a:txBody>
                  <a:tcPr anchor="ctr"/>
                </a:tc>
                <a:tc>
                  <a:txBody>
                    <a:bodyPr/>
                    <a:lstStyle/>
                    <a:p>
                      <a:pPr algn="r"/>
                      <a:r>
                        <a:rPr lang="en-US" sz="1400" b="1" dirty="0" smtClean="0">
                          <a:latin typeface="+mn-lt"/>
                        </a:rPr>
                        <a:t>8 961 753</a:t>
                      </a:r>
                      <a:endParaRPr lang="en-US" sz="1400" b="1" dirty="0">
                        <a:latin typeface="+mn-lt"/>
                        <a:cs typeface="Arial" pitchFamily="34" charset="0"/>
                      </a:endParaRPr>
                    </a:p>
                  </a:txBody>
                  <a:tcPr anchor="ctr"/>
                </a:tc>
              </a:tr>
              <a:tr h="243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Goods and Services</a:t>
                      </a:r>
                      <a:endParaRPr lang="en-US" sz="1400" b="1" dirty="0">
                        <a:latin typeface="+mn-lt"/>
                        <a:cs typeface="Arial" pitchFamily="34" charset="0"/>
                      </a:endParaRPr>
                    </a:p>
                  </a:txBody>
                  <a:tcPr anchor="ctr"/>
                </a:tc>
                <a:tc>
                  <a:txBody>
                    <a:bodyPr/>
                    <a:lstStyle/>
                    <a:p>
                      <a:pPr algn="r"/>
                      <a:r>
                        <a:rPr lang="en-US" sz="1400" b="1" dirty="0" smtClean="0">
                          <a:latin typeface="+mn-lt"/>
                        </a:rPr>
                        <a:t>369 368</a:t>
                      </a:r>
                      <a:endParaRPr lang="en-US" sz="1400" b="1" dirty="0">
                        <a:latin typeface="+mn-lt"/>
                        <a:cs typeface="Arial" pitchFamily="34" charset="0"/>
                      </a:endParaRPr>
                    </a:p>
                  </a:txBody>
                  <a:tcPr anchor="ctr"/>
                </a:tc>
                <a:tc>
                  <a:txBody>
                    <a:bodyPr/>
                    <a:lstStyle/>
                    <a:p>
                      <a:pPr algn="r"/>
                      <a:r>
                        <a:rPr lang="en-US" sz="1400" b="1" baseline="0" dirty="0" smtClean="0">
                          <a:latin typeface="+mn-lt"/>
                        </a:rPr>
                        <a:t>375 270</a:t>
                      </a:r>
                      <a:endParaRPr lang="en-US" sz="1400" b="1" dirty="0">
                        <a:latin typeface="+mn-lt"/>
                        <a:cs typeface="Arial" pitchFamily="34" charset="0"/>
                      </a:endParaRPr>
                    </a:p>
                  </a:txBody>
                  <a:tcPr anchor="ctr"/>
                </a:tc>
                <a:tc>
                  <a:txBody>
                    <a:bodyPr/>
                    <a:lstStyle/>
                    <a:p>
                      <a:pPr algn="r"/>
                      <a:r>
                        <a:rPr lang="en-US" sz="1400" b="1" dirty="0" smtClean="0">
                          <a:latin typeface="+mn-lt"/>
                        </a:rPr>
                        <a:t>423 969</a:t>
                      </a:r>
                      <a:endParaRPr lang="en-US" sz="1400" b="1" dirty="0">
                        <a:latin typeface="+mn-lt"/>
                        <a:cs typeface="Arial" pitchFamily="34" charset="0"/>
                      </a:endParaRPr>
                    </a:p>
                  </a:txBody>
                  <a:tcPr anchor="ctr"/>
                </a:tc>
                <a:tc>
                  <a:txBody>
                    <a:bodyPr/>
                    <a:lstStyle/>
                    <a:p>
                      <a:pPr algn="r"/>
                      <a:r>
                        <a:rPr lang="en-US" sz="1400" b="1" dirty="0" smtClean="0">
                          <a:latin typeface="+mn-lt"/>
                        </a:rPr>
                        <a:t>447 901</a:t>
                      </a:r>
                      <a:endParaRPr lang="en-US" sz="1400" b="1" dirty="0">
                        <a:latin typeface="+mn-lt"/>
                        <a:cs typeface="Arial" pitchFamily="34" charset="0"/>
                      </a:endParaRPr>
                    </a:p>
                  </a:txBody>
                  <a:tcPr anchor="ctr"/>
                </a:tc>
              </a:tr>
              <a:tr h="294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Transfers and subsidies</a:t>
                      </a:r>
                      <a:endParaRPr lang="en-US" sz="1400" b="1" dirty="0">
                        <a:latin typeface="+mn-lt"/>
                        <a:cs typeface="Arial" pitchFamily="34" charset="0"/>
                      </a:endParaRPr>
                    </a:p>
                  </a:txBody>
                  <a:tcPr anchor="ctr"/>
                </a:tc>
                <a:tc>
                  <a:txBody>
                    <a:bodyPr/>
                    <a:lstStyle/>
                    <a:p>
                      <a:pPr algn="r"/>
                      <a:r>
                        <a:rPr lang="en-US" sz="1400" b="1" dirty="0" smtClean="0">
                          <a:latin typeface="+mn-lt"/>
                        </a:rPr>
                        <a:t>34 313 284</a:t>
                      </a:r>
                      <a:endParaRPr lang="en-US" sz="1400" b="1" dirty="0">
                        <a:latin typeface="+mn-lt"/>
                        <a:cs typeface="Arial" pitchFamily="34" charset="0"/>
                      </a:endParaRPr>
                    </a:p>
                  </a:txBody>
                  <a:tcPr anchor="ctr"/>
                </a:tc>
                <a:tc>
                  <a:txBody>
                    <a:bodyPr/>
                    <a:lstStyle/>
                    <a:p>
                      <a:pPr algn="r"/>
                      <a:r>
                        <a:rPr lang="en-US" sz="1400" b="1" dirty="0" smtClean="0">
                          <a:latin typeface="+mn-lt"/>
                          <a:cs typeface="+mn-cs"/>
                        </a:rPr>
                        <a:t>40</a:t>
                      </a:r>
                      <a:r>
                        <a:rPr lang="en-US" sz="1400" b="1" baseline="0" dirty="0" smtClean="0">
                          <a:latin typeface="+mn-lt"/>
                          <a:cs typeface="+mn-cs"/>
                        </a:rPr>
                        <a:t> 965 418</a:t>
                      </a:r>
                      <a:endParaRPr lang="en-US" sz="1400" b="1" dirty="0">
                        <a:latin typeface="+mn-lt"/>
                        <a:cs typeface="Arial" pitchFamily="34" charset="0"/>
                      </a:endParaRPr>
                    </a:p>
                  </a:txBody>
                  <a:tcPr anchor="ctr"/>
                </a:tc>
                <a:tc>
                  <a:txBody>
                    <a:bodyPr/>
                    <a:lstStyle/>
                    <a:p>
                      <a:pPr algn="r"/>
                      <a:r>
                        <a:rPr lang="en-US" sz="1400" b="1" dirty="0" smtClean="0">
                          <a:latin typeface="+mn-lt"/>
                        </a:rPr>
                        <a:t>43 453 062</a:t>
                      </a:r>
                      <a:endParaRPr lang="en-US" sz="1400" b="1" dirty="0">
                        <a:latin typeface="+mn-lt"/>
                        <a:cs typeface="Arial" pitchFamily="34" charset="0"/>
                      </a:endParaRPr>
                    </a:p>
                  </a:txBody>
                  <a:tcPr anchor="ctr"/>
                </a:tc>
                <a:tc>
                  <a:txBody>
                    <a:bodyPr/>
                    <a:lstStyle/>
                    <a:p>
                      <a:pPr algn="r"/>
                      <a:r>
                        <a:rPr lang="en-US" sz="1400" b="1" dirty="0" smtClean="0">
                          <a:latin typeface="+mn-lt"/>
                        </a:rPr>
                        <a:t>45 915</a:t>
                      </a:r>
                      <a:r>
                        <a:rPr lang="en-US" sz="1400" b="1" baseline="0" dirty="0" smtClean="0">
                          <a:latin typeface="+mn-lt"/>
                        </a:rPr>
                        <a:t> 703</a:t>
                      </a:r>
                      <a:endParaRPr lang="en-US" sz="1400" b="1" dirty="0">
                        <a:latin typeface="+mn-lt"/>
                        <a:cs typeface="Arial" pitchFamily="34" charset="0"/>
                      </a:endParaRPr>
                    </a:p>
                  </a:txBody>
                  <a:tcPr anchor="ctr"/>
                </a:tc>
              </a:tr>
              <a:tr h="294373">
                <a:tc>
                  <a:txBody>
                    <a:bodyPr/>
                    <a:lstStyle/>
                    <a:p>
                      <a:pPr marL="0" lvl="1" indent="0"/>
                      <a:r>
                        <a:rPr lang="en-US" sz="1400" b="0" i="1" dirty="0" smtClean="0">
                          <a:latin typeface="+mn-lt"/>
                          <a:cs typeface="Arial" pitchFamily="34" charset="0"/>
                        </a:rPr>
                        <a:t>  National Student Financial Aid Scheme</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6</a:t>
                      </a:r>
                      <a:r>
                        <a:rPr lang="en-US" sz="1400" b="0" i="1" baseline="0" dirty="0" smtClean="0">
                          <a:latin typeface="+mn-lt"/>
                          <a:cs typeface="Arial" pitchFamily="34" charset="0"/>
                        </a:rPr>
                        <a:t> 448 551</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11 392 674</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10 143 091</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10 578 549</a:t>
                      </a:r>
                      <a:endParaRPr lang="en-US" sz="1400" b="0" i="1" dirty="0">
                        <a:latin typeface="+mn-lt"/>
                        <a:cs typeface="Arial" pitchFamily="34" charset="0"/>
                      </a:endParaRPr>
                    </a:p>
                  </a:txBody>
                  <a:tcPr anchor="ctr"/>
                </a:tc>
              </a:tr>
              <a:tr h="243839">
                <a:tc>
                  <a:txBody>
                    <a:bodyPr/>
                    <a:lstStyle/>
                    <a:p>
                      <a:pPr marL="0" lvl="1" indent="0"/>
                      <a:r>
                        <a:rPr lang="en-US" sz="1400" b="0" i="1" dirty="0" smtClean="0">
                          <a:latin typeface="+mn-lt"/>
                          <a:cs typeface="Arial" pitchFamily="34" charset="0"/>
                        </a:rPr>
                        <a:t>  Public entities (SAQA, CHE, QCTO)</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117 424</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120 961</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139 806</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147 915</a:t>
                      </a:r>
                      <a:endParaRPr lang="en-US" sz="1400" b="0" i="1" dirty="0">
                        <a:latin typeface="+mn-lt"/>
                        <a:cs typeface="Arial" pitchFamily="34" charset="0"/>
                      </a:endParaRPr>
                    </a:p>
                  </a:txBody>
                  <a:tcPr anchor="ctr"/>
                </a:tc>
              </a:tr>
              <a:tr h="294373">
                <a:tc>
                  <a:txBody>
                    <a:bodyPr/>
                    <a:lstStyle/>
                    <a:p>
                      <a:pPr lvl="0"/>
                      <a:r>
                        <a:rPr lang="en-US" sz="1400" i="1" dirty="0" smtClean="0">
                          <a:latin typeface="+mn-lt"/>
                        </a:rPr>
                        <a:t>  SETA</a:t>
                      </a:r>
                      <a:r>
                        <a:rPr lang="en-US" sz="1400" i="1" baseline="0" dirty="0" smtClean="0">
                          <a:latin typeface="+mn-lt"/>
                        </a:rPr>
                        <a:t> transfers (DHET’s contribution)</a:t>
                      </a:r>
                      <a:endParaRPr lang="en-US" sz="1400" i="1" dirty="0">
                        <a:latin typeface="+mn-lt"/>
                      </a:endParaRPr>
                    </a:p>
                  </a:txBody>
                  <a:tcPr anchor="ctr"/>
                </a:tc>
                <a:tc>
                  <a:txBody>
                    <a:bodyPr/>
                    <a:lstStyle/>
                    <a:p>
                      <a:pPr algn="r"/>
                      <a:r>
                        <a:rPr lang="en-US" sz="1400" b="0" i="1" dirty="0" smtClean="0">
                          <a:latin typeface="+mn-lt"/>
                          <a:cs typeface="Arial" pitchFamily="34" charset="0"/>
                        </a:rPr>
                        <a:t>139 717</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102 420</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119 260</a:t>
                      </a:r>
                      <a:endParaRPr lang="en-US" sz="1400" b="0" i="1" dirty="0">
                        <a:latin typeface="+mn-lt"/>
                        <a:cs typeface="Arial" pitchFamily="34" charset="0"/>
                      </a:endParaRPr>
                    </a:p>
                  </a:txBody>
                  <a:tcPr anchor="ctr"/>
                </a:tc>
                <a:tc>
                  <a:txBody>
                    <a:bodyPr/>
                    <a:lstStyle/>
                    <a:p>
                      <a:pPr algn="r"/>
                      <a:r>
                        <a:rPr lang="en-US" sz="1400" b="0" i="1" dirty="0" smtClean="0">
                          <a:latin typeface="+mn-lt"/>
                          <a:cs typeface="Arial" pitchFamily="34" charset="0"/>
                        </a:rPr>
                        <a:t>126 176</a:t>
                      </a:r>
                      <a:endParaRPr lang="en-US" sz="1400" b="0" i="1" dirty="0">
                        <a:latin typeface="+mn-lt"/>
                        <a:cs typeface="Arial" pitchFamily="34" charset="0"/>
                      </a:endParaRPr>
                    </a:p>
                  </a:txBody>
                  <a:tcPr anchor="ctr"/>
                </a:tc>
              </a:tr>
              <a:tr h="243839">
                <a:tc>
                  <a:txBody>
                    <a:bodyPr/>
                    <a:lstStyle/>
                    <a:p>
                      <a:pPr marL="0" lvl="1" indent="0"/>
                      <a:r>
                        <a:rPr lang="en-US" sz="1400" i="1" dirty="0" smtClean="0">
                          <a:latin typeface="+mn-lt"/>
                        </a:rPr>
                        <a:t>  Universities</a:t>
                      </a:r>
                      <a:endParaRPr lang="en-US" sz="1400" b="0" i="1" dirty="0">
                        <a:latin typeface="+mn-lt"/>
                        <a:cs typeface="Arial" pitchFamily="34" charset="0"/>
                      </a:endParaRPr>
                    </a:p>
                  </a:txBody>
                  <a:tcPr anchor="ctr"/>
                </a:tc>
                <a:tc>
                  <a:txBody>
                    <a:bodyPr/>
                    <a:lstStyle/>
                    <a:p>
                      <a:pPr algn="r"/>
                      <a:r>
                        <a:rPr lang="en-US" sz="1400" i="1" dirty="0" smtClean="0">
                          <a:latin typeface="+mn-lt"/>
                        </a:rPr>
                        <a:t>26 286 077</a:t>
                      </a:r>
                      <a:endParaRPr lang="en-US" sz="1400" b="0" i="1" dirty="0">
                        <a:latin typeface="+mn-lt"/>
                        <a:cs typeface="Arial" pitchFamily="34" charset="0"/>
                      </a:endParaRPr>
                    </a:p>
                  </a:txBody>
                  <a:tcPr anchor="ctr"/>
                </a:tc>
                <a:tc>
                  <a:txBody>
                    <a:bodyPr/>
                    <a:lstStyle/>
                    <a:p>
                      <a:pPr algn="r"/>
                      <a:r>
                        <a:rPr lang="en-US" sz="1400" i="1" dirty="0" smtClean="0">
                          <a:latin typeface="+mn-lt"/>
                        </a:rPr>
                        <a:t>27 964 818</a:t>
                      </a:r>
                      <a:endParaRPr lang="en-US" sz="1400" b="0" i="1" dirty="0">
                        <a:latin typeface="+mn-lt"/>
                        <a:cs typeface="Arial" pitchFamily="34" charset="0"/>
                      </a:endParaRPr>
                    </a:p>
                  </a:txBody>
                  <a:tcPr anchor="ctr"/>
                </a:tc>
                <a:tc>
                  <a:txBody>
                    <a:bodyPr/>
                    <a:lstStyle/>
                    <a:p>
                      <a:pPr algn="r"/>
                      <a:r>
                        <a:rPr lang="en-US" sz="1400" i="1" dirty="0" smtClean="0">
                          <a:latin typeface="+mn-lt"/>
                        </a:rPr>
                        <a:t>31 606 841</a:t>
                      </a:r>
                      <a:endParaRPr lang="en-US" sz="1400" b="0" i="1" dirty="0">
                        <a:latin typeface="+mn-lt"/>
                        <a:cs typeface="Arial" pitchFamily="34" charset="0"/>
                      </a:endParaRPr>
                    </a:p>
                  </a:txBody>
                  <a:tcPr anchor="ctr"/>
                </a:tc>
                <a:tc>
                  <a:txBody>
                    <a:bodyPr/>
                    <a:lstStyle/>
                    <a:p>
                      <a:pPr algn="r"/>
                      <a:r>
                        <a:rPr lang="en-US" sz="1400" i="1" dirty="0" smtClean="0">
                          <a:latin typeface="+mn-lt"/>
                        </a:rPr>
                        <a:t>33 534 871</a:t>
                      </a:r>
                      <a:endParaRPr lang="en-US" sz="1400" b="0" i="1" dirty="0">
                        <a:latin typeface="+mn-lt"/>
                        <a:cs typeface="Arial" pitchFamily="34" charset="0"/>
                      </a:endParaRPr>
                    </a:p>
                  </a:txBody>
                  <a:tcPr anchor="ctr"/>
                </a:tc>
              </a:tr>
              <a:tr h="167639">
                <a:tc>
                  <a:txBody>
                    <a:bodyPr/>
                    <a:lstStyle/>
                    <a:p>
                      <a:pPr lvl="0"/>
                      <a:r>
                        <a:rPr lang="en-US" sz="1400" i="1" dirty="0" smtClean="0">
                          <a:latin typeface="+mn-lt"/>
                          <a:cs typeface="Arial" pitchFamily="34" charset="0"/>
                        </a:rPr>
                        <a:t>  TVET </a:t>
                      </a:r>
                      <a:r>
                        <a:rPr lang="en-US" sz="1400" i="1" baseline="0" dirty="0" smtClean="0">
                          <a:latin typeface="+mn-lt"/>
                          <a:cs typeface="Arial" pitchFamily="34" charset="0"/>
                        </a:rPr>
                        <a:t>c</a:t>
                      </a:r>
                      <a:r>
                        <a:rPr lang="en-US" sz="1400" i="1" dirty="0" smtClean="0">
                          <a:latin typeface="+mn-lt"/>
                          <a:cs typeface="Arial" pitchFamily="34" charset="0"/>
                        </a:rPr>
                        <a:t>olleges (Subsidies)</a:t>
                      </a:r>
                      <a:endParaRPr lang="en-US" sz="1400" i="1" dirty="0">
                        <a:latin typeface="+mn-lt"/>
                        <a:cs typeface="Arial" pitchFamily="34" charset="0"/>
                      </a:endParaRPr>
                    </a:p>
                  </a:txBody>
                  <a:tcPr anchor="ctr"/>
                </a:tc>
                <a:tc>
                  <a:txBody>
                    <a:bodyPr/>
                    <a:lstStyle/>
                    <a:p>
                      <a:pPr algn="r"/>
                      <a:r>
                        <a:rPr lang="en-US" sz="1400" b="0" i="1" dirty="0" smtClean="0">
                          <a:latin typeface="+mn-lt"/>
                          <a:cs typeface="Arial" pitchFamily="34" charset="0"/>
                        </a:rPr>
                        <a:t>1 214 740</a:t>
                      </a:r>
                      <a:endParaRPr lang="en-US" sz="1400" b="0" i="1" dirty="0">
                        <a:latin typeface="+mn-lt"/>
                        <a:cs typeface="Arial" pitchFamily="34" charset="0"/>
                      </a:endParaRPr>
                    </a:p>
                  </a:txBody>
                  <a:tcPr anchor="ctr"/>
                </a:tc>
                <a:tc>
                  <a:txBody>
                    <a:bodyPr/>
                    <a:lstStyle/>
                    <a:p>
                      <a:pPr algn="r"/>
                      <a:r>
                        <a:rPr lang="en-US" sz="1400" i="1" dirty="0" smtClean="0">
                          <a:latin typeface="+mn-lt"/>
                          <a:cs typeface="Arial" pitchFamily="34" charset="0"/>
                        </a:rPr>
                        <a:t>1 274 848</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1 328 096</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1 405 498</a:t>
                      </a:r>
                      <a:endParaRPr lang="en-US" sz="1400" i="1" dirty="0">
                        <a:latin typeface="+mn-lt"/>
                        <a:cs typeface="Arial" pitchFamily="34" charset="0"/>
                      </a:endParaRPr>
                    </a:p>
                  </a:txBody>
                  <a:tcPr anchor="ctr"/>
                </a:tc>
              </a:tr>
              <a:tr h="243839">
                <a:tc>
                  <a:txBody>
                    <a:bodyPr/>
                    <a:lstStyle/>
                    <a:p>
                      <a:pPr lvl="0"/>
                      <a:r>
                        <a:rPr lang="en-US" sz="1400" i="1" dirty="0" smtClean="0">
                          <a:latin typeface="+mn-lt"/>
                          <a:cs typeface="Arial" pitchFamily="34" charset="0"/>
                        </a:rPr>
                        <a:t>  Community Education Training </a:t>
                      </a:r>
                      <a:r>
                        <a:rPr lang="en-US" sz="1400" i="1" baseline="0" dirty="0" smtClean="0">
                          <a:latin typeface="+mn-lt"/>
                          <a:cs typeface="Arial" pitchFamily="34" charset="0"/>
                        </a:rPr>
                        <a:t>Centers</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92 470</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98 202</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103 898</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109 924</a:t>
                      </a:r>
                      <a:endParaRPr lang="en-US" sz="1400" i="1" dirty="0">
                        <a:latin typeface="+mn-lt"/>
                        <a:cs typeface="Arial" pitchFamily="34" charset="0"/>
                      </a:endParaRPr>
                    </a:p>
                  </a:txBody>
                  <a:tcPr anchor="ctr"/>
                </a:tc>
              </a:tr>
              <a:tr h="243839">
                <a:tc>
                  <a:txBody>
                    <a:bodyPr/>
                    <a:lstStyle/>
                    <a:p>
                      <a:pPr marL="0" lvl="1" indent="0"/>
                      <a:r>
                        <a:rPr lang="en-US" sz="1400" i="1" dirty="0" smtClean="0">
                          <a:latin typeface="+mn-lt"/>
                        </a:rPr>
                        <a:t>  Higher Education South</a:t>
                      </a:r>
                      <a:r>
                        <a:rPr lang="en-US" sz="1400" i="1" baseline="0" dirty="0" smtClean="0">
                          <a:latin typeface="+mn-lt"/>
                        </a:rPr>
                        <a:t> Africa for HEAIDS project</a:t>
                      </a:r>
                      <a:endParaRPr lang="en-US" sz="1400" i="1" dirty="0">
                        <a:latin typeface="+mn-lt"/>
                      </a:endParaRPr>
                    </a:p>
                  </a:txBody>
                  <a:tcPr anchor="ctr"/>
                </a:tc>
                <a:tc>
                  <a:txBody>
                    <a:bodyPr/>
                    <a:lstStyle/>
                    <a:p>
                      <a:pPr algn="r"/>
                      <a:r>
                        <a:rPr lang="en-US" sz="1400" i="1" dirty="0" smtClean="0">
                          <a:latin typeface="+mn-lt"/>
                          <a:cs typeface="Arial" pitchFamily="34" charset="0"/>
                        </a:rPr>
                        <a:t>7 761</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8 172</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8 581</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9 079</a:t>
                      </a:r>
                      <a:endParaRPr lang="en-US" sz="1400" i="1" dirty="0">
                        <a:latin typeface="+mn-lt"/>
                        <a:cs typeface="Arial" pitchFamily="34" charset="0"/>
                      </a:endParaRPr>
                    </a:p>
                  </a:txBody>
                  <a:tcPr anchor="ctr"/>
                </a:tc>
              </a:tr>
              <a:tr h="294373">
                <a:tc>
                  <a:txBody>
                    <a:bodyPr/>
                    <a:lstStyle/>
                    <a:p>
                      <a:pPr marL="0" lvl="1" indent="0"/>
                      <a:r>
                        <a:rPr lang="en-US" sz="1400" i="1" dirty="0" smtClean="0">
                          <a:latin typeface="+mn-lt"/>
                          <a:cs typeface="Arial" pitchFamily="34" charset="0"/>
                        </a:rPr>
                        <a:t>  Commonwealth</a:t>
                      </a:r>
                      <a:r>
                        <a:rPr lang="en-US" sz="1400" i="1" baseline="0" dirty="0" smtClean="0">
                          <a:latin typeface="+mn-lt"/>
                          <a:cs typeface="Arial" pitchFamily="34" charset="0"/>
                        </a:rPr>
                        <a:t> of Learning and IBSA</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3 951</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3 323</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3 489</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3 691</a:t>
                      </a:r>
                      <a:endParaRPr lang="en-US" sz="1400" i="1" dirty="0">
                        <a:latin typeface="+mn-lt"/>
                        <a:cs typeface="Arial" pitchFamily="34" charset="0"/>
                      </a:endParaRPr>
                    </a:p>
                  </a:txBody>
                  <a:tcPr anchor="ctr"/>
                </a:tc>
              </a:tr>
              <a:tr h="294373">
                <a:tc>
                  <a:txBody>
                    <a:bodyPr/>
                    <a:lstStyle/>
                    <a:p>
                      <a:pPr marL="0" lvl="1" indent="0"/>
                      <a:r>
                        <a:rPr lang="en-US" sz="1400" i="1" dirty="0" smtClean="0">
                          <a:latin typeface="+mn-lt"/>
                          <a:cs typeface="Arial" pitchFamily="34" charset="0"/>
                        </a:rPr>
                        <a:t>  Other (Leave gratuity)</a:t>
                      </a:r>
                      <a:endParaRPr lang="en-US" sz="1400" i="1" dirty="0">
                        <a:latin typeface="+mn-lt"/>
                        <a:cs typeface="Arial" pitchFamily="34" charset="0"/>
                      </a:endParaRPr>
                    </a:p>
                  </a:txBody>
                  <a:tcPr anchor="ctr"/>
                </a:tc>
                <a:tc>
                  <a:txBody>
                    <a:bodyPr/>
                    <a:lstStyle/>
                    <a:p>
                      <a:pPr algn="r"/>
                      <a:r>
                        <a:rPr lang="en-US" sz="1400" i="1" dirty="0" smtClean="0">
                          <a:latin typeface="+mn-lt"/>
                          <a:cs typeface="Arial" pitchFamily="34" charset="0"/>
                        </a:rPr>
                        <a:t>2</a:t>
                      </a:r>
                      <a:r>
                        <a:rPr lang="en-US" sz="1400" i="1" baseline="0" dirty="0" smtClean="0">
                          <a:latin typeface="+mn-lt"/>
                          <a:cs typeface="Arial" pitchFamily="34" charset="0"/>
                        </a:rPr>
                        <a:t> 593</a:t>
                      </a:r>
                      <a:endParaRPr lang="en-US" sz="1400" i="1" dirty="0">
                        <a:latin typeface="+mn-lt"/>
                        <a:cs typeface="Arial" pitchFamily="34" charset="0"/>
                      </a:endParaRPr>
                    </a:p>
                  </a:txBody>
                  <a:tcPr anchor="ctr"/>
                </a:tc>
                <a:tc>
                  <a:txBody>
                    <a:bodyPr/>
                    <a:lstStyle/>
                    <a:p>
                      <a:pPr algn="r"/>
                      <a:r>
                        <a:rPr lang="en-US" sz="1400" i="1" dirty="0" smtClean="0">
                          <a:latin typeface="+mn-lt"/>
                        </a:rPr>
                        <a:t>-</a:t>
                      </a:r>
                      <a:endParaRPr lang="en-US" sz="1400" i="1" dirty="0">
                        <a:latin typeface="+mn-lt"/>
                        <a:cs typeface="Arial" pitchFamily="34" charset="0"/>
                      </a:endParaRPr>
                    </a:p>
                  </a:txBody>
                  <a:tcPr anchor="ctr"/>
                </a:tc>
                <a:tc>
                  <a:txBody>
                    <a:bodyPr/>
                    <a:lstStyle/>
                    <a:p>
                      <a:pPr algn="r"/>
                      <a:r>
                        <a:rPr lang="en-US" sz="1400" i="1" dirty="0" smtClean="0">
                          <a:latin typeface="+mn-lt"/>
                        </a:rPr>
                        <a:t>-</a:t>
                      </a:r>
                      <a:endParaRPr lang="en-US" sz="1400" i="1" dirty="0">
                        <a:latin typeface="+mn-lt"/>
                        <a:cs typeface="Arial" pitchFamily="34" charset="0"/>
                      </a:endParaRPr>
                    </a:p>
                  </a:txBody>
                  <a:tcPr anchor="ctr"/>
                </a:tc>
                <a:tc>
                  <a:txBody>
                    <a:bodyPr/>
                    <a:lstStyle/>
                    <a:p>
                      <a:pPr algn="r"/>
                      <a:r>
                        <a:rPr lang="en-US" sz="1400" i="1" dirty="0" smtClean="0">
                          <a:latin typeface="+mn-lt"/>
                        </a:rPr>
                        <a:t>-</a:t>
                      </a:r>
                      <a:endParaRPr lang="en-US" sz="1400" i="1" dirty="0">
                        <a:latin typeface="+mn-lt"/>
                        <a:cs typeface="Arial" pitchFamily="34" charset="0"/>
                      </a:endParaRPr>
                    </a:p>
                  </a:txBody>
                  <a:tcPr anchor="ctr"/>
                </a:tc>
              </a:tr>
              <a:tr h="243839">
                <a:tc>
                  <a:txBody>
                    <a:bodyPr/>
                    <a:lstStyle/>
                    <a:p>
                      <a:r>
                        <a:rPr lang="en-US" sz="1400" b="1" dirty="0" smtClean="0">
                          <a:latin typeface="+mn-lt"/>
                        </a:rPr>
                        <a:t>Payments for capital assets</a:t>
                      </a:r>
                      <a:endParaRPr lang="en-US" sz="1400" b="1" dirty="0">
                        <a:latin typeface="+mn-lt"/>
                        <a:cs typeface="Arial" pitchFamily="34" charset="0"/>
                      </a:endParaRPr>
                    </a:p>
                  </a:txBody>
                  <a:tcPr anchor="ctr"/>
                </a:tc>
                <a:tc>
                  <a:txBody>
                    <a:bodyPr/>
                    <a:lstStyle/>
                    <a:p>
                      <a:pPr algn="r"/>
                      <a:r>
                        <a:rPr lang="en-US" sz="1400" b="1" dirty="0" smtClean="0">
                          <a:latin typeface="+mn-lt"/>
                        </a:rPr>
                        <a:t>10531</a:t>
                      </a:r>
                      <a:endParaRPr lang="en-US" sz="1400" b="1" dirty="0">
                        <a:latin typeface="+mn-lt"/>
                        <a:cs typeface="Arial" pitchFamily="34" charset="0"/>
                      </a:endParaRPr>
                    </a:p>
                  </a:txBody>
                  <a:tcPr anchor="ctr"/>
                </a:tc>
                <a:tc>
                  <a:txBody>
                    <a:bodyPr/>
                    <a:lstStyle/>
                    <a:p>
                      <a:pPr algn="r"/>
                      <a:r>
                        <a:rPr lang="en-US" sz="1400" b="1" dirty="0" smtClean="0">
                          <a:latin typeface="+mn-lt"/>
                        </a:rPr>
                        <a:t>7 705</a:t>
                      </a:r>
                      <a:endParaRPr lang="en-US" sz="1400" b="1" dirty="0">
                        <a:latin typeface="+mn-lt"/>
                        <a:cs typeface="Arial" pitchFamily="34" charset="0"/>
                      </a:endParaRPr>
                    </a:p>
                  </a:txBody>
                  <a:tcPr anchor="ctr"/>
                </a:tc>
                <a:tc>
                  <a:txBody>
                    <a:bodyPr/>
                    <a:lstStyle/>
                    <a:p>
                      <a:pPr algn="r"/>
                      <a:r>
                        <a:rPr lang="en-US" sz="1400" b="1" dirty="0" smtClean="0">
                          <a:latin typeface="+mn-lt"/>
                          <a:cs typeface="+mn-cs"/>
                        </a:rPr>
                        <a:t>9 227</a:t>
                      </a:r>
                      <a:endParaRPr lang="en-US" sz="1400" b="1" dirty="0">
                        <a:latin typeface="+mn-lt"/>
                        <a:cs typeface="Arial" pitchFamily="34" charset="0"/>
                      </a:endParaRPr>
                    </a:p>
                  </a:txBody>
                  <a:tcPr anchor="ctr"/>
                </a:tc>
                <a:tc>
                  <a:txBody>
                    <a:bodyPr/>
                    <a:lstStyle/>
                    <a:p>
                      <a:pPr algn="r"/>
                      <a:r>
                        <a:rPr lang="en-US" sz="1400" b="1" dirty="0" smtClean="0">
                          <a:latin typeface="+mn-lt"/>
                        </a:rPr>
                        <a:t>9 470</a:t>
                      </a:r>
                      <a:endParaRPr lang="en-US" sz="1400" b="1" dirty="0">
                        <a:latin typeface="+mn-lt"/>
                        <a:cs typeface="Arial" pitchFamily="34" charset="0"/>
                      </a:endParaRPr>
                    </a:p>
                  </a:txBody>
                  <a:tcPr anchor="ctr"/>
                </a:tc>
              </a:tr>
              <a:tr h="294373">
                <a:tc>
                  <a:txBody>
                    <a:bodyPr/>
                    <a:lstStyle/>
                    <a:p>
                      <a:r>
                        <a:rPr lang="en-US" sz="1400" b="1" dirty="0" smtClean="0">
                          <a:latin typeface="+mn-lt"/>
                        </a:rPr>
                        <a:t>Subtotal</a:t>
                      </a:r>
                      <a:endParaRPr lang="en-US" sz="1400" b="1" dirty="0">
                        <a:latin typeface="+mn-lt"/>
                        <a:cs typeface="Arial" pitchFamily="34" charset="0"/>
                      </a:endParaRPr>
                    </a:p>
                  </a:txBody>
                  <a:tcPr anchor="ctr"/>
                </a:tc>
                <a:tc>
                  <a:txBody>
                    <a:bodyPr/>
                    <a:lstStyle/>
                    <a:p>
                      <a:pPr marL="0" marR="0" algn="r">
                        <a:spcBef>
                          <a:spcPts val="0"/>
                        </a:spcBef>
                        <a:spcAft>
                          <a:spcPts val="0"/>
                        </a:spcAft>
                      </a:pPr>
                      <a:r>
                        <a:rPr lang="en-US" sz="1400" b="1" dirty="0" smtClean="0">
                          <a:effectLst/>
                          <a:latin typeface="+mn-lt"/>
                          <a:ea typeface="Times New Roman"/>
                          <a:cs typeface="Arial Narrow"/>
                        </a:rPr>
                        <a:t>41 929 336</a:t>
                      </a:r>
                      <a:endParaRPr lang="en-US" sz="14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kern="1200" dirty="0" smtClean="0">
                          <a:solidFill>
                            <a:schemeClr val="tx1"/>
                          </a:solidFill>
                          <a:effectLst/>
                          <a:latin typeface="+mn-lt"/>
                          <a:ea typeface="+mn-ea"/>
                          <a:cs typeface="+mn-cs"/>
                        </a:rPr>
                        <a:t>49 188 279</a:t>
                      </a:r>
                      <a:r>
                        <a:rPr lang="en-US" sz="1400" b="1" dirty="0">
                          <a:effectLst/>
                          <a:highlight>
                            <a:srgbClr val="FFFF00"/>
                          </a:highlight>
                          <a:latin typeface="+mn-lt"/>
                          <a:ea typeface="Times New Roman"/>
                          <a:cs typeface="Arial Narrow"/>
                        </a:rPr>
                        <a:t> </a:t>
                      </a:r>
                      <a:endParaRPr lang="en-US" sz="14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effectLst/>
                          <a:latin typeface="+mn-lt"/>
                          <a:ea typeface="Times New Roman"/>
                          <a:cs typeface="Arial Narrow"/>
                        </a:rPr>
                        <a:t>52 316 099</a:t>
                      </a:r>
                      <a:endParaRPr lang="en-US" sz="14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effectLst/>
                          <a:latin typeface="+mn-lt"/>
                          <a:ea typeface="Times New Roman"/>
                          <a:cs typeface="Arial Narrow"/>
                        </a:rPr>
                        <a:t>55 334 827</a:t>
                      </a:r>
                      <a:endParaRPr lang="en-US" sz="1400" dirty="0">
                        <a:effectLst/>
                        <a:latin typeface="+mn-lt"/>
                        <a:ea typeface="Times New Roman"/>
                      </a:endParaRPr>
                    </a:p>
                  </a:txBody>
                  <a:tcPr marL="19050" marR="19050" marT="0" marB="0" anchor="ctr"/>
                </a:tc>
              </a:tr>
              <a:tr h="243839">
                <a:tc>
                  <a:txBody>
                    <a:bodyPr/>
                    <a:lstStyle/>
                    <a:p>
                      <a:r>
                        <a:rPr lang="en-US" sz="1400" dirty="0" smtClean="0">
                          <a:latin typeface="+mn-lt"/>
                        </a:rPr>
                        <a:t>Direct charge against the National Revenue Fund</a:t>
                      </a:r>
                      <a:endParaRPr lang="en-US" sz="1400" dirty="0">
                        <a:latin typeface="+mn-lt"/>
                        <a:cs typeface="Arial" pitchFamily="34" charset="0"/>
                      </a:endParaRPr>
                    </a:p>
                  </a:txBody>
                  <a:tcPr anchor="ctr"/>
                </a:tc>
                <a:tc>
                  <a:txBody>
                    <a:bodyPr/>
                    <a:lstStyle/>
                    <a:p>
                      <a:pPr algn="r"/>
                      <a:r>
                        <a:rPr lang="en-US" sz="1400" b="0" kern="1200" dirty="0" smtClean="0">
                          <a:solidFill>
                            <a:schemeClr val="tx1"/>
                          </a:solidFill>
                          <a:effectLst/>
                          <a:latin typeface="+mn-lt"/>
                          <a:ea typeface="+mn-ea"/>
                          <a:cs typeface="+mn-cs"/>
                        </a:rPr>
                        <a:t>15 800 000</a:t>
                      </a:r>
                      <a:endParaRPr lang="en-US" sz="1400" b="0" dirty="0">
                        <a:latin typeface="+mn-lt"/>
                        <a:cs typeface="Arial" pitchFamily="34" charset="0"/>
                      </a:endParaRPr>
                    </a:p>
                  </a:txBody>
                  <a:tcPr anchor="ctr"/>
                </a:tc>
                <a:tc>
                  <a:txBody>
                    <a:bodyPr/>
                    <a:lstStyle/>
                    <a:p>
                      <a:pPr marL="0" marR="0" algn="r">
                        <a:spcBef>
                          <a:spcPts val="0"/>
                        </a:spcBef>
                        <a:spcAft>
                          <a:spcPts val="0"/>
                        </a:spcAft>
                      </a:pPr>
                      <a:r>
                        <a:rPr lang="en-US" sz="1400" b="0" dirty="0" smtClean="0">
                          <a:effectLst/>
                          <a:latin typeface="+mn-lt"/>
                          <a:ea typeface="Times New Roman"/>
                          <a:cs typeface="Arial Narrow"/>
                        </a:rPr>
                        <a:t>17</a:t>
                      </a:r>
                      <a:r>
                        <a:rPr lang="en-US" sz="1400" b="0" baseline="0" dirty="0" smtClean="0">
                          <a:effectLst/>
                          <a:latin typeface="+mn-lt"/>
                          <a:ea typeface="Times New Roman"/>
                          <a:cs typeface="Arial Narrow"/>
                        </a:rPr>
                        <a:t> 639 595</a:t>
                      </a:r>
                      <a:r>
                        <a:rPr lang="en-US" sz="1400" b="0" dirty="0" smtClean="0">
                          <a:effectLst/>
                          <a:latin typeface="+mn-lt"/>
                          <a:ea typeface="Times New Roman"/>
                          <a:cs typeface="Arial Narrow"/>
                        </a:rPr>
                        <a:t> </a:t>
                      </a:r>
                      <a:endParaRPr lang="en-US" sz="1400" b="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0" dirty="0" smtClean="0">
                          <a:effectLst/>
                          <a:latin typeface="+mn-lt"/>
                          <a:ea typeface="Times New Roman"/>
                          <a:cs typeface="Arial Narrow"/>
                        </a:rPr>
                        <a:t>19 687 116</a:t>
                      </a:r>
                      <a:endParaRPr lang="en-US" sz="1400" b="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0" dirty="0" smtClean="0">
                          <a:effectLst/>
                          <a:latin typeface="+mn-lt"/>
                          <a:ea typeface="Times New Roman"/>
                          <a:cs typeface="Arial Narrow"/>
                        </a:rPr>
                        <a:t>22 057</a:t>
                      </a:r>
                      <a:r>
                        <a:rPr lang="en-US" sz="1400" b="0" baseline="0" dirty="0" smtClean="0">
                          <a:effectLst/>
                          <a:latin typeface="+mn-lt"/>
                          <a:ea typeface="Times New Roman"/>
                          <a:cs typeface="Arial Narrow"/>
                        </a:rPr>
                        <a:t> 492</a:t>
                      </a:r>
                      <a:endParaRPr lang="en-US" sz="1400" b="0" dirty="0">
                        <a:effectLst/>
                        <a:latin typeface="+mn-lt"/>
                        <a:ea typeface="Times New Roman"/>
                      </a:endParaRPr>
                    </a:p>
                  </a:txBody>
                  <a:tcPr marL="19050" marR="19050" marT="0" marB="0" anchor="ctr"/>
                </a:tc>
              </a:tr>
              <a:tr h="352200">
                <a:tc>
                  <a:txBody>
                    <a:bodyPr/>
                    <a:lstStyle/>
                    <a:p>
                      <a:r>
                        <a:rPr lang="en-US" sz="1400" b="1" dirty="0" smtClean="0">
                          <a:latin typeface="+mn-lt"/>
                        </a:rPr>
                        <a:t>Total</a:t>
                      </a:r>
                      <a:endParaRPr lang="en-US" sz="1400" b="1" dirty="0">
                        <a:latin typeface="+mn-lt"/>
                        <a:cs typeface="Arial" pitchFamily="34" charset="0"/>
                      </a:endParaRPr>
                    </a:p>
                  </a:txBody>
                  <a:tcPr anchor="ctr"/>
                </a:tc>
                <a:tc>
                  <a:txBody>
                    <a:bodyPr/>
                    <a:lstStyle/>
                    <a:p>
                      <a:pPr marL="0" marR="0" algn="r">
                        <a:spcBef>
                          <a:spcPts val="0"/>
                        </a:spcBef>
                        <a:spcAft>
                          <a:spcPts val="0"/>
                        </a:spcAft>
                      </a:pPr>
                      <a:r>
                        <a:rPr lang="en-US" sz="1400" b="1" kern="1200" dirty="0" smtClean="0">
                          <a:solidFill>
                            <a:schemeClr val="tx1"/>
                          </a:solidFill>
                          <a:effectLst/>
                          <a:latin typeface="+mn-lt"/>
                          <a:ea typeface="+mn-ea"/>
                          <a:cs typeface="+mn-cs"/>
                        </a:rPr>
                        <a:t>57</a:t>
                      </a:r>
                      <a:r>
                        <a:rPr lang="en-US" sz="1400" b="1" kern="1200" baseline="0" dirty="0" smtClean="0">
                          <a:solidFill>
                            <a:schemeClr val="tx1"/>
                          </a:solidFill>
                          <a:effectLst/>
                          <a:latin typeface="+mn-lt"/>
                          <a:ea typeface="+mn-ea"/>
                          <a:cs typeface="+mn-cs"/>
                        </a:rPr>
                        <a:t> 729 336</a:t>
                      </a:r>
                      <a:endParaRPr lang="en-US" sz="14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effectLst/>
                          <a:latin typeface="+mn-lt"/>
                          <a:ea typeface="Times New Roman"/>
                          <a:cs typeface="Arial Narrow"/>
                        </a:rPr>
                        <a:t>66 827 874</a:t>
                      </a:r>
                      <a:endParaRPr lang="en-US" sz="14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effectLst/>
                          <a:latin typeface="+mn-lt"/>
                          <a:ea typeface="Times New Roman"/>
                          <a:cs typeface="Arial Narrow"/>
                        </a:rPr>
                        <a:t>72 003 215</a:t>
                      </a:r>
                      <a:endParaRPr lang="en-US" sz="1400" dirty="0">
                        <a:effectLst/>
                        <a:latin typeface="+mn-lt"/>
                        <a:ea typeface="Times New Roman"/>
                      </a:endParaRPr>
                    </a:p>
                  </a:txBody>
                  <a:tcPr marL="19050" marR="19050" marT="0" marB="0" anchor="ctr"/>
                </a:tc>
                <a:tc>
                  <a:txBody>
                    <a:bodyPr/>
                    <a:lstStyle/>
                    <a:p>
                      <a:pPr marL="0" marR="0" algn="r">
                        <a:spcBef>
                          <a:spcPts val="0"/>
                        </a:spcBef>
                        <a:spcAft>
                          <a:spcPts val="0"/>
                        </a:spcAft>
                      </a:pPr>
                      <a:r>
                        <a:rPr lang="en-US" sz="1400" b="1" dirty="0" smtClean="0">
                          <a:effectLst/>
                          <a:latin typeface="+mn-lt"/>
                          <a:ea typeface="Times New Roman"/>
                          <a:cs typeface="Arial Narrow"/>
                        </a:rPr>
                        <a:t>77 392 319</a:t>
                      </a:r>
                      <a:endParaRPr lang="en-US" sz="1400" dirty="0">
                        <a:effectLst/>
                        <a:latin typeface="+mn-lt"/>
                        <a:ea typeface="Times New Roman"/>
                      </a:endParaRPr>
                    </a:p>
                  </a:txBody>
                  <a:tcPr marL="19050" marR="19050" marT="0" marB="0" anchor="ctr"/>
                </a:tc>
              </a:tr>
            </a:tbl>
          </a:graphicData>
        </a:graphic>
      </p:graphicFrame>
      <p:sp>
        <p:nvSpPr>
          <p:cNvPr id="7" name="Slide Number Placeholder 7"/>
          <p:cNvSpPr>
            <a:spLocks noGrp="1"/>
          </p:cNvSpPr>
          <p:nvPr>
            <p:ph type="sldNum" sz="quarter" idx="12"/>
          </p:nvPr>
        </p:nvSpPr>
        <p:spPr bwMode="auto">
          <a:xfrm>
            <a:off x="7010399" y="6524625"/>
            <a:ext cx="1828801" cy="1857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7E62511-E604-40C0-BFAE-D5B9A4D7DBE1}" type="slidenum">
              <a:rPr lang="en-US" sz="1400" b="1" smtClean="0">
                <a:solidFill>
                  <a:prstClr val="black"/>
                </a:solidFill>
              </a:rPr>
              <a:pPr fontAlgn="base">
                <a:spcBef>
                  <a:spcPct val="0"/>
                </a:spcBef>
                <a:spcAft>
                  <a:spcPct val="0"/>
                </a:spcAft>
                <a:defRPr/>
              </a:pPr>
              <a:t>17</a:t>
            </a:fld>
            <a:endParaRPr lang="en-US" sz="1400" b="1" dirty="0" smtClean="0">
              <a:solidFill>
                <a:prstClr val="black"/>
              </a:solidFill>
            </a:endParaRPr>
          </a:p>
        </p:txBody>
      </p:sp>
      <p:sp>
        <p:nvSpPr>
          <p:cNvPr id="9" name="TextBox 8"/>
          <p:cNvSpPr txBox="1"/>
          <p:nvPr/>
        </p:nvSpPr>
        <p:spPr>
          <a:xfrm>
            <a:off x="609600" y="76200"/>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Financial  Information </a:t>
            </a:r>
            <a:endParaRPr lang="en-ZA" sz="2800" b="1" dirty="0">
              <a:solidFill>
                <a:prstClr val="white"/>
              </a:solidFill>
              <a:cs typeface="Calibri" pitchFamily="34" charset="0"/>
            </a:endParaRPr>
          </a:p>
        </p:txBody>
      </p:sp>
      <p:sp>
        <p:nvSpPr>
          <p:cNvPr id="5" name="Slide Number Placeholder 7"/>
          <p:cNvSpPr txBox="1">
            <a:spLocks/>
          </p:cNvSpPr>
          <p:nvPr/>
        </p:nvSpPr>
        <p:spPr bwMode="auto">
          <a:xfrm>
            <a:off x="7010400" y="6248400"/>
            <a:ext cx="2133600" cy="86677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89750"/>
          </a:xfrm>
          <a:prstGeom prst="rect">
            <a:avLst/>
          </a:prstGeom>
          <a:noFill/>
          <a:ln w="9525">
            <a:noFill/>
            <a:miter lim="800000"/>
            <a:headEnd/>
            <a:tailEnd/>
          </a:ln>
        </p:spPr>
      </p:pic>
      <p:sp>
        <p:nvSpPr>
          <p:cNvPr id="13315" name="Content Placeholder 2"/>
          <p:cNvSpPr>
            <a:spLocks noGrp="1"/>
          </p:cNvSpPr>
          <p:nvPr>
            <p:ph idx="1"/>
          </p:nvPr>
        </p:nvSpPr>
        <p:spPr>
          <a:xfrm>
            <a:off x="571500" y="1219200"/>
            <a:ext cx="8001000" cy="5181600"/>
          </a:xfrm>
        </p:spPr>
        <p:txBody>
          <a:bodyPr/>
          <a:lstStyle/>
          <a:p>
            <a:pPr marL="268288" indent="-268288"/>
            <a:r>
              <a:rPr lang="en-US" sz="2400" b="1" dirty="0" smtClean="0"/>
              <a:t>System Pressures:</a:t>
            </a:r>
          </a:p>
          <a:p>
            <a:pPr marL="612775">
              <a:buFontTx/>
              <a:buChar char="-"/>
            </a:pPr>
            <a:r>
              <a:rPr lang="en-US" sz="2400" dirty="0" smtClean="0"/>
              <a:t>The Department acknowledges the current fiscal constraints of Government with an impact on service delivery</a:t>
            </a:r>
          </a:p>
          <a:p>
            <a:pPr marL="612775">
              <a:buFontTx/>
              <a:buChar char="-"/>
            </a:pPr>
            <a:r>
              <a:rPr lang="en-US" sz="2400" dirty="0" smtClean="0"/>
              <a:t>The Department is unable to attain the growth requirements within the post-school education system in terms of enrolments, infrastructure development, increased operations and student support. This is linked to the implementation of the White Paper and is receiving attention through an initiative with National Treasury</a:t>
            </a:r>
          </a:p>
          <a:p>
            <a:pPr marL="612775">
              <a:buFontTx/>
              <a:buChar char="-"/>
            </a:pPr>
            <a:r>
              <a:rPr lang="en-US" sz="2400" dirty="0" smtClean="0"/>
              <a:t>Key risks associated with student fee increases and the operational staff costs at institutions</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Key Budget Pressures Facing the Department</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370BC07-791B-4A32-9636-25B79110C2F4}" type="slidenum">
              <a:rPr lang="en-US" b="1" smtClean="0">
                <a:solidFill>
                  <a:prstClr val="black"/>
                </a:solidFill>
              </a:rPr>
              <a:pPr fontAlgn="base">
                <a:spcBef>
                  <a:spcPct val="0"/>
                </a:spcBef>
                <a:spcAft>
                  <a:spcPct val="0"/>
                </a:spcAft>
                <a:defRPr/>
              </a:pPr>
              <a:t>18</a:t>
            </a:fld>
            <a:endParaRPr lang="en-US" b="1" dirty="0" smtClean="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89750"/>
          </a:xfrm>
          <a:prstGeom prst="rect">
            <a:avLst/>
          </a:prstGeom>
          <a:noFill/>
          <a:ln w="9525">
            <a:noFill/>
            <a:miter lim="800000"/>
            <a:headEnd/>
            <a:tailEnd/>
          </a:ln>
        </p:spPr>
      </p:pic>
      <p:sp>
        <p:nvSpPr>
          <p:cNvPr id="13315" name="Content Placeholder 2"/>
          <p:cNvSpPr>
            <a:spLocks noGrp="1"/>
          </p:cNvSpPr>
          <p:nvPr>
            <p:ph idx="1"/>
          </p:nvPr>
        </p:nvSpPr>
        <p:spPr>
          <a:xfrm>
            <a:off x="571500" y="1219200"/>
            <a:ext cx="8001000" cy="5181600"/>
          </a:xfrm>
        </p:spPr>
        <p:txBody>
          <a:bodyPr/>
          <a:lstStyle/>
          <a:p>
            <a:pPr marL="268288" indent="-268288"/>
            <a:r>
              <a:rPr lang="en-US" sz="2400" b="1" dirty="0" smtClean="0"/>
              <a:t>Operational Pressures:</a:t>
            </a:r>
          </a:p>
          <a:p>
            <a:pPr marL="612775">
              <a:buFontTx/>
              <a:buChar char="-"/>
            </a:pPr>
            <a:r>
              <a:rPr lang="en-US" sz="2400" dirty="0" smtClean="0"/>
              <a:t>The capping of compensation of employees is still placing a burden on the ability to roll out the new staff establishment and regional presence</a:t>
            </a:r>
          </a:p>
          <a:p>
            <a:pPr marL="612775">
              <a:buFontTx/>
              <a:buChar char="-"/>
            </a:pPr>
            <a:r>
              <a:rPr lang="en-US" sz="2400" dirty="0" smtClean="0"/>
              <a:t>Institutional monitoring and evaluation remains limited</a:t>
            </a:r>
          </a:p>
          <a:p>
            <a:pPr marL="612775">
              <a:buFontTx/>
              <a:buChar char="-"/>
            </a:pPr>
            <a:r>
              <a:rPr lang="en-US" sz="2400" dirty="0" smtClean="0"/>
              <a:t>The </a:t>
            </a:r>
            <a:r>
              <a:rPr lang="en-US" sz="2400" dirty="0"/>
              <a:t>D</a:t>
            </a:r>
            <a:r>
              <a:rPr lang="en-US" sz="2400" dirty="0" smtClean="0"/>
              <a:t>epartment is still relying on NSF project support such as the funding of the National Artisan Moderation Body</a:t>
            </a:r>
          </a:p>
          <a:p>
            <a:pPr marL="612775">
              <a:buFontTx/>
              <a:buChar char="-"/>
            </a:pPr>
            <a:r>
              <a:rPr lang="en-US" sz="2400" dirty="0" smtClean="0"/>
              <a:t>Cost implications for examination services remain a concern</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Key Budget Pressures Facing the Department</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370BC07-791B-4A32-9636-25B79110C2F4}" type="slidenum">
              <a:rPr lang="en-US" b="1" smtClean="0">
                <a:solidFill>
                  <a:prstClr val="black"/>
                </a:solidFill>
              </a:rPr>
              <a:pPr fontAlgn="base">
                <a:spcBef>
                  <a:spcPct val="0"/>
                </a:spcBef>
                <a:spcAft>
                  <a:spcPct val="0"/>
                </a:spcAft>
                <a:defRPr/>
              </a:pPr>
              <a:t>19</a:t>
            </a:fld>
            <a:endParaRPr lang="en-US" sz="1400" b="1" dirty="0" smtClean="0">
              <a:solidFill>
                <a:prstClr val="black"/>
              </a:solidFill>
            </a:endParaRPr>
          </a:p>
        </p:txBody>
      </p:sp>
    </p:spTree>
    <p:extLst>
      <p:ext uri="{BB962C8B-B14F-4D97-AF65-F5344CB8AC3E}">
        <p14:creationId xmlns:p14="http://schemas.microsoft.com/office/powerpoint/2010/main" xmlns="" val="1281103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57200" y="542925"/>
            <a:ext cx="8186738"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Presentation Outline</a:t>
            </a:r>
            <a:endParaRPr lang="en-ZA" sz="2800" b="1" dirty="0">
              <a:cs typeface="Calibri" pitchFamily="34" charset="0"/>
            </a:endParaRPr>
          </a:p>
        </p:txBody>
      </p:sp>
      <p:sp>
        <p:nvSpPr>
          <p:cNvPr id="5124"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C61CF3-86F2-4E03-A3CA-EBD93D27D007}" type="slidenum">
              <a:rPr lang="en-US" b="1">
                <a:latin typeface="Calibri" panose="020F0502020204030204" pitchFamily="34" charset="0"/>
              </a:rPr>
              <a:pPr eaLnBrk="1" hangingPunct="1"/>
              <a:t>2</a:t>
            </a:fld>
            <a:endParaRPr lang="en-US" b="1" dirty="0">
              <a:latin typeface="Calibri" panose="020F0502020204030204" pitchFamily="34" charset="0"/>
            </a:endParaRPr>
          </a:p>
        </p:txBody>
      </p:sp>
      <p:sp>
        <p:nvSpPr>
          <p:cNvPr id="8" name="TextBox 7"/>
          <p:cNvSpPr txBox="1"/>
          <p:nvPr/>
        </p:nvSpPr>
        <p:spPr>
          <a:xfrm>
            <a:off x="500063" y="1219200"/>
            <a:ext cx="8143875" cy="3647152"/>
          </a:xfrm>
          <a:prstGeom prst="rect">
            <a:avLst/>
          </a:prstGeom>
          <a:noFill/>
        </p:spPr>
        <p:txBody>
          <a:bodyPr>
            <a:spAutoFit/>
          </a:bodyPr>
          <a:lstStyle/>
          <a:p>
            <a:pPr marL="692150" indent="-457200" fontAlgn="ctr">
              <a:spcBef>
                <a:spcPts val="0"/>
              </a:spcBef>
              <a:spcAft>
                <a:spcPts val="600"/>
              </a:spcAft>
              <a:buFontTx/>
              <a:buAutoNum type="arabicPeriod"/>
              <a:defRPr/>
            </a:pPr>
            <a:r>
              <a:rPr lang="en-US" sz="2400" b="1" dirty="0">
                <a:latin typeface="+mn-lt"/>
              </a:rPr>
              <a:t>Strategic Overview </a:t>
            </a:r>
          </a:p>
          <a:p>
            <a:pPr marL="692150" indent="-457200" fontAlgn="ctr">
              <a:spcBef>
                <a:spcPts val="0"/>
              </a:spcBef>
              <a:spcAft>
                <a:spcPts val="600"/>
              </a:spcAft>
              <a:buFontTx/>
              <a:buAutoNum type="arabicPeriod"/>
              <a:defRPr/>
            </a:pPr>
            <a:r>
              <a:rPr lang="en-US" sz="2400" b="1" dirty="0">
                <a:latin typeface="+mn-lt"/>
              </a:rPr>
              <a:t>Budget Programmes and Financial Information </a:t>
            </a:r>
          </a:p>
          <a:p>
            <a:pPr marL="692150" indent="-457200" fontAlgn="ctr">
              <a:spcBef>
                <a:spcPts val="0"/>
              </a:spcBef>
              <a:spcAft>
                <a:spcPts val="600"/>
              </a:spcAft>
              <a:buFontTx/>
              <a:buAutoNum type="arabicPeriod"/>
              <a:defRPr/>
            </a:pPr>
            <a:r>
              <a:rPr lang="en-US" sz="2400" b="1" dirty="0">
                <a:latin typeface="+mn-lt"/>
              </a:rPr>
              <a:t>Programme Plans and Targets for 2016/17</a:t>
            </a:r>
          </a:p>
          <a:p>
            <a:pPr marL="803275" lvl="1" indent="-266700" fontAlgn="ctr">
              <a:spcBef>
                <a:spcPts val="0"/>
              </a:spcBef>
              <a:spcAft>
                <a:spcPts val="0"/>
              </a:spcAft>
              <a:buFontTx/>
              <a:buChar char="-"/>
              <a:tabLst>
                <a:tab pos="803275" algn="l"/>
              </a:tabLst>
              <a:defRPr/>
            </a:pPr>
            <a:r>
              <a:rPr lang="en-US" sz="2400" dirty="0">
                <a:latin typeface="+mn-lt"/>
              </a:rPr>
              <a:t>Administration</a:t>
            </a:r>
          </a:p>
          <a:p>
            <a:pPr marL="803275" lvl="1" indent="-266700" fontAlgn="ctr">
              <a:spcBef>
                <a:spcPts val="0"/>
              </a:spcBef>
              <a:spcAft>
                <a:spcPts val="0"/>
              </a:spcAft>
              <a:buFontTx/>
              <a:buChar char="-"/>
              <a:tabLst>
                <a:tab pos="803275" algn="l"/>
              </a:tabLst>
              <a:defRPr/>
            </a:pPr>
            <a:r>
              <a:rPr lang="en-US" sz="2400" dirty="0">
                <a:latin typeface="+mn-lt"/>
              </a:rPr>
              <a:t>Planning, Policy and </a:t>
            </a:r>
            <a:r>
              <a:rPr lang="en-US" sz="2400" dirty="0" smtClean="0">
                <a:latin typeface="+mn-lt"/>
              </a:rPr>
              <a:t>Strategy</a:t>
            </a:r>
            <a:endParaRPr lang="en-ZA" sz="2400" dirty="0">
              <a:latin typeface="+mn-lt"/>
            </a:endParaRPr>
          </a:p>
          <a:p>
            <a:pPr marL="803275" lvl="1" indent="-266700" fontAlgn="ctr">
              <a:spcBef>
                <a:spcPts val="0"/>
              </a:spcBef>
              <a:spcAft>
                <a:spcPts val="0"/>
              </a:spcAft>
              <a:buFontTx/>
              <a:buChar char="-"/>
              <a:tabLst>
                <a:tab pos="803275" algn="l"/>
              </a:tabLst>
              <a:defRPr/>
            </a:pPr>
            <a:r>
              <a:rPr lang="en-ZA" sz="2400" dirty="0">
                <a:latin typeface="+mn-lt"/>
              </a:rPr>
              <a:t>University Education</a:t>
            </a:r>
          </a:p>
          <a:p>
            <a:pPr marL="803275" lvl="1" indent="-266700" fontAlgn="ctr">
              <a:spcBef>
                <a:spcPts val="0"/>
              </a:spcBef>
              <a:spcAft>
                <a:spcPts val="0"/>
              </a:spcAft>
              <a:buFontTx/>
              <a:buChar char="-"/>
              <a:tabLst>
                <a:tab pos="803275" algn="l"/>
              </a:tabLst>
              <a:defRPr/>
            </a:pPr>
            <a:r>
              <a:rPr lang="en-ZA" sz="2400" dirty="0">
                <a:latin typeface="+mn-lt"/>
              </a:rPr>
              <a:t>Technical and Vocational Education and Training</a:t>
            </a:r>
          </a:p>
          <a:p>
            <a:pPr marL="803275" lvl="1" indent="-266700" fontAlgn="ctr">
              <a:spcBef>
                <a:spcPts val="0"/>
              </a:spcBef>
              <a:spcAft>
                <a:spcPts val="0"/>
              </a:spcAft>
              <a:buFontTx/>
              <a:buChar char="-"/>
              <a:tabLst>
                <a:tab pos="803275" algn="l"/>
              </a:tabLst>
              <a:defRPr/>
            </a:pPr>
            <a:r>
              <a:rPr lang="en-ZA" sz="2400" dirty="0">
                <a:latin typeface="+mn-lt"/>
              </a:rPr>
              <a:t>Skills Development </a:t>
            </a:r>
          </a:p>
          <a:p>
            <a:pPr marL="803275" lvl="1" indent="-266700" fontAlgn="ctr">
              <a:spcBef>
                <a:spcPts val="0"/>
              </a:spcBef>
              <a:spcAft>
                <a:spcPts val="0"/>
              </a:spcAft>
              <a:buFontTx/>
              <a:buChar char="-"/>
              <a:tabLst>
                <a:tab pos="803275" algn="l"/>
              </a:tabLst>
              <a:defRPr/>
            </a:pPr>
            <a:r>
              <a:rPr lang="en-ZA" sz="2400" dirty="0">
                <a:latin typeface="+mn-lt"/>
              </a:rPr>
              <a:t>Community Education and Training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63637"/>
            <a:ext cx="8001000" cy="5237163"/>
          </a:xfrm>
        </p:spPr>
        <p:txBody>
          <a:bodyPr/>
          <a:lstStyle/>
          <a:p>
            <a:pPr marL="268288" indent="-268288">
              <a:buFont typeface="Arial" pitchFamily="34" charset="0"/>
              <a:buChar char="•"/>
              <a:defRPr/>
            </a:pPr>
            <a:r>
              <a:rPr lang="en-US" sz="2400" dirty="0" smtClean="0"/>
              <a:t>The Department managed to remain within its budget since being in operation from 1 April 2010</a:t>
            </a:r>
          </a:p>
          <a:p>
            <a:pPr marL="268288" indent="-268288">
              <a:buFont typeface="Arial" pitchFamily="34" charset="0"/>
              <a:buChar char="•"/>
              <a:defRPr/>
            </a:pPr>
            <a:r>
              <a:rPr lang="en-US" sz="2400" dirty="0" smtClean="0"/>
              <a:t>Underspending on voted funds were as follows:</a:t>
            </a:r>
          </a:p>
          <a:p>
            <a:pPr marL="0" indent="0">
              <a:buFont typeface="Arial" pitchFamily="34" charset="0"/>
              <a:buNone/>
              <a:defRPr/>
            </a:pPr>
            <a:r>
              <a:rPr lang="en-US" sz="2400" dirty="0">
                <a:cs typeface="Arial" pitchFamily="34" charset="0"/>
              </a:rPr>
              <a:t>	</a:t>
            </a:r>
            <a:r>
              <a:rPr lang="en-US" sz="2400" dirty="0" smtClean="0">
                <a:cs typeface="Arial" pitchFamily="34" charset="0"/>
              </a:rPr>
              <a:t>2010/11: R23.848 million</a:t>
            </a:r>
          </a:p>
          <a:p>
            <a:pPr marL="0" indent="0">
              <a:buFont typeface="Arial" pitchFamily="34" charset="0"/>
              <a:buNone/>
              <a:defRPr/>
            </a:pPr>
            <a:r>
              <a:rPr lang="en-US" sz="2400" dirty="0">
                <a:cs typeface="Arial" pitchFamily="34" charset="0"/>
              </a:rPr>
              <a:t>	</a:t>
            </a:r>
            <a:r>
              <a:rPr lang="en-US" sz="2400" dirty="0" smtClean="0">
                <a:cs typeface="Arial" pitchFamily="34" charset="0"/>
              </a:rPr>
              <a:t>2011/12: R17.817 million</a:t>
            </a:r>
          </a:p>
          <a:p>
            <a:pPr marL="0" indent="0">
              <a:buFont typeface="Arial" pitchFamily="34" charset="0"/>
              <a:buNone/>
              <a:defRPr/>
            </a:pPr>
            <a:r>
              <a:rPr lang="en-US" sz="2400" dirty="0" smtClean="0">
                <a:cs typeface="Arial" pitchFamily="34" charset="0"/>
              </a:rPr>
              <a:t>	2012/13: R3.751 million</a:t>
            </a:r>
          </a:p>
          <a:p>
            <a:pPr marL="0" indent="0">
              <a:buFont typeface="Arial" pitchFamily="34" charset="0"/>
              <a:buNone/>
              <a:defRPr/>
            </a:pPr>
            <a:r>
              <a:rPr lang="en-US" sz="2400" dirty="0">
                <a:cs typeface="Arial" pitchFamily="34" charset="0"/>
              </a:rPr>
              <a:t>	</a:t>
            </a:r>
            <a:r>
              <a:rPr lang="en-US" sz="2400" dirty="0" smtClean="0">
                <a:cs typeface="Arial" pitchFamily="34" charset="0"/>
              </a:rPr>
              <a:t>2013/14: R1.931 million</a:t>
            </a:r>
          </a:p>
          <a:p>
            <a:pPr marL="0" indent="0">
              <a:buFont typeface="Arial" pitchFamily="34" charset="0"/>
              <a:buNone/>
              <a:defRPr/>
            </a:pPr>
            <a:r>
              <a:rPr lang="en-US" sz="2400" dirty="0" smtClean="0">
                <a:cs typeface="Arial" pitchFamily="34" charset="0"/>
              </a:rPr>
              <a:t>	2014/15: R1.160 million</a:t>
            </a:r>
            <a:endParaRPr lang="en-US" sz="2400" dirty="0">
              <a:cs typeface="Arial" pitchFamily="34" charset="0"/>
            </a:endParaRPr>
          </a:p>
          <a:p>
            <a:pPr marL="268288" indent="-268288">
              <a:buFont typeface="Arial" pitchFamily="34" charset="0"/>
              <a:buChar char="•"/>
              <a:defRPr/>
            </a:pPr>
            <a:r>
              <a:rPr lang="en-US" sz="2400" dirty="0" smtClean="0"/>
              <a:t>Unspent amounts were committed for specific goods or services as well as outstanding claims for examiners and moderators</a:t>
            </a:r>
          </a:p>
          <a:p>
            <a:pPr marL="0" indent="0">
              <a:buFont typeface="Arial" pitchFamily="34" charset="0"/>
              <a:buNone/>
              <a:defRPr/>
            </a:pPr>
            <a:endParaRPr lang="en-US" sz="2000" dirty="0" smtClean="0"/>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Financial Performance</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BA26250-0EC9-4493-B96A-E4E792901B2B}" type="slidenum">
              <a:rPr lang="en-US" b="1" smtClean="0">
                <a:solidFill>
                  <a:prstClr val="black"/>
                </a:solidFill>
              </a:rPr>
              <a:pPr fontAlgn="base">
                <a:spcBef>
                  <a:spcPct val="0"/>
                </a:spcBef>
                <a:spcAft>
                  <a:spcPct val="0"/>
                </a:spcAft>
                <a:defRPr/>
              </a:pPr>
              <a:t>20</a:t>
            </a:fld>
            <a:endParaRPr lang="en-US" b="1" dirty="0" smtClean="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C5D477-6E0C-4180-8BE6-2569BE0169A4}" type="slidenum">
              <a:rPr lang="en-US" b="1">
                <a:latin typeface="Calibri" panose="020F0502020204030204" pitchFamily="34" charset="0"/>
              </a:rPr>
              <a:pPr eaLnBrk="1" hangingPunct="1"/>
              <a:t>21</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48466165"/>
              </p:ext>
            </p:extLst>
          </p:nvPr>
        </p:nvGraphicFramePr>
        <p:xfrm>
          <a:off x="500063" y="2438400"/>
          <a:ext cx="8143875" cy="3749674"/>
        </p:xfrm>
        <a:graphic>
          <a:graphicData uri="http://schemas.openxmlformats.org/drawingml/2006/table">
            <a:tbl>
              <a:tblPr firstRow="1" bandRow="1">
                <a:tableStyleId>{5940675A-B579-460E-94D1-54222C63F5DA}</a:tableStyleId>
              </a:tblPr>
              <a:tblGrid>
                <a:gridCol w="5824537"/>
                <a:gridCol w="2319338"/>
              </a:tblGrid>
              <a:tr h="1554759">
                <a:tc gridSpan="2">
                  <a:txBody>
                    <a:bodyPr/>
                    <a:lstStyle/>
                    <a:p>
                      <a:r>
                        <a:rPr lang="en-US" sz="2300" b="1" dirty="0" smtClean="0"/>
                        <a:t>Strategic Objective  (1): </a:t>
                      </a:r>
                      <a:r>
                        <a:rPr lang="en-US" sz="2300" b="0" i="0" u="none" strike="noStrike" kern="1200" baseline="0" dirty="0" smtClean="0">
                          <a:solidFill>
                            <a:schemeClr val="tx1"/>
                          </a:solidFill>
                          <a:latin typeface="+mn-lt"/>
                          <a:ea typeface="+mn-ea"/>
                          <a:cs typeface="+mn-cs"/>
                        </a:rPr>
                        <a:t>To ensure effective human resource management within the Department by filling 90% of vacant funded positions and implementation of an effective performance management system</a:t>
                      </a:r>
                      <a:endParaRPr lang="en-US" sz="2300" dirty="0"/>
                    </a:p>
                  </a:txBody>
                  <a:tcPr marL="91439" marR="91439" marT="45713" marB="45713" anchor="ctr"/>
                </a:tc>
                <a:tc hMerge="1">
                  <a:txBody>
                    <a:bodyPr/>
                    <a:lstStyle/>
                    <a:p>
                      <a:pPr algn="ctr"/>
                      <a:endParaRPr lang="en-US" sz="1800" dirty="0"/>
                    </a:p>
                  </a:txBody>
                  <a:tcPr marL="91439" marR="91439" marT="45704" marB="45704" anchor="ctr"/>
                </a:tc>
              </a:tr>
              <a:tr h="457305">
                <a:tc>
                  <a:txBody>
                    <a:bodyPr/>
                    <a:lstStyle/>
                    <a:p>
                      <a:pPr algn="ctr"/>
                      <a:r>
                        <a:rPr lang="en-US" sz="2300" b="1" dirty="0" smtClean="0"/>
                        <a:t>Performance</a:t>
                      </a:r>
                      <a:r>
                        <a:rPr lang="en-US" sz="2300" b="1" baseline="0" dirty="0" smtClean="0"/>
                        <a:t> Indicator </a:t>
                      </a:r>
                      <a:endParaRPr lang="en-US" sz="2300" b="1" dirty="0"/>
                    </a:p>
                  </a:txBody>
                  <a:tcPr marL="91435" marR="91435" marT="45736" marB="45736"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6" marB="45736" anchor="ctr"/>
                </a:tc>
              </a:tr>
              <a:tr h="457259">
                <a:tc>
                  <a:txBody>
                    <a:bodyPr/>
                    <a:lstStyle/>
                    <a:p>
                      <a:r>
                        <a:rPr lang="en-US" sz="2300" b="0" i="0" u="none" strike="noStrike" kern="1200" baseline="0" dirty="0" smtClean="0">
                          <a:solidFill>
                            <a:schemeClr val="tx1"/>
                          </a:solidFill>
                          <a:latin typeface="+mn-lt"/>
                          <a:ea typeface="+mn-ea"/>
                          <a:cs typeface="+mn-cs"/>
                        </a:rPr>
                        <a:t>Approved funded positions filled (%)</a:t>
                      </a:r>
                      <a:endParaRPr lang="en-US" sz="2300" b="0" dirty="0"/>
                    </a:p>
                  </a:txBody>
                  <a:tcPr marL="91439" marR="91439" marT="45713" marB="45713"/>
                </a:tc>
                <a:tc>
                  <a:txBody>
                    <a:bodyPr/>
                    <a:lstStyle/>
                    <a:p>
                      <a:pPr algn="ctr"/>
                      <a:r>
                        <a:rPr lang="en-US" sz="2300" dirty="0" smtClean="0"/>
                        <a:t>90%</a:t>
                      </a:r>
                      <a:endParaRPr lang="en-US" sz="2300" dirty="0"/>
                    </a:p>
                  </a:txBody>
                  <a:tcPr marL="91439" marR="91439" marT="45713" marB="45713"/>
                </a:tc>
              </a:tr>
              <a:tr h="457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0" u="none" strike="noStrike" kern="1200" baseline="0" dirty="0" smtClean="0">
                          <a:solidFill>
                            <a:schemeClr val="tx1"/>
                          </a:solidFill>
                          <a:latin typeface="+mn-lt"/>
                          <a:ea typeface="+mn-ea"/>
                          <a:cs typeface="+mn-cs"/>
                        </a:rPr>
                        <a:t>Disciplinary cases resolved within 90 days (%)</a:t>
                      </a:r>
                      <a:endParaRPr lang="en-US" sz="2300" b="0" dirty="0"/>
                    </a:p>
                  </a:txBody>
                  <a:tcPr marL="91439" marR="91439" marT="45713" marB="45713"/>
                </a:tc>
                <a:tc>
                  <a:txBody>
                    <a:bodyPr/>
                    <a:lstStyle/>
                    <a:p>
                      <a:pPr algn="ctr"/>
                      <a:r>
                        <a:rPr lang="en-US" sz="2300" dirty="0" smtClean="0"/>
                        <a:t>100%</a:t>
                      </a:r>
                      <a:endParaRPr lang="en-US" sz="2300" dirty="0"/>
                    </a:p>
                  </a:txBody>
                  <a:tcPr marL="91439" marR="91439" marT="45713" marB="45713"/>
                </a:tc>
              </a:tr>
              <a:tr h="823092">
                <a:tc>
                  <a:txBody>
                    <a:bodyPr/>
                    <a:lstStyle/>
                    <a:p>
                      <a:r>
                        <a:rPr lang="en-ZA" sz="2300" b="0" i="0" u="none" strike="noStrike" kern="1200" baseline="0" dirty="0" smtClean="0">
                          <a:solidFill>
                            <a:schemeClr val="tx1"/>
                          </a:solidFill>
                          <a:latin typeface="+mn-lt"/>
                          <a:ea typeface="+mn-ea"/>
                          <a:cs typeface="+mn-cs"/>
                        </a:rPr>
                        <a:t>Average number of days to fill an advertised</a:t>
                      </a:r>
                    </a:p>
                    <a:p>
                      <a:r>
                        <a:rPr lang="en-ZA" sz="2300" b="0" i="0" u="none" strike="noStrike" kern="1200" baseline="0" dirty="0" smtClean="0">
                          <a:solidFill>
                            <a:schemeClr val="tx1"/>
                          </a:solidFill>
                          <a:latin typeface="+mn-lt"/>
                          <a:ea typeface="+mn-ea"/>
                          <a:cs typeface="+mn-cs"/>
                        </a:rPr>
                        <a:t>post (days)</a:t>
                      </a:r>
                      <a:endParaRPr lang="en-US" sz="2300" b="0" dirty="0"/>
                    </a:p>
                  </a:txBody>
                  <a:tcPr marL="91439" marR="91439" marT="45713" marB="45713"/>
                </a:tc>
                <a:tc>
                  <a:txBody>
                    <a:bodyPr/>
                    <a:lstStyle/>
                    <a:p>
                      <a:pPr algn="ctr"/>
                      <a:r>
                        <a:rPr lang="en-US" sz="2300" dirty="0" smtClean="0"/>
                        <a:t>180 days </a:t>
                      </a:r>
                      <a:endParaRPr lang="en-US" sz="2300" dirty="0"/>
                    </a:p>
                  </a:txBody>
                  <a:tcPr marL="91439" marR="91439" marT="45713" marB="45713"/>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latin typeface="+mj-lt"/>
              </a:rPr>
              <a:t>Programme 1:  Administration </a:t>
            </a:r>
            <a:endParaRPr lang="en-ZA" sz="2800" b="1" dirty="0">
              <a:latin typeface="+mj-lt"/>
              <a:cs typeface="Calibri" pitchFamily="34" charset="0"/>
            </a:endParaRPr>
          </a:p>
        </p:txBody>
      </p:sp>
      <p:sp>
        <p:nvSpPr>
          <p:cNvPr id="2" name="Rectangle 1"/>
          <p:cNvSpPr/>
          <p:nvPr/>
        </p:nvSpPr>
        <p:spPr>
          <a:xfrm>
            <a:off x="500063" y="1295400"/>
            <a:ext cx="8143875" cy="830263"/>
          </a:xfrm>
          <a:prstGeom prst="rect">
            <a:avLst/>
          </a:prstGeom>
        </p:spPr>
        <p:txBody>
          <a:bodyPr>
            <a:spAutoFit/>
          </a:bodyPr>
          <a:lstStyle/>
          <a:p>
            <a:pPr>
              <a:spcBef>
                <a:spcPts val="0"/>
              </a:spcBef>
              <a:buFont typeface="Arial" pitchFamily="34" charset="0"/>
              <a:buNone/>
              <a:defRPr/>
            </a:pPr>
            <a:r>
              <a:rPr lang="en-US" sz="2400" b="1" dirty="0">
                <a:latin typeface="+mn-lt"/>
              </a:rPr>
              <a:t>Programme Purpose: </a:t>
            </a:r>
            <a:r>
              <a:rPr lang="en-US" sz="2400" dirty="0">
                <a:latin typeface="+mn-lt"/>
              </a:rPr>
              <a:t>Provide strategic leadership, management and support services to the department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222C52-5A42-4CAF-BF21-999C62439996}" type="slidenum">
              <a:rPr lang="en-US" b="1">
                <a:latin typeface="Calibri" panose="020F0502020204030204" pitchFamily="34" charset="0"/>
              </a:rPr>
              <a:pPr eaLnBrk="1" hangingPunct="1"/>
              <a:t>22</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819374099"/>
              </p:ext>
            </p:extLst>
          </p:nvPr>
        </p:nvGraphicFramePr>
        <p:xfrm>
          <a:off x="500063" y="1196974"/>
          <a:ext cx="8143876" cy="4822826"/>
        </p:xfrm>
        <a:graphic>
          <a:graphicData uri="http://schemas.openxmlformats.org/drawingml/2006/table">
            <a:tbl>
              <a:tblPr firstRow="1" bandRow="1">
                <a:tableStyleId>{5940675A-B579-460E-94D1-54222C63F5DA}</a:tableStyleId>
              </a:tblPr>
              <a:tblGrid>
                <a:gridCol w="5613211"/>
                <a:gridCol w="2530665"/>
              </a:tblGrid>
              <a:tr h="14935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t>Strategic Objective (2):  </a:t>
                      </a:r>
                      <a:r>
                        <a:rPr lang="en-US" sz="2300" b="0" i="0" u="none" strike="noStrike" kern="1200" baseline="0" dirty="0" smtClean="0">
                          <a:solidFill>
                            <a:schemeClr val="tx1"/>
                          </a:solidFill>
                          <a:latin typeface="+mn-lt"/>
                          <a:ea typeface="+mn-ea"/>
                          <a:cs typeface="+mn-cs"/>
                        </a:rPr>
                        <a:t>To ensure effective financial management through the application of good financial management systems, including management accounting, financial accounting and supply chain management in line with the requirements of the PFMA</a:t>
                      </a:r>
                      <a:endParaRPr lang="en-US" sz="2300" dirty="0"/>
                    </a:p>
                  </a:txBody>
                  <a:tcPr marL="91439" marR="91439" marT="45707" marB="45707" anchor="ctr"/>
                </a:tc>
                <a:tc hMerge="1">
                  <a:txBody>
                    <a:bodyPr/>
                    <a:lstStyle/>
                    <a:p>
                      <a:endParaRPr lang="en-US"/>
                    </a:p>
                  </a:txBody>
                  <a:tcPr/>
                </a:tc>
              </a:tr>
              <a:tr h="601180">
                <a:tc>
                  <a:txBody>
                    <a:bodyPr/>
                    <a:lstStyle/>
                    <a:p>
                      <a:pPr algn="ctr"/>
                      <a:r>
                        <a:rPr lang="en-US" sz="2300" b="1" dirty="0" smtClean="0"/>
                        <a:t>Performance</a:t>
                      </a:r>
                      <a:r>
                        <a:rPr lang="en-US" sz="2300" b="1" baseline="0" dirty="0" smtClean="0"/>
                        <a:t> Indicator </a:t>
                      </a:r>
                      <a:endParaRPr lang="en-US" sz="2300" b="1" dirty="0"/>
                    </a:p>
                  </a:txBody>
                  <a:tcPr marL="91435" marR="91435" marT="45730" marB="45730"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0" marB="45730" anchor="ctr"/>
                </a:tc>
              </a:tr>
              <a:tr h="441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0" u="none" strike="noStrike" kern="1200" baseline="0" dirty="0" smtClean="0">
                          <a:solidFill>
                            <a:schemeClr val="tx1"/>
                          </a:solidFill>
                          <a:latin typeface="+mn-lt"/>
                          <a:ea typeface="+mn-ea"/>
                          <a:cs typeface="+mn-cs"/>
                        </a:rPr>
                        <a:t>Creditor payment age (days)</a:t>
                      </a:r>
                      <a:endParaRPr lang="en-US" sz="2300" b="0" dirty="0"/>
                    </a:p>
                  </a:txBody>
                  <a:tcPr marL="91439" marR="91439" marT="45707" marB="45707"/>
                </a:tc>
                <a:tc>
                  <a:txBody>
                    <a:bodyPr/>
                    <a:lstStyle/>
                    <a:p>
                      <a:pPr algn="ctr"/>
                      <a:r>
                        <a:rPr lang="en-US" sz="2300" dirty="0" smtClean="0"/>
                        <a:t>30 days </a:t>
                      </a:r>
                      <a:endParaRPr lang="en-US" sz="2300" dirty="0"/>
                    </a:p>
                  </a:txBody>
                  <a:tcPr marL="91439" marR="91439" marT="45707" marB="45707"/>
                </a:tc>
              </a:tr>
              <a:tr h="1493592">
                <a:tc gridSpan="2">
                  <a:txBody>
                    <a:bodyPr/>
                    <a:lstStyle/>
                    <a:p>
                      <a:r>
                        <a:rPr lang="en-US" sz="2300" b="1" dirty="0" smtClean="0"/>
                        <a:t>Strategic Objective</a:t>
                      </a:r>
                      <a:r>
                        <a:rPr lang="en-US" sz="2300" b="1" baseline="0" dirty="0" smtClean="0"/>
                        <a:t> </a:t>
                      </a:r>
                      <a:r>
                        <a:rPr lang="en-US" sz="2300" b="1" dirty="0" smtClean="0"/>
                        <a:t>(3): </a:t>
                      </a:r>
                      <a:r>
                        <a:rPr lang="en-US" sz="2300" b="0" i="0" u="none" strike="noStrike" kern="1200" baseline="0" dirty="0" smtClean="0">
                          <a:solidFill>
                            <a:schemeClr val="tx1"/>
                          </a:solidFill>
                          <a:latin typeface="+mn-lt"/>
                          <a:ea typeface="+mn-ea"/>
                          <a:cs typeface="+mn-cs"/>
                        </a:rPr>
                        <a:t>To improve efficiency through the development of approved annual ICT procurement plans for the implementation of the necessary information technology infrastructure and systems</a:t>
                      </a:r>
                      <a:endParaRPr lang="en-US" sz="2300" b="1" dirty="0"/>
                    </a:p>
                  </a:txBody>
                  <a:tcPr marL="91439" marR="91439" marT="45707" marB="45707"/>
                </a:tc>
                <a:tc hMerge="1">
                  <a:txBody>
                    <a:bodyPr/>
                    <a:lstStyle/>
                    <a:p>
                      <a:endParaRPr lang="en-US"/>
                    </a:p>
                  </a:txBody>
                  <a:tcPr/>
                </a:tc>
              </a:tr>
              <a:tr h="792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0" u="none" strike="noStrike" kern="1200" baseline="0" dirty="0" smtClean="0">
                          <a:solidFill>
                            <a:schemeClr val="tx1"/>
                          </a:solidFill>
                          <a:latin typeface="+mn-lt"/>
                          <a:ea typeface="+mn-ea"/>
                          <a:cs typeface="+mn-cs"/>
                        </a:rPr>
                        <a:t>Approved ICT procurement plans per annum (n)</a:t>
                      </a:r>
                      <a:endParaRPr lang="en-US" sz="2300" b="0" dirty="0" smtClean="0"/>
                    </a:p>
                  </a:txBody>
                  <a:tcPr marL="91439" marR="91439" marT="45707" marB="45707"/>
                </a:tc>
                <a:tc>
                  <a:txBody>
                    <a:bodyPr/>
                    <a:lstStyle/>
                    <a:p>
                      <a:pPr algn="ctr"/>
                      <a:r>
                        <a:rPr lang="en-US" sz="2300" kern="1200" dirty="0" smtClean="0">
                          <a:solidFill>
                            <a:schemeClr val="tx1"/>
                          </a:solidFill>
                          <a:latin typeface="+mn-lt"/>
                          <a:ea typeface="+mn-ea"/>
                          <a:cs typeface="+mn-cs"/>
                        </a:rPr>
                        <a:t> 1</a:t>
                      </a:r>
                    </a:p>
                  </a:txBody>
                  <a:tcPr marL="91439" marR="91439" marT="45707" marB="45707"/>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latin typeface="+mj-lt"/>
              </a:rPr>
              <a:t>Programme 1:  Administration </a:t>
            </a:r>
            <a:endParaRPr lang="en-ZA" sz="2800" b="1" dirty="0">
              <a:latin typeface="+mj-lt"/>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F80730-44B2-4D85-9692-0BAF6AD1F7E5}" type="slidenum">
              <a:rPr lang="en-US" b="1">
                <a:latin typeface="Calibri" panose="020F0502020204030204" pitchFamily="34" charset="0"/>
              </a:rPr>
              <a:pPr eaLnBrk="1" hangingPunct="1"/>
              <a:t>23</a:t>
            </a:fld>
            <a:endParaRPr lang="en-US" b="1" dirty="0">
              <a:latin typeface="Calibri" panose="020F0502020204030204" pitchFamily="34" charset="0"/>
            </a:endParaRPr>
          </a:p>
        </p:txBody>
      </p:sp>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latin typeface="+mj-lt"/>
              </a:rPr>
              <a:t>Programme 2: </a:t>
            </a:r>
            <a:r>
              <a:rPr lang="en-ZA" sz="2800" b="1" dirty="0"/>
              <a:t>Planning, Policy and Strategy</a:t>
            </a:r>
            <a:endParaRPr lang="en-US" sz="2800" dirty="0"/>
          </a:p>
        </p:txBody>
      </p:sp>
      <p:sp>
        <p:nvSpPr>
          <p:cNvPr id="2" name="Rectangle 1"/>
          <p:cNvSpPr/>
          <p:nvPr/>
        </p:nvSpPr>
        <p:spPr>
          <a:xfrm>
            <a:off x="500063" y="1238250"/>
            <a:ext cx="8143875" cy="1200150"/>
          </a:xfrm>
          <a:prstGeom prst="rect">
            <a:avLst/>
          </a:prstGeom>
        </p:spPr>
        <p:txBody>
          <a:bodyPr>
            <a:spAutoFit/>
          </a:bodyPr>
          <a:lstStyle/>
          <a:p>
            <a:pPr>
              <a:spcBef>
                <a:spcPts val="0"/>
              </a:spcBef>
              <a:buFont typeface="Arial" pitchFamily="34" charset="0"/>
              <a:buNone/>
              <a:defRPr/>
            </a:pPr>
            <a:r>
              <a:rPr lang="en-US" sz="2400" b="1" dirty="0">
                <a:latin typeface="+mn-lt"/>
              </a:rPr>
              <a:t>Programme Purpose: </a:t>
            </a:r>
            <a:r>
              <a:rPr lang="en-US" sz="2400" dirty="0">
                <a:latin typeface="+mn-lt"/>
              </a:rPr>
              <a:t>Provide strategic direction in the development, implementation and monitoring of departmental policies and the HRD strategy.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830568-0562-4345-832B-D85CCFD453A0}" type="slidenum">
              <a:rPr lang="en-US" b="1">
                <a:latin typeface="Calibri" panose="020F0502020204030204" pitchFamily="34" charset="0"/>
              </a:rPr>
              <a:pPr eaLnBrk="1" hangingPunct="1"/>
              <a:t>24</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734477006"/>
              </p:ext>
            </p:extLst>
          </p:nvPr>
        </p:nvGraphicFramePr>
        <p:xfrm>
          <a:off x="511175" y="1219200"/>
          <a:ext cx="8143875" cy="4487087"/>
        </p:xfrm>
        <a:graphic>
          <a:graphicData uri="http://schemas.openxmlformats.org/drawingml/2006/table">
            <a:tbl>
              <a:tblPr firstRow="1" bandRow="1">
                <a:tableStyleId>{5940675A-B579-460E-94D1-54222C63F5DA}</a:tableStyleId>
              </a:tblPr>
              <a:tblGrid>
                <a:gridCol w="3603851"/>
                <a:gridCol w="4540024"/>
              </a:tblGrid>
              <a:tr h="1600200">
                <a:tc gridSpan="2">
                  <a:txBody>
                    <a:bodyPr/>
                    <a:lstStyle/>
                    <a:p>
                      <a:r>
                        <a:rPr lang="en-US" sz="2300" b="1" dirty="0" smtClean="0"/>
                        <a:t>Strategic Objective (1):</a:t>
                      </a:r>
                      <a:r>
                        <a:rPr lang="en-US" sz="2300" b="1" i="0" u="none" strike="noStrike" kern="1200" baseline="0" dirty="0" smtClean="0">
                          <a:solidFill>
                            <a:schemeClr val="tx1"/>
                          </a:solidFill>
                          <a:latin typeface="+mn-lt"/>
                          <a:ea typeface="+mn-ea"/>
                          <a:cs typeface="+mn-cs"/>
                        </a:rPr>
                        <a:t> </a:t>
                      </a:r>
                      <a:r>
                        <a:rPr lang="en-US" sz="2300" b="0" i="0" u="none" strike="noStrike" kern="1200" baseline="0" dirty="0" smtClean="0">
                          <a:solidFill>
                            <a:schemeClr val="tx1"/>
                          </a:solidFill>
                          <a:latin typeface="+mn-lt"/>
                          <a:ea typeface="+mn-ea"/>
                          <a:cs typeface="+mn-cs"/>
                        </a:rPr>
                        <a:t>To develop 2 new Post-School Education and Training policies namely, the </a:t>
                      </a:r>
                      <a:r>
                        <a:rPr lang="en-ZA" sz="2300" b="0" i="0" u="none" strike="noStrike" kern="1200" baseline="0" dirty="0" smtClean="0">
                          <a:solidFill>
                            <a:schemeClr val="tx1"/>
                          </a:solidFill>
                          <a:latin typeface="+mn-lt"/>
                          <a:ea typeface="+mn-ea"/>
                          <a:cs typeface="+mn-cs"/>
                        </a:rPr>
                        <a:t>National Policy on Career Development Services across all spheres of Government and the Policy for Open Learning and Distance Education by 31 March 2017</a:t>
                      </a:r>
                      <a:endParaRPr lang="en-US" sz="2300" b="0" dirty="0"/>
                    </a:p>
                  </a:txBody>
                  <a:tcPr marL="91439" marR="91439" marT="45701" marB="45701"/>
                </a:tc>
                <a:tc hMerge="1">
                  <a:txBody>
                    <a:bodyPr/>
                    <a:lstStyle/>
                    <a:p>
                      <a:endParaRPr lang="en-US"/>
                    </a:p>
                  </a:txBody>
                  <a:tcPr/>
                </a:tc>
              </a:tr>
              <a:tr h="601092">
                <a:tc>
                  <a:txBody>
                    <a:bodyPr/>
                    <a:lstStyle/>
                    <a:p>
                      <a:pPr algn="ctr"/>
                      <a:r>
                        <a:rPr lang="en-US" sz="2300" b="1" dirty="0" smtClean="0"/>
                        <a:t>Performance</a:t>
                      </a:r>
                      <a:r>
                        <a:rPr lang="en-US" sz="2300" b="1" baseline="0" dirty="0" smtClean="0"/>
                        <a:t> Indicator </a:t>
                      </a:r>
                      <a:endParaRPr lang="en-US" sz="2300" b="1" dirty="0"/>
                    </a:p>
                  </a:txBody>
                  <a:tcPr marL="91435" marR="91435" marT="45724" marB="45724"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4" marB="45724" anchor="ctr"/>
                </a:tc>
              </a:tr>
              <a:tr h="2285795">
                <a:tc>
                  <a:txBody>
                    <a:bodyPr/>
                    <a:lstStyle/>
                    <a:p>
                      <a:r>
                        <a:rPr lang="en-US" sz="2300" b="0" i="0" u="none" strike="noStrike" kern="1200" baseline="0" dirty="0" smtClean="0">
                          <a:solidFill>
                            <a:schemeClr val="tx1"/>
                          </a:solidFill>
                          <a:latin typeface="+mn-lt"/>
                          <a:ea typeface="+mn-ea"/>
                          <a:cs typeface="+mn-cs"/>
                        </a:rPr>
                        <a:t>New Post-School Education and Training steering mechanisms developed and approved (n)</a:t>
                      </a:r>
                      <a:endParaRPr lang="en-US" sz="2300" b="0" dirty="0"/>
                    </a:p>
                  </a:txBody>
                  <a:tcPr marL="91439" marR="91439" marT="45701" marB="45701"/>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b="0" i="0" u="none" strike="noStrike" kern="1200" baseline="0" dirty="0" smtClean="0">
                          <a:solidFill>
                            <a:schemeClr val="tx1"/>
                          </a:solidFill>
                          <a:latin typeface="+mn-lt"/>
                          <a:ea typeface="+mn-ea"/>
                          <a:cs typeface="+mn-cs"/>
                        </a:rPr>
                        <a:t>The </a:t>
                      </a:r>
                      <a:r>
                        <a:rPr lang="en-ZA" sz="2300" b="0" i="0" u="none" strike="noStrike" kern="1200" baseline="0" dirty="0" smtClean="0">
                          <a:solidFill>
                            <a:schemeClr val="tx1"/>
                          </a:solidFill>
                          <a:latin typeface="+mn-lt"/>
                          <a:ea typeface="+mn-ea"/>
                          <a:cs typeface="+mn-cs"/>
                        </a:rPr>
                        <a:t>National Policy on Career Development Services across all spheres of Government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300" b="0" i="0" u="none" strike="noStrike" kern="1200" baseline="0" dirty="0" smtClean="0">
                          <a:solidFill>
                            <a:schemeClr val="tx1"/>
                          </a:solidFill>
                          <a:latin typeface="+mn-lt"/>
                          <a:ea typeface="+mn-ea"/>
                          <a:cs typeface="+mn-cs"/>
                        </a:rPr>
                        <a:t>Policy for Open Learning and Distance Education</a:t>
                      </a:r>
                      <a:endParaRPr lang="en-US" sz="2300" b="0" i="0" u="none" strike="noStrike" kern="1200" baseline="0" dirty="0" smtClean="0">
                        <a:solidFill>
                          <a:schemeClr val="tx1"/>
                        </a:solidFill>
                        <a:latin typeface="+mn-lt"/>
                        <a:ea typeface="+mn-ea"/>
                        <a:cs typeface="+mn-cs"/>
                      </a:endParaRPr>
                    </a:p>
                  </a:txBody>
                  <a:tcPr marL="91439" marR="91439" marT="45701" marB="45701"/>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latin typeface="+mj-lt"/>
              </a:rPr>
              <a:t>Programme 2: </a:t>
            </a:r>
            <a:r>
              <a:rPr lang="en-ZA" sz="2800" b="1" dirty="0"/>
              <a:t>Planning, Policy and Strategy</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38F052-6561-45EA-B3E5-CF9EAFFF144A}" type="slidenum">
              <a:rPr lang="en-US" b="1">
                <a:latin typeface="Calibri" panose="020F0502020204030204" pitchFamily="34" charset="0"/>
              </a:rPr>
              <a:pPr eaLnBrk="1" hangingPunct="1"/>
              <a:t>25</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030888119"/>
              </p:ext>
            </p:extLst>
          </p:nvPr>
        </p:nvGraphicFramePr>
        <p:xfrm>
          <a:off x="500063" y="1143000"/>
          <a:ext cx="8143875" cy="4944552"/>
        </p:xfrm>
        <a:graphic>
          <a:graphicData uri="http://schemas.openxmlformats.org/drawingml/2006/table">
            <a:tbl>
              <a:tblPr firstRow="1" bandRow="1">
                <a:tableStyleId>{5940675A-B579-460E-94D1-54222C63F5DA}</a:tableStyleId>
              </a:tblPr>
              <a:tblGrid>
                <a:gridCol w="3179927"/>
                <a:gridCol w="4963948"/>
              </a:tblGrid>
              <a:tr h="1493238">
                <a:tc gridSpan="2">
                  <a:txBody>
                    <a:bodyPr/>
                    <a:lstStyle/>
                    <a:p>
                      <a:r>
                        <a:rPr lang="en-US" sz="2300" b="1" dirty="0" smtClean="0"/>
                        <a:t>Strategic Objective (2): </a:t>
                      </a:r>
                      <a:r>
                        <a:rPr lang="en-US" sz="2300" b="0" dirty="0" smtClean="0"/>
                        <a:t>T</a:t>
                      </a:r>
                      <a:r>
                        <a:rPr lang="en-US" sz="2300" b="0" i="0" u="none" strike="noStrike" kern="1200" baseline="0" dirty="0" smtClean="0">
                          <a:solidFill>
                            <a:schemeClr val="tx1"/>
                          </a:solidFill>
                          <a:latin typeface="+mn-lt"/>
                          <a:ea typeface="+mn-ea"/>
                          <a:cs typeface="+mn-cs"/>
                        </a:rPr>
                        <a:t>o develop a Sector Monitoring and Evaluation Framework for effective implementation of oversight of the PSET system and produce annual monitoring reports by            31 March 2017</a:t>
                      </a:r>
                      <a:endParaRPr lang="en-US" sz="2300" dirty="0"/>
                    </a:p>
                  </a:txBody>
                  <a:tcPr marL="91439" marR="91439" marT="45696" marB="45696" anchor="ctr"/>
                </a:tc>
                <a:tc hMerge="1">
                  <a:txBody>
                    <a:bodyPr/>
                    <a:lstStyle/>
                    <a:p>
                      <a:endParaRPr lang="en-US"/>
                    </a:p>
                  </a:txBody>
                  <a:tcPr/>
                </a:tc>
              </a:tr>
              <a:tr h="464136">
                <a:tc>
                  <a:txBody>
                    <a:bodyPr/>
                    <a:lstStyle/>
                    <a:p>
                      <a:pPr algn="ctr"/>
                      <a:r>
                        <a:rPr lang="en-US" sz="2300" b="1" dirty="0" smtClean="0"/>
                        <a:t>Performance</a:t>
                      </a:r>
                      <a:r>
                        <a:rPr lang="en-US" sz="2300" b="1" baseline="0" dirty="0" smtClean="0"/>
                        <a:t> Indicator </a:t>
                      </a:r>
                      <a:endParaRPr lang="en-US" sz="2300" b="1" dirty="0"/>
                    </a:p>
                  </a:txBody>
                  <a:tcPr marL="91435" marR="91435" marT="45719" marB="45719"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9" marB="45719"/>
                </a:tc>
              </a:tr>
              <a:tr h="1493238">
                <a:tc>
                  <a:txBody>
                    <a:bodyPr/>
                    <a:lstStyle/>
                    <a:p>
                      <a:r>
                        <a:rPr lang="en-ZA" sz="2300" b="0" i="0" u="none" strike="noStrike" kern="1200" baseline="0" dirty="0" smtClean="0">
                          <a:solidFill>
                            <a:schemeClr val="tx1"/>
                          </a:solidFill>
                          <a:latin typeface="+mn-lt"/>
                          <a:ea typeface="+mn-ea"/>
                          <a:cs typeface="+mn-cs"/>
                        </a:rPr>
                        <a:t>M&amp;E frameworks for Post-School Education and Training system approved (n)</a:t>
                      </a:r>
                      <a:endParaRPr lang="en-US" sz="2300" dirty="0"/>
                    </a:p>
                  </a:txBody>
                  <a:tcPr marL="91439" marR="91439" marT="45696" marB="45696"/>
                </a:tc>
                <a:tc>
                  <a:txBody>
                    <a:bodyPr/>
                    <a:lstStyle/>
                    <a:p>
                      <a:r>
                        <a:rPr lang="en-ZA" sz="2300" b="0" i="0" u="none" strike="noStrike" kern="1200" baseline="0" dirty="0" smtClean="0">
                          <a:solidFill>
                            <a:schemeClr val="tx1"/>
                          </a:solidFill>
                          <a:latin typeface="+mn-lt"/>
                          <a:ea typeface="+mn-ea"/>
                          <a:cs typeface="+mn-cs"/>
                        </a:rPr>
                        <a:t>Approved M&amp;E frameworks for Post-School Education and Training system</a:t>
                      </a:r>
                      <a:endParaRPr lang="en-US" sz="2300" b="0" dirty="0"/>
                    </a:p>
                  </a:txBody>
                  <a:tcPr marL="91439" marR="91439" marT="45696" marB="45696"/>
                </a:tc>
              </a:tr>
              <a:tr h="1425720">
                <a:tc>
                  <a:txBody>
                    <a:bodyPr/>
                    <a:lstStyle/>
                    <a:p>
                      <a:r>
                        <a:rPr lang="en-ZA" sz="2300" b="0" i="0" u="none" strike="noStrike" kern="1200" baseline="0" dirty="0" smtClean="0">
                          <a:solidFill>
                            <a:schemeClr val="tx1"/>
                          </a:solidFill>
                          <a:latin typeface="+mn-lt"/>
                          <a:ea typeface="+mn-ea"/>
                          <a:cs typeface="+mn-cs"/>
                        </a:rPr>
                        <a:t>Monitoring reports on Post-School Education and Training approved (n)</a:t>
                      </a:r>
                      <a:endParaRPr lang="en-US" sz="2300" dirty="0"/>
                    </a:p>
                  </a:txBody>
                  <a:tcPr marL="91439" marR="91439" marT="45696" marB="45696"/>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Approved International Relations monitoring report </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Approved Macro Indicator trend report on PSET</a:t>
                      </a:r>
                      <a:endParaRPr lang="en-US" sz="2300" b="0" dirty="0"/>
                    </a:p>
                  </a:txBody>
                  <a:tcPr marL="91439" marR="91439" marT="45696" marB="45696"/>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Programme 2: </a:t>
            </a:r>
            <a:r>
              <a:rPr lang="en-ZA" sz="2800" b="1" dirty="0"/>
              <a:t>Planning, Policy and Strategy</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2C7137-BE68-4DE3-8564-FC4D3AE3C633}" type="slidenum">
              <a:rPr lang="en-US" b="1">
                <a:latin typeface="Calibri" panose="020F0502020204030204" pitchFamily="34" charset="0"/>
              </a:rPr>
              <a:pPr eaLnBrk="1" hangingPunct="1"/>
              <a:t>26</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006014628"/>
              </p:ext>
            </p:extLst>
          </p:nvPr>
        </p:nvGraphicFramePr>
        <p:xfrm>
          <a:off x="500063" y="1219200"/>
          <a:ext cx="8143875" cy="4762499"/>
        </p:xfrm>
        <a:graphic>
          <a:graphicData uri="http://schemas.openxmlformats.org/drawingml/2006/table">
            <a:tbl>
              <a:tblPr firstRow="1" bandRow="1">
                <a:tableStyleId>{5940675A-B579-460E-94D1-54222C63F5DA}</a:tableStyleId>
              </a:tblPr>
              <a:tblGrid>
                <a:gridCol w="3233738"/>
                <a:gridCol w="4910137"/>
              </a:tblGrid>
              <a:tr h="1188863">
                <a:tc gridSpan="2">
                  <a:txBody>
                    <a:bodyPr/>
                    <a:lstStyle/>
                    <a:p>
                      <a:r>
                        <a:rPr lang="en-US" sz="2300" b="1" dirty="0" smtClean="0"/>
                        <a:t>Strategic Objective (3): </a:t>
                      </a:r>
                      <a:r>
                        <a:rPr lang="en-US" sz="2300" b="0" dirty="0" smtClean="0"/>
                        <a:t>T</a:t>
                      </a:r>
                      <a:r>
                        <a:rPr lang="en-US" sz="2300" b="0" i="0" u="none" strike="noStrike" kern="1200" baseline="0" dirty="0" smtClean="0">
                          <a:solidFill>
                            <a:schemeClr val="tx1"/>
                          </a:solidFill>
                          <a:latin typeface="+mn-lt"/>
                          <a:ea typeface="+mn-ea"/>
                          <a:cs typeface="+mn-cs"/>
                        </a:rPr>
                        <a:t>o develop and implement 1 teaching and learning support plan aimed at improving access to quality teaching and learning in the PSET system by 31 March 2017</a:t>
                      </a:r>
                      <a:endParaRPr lang="en-US" sz="2300" dirty="0"/>
                    </a:p>
                  </a:txBody>
                  <a:tcPr marL="91439" marR="91439" marT="45711" marB="45711" anchor="ctr"/>
                </a:tc>
                <a:tc hMerge="1">
                  <a:txBody>
                    <a:bodyPr/>
                    <a:lstStyle/>
                    <a:p>
                      <a:endParaRPr lang="en-US"/>
                    </a:p>
                  </a:txBody>
                  <a:tcPr/>
                </a:tc>
              </a:tr>
              <a:tr h="464282">
                <a:tc>
                  <a:txBody>
                    <a:bodyPr/>
                    <a:lstStyle/>
                    <a:p>
                      <a:pPr algn="ctr"/>
                      <a:r>
                        <a:rPr lang="en-US" sz="2300" b="1" dirty="0" smtClean="0"/>
                        <a:t>Performance</a:t>
                      </a:r>
                      <a:r>
                        <a:rPr lang="en-US" sz="2300" b="1" baseline="0" dirty="0" smtClean="0"/>
                        <a:t> Indicator </a:t>
                      </a:r>
                      <a:endParaRPr lang="en-US" sz="2300" b="1" dirty="0"/>
                    </a:p>
                  </a:txBody>
                  <a:tcPr marL="91435" marR="91435" marT="45734" marB="45734"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4" marB="45734"/>
                </a:tc>
              </a:tr>
              <a:tr h="1920491">
                <a:tc>
                  <a:txBody>
                    <a:bodyPr/>
                    <a:lstStyle/>
                    <a:p>
                      <a:r>
                        <a:rPr lang="en-US" sz="2300" dirty="0" smtClean="0"/>
                        <a:t>Teaching and learning support plans for Post-School Education and Training approved (n)</a:t>
                      </a:r>
                      <a:endParaRPr lang="en-US" sz="2300" dirty="0"/>
                    </a:p>
                  </a:txBody>
                  <a:tcPr marL="91439" marR="91439" marT="45711" marB="45711"/>
                </a:tc>
                <a:tc>
                  <a:txBody>
                    <a:bodyPr/>
                    <a:lstStyle/>
                    <a:p>
                      <a:r>
                        <a:rPr lang="en-ZA" sz="2300" b="0" i="0" u="none" strike="noStrike" kern="1200" baseline="0" dirty="0" smtClean="0">
                          <a:solidFill>
                            <a:schemeClr val="tx1"/>
                          </a:solidFill>
                          <a:latin typeface="+mn-lt"/>
                          <a:ea typeface="+mn-ea"/>
                          <a:cs typeface="+mn-cs"/>
                        </a:rPr>
                        <a:t>Materials developed for the identified 2 Programmes to be piloted in 2017/18 and approved by 31 March 2017</a:t>
                      </a:r>
                      <a:endParaRPr lang="en-US" sz="2300" dirty="0"/>
                    </a:p>
                  </a:txBody>
                  <a:tcPr marL="91439" marR="91439" marT="45711" marB="45711"/>
                </a:tc>
              </a:tr>
              <a:tr h="1188863">
                <a:tc>
                  <a:txBody>
                    <a:bodyPr/>
                    <a:lstStyle/>
                    <a:p>
                      <a:r>
                        <a:rPr lang="en-ZA" sz="2300" b="0" i="0" u="none" strike="noStrike" kern="1200" baseline="0" dirty="0" smtClean="0">
                          <a:solidFill>
                            <a:schemeClr val="tx1"/>
                          </a:solidFill>
                          <a:latin typeface="+mn-lt"/>
                          <a:ea typeface="+mn-ea"/>
                          <a:cs typeface="+mn-cs"/>
                        </a:rPr>
                        <a:t>Teaching and learning support implementation reports approved (n)</a:t>
                      </a:r>
                      <a:endParaRPr lang="en-US" sz="2300" dirty="0"/>
                    </a:p>
                  </a:txBody>
                  <a:tcPr marL="91439" marR="91439" marT="45711" marB="45711"/>
                </a:tc>
                <a:tc>
                  <a:txBody>
                    <a:bodyPr/>
                    <a:lstStyle/>
                    <a:p>
                      <a:r>
                        <a:rPr lang="en-ZA" sz="2300" b="0" i="0" u="none" strike="noStrike" kern="1200" baseline="0" dirty="0" smtClean="0">
                          <a:solidFill>
                            <a:schemeClr val="tx1"/>
                          </a:solidFill>
                          <a:latin typeface="+mn-lt"/>
                          <a:ea typeface="+mn-ea"/>
                          <a:cs typeface="+mn-cs"/>
                        </a:rPr>
                        <a:t>Approved report on the implementation of the strategy on open learning and distance education </a:t>
                      </a:r>
                      <a:endParaRPr lang="en-US" sz="2300" dirty="0"/>
                    </a:p>
                  </a:txBody>
                  <a:tcPr marL="91439" marR="91439" marT="45711" marB="45711"/>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Programme 2: </a:t>
            </a:r>
            <a:r>
              <a:rPr lang="en-ZA" sz="2800" b="1" dirty="0"/>
              <a:t>Planning, Policy and Strategy</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269B03-C8ED-48A0-8E41-0B7994B84C20}" type="slidenum">
              <a:rPr lang="en-US" b="1">
                <a:latin typeface="Calibri" panose="020F0502020204030204" pitchFamily="34" charset="0"/>
              </a:rPr>
              <a:pPr eaLnBrk="1" hangingPunct="1"/>
              <a:t>27</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574011906"/>
              </p:ext>
            </p:extLst>
          </p:nvPr>
        </p:nvGraphicFramePr>
        <p:xfrm>
          <a:off x="500063" y="1219200"/>
          <a:ext cx="8143875" cy="3565525"/>
        </p:xfrm>
        <a:graphic>
          <a:graphicData uri="http://schemas.openxmlformats.org/drawingml/2006/table">
            <a:tbl>
              <a:tblPr firstRow="1" bandRow="1">
                <a:tableStyleId>{5940675A-B579-460E-94D1-54222C63F5DA}</a:tableStyleId>
              </a:tblPr>
              <a:tblGrid>
                <a:gridCol w="3233737"/>
                <a:gridCol w="4910138"/>
              </a:tblGrid>
              <a:tr h="1188493">
                <a:tc gridSpan="2">
                  <a:txBody>
                    <a:bodyPr/>
                    <a:lstStyle/>
                    <a:p>
                      <a:r>
                        <a:rPr lang="en-US" sz="2300" b="1" dirty="0" smtClean="0"/>
                        <a:t>Strategic Objective (4): </a:t>
                      </a:r>
                      <a:r>
                        <a:rPr lang="en-US" sz="2300" b="0" dirty="0" smtClean="0"/>
                        <a:t>T</a:t>
                      </a:r>
                      <a:r>
                        <a:rPr lang="en-US" sz="2300" b="0" i="0" u="none" strike="noStrike" kern="1200" baseline="0" dirty="0" smtClean="0">
                          <a:solidFill>
                            <a:schemeClr val="tx1"/>
                          </a:solidFill>
                          <a:latin typeface="+mn-lt"/>
                          <a:ea typeface="+mn-ea"/>
                          <a:cs typeface="+mn-cs"/>
                        </a:rPr>
                        <a:t>o develop management information systems for colleges, SETAs and private post-school institutions by 31 March 2018</a:t>
                      </a:r>
                      <a:endParaRPr lang="en-US" sz="2300" dirty="0"/>
                    </a:p>
                  </a:txBody>
                  <a:tcPr marL="91439" marR="91439" marT="45697" marB="45697" anchor="ctr"/>
                </a:tc>
                <a:tc hMerge="1">
                  <a:txBody>
                    <a:bodyPr/>
                    <a:lstStyle/>
                    <a:p>
                      <a:endParaRPr lang="en-US"/>
                    </a:p>
                  </a:txBody>
                  <a:tcPr/>
                </a:tc>
              </a:tr>
              <a:tr h="457139">
                <a:tc>
                  <a:txBody>
                    <a:bodyPr/>
                    <a:lstStyle/>
                    <a:p>
                      <a:pPr algn="ctr"/>
                      <a:r>
                        <a:rPr lang="en-US" sz="2300" b="1" dirty="0" smtClean="0"/>
                        <a:t>Performance</a:t>
                      </a:r>
                      <a:r>
                        <a:rPr lang="en-US" sz="2300" b="1" baseline="0" dirty="0" smtClean="0"/>
                        <a:t> Indicator </a:t>
                      </a:r>
                      <a:endParaRPr lang="en-US" sz="2300" b="1" dirty="0"/>
                    </a:p>
                  </a:txBody>
                  <a:tcPr marL="91435" marR="91435" marT="45719" marB="45719"/>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9" marB="45719"/>
                </a:tc>
              </a:tr>
              <a:tr h="191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0" u="none" strike="noStrike" kern="1200" baseline="0" dirty="0" smtClean="0">
                          <a:solidFill>
                            <a:schemeClr val="tx1"/>
                          </a:solidFill>
                          <a:latin typeface="+mn-lt"/>
                          <a:ea typeface="+mn-ea"/>
                          <a:cs typeface="+mn-cs"/>
                        </a:rPr>
                        <a:t>Statistical reports published (n)</a:t>
                      </a:r>
                      <a:endParaRPr lang="en-US" sz="2300" b="0" dirty="0"/>
                    </a:p>
                  </a:txBody>
                  <a:tcPr marL="91439" marR="91439" marT="45697" marB="45697"/>
                </a:tc>
                <a:tc>
                  <a:txBody>
                    <a:bodyPr/>
                    <a:lstStyle/>
                    <a:p>
                      <a:pPr marL="285750" indent="-285750">
                        <a:buFont typeface="Arial" pitchFamily="34" charset="0"/>
                        <a:buChar char="•"/>
                      </a:pPr>
                      <a:r>
                        <a:rPr lang="en-US" sz="2300" b="0" i="0" u="none" strike="noStrike" kern="1200" baseline="0" dirty="0" smtClean="0">
                          <a:solidFill>
                            <a:schemeClr val="tx1"/>
                          </a:solidFill>
                          <a:latin typeface="+mn-lt"/>
                          <a:ea typeface="+mn-ea"/>
                          <a:cs typeface="+mn-cs"/>
                        </a:rPr>
                        <a:t>Annual Report on Skills Supply and Demand published</a:t>
                      </a:r>
                    </a:p>
                    <a:p>
                      <a:pPr marL="285750" indent="-285750">
                        <a:buFont typeface="Arial" pitchFamily="34" charset="0"/>
                        <a:buChar char="•"/>
                      </a:pPr>
                      <a:r>
                        <a:rPr lang="en-US" sz="2300" b="0" i="0" u="none" strike="noStrike" kern="1200" baseline="0" dirty="0" smtClean="0">
                          <a:solidFill>
                            <a:schemeClr val="tx1"/>
                          </a:solidFill>
                          <a:latin typeface="+mn-lt"/>
                          <a:ea typeface="+mn-ea"/>
                          <a:cs typeface="+mn-cs"/>
                        </a:rPr>
                        <a:t>Annual Post-School Statistical Report published</a:t>
                      </a:r>
                      <a:endParaRPr lang="en-US" sz="2300" dirty="0"/>
                    </a:p>
                  </a:txBody>
                  <a:tcPr marL="91439" marR="91439" marT="45697" marB="45697"/>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latin typeface="+mj-lt"/>
              </a:rPr>
              <a:t>Programme 2: </a:t>
            </a:r>
            <a:r>
              <a:rPr lang="en-ZA" sz="2800" b="1" dirty="0"/>
              <a:t>Planning, Policy and Strategy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084E89-F6A9-4FD8-920E-20B139324BA1}" type="slidenum">
              <a:rPr lang="en-US" b="1">
                <a:latin typeface="Calibri" panose="020F0502020204030204" pitchFamily="34" charset="0"/>
              </a:rPr>
              <a:pPr eaLnBrk="1" hangingPunct="1"/>
              <a:t>28</a:t>
            </a:fld>
            <a:endParaRPr lang="en-US" b="1" dirty="0">
              <a:latin typeface="Calibri" panose="020F0502020204030204" pitchFamily="34" charset="0"/>
            </a:endParaRPr>
          </a:p>
        </p:txBody>
      </p:sp>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
        <p:nvSpPr>
          <p:cNvPr id="2" name="Rectangle 1"/>
          <p:cNvSpPr/>
          <p:nvPr/>
        </p:nvSpPr>
        <p:spPr>
          <a:xfrm>
            <a:off x="500063" y="1295400"/>
            <a:ext cx="8034337" cy="1938337"/>
          </a:xfrm>
          <a:prstGeom prst="rect">
            <a:avLst/>
          </a:prstGeom>
        </p:spPr>
        <p:txBody>
          <a:bodyPr>
            <a:spAutoFit/>
          </a:bodyPr>
          <a:lstStyle/>
          <a:p>
            <a:pPr>
              <a:defRPr/>
            </a:pPr>
            <a:r>
              <a:rPr lang="en-US" sz="2400" b="1" dirty="0">
                <a:latin typeface="+mn-lt"/>
              </a:rPr>
              <a:t>Programme Purpose: </a:t>
            </a:r>
            <a:r>
              <a:rPr lang="en-ZA" sz="2400" dirty="0">
                <a:latin typeface="+mn-lt"/>
              </a:rPr>
              <a:t>Develop and coordinate policy and regulatory frameworks for an effective and efficient university education system. Provide financial support to universities, the National Student Financial Aid Scheme and National Institutes for Higher </a:t>
            </a:r>
            <a:r>
              <a:rPr lang="en-ZA" sz="2400" dirty="0" smtClean="0">
                <a:latin typeface="+mn-lt"/>
              </a:rPr>
              <a:t>Education</a:t>
            </a:r>
            <a:endParaRPr lang="en-US" sz="24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084540-1AB1-4768-8864-B7BDB31E4EF2}" type="slidenum">
              <a:rPr lang="en-US" b="1">
                <a:latin typeface="Calibri" panose="020F0502020204030204" pitchFamily="34" charset="0"/>
              </a:rPr>
              <a:pPr eaLnBrk="1" hangingPunct="1"/>
              <a:t>29</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892862516"/>
              </p:ext>
            </p:extLst>
          </p:nvPr>
        </p:nvGraphicFramePr>
        <p:xfrm>
          <a:off x="533400" y="1143000"/>
          <a:ext cx="8077201" cy="5181600"/>
        </p:xfrm>
        <a:graphic>
          <a:graphicData uri="http://schemas.openxmlformats.org/drawingml/2006/table">
            <a:tbl>
              <a:tblPr firstRow="1" bandRow="1">
                <a:tableStyleId>{5940675A-B579-460E-94D1-54222C63F5DA}</a:tableStyleId>
              </a:tblPr>
              <a:tblGrid>
                <a:gridCol w="3293113"/>
                <a:gridCol w="4784088"/>
              </a:tblGrid>
              <a:tr h="1142975">
                <a:tc gridSpan="2">
                  <a:txBody>
                    <a:bodyPr/>
                    <a:lstStyle/>
                    <a:p>
                      <a:r>
                        <a:rPr lang="en-US" sz="2300" b="1" dirty="0" smtClean="0"/>
                        <a:t>Strategic Objective (1): </a:t>
                      </a:r>
                      <a:r>
                        <a:rPr lang="en-US" sz="2300" b="0" i="0" u="none" strike="noStrike" kern="1200" baseline="0" dirty="0" smtClean="0">
                          <a:solidFill>
                            <a:schemeClr val="tx1"/>
                          </a:solidFill>
                          <a:latin typeface="+mn-lt"/>
                          <a:ea typeface="+mn-ea"/>
                          <a:cs typeface="+mn-cs"/>
                        </a:rPr>
                        <a:t>To develop 7 new and review 2 policies/regulations/pieces of legislation to ensure sound provision of university education by 31 March 2017</a:t>
                      </a:r>
                      <a:endParaRPr lang="en-US" sz="2300" dirty="0"/>
                    </a:p>
                  </a:txBody>
                  <a:tcPr marL="91457" marR="91457" marT="45704" marB="45704" anchor="ctr"/>
                </a:tc>
                <a:tc hMerge="1">
                  <a:txBody>
                    <a:bodyPr/>
                    <a:lstStyle/>
                    <a:p>
                      <a:endParaRPr lang="en-US"/>
                    </a:p>
                  </a:txBody>
                  <a:tcPr/>
                </a:tc>
              </a:tr>
              <a:tr h="441995">
                <a:tc>
                  <a:txBody>
                    <a:bodyPr/>
                    <a:lstStyle/>
                    <a:p>
                      <a:pPr algn="ctr"/>
                      <a:r>
                        <a:rPr lang="en-US" sz="2300" b="1" dirty="0" smtClean="0"/>
                        <a:t>Performance</a:t>
                      </a:r>
                      <a:r>
                        <a:rPr lang="en-US" sz="2300" b="1" baseline="0" dirty="0" smtClean="0"/>
                        <a:t> Indicator </a:t>
                      </a:r>
                      <a:endParaRPr lang="en-US" sz="2300" b="1" dirty="0"/>
                    </a:p>
                  </a:txBody>
                  <a:tcPr marL="91453" marR="91453" marT="45727" marB="45727"/>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53" marR="91453" marT="45727" marB="45727"/>
                </a:tc>
              </a:tr>
              <a:tr h="3596630">
                <a:tc>
                  <a:txBody>
                    <a:bodyPr/>
                    <a:lstStyle/>
                    <a:p>
                      <a:r>
                        <a:rPr lang="en-US" sz="2300" b="0" i="0" u="none" strike="noStrike" kern="1200" baseline="0" dirty="0" smtClean="0">
                          <a:solidFill>
                            <a:schemeClr val="tx1"/>
                          </a:solidFill>
                          <a:latin typeface="+mn-lt"/>
                          <a:ea typeface="+mn-ea"/>
                          <a:cs typeface="+mn-cs"/>
                        </a:rPr>
                        <a:t>New higher education steering mechanisms developed and approved (n)</a:t>
                      </a:r>
                      <a:endParaRPr lang="en-US" sz="2300" b="0" dirty="0"/>
                    </a:p>
                  </a:txBody>
                  <a:tcPr marL="91457" marR="91457" marT="45704" marB="45704"/>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300" b="0" i="0" u="none" strike="noStrike" kern="1200" baseline="0" dirty="0" smtClean="0">
                          <a:solidFill>
                            <a:schemeClr val="tx1"/>
                          </a:solidFill>
                          <a:latin typeface="+mn-lt"/>
                          <a:ea typeface="+mn-ea"/>
                          <a:cs typeface="+mn-cs"/>
                        </a:rPr>
                        <a:t>Professional qualifications for Early Childhood Development (ECD) educators published in the Government Gazette </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Policy on creative and innovation outputs published in the Government Gazette </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Governance indicators for universities approved by the Director-General </a:t>
                      </a:r>
                    </a:p>
                  </a:txBody>
                  <a:tcPr marL="91457" marR="91457" marT="45704" marB="4570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Strategic Overview </a:t>
            </a:r>
            <a:endParaRPr lang="en-ZA" sz="2800" b="1" dirty="0">
              <a:cs typeface="Calibri" pitchFamily="34" charset="0"/>
            </a:endParaRPr>
          </a:p>
        </p:txBody>
      </p:sp>
      <p:sp>
        <p:nvSpPr>
          <p:cNvPr id="5124"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E02169-7E1A-4A53-80A8-B8C366B86418}" type="slidenum">
              <a:rPr lang="en-US" b="1">
                <a:latin typeface="Calibri" panose="020F0502020204030204" pitchFamily="34" charset="0"/>
              </a:rPr>
              <a:pPr eaLnBrk="1" hangingPunct="1"/>
              <a:t>3</a:t>
            </a:fld>
            <a:endParaRPr lang="en-US" b="1" dirty="0">
              <a:latin typeface="Calibri" panose="020F0502020204030204" pitchFamily="34" charset="0"/>
            </a:endParaRPr>
          </a:p>
        </p:txBody>
      </p:sp>
      <p:sp>
        <p:nvSpPr>
          <p:cNvPr id="8" name="TextBox 7"/>
          <p:cNvSpPr txBox="1"/>
          <p:nvPr/>
        </p:nvSpPr>
        <p:spPr>
          <a:xfrm>
            <a:off x="500063" y="1219200"/>
            <a:ext cx="8143875" cy="5124450"/>
          </a:xfrm>
          <a:prstGeom prst="rect">
            <a:avLst/>
          </a:prstGeom>
          <a:noFill/>
        </p:spPr>
        <p:txBody>
          <a:bodyPr>
            <a:spAutoFit/>
          </a:bodyPr>
          <a:lstStyle/>
          <a:p>
            <a:pPr marL="268288" indent="-268288" fontAlgn="ctr">
              <a:spcBef>
                <a:spcPts val="0"/>
              </a:spcBef>
              <a:spcAft>
                <a:spcPts val="600"/>
              </a:spcAft>
              <a:buFont typeface="Arial" pitchFamily="34" charset="0"/>
              <a:buChar char="•"/>
              <a:defRPr/>
            </a:pPr>
            <a:r>
              <a:rPr lang="en-US" sz="2400" dirty="0">
                <a:latin typeface="+mn-lt"/>
              </a:rPr>
              <a:t>The Department’s strategic goals leading to 2020 focuses on the provision of a </a:t>
            </a:r>
            <a:r>
              <a:rPr lang="en-US" sz="2400" i="1" dirty="0">
                <a:latin typeface="+mn-lt"/>
              </a:rPr>
              <a:t>sound</a:t>
            </a:r>
            <a:r>
              <a:rPr lang="en-US" sz="2400" dirty="0">
                <a:latin typeface="+mn-lt"/>
              </a:rPr>
              <a:t> </a:t>
            </a:r>
            <a:r>
              <a:rPr lang="en-US" sz="2400" i="1" dirty="0">
                <a:latin typeface="+mn-lt"/>
              </a:rPr>
              <a:t>legislative framewor</a:t>
            </a:r>
            <a:r>
              <a:rPr lang="en-US" sz="2400" dirty="0">
                <a:latin typeface="+mn-lt"/>
              </a:rPr>
              <a:t>k,  </a:t>
            </a:r>
            <a:r>
              <a:rPr lang="en-US" sz="2400" i="1" dirty="0" smtClean="0">
                <a:latin typeface="+mn-lt"/>
              </a:rPr>
              <a:t>teaching </a:t>
            </a:r>
            <a:r>
              <a:rPr lang="en-US" sz="2400" i="1" dirty="0">
                <a:latin typeface="+mn-lt"/>
              </a:rPr>
              <a:t>and learning support  services</a:t>
            </a:r>
            <a:r>
              <a:rPr lang="en-US" sz="2400" dirty="0">
                <a:latin typeface="+mn-lt"/>
              </a:rPr>
              <a:t>, </a:t>
            </a:r>
            <a:r>
              <a:rPr lang="en-US" sz="2400" i="1" dirty="0" smtClean="0">
                <a:latin typeface="+mn-lt"/>
              </a:rPr>
              <a:t>capacity </a:t>
            </a:r>
            <a:r>
              <a:rPr lang="en-US" sz="2400" i="1" dirty="0">
                <a:latin typeface="+mn-lt"/>
              </a:rPr>
              <a:t>development through infrastructure  as well as facilitation of strong stakeholder </a:t>
            </a:r>
            <a:r>
              <a:rPr lang="en-US" sz="2400" i="1" dirty="0" smtClean="0">
                <a:latin typeface="+mn-lt"/>
              </a:rPr>
              <a:t>network</a:t>
            </a:r>
            <a:endParaRPr lang="en-US" sz="2400" i="1" dirty="0">
              <a:latin typeface="+mn-lt"/>
            </a:endParaRPr>
          </a:p>
          <a:p>
            <a:pPr marL="268288" indent="-268288" fontAlgn="ctr">
              <a:spcBef>
                <a:spcPts val="0"/>
              </a:spcBef>
              <a:spcAft>
                <a:spcPts val="600"/>
              </a:spcAft>
              <a:buFont typeface="Arial" pitchFamily="34" charset="0"/>
              <a:buChar char="•"/>
              <a:defRPr/>
            </a:pPr>
            <a:r>
              <a:rPr lang="en-US" sz="2400" dirty="0">
                <a:latin typeface="+mn-lt"/>
              </a:rPr>
              <a:t>We also aim to ensure continuous service delivery  excellence within the Department and its </a:t>
            </a:r>
            <a:r>
              <a:rPr lang="en-US" sz="2400" dirty="0" smtClean="0">
                <a:latin typeface="+mn-lt"/>
              </a:rPr>
              <a:t>institutions</a:t>
            </a:r>
            <a:endParaRPr lang="en-US" sz="2400" dirty="0">
              <a:latin typeface="+mn-lt"/>
            </a:endParaRPr>
          </a:p>
          <a:p>
            <a:pPr marL="268288" indent="-268288" fontAlgn="ctr">
              <a:spcBef>
                <a:spcPts val="0"/>
              </a:spcBef>
              <a:spcAft>
                <a:spcPts val="600"/>
              </a:spcAft>
              <a:buFont typeface="Arial" pitchFamily="34" charset="0"/>
              <a:buChar char="•"/>
              <a:defRPr/>
            </a:pPr>
            <a:r>
              <a:rPr lang="en-ZA" sz="2400" dirty="0">
                <a:latin typeface="+mn-lt"/>
              </a:rPr>
              <a:t>During the first financial year (2015/16) of the five-year Strategic Plan, the Department assumed full responsibility for the functions of TVET </a:t>
            </a:r>
            <a:r>
              <a:rPr lang="en-ZA" sz="2400" dirty="0" smtClean="0">
                <a:latin typeface="+mn-lt"/>
              </a:rPr>
              <a:t>colleges </a:t>
            </a:r>
            <a:r>
              <a:rPr lang="en-ZA" sz="2400" dirty="0">
                <a:latin typeface="+mn-lt"/>
              </a:rPr>
              <a:t>from provincial </a:t>
            </a:r>
            <a:r>
              <a:rPr lang="en-ZA" sz="2400" dirty="0" smtClean="0">
                <a:latin typeface="+mn-lt"/>
              </a:rPr>
              <a:t>spheres </a:t>
            </a:r>
            <a:r>
              <a:rPr lang="en-ZA" sz="2400" dirty="0">
                <a:latin typeface="+mn-lt"/>
              </a:rPr>
              <a:t>of </a:t>
            </a:r>
            <a:r>
              <a:rPr lang="en-ZA" sz="2400" dirty="0" smtClean="0">
                <a:latin typeface="+mn-lt"/>
              </a:rPr>
              <a:t>Government</a:t>
            </a:r>
            <a:endParaRPr lang="en-ZA" sz="2400" dirty="0">
              <a:latin typeface="+mn-lt"/>
            </a:endParaRPr>
          </a:p>
          <a:p>
            <a:pPr marL="268288" indent="-268288" fontAlgn="ctr">
              <a:spcBef>
                <a:spcPts val="0"/>
              </a:spcBef>
              <a:spcAft>
                <a:spcPts val="600"/>
              </a:spcAft>
              <a:buFont typeface="Arial" pitchFamily="34" charset="0"/>
              <a:buChar char="•"/>
              <a:defRPr/>
            </a:pPr>
            <a:r>
              <a:rPr lang="en-ZA" sz="2400" dirty="0">
                <a:latin typeface="+mn-lt"/>
              </a:rPr>
              <a:t>This has effectively increased the staff complement from         1 200 to 38 031</a:t>
            </a:r>
            <a:endParaRPr lang="en-US" sz="2400" b="1"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8DB74B-3329-4517-A084-87D3D328577B}" type="slidenum">
              <a:rPr lang="en-US" b="1">
                <a:latin typeface="Calibri" panose="020F0502020204030204" pitchFamily="34" charset="0"/>
              </a:rPr>
              <a:pPr eaLnBrk="1" hangingPunct="1"/>
              <a:t>30</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43432811"/>
              </p:ext>
            </p:extLst>
          </p:nvPr>
        </p:nvGraphicFramePr>
        <p:xfrm>
          <a:off x="500063" y="1219200"/>
          <a:ext cx="8143875" cy="4373564"/>
        </p:xfrm>
        <a:graphic>
          <a:graphicData uri="http://schemas.openxmlformats.org/drawingml/2006/table">
            <a:tbl>
              <a:tblPr firstRow="1" bandRow="1">
                <a:tableStyleId>{5940675A-B579-460E-94D1-54222C63F5DA}</a:tableStyleId>
              </a:tblPr>
              <a:tblGrid>
                <a:gridCol w="3036939"/>
                <a:gridCol w="5106936"/>
              </a:tblGrid>
              <a:tr h="533364">
                <a:tc gridSpan="2">
                  <a:txBody>
                    <a:bodyPr/>
                    <a:lstStyle/>
                    <a:p>
                      <a:r>
                        <a:rPr lang="en-US" sz="2300" b="1" dirty="0" smtClean="0"/>
                        <a:t>Strategic Objective (1)</a:t>
                      </a:r>
                      <a:endParaRPr lang="en-US" sz="2300" dirty="0"/>
                    </a:p>
                  </a:txBody>
                  <a:tcPr marL="91439" marR="91439" marT="45701" marB="45701" anchor="ctr"/>
                </a:tc>
                <a:tc hMerge="1">
                  <a:txBody>
                    <a:bodyPr/>
                    <a:lstStyle/>
                    <a:p>
                      <a:endParaRPr lang="en-US"/>
                    </a:p>
                  </a:txBody>
                  <a:tcPr/>
                </a:tc>
              </a:tr>
              <a:tr h="457183">
                <a:tc>
                  <a:txBody>
                    <a:bodyPr/>
                    <a:lstStyle/>
                    <a:p>
                      <a:pPr algn="ctr"/>
                      <a:r>
                        <a:rPr lang="en-US" sz="2300" b="1" dirty="0" smtClean="0"/>
                        <a:t>Performance</a:t>
                      </a:r>
                      <a:r>
                        <a:rPr lang="en-US" sz="2300" b="1" baseline="0" dirty="0" smtClean="0"/>
                        <a:t> Indicator </a:t>
                      </a:r>
                      <a:endParaRPr lang="en-US" sz="2300" b="1" dirty="0"/>
                    </a:p>
                  </a:txBody>
                  <a:tcPr marL="91435" marR="91435" marT="45724" marB="45724"/>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4" marB="45724"/>
                </a:tc>
              </a:tr>
              <a:tr h="3383017">
                <a:tc>
                  <a:txBody>
                    <a:bodyPr/>
                    <a:lstStyle/>
                    <a:p>
                      <a:r>
                        <a:rPr lang="en-US" sz="2300" b="0" i="0" u="none" strike="noStrike" kern="1200" baseline="0" dirty="0" smtClean="0">
                          <a:solidFill>
                            <a:schemeClr val="tx1"/>
                          </a:solidFill>
                          <a:latin typeface="+mn-lt"/>
                          <a:ea typeface="+mn-ea"/>
                          <a:cs typeface="+mn-cs"/>
                        </a:rPr>
                        <a:t>New higher education steering mechanisms developed and approved (n)</a:t>
                      </a:r>
                      <a:endParaRPr lang="en-US" sz="2300" b="0" dirty="0"/>
                    </a:p>
                  </a:txBody>
                  <a:tcPr marL="91439" marR="91439" marT="45701" marB="45701"/>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 policy on internationalisation of higher education published in the Government Gazette</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 policy on community service for graduates published in the Government Gazette</a:t>
                      </a:r>
                    </a:p>
                    <a:p>
                      <a:pPr marL="342900" indent="-342900">
                        <a:buFont typeface="Arial" pitchFamily="34" charset="0"/>
                        <a:buChar char="•"/>
                      </a:pPr>
                      <a:r>
                        <a:rPr lang="en-ZA" sz="2300" b="0" i="0" u="none" strike="noStrike" kern="1200" baseline="0" dirty="0" smtClean="0">
                          <a:solidFill>
                            <a:schemeClr val="tx1"/>
                          </a:solidFill>
                          <a:latin typeface="+mn-lt"/>
                          <a:ea typeface="+mn-ea"/>
                          <a:cs typeface="+mn-cs"/>
                        </a:rPr>
                        <a:t>A policy on differentiation in higher education published in the Government Gazette </a:t>
                      </a:r>
                    </a:p>
                  </a:txBody>
                  <a:tcPr marL="91439" marR="91439" marT="45701" marB="45701"/>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C11D14-2D6B-4D6A-AA7C-054C0C319214}" type="slidenum">
              <a:rPr lang="en-US" b="1">
                <a:latin typeface="Calibri" panose="020F0502020204030204" pitchFamily="34" charset="0"/>
              </a:rPr>
              <a:pPr eaLnBrk="1" hangingPunct="1"/>
              <a:t>31</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45169273"/>
              </p:ext>
            </p:extLst>
          </p:nvPr>
        </p:nvGraphicFramePr>
        <p:xfrm>
          <a:off x="500063" y="1204104"/>
          <a:ext cx="8143875" cy="4663296"/>
        </p:xfrm>
        <a:graphic>
          <a:graphicData uri="http://schemas.openxmlformats.org/drawingml/2006/table">
            <a:tbl>
              <a:tblPr firstRow="1" bandRow="1">
                <a:tableStyleId>{5940675A-B579-460E-94D1-54222C63F5DA}</a:tableStyleId>
              </a:tblPr>
              <a:tblGrid>
                <a:gridCol w="3005138"/>
                <a:gridCol w="5138737"/>
              </a:tblGrid>
              <a:tr h="533336">
                <a:tc gridSpan="2">
                  <a:txBody>
                    <a:bodyPr/>
                    <a:lstStyle/>
                    <a:p>
                      <a:r>
                        <a:rPr lang="en-US" sz="2300" b="1" dirty="0" smtClean="0"/>
                        <a:t>Strategic Objective (1)</a:t>
                      </a:r>
                      <a:endParaRPr lang="en-US" sz="2300" dirty="0"/>
                    </a:p>
                  </a:txBody>
                  <a:tcPr marL="91439" marR="91439" marT="45699" marB="45699" anchor="ctr"/>
                </a:tc>
                <a:tc hMerge="1">
                  <a:txBody>
                    <a:bodyPr/>
                    <a:lstStyle/>
                    <a:p>
                      <a:endParaRPr lang="en-US"/>
                    </a:p>
                  </a:txBody>
                  <a:tcPr/>
                </a:tc>
              </a:tr>
              <a:tr h="441939">
                <a:tc>
                  <a:txBody>
                    <a:bodyPr/>
                    <a:lstStyle/>
                    <a:p>
                      <a:pPr algn="ctr"/>
                      <a:r>
                        <a:rPr lang="en-US" sz="2300" b="1" dirty="0" smtClean="0"/>
                        <a:t>Performance</a:t>
                      </a:r>
                      <a:r>
                        <a:rPr lang="en-US" sz="2300" b="1" baseline="0" dirty="0" smtClean="0"/>
                        <a:t> Indicator </a:t>
                      </a:r>
                      <a:endParaRPr lang="en-US" sz="2300" b="1" dirty="0"/>
                    </a:p>
                  </a:txBody>
                  <a:tcPr marL="91435" marR="91435" marT="45722" marB="45722"/>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2" marB="45722"/>
                </a:tc>
              </a:tr>
              <a:tr h="1493308">
                <a:tc>
                  <a:txBody>
                    <a:bodyPr/>
                    <a:lstStyle/>
                    <a:p>
                      <a:r>
                        <a:rPr lang="en-US" sz="2300" b="0" i="0" u="none" strike="noStrike" kern="1200" baseline="0" dirty="0" smtClean="0">
                          <a:solidFill>
                            <a:schemeClr val="tx1"/>
                          </a:solidFill>
                          <a:latin typeface="+mn-lt"/>
                          <a:ea typeface="+mn-ea"/>
                          <a:cs typeface="+mn-cs"/>
                        </a:rPr>
                        <a:t>New higher education steering mechanisms developed and approved (n)</a:t>
                      </a:r>
                      <a:endParaRPr lang="en-US" sz="2300" b="0" dirty="0"/>
                    </a:p>
                  </a:txBody>
                  <a:tcPr marL="91439" marR="91439" marT="45699" marB="45699"/>
                </a:tc>
                <a:tc>
                  <a:txBody>
                    <a:bodyPr/>
                    <a:lstStyle/>
                    <a:p>
                      <a:r>
                        <a:rPr lang="en-ZA" sz="2300" b="0" i="0" u="none" strike="noStrike" kern="1200" baseline="0" dirty="0" smtClean="0">
                          <a:solidFill>
                            <a:schemeClr val="tx1"/>
                          </a:solidFill>
                          <a:latin typeface="+mn-lt"/>
                          <a:ea typeface="+mn-ea"/>
                          <a:cs typeface="+mn-cs"/>
                        </a:rPr>
                        <a:t>Ministerial Statement to guide the management and utilisation of the University Development Grant approved by the Minister</a:t>
                      </a:r>
                      <a:endParaRPr lang="en-US" sz="2300" dirty="0"/>
                    </a:p>
                  </a:txBody>
                  <a:tcPr marL="91439" marR="91439" marT="45699" marB="45699"/>
                </a:tc>
              </a:tr>
              <a:tr h="1874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0" u="none" strike="noStrike" kern="1200" baseline="0" dirty="0" smtClean="0">
                          <a:solidFill>
                            <a:schemeClr val="tx1"/>
                          </a:solidFill>
                          <a:latin typeface="+mn-lt"/>
                          <a:ea typeface="+mn-ea"/>
                          <a:cs typeface="+mn-cs"/>
                        </a:rPr>
                        <a:t>Higher education steering mechanisms revised and published (n)</a:t>
                      </a:r>
                      <a:endParaRPr lang="en-US" sz="2300" b="0" dirty="0"/>
                    </a:p>
                  </a:txBody>
                  <a:tcPr marL="91439" marR="91439" marT="45699" marB="45699"/>
                </a:tc>
                <a:tc>
                  <a:txBody>
                    <a:bodyPr/>
                    <a:lstStyle/>
                    <a:p>
                      <a:pPr marL="342900" indent="-342900">
                        <a:buFont typeface="Arial" pitchFamily="34" charset="0"/>
                        <a:buChar char="•"/>
                      </a:pPr>
                      <a:r>
                        <a:rPr lang="en-ZA" sz="2300" b="0" i="0" u="none" strike="noStrike" kern="1200" baseline="0" dirty="0" smtClean="0">
                          <a:solidFill>
                            <a:schemeClr val="tx1"/>
                          </a:solidFill>
                          <a:latin typeface="+mn-lt"/>
                          <a:ea typeface="+mn-ea"/>
                          <a:cs typeface="+mn-cs"/>
                        </a:rPr>
                        <a:t>Revised funding framework for Higher Education Institutions published in the Government Gazette</a:t>
                      </a:r>
                    </a:p>
                    <a:p>
                      <a:pPr marL="342900" indent="-342900">
                        <a:buFont typeface="Arial" pitchFamily="34" charset="0"/>
                        <a:buChar char="•"/>
                      </a:pPr>
                      <a:r>
                        <a:rPr lang="en-ZA" sz="2300" b="0" i="0" u="none" strike="noStrike" kern="1200" baseline="0" dirty="0" smtClean="0">
                          <a:solidFill>
                            <a:schemeClr val="tx1"/>
                          </a:solidFill>
                          <a:latin typeface="+mn-lt"/>
                          <a:ea typeface="+mn-ea"/>
                          <a:cs typeface="+mn-cs"/>
                        </a:rPr>
                        <a:t>Revised Language Policy for Higher Education published in the Government Gazette </a:t>
                      </a:r>
                    </a:p>
                  </a:txBody>
                  <a:tcPr marL="91439" marR="91439" marT="45699" marB="45699"/>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A1FC30-398B-478B-9568-FDEC93BEF87E}" type="slidenum">
              <a:rPr lang="en-US" b="1">
                <a:latin typeface="Calibri" panose="020F0502020204030204" pitchFamily="34" charset="0"/>
              </a:rPr>
              <a:pPr eaLnBrk="1" hangingPunct="1"/>
              <a:t>32</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615698479"/>
              </p:ext>
            </p:extLst>
          </p:nvPr>
        </p:nvGraphicFramePr>
        <p:xfrm>
          <a:off x="500063" y="1219200"/>
          <a:ext cx="8143875" cy="3200400"/>
        </p:xfrm>
        <a:graphic>
          <a:graphicData uri="http://schemas.openxmlformats.org/drawingml/2006/table">
            <a:tbl>
              <a:tblPr firstRow="1" bandRow="1">
                <a:tableStyleId>{5940675A-B579-460E-94D1-54222C63F5DA}</a:tableStyleId>
              </a:tblPr>
              <a:tblGrid>
                <a:gridCol w="4300538"/>
                <a:gridCol w="3843337"/>
              </a:tblGrid>
              <a:tr h="1188707">
                <a:tc gridSpan="2">
                  <a:txBody>
                    <a:bodyPr/>
                    <a:lstStyle/>
                    <a:p>
                      <a:r>
                        <a:rPr lang="en-US" sz="2300" b="1" dirty="0" smtClean="0"/>
                        <a:t>Strategic Objective (2): </a:t>
                      </a:r>
                      <a:r>
                        <a:rPr lang="en-US" sz="2300" b="0" i="0" u="none" strike="noStrike" kern="1200" baseline="0" dirty="0" smtClean="0">
                          <a:solidFill>
                            <a:schemeClr val="tx1"/>
                          </a:solidFill>
                          <a:latin typeface="+mn-lt"/>
                          <a:ea typeface="+mn-ea"/>
                          <a:cs typeface="+mn-cs"/>
                        </a:rPr>
                        <a:t>To develop 1 integrated plan that will enable collaboration between university education and other PSET sectors by March 2017</a:t>
                      </a:r>
                      <a:endParaRPr lang="en-US" sz="2300" dirty="0"/>
                    </a:p>
                  </a:txBody>
                  <a:tcPr marL="91439" marR="91439" marT="45705" marB="45705" anchor="ctr"/>
                </a:tc>
                <a:tc hMerge="1">
                  <a:txBody>
                    <a:bodyPr/>
                    <a:lstStyle/>
                    <a:p>
                      <a:endParaRPr lang="en-US"/>
                    </a:p>
                  </a:txBody>
                  <a:tcPr/>
                </a:tc>
              </a:tr>
              <a:tr h="457221">
                <a:tc>
                  <a:txBody>
                    <a:bodyPr/>
                    <a:lstStyle/>
                    <a:p>
                      <a:pPr algn="ctr"/>
                      <a:r>
                        <a:rPr lang="en-US" sz="2300" b="1" dirty="0" smtClean="0"/>
                        <a:t>Performance</a:t>
                      </a:r>
                      <a:r>
                        <a:rPr lang="en-US" sz="2300" b="1" baseline="0" dirty="0" smtClean="0"/>
                        <a:t> Indicator </a:t>
                      </a:r>
                      <a:endParaRPr lang="en-US" sz="2300" b="1" dirty="0"/>
                    </a:p>
                  </a:txBody>
                  <a:tcPr marL="91435" marR="91435" marT="45728" marB="45728"/>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8" marB="45728"/>
                </a:tc>
              </a:tr>
              <a:tr h="1554472">
                <a:tc>
                  <a:txBody>
                    <a:bodyPr/>
                    <a:lstStyle/>
                    <a:p>
                      <a:r>
                        <a:rPr lang="en-ZA" sz="2300" b="0" i="0" u="none" strike="noStrike" kern="1200" baseline="0" dirty="0" smtClean="0">
                          <a:solidFill>
                            <a:schemeClr val="tx1"/>
                          </a:solidFill>
                          <a:latin typeface="+mn-lt"/>
                          <a:ea typeface="+mn-ea"/>
                          <a:cs typeface="+mn-cs"/>
                        </a:rPr>
                        <a:t>Higher education integrated plans approved (n)</a:t>
                      </a:r>
                      <a:endParaRPr lang="en-US" sz="2300" dirty="0"/>
                    </a:p>
                  </a:txBody>
                  <a:tcPr marL="91439" marR="91439" marT="45705" marB="45705"/>
                </a:tc>
                <a:tc>
                  <a:txBody>
                    <a:bodyPr/>
                    <a:lstStyle/>
                    <a:p>
                      <a:r>
                        <a:rPr lang="en-ZA" sz="2300" b="0" i="0" u="none" strike="noStrike" kern="1200" baseline="0" dirty="0" smtClean="0">
                          <a:solidFill>
                            <a:schemeClr val="tx1"/>
                          </a:solidFill>
                          <a:latin typeface="+mn-lt"/>
                          <a:ea typeface="+mn-ea"/>
                          <a:cs typeface="+mn-cs"/>
                        </a:rPr>
                        <a:t>Integrated plan for offering NQF Level 5 qualifications in the PSET system approved for implementation </a:t>
                      </a:r>
                      <a:endParaRPr lang="en-US" sz="2300" dirty="0"/>
                    </a:p>
                  </a:txBody>
                  <a:tcPr marL="91439" marR="91439" marT="45705" marB="45705"/>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74BB3-89E4-49F0-A6F5-2F927204707F}" type="slidenum">
              <a:rPr lang="en-US" b="1">
                <a:latin typeface="Calibri" panose="020F0502020204030204" pitchFamily="34" charset="0"/>
              </a:rPr>
              <a:pPr eaLnBrk="1" hangingPunct="1"/>
              <a:t>33</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831739352"/>
              </p:ext>
            </p:extLst>
          </p:nvPr>
        </p:nvGraphicFramePr>
        <p:xfrm>
          <a:off x="500063" y="1234477"/>
          <a:ext cx="8143875" cy="4175723"/>
        </p:xfrm>
        <a:graphic>
          <a:graphicData uri="http://schemas.openxmlformats.org/drawingml/2006/table">
            <a:tbl>
              <a:tblPr firstRow="1" bandRow="1">
                <a:tableStyleId>{5940675A-B579-460E-94D1-54222C63F5DA}</a:tableStyleId>
              </a:tblPr>
              <a:tblGrid>
                <a:gridCol w="3386138"/>
                <a:gridCol w="4757737"/>
              </a:tblGrid>
              <a:tr h="822936">
                <a:tc gridSpan="2">
                  <a:txBody>
                    <a:bodyPr/>
                    <a:lstStyle/>
                    <a:p>
                      <a:r>
                        <a:rPr lang="en-US" sz="2300" b="1" dirty="0" smtClean="0"/>
                        <a:t>Strategic Objective (3): </a:t>
                      </a:r>
                      <a:r>
                        <a:rPr lang="en-ZA" sz="2300" b="0" dirty="0" smtClean="0"/>
                        <a:t>Monitor</a:t>
                      </a:r>
                      <a:r>
                        <a:rPr lang="en-ZA" sz="2300" b="0" baseline="0" dirty="0" smtClean="0"/>
                        <a:t> </a:t>
                      </a:r>
                      <a:r>
                        <a:rPr lang="en-ZA" sz="2300" b="0" i="0" u="none" strike="noStrike" kern="1200" baseline="0" dirty="0" smtClean="0">
                          <a:solidFill>
                            <a:schemeClr val="tx1"/>
                          </a:solidFill>
                          <a:latin typeface="+mn-lt"/>
                          <a:ea typeface="+mn-ea"/>
                          <a:cs typeface="+mn-cs"/>
                        </a:rPr>
                        <a:t>and evaluate the higher education sector and produce 12 annual oversight reports </a:t>
                      </a:r>
                      <a:endParaRPr lang="en-US" sz="2300" b="0" dirty="0"/>
                    </a:p>
                  </a:txBody>
                  <a:tcPr marL="91439" marR="91439" marT="45704" marB="45704" anchor="ctr"/>
                </a:tc>
                <a:tc hMerge="1">
                  <a:txBody>
                    <a:bodyPr/>
                    <a:lstStyle/>
                    <a:p>
                      <a:endParaRPr lang="en-US"/>
                    </a:p>
                  </a:txBody>
                  <a:tcPr/>
                </a:tc>
              </a:tr>
              <a:tr h="457219">
                <a:tc>
                  <a:txBody>
                    <a:bodyPr/>
                    <a:lstStyle/>
                    <a:p>
                      <a:pPr algn="ctr"/>
                      <a:r>
                        <a:rPr lang="en-US" sz="2300" b="1" dirty="0" smtClean="0"/>
                        <a:t>Performance</a:t>
                      </a:r>
                      <a:r>
                        <a:rPr lang="en-US" sz="2300" b="1" baseline="0" dirty="0" smtClean="0"/>
                        <a:t> Indicator </a:t>
                      </a:r>
                      <a:endParaRPr lang="en-US" sz="2300" b="1" dirty="0"/>
                    </a:p>
                  </a:txBody>
                  <a:tcPr marL="91435" marR="91435" marT="45727" marB="45727"/>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7" marB="45727"/>
                </a:tc>
              </a:tr>
              <a:tr h="2682245">
                <a:tc>
                  <a:txBody>
                    <a:bodyPr/>
                    <a:lstStyle/>
                    <a:p>
                      <a:r>
                        <a:rPr lang="en-US" sz="2300" b="0" i="0" u="none" strike="noStrike" kern="1200" baseline="0" dirty="0" smtClean="0">
                          <a:solidFill>
                            <a:schemeClr val="tx1"/>
                          </a:solidFill>
                          <a:latin typeface="+mn-lt"/>
                          <a:ea typeface="+mn-ea"/>
                          <a:cs typeface="+mn-cs"/>
                        </a:rPr>
                        <a:t>Monitoring and Evaluation reports on higher education produced and approved (n)</a:t>
                      </a:r>
                      <a:endParaRPr lang="en-US" sz="2300" b="0" dirty="0"/>
                    </a:p>
                  </a:txBody>
                  <a:tcPr marL="91439" marR="91439" marT="45704" marB="45704"/>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 report on the HEAIDS Programme for the 2015/16 financial year approved by the Director-General by 30 September 2016</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 report on the financial health of universities in the 2015 academic year, approved by the Director-General by 31 December 2016</a:t>
                      </a:r>
                    </a:p>
                  </a:txBody>
                  <a:tcPr marL="91439" marR="91439" marT="45704" marB="4570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FF9C4E-BC6E-4DA3-98B2-2E72EA342B59}" type="slidenum">
              <a:rPr lang="en-US" b="1">
                <a:latin typeface="Calibri" panose="020F0502020204030204" pitchFamily="34" charset="0"/>
              </a:rPr>
              <a:pPr eaLnBrk="1" hangingPunct="1"/>
              <a:t>34</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67355020"/>
              </p:ext>
            </p:extLst>
          </p:nvPr>
        </p:nvGraphicFramePr>
        <p:xfrm>
          <a:off x="500063" y="1219200"/>
          <a:ext cx="8143875" cy="4664075"/>
        </p:xfrm>
        <a:graphic>
          <a:graphicData uri="http://schemas.openxmlformats.org/drawingml/2006/table">
            <a:tbl>
              <a:tblPr firstRow="1" bandRow="1">
                <a:tableStyleId>{5940675A-B579-460E-94D1-54222C63F5DA}</a:tableStyleId>
              </a:tblPr>
              <a:tblGrid>
                <a:gridCol w="3690938"/>
                <a:gridCol w="4452937"/>
              </a:tblGrid>
              <a:tr h="457235">
                <a:tc gridSpan="2">
                  <a:txBody>
                    <a:bodyPr/>
                    <a:lstStyle/>
                    <a:p>
                      <a:r>
                        <a:rPr lang="en-US" sz="2300" b="1" dirty="0" smtClean="0"/>
                        <a:t>Strategic Objective (3)</a:t>
                      </a:r>
                      <a:endParaRPr lang="en-US" sz="2300" b="0" dirty="0"/>
                    </a:p>
                  </a:txBody>
                  <a:tcPr marL="91439" marR="91439" marT="45711" marB="45711" anchor="ctr"/>
                </a:tc>
                <a:tc hMerge="1">
                  <a:txBody>
                    <a:bodyPr/>
                    <a:lstStyle/>
                    <a:p>
                      <a:endParaRPr lang="en-US"/>
                    </a:p>
                  </a:txBody>
                  <a:tcPr/>
                </a:tc>
              </a:tr>
              <a:tr h="457281">
                <a:tc>
                  <a:txBody>
                    <a:bodyPr/>
                    <a:lstStyle/>
                    <a:p>
                      <a:pPr algn="ctr"/>
                      <a:r>
                        <a:rPr lang="en-US" sz="2300" b="1" dirty="0" smtClean="0"/>
                        <a:t>Performance</a:t>
                      </a:r>
                      <a:r>
                        <a:rPr lang="en-US" sz="2300" b="1" baseline="0" dirty="0" smtClean="0"/>
                        <a:t> Indicator </a:t>
                      </a:r>
                      <a:endParaRPr lang="en-US" sz="2300" b="1" dirty="0"/>
                    </a:p>
                  </a:txBody>
                  <a:tcPr marL="91435" marR="91435" marT="45734" marB="45734"/>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4" marB="45734"/>
                </a:tc>
              </a:tr>
              <a:tr h="3749559">
                <a:tc>
                  <a:txBody>
                    <a:bodyPr/>
                    <a:lstStyle/>
                    <a:p>
                      <a:r>
                        <a:rPr lang="en-US" sz="2300" b="0" i="0" u="none" strike="noStrike" kern="1200" baseline="0" dirty="0" smtClean="0">
                          <a:solidFill>
                            <a:schemeClr val="tx1"/>
                          </a:solidFill>
                          <a:latin typeface="+mn-lt"/>
                          <a:ea typeface="+mn-ea"/>
                          <a:cs typeface="+mn-cs"/>
                        </a:rPr>
                        <a:t>Monitoring and Evaluation reports on higher education produced and approved (n)</a:t>
                      </a:r>
                      <a:endParaRPr lang="en-US" sz="2300" b="0" dirty="0"/>
                    </a:p>
                  </a:txBody>
                  <a:tcPr marL="91439" marR="91439" marT="45711" marB="45711"/>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300" b="0" i="0" u="none" strike="noStrike" kern="1200" baseline="0" dirty="0" smtClean="0">
                          <a:solidFill>
                            <a:schemeClr val="tx1"/>
                          </a:solidFill>
                          <a:latin typeface="+mn-lt"/>
                          <a:ea typeface="+mn-ea"/>
                          <a:cs typeface="+mn-cs"/>
                        </a:rPr>
                        <a:t>A report on the effective use of the 2015/16 Foundation Provision Grant approved by the Director-General by                     31 December 2016</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300" b="0" i="0" u="none" strike="noStrike" kern="1200" baseline="0" dirty="0" smtClean="0">
                          <a:solidFill>
                            <a:schemeClr val="tx1"/>
                          </a:solidFill>
                          <a:latin typeface="+mn-lt"/>
                          <a:ea typeface="+mn-ea"/>
                          <a:cs typeface="+mn-cs"/>
                        </a:rPr>
                        <a:t>A report on the effective use of the 2015/16 Teaching Development Grant approved by the Director-General by              31 December 2016</a:t>
                      </a:r>
                      <a:endParaRPr lang="en-US" sz="2300" dirty="0"/>
                    </a:p>
                  </a:txBody>
                  <a:tcPr marL="91439" marR="91439" marT="45711" marB="45711"/>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A56556-4599-425C-A76A-9F82EBE243AF}" type="slidenum">
              <a:rPr lang="en-US" b="1">
                <a:latin typeface="Calibri" panose="020F0502020204030204" pitchFamily="34" charset="0"/>
              </a:rPr>
              <a:pPr eaLnBrk="1" hangingPunct="1"/>
              <a:t>35</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105579225"/>
              </p:ext>
            </p:extLst>
          </p:nvPr>
        </p:nvGraphicFramePr>
        <p:xfrm>
          <a:off x="500063" y="1143001"/>
          <a:ext cx="8143876" cy="5181599"/>
        </p:xfrm>
        <a:graphic>
          <a:graphicData uri="http://schemas.openxmlformats.org/drawingml/2006/table">
            <a:tbl>
              <a:tblPr firstRow="1" bandRow="1">
                <a:tableStyleId>{5940675A-B579-460E-94D1-54222C63F5DA}</a:tableStyleId>
              </a:tblPr>
              <a:tblGrid>
                <a:gridCol w="3092225"/>
                <a:gridCol w="5051651"/>
              </a:tblGrid>
              <a:tr h="441932">
                <a:tc gridSpan="2">
                  <a:txBody>
                    <a:bodyPr/>
                    <a:lstStyle/>
                    <a:p>
                      <a:r>
                        <a:rPr lang="en-US" sz="2300" b="1" dirty="0" smtClean="0"/>
                        <a:t>Strategic Objective (3)</a:t>
                      </a:r>
                      <a:endParaRPr lang="en-US" sz="2300" b="0" dirty="0"/>
                    </a:p>
                  </a:txBody>
                  <a:tcPr marL="91441" marR="91441" marT="45704" marB="45704" anchor="ctr"/>
                </a:tc>
                <a:tc hMerge="1">
                  <a:txBody>
                    <a:bodyPr/>
                    <a:lstStyle/>
                    <a:p>
                      <a:endParaRPr lang="en-US"/>
                    </a:p>
                  </a:txBody>
                  <a:tcPr/>
                </a:tc>
              </a:tr>
              <a:tr h="441978">
                <a:tc>
                  <a:txBody>
                    <a:bodyPr/>
                    <a:lstStyle/>
                    <a:p>
                      <a:pPr algn="ctr"/>
                      <a:r>
                        <a:rPr lang="en-US" sz="2300" b="1" dirty="0" smtClean="0"/>
                        <a:t>Performance</a:t>
                      </a:r>
                      <a:r>
                        <a:rPr lang="en-US" sz="2300" b="1" baseline="0" dirty="0" smtClean="0"/>
                        <a:t> Indicator </a:t>
                      </a:r>
                      <a:endParaRPr lang="en-US" sz="2300" b="1" dirty="0"/>
                    </a:p>
                  </a:txBody>
                  <a:tcPr marL="91437" marR="91437" marT="45727" marB="45727"/>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7" marR="91437" marT="45727" marB="45727"/>
                </a:tc>
              </a:tr>
              <a:tr h="4297689">
                <a:tc>
                  <a:txBody>
                    <a:bodyPr/>
                    <a:lstStyle/>
                    <a:p>
                      <a:r>
                        <a:rPr lang="en-US" sz="2300" b="0" i="0" u="none" strike="noStrike" kern="1200" baseline="0" dirty="0" smtClean="0">
                          <a:solidFill>
                            <a:schemeClr val="tx1"/>
                          </a:solidFill>
                          <a:latin typeface="+mn-lt"/>
                          <a:ea typeface="+mn-ea"/>
                          <a:cs typeface="+mn-cs"/>
                        </a:rPr>
                        <a:t>Monitoring and Evaluation reports on higher education produced and approved (n)</a:t>
                      </a:r>
                      <a:endParaRPr lang="en-US" sz="2300" b="0" dirty="0"/>
                    </a:p>
                  </a:txBody>
                  <a:tcPr marL="91441" marR="91441" marT="45704" marB="45704"/>
                </a:tc>
                <a:tc>
                  <a:txBody>
                    <a:bodyPr/>
                    <a:lstStyle/>
                    <a:p>
                      <a:pPr marL="342900" indent="-342900">
                        <a:buFont typeface="Arial" pitchFamily="34" charset="0"/>
                        <a:buChar char="•"/>
                      </a:pPr>
                      <a:r>
                        <a:rPr lang="en-ZA" sz="2300" b="0" i="0" u="none" strike="noStrike" kern="1200" baseline="0" dirty="0" smtClean="0">
                          <a:solidFill>
                            <a:schemeClr val="tx1"/>
                          </a:solidFill>
                          <a:latin typeface="+mn-lt"/>
                          <a:ea typeface="+mn-ea"/>
                          <a:cs typeface="+mn-cs"/>
                        </a:rPr>
                        <a:t>A report on the effective use of the 2015/16 Research Development Grant approved by the Director-General by 31 December 2016</a:t>
                      </a:r>
                    </a:p>
                    <a:p>
                      <a:pPr marL="342900" indent="-342900">
                        <a:buFont typeface="Arial" pitchFamily="34" charset="0"/>
                        <a:buChar char="•"/>
                      </a:pPr>
                      <a:r>
                        <a:rPr lang="en-ZA" sz="2300" b="0" i="0" u="none" strike="noStrike" kern="1200" baseline="0" dirty="0" smtClean="0">
                          <a:solidFill>
                            <a:schemeClr val="tx1"/>
                          </a:solidFill>
                          <a:latin typeface="+mn-lt"/>
                          <a:ea typeface="+mn-ea"/>
                          <a:cs typeface="+mn-cs"/>
                        </a:rPr>
                        <a:t>A report on the 2015 research outputs of universities published on the Departmental website by                     31 March 2017</a:t>
                      </a:r>
                    </a:p>
                    <a:p>
                      <a:pPr marL="342900" indent="-342900">
                        <a:buFont typeface="Arial" pitchFamily="34" charset="0"/>
                        <a:buChar char="•"/>
                      </a:pPr>
                      <a:r>
                        <a:rPr lang="en-ZA" sz="2300" b="0" i="0" u="none" strike="noStrike" kern="1200" baseline="0" dirty="0" smtClean="0">
                          <a:solidFill>
                            <a:schemeClr val="tx1"/>
                          </a:solidFill>
                          <a:latin typeface="+mn-lt"/>
                          <a:ea typeface="+mn-ea"/>
                          <a:cs typeface="+mn-cs"/>
                        </a:rPr>
                        <a:t>An annual report on the effective use of the infrastructure and efficiency grants for universities approved by the DG by 31 March 2017</a:t>
                      </a:r>
                      <a:endParaRPr lang="en-US" sz="2300" dirty="0"/>
                    </a:p>
                  </a:txBody>
                  <a:tcPr marL="91441" marR="91441" marT="45704" marB="4570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739A5B-6C8C-44A9-9CB3-F9AEC12C7C68}" type="slidenum">
              <a:rPr lang="en-US" b="1">
                <a:latin typeface="Calibri" panose="020F0502020204030204" pitchFamily="34" charset="0"/>
              </a:rPr>
              <a:pPr eaLnBrk="1" hangingPunct="1"/>
              <a:t>36</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138882766"/>
              </p:ext>
            </p:extLst>
          </p:nvPr>
        </p:nvGraphicFramePr>
        <p:xfrm>
          <a:off x="488950" y="1143000"/>
          <a:ext cx="8121650" cy="5196795"/>
        </p:xfrm>
        <a:graphic>
          <a:graphicData uri="http://schemas.openxmlformats.org/drawingml/2006/table">
            <a:tbl>
              <a:tblPr firstRow="1" bandRow="1">
                <a:tableStyleId>{5940675A-B579-460E-94D1-54222C63F5DA}</a:tableStyleId>
              </a:tblPr>
              <a:tblGrid>
                <a:gridCol w="3092450"/>
                <a:gridCol w="5029200"/>
              </a:tblGrid>
              <a:tr h="457173">
                <a:tc gridSpan="2">
                  <a:txBody>
                    <a:bodyPr/>
                    <a:lstStyle/>
                    <a:p>
                      <a:r>
                        <a:rPr lang="en-US" sz="2300" b="1" dirty="0" smtClean="0"/>
                        <a:t>Strategic Objective (3)</a:t>
                      </a:r>
                      <a:endParaRPr lang="en-US" sz="2300" b="0" dirty="0"/>
                    </a:p>
                  </a:txBody>
                  <a:tcPr marL="91441" marR="91441" marT="45704" marB="45704" anchor="ctr"/>
                </a:tc>
                <a:tc hMerge="1">
                  <a:txBody>
                    <a:bodyPr/>
                    <a:lstStyle/>
                    <a:p>
                      <a:endParaRPr lang="en-US"/>
                    </a:p>
                  </a:txBody>
                  <a:tcPr/>
                </a:tc>
              </a:tr>
              <a:tr h="304827">
                <a:tc>
                  <a:txBody>
                    <a:bodyPr/>
                    <a:lstStyle/>
                    <a:p>
                      <a:pPr algn="ctr"/>
                      <a:r>
                        <a:rPr lang="en-US" sz="2300" b="1" dirty="0" smtClean="0"/>
                        <a:t>Performance</a:t>
                      </a:r>
                      <a:r>
                        <a:rPr lang="en-US" sz="2300" b="1" baseline="0" dirty="0" smtClean="0"/>
                        <a:t> Indicator </a:t>
                      </a:r>
                      <a:endParaRPr lang="en-US" sz="2300" b="1" dirty="0"/>
                    </a:p>
                  </a:txBody>
                  <a:tcPr marL="91437" marR="91437" marT="45727" marB="45727"/>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7" marR="91437" marT="45727" marB="45727"/>
                </a:tc>
              </a:tr>
              <a:tr h="3749045">
                <a:tc>
                  <a:txBody>
                    <a:bodyPr/>
                    <a:lstStyle/>
                    <a:p>
                      <a:r>
                        <a:rPr lang="en-US" sz="2300" b="0" i="0" u="none" strike="noStrike" kern="1200" baseline="0" dirty="0" smtClean="0">
                          <a:solidFill>
                            <a:schemeClr val="tx1"/>
                          </a:solidFill>
                          <a:latin typeface="+mn-lt"/>
                          <a:ea typeface="+mn-ea"/>
                          <a:cs typeface="+mn-cs"/>
                        </a:rPr>
                        <a:t>Monitoring and Evaluation reports on higher education produced and approved (n)</a:t>
                      </a:r>
                      <a:endParaRPr lang="en-US" sz="2300" b="0" dirty="0"/>
                    </a:p>
                  </a:txBody>
                  <a:tcPr marL="91441" marR="91441" marT="45704" marB="45704"/>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An annual report on the effective use of new universities earmarked grant approved by the Director-General by     31 March 2017</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An annual report on the achievement of Ministerial enrolment targets approved by the Minister by               31 March 2017</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An annual report on PHEIs’ compliance with the regulations approved by the Director-General by 31 March 2017</a:t>
                      </a:r>
                      <a:endParaRPr lang="en-US" sz="2300" dirty="0"/>
                    </a:p>
                  </a:txBody>
                  <a:tcPr marL="91441" marR="91441" marT="45704" marB="4570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D4CA8D-0B66-47EC-86B7-032191E4436E}" type="slidenum">
              <a:rPr lang="en-US" b="1">
                <a:latin typeface="Calibri" panose="020F0502020204030204" pitchFamily="34" charset="0"/>
              </a:rPr>
              <a:pPr eaLnBrk="1" hangingPunct="1"/>
              <a:t>37</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051610726"/>
              </p:ext>
            </p:extLst>
          </p:nvPr>
        </p:nvGraphicFramePr>
        <p:xfrm>
          <a:off x="533400" y="1219200"/>
          <a:ext cx="8121652" cy="3551169"/>
        </p:xfrm>
        <a:graphic>
          <a:graphicData uri="http://schemas.openxmlformats.org/drawingml/2006/table">
            <a:tbl>
              <a:tblPr firstRow="1" bandRow="1">
                <a:tableStyleId>{5940675A-B579-460E-94D1-54222C63F5DA}</a:tableStyleId>
              </a:tblPr>
              <a:tblGrid>
                <a:gridCol w="2939906"/>
                <a:gridCol w="5181746"/>
              </a:tblGrid>
              <a:tr h="457211">
                <a:tc gridSpan="2">
                  <a:txBody>
                    <a:bodyPr/>
                    <a:lstStyle/>
                    <a:p>
                      <a:r>
                        <a:rPr lang="en-US" sz="2300" b="1" dirty="0" smtClean="0"/>
                        <a:t>Strategic Objective (3)</a:t>
                      </a:r>
                      <a:endParaRPr lang="en-US" sz="2300" b="0" dirty="0"/>
                    </a:p>
                  </a:txBody>
                  <a:tcPr marL="91441" marR="91441" marT="45708" marB="45708" anchor="ctr"/>
                </a:tc>
                <a:tc hMerge="1">
                  <a:txBody>
                    <a:bodyPr/>
                    <a:lstStyle/>
                    <a:p>
                      <a:endParaRPr lang="en-US"/>
                    </a:p>
                  </a:txBody>
                  <a:tcPr/>
                </a:tc>
              </a:tr>
              <a:tr h="380989">
                <a:tc>
                  <a:txBody>
                    <a:bodyPr/>
                    <a:lstStyle/>
                    <a:p>
                      <a:pPr algn="ctr"/>
                      <a:r>
                        <a:rPr lang="en-US" sz="2300" b="1" dirty="0" smtClean="0"/>
                        <a:t>Performance</a:t>
                      </a:r>
                      <a:r>
                        <a:rPr lang="en-US" sz="2300" b="1" baseline="0" dirty="0" smtClean="0"/>
                        <a:t> Indicator </a:t>
                      </a:r>
                      <a:endParaRPr lang="en-US" sz="2300" b="1" dirty="0"/>
                    </a:p>
                  </a:txBody>
                  <a:tcPr marL="91437" marR="91437" marT="45731" marB="45731"/>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7" marR="91437" marT="45731" marB="45731"/>
                </a:tc>
              </a:tr>
              <a:tr h="2651976">
                <a:tc>
                  <a:txBody>
                    <a:bodyPr/>
                    <a:lstStyle/>
                    <a:p>
                      <a:r>
                        <a:rPr lang="en-US" sz="2300" b="0" i="0" u="none" strike="noStrike" kern="1200" baseline="0" dirty="0" smtClean="0">
                          <a:solidFill>
                            <a:schemeClr val="tx1"/>
                          </a:solidFill>
                          <a:latin typeface="+mn-lt"/>
                          <a:ea typeface="+mn-ea"/>
                          <a:cs typeface="+mn-cs"/>
                        </a:rPr>
                        <a:t>Monitoring and Evaluation reports on higher education produced and approved (n)</a:t>
                      </a:r>
                      <a:endParaRPr lang="en-US" sz="2300" b="0" dirty="0"/>
                    </a:p>
                  </a:txBody>
                  <a:tcPr marL="91441" marR="91441" marT="45708" marB="45708"/>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An annual report on the implementation of the SSAUF Programme approved by the Director-General by 31 March 2017</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A report on the Council Capacity Development Programme approved by the Director-General by 31 March 2017</a:t>
                      </a:r>
                      <a:endParaRPr lang="en-US" sz="2300" dirty="0"/>
                    </a:p>
                  </a:txBody>
                  <a:tcPr marL="91441" marR="91441" marT="45708" marB="45708"/>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6AF056-5696-4CFF-B3CD-96EC313181CD}" type="slidenum">
              <a:rPr lang="en-US" b="1">
                <a:latin typeface="Calibri" panose="020F0502020204030204" pitchFamily="34" charset="0"/>
              </a:rPr>
              <a:pPr eaLnBrk="1" hangingPunct="1"/>
              <a:t>38</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710968756"/>
              </p:ext>
            </p:extLst>
          </p:nvPr>
        </p:nvGraphicFramePr>
        <p:xfrm>
          <a:off x="477838" y="1219201"/>
          <a:ext cx="8143875" cy="4709153"/>
        </p:xfrm>
        <a:graphic>
          <a:graphicData uri="http://schemas.openxmlformats.org/drawingml/2006/table">
            <a:tbl>
              <a:tblPr firstRow="1" bandRow="1">
                <a:tableStyleId>{5940675A-B579-460E-94D1-54222C63F5DA}</a:tableStyleId>
              </a:tblPr>
              <a:tblGrid>
                <a:gridCol w="3103562"/>
                <a:gridCol w="5040313"/>
              </a:tblGrid>
              <a:tr h="1554463">
                <a:tc gridSpan="2">
                  <a:txBody>
                    <a:bodyPr/>
                    <a:lstStyle/>
                    <a:p>
                      <a:r>
                        <a:rPr lang="en-US" sz="2300" b="1" dirty="0" smtClean="0"/>
                        <a:t>Strategic Objective (4): </a:t>
                      </a:r>
                      <a:r>
                        <a:rPr lang="en-US" sz="2300" b="0" dirty="0" smtClean="0"/>
                        <a:t>T</a:t>
                      </a:r>
                      <a:r>
                        <a:rPr lang="en-US" sz="2300" b="0" i="0" u="none" strike="noStrike" kern="1200" baseline="0" dirty="0" smtClean="0">
                          <a:solidFill>
                            <a:schemeClr val="tx1"/>
                          </a:solidFill>
                          <a:latin typeface="+mn-lt"/>
                          <a:ea typeface="+mn-ea"/>
                          <a:cs typeface="+mn-cs"/>
                        </a:rPr>
                        <a:t>o develop and implement a Teaching and Learning Development Capacity Improvement Programme (TLDCIP) covering 5 plans to improve the capacity of universities in terms of teaching and research by March 2017</a:t>
                      </a:r>
                      <a:endParaRPr lang="en-US" sz="2300" dirty="0"/>
                    </a:p>
                  </a:txBody>
                  <a:tcPr marL="91444" marR="91444" marT="45704" marB="45704"/>
                </a:tc>
                <a:tc hMerge="1">
                  <a:txBody>
                    <a:bodyPr/>
                    <a:lstStyle/>
                    <a:p>
                      <a:endParaRPr lang="en-US"/>
                    </a:p>
                  </a:txBody>
                  <a:tcPr/>
                </a:tc>
              </a:tr>
              <a:tr h="502936">
                <a:tc>
                  <a:txBody>
                    <a:bodyPr/>
                    <a:lstStyle/>
                    <a:p>
                      <a:pPr algn="ctr"/>
                      <a:r>
                        <a:rPr lang="en-US" sz="2300" b="1" dirty="0" smtClean="0"/>
                        <a:t>Performance</a:t>
                      </a:r>
                      <a:r>
                        <a:rPr lang="en-US" sz="2300" b="1" baseline="0" dirty="0" smtClean="0"/>
                        <a:t> Indicator </a:t>
                      </a:r>
                      <a:endParaRPr lang="en-US" sz="2300" b="1" dirty="0"/>
                    </a:p>
                  </a:txBody>
                  <a:tcPr marT="45727" marB="45727"/>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T="45727" marB="45727"/>
                </a:tc>
              </a:tr>
              <a:tr h="2651754">
                <a:tc>
                  <a:txBody>
                    <a:bodyPr/>
                    <a:lstStyle/>
                    <a:p>
                      <a:r>
                        <a:rPr lang="en-US" sz="2300" b="0" i="0" u="none" strike="noStrike" kern="1200" baseline="0" dirty="0" smtClean="0">
                          <a:solidFill>
                            <a:schemeClr val="tx1"/>
                          </a:solidFill>
                          <a:latin typeface="+mn-lt"/>
                          <a:ea typeface="+mn-ea"/>
                          <a:cs typeface="+mn-cs"/>
                        </a:rPr>
                        <a:t>Teaching and learning support plans for higher education developed and approved (n)</a:t>
                      </a:r>
                      <a:endParaRPr lang="en-US" sz="2300" b="0" dirty="0"/>
                    </a:p>
                  </a:txBody>
                  <a:tcPr marL="91444" marR="91444" marT="45704" marB="45704"/>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TLDCIP project plan for ECD teacher education approved by the Director-General by 30 September 2016</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TLDCIP project plan for Primary teacher education approved by the Director-General by                              30 September 2016</a:t>
                      </a:r>
                    </a:p>
                  </a:txBody>
                  <a:tcPr marL="91444" marR="91444" marT="45704" marB="45704"/>
                </a:tc>
              </a:tr>
            </a:tbl>
          </a:graphicData>
        </a:graphic>
      </p:graphicFrame>
      <p:sp>
        <p:nvSpPr>
          <p:cNvPr id="6" name="TextBox 5"/>
          <p:cNvSpPr txBox="1"/>
          <p:nvPr/>
        </p:nvSpPr>
        <p:spPr>
          <a:xfrm>
            <a:off x="477838"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11920C-3261-452C-A627-CFE852FFB411}" type="slidenum">
              <a:rPr lang="en-US" b="1">
                <a:latin typeface="Calibri" panose="020F0502020204030204" pitchFamily="34" charset="0"/>
              </a:rPr>
              <a:pPr eaLnBrk="1" hangingPunct="1"/>
              <a:t>39</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5924551"/>
              </p:ext>
            </p:extLst>
          </p:nvPr>
        </p:nvGraphicFramePr>
        <p:xfrm>
          <a:off x="533400" y="1234571"/>
          <a:ext cx="8097253" cy="3870829"/>
        </p:xfrm>
        <a:graphic>
          <a:graphicData uri="http://schemas.openxmlformats.org/drawingml/2006/table">
            <a:tbl>
              <a:tblPr firstRow="1" bandRow="1">
                <a:tableStyleId>{5940675A-B579-460E-94D1-54222C63F5DA}</a:tableStyleId>
              </a:tblPr>
              <a:tblGrid>
                <a:gridCol w="3048000"/>
                <a:gridCol w="5049253"/>
              </a:tblGrid>
              <a:tr h="533315">
                <a:tc gridSpan="2">
                  <a:txBody>
                    <a:bodyPr/>
                    <a:lstStyle/>
                    <a:p>
                      <a:r>
                        <a:rPr lang="en-US" sz="2300" b="1" dirty="0" smtClean="0"/>
                        <a:t>Strategic Objective (4)</a:t>
                      </a:r>
                      <a:endParaRPr lang="en-US" sz="2300" dirty="0"/>
                    </a:p>
                  </a:txBody>
                  <a:tcPr marL="91439" marR="91439" marT="45697" marB="45697" anchor="ctr"/>
                </a:tc>
                <a:tc hMerge="1">
                  <a:txBody>
                    <a:bodyPr/>
                    <a:lstStyle/>
                    <a:p>
                      <a:endParaRPr lang="en-US"/>
                    </a:p>
                  </a:txBody>
                  <a:tcPr/>
                </a:tc>
              </a:tr>
              <a:tr h="289514">
                <a:tc>
                  <a:txBody>
                    <a:bodyPr/>
                    <a:lstStyle/>
                    <a:p>
                      <a:pPr algn="ctr"/>
                      <a:r>
                        <a:rPr lang="en-US" sz="2300" b="1" dirty="0" smtClean="0"/>
                        <a:t>Performance</a:t>
                      </a:r>
                      <a:r>
                        <a:rPr lang="en-US" sz="2300" b="1" baseline="0" dirty="0" smtClean="0"/>
                        <a:t> Indicator </a:t>
                      </a:r>
                      <a:endParaRPr lang="en-US" sz="2300" b="1" dirty="0"/>
                    </a:p>
                  </a:txBody>
                  <a:tcPr marL="91435" marR="91435"/>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a:tc>
              </a:tr>
              <a:tr h="2544642">
                <a:tc>
                  <a:txBody>
                    <a:bodyPr/>
                    <a:lstStyle/>
                    <a:p>
                      <a:r>
                        <a:rPr lang="en-US" sz="2300" b="0" i="0" u="none" strike="noStrike" kern="1200" baseline="0" dirty="0" smtClean="0">
                          <a:solidFill>
                            <a:schemeClr val="tx1"/>
                          </a:solidFill>
                          <a:latin typeface="+mn-lt"/>
                          <a:ea typeface="+mn-ea"/>
                          <a:cs typeface="+mn-cs"/>
                        </a:rPr>
                        <a:t>Teaching and learning support plans for higher education developed and approved (n)</a:t>
                      </a:r>
                      <a:endParaRPr lang="en-US" sz="2300" b="0" dirty="0"/>
                    </a:p>
                  </a:txBody>
                  <a:tcPr marL="91439" marR="91439" marT="45697" marB="45697"/>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300" b="0" i="0" u="none" strike="noStrike" kern="1200" baseline="0" dirty="0" smtClean="0">
                          <a:solidFill>
                            <a:schemeClr val="tx1"/>
                          </a:solidFill>
                          <a:latin typeface="+mn-lt"/>
                          <a:ea typeface="+mn-ea"/>
                          <a:cs typeface="+mn-cs"/>
                        </a:rPr>
                        <a:t>TLDCIP project plan for TVET and Community College lecturer education approved by the Director-General by 30 September 2016</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2300" b="0" i="0" u="none" strike="noStrike" kern="1200" baseline="0" dirty="0" smtClean="0">
                          <a:solidFill>
                            <a:schemeClr val="tx1"/>
                          </a:solidFill>
                          <a:latin typeface="+mn-lt"/>
                          <a:ea typeface="+mn-ea"/>
                          <a:cs typeface="+mn-cs"/>
                        </a:rPr>
                        <a:t>TLDCIP project plan for special needs teacher education approved by the Director-General by                              30 September 2016</a:t>
                      </a:r>
                      <a:endParaRPr lang="en-US" sz="2300" dirty="0" smtClean="0"/>
                    </a:p>
                  </a:txBody>
                  <a:tcPr marL="91439" marR="91439" marT="45697" marB="45697"/>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Content Placeholder 2"/>
          <p:cNvSpPr>
            <a:spLocks noGrp="1"/>
          </p:cNvSpPr>
          <p:nvPr>
            <p:ph idx="1"/>
          </p:nvPr>
        </p:nvSpPr>
        <p:spPr>
          <a:xfrm>
            <a:off x="488950" y="1219200"/>
            <a:ext cx="8143875" cy="5000625"/>
          </a:xfrm>
        </p:spPr>
        <p:txBody>
          <a:bodyPr/>
          <a:lstStyle/>
          <a:p>
            <a:r>
              <a:rPr lang="en-ZA" sz="2400" dirty="0" smtClean="0"/>
              <a:t>The Programme, Vocational and Continuing Education and Training, was reconfigured and split into two delivery programmes, namely: </a:t>
            </a:r>
          </a:p>
          <a:p>
            <a:pPr lvl="1"/>
            <a:r>
              <a:rPr lang="en-ZA" sz="2400" b="1" dirty="0" smtClean="0"/>
              <a:t>Technical and Vocational Education and Training, </a:t>
            </a:r>
            <a:r>
              <a:rPr lang="en-ZA" sz="2400" dirty="0" smtClean="0"/>
              <a:t>with a purpose to plan, develop, implement, monitor, maintain and evaluate national policy, programmes, assessment practices and systems for TVET</a:t>
            </a:r>
          </a:p>
          <a:p>
            <a:pPr lvl="1"/>
            <a:r>
              <a:rPr lang="en-ZA" sz="2400" b="1" dirty="0" smtClean="0"/>
              <a:t>Continuing Education and Training, </a:t>
            </a:r>
            <a:r>
              <a:rPr lang="en-ZA" sz="2400" dirty="0" smtClean="0"/>
              <a:t>with a</a:t>
            </a:r>
            <a:r>
              <a:rPr lang="en-ZA" sz="2400" b="1" dirty="0" smtClean="0"/>
              <a:t> </a:t>
            </a:r>
            <a:r>
              <a:rPr lang="en-ZA" sz="2400" dirty="0" smtClean="0"/>
              <a:t>purpose to plan, develop, implement, monitor, maintain and evaluate national policy, programmes, assessment practices and systems for community education and training</a:t>
            </a:r>
          </a:p>
          <a:p>
            <a:r>
              <a:rPr lang="en-ZA" sz="2400" dirty="0" smtClean="0"/>
              <a:t>The Department now has six budget programmes </a:t>
            </a:r>
            <a:endParaRPr lang="en-US" sz="2400" dirty="0" smtClean="0"/>
          </a:p>
          <a:p>
            <a:pPr lvl="1"/>
            <a:endParaRPr lang="en-ZA" sz="2400" dirty="0" smtClean="0"/>
          </a:p>
        </p:txBody>
      </p:sp>
      <p:sp>
        <p:nvSpPr>
          <p:cNvPr id="5" name="TextBox 4"/>
          <p:cNvSpPr txBox="1"/>
          <p:nvPr/>
        </p:nvSpPr>
        <p:spPr>
          <a:xfrm>
            <a:off x="488950"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Strategic Overview</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477000"/>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2AA27F-52E6-4DE7-A733-5DB2B9196C87}" type="slidenum">
              <a:rPr lang="en-US" b="1">
                <a:latin typeface="Calibri" panose="020F0502020204030204" pitchFamily="34" charset="0"/>
              </a:rPr>
              <a:pPr eaLnBrk="1" hangingPunct="1"/>
              <a:t>4</a:t>
            </a:fld>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CFB8EE-A361-405A-AEB6-0D21DACB8697}" type="slidenum">
              <a:rPr lang="en-US" b="1">
                <a:latin typeface="Calibri" panose="020F0502020204030204" pitchFamily="34" charset="0"/>
              </a:rPr>
              <a:pPr eaLnBrk="1" hangingPunct="1"/>
              <a:t>40</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585283286"/>
              </p:ext>
            </p:extLst>
          </p:nvPr>
        </p:nvGraphicFramePr>
        <p:xfrm>
          <a:off x="500063" y="1219200"/>
          <a:ext cx="8143875" cy="3565525"/>
        </p:xfrm>
        <a:graphic>
          <a:graphicData uri="http://schemas.openxmlformats.org/drawingml/2006/table">
            <a:tbl>
              <a:tblPr firstRow="1" bandRow="1">
                <a:tableStyleId>{5940675A-B579-460E-94D1-54222C63F5DA}</a:tableStyleId>
              </a:tblPr>
              <a:tblGrid>
                <a:gridCol w="3538538"/>
                <a:gridCol w="4605337"/>
              </a:tblGrid>
              <a:tr h="155419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t>Strategic Objective (5): </a:t>
                      </a:r>
                      <a:r>
                        <a:rPr lang="en-ZA" sz="2300" b="0" i="0" u="none" strike="noStrike" kern="1200" baseline="0" dirty="0" smtClean="0">
                          <a:solidFill>
                            <a:schemeClr val="tx1"/>
                          </a:solidFill>
                          <a:latin typeface="+mn-lt"/>
                          <a:ea typeface="+mn-ea"/>
                          <a:cs typeface="+mn-cs"/>
                        </a:rPr>
                        <a:t>Develop and implement a student leadership capacity development strategy and Central Application Services to support access to Post-School institutions by                31 March 2020</a:t>
                      </a:r>
                      <a:endParaRPr lang="en-US" sz="2300" dirty="0"/>
                    </a:p>
                  </a:txBody>
                  <a:tcPr marL="91439" marR="91439" marT="45697" marB="45697"/>
                </a:tc>
                <a:tc hMerge="1">
                  <a:txBody>
                    <a:bodyPr/>
                    <a:lstStyle/>
                    <a:p>
                      <a:endParaRPr lang="en-ZA"/>
                    </a:p>
                  </a:txBody>
                  <a:tcPr/>
                </a:tc>
              </a:tr>
              <a:tr h="457139">
                <a:tc>
                  <a:txBody>
                    <a:bodyPr/>
                    <a:lstStyle/>
                    <a:p>
                      <a:pPr algn="ctr"/>
                      <a:r>
                        <a:rPr lang="en-US" sz="2300" b="1" dirty="0" smtClean="0"/>
                        <a:t>Performance</a:t>
                      </a:r>
                      <a:r>
                        <a:rPr lang="en-US" sz="2300" b="1" baseline="0" dirty="0" smtClean="0"/>
                        <a:t> Indicator </a:t>
                      </a:r>
                      <a:endParaRPr lang="en-US" sz="2300" b="1" dirty="0"/>
                    </a:p>
                  </a:txBody>
                  <a:tcPr marL="91435" marR="91435" marT="45719" marB="45719"/>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9" marB="45719"/>
                </a:tc>
              </a:tr>
              <a:tr h="1554193">
                <a:tc>
                  <a:txBody>
                    <a:bodyPr/>
                    <a:lstStyle/>
                    <a:p>
                      <a:r>
                        <a:rPr lang="en-ZA" sz="2300" b="0" i="0" u="none" strike="noStrike" kern="1200" baseline="0" dirty="0" smtClean="0">
                          <a:solidFill>
                            <a:schemeClr val="tx1"/>
                          </a:solidFill>
                          <a:latin typeface="+mn-lt"/>
                          <a:ea typeface="+mn-ea"/>
                          <a:cs typeface="+mn-cs"/>
                        </a:rPr>
                        <a:t>Implementation reports on student support services in Higher Education Institutions approved (n)</a:t>
                      </a:r>
                      <a:endParaRPr lang="en-US" sz="2300" dirty="0"/>
                    </a:p>
                  </a:txBody>
                  <a:tcPr marL="91439" marR="91439" marT="45697" marB="45697"/>
                </a:tc>
                <a:tc>
                  <a:txBody>
                    <a:bodyPr/>
                    <a:lstStyle/>
                    <a:p>
                      <a:r>
                        <a:rPr lang="en-ZA" sz="2300" b="0" i="0" u="none" strike="noStrike" kern="1200" baseline="0" dirty="0" smtClean="0">
                          <a:solidFill>
                            <a:schemeClr val="tx1"/>
                          </a:solidFill>
                          <a:latin typeface="+mn-lt"/>
                          <a:ea typeface="+mn-ea"/>
                          <a:cs typeface="+mn-cs"/>
                        </a:rPr>
                        <a:t>A report on student support services in Higher Education Institutions signed by the Director-General by   31 March 2017</a:t>
                      </a:r>
                      <a:endParaRPr lang="en-US" sz="2300" b="0" i="0" u="none" strike="noStrike" kern="1200" baseline="0" dirty="0" smtClean="0">
                        <a:solidFill>
                          <a:schemeClr val="tx1"/>
                        </a:solidFill>
                        <a:latin typeface="+mn-lt"/>
                        <a:ea typeface="+mn-ea"/>
                        <a:cs typeface="+mn-cs"/>
                      </a:endParaRPr>
                    </a:p>
                  </a:txBody>
                  <a:tcPr marL="91439" marR="91439" marT="45697" marB="45697"/>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9ADA8C-32A0-4953-A118-7A64C2552F31}" type="slidenum">
              <a:rPr lang="en-US" b="1">
                <a:latin typeface="Calibri" panose="020F0502020204030204" pitchFamily="34" charset="0"/>
              </a:rPr>
              <a:pPr eaLnBrk="1" hangingPunct="1"/>
              <a:t>41</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10130112"/>
              </p:ext>
            </p:extLst>
          </p:nvPr>
        </p:nvGraphicFramePr>
        <p:xfrm>
          <a:off x="500063" y="1203815"/>
          <a:ext cx="8143875" cy="2758586"/>
        </p:xfrm>
        <a:graphic>
          <a:graphicData uri="http://schemas.openxmlformats.org/drawingml/2006/table">
            <a:tbl>
              <a:tblPr firstRow="1" bandRow="1">
                <a:tableStyleId>{5940675A-B579-460E-94D1-54222C63F5DA}</a:tableStyleId>
              </a:tblPr>
              <a:tblGrid>
                <a:gridCol w="3538538"/>
                <a:gridCol w="4605337"/>
              </a:tblGrid>
              <a:tr h="823088">
                <a:tc gridSpan="2">
                  <a:txBody>
                    <a:bodyPr/>
                    <a:lstStyle/>
                    <a:p>
                      <a:r>
                        <a:rPr lang="en-US" sz="2300" b="1" dirty="0" smtClean="0"/>
                        <a:t>Strategic Objective (6): </a:t>
                      </a:r>
                      <a:r>
                        <a:rPr lang="en-ZA" sz="2300" b="0" i="0" u="none" strike="noStrike" kern="1200" baseline="0" dirty="0" smtClean="0">
                          <a:solidFill>
                            <a:schemeClr val="tx1"/>
                          </a:solidFill>
                          <a:latin typeface="+mn-lt"/>
                          <a:ea typeface="+mn-ea"/>
                          <a:cs typeface="+mn-cs"/>
                        </a:rPr>
                        <a:t>Publish an annual first-time entering undergraduate cohort analyses report</a:t>
                      </a:r>
                      <a:endParaRPr lang="en-US" sz="2300" dirty="0"/>
                    </a:p>
                  </a:txBody>
                  <a:tcPr marL="91439" marR="91439" marT="45713" marB="45713"/>
                </a:tc>
                <a:tc hMerge="1">
                  <a:txBody>
                    <a:bodyPr/>
                    <a:lstStyle/>
                    <a:p>
                      <a:endParaRPr lang="en-ZA"/>
                    </a:p>
                  </a:txBody>
                  <a:tcPr/>
                </a:tc>
              </a:tr>
              <a:tr h="232599">
                <a:tc>
                  <a:txBody>
                    <a:bodyPr/>
                    <a:lstStyle/>
                    <a:p>
                      <a:pPr algn="ctr"/>
                      <a:r>
                        <a:rPr lang="en-US" sz="2300" b="1" dirty="0" smtClean="0"/>
                        <a:t>Performance</a:t>
                      </a:r>
                      <a:r>
                        <a:rPr lang="en-US" sz="2300" b="1" baseline="0" dirty="0" smtClean="0"/>
                        <a:t> Indicator </a:t>
                      </a:r>
                      <a:endParaRPr lang="en-US" sz="2300" b="1" dirty="0"/>
                    </a:p>
                  </a:txBody>
                  <a:tcPr marL="91435" marR="91435" marT="45736" marB="45736"/>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6" marB="45736"/>
                </a:tc>
              </a:tr>
              <a:tr h="1467007">
                <a:tc>
                  <a:txBody>
                    <a:bodyPr/>
                    <a:lstStyle/>
                    <a:p>
                      <a:r>
                        <a:rPr lang="en-US" sz="2300" b="0" i="0" u="none" strike="noStrike" kern="1200" baseline="0" dirty="0" smtClean="0">
                          <a:solidFill>
                            <a:schemeClr val="tx1"/>
                          </a:solidFill>
                          <a:latin typeface="+mn-lt"/>
                          <a:ea typeface="+mn-ea"/>
                          <a:cs typeface="+mn-cs"/>
                        </a:rPr>
                        <a:t>Cohort study reports on higher education published per annum (n)</a:t>
                      </a:r>
                      <a:endParaRPr lang="en-US" sz="2300" b="0" dirty="0"/>
                    </a:p>
                  </a:txBody>
                  <a:tcPr marL="91439" marR="91439" marT="45713" marB="45713"/>
                </a:tc>
                <a:tc>
                  <a:txBody>
                    <a:bodyPr/>
                    <a:lstStyle/>
                    <a:p>
                      <a:r>
                        <a:rPr lang="en-ZA" sz="2300" b="0" i="0" u="none" strike="noStrike" kern="1200" baseline="0" dirty="0" smtClean="0">
                          <a:solidFill>
                            <a:schemeClr val="tx1"/>
                          </a:solidFill>
                          <a:latin typeface="+mn-lt"/>
                          <a:ea typeface="+mn-ea"/>
                          <a:cs typeface="+mn-cs"/>
                        </a:rPr>
                        <a:t>An updated cohort study report including the 2015 audited data published on the Departmental website by 31 March 2017</a:t>
                      </a:r>
                      <a:endParaRPr lang="en-US" sz="2300" b="0" i="0" u="none" strike="noStrike" kern="1200" baseline="0" dirty="0" smtClean="0">
                        <a:solidFill>
                          <a:schemeClr val="tx1"/>
                        </a:solidFill>
                        <a:latin typeface="+mn-lt"/>
                        <a:ea typeface="+mn-ea"/>
                        <a:cs typeface="+mn-cs"/>
                      </a:endParaRPr>
                    </a:p>
                  </a:txBody>
                  <a:tcPr marL="91439" marR="91439" marT="45713" marB="45713"/>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BC155E-9A42-482B-BC9C-3D2A69C0FDD3}" type="slidenum">
              <a:rPr lang="en-US" b="1">
                <a:latin typeface="Calibri" panose="020F0502020204030204" pitchFamily="34" charset="0"/>
              </a:rPr>
              <a:pPr eaLnBrk="1" hangingPunct="1"/>
              <a:t>42</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036923345"/>
              </p:ext>
            </p:extLst>
          </p:nvPr>
        </p:nvGraphicFramePr>
        <p:xfrm>
          <a:off x="500063" y="1219240"/>
          <a:ext cx="8143875" cy="3124160"/>
        </p:xfrm>
        <a:graphic>
          <a:graphicData uri="http://schemas.openxmlformats.org/drawingml/2006/table">
            <a:tbl>
              <a:tblPr firstRow="1" bandRow="1">
                <a:tableStyleId>{5940675A-B579-460E-94D1-54222C63F5DA}</a:tableStyleId>
              </a:tblPr>
              <a:tblGrid>
                <a:gridCol w="3919538"/>
                <a:gridCol w="4224337"/>
              </a:tblGrid>
              <a:tr h="1188698">
                <a:tc gridSpan="2">
                  <a:txBody>
                    <a:bodyPr/>
                    <a:lstStyle/>
                    <a:p>
                      <a:r>
                        <a:rPr lang="en-US" sz="2300" b="1" dirty="0" smtClean="0"/>
                        <a:t>Strategic Objective (7): </a:t>
                      </a:r>
                      <a:r>
                        <a:rPr lang="en-ZA" sz="2300" b="0" i="0" u="none" strike="noStrike" kern="1200" baseline="0" dirty="0" smtClean="0">
                          <a:solidFill>
                            <a:schemeClr val="tx1"/>
                          </a:solidFill>
                          <a:latin typeface="+mn-lt"/>
                          <a:ea typeface="+mn-ea"/>
                          <a:cs typeface="+mn-cs"/>
                        </a:rPr>
                        <a:t>Facilitate stakeholder networks through the establishment of a BRICS Think Tank and participative academic forum and report progress on partnerships annually</a:t>
                      </a:r>
                      <a:endParaRPr lang="en-US" sz="2300" dirty="0"/>
                    </a:p>
                  </a:txBody>
                  <a:tcPr marL="91439" marR="91439" marT="45704" marB="45704"/>
                </a:tc>
                <a:tc hMerge="1">
                  <a:txBody>
                    <a:bodyPr/>
                    <a:lstStyle/>
                    <a:p>
                      <a:endParaRPr lang="en-US"/>
                    </a:p>
                  </a:txBody>
                  <a:tcPr/>
                </a:tc>
              </a:tr>
              <a:tr h="308316">
                <a:tc>
                  <a:txBody>
                    <a:bodyPr/>
                    <a:lstStyle/>
                    <a:p>
                      <a:pPr algn="ctr"/>
                      <a:r>
                        <a:rPr lang="en-US" sz="2300" b="1" dirty="0" smtClean="0"/>
                        <a:t>Performance</a:t>
                      </a:r>
                      <a:r>
                        <a:rPr lang="en-US" sz="2300" b="1" baseline="0" dirty="0" smtClean="0"/>
                        <a:t> Indicator </a:t>
                      </a:r>
                      <a:endParaRPr lang="en-US" sz="2300" b="1" dirty="0"/>
                    </a:p>
                  </a:txBody>
                  <a:tcPr marL="91435" marR="91435" marT="45727" marB="45727"/>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7" marB="45727"/>
                </a:tc>
              </a:tr>
              <a:tr h="1466542">
                <a:tc>
                  <a:txBody>
                    <a:bodyPr/>
                    <a:lstStyle/>
                    <a:p>
                      <a:r>
                        <a:rPr lang="en-US" sz="2300" b="0" i="0" u="none" strike="noStrike" kern="1200" baseline="0" dirty="0" smtClean="0">
                          <a:solidFill>
                            <a:schemeClr val="tx1"/>
                          </a:solidFill>
                          <a:latin typeface="+mn-lt"/>
                          <a:ea typeface="+mn-ea"/>
                          <a:cs typeface="+mn-cs"/>
                        </a:rPr>
                        <a:t>Partnership reports produced and approved per annum (n)</a:t>
                      </a:r>
                      <a:endParaRPr lang="en-US" sz="2300" b="0" dirty="0"/>
                    </a:p>
                  </a:txBody>
                  <a:tcPr marL="91439" marR="91439" marT="45704" marB="45704"/>
                </a:tc>
                <a:tc>
                  <a:txBody>
                    <a:bodyPr/>
                    <a:lstStyle/>
                    <a:p>
                      <a:pPr algn="l"/>
                      <a:r>
                        <a:rPr lang="en-ZA" sz="2300" b="0" i="0" u="none" strike="noStrike" kern="1200" baseline="0" dirty="0" smtClean="0">
                          <a:solidFill>
                            <a:schemeClr val="tx1"/>
                          </a:solidFill>
                          <a:latin typeface="+mn-lt"/>
                          <a:ea typeface="+mn-ea"/>
                          <a:cs typeface="+mn-cs"/>
                        </a:rPr>
                        <a:t>A report on the 2016 BRICS Academic Forum and Think Tank partnerships approved by the Minister by 31 March 2017</a:t>
                      </a:r>
                      <a:endParaRPr lang="en-US" sz="2300" b="0" i="0" u="none" strike="noStrike" kern="1200" baseline="0" dirty="0" smtClean="0">
                        <a:solidFill>
                          <a:schemeClr val="tx1"/>
                        </a:solidFill>
                        <a:latin typeface="+mn-lt"/>
                        <a:ea typeface="+mn-ea"/>
                        <a:cs typeface="+mn-cs"/>
                      </a:endParaRPr>
                    </a:p>
                  </a:txBody>
                  <a:tcPr marL="91439" marR="91439" marT="45704" marB="4570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21F242-72E0-4C5F-A12A-66EA466EDDE3}" type="slidenum">
              <a:rPr lang="en-US" b="1">
                <a:latin typeface="Calibri" panose="020F0502020204030204" pitchFamily="34" charset="0"/>
              </a:rPr>
              <a:pPr eaLnBrk="1" hangingPunct="1"/>
              <a:t>43</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591236991"/>
              </p:ext>
            </p:extLst>
          </p:nvPr>
        </p:nvGraphicFramePr>
        <p:xfrm>
          <a:off x="457201" y="1203953"/>
          <a:ext cx="8175625" cy="4739587"/>
        </p:xfrm>
        <a:graphic>
          <a:graphicData uri="http://schemas.openxmlformats.org/drawingml/2006/table">
            <a:tbl>
              <a:tblPr firstRow="1" bandRow="1">
                <a:tableStyleId>{5940675A-B579-460E-94D1-54222C63F5DA}</a:tableStyleId>
              </a:tblPr>
              <a:tblGrid>
                <a:gridCol w="4419599"/>
                <a:gridCol w="1888449"/>
                <a:gridCol w="1867577"/>
              </a:tblGrid>
              <a:tr h="243847">
                <a:tc gridSpan="3">
                  <a:txBody>
                    <a:bodyPr/>
                    <a:lstStyle/>
                    <a:p>
                      <a:pPr algn="ctr"/>
                      <a:r>
                        <a:rPr lang="en-US" sz="2000" b="1" dirty="0" smtClean="0"/>
                        <a:t>System performance targets to be monitored</a:t>
                      </a:r>
                      <a:r>
                        <a:rPr lang="en-US" sz="2000" b="1" baseline="0" dirty="0" smtClean="0"/>
                        <a:t> and reported</a:t>
                      </a:r>
                      <a:endParaRPr lang="en-US" sz="2000" dirty="0"/>
                    </a:p>
                  </a:txBody>
                  <a:tcPr marL="91439" marR="91439" marT="45709" marB="45709" anchor="ctr"/>
                </a:tc>
                <a:tc hMerge="1">
                  <a:txBody>
                    <a:bodyPr/>
                    <a:lstStyle/>
                    <a:p>
                      <a:endParaRPr lang="en-US"/>
                    </a:p>
                  </a:txBody>
                  <a:tcPr/>
                </a:tc>
                <a:tc hMerge="1">
                  <a:txBody>
                    <a:bodyPr/>
                    <a:lstStyle/>
                    <a:p>
                      <a:endParaRPr lang="en-US"/>
                    </a:p>
                  </a:txBody>
                  <a:tcPr/>
                </a:tc>
              </a:tr>
              <a:tr h="1005954">
                <a:tc>
                  <a:txBody>
                    <a:bodyPr/>
                    <a:lstStyle/>
                    <a:p>
                      <a:pPr algn="ctr"/>
                      <a:r>
                        <a:rPr lang="en-US" sz="2000" b="1" dirty="0" smtClean="0"/>
                        <a:t>Performance</a:t>
                      </a:r>
                      <a:r>
                        <a:rPr lang="en-US" sz="2000" b="1" baseline="0" dirty="0" smtClean="0"/>
                        <a:t> Indicator </a:t>
                      </a:r>
                      <a:endParaRPr lang="en-US" sz="2000" b="1" dirty="0"/>
                    </a:p>
                  </a:txBody>
                  <a:tcPr marL="91435" marR="91435" marT="45732" marB="45732"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Baseline</a:t>
                      </a:r>
                      <a:r>
                        <a:rPr lang="en-US" sz="2000" b="1"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(2014 academic year) </a:t>
                      </a:r>
                      <a:endParaRPr lang="en-US" sz="2000" b="1" dirty="0"/>
                    </a:p>
                  </a:txBody>
                  <a:tcPr marL="91435" marR="91435" marT="45732" marB="45732"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t>2016/17</a:t>
                      </a:r>
                      <a:r>
                        <a:rPr lang="en-US" sz="2000" b="1" i="0" baseline="0" dirty="0" smtClean="0"/>
                        <a:t> </a:t>
                      </a:r>
                      <a:r>
                        <a:rPr lang="en-US" sz="2000" b="1" i="0" dirty="0" smtClean="0"/>
                        <a:t>Target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(2015 academic year)</a:t>
                      </a:r>
                      <a:endParaRPr lang="en-US" sz="2000" b="1" i="0" dirty="0"/>
                    </a:p>
                  </a:txBody>
                  <a:tcPr marL="91435" marR="91435" marT="45732" marB="45732" anchor="ctr"/>
                </a:tc>
              </a:tr>
              <a:tr h="701078">
                <a:tc>
                  <a:txBody>
                    <a:bodyPr/>
                    <a:lstStyle/>
                    <a:p>
                      <a:r>
                        <a:rPr lang="en-US" sz="2000" b="0" i="0" u="none" strike="noStrike" kern="1200" baseline="0" dirty="0" smtClean="0">
                          <a:solidFill>
                            <a:schemeClr val="tx1"/>
                          </a:solidFill>
                          <a:latin typeface="+mn-lt"/>
                          <a:ea typeface="+mn-ea"/>
                          <a:cs typeface="+mn-cs"/>
                        </a:rPr>
                        <a:t>Students enrolled in public higher education studies at universities (n)</a:t>
                      </a:r>
                      <a:endParaRPr lang="en-US" sz="2000" b="0" dirty="0"/>
                    </a:p>
                  </a:txBody>
                  <a:tcPr marL="91439" marR="91439" marT="45709" marB="45709">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969 154</a:t>
                      </a:r>
                      <a:endParaRPr lang="en-US" sz="2000" dirty="0" smtClean="0"/>
                    </a:p>
                  </a:txBody>
                  <a:tcPr marL="91439" marR="91439" marT="45709" marB="45709">
                    <a:lnL w="12700" cap="flat" cmpd="sng" algn="ctr">
                      <a:solidFill>
                        <a:schemeClr val="tx1"/>
                      </a:solidFill>
                      <a:prstDash val="solid"/>
                      <a:round/>
                      <a:headEnd type="none" w="med" len="med"/>
                      <a:tailEnd type="none" w="med" len="med"/>
                    </a:lnL>
                  </a:tcPr>
                </a:tc>
                <a:tc>
                  <a:txBody>
                    <a:bodyPr/>
                    <a:lstStyle/>
                    <a:p>
                      <a:pPr marL="0" indent="0" algn="ctr">
                        <a:buFont typeface="Arial" pitchFamily="34" charset="0"/>
                        <a:buNone/>
                      </a:pPr>
                      <a:r>
                        <a:rPr lang="en-US" sz="2000" b="0" i="0" u="none" strike="noStrike" kern="1200" baseline="0" dirty="0" smtClean="0">
                          <a:solidFill>
                            <a:schemeClr val="tx1"/>
                          </a:solidFill>
                          <a:latin typeface="+mn-lt"/>
                          <a:ea typeface="+mn-ea"/>
                          <a:cs typeface="+mn-cs"/>
                        </a:rPr>
                        <a:t>984 000</a:t>
                      </a:r>
                    </a:p>
                  </a:txBody>
                  <a:tcPr marL="91439" marR="91439" marT="45709" marB="45709"/>
                </a:tc>
              </a:tr>
              <a:tr h="396247">
                <a:tc>
                  <a:txBody>
                    <a:bodyPr/>
                    <a:lstStyle/>
                    <a:p>
                      <a:r>
                        <a:rPr lang="en-US" sz="2000" b="0" i="0" u="none" strike="noStrike" kern="1200" baseline="0" dirty="0" smtClean="0">
                          <a:solidFill>
                            <a:schemeClr val="tx1"/>
                          </a:solidFill>
                          <a:latin typeface="+mn-lt"/>
                          <a:ea typeface="+mn-ea"/>
                          <a:cs typeface="+mn-cs"/>
                        </a:rPr>
                        <a:t>Success rates at universities (%)</a:t>
                      </a:r>
                      <a:endParaRPr lang="en-US" sz="2000" b="0" dirty="0"/>
                    </a:p>
                  </a:txBody>
                  <a:tcPr marL="91439" marR="91439" marT="45709" marB="45709">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77%</a:t>
                      </a:r>
                      <a:endParaRPr lang="en-US" sz="2000" dirty="0"/>
                    </a:p>
                  </a:txBody>
                  <a:tcPr marL="91439" marR="91439" marT="45709" marB="45709">
                    <a:lnL w="12700" cap="flat" cmpd="sng" algn="ctr">
                      <a:solidFill>
                        <a:schemeClr val="tx1"/>
                      </a:solidFill>
                      <a:prstDash val="solid"/>
                      <a:round/>
                      <a:headEnd type="none" w="med" len="med"/>
                      <a:tailEnd type="none" w="med" len="med"/>
                    </a:lnL>
                  </a:tcPr>
                </a:tc>
                <a:tc>
                  <a:txBody>
                    <a:bodyPr/>
                    <a:lstStyle/>
                    <a:p>
                      <a:pPr algn="ctr"/>
                      <a:r>
                        <a:rPr lang="en-ZA" sz="2000" b="0" i="0" u="none" strike="noStrike" kern="1200" baseline="0" dirty="0" smtClean="0">
                          <a:solidFill>
                            <a:schemeClr val="tx1"/>
                          </a:solidFill>
                          <a:latin typeface="+mn-lt"/>
                          <a:ea typeface="+mn-ea"/>
                          <a:cs typeface="+mn-cs"/>
                        </a:rPr>
                        <a:t>77%</a:t>
                      </a:r>
                      <a:endParaRPr lang="en-US" sz="2000" b="0" i="0" u="none" strike="noStrike" kern="1200" baseline="0" dirty="0" smtClean="0">
                        <a:solidFill>
                          <a:schemeClr val="tx1"/>
                        </a:solidFill>
                        <a:latin typeface="+mn-lt"/>
                        <a:ea typeface="+mn-ea"/>
                        <a:cs typeface="+mn-cs"/>
                      </a:endParaRPr>
                    </a:p>
                  </a:txBody>
                  <a:tcPr marL="91439" marR="91439" marT="45709" marB="45709"/>
                </a:tc>
              </a:tr>
              <a:tr h="701078">
                <a:tc>
                  <a:txBody>
                    <a:bodyPr/>
                    <a:lstStyle/>
                    <a:p>
                      <a:r>
                        <a:rPr lang="en-US" sz="2000" b="0" i="0" u="none" strike="noStrike" kern="1200" baseline="0" dirty="0" smtClean="0">
                          <a:solidFill>
                            <a:schemeClr val="tx1"/>
                          </a:solidFill>
                          <a:latin typeface="+mn-lt"/>
                          <a:ea typeface="+mn-ea"/>
                          <a:cs typeface="+mn-cs"/>
                        </a:rPr>
                        <a:t>Graduates in Engineering Sciences from universities (n)</a:t>
                      </a:r>
                      <a:endParaRPr lang="en-US" sz="2000" b="0" dirty="0"/>
                    </a:p>
                  </a:txBody>
                  <a:tcPr marL="91439" marR="91439" marT="45709" marB="45709">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12 058</a:t>
                      </a:r>
                      <a:endParaRPr lang="en-US" sz="2000" dirty="0"/>
                    </a:p>
                  </a:txBody>
                  <a:tcPr marL="91439" marR="91439" marT="45709" marB="45709">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10 600</a:t>
                      </a:r>
                    </a:p>
                  </a:txBody>
                  <a:tcPr marL="91439" marR="91439" marT="45709" marB="45709"/>
                </a:tc>
              </a:tr>
              <a:tr h="701078">
                <a:tc>
                  <a:txBody>
                    <a:bodyPr/>
                    <a:lstStyle/>
                    <a:p>
                      <a:r>
                        <a:rPr lang="en-US" sz="2000" b="0" i="0" u="none" strike="noStrike" kern="1200" baseline="0" dirty="0" smtClean="0">
                          <a:solidFill>
                            <a:schemeClr val="tx1"/>
                          </a:solidFill>
                          <a:latin typeface="+mn-lt"/>
                          <a:ea typeface="+mn-ea"/>
                          <a:cs typeface="+mn-cs"/>
                        </a:rPr>
                        <a:t>Graduates in initial Teacher Education from universities (n)</a:t>
                      </a:r>
                      <a:endParaRPr lang="en-US" sz="2000" b="0" dirty="0"/>
                    </a:p>
                  </a:txBody>
                  <a:tcPr marL="91439" marR="91439" marT="45709" marB="45709">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19 124</a:t>
                      </a:r>
                      <a:endParaRPr lang="en-US" sz="2000" dirty="0"/>
                    </a:p>
                  </a:txBody>
                  <a:tcPr marL="91439" marR="91439" marT="45709" marB="45709">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18 300</a:t>
                      </a:r>
                    </a:p>
                  </a:txBody>
                  <a:tcPr marL="91439" marR="91439" marT="45709" marB="45709"/>
                </a:tc>
              </a:tr>
              <a:tr h="441687">
                <a:tc>
                  <a:txBody>
                    <a:bodyPr/>
                    <a:lstStyle/>
                    <a:p>
                      <a:r>
                        <a:rPr lang="en-ZA" sz="2000" b="0" i="0" u="none" strike="noStrike" kern="1200" baseline="0" dirty="0" smtClean="0">
                          <a:solidFill>
                            <a:schemeClr val="tx1"/>
                          </a:solidFill>
                          <a:latin typeface="+mn-lt"/>
                          <a:ea typeface="+mn-ea"/>
                          <a:cs typeface="+mn-cs"/>
                        </a:rPr>
                        <a:t>Doctoral graduates from universities (n)</a:t>
                      </a:r>
                      <a:endParaRPr lang="en-US" sz="2000" b="0" dirty="0"/>
                    </a:p>
                  </a:txBody>
                  <a:tcPr marL="91439" marR="91439" marT="45709" marB="45709">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2 258</a:t>
                      </a:r>
                      <a:endParaRPr lang="en-US" sz="2000" dirty="0"/>
                    </a:p>
                  </a:txBody>
                  <a:tcPr marL="91439" marR="91439" marT="45709" marB="45709">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2 200</a:t>
                      </a:r>
                    </a:p>
                  </a:txBody>
                  <a:tcPr marL="91439" marR="91439" marT="45709" marB="45709"/>
                </a:tc>
              </a:tr>
              <a:tr h="396247">
                <a:tc>
                  <a:txBody>
                    <a:bodyPr/>
                    <a:lstStyle/>
                    <a:p>
                      <a:r>
                        <a:rPr lang="en-US" sz="2000" b="0" i="0" u="none" strike="noStrike" kern="1200" baseline="0" dirty="0" smtClean="0">
                          <a:solidFill>
                            <a:schemeClr val="tx1"/>
                          </a:solidFill>
                          <a:latin typeface="+mn-lt"/>
                          <a:ea typeface="+mn-ea"/>
                          <a:cs typeface="+mn-cs"/>
                        </a:rPr>
                        <a:t>Research Masters graduates (n)</a:t>
                      </a:r>
                      <a:endParaRPr lang="en-US" sz="2000" b="0" dirty="0"/>
                    </a:p>
                  </a:txBody>
                  <a:tcPr marL="91439" marR="91439" marT="45709" marB="45709">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7 229</a:t>
                      </a:r>
                      <a:endParaRPr lang="en-US" sz="2000" dirty="0"/>
                    </a:p>
                  </a:txBody>
                  <a:tcPr marL="91439" marR="91439" marT="45709" marB="45709">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6 500</a:t>
                      </a:r>
                    </a:p>
                  </a:txBody>
                  <a:tcPr marL="91439" marR="91439" marT="45709" marB="45709"/>
                </a:tc>
              </a:tr>
            </a:tbl>
          </a:graphicData>
        </a:graphic>
      </p:graphicFrame>
      <p:sp>
        <p:nvSpPr>
          <p:cNvPr id="6" name="TextBox 5"/>
          <p:cNvSpPr txBox="1"/>
          <p:nvPr/>
        </p:nvSpPr>
        <p:spPr>
          <a:xfrm>
            <a:off x="488950"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CF8442-9644-4CB6-AF60-E21DFC32D7D3}" type="slidenum">
              <a:rPr lang="en-US" b="1">
                <a:latin typeface="Calibri" panose="020F0502020204030204" pitchFamily="34" charset="0"/>
              </a:rPr>
              <a:pPr eaLnBrk="1" hangingPunct="1"/>
              <a:t>44</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690394409"/>
              </p:ext>
            </p:extLst>
          </p:nvPr>
        </p:nvGraphicFramePr>
        <p:xfrm>
          <a:off x="533400" y="1219200"/>
          <a:ext cx="8110537" cy="4420160"/>
        </p:xfrm>
        <a:graphic>
          <a:graphicData uri="http://schemas.openxmlformats.org/drawingml/2006/table">
            <a:tbl>
              <a:tblPr firstRow="1" bandRow="1">
                <a:tableStyleId>{5940675A-B579-460E-94D1-54222C63F5DA}</a:tableStyleId>
              </a:tblPr>
              <a:tblGrid>
                <a:gridCol w="4478993"/>
                <a:gridCol w="1815773"/>
                <a:gridCol w="1815771"/>
              </a:tblGrid>
              <a:tr h="1006007">
                <a:tc>
                  <a:txBody>
                    <a:bodyPr/>
                    <a:lstStyle/>
                    <a:p>
                      <a:pPr algn="ctr"/>
                      <a:r>
                        <a:rPr lang="en-US" sz="2000" b="1" dirty="0" smtClean="0"/>
                        <a:t>Performance</a:t>
                      </a:r>
                      <a:r>
                        <a:rPr lang="en-US" sz="2000" b="1" baseline="0" dirty="0" smtClean="0"/>
                        <a:t> Indicator </a:t>
                      </a:r>
                      <a:endParaRPr lang="en-US" sz="2000" b="1" dirty="0"/>
                    </a:p>
                  </a:txBody>
                  <a:tcPr marL="91435" marR="91435" marT="45734" marB="45734"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Baseline</a:t>
                      </a:r>
                      <a:r>
                        <a:rPr lang="en-US" sz="2000" b="1"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(2014 academic year) </a:t>
                      </a:r>
                      <a:endParaRPr lang="en-US" sz="2000" b="1" dirty="0"/>
                    </a:p>
                  </a:txBody>
                  <a:tcPr marL="91435" marR="91435" marT="45734" marB="45734"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t>2016/17</a:t>
                      </a:r>
                      <a:r>
                        <a:rPr lang="en-US" sz="2000" b="1" i="0" baseline="0" dirty="0" smtClean="0"/>
                        <a:t> </a:t>
                      </a:r>
                      <a:r>
                        <a:rPr lang="en-US" sz="2000" b="1" i="0" dirty="0" smtClean="0"/>
                        <a:t>Target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(2015 academic year)</a:t>
                      </a:r>
                      <a:endParaRPr lang="en-US" sz="2000" b="1" i="0" dirty="0"/>
                    </a:p>
                  </a:txBody>
                  <a:tcPr marL="91435" marR="91435" marT="45734" marB="45734" anchor="ctr"/>
                </a:tc>
              </a:tr>
              <a:tr h="1310808">
                <a:tc>
                  <a:txBody>
                    <a:bodyPr/>
                    <a:lstStyle/>
                    <a:p>
                      <a:r>
                        <a:rPr lang="en-US" sz="2000" b="0" i="0" u="none" strike="noStrike" kern="1200" baseline="0" dirty="0" smtClean="0">
                          <a:solidFill>
                            <a:schemeClr val="tx1"/>
                          </a:solidFill>
                          <a:latin typeface="+mn-lt"/>
                          <a:ea typeface="+mn-ea"/>
                          <a:cs typeface="+mn-cs"/>
                        </a:rPr>
                        <a:t>Additional first-time entrants (black and women) to academic workforce in addition to normal replacement and plans (n)</a:t>
                      </a:r>
                      <a:endParaRPr lang="en-US" sz="2000" b="0" dirty="0"/>
                    </a:p>
                  </a:txBody>
                  <a:tcPr marL="91439" marR="91439" marT="45711" marB="45711">
                    <a:lnR w="12700" cap="flat" cmpd="sng" algn="ctr">
                      <a:solidFill>
                        <a:schemeClr val="tx1"/>
                      </a:solidFill>
                      <a:prstDash val="solid"/>
                      <a:round/>
                      <a:headEnd type="none" w="med" len="med"/>
                      <a:tailEnd type="none" w="med" len="med"/>
                    </a:lnR>
                  </a:tcPr>
                </a:tc>
                <a:tc>
                  <a:txBody>
                    <a:bodyPr/>
                    <a:lstStyle/>
                    <a:p>
                      <a:pPr algn="ctr"/>
                      <a:r>
                        <a:rPr lang="en-US" sz="2000" dirty="0" smtClean="0"/>
                        <a:t>-</a:t>
                      </a:r>
                      <a:endParaRPr lang="en-US" sz="2000" dirty="0"/>
                    </a:p>
                  </a:txBody>
                  <a:tcPr marL="91439" marR="91439" marT="45711" marB="45711">
                    <a:lnL w="12700" cap="flat" cmpd="sng" algn="ctr">
                      <a:solidFill>
                        <a:schemeClr val="tx1"/>
                      </a:solidFill>
                      <a:prstDash val="solid"/>
                      <a:round/>
                      <a:headEnd type="none" w="med" len="med"/>
                      <a:tailEnd type="none" w="med" len="med"/>
                    </a:lnL>
                  </a:tcPr>
                </a:tc>
                <a:tc>
                  <a:txBody>
                    <a:bodyPr/>
                    <a:lstStyle/>
                    <a:p>
                      <a:pPr marL="0" indent="0" algn="ctr">
                        <a:buFont typeface="Arial" pitchFamily="34" charset="0"/>
                        <a:buNone/>
                      </a:pPr>
                      <a:r>
                        <a:rPr lang="en-US" sz="2000" b="0" i="0" u="none" strike="noStrike" kern="1200" baseline="0" dirty="0" smtClean="0">
                          <a:solidFill>
                            <a:schemeClr val="tx1"/>
                          </a:solidFill>
                          <a:latin typeface="+mn-lt"/>
                          <a:ea typeface="+mn-ea"/>
                          <a:cs typeface="+mn-cs"/>
                        </a:rPr>
                        <a:t>100</a:t>
                      </a:r>
                    </a:p>
                  </a:txBody>
                  <a:tcPr marL="91439" marR="91439" marT="45711" marB="45711"/>
                </a:tc>
              </a:tr>
              <a:tr h="701115">
                <a:tc>
                  <a:txBody>
                    <a:bodyPr/>
                    <a:lstStyle/>
                    <a:p>
                      <a:r>
                        <a:rPr lang="en-US" sz="2000" b="0" i="0" u="none" strike="noStrike" kern="1200" baseline="0" dirty="0" smtClean="0">
                          <a:solidFill>
                            <a:schemeClr val="tx1"/>
                          </a:solidFill>
                          <a:latin typeface="+mn-lt"/>
                          <a:ea typeface="+mn-ea"/>
                          <a:cs typeface="+mn-cs"/>
                        </a:rPr>
                        <a:t>First year students in foundation programmes (n)</a:t>
                      </a:r>
                      <a:endParaRPr lang="en-US" sz="2000" b="0" dirty="0"/>
                    </a:p>
                  </a:txBody>
                  <a:tcPr marL="91439" marR="91439" marT="45711" marB="45711">
                    <a:lnR w="12700" cap="flat" cmpd="sng" algn="ctr">
                      <a:solidFill>
                        <a:schemeClr val="tx1"/>
                      </a:solidFill>
                      <a:prstDash val="solid"/>
                      <a:round/>
                      <a:headEnd type="none" w="med" len="med"/>
                      <a:tailEnd type="none" w="med" len="med"/>
                    </a:lnR>
                  </a:tcPr>
                </a:tc>
                <a:tc>
                  <a:txBody>
                    <a:bodyPr/>
                    <a:lstStyle/>
                    <a:p>
                      <a:pPr algn="ctr"/>
                      <a:r>
                        <a:rPr lang="en-ZA" sz="1800" b="0" i="0" u="none" strike="noStrike" kern="1200" baseline="0" dirty="0" smtClean="0">
                          <a:solidFill>
                            <a:schemeClr val="tx1"/>
                          </a:solidFill>
                          <a:latin typeface="+mn-lt"/>
                          <a:ea typeface="+mn-ea"/>
                          <a:cs typeface="+mn-cs"/>
                        </a:rPr>
                        <a:t>19 212</a:t>
                      </a:r>
                      <a:endParaRPr lang="en-US" sz="2000" dirty="0"/>
                    </a:p>
                  </a:txBody>
                  <a:tcPr marL="91439" marR="91439" marT="45711" marB="45711">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30 400</a:t>
                      </a:r>
                    </a:p>
                  </a:txBody>
                  <a:tcPr marL="91439" marR="91439" marT="45711" marB="45711"/>
                </a:tc>
              </a:tr>
              <a:tr h="701115">
                <a:tc>
                  <a:txBody>
                    <a:bodyPr/>
                    <a:lstStyle/>
                    <a:p>
                      <a:r>
                        <a:rPr lang="en-US" sz="2000" b="0" i="0" u="none" strike="noStrike" kern="1200" baseline="0" dirty="0" smtClean="0">
                          <a:solidFill>
                            <a:schemeClr val="tx1"/>
                          </a:solidFill>
                          <a:latin typeface="+mn-lt"/>
                          <a:ea typeface="+mn-ea"/>
                          <a:cs typeface="+mn-cs"/>
                        </a:rPr>
                        <a:t>Eligible university students obtaining financial aid (n)</a:t>
                      </a:r>
                      <a:endParaRPr lang="en-US" sz="2000" b="0" dirty="0"/>
                    </a:p>
                  </a:txBody>
                  <a:tcPr marL="91439" marR="91439" marT="45711" marB="45711">
                    <a:lnR w="12700" cap="flat" cmpd="sng" algn="ctr">
                      <a:solidFill>
                        <a:schemeClr val="tx1"/>
                      </a:solidFill>
                      <a:prstDash val="solid"/>
                      <a:round/>
                      <a:headEnd type="none" w="med" len="med"/>
                      <a:tailEnd type="none" w="med" len="med"/>
                    </a:lnR>
                  </a:tcPr>
                </a:tc>
                <a:tc>
                  <a:txBody>
                    <a:bodyPr/>
                    <a:lstStyle/>
                    <a:p>
                      <a:pPr algn="ctr"/>
                      <a:r>
                        <a:rPr lang="en-ZA" sz="1800" b="0" i="0" u="none" strike="noStrike" kern="1200" baseline="0" dirty="0" smtClean="0">
                          <a:solidFill>
                            <a:schemeClr val="tx1"/>
                          </a:solidFill>
                          <a:latin typeface="+mn-lt"/>
                          <a:ea typeface="+mn-ea"/>
                          <a:cs typeface="+mn-cs"/>
                        </a:rPr>
                        <a:t>18 615</a:t>
                      </a:r>
                      <a:endParaRPr lang="en-US" sz="2000" dirty="0"/>
                    </a:p>
                  </a:txBody>
                  <a:tcPr marL="91439" marR="91439" marT="45711" marB="45711">
                    <a:lnL w="12700" cap="flat" cmpd="sng" algn="ctr">
                      <a:solidFill>
                        <a:schemeClr val="tx1"/>
                      </a:solidFill>
                      <a:prstDash val="solid"/>
                      <a:round/>
                      <a:headEnd type="none" w="med" len="med"/>
                      <a:tailEnd type="none" w="med" len="med"/>
                    </a:lnL>
                  </a:tcPr>
                </a:tc>
                <a:tc>
                  <a:txBody>
                    <a:bodyPr/>
                    <a:lstStyle/>
                    <a:p>
                      <a:pPr algn="ctr"/>
                      <a:r>
                        <a:rPr lang="en-ZA" sz="1800" b="0" i="0" u="none" strike="noStrike" kern="1200" baseline="0" dirty="0" smtClean="0">
                          <a:solidFill>
                            <a:schemeClr val="tx1"/>
                          </a:solidFill>
                          <a:latin typeface="+mn-lt"/>
                          <a:ea typeface="+mn-ea"/>
                          <a:cs typeface="+mn-cs"/>
                        </a:rPr>
                        <a:t>205 000</a:t>
                      </a:r>
                      <a:endParaRPr lang="en-US" sz="2000" b="0" i="0" u="none" strike="noStrike" kern="1200" baseline="0" dirty="0" smtClean="0">
                        <a:solidFill>
                          <a:schemeClr val="tx1"/>
                        </a:solidFill>
                        <a:latin typeface="+mn-lt"/>
                        <a:ea typeface="+mn-ea"/>
                        <a:cs typeface="+mn-cs"/>
                      </a:endParaRPr>
                    </a:p>
                  </a:txBody>
                  <a:tcPr marL="91439" marR="91439" marT="45711" marB="45711"/>
                </a:tc>
              </a:tr>
              <a:tr h="701115">
                <a:tc>
                  <a:txBody>
                    <a:bodyPr/>
                    <a:lstStyle/>
                    <a:p>
                      <a:r>
                        <a:rPr lang="en-US" sz="2000" b="0" i="0" u="none" strike="noStrike" kern="1200" baseline="0" dirty="0" smtClean="0">
                          <a:solidFill>
                            <a:schemeClr val="tx1"/>
                          </a:solidFill>
                          <a:latin typeface="+mn-lt"/>
                          <a:ea typeface="+mn-ea"/>
                          <a:cs typeface="+mn-cs"/>
                        </a:rPr>
                        <a:t>Graduates in Human Health and Animal Health from universities (n)</a:t>
                      </a:r>
                      <a:endParaRPr lang="en-US" sz="2000" b="0" dirty="0"/>
                    </a:p>
                  </a:txBody>
                  <a:tcPr marL="91439" marR="91439" marT="45711" marB="45711">
                    <a:lnR w="12700" cap="flat" cmpd="sng" algn="ctr">
                      <a:solidFill>
                        <a:schemeClr val="tx1"/>
                      </a:solidFill>
                      <a:prstDash val="solid"/>
                      <a:round/>
                      <a:headEnd type="none" w="med" len="med"/>
                      <a:tailEnd type="none" w="med" len="med"/>
                    </a:lnR>
                  </a:tcPr>
                </a:tc>
                <a:tc>
                  <a:txBody>
                    <a:bodyPr/>
                    <a:lstStyle/>
                    <a:p>
                      <a:pPr algn="ctr"/>
                      <a:r>
                        <a:rPr lang="en-ZA" sz="1800" b="0" i="0" u="none" strike="noStrike" kern="1200" baseline="0" dirty="0" smtClean="0">
                          <a:solidFill>
                            <a:schemeClr val="tx1"/>
                          </a:solidFill>
                          <a:latin typeface="+mn-lt"/>
                          <a:ea typeface="+mn-ea"/>
                          <a:cs typeface="+mn-cs"/>
                        </a:rPr>
                        <a:t>8 982</a:t>
                      </a:r>
                      <a:endParaRPr lang="en-US" sz="2000" dirty="0"/>
                    </a:p>
                  </a:txBody>
                  <a:tcPr marL="91439" marR="91439" marT="45711" marB="45711">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9 700</a:t>
                      </a:r>
                    </a:p>
                  </a:txBody>
                  <a:tcPr marL="91439" marR="91439" marT="45711" marB="45711"/>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727F95-5443-43F0-89CF-9514F462DAB9}" type="slidenum">
              <a:rPr lang="en-US" b="1">
                <a:latin typeface="Calibri" panose="020F0502020204030204" pitchFamily="34" charset="0"/>
              </a:rPr>
              <a:pPr eaLnBrk="1" hangingPunct="1"/>
              <a:t>45</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659181816"/>
              </p:ext>
            </p:extLst>
          </p:nvPr>
        </p:nvGraphicFramePr>
        <p:xfrm>
          <a:off x="500064" y="1219200"/>
          <a:ext cx="8143874" cy="4206082"/>
        </p:xfrm>
        <a:graphic>
          <a:graphicData uri="http://schemas.openxmlformats.org/drawingml/2006/table">
            <a:tbl>
              <a:tblPr firstRow="1" bandRow="1">
                <a:tableStyleId>{5940675A-B579-460E-94D1-54222C63F5DA}</a:tableStyleId>
              </a:tblPr>
              <a:tblGrid>
                <a:gridCol w="4376736"/>
                <a:gridCol w="1944025"/>
                <a:gridCol w="1823113"/>
              </a:tblGrid>
              <a:tr h="914400">
                <a:tc>
                  <a:txBody>
                    <a:bodyPr/>
                    <a:lstStyle/>
                    <a:p>
                      <a:pPr algn="ctr"/>
                      <a:r>
                        <a:rPr lang="en-US" sz="2000" b="1" dirty="0" smtClean="0">
                          <a:latin typeface="+mn-lt"/>
                        </a:rPr>
                        <a:t>Performance</a:t>
                      </a:r>
                      <a:r>
                        <a:rPr lang="en-US" sz="2000" b="1" baseline="0" dirty="0" smtClean="0">
                          <a:latin typeface="+mn-lt"/>
                        </a:rPr>
                        <a:t> Indicator </a:t>
                      </a:r>
                      <a:endParaRPr lang="en-US" sz="2000" b="1" dirty="0">
                        <a:latin typeface="+mn-lt"/>
                      </a:endParaRPr>
                    </a:p>
                  </a:txBody>
                  <a:tcPr marL="91435" marR="91435" marT="45726" marB="45726"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Baseline</a:t>
                      </a:r>
                      <a:r>
                        <a:rPr lang="en-US" sz="2000" b="1" baseline="0" dirty="0" smtClean="0">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(2014 academic year) </a:t>
                      </a:r>
                      <a:endParaRPr lang="en-US" sz="2000" b="1" dirty="0">
                        <a:latin typeface="+mn-lt"/>
                      </a:endParaRPr>
                    </a:p>
                  </a:txBody>
                  <a:tcPr marL="91435" marR="91435" marT="45726" marB="45726"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latin typeface="+mn-lt"/>
                        </a:rPr>
                        <a:t>2016/17</a:t>
                      </a:r>
                      <a:r>
                        <a:rPr lang="en-US" sz="2000" b="1" i="0" baseline="0" dirty="0" smtClean="0">
                          <a:latin typeface="+mn-lt"/>
                        </a:rPr>
                        <a:t> </a:t>
                      </a:r>
                      <a:r>
                        <a:rPr lang="en-US" sz="2000" b="1" i="0" dirty="0" smtClean="0">
                          <a:latin typeface="+mn-lt"/>
                        </a:rPr>
                        <a:t>Target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(2015 academic year)</a:t>
                      </a:r>
                      <a:endParaRPr lang="en-US" sz="2000" b="1" i="0" dirty="0">
                        <a:latin typeface="+mn-lt"/>
                      </a:endParaRPr>
                    </a:p>
                  </a:txBody>
                  <a:tcPr marL="91435" marR="91435" marT="45726" marB="45726" anchor="ctr"/>
                </a:tc>
              </a:tr>
              <a:tr h="700989">
                <a:tc>
                  <a:txBody>
                    <a:bodyPr/>
                    <a:lstStyle/>
                    <a:p>
                      <a:r>
                        <a:rPr lang="en-US" sz="2000" b="0" i="0" u="none" strike="noStrike" kern="1200" baseline="0" dirty="0" smtClean="0">
                          <a:solidFill>
                            <a:schemeClr val="tx1"/>
                          </a:solidFill>
                          <a:latin typeface="+mn-lt"/>
                          <a:ea typeface="+mn-ea"/>
                          <a:cs typeface="+mn-cs"/>
                        </a:rPr>
                        <a:t>Universities offering accredited TVET college qualifications (n)</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dirty="0" smtClean="0">
                          <a:latin typeface="+mn-lt"/>
                        </a:rPr>
                        <a:t>-</a:t>
                      </a:r>
                      <a:endParaRPr lang="en-US" sz="200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10</a:t>
                      </a:r>
                    </a:p>
                  </a:txBody>
                  <a:tcPr marL="91439" marR="91439" marT="45703" marB="45703"/>
                </a:tc>
              </a:tr>
              <a:tr h="396197">
                <a:tc>
                  <a:txBody>
                    <a:bodyPr/>
                    <a:lstStyle/>
                    <a:p>
                      <a:r>
                        <a:rPr lang="en-US" sz="2000" b="0" i="0" u="none" strike="noStrike" kern="1200" baseline="0" dirty="0" smtClean="0">
                          <a:solidFill>
                            <a:schemeClr val="tx1"/>
                          </a:solidFill>
                          <a:latin typeface="+mn-lt"/>
                          <a:ea typeface="+mn-ea"/>
                          <a:cs typeface="+mn-cs"/>
                        </a:rPr>
                        <a:t>University academic staff with PHDs (%)</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dirty="0" smtClean="0">
                          <a:latin typeface="+mn-lt"/>
                        </a:rPr>
                        <a:t>43%</a:t>
                      </a:r>
                      <a:endParaRPr lang="en-US" sz="200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43%</a:t>
                      </a:r>
                    </a:p>
                  </a:txBody>
                  <a:tcPr marL="91439" marR="91439" marT="45703" marB="45703"/>
                </a:tc>
              </a:tr>
              <a:tr h="700989">
                <a:tc>
                  <a:txBody>
                    <a:bodyPr/>
                    <a:lstStyle/>
                    <a:p>
                      <a:r>
                        <a:rPr lang="en-US" sz="2000" b="0" i="0" u="none" strike="noStrike" kern="1200" baseline="0" dirty="0" smtClean="0">
                          <a:solidFill>
                            <a:schemeClr val="tx1"/>
                          </a:solidFill>
                          <a:latin typeface="+mn-lt"/>
                          <a:ea typeface="+mn-ea"/>
                          <a:cs typeface="+mn-cs"/>
                        </a:rPr>
                        <a:t>Graduates in Natural and Physical Sciences from universities (n)</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7 259</a:t>
                      </a:r>
                      <a:endParaRPr lang="en-US" sz="200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6 600</a:t>
                      </a:r>
                    </a:p>
                  </a:txBody>
                  <a:tcPr marL="91439" marR="91439" marT="45703" marB="45703"/>
                </a:tc>
              </a:tr>
              <a:tr h="700989">
                <a:tc>
                  <a:txBody>
                    <a:bodyPr/>
                    <a:lstStyle/>
                    <a:p>
                      <a:r>
                        <a:rPr lang="en-US" sz="2000" b="0" i="0" u="none" strike="noStrike" kern="1200" baseline="0" dirty="0" smtClean="0">
                          <a:solidFill>
                            <a:schemeClr val="tx1"/>
                          </a:solidFill>
                          <a:latin typeface="+mn-lt"/>
                          <a:ea typeface="+mn-ea"/>
                          <a:cs typeface="+mn-cs"/>
                        </a:rPr>
                        <a:t>Higher education undergraduate success rates (contact) (%)</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82%</a:t>
                      </a:r>
                      <a:endParaRPr lang="en-US" sz="2000" b="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80%</a:t>
                      </a:r>
                    </a:p>
                  </a:txBody>
                  <a:tcPr marL="91439" marR="91439" marT="45703" marB="45703"/>
                </a:tc>
              </a:tr>
              <a:tr h="700989">
                <a:tc>
                  <a:txBody>
                    <a:bodyPr/>
                    <a:lstStyle/>
                    <a:p>
                      <a:r>
                        <a:rPr lang="en-US" sz="2000" b="0" i="0" u="none" strike="noStrike" kern="1200" baseline="0" dirty="0" smtClean="0">
                          <a:solidFill>
                            <a:schemeClr val="tx1"/>
                          </a:solidFill>
                          <a:latin typeface="+mn-lt"/>
                          <a:ea typeface="+mn-ea"/>
                          <a:cs typeface="+mn-cs"/>
                        </a:rPr>
                        <a:t>Higher education undergraduate success rates (distance) (%)</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68%</a:t>
                      </a:r>
                      <a:endParaRPr lang="en-US" sz="2000" b="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68%</a:t>
                      </a:r>
                    </a:p>
                  </a:txBody>
                  <a:tcPr marL="91439" marR="91439" marT="45703" marB="45703"/>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3:  University Education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6E2362-D414-4733-A8A7-05FCC29DAC8A}" type="slidenum">
              <a:rPr lang="en-US" b="1">
                <a:latin typeface="Calibri" panose="020F0502020204030204" pitchFamily="34" charset="0"/>
              </a:rPr>
              <a:pPr eaLnBrk="1" hangingPunct="1"/>
              <a:t>46</a:t>
            </a:fld>
            <a:endParaRPr lang="en-US" b="1" dirty="0">
              <a:latin typeface="Calibri" panose="020F0502020204030204" pitchFamily="34" charset="0"/>
            </a:endParaRPr>
          </a:p>
        </p:txBody>
      </p:sp>
      <p:sp>
        <p:nvSpPr>
          <p:cNvPr id="6" name="TextBox 5"/>
          <p:cNvSpPr txBox="1"/>
          <p:nvPr/>
        </p:nvSpPr>
        <p:spPr>
          <a:xfrm>
            <a:off x="500063" y="542925"/>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
        <p:nvSpPr>
          <p:cNvPr id="2" name="Rectangle 1"/>
          <p:cNvSpPr/>
          <p:nvPr/>
        </p:nvSpPr>
        <p:spPr>
          <a:xfrm>
            <a:off x="500063" y="1676400"/>
            <a:ext cx="8034337" cy="1569660"/>
          </a:xfrm>
          <a:prstGeom prst="rect">
            <a:avLst/>
          </a:prstGeom>
        </p:spPr>
        <p:txBody>
          <a:bodyPr>
            <a:spAutoFit/>
          </a:bodyPr>
          <a:lstStyle/>
          <a:p>
            <a:pPr>
              <a:defRPr/>
            </a:pPr>
            <a:r>
              <a:rPr lang="en-US" sz="2400" b="1" dirty="0">
                <a:latin typeface="+mn-lt"/>
              </a:rPr>
              <a:t>Programme Purpose: </a:t>
            </a:r>
            <a:r>
              <a:rPr lang="en-ZA" sz="2400" dirty="0">
                <a:latin typeface="+mn-lt"/>
              </a:rPr>
              <a:t>Plan, develop, implement, monitor, maintain and evaluate national policy, Programmes, assessment practices and systems for Technical and Vocational Education and </a:t>
            </a:r>
            <a:r>
              <a:rPr lang="en-ZA" sz="2400" dirty="0" smtClean="0">
                <a:latin typeface="+mn-lt"/>
              </a:rPr>
              <a:t>Training</a:t>
            </a:r>
            <a:endParaRPr lang="en-US" sz="24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FA5D43-640C-475A-AA5C-C5E1D400D883}" type="slidenum">
              <a:rPr lang="en-US" b="1">
                <a:latin typeface="Calibri" panose="020F0502020204030204" pitchFamily="34" charset="0"/>
              </a:rPr>
              <a:pPr eaLnBrk="1" hangingPunct="1"/>
              <a:t>47</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081770838"/>
              </p:ext>
            </p:extLst>
          </p:nvPr>
        </p:nvGraphicFramePr>
        <p:xfrm>
          <a:off x="477838" y="1646136"/>
          <a:ext cx="8186737" cy="3840164"/>
        </p:xfrm>
        <a:graphic>
          <a:graphicData uri="http://schemas.openxmlformats.org/drawingml/2006/table">
            <a:tbl>
              <a:tblPr firstRow="1" bandRow="1">
                <a:tableStyleId>{5940675A-B579-460E-94D1-54222C63F5DA}</a:tableStyleId>
              </a:tblPr>
              <a:tblGrid>
                <a:gridCol w="3462337"/>
                <a:gridCol w="4724400"/>
              </a:tblGrid>
              <a:tr h="1188607">
                <a:tc gridSpan="2">
                  <a:txBody>
                    <a:bodyPr/>
                    <a:lstStyle/>
                    <a:p>
                      <a:r>
                        <a:rPr lang="en-US" sz="2300" b="1" dirty="0" smtClean="0"/>
                        <a:t>Strategic Objective (1): </a:t>
                      </a:r>
                      <a:r>
                        <a:rPr lang="en-US" sz="2300" b="0" i="0" u="none" strike="noStrike" kern="1200" baseline="0" dirty="0" smtClean="0">
                          <a:solidFill>
                            <a:schemeClr val="tx1"/>
                          </a:solidFill>
                          <a:latin typeface="+mn-lt"/>
                          <a:ea typeface="+mn-ea"/>
                          <a:cs typeface="+mn-cs"/>
                        </a:rPr>
                        <a:t>To develop 1 and revise 2 legislative and guiding frameworks aimed at steering the Technical and Vocational Education and Training sector by 31 March 2017</a:t>
                      </a:r>
                      <a:endParaRPr lang="en-US" sz="2300" dirty="0"/>
                    </a:p>
                  </a:txBody>
                  <a:tcPr marL="91439" marR="91439" marT="45701" marB="45701" anchor="ctr"/>
                </a:tc>
                <a:tc hMerge="1">
                  <a:txBody>
                    <a:bodyPr/>
                    <a:lstStyle/>
                    <a:p>
                      <a:endParaRPr lang="en-US"/>
                    </a:p>
                  </a:txBody>
                  <a:tcPr/>
                </a:tc>
              </a:tr>
              <a:tr h="457183">
                <a:tc>
                  <a:txBody>
                    <a:bodyPr/>
                    <a:lstStyle/>
                    <a:p>
                      <a:pPr algn="ctr"/>
                      <a:r>
                        <a:rPr lang="en-US" sz="2300" b="1" dirty="0" smtClean="0"/>
                        <a:t>Performance</a:t>
                      </a:r>
                      <a:r>
                        <a:rPr lang="en-US" sz="2300" b="1" baseline="0" dirty="0" smtClean="0"/>
                        <a:t> Indicator </a:t>
                      </a:r>
                      <a:endParaRPr lang="en-US" sz="2300" b="1" dirty="0"/>
                    </a:p>
                  </a:txBody>
                  <a:tcPr marL="91435" marR="91435" marT="45724" marB="45724"/>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4" marB="45724"/>
                </a:tc>
              </a:tr>
              <a:tr h="2194374">
                <a:tc>
                  <a:txBody>
                    <a:bodyPr/>
                    <a:lstStyle/>
                    <a:p>
                      <a:r>
                        <a:rPr lang="en-US" sz="2300" b="0" i="0" u="none" strike="noStrike" kern="1200" baseline="0" dirty="0" smtClean="0">
                          <a:solidFill>
                            <a:schemeClr val="tx1"/>
                          </a:solidFill>
                          <a:latin typeface="+mn-lt"/>
                          <a:ea typeface="+mn-ea"/>
                          <a:cs typeface="+mn-cs"/>
                        </a:rPr>
                        <a:t>New Technical and Vocational Education and Training steering</a:t>
                      </a:r>
                    </a:p>
                    <a:p>
                      <a:r>
                        <a:rPr lang="en-US" sz="2300" b="0" i="0" u="none" strike="noStrike" kern="1200" baseline="0" dirty="0" smtClean="0">
                          <a:solidFill>
                            <a:schemeClr val="tx1"/>
                          </a:solidFill>
                          <a:latin typeface="+mn-lt"/>
                          <a:ea typeface="+mn-ea"/>
                          <a:cs typeface="+mn-cs"/>
                        </a:rPr>
                        <a:t>mechanisms developed and approved (n)</a:t>
                      </a:r>
                      <a:endParaRPr lang="en-US" sz="2300" b="0" dirty="0"/>
                    </a:p>
                  </a:txBody>
                  <a:tcPr marL="91439" marR="91439" marT="45701" marB="45701"/>
                </a:tc>
                <a:tc>
                  <a:txBody>
                    <a:bodyPr/>
                    <a:lstStyle/>
                    <a:p>
                      <a:pPr marL="0" indent="0" algn="l">
                        <a:buFont typeface="Arial" pitchFamily="34" charset="0"/>
                        <a:buNone/>
                      </a:pPr>
                      <a:r>
                        <a:rPr lang="en-ZA" sz="2300" b="0" i="0" u="none" strike="noStrike" kern="1200" baseline="0" dirty="0" smtClean="0">
                          <a:solidFill>
                            <a:schemeClr val="tx1"/>
                          </a:solidFill>
                          <a:latin typeface="+mn-lt"/>
                          <a:ea typeface="+mn-ea"/>
                          <a:cs typeface="+mn-cs"/>
                        </a:rPr>
                        <a:t>National admission and promotion guidelines for NC(V) approved by the Minister by 31 March 2017</a:t>
                      </a:r>
                      <a:endParaRPr lang="en-US" sz="2300" b="0" i="0" u="none" strike="noStrike" kern="1200" baseline="0" dirty="0" smtClean="0">
                        <a:solidFill>
                          <a:schemeClr val="tx1"/>
                        </a:solidFill>
                        <a:latin typeface="+mn-lt"/>
                        <a:ea typeface="+mn-ea"/>
                        <a:cs typeface="+mn-cs"/>
                      </a:endParaRPr>
                    </a:p>
                  </a:txBody>
                  <a:tcPr marL="91439" marR="91439" marT="45701" marB="45701"/>
                </a:tc>
              </a:tr>
            </a:tbl>
          </a:graphicData>
        </a:graphic>
      </p:graphicFrame>
      <p:sp>
        <p:nvSpPr>
          <p:cNvPr id="6" name="TextBox 5"/>
          <p:cNvSpPr txBox="1"/>
          <p:nvPr/>
        </p:nvSpPr>
        <p:spPr>
          <a:xfrm>
            <a:off x="500063" y="542925"/>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05ED20-BC6C-4FBE-AF68-2351AE347ABA}" type="slidenum">
              <a:rPr lang="en-US" b="1">
                <a:latin typeface="Calibri" panose="020F0502020204030204" pitchFamily="34" charset="0"/>
              </a:rPr>
              <a:pPr eaLnBrk="1" hangingPunct="1"/>
              <a:t>48</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95351917"/>
              </p:ext>
            </p:extLst>
          </p:nvPr>
        </p:nvGraphicFramePr>
        <p:xfrm>
          <a:off x="511175" y="1645886"/>
          <a:ext cx="8143875" cy="3002314"/>
        </p:xfrm>
        <a:graphic>
          <a:graphicData uri="http://schemas.openxmlformats.org/drawingml/2006/table">
            <a:tbl>
              <a:tblPr firstRow="1" bandRow="1">
                <a:tableStyleId>{5940675A-B579-460E-94D1-54222C63F5DA}</a:tableStyleId>
              </a:tblPr>
              <a:tblGrid>
                <a:gridCol w="3157537"/>
                <a:gridCol w="4986338"/>
              </a:tblGrid>
              <a:tr h="457258">
                <a:tc>
                  <a:txBody>
                    <a:bodyPr/>
                    <a:lstStyle/>
                    <a:p>
                      <a:pPr algn="ctr"/>
                      <a:r>
                        <a:rPr lang="en-US" sz="2300" b="1" dirty="0" smtClean="0"/>
                        <a:t>Performance</a:t>
                      </a:r>
                      <a:r>
                        <a:rPr lang="en-US" sz="2300" b="1" baseline="0" dirty="0" smtClean="0"/>
                        <a:t> Indicator </a:t>
                      </a:r>
                      <a:endParaRPr lang="en-US" sz="2300" b="1" dirty="0"/>
                    </a:p>
                  </a:txBody>
                  <a:tcPr marL="91435" marR="91435" marT="45731" marB="45731"/>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1" marB="45731"/>
                </a:tc>
              </a:tr>
              <a:tr h="2484380">
                <a:tc>
                  <a:txBody>
                    <a:bodyPr/>
                    <a:lstStyle/>
                    <a:p>
                      <a:r>
                        <a:rPr lang="en-US" sz="2300" b="0" i="0" u="none" strike="noStrike" kern="1200" baseline="0" dirty="0" smtClean="0">
                          <a:solidFill>
                            <a:schemeClr val="tx1"/>
                          </a:solidFill>
                          <a:latin typeface="+mn-lt"/>
                          <a:ea typeface="+mn-ea"/>
                          <a:cs typeface="+mn-cs"/>
                        </a:rPr>
                        <a:t>Technical and Vocational Education and Training steering mechanisms revised (n)</a:t>
                      </a:r>
                      <a:endParaRPr lang="en-US" sz="2300" dirty="0"/>
                    </a:p>
                  </a:txBody>
                  <a:tcPr marL="91439" marR="91439" marT="45708" marB="45708"/>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Revised current costing model for TVET college programmes approved by the Director-General by                 31 March 2017</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Revised conduct policy for NC(V) approved by the Director-General by 31 March 2017</a:t>
                      </a:r>
                      <a:endParaRPr lang="en-US" sz="2300" b="0" i="0" u="none" strike="noStrike" kern="1200" baseline="0" dirty="0" smtClean="0">
                        <a:solidFill>
                          <a:schemeClr val="tx1"/>
                        </a:solidFill>
                        <a:latin typeface="+mn-lt"/>
                        <a:ea typeface="+mn-ea"/>
                        <a:cs typeface="+mn-cs"/>
                      </a:endParaRPr>
                    </a:p>
                  </a:txBody>
                  <a:tcPr marL="91439" marR="91439" marT="45708" marB="45708"/>
                </a:tc>
              </a:tr>
            </a:tbl>
          </a:graphicData>
        </a:graphic>
      </p:graphicFrame>
      <p:sp>
        <p:nvSpPr>
          <p:cNvPr id="6" name="TextBox 5"/>
          <p:cNvSpPr txBox="1"/>
          <p:nvPr/>
        </p:nvSpPr>
        <p:spPr>
          <a:xfrm>
            <a:off x="500063"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B3C51A-0D96-49D6-9DA6-10CF962DE1CF}" type="slidenum">
              <a:rPr lang="en-US" b="1">
                <a:latin typeface="Calibri" panose="020F0502020204030204" pitchFamily="34" charset="0"/>
              </a:rPr>
              <a:pPr eaLnBrk="1" hangingPunct="1"/>
              <a:t>49</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36825929"/>
              </p:ext>
            </p:extLst>
          </p:nvPr>
        </p:nvGraphicFramePr>
        <p:xfrm>
          <a:off x="500063" y="1600200"/>
          <a:ext cx="8143875" cy="4480154"/>
        </p:xfrm>
        <a:graphic>
          <a:graphicData uri="http://schemas.openxmlformats.org/drawingml/2006/table">
            <a:tbl>
              <a:tblPr firstRow="1" bandRow="1">
                <a:tableStyleId>{5940675A-B579-460E-94D1-54222C63F5DA}</a:tableStyleId>
              </a:tblPr>
              <a:tblGrid>
                <a:gridCol w="3157537"/>
                <a:gridCol w="4986338"/>
              </a:tblGrid>
              <a:tr h="441916">
                <a:tc>
                  <a:txBody>
                    <a:bodyPr/>
                    <a:lstStyle/>
                    <a:p>
                      <a:pPr algn="ctr"/>
                      <a:r>
                        <a:rPr lang="en-US" sz="2300" b="1" dirty="0" smtClean="0"/>
                        <a:t>Performance</a:t>
                      </a:r>
                      <a:r>
                        <a:rPr lang="en-US" sz="2300" b="1" baseline="0" dirty="0" smtClean="0"/>
                        <a:t> Indicator </a:t>
                      </a:r>
                      <a:endParaRPr lang="en-US" sz="2300" b="1" dirty="0"/>
                    </a:p>
                  </a:txBody>
                  <a:tcPr marL="91435" marR="91435" marT="45721" marB="45721"/>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1" marB="45721"/>
                </a:tc>
              </a:tr>
              <a:tr h="1493293">
                <a:tc gridSpan="2">
                  <a:txBody>
                    <a:bodyPr/>
                    <a:lstStyle/>
                    <a:p>
                      <a:r>
                        <a:rPr lang="en-US" sz="2300" b="1" dirty="0" smtClean="0"/>
                        <a:t>Strategic Objective (2): </a:t>
                      </a:r>
                      <a:r>
                        <a:rPr lang="en-ZA" sz="2300" b="0" i="0" u="none" strike="noStrike" kern="1200" baseline="0" dirty="0" smtClean="0">
                          <a:solidFill>
                            <a:schemeClr val="tx1"/>
                          </a:solidFill>
                          <a:latin typeface="+mn-lt"/>
                          <a:ea typeface="+mn-ea"/>
                          <a:cs typeface="+mn-cs"/>
                        </a:rPr>
                        <a:t>To standardise the level of governance across TVET institutions, monitor implementation and take appropriate actions when deficiencies are detected by                    31 March 2017</a:t>
                      </a:r>
                      <a:endParaRPr lang="en-US" sz="2300" dirty="0"/>
                    </a:p>
                  </a:txBody>
                  <a:tcPr marL="91439" marR="91439" marT="45698" marB="45698"/>
                </a:tc>
                <a:tc hMerge="1">
                  <a:txBody>
                    <a:bodyPr/>
                    <a:lstStyle/>
                    <a:p>
                      <a:endParaRPr lang="en-ZA"/>
                    </a:p>
                  </a:txBody>
                  <a:tcPr/>
                </a:tc>
              </a:tr>
              <a:tr h="2544716">
                <a:tc>
                  <a:txBody>
                    <a:bodyPr/>
                    <a:lstStyle/>
                    <a:p>
                      <a:r>
                        <a:rPr lang="en-US" sz="2300" b="0" i="0" u="none" strike="noStrike" kern="1200" baseline="0" dirty="0" smtClean="0">
                          <a:solidFill>
                            <a:schemeClr val="tx1"/>
                          </a:solidFill>
                          <a:latin typeface="+mn-lt"/>
                          <a:ea typeface="+mn-ea"/>
                          <a:cs typeface="+mn-cs"/>
                        </a:rPr>
                        <a:t>Monitoring and Evaluation reports on TVET colleges produced and approved (n)</a:t>
                      </a:r>
                      <a:endParaRPr lang="en-US" sz="2300" b="0" dirty="0"/>
                    </a:p>
                  </a:txBody>
                  <a:tcPr marL="91439" marR="91439" marT="45698" marB="45698"/>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Monitoring and Evaluation report on TVET institutions approved by              30 September 2016</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Monitoring and Evaluation report on TVET institutions approved by the Director-General by 31 March 2017</a:t>
                      </a:r>
                      <a:endParaRPr lang="en-US" sz="2300" dirty="0" smtClean="0"/>
                    </a:p>
                  </a:txBody>
                  <a:tcPr marL="91439" marR="91439" marT="45698" marB="45698"/>
                </a:tc>
              </a:tr>
            </a:tbl>
          </a:graphicData>
        </a:graphic>
      </p:graphicFrame>
      <p:sp>
        <p:nvSpPr>
          <p:cNvPr id="6" name="TextBox 5"/>
          <p:cNvSpPr txBox="1"/>
          <p:nvPr/>
        </p:nvSpPr>
        <p:spPr>
          <a:xfrm>
            <a:off x="500063"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Content Placeholder 2"/>
          <p:cNvSpPr>
            <a:spLocks noGrp="1"/>
          </p:cNvSpPr>
          <p:nvPr>
            <p:ph idx="1"/>
          </p:nvPr>
        </p:nvSpPr>
        <p:spPr>
          <a:xfrm>
            <a:off x="500063" y="1143000"/>
            <a:ext cx="8143875" cy="5181600"/>
          </a:xfrm>
        </p:spPr>
        <p:txBody>
          <a:bodyPr/>
          <a:lstStyle/>
          <a:p>
            <a:pPr marL="0" indent="0">
              <a:buFont typeface="Arial" panose="020B0604020202020204" pitchFamily="34" charset="0"/>
              <a:buNone/>
              <a:defRPr/>
            </a:pPr>
            <a:r>
              <a:rPr lang="en-ZA" sz="2400" b="1" i="1" dirty="0" smtClean="0">
                <a:cs typeface="Arial" panose="020B0604020202020204" pitchFamily="34" charset="0"/>
              </a:rPr>
              <a:t>Other Strategic Developments during 2015/16</a:t>
            </a:r>
            <a:endParaRPr lang="en-ZA" sz="2400" b="1" dirty="0">
              <a:cs typeface="Arial" panose="020B0604020202020204" pitchFamily="34" charset="0"/>
            </a:endParaRPr>
          </a:p>
          <a:p>
            <a:pPr>
              <a:defRPr/>
            </a:pPr>
            <a:r>
              <a:rPr lang="en-ZA" sz="2400" dirty="0" smtClean="0"/>
              <a:t>9 Community </a:t>
            </a:r>
            <a:r>
              <a:rPr lang="en-ZA" sz="2400" dirty="0"/>
              <a:t>Education and Training (CET) c</a:t>
            </a:r>
            <a:r>
              <a:rPr lang="en-ZA" sz="2400" dirty="0" smtClean="0"/>
              <a:t>olleges were established with full functional Councils</a:t>
            </a:r>
          </a:p>
          <a:p>
            <a:pPr>
              <a:defRPr/>
            </a:pPr>
            <a:r>
              <a:rPr lang="en-ZA" sz="2400" dirty="0"/>
              <a:t>This new institutional </a:t>
            </a:r>
            <a:r>
              <a:rPr lang="en-ZA" sz="2400" dirty="0" smtClean="0"/>
              <a:t>type complements </a:t>
            </a:r>
            <a:r>
              <a:rPr lang="en-ZA" sz="2400" dirty="0"/>
              <a:t>the </a:t>
            </a:r>
            <a:endParaRPr lang="en-ZA" sz="2400" dirty="0" smtClean="0"/>
          </a:p>
          <a:p>
            <a:pPr lvl="1">
              <a:defRPr/>
            </a:pPr>
            <a:r>
              <a:rPr lang="en-ZA" sz="2400" dirty="0" smtClean="0"/>
              <a:t>50 </a:t>
            </a:r>
            <a:r>
              <a:rPr lang="en-ZA" sz="2400" dirty="0"/>
              <a:t>Technical and Vocational Education and Training </a:t>
            </a:r>
            <a:r>
              <a:rPr lang="en-ZA" sz="2400" dirty="0" smtClean="0"/>
              <a:t>colleges</a:t>
            </a:r>
          </a:p>
          <a:p>
            <a:pPr lvl="1">
              <a:defRPr/>
            </a:pPr>
            <a:r>
              <a:rPr lang="en-ZA" sz="2400" dirty="0" smtClean="0"/>
              <a:t>the </a:t>
            </a:r>
            <a:r>
              <a:rPr lang="en-ZA" sz="2400" dirty="0"/>
              <a:t>university sector that </a:t>
            </a:r>
            <a:r>
              <a:rPr lang="en-ZA" sz="2400" dirty="0" smtClean="0"/>
              <a:t>has in </a:t>
            </a:r>
            <a:r>
              <a:rPr lang="en-ZA" sz="2400" dirty="0"/>
              <a:t>the past two years increased by three more universities to make a complement of </a:t>
            </a:r>
            <a:r>
              <a:rPr lang="en-ZA" sz="2400" dirty="0" smtClean="0"/>
              <a:t>26, </a:t>
            </a:r>
            <a:r>
              <a:rPr lang="en-ZA" sz="2400" dirty="0"/>
              <a:t>spread across all </a:t>
            </a:r>
            <a:r>
              <a:rPr lang="en-ZA" sz="2400" dirty="0" smtClean="0"/>
              <a:t>9 provinces</a:t>
            </a:r>
          </a:p>
          <a:p>
            <a:pPr>
              <a:defRPr/>
            </a:pPr>
            <a:r>
              <a:rPr lang="en-ZA" sz="2400" dirty="0"/>
              <a:t>The life-span of the Sector Education and Training Authorities (SETAs) was extended by a further </a:t>
            </a:r>
            <a:r>
              <a:rPr lang="en-ZA" sz="2400" dirty="0" smtClean="0"/>
              <a:t>2 </a:t>
            </a:r>
            <a:r>
              <a:rPr lang="en-ZA" sz="2400" dirty="0"/>
              <a:t>years to </a:t>
            </a:r>
            <a:r>
              <a:rPr lang="en-ZA" sz="2400" dirty="0" smtClean="0"/>
              <a:t>31 </a:t>
            </a:r>
            <a:r>
              <a:rPr lang="en-ZA" sz="2400" dirty="0"/>
              <a:t>March </a:t>
            </a:r>
            <a:r>
              <a:rPr lang="en-ZA" sz="2400" dirty="0" smtClean="0"/>
              <a:t>2018. The National Skills Development Strategy </a:t>
            </a:r>
            <a:r>
              <a:rPr lang="en-ZA" sz="2400" dirty="0"/>
              <a:t>III was also extended by the same </a:t>
            </a:r>
            <a:r>
              <a:rPr lang="en-ZA" sz="2400" dirty="0" smtClean="0"/>
              <a:t>period</a:t>
            </a:r>
            <a:endParaRPr lang="en-ZA" sz="2400" dirty="0"/>
          </a:p>
          <a:p>
            <a:pPr lvl="1">
              <a:defRPr/>
            </a:pPr>
            <a:endParaRPr lang="en-ZA" sz="2400" dirty="0" smtClean="0"/>
          </a:p>
          <a:p>
            <a:pPr lvl="1">
              <a:buFont typeface="Arial" panose="020B0604020202020204" pitchFamily="34" charset="0"/>
              <a:buNone/>
              <a:defRPr/>
            </a:pPr>
            <a:endParaRPr lang="en-ZA" sz="2400" dirty="0" smtClean="0">
              <a:cs typeface="Arial" panose="020B0604020202020204" pitchFamily="34" charset="0"/>
            </a:endParaRPr>
          </a:p>
          <a:p>
            <a:pPr lvl="1">
              <a:defRPr/>
            </a:pPr>
            <a:endParaRPr lang="en-US" sz="2400" dirty="0" smtClean="0">
              <a:cs typeface="Arial" panose="020B0604020202020204" pitchFamily="34" charset="0"/>
            </a:endParaRPr>
          </a:p>
          <a:p>
            <a:pPr>
              <a:buFont typeface="Arial" panose="020B0604020202020204" pitchFamily="34" charset="0"/>
              <a:buNone/>
              <a:defRPr/>
            </a:pPr>
            <a:endParaRPr lang="en-ZA" sz="2400" dirty="0" smtClean="0">
              <a:cs typeface="Arial" panose="020B0604020202020204" pitchFamily="34" charset="0"/>
            </a:endParaRPr>
          </a:p>
          <a:p>
            <a:pPr>
              <a:defRPr/>
            </a:pPr>
            <a:endParaRPr lang="en-US" sz="2400" dirty="0" smtClean="0">
              <a:cs typeface="Arial" panose="020B0604020202020204" pitchFamily="34" charset="0"/>
            </a:endParaRPr>
          </a:p>
        </p:txBody>
      </p:sp>
      <p:sp>
        <p:nvSpPr>
          <p:cNvPr id="5" name="TextBox 4"/>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Strategic Overview </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6418DB-9707-454B-9DAC-C84303B27E72}" type="slidenum">
              <a:rPr lang="en-US" b="1">
                <a:latin typeface="Calibri" panose="020F0502020204030204" pitchFamily="34" charset="0"/>
              </a:rPr>
              <a:pPr eaLnBrk="1" hangingPunct="1"/>
              <a:t>5</a:t>
            </a:fld>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35491A-F33B-4DAB-BB5E-FA828BDF1BE6}" type="slidenum">
              <a:rPr lang="en-US" b="1">
                <a:latin typeface="Calibri" panose="020F0502020204030204" pitchFamily="34" charset="0"/>
              </a:rPr>
              <a:pPr eaLnBrk="1" hangingPunct="1"/>
              <a:t>50</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275606406"/>
              </p:ext>
            </p:extLst>
          </p:nvPr>
        </p:nvGraphicFramePr>
        <p:xfrm>
          <a:off x="500063" y="1600024"/>
          <a:ext cx="8143875" cy="4572176"/>
        </p:xfrm>
        <a:graphic>
          <a:graphicData uri="http://schemas.openxmlformats.org/drawingml/2006/table">
            <a:tbl>
              <a:tblPr firstRow="1" bandRow="1">
                <a:tableStyleId>{5940675A-B579-460E-94D1-54222C63F5DA}</a:tableStyleId>
              </a:tblPr>
              <a:tblGrid>
                <a:gridCol w="3767138"/>
                <a:gridCol w="4376737"/>
              </a:tblGrid>
              <a:tr h="442010">
                <a:tc>
                  <a:txBody>
                    <a:bodyPr/>
                    <a:lstStyle/>
                    <a:p>
                      <a:pPr algn="ctr"/>
                      <a:r>
                        <a:rPr lang="en-US" sz="2300" b="1" dirty="0" smtClean="0"/>
                        <a:t>Performance</a:t>
                      </a:r>
                      <a:r>
                        <a:rPr lang="en-US" sz="2300" b="1" baseline="0" dirty="0" smtClean="0"/>
                        <a:t> Indicator </a:t>
                      </a:r>
                      <a:endParaRPr lang="en-US" sz="2300" b="1" dirty="0"/>
                    </a:p>
                  </a:txBody>
                  <a:tcPr marL="91435" marR="91435" marT="45731" marB="45731"/>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1" marB="45731"/>
                </a:tc>
              </a:tr>
              <a:tr h="792512">
                <a:tc gridSpan="2">
                  <a:txBody>
                    <a:bodyPr/>
                    <a:lstStyle/>
                    <a:p>
                      <a:r>
                        <a:rPr lang="en-US" sz="2300" b="1" dirty="0" smtClean="0"/>
                        <a:t>Strategic Objective (3): </a:t>
                      </a:r>
                      <a:r>
                        <a:rPr lang="en-ZA" sz="2300" b="0" i="0" u="none" strike="noStrike" kern="1200" baseline="0" dirty="0" smtClean="0">
                          <a:solidFill>
                            <a:schemeClr val="tx1"/>
                          </a:solidFill>
                          <a:latin typeface="+mn-lt"/>
                          <a:ea typeface="+mn-ea"/>
                          <a:cs typeface="+mn-cs"/>
                        </a:rPr>
                        <a:t>To develop and implement 1 teaching and learning support plan for TVET institutions by 31 March 2017</a:t>
                      </a:r>
                      <a:endParaRPr lang="en-US" sz="2300" dirty="0"/>
                    </a:p>
                  </a:txBody>
                  <a:tcPr marL="91439" marR="91439" marT="45708" marB="45708"/>
                </a:tc>
                <a:tc hMerge="1">
                  <a:txBody>
                    <a:bodyPr/>
                    <a:lstStyle/>
                    <a:p>
                      <a:endParaRPr lang="en-ZA"/>
                    </a:p>
                  </a:txBody>
                  <a:tcPr/>
                </a:tc>
              </a:tr>
              <a:tr h="1844158">
                <a:tc>
                  <a:txBody>
                    <a:bodyPr/>
                    <a:lstStyle/>
                    <a:p>
                      <a:r>
                        <a:rPr lang="en-US" sz="2300" b="0" i="0" u="none" strike="noStrike" kern="1200" baseline="0" dirty="0" smtClean="0">
                          <a:solidFill>
                            <a:schemeClr val="tx1"/>
                          </a:solidFill>
                          <a:latin typeface="+mn-lt"/>
                          <a:ea typeface="+mn-ea"/>
                          <a:cs typeface="+mn-cs"/>
                        </a:rPr>
                        <a:t>Annual teaching and learning support plans for Technical and Vocational Education and Training developed and approved (n)</a:t>
                      </a:r>
                      <a:endParaRPr lang="en-US" sz="2300" b="0" dirty="0"/>
                    </a:p>
                  </a:txBody>
                  <a:tcPr marL="91439" marR="91439" marT="45708" marB="45708"/>
                </a:tc>
                <a:tc>
                  <a:txBody>
                    <a:bodyPr/>
                    <a:lstStyle/>
                    <a:p>
                      <a:r>
                        <a:rPr lang="en-ZA" sz="2300" b="0" i="0" u="none" strike="noStrike" kern="1200" baseline="0" dirty="0" smtClean="0">
                          <a:solidFill>
                            <a:schemeClr val="tx1"/>
                          </a:solidFill>
                          <a:latin typeface="+mn-lt"/>
                          <a:ea typeface="+mn-ea"/>
                          <a:cs typeface="+mn-cs"/>
                        </a:rPr>
                        <a:t>Annual teaching and learning support plans for TVET colleges approved by the Director-General by 30 September 2016</a:t>
                      </a:r>
                      <a:endParaRPr lang="en-US" sz="2300" dirty="0"/>
                    </a:p>
                  </a:txBody>
                  <a:tcPr marL="91439" marR="91439" marT="45708" marB="45708"/>
                </a:tc>
              </a:tr>
              <a:tr h="1493320">
                <a:tc>
                  <a:txBody>
                    <a:bodyPr/>
                    <a:lstStyle/>
                    <a:p>
                      <a:r>
                        <a:rPr lang="en-ZA" sz="2300" b="0" i="0" u="none" strike="noStrike" kern="1200" baseline="0" dirty="0" smtClean="0">
                          <a:solidFill>
                            <a:schemeClr val="tx1"/>
                          </a:solidFill>
                          <a:latin typeface="+mn-lt"/>
                          <a:ea typeface="+mn-ea"/>
                          <a:cs typeface="+mn-cs"/>
                        </a:rPr>
                        <a:t>Implementation reports on teaching and learning support plans in TVET colleges approved (n)</a:t>
                      </a:r>
                      <a:endParaRPr lang="en-US" sz="2300" b="0" dirty="0"/>
                    </a:p>
                  </a:txBody>
                  <a:tcPr marL="91439" marR="91439" marT="45708" marB="45708"/>
                </a:tc>
                <a:tc>
                  <a:txBody>
                    <a:bodyPr/>
                    <a:lstStyle/>
                    <a:p>
                      <a:r>
                        <a:rPr lang="en-ZA" sz="2300" b="0" i="0" u="none" strike="noStrike" kern="1200" baseline="0" dirty="0" smtClean="0">
                          <a:solidFill>
                            <a:schemeClr val="tx1"/>
                          </a:solidFill>
                          <a:latin typeface="+mn-lt"/>
                          <a:ea typeface="+mn-ea"/>
                          <a:cs typeface="+mn-cs"/>
                        </a:rPr>
                        <a:t>Implementation report on teaching and learning support plans in TVET colleges approved by the Director-General by 31 March 2017</a:t>
                      </a:r>
                      <a:endParaRPr lang="en-US" sz="2300" dirty="0"/>
                    </a:p>
                  </a:txBody>
                  <a:tcPr marL="91439" marR="91439" marT="45708" marB="45708"/>
                </a:tc>
              </a:tr>
            </a:tbl>
          </a:graphicData>
        </a:graphic>
      </p:graphicFrame>
      <p:sp>
        <p:nvSpPr>
          <p:cNvPr id="6" name="TextBox 5"/>
          <p:cNvSpPr txBox="1"/>
          <p:nvPr/>
        </p:nvSpPr>
        <p:spPr>
          <a:xfrm>
            <a:off x="500063"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a:t>
            </a:r>
            <a:r>
              <a:rPr lang="en-ZA" sz="2800" b="1" dirty="0" smtClean="0">
                <a:solidFill>
                  <a:srgbClr val="FFFFFF"/>
                </a:solidFill>
                <a:cs typeface="Arial" charset="0"/>
              </a:rPr>
              <a:t>Training</a:t>
            </a:r>
            <a:endParaRPr lang="en-ZA" sz="2800" b="1" dirty="0">
              <a:solidFill>
                <a:srgbClr val="FFFFFF"/>
              </a:solidFill>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1C36F1-A384-41F8-BDEC-535F7DDF6666}" type="slidenum">
              <a:rPr lang="en-US" b="1">
                <a:latin typeface="Calibri" panose="020F0502020204030204" pitchFamily="34" charset="0"/>
              </a:rPr>
              <a:pPr eaLnBrk="1" hangingPunct="1"/>
              <a:t>51</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524791236"/>
              </p:ext>
            </p:extLst>
          </p:nvPr>
        </p:nvGraphicFramePr>
        <p:xfrm>
          <a:off x="500062" y="1600298"/>
          <a:ext cx="8143876" cy="4724302"/>
        </p:xfrm>
        <a:graphic>
          <a:graphicData uri="http://schemas.openxmlformats.org/drawingml/2006/table">
            <a:tbl>
              <a:tblPr firstRow="1" bandRow="1">
                <a:tableStyleId>{5940675A-B579-460E-94D1-54222C63F5DA}</a:tableStyleId>
              </a:tblPr>
              <a:tblGrid>
                <a:gridCol w="3650084"/>
                <a:gridCol w="4493792"/>
              </a:tblGrid>
              <a:tr h="426714">
                <a:tc>
                  <a:txBody>
                    <a:bodyPr/>
                    <a:lstStyle/>
                    <a:p>
                      <a:pPr algn="ctr"/>
                      <a:r>
                        <a:rPr lang="en-US" sz="2200" b="1" dirty="0" smtClean="0"/>
                        <a:t>Performance</a:t>
                      </a:r>
                      <a:r>
                        <a:rPr lang="en-US" sz="2200" b="1" baseline="0" dirty="0" smtClean="0"/>
                        <a:t> Indicator </a:t>
                      </a:r>
                      <a:endParaRPr lang="en-US" sz="2200" b="1" dirty="0"/>
                    </a:p>
                  </a:txBody>
                  <a:tcPr marL="91435" marR="91435" marT="45725" marB="45725"/>
                </a:tc>
                <a:tc>
                  <a:txBody>
                    <a:bodyPr/>
                    <a:lstStyle/>
                    <a:p>
                      <a:pPr algn="ctr"/>
                      <a:r>
                        <a:rPr lang="en-US" sz="2200" b="1" i="0" dirty="0" smtClean="0"/>
                        <a:t>2016/17</a:t>
                      </a:r>
                      <a:r>
                        <a:rPr lang="en-US" sz="2200" b="1" i="0" baseline="0" dirty="0" smtClean="0"/>
                        <a:t> </a:t>
                      </a:r>
                      <a:r>
                        <a:rPr lang="en-US" sz="2200" b="1" i="0" dirty="0" smtClean="0"/>
                        <a:t>Target </a:t>
                      </a:r>
                      <a:endParaRPr lang="en-US" sz="2200" b="1" i="0" dirty="0"/>
                    </a:p>
                  </a:txBody>
                  <a:tcPr marL="91435" marR="91435" marT="45725" marB="45725"/>
                </a:tc>
              </a:tr>
              <a:tr h="1097197">
                <a:tc gridSpan="2">
                  <a:txBody>
                    <a:bodyPr/>
                    <a:lstStyle/>
                    <a:p>
                      <a:r>
                        <a:rPr lang="en-US" sz="2200" b="1" dirty="0" smtClean="0"/>
                        <a:t>Strategic Objective (4): </a:t>
                      </a:r>
                      <a:r>
                        <a:rPr lang="en-ZA" sz="2200" b="0" i="0" u="none" strike="noStrike" kern="1200" baseline="0" dirty="0" smtClean="0">
                          <a:solidFill>
                            <a:schemeClr val="tx1"/>
                          </a:solidFill>
                          <a:latin typeface="+mn-lt"/>
                          <a:ea typeface="+mn-ea"/>
                          <a:cs typeface="+mn-cs"/>
                        </a:rPr>
                        <a:t>To improve success in programmes offered in TVET institutions by developing and implementing 1 student support plan by 31 March 2017</a:t>
                      </a:r>
                      <a:endParaRPr lang="en-US" sz="2200" dirty="0"/>
                    </a:p>
                  </a:txBody>
                  <a:tcPr marL="91439" marR="91439" marT="45702" marB="45702"/>
                </a:tc>
                <a:tc hMerge="1">
                  <a:txBody>
                    <a:bodyPr/>
                    <a:lstStyle/>
                    <a:p>
                      <a:endParaRPr lang="en-ZA"/>
                    </a:p>
                  </a:txBody>
                  <a:tcPr/>
                </a:tc>
              </a:tr>
              <a:tr h="1767726">
                <a:tc>
                  <a:txBody>
                    <a:bodyPr/>
                    <a:lstStyle/>
                    <a:p>
                      <a:r>
                        <a:rPr lang="en-US" sz="2200" b="0" i="0" u="none" strike="noStrike" kern="1200" baseline="0" dirty="0" smtClean="0">
                          <a:solidFill>
                            <a:schemeClr val="tx1"/>
                          </a:solidFill>
                          <a:latin typeface="+mn-lt"/>
                          <a:ea typeface="+mn-ea"/>
                          <a:cs typeface="+mn-cs"/>
                        </a:rPr>
                        <a:t>Annual student support services plans for Technical and Vocational Education and Training developed and approved per annum (n)</a:t>
                      </a:r>
                      <a:endParaRPr lang="en-US" sz="2200" b="0" dirty="0"/>
                    </a:p>
                  </a:txBody>
                  <a:tcPr marL="91439" marR="91439" marT="45702" marB="45702"/>
                </a:tc>
                <a:tc>
                  <a:txBody>
                    <a:bodyPr/>
                    <a:lstStyle/>
                    <a:p>
                      <a:r>
                        <a:rPr lang="en-ZA" sz="2200" b="0" i="0" u="none" strike="noStrike" kern="1200" baseline="0" dirty="0" smtClean="0">
                          <a:solidFill>
                            <a:schemeClr val="tx1"/>
                          </a:solidFill>
                          <a:latin typeface="+mn-lt"/>
                          <a:ea typeface="+mn-ea"/>
                          <a:cs typeface="+mn-cs"/>
                        </a:rPr>
                        <a:t>Student support services plan approved by the Director-General by 30 September 2016</a:t>
                      </a:r>
                      <a:endParaRPr lang="en-US" sz="2200" dirty="0"/>
                    </a:p>
                  </a:txBody>
                  <a:tcPr marL="91439" marR="91439" marT="45702" marB="45702"/>
                </a:tc>
              </a:tr>
              <a:tr h="1310526">
                <a:tc>
                  <a:txBody>
                    <a:bodyPr/>
                    <a:lstStyle/>
                    <a:p>
                      <a:r>
                        <a:rPr lang="en-ZA" sz="2200" b="0" i="0" u="none" strike="noStrike" kern="1200" baseline="0" dirty="0" smtClean="0">
                          <a:solidFill>
                            <a:schemeClr val="tx1"/>
                          </a:solidFill>
                          <a:latin typeface="+mn-lt"/>
                          <a:ea typeface="+mn-ea"/>
                          <a:cs typeface="+mn-cs"/>
                        </a:rPr>
                        <a:t>Implementation reports on student support services in TVET colleges approved (n)</a:t>
                      </a:r>
                      <a:endParaRPr lang="en-ZA" sz="2200" dirty="0"/>
                    </a:p>
                  </a:txBody>
                  <a:tcPr marL="91439" marR="91439" marT="45702" marB="45702"/>
                </a:tc>
                <a:tc>
                  <a:txBody>
                    <a:bodyPr/>
                    <a:lstStyle/>
                    <a:p>
                      <a:r>
                        <a:rPr lang="en-ZA" sz="2200" b="0" i="0" u="none" strike="noStrike" kern="1200" baseline="0" dirty="0" smtClean="0">
                          <a:solidFill>
                            <a:schemeClr val="tx1"/>
                          </a:solidFill>
                          <a:latin typeface="+mn-lt"/>
                          <a:ea typeface="+mn-ea"/>
                          <a:cs typeface="+mn-cs"/>
                        </a:rPr>
                        <a:t>Implementation report on the student support services plan in TVET colleges approved by the Director-General by 31 March 2017</a:t>
                      </a:r>
                      <a:endParaRPr lang="en-US" sz="2200" dirty="0"/>
                    </a:p>
                  </a:txBody>
                  <a:tcPr marL="91439" marR="91439" marT="45702" marB="45702"/>
                </a:tc>
              </a:tr>
            </a:tbl>
          </a:graphicData>
        </a:graphic>
      </p:graphicFrame>
      <p:sp>
        <p:nvSpPr>
          <p:cNvPr id="7" name="TextBox 6"/>
          <p:cNvSpPr txBox="1"/>
          <p:nvPr/>
        </p:nvSpPr>
        <p:spPr>
          <a:xfrm>
            <a:off x="500063"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3BD324-08AA-490D-990E-6593B6A78778}" type="slidenum">
              <a:rPr lang="en-US" b="1">
                <a:latin typeface="Calibri" panose="020F0502020204030204" pitchFamily="34" charset="0"/>
              </a:rPr>
              <a:pPr eaLnBrk="1" hangingPunct="1"/>
              <a:t>52</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649207106"/>
              </p:ext>
            </p:extLst>
          </p:nvPr>
        </p:nvGraphicFramePr>
        <p:xfrm>
          <a:off x="500063" y="1676582"/>
          <a:ext cx="8143875" cy="3198812"/>
        </p:xfrm>
        <a:graphic>
          <a:graphicData uri="http://schemas.openxmlformats.org/drawingml/2006/table">
            <a:tbl>
              <a:tblPr firstRow="1" bandRow="1">
                <a:tableStyleId>{5940675A-B579-460E-94D1-54222C63F5DA}</a:tableStyleId>
              </a:tblPr>
              <a:tblGrid>
                <a:gridCol w="3995737"/>
                <a:gridCol w="4148138"/>
              </a:tblGrid>
              <a:tr h="456994">
                <a:tc>
                  <a:txBody>
                    <a:bodyPr/>
                    <a:lstStyle/>
                    <a:p>
                      <a:pPr algn="ctr"/>
                      <a:r>
                        <a:rPr lang="en-US" sz="2300" b="1" dirty="0" smtClean="0"/>
                        <a:t>Performance</a:t>
                      </a:r>
                      <a:r>
                        <a:rPr lang="en-US" sz="2300" b="1" baseline="0" dirty="0" smtClean="0"/>
                        <a:t> Indicator </a:t>
                      </a:r>
                      <a:endParaRPr lang="en-US" sz="2300" b="1" dirty="0"/>
                    </a:p>
                  </a:txBody>
                  <a:tcPr marL="91435" marR="91435" marT="45705" marB="45705"/>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05" marB="45705"/>
                </a:tc>
              </a:tr>
              <a:tr h="1188117">
                <a:tc gridSpan="2">
                  <a:txBody>
                    <a:bodyPr/>
                    <a:lstStyle/>
                    <a:p>
                      <a:r>
                        <a:rPr lang="en-US" sz="2300" b="1" dirty="0" smtClean="0"/>
                        <a:t>Strategic Objective (5): </a:t>
                      </a:r>
                      <a:r>
                        <a:rPr lang="en-ZA" sz="2300" b="0" i="0" u="none" strike="noStrike" kern="1200" baseline="0" dirty="0" smtClean="0">
                          <a:solidFill>
                            <a:schemeClr val="tx1"/>
                          </a:solidFill>
                          <a:latin typeface="+mn-lt"/>
                          <a:ea typeface="+mn-ea"/>
                          <a:cs typeface="+mn-cs"/>
                        </a:rPr>
                        <a:t>To ensure geographic spread of TVET institutions through the establishment of 12 additional sites of delivery, i.e. campuses, by 31 March 2020</a:t>
                      </a:r>
                      <a:endParaRPr lang="en-US" sz="2300" dirty="0"/>
                    </a:p>
                  </a:txBody>
                  <a:tcPr marL="91439" marR="91439" marT="45682" marB="45682"/>
                </a:tc>
                <a:tc hMerge="1">
                  <a:txBody>
                    <a:bodyPr/>
                    <a:lstStyle/>
                    <a:p>
                      <a:endParaRPr lang="en-ZA"/>
                    </a:p>
                  </a:txBody>
                  <a:tcPr/>
                </a:tc>
              </a:tr>
              <a:tr h="1553701">
                <a:tc>
                  <a:txBody>
                    <a:bodyPr/>
                    <a:lstStyle/>
                    <a:p>
                      <a:r>
                        <a:rPr lang="en-ZA" sz="2300" b="0" i="0" u="none" strike="noStrike" kern="1200" baseline="0" dirty="0" smtClean="0">
                          <a:solidFill>
                            <a:schemeClr val="tx1"/>
                          </a:solidFill>
                          <a:latin typeface="+mn-lt"/>
                          <a:ea typeface="+mn-ea"/>
                          <a:cs typeface="+mn-cs"/>
                        </a:rPr>
                        <a:t>TVET colleges infrastructure/facilities maintenance reports approved (n)</a:t>
                      </a:r>
                      <a:endParaRPr lang="en-US" sz="2300" dirty="0"/>
                    </a:p>
                  </a:txBody>
                  <a:tcPr marL="91439" marR="91439" marT="45682" marB="45682"/>
                </a:tc>
                <a:tc>
                  <a:txBody>
                    <a:bodyPr/>
                    <a:lstStyle/>
                    <a:p>
                      <a:r>
                        <a:rPr lang="en-ZA" sz="2300" b="0" i="0" u="none" strike="noStrike" kern="1200" baseline="0" dirty="0" smtClean="0">
                          <a:solidFill>
                            <a:schemeClr val="tx1"/>
                          </a:solidFill>
                          <a:latin typeface="+mn-lt"/>
                          <a:ea typeface="+mn-ea"/>
                          <a:cs typeface="+mn-cs"/>
                        </a:rPr>
                        <a:t>TVET colleges infrastructure maintenance report approved by the Director-General by              31 March 2017</a:t>
                      </a:r>
                      <a:endParaRPr lang="en-US" sz="2300" dirty="0"/>
                    </a:p>
                  </a:txBody>
                  <a:tcPr marL="91439" marR="91439" marT="45682" marB="45682"/>
                </a:tc>
              </a:tr>
            </a:tbl>
          </a:graphicData>
        </a:graphic>
      </p:graphicFrame>
      <p:sp>
        <p:nvSpPr>
          <p:cNvPr id="6" name="TextBox 5"/>
          <p:cNvSpPr txBox="1"/>
          <p:nvPr/>
        </p:nvSpPr>
        <p:spPr>
          <a:xfrm>
            <a:off x="488950"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AFF665-ABE3-4EB7-BF28-DDDDD00F33A2}" type="slidenum">
              <a:rPr lang="en-US" b="1">
                <a:latin typeface="Calibri" panose="020F0502020204030204" pitchFamily="34" charset="0"/>
              </a:rPr>
              <a:pPr eaLnBrk="1" hangingPunct="1"/>
              <a:t>53</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36172880"/>
              </p:ext>
            </p:extLst>
          </p:nvPr>
        </p:nvGraphicFramePr>
        <p:xfrm>
          <a:off x="500063" y="1600200"/>
          <a:ext cx="8110537" cy="3565525"/>
        </p:xfrm>
        <a:graphic>
          <a:graphicData uri="http://schemas.openxmlformats.org/drawingml/2006/table">
            <a:tbl>
              <a:tblPr firstRow="1" bandRow="1">
                <a:tableStyleId>{5940675A-B579-460E-94D1-54222C63F5DA}</a:tableStyleId>
              </a:tblPr>
              <a:tblGrid>
                <a:gridCol w="4741043"/>
                <a:gridCol w="3369494"/>
              </a:tblGrid>
              <a:tr h="457139">
                <a:tc>
                  <a:txBody>
                    <a:bodyPr/>
                    <a:lstStyle/>
                    <a:p>
                      <a:pPr algn="ctr"/>
                      <a:r>
                        <a:rPr lang="en-US" sz="2300" b="1" dirty="0" smtClean="0"/>
                        <a:t>Performance</a:t>
                      </a:r>
                      <a:r>
                        <a:rPr lang="en-US" sz="2300" b="1" baseline="0" dirty="0" smtClean="0"/>
                        <a:t> Indicator </a:t>
                      </a:r>
                      <a:endParaRPr lang="en-US" sz="2300" b="1" dirty="0"/>
                    </a:p>
                  </a:txBody>
                  <a:tcPr marL="91435" marR="91435" marT="45719" marB="45719"/>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9" marB="45719"/>
                </a:tc>
              </a:tr>
              <a:tr h="822793">
                <a:tc gridSpan="2">
                  <a:txBody>
                    <a:bodyPr/>
                    <a:lstStyle/>
                    <a:p>
                      <a:r>
                        <a:rPr lang="en-US" sz="2300" b="1" dirty="0" smtClean="0"/>
                        <a:t>Strategic Objective (6): </a:t>
                      </a:r>
                      <a:r>
                        <a:rPr lang="en-ZA" sz="2300" b="0" i="0" u="none" strike="noStrike" kern="1200" baseline="0" dirty="0" smtClean="0">
                          <a:solidFill>
                            <a:schemeClr val="tx1"/>
                          </a:solidFill>
                          <a:latin typeface="+mn-lt"/>
                          <a:ea typeface="+mn-ea"/>
                          <a:cs typeface="+mn-cs"/>
                        </a:rPr>
                        <a:t>To establish a coordinating structure for support and research in the TVET sector by 31 March 2017</a:t>
                      </a:r>
                      <a:endParaRPr lang="en-US" sz="2300" dirty="0"/>
                    </a:p>
                  </a:txBody>
                  <a:tcPr marL="91439" marR="91439" marT="45697" marB="45697"/>
                </a:tc>
                <a:tc hMerge="1">
                  <a:txBody>
                    <a:bodyPr/>
                    <a:lstStyle/>
                    <a:p>
                      <a:endParaRPr lang="en-US"/>
                    </a:p>
                  </a:txBody>
                  <a:tcPr/>
                </a:tc>
              </a:tr>
              <a:tr h="2285593">
                <a:tc>
                  <a:txBody>
                    <a:bodyPr/>
                    <a:lstStyle/>
                    <a:p>
                      <a:r>
                        <a:rPr lang="en-ZA" sz="2300" b="0" i="0" u="none" strike="noStrike" kern="1200" baseline="0" dirty="0" smtClean="0">
                          <a:solidFill>
                            <a:schemeClr val="tx1"/>
                          </a:solidFill>
                          <a:latin typeface="+mn-lt"/>
                          <a:ea typeface="+mn-ea"/>
                          <a:cs typeface="+mn-cs"/>
                        </a:rPr>
                        <a:t>Coordinating structure for stakeholder engagement established (n)</a:t>
                      </a:r>
                      <a:endParaRPr lang="en-US" sz="2300" b="0" dirty="0"/>
                    </a:p>
                  </a:txBody>
                  <a:tcPr marL="91439" marR="91439" marT="45697" marB="45697"/>
                </a:tc>
                <a:tc>
                  <a:txBody>
                    <a:bodyPr/>
                    <a:lstStyle/>
                    <a:p>
                      <a:r>
                        <a:rPr lang="en-ZA" sz="2300" b="0" i="0" u="none" strike="noStrike" kern="1200" baseline="0" dirty="0" smtClean="0">
                          <a:solidFill>
                            <a:schemeClr val="tx1"/>
                          </a:solidFill>
                          <a:latin typeface="+mn-lt"/>
                          <a:ea typeface="+mn-ea"/>
                          <a:cs typeface="+mn-cs"/>
                        </a:rPr>
                        <a:t>Coordinating structure for stakeholder engagement (SAIVCET) established by 31 March 2017</a:t>
                      </a:r>
                      <a:endParaRPr lang="en-US" sz="2300" dirty="0"/>
                    </a:p>
                  </a:txBody>
                  <a:tcPr marL="91439" marR="91439" marT="45697" marB="45697"/>
                </a:tc>
              </a:tr>
            </a:tbl>
          </a:graphicData>
        </a:graphic>
      </p:graphicFrame>
      <p:sp>
        <p:nvSpPr>
          <p:cNvPr id="6" name="TextBox 5"/>
          <p:cNvSpPr txBox="1"/>
          <p:nvPr/>
        </p:nvSpPr>
        <p:spPr>
          <a:xfrm>
            <a:off x="500063" y="542925"/>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00B3C9-ED68-4697-B989-C074ED1A93AB}" type="slidenum">
              <a:rPr lang="en-US" b="1">
                <a:latin typeface="Calibri" panose="020F0502020204030204" pitchFamily="34" charset="0"/>
              </a:rPr>
              <a:pPr eaLnBrk="1" hangingPunct="1"/>
              <a:t>54</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562174991"/>
              </p:ext>
            </p:extLst>
          </p:nvPr>
        </p:nvGraphicFramePr>
        <p:xfrm>
          <a:off x="500062" y="1524000"/>
          <a:ext cx="8143876" cy="4815682"/>
        </p:xfrm>
        <a:graphic>
          <a:graphicData uri="http://schemas.openxmlformats.org/drawingml/2006/table">
            <a:tbl>
              <a:tblPr firstRow="1" bandRow="1">
                <a:tableStyleId>{5940675A-B579-460E-94D1-54222C63F5DA}</a:tableStyleId>
              </a:tblPr>
              <a:tblGrid>
                <a:gridCol w="4812290"/>
                <a:gridCol w="1776846"/>
                <a:gridCol w="1554740"/>
              </a:tblGrid>
              <a:tr h="380957">
                <a:tc gridSpan="3">
                  <a:txBody>
                    <a:bodyPr/>
                    <a:lstStyle/>
                    <a:p>
                      <a:pPr algn="ctr"/>
                      <a:r>
                        <a:rPr lang="en-US" sz="2000" b="1" dirty="0" smtClean="0"/>
                        <a:t>System performance targets to be monitored</a:t>
                      </a:r>
                      <a:r>
                        <a:rPr lang="en-US" sz="2000" b="1" baseline="0" dirty="0" smtClean="0"/>
                        <a:t> and reported</a:t>
                      </a:r>
                      <a:endParaRPr lang="en-US" sz="2000" dirty="0"/>
                    </a:p>
                  </a:txBody>
                  <a:tcPr marL="91439" marR="91439" marT="45703" marB="45703" anchor="ctr"/>
                </a:tc>
                <a:tc hMerge="1">
                  <a:txBody>
                    <a:bodyPr/>
                    <a:lstStyle/>
                    <a:p>
                      <a:endParaRPr lang="en-US"/>
                    </a:p>
                  </a:txBody>
                  <a:tcPr/>
                </a:tc>
                <a:tc hMerge="1">
                  <a:txBody>
                    <a:bodyPr/>
                    <a:lstStyle/>
                    <a:p>
                      <a:endParaRPr lang="en-US"/>
                    </a:p>
                  </a:txBody>
                  <a:tcPr/>
                </a:tc>
              </a:tr>
              <a:tr h="670555">
                <a:tc>
                  <a:txBody>
                    <a:bodyPr/>
                    <a:lstStyle/>
                    <a:p>
                      <a:pPr algn="ctr"/>
                      <a:r>
                        <a:rPr lang="en-US" sz="2000" b="1" dirty="0" smtClean="0"/>
                        <a:t>Performance</a:t>
                      </a:r>
                      <a:r>
                        <a:rPr lang="en-US" sz="2000" b="1" baseline="0" dirty="0" smtClean="0"/>
                        <a:t> Indicator </a:t>
                      </a:r>
                      <a:endParaRPr lang="en-US" sz="2000" b="1" dirty="0"/>
                    </a:p>
                  </a:txBody>
                  <a:tcPr marL="91435" marR="91435" marT="45726" marB="45726" anchor="ctr">
                    <a:lnR w="12700" cap="flat" cmpd="sng" algn="ctr">
                      <a:solidFill>
                        <a:schemeClr val="tx1"/>
                      </a:solidFill>
                      <a:prstDash val="solid"/>
                      <a:round/>
                      <a:headEnd type="none" w="med" len="med"/>
                      <a:tailEnd type="none" w="med" len="med"/>
                    </a:lnR>
                  </a:tcPr>
                </a:tc>
                <a:tc>
                  <a:txBody>
                    <a:bodyPr/>
                    <a:lstStyle/>
                    <a:p>
                      <a:pPr algn="ctr"/>
                      <a:r>
                        <a:rPr lang="en-US" sz="2000" b="1" dirty="0" smtClean="0"/>
                        <a:t>Baseline</a:t>
                      </a:r>
                    </a:p>
                    <a:p>
                      <a:pPr algn="ctr"/>
                      <a:r>
                        <a:rPr lang="en-US" sz="2000" b="1" dirty="0" smtClean="0"/>
                        <a:t>2014/15</a:t>
                      </a:r>
                      <a:endParaRPr lang="en-US" sz="2000" b="1" dirty="0"/>
                    </a:p>
                  </a:txBody>
                  <a:tcPr marL="91435" marR="91435" marT="45726" marB="45726" anchor="ctr">
                    <a:lnL w="12700" cap="flat" cmpd="sng" algn="ctr">
                      <a:solidFill>
                        <a:schemeClr val="tx1"/>
                      </a:solidFill>
                      <a:prstDash val="solid"/>
                      <a:round/>
                      <a:headEnd type="none" w="med" len="med"/>
                      <a:tailEnd type="none" w="med" len="med"/>
                    </a:lnL>
                  </a:tcPr>
                </a:tc>
                <a:tc>
                  <a:txBody>
                    <a:bodyPr/>
                    <a:lstStyle/>
                    <a:p>
                      <a:pPr algn="ctr"/>
                      <a:r>
                        <a:rPr lang="en-US" sz="2000" b="1" i="0" dirty="0" smtClean="0"/>
                        <a:t>2016/17</a:t>
                      </a:r>
                    </a:p>
                    <a:p>
                      <a:pPr algn="ctr"/>
                      <a:r>
                        <a:rPr lang="en-US" sz="2000" b="1" i="0" dirty="0" smtClean="0"/>
                        <a:t>Target </a:t>
                      </a:r>
                      <a:endParaRPr lang="en-US" sz="2000" b="1" i="0" dirty="0"/>
                    </a:p>
                  </a:txBody>
                  <a:tcPr marL="91435" marR="91435" marT="45726" marB="45726" anchor="ctr"/>
                </a:tc>
              </a:tr>
              <a:tr h="380957">
                <a:tc>
                  <a:txBody>
                    <a:bodyPr/>
                    <a:lstStyle/>
                    <a:p>
                      <a:r>
                        <a:rPr lang="en-US" sz="2000" b="0" i="0" u="none" strike="noStrike" kern="1200" baseline="0" dirty="0" smtClean="0">
                          <a:solidFill>
                            <a:schemeClr val="tx1"/>
                          </a:solidFill>
                          <a:latin typeface="+mn-lt"/>
                          <a:ea typeface="+mn-ea"/>
                          <a:cs typeface="+mn-cs"/>
                        </a:rPr>
                        <a:t>Headcount enrolments in TVET colleges (n)</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0" i="0" u="none" strike="noStrike" kern="1200" baseline="0" dirty="0" smtClean="0">
                          <a:solidFill>
                            <a:schemeClr val="tx1"/>
                          </a:solidFill>
                          <a:latin typeface="+mn-lt"/>
                          <a:ea typeface="+mn-ea"/>
                          <a:cs typeface="+mn-cs"/>
                        </a:rPr>
                        <a:t>709 535</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marL="0" indent="0" algn="ctr">
                        <a:buFont typeface="Arial" pitchFamily="34" charset="0"/>
                        <a:buNone/>
                      </a:pPr>
                      <a:r>
                        <a:rPr lang="en-ZA" sz="2000" b="0" i="0" u="none" strike="noStrike" kern="1200" baseline="0" dirty="0" smtClean="0">
                          <a:solidFill>
                            <a:schemeClr val="tx1"/>
                          </a:solidFill>
                          <a:latin typeface="+mn-lt"/>
                          <a:ea typeface="+mn-ea"/>
                          <a:cs typeface="+mn-cs"/>
                        </a:rPr>
                        <a:t>829 000</a:t>
                      </a:r>
                      <a:endParaRPr lang="en-US" sz="2000" b="0" i="0" u="none" strike="noStrike" kern="1200" baseline="0" dirty="0" smtClean="0">
                        <a:solidFill>
                          <a:schemeClr val="tx1"/>
                        </a:solidFill>
                        <a:latin typeface="+mn-lt"/>
                        <a:ea typeface="+mn-ea"/>
                        <a:cs typeface="+mn-cs"/>
                      </a:endParaRPr>
                    </a:p>
                  </a:txBody>
                  <a:tcPr marL="91439" marR="91439" marT="45703" marB="45703"/>
                </a:tc>
              </a:tr>
              <a:tr h="1249613">
                <a:tc>
                  <a:txBody>
                    <a:bodyPr/>
                    <a:lstStyle/>
                    <a:p>
                      <a:r>
                        <a:rPr lang="en-US" sz="2000" b="0" i="0" u="none" strike="noStrike" kern="1200" baseline="0" dirty="0" smtClean="0">
                          <a:solidFill>
                            <a:schemeClr val="tx1"/>
                          </a:solidFill>
                          <a:latin typeface="+mn-lt"/>
                          <a:ea typeface="+mn-ea"/>
                          <a:cs typeface="+mn-cs"/>
                        </a:rPr>
                        <a:t>Certification rates in TVET qualifications (%)</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r>
                        <a:rPr lang="en-US" sz="2000" b="0" i="0" u="none" strike="noStrike" kern="1200" baseline="0" dirty="0" smtClean="0">
                          <a:solidFill>
                            <a:schemeClr val="tx1"/>
                          </a:solidFill>
                          <a:latin typeface="+mn-lt"/>
                          <a:ea typeface="+mn-ea"/>
                          <a:cs typeface="+mn-cs"/>
                        </a:rPr>
                        <a:t>NC (V)             L4: 34.4%</a:t>
                      </a:r>
                    </a:p>
                    <a:p>
                      <a:r>
                        <a:rPr lang="en-US" sz="2000" b="0" i="0" u="none" strike="noStrike" kern="1200" baseline="0" dirty="0" smtClean="0">
                          <a:solidFill>
                            <a:schemeClr val="tx1"/>
                          </a:solidFill>
                          <a:latin typeface="+mn-lt"/>
                          <a:ea typeface="+mn-ea"/>
                          <a:cs typeface="+mn-cs"/>
                        </a:rPr>
                        <a:t>N3: 55.4%</a:t>
                      </a:r>
                    </a:p>
                    <a:p>
                      <a:r>
                        <a:rPr lang="en-US" sz="2000" b="0" i="0" u="none" strike="noStrike" kern="1200" baseline="0" dirty="0" smtClean="0">
                          <a:solidFill>
                            <a:schemeClr val="tx1"/>
                          </a:solidFill>
                          <a:latin typeface="+mn-lt"/>
                          <a:ea typeface="+mn-ea"/>
                          <a:cs typeface="+mn-cs"/>
                        </a:rPr>
                        <a:t>N6: 42.7%</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r>
                        <a:rPr lang="en-US" sz="2000" b="0" i="0" u="none" strike="noStrike" kern="1200" baseline="0" dirty="0" smtClean="0">
                          <a:solidFill>
                            <a:schemeClr val="tx1"/>
                          </a:solidFill>
                          <a:latin typeface="+mn-lt"/>
                          <a:ea typeface="+mn-ea"/>
                          <a:cs typeface="+mn-cs"/>
                        </a:rPr>
                        <a:t>NC (V)         L4: 40%</a:t>
                      </a:r>
                    </a:p>
                    <a:p>
                      <a:r>
                        <a:rPr lang="en-US" sz="2000" b="0" i="0" u="none" strike="noStrike" kern="1200" baseline="0" dirty="0" smtClean="0">
                          <a:solidFill>
                            <a:schemeClr val="tx1"/>
                          </a:solidFill>
                          <a:latin typeface="+mn-lt"/>
                          <a:ea typeface="+mn-ea"/>
                          <a:cs typeface="+mn-cs"/>
                        </a:rPr>
                        <a:t>N3: 65%</a:t>
                      </a:r>
                    </a:p>
                    <a:p>
                      <a:r>
                        <a:rPr lang="en-US" sz="2000" b="0" i="0" u="none" strike="noStrike" kern="1200" baseline="0" dirty="0" smtClean="0">
                          <a:solidFill>
                            <a:schemeClr val="tx1"/>
                          </a:solidFill>
                          <a:latin typeface="+mn-lt"/>
                          <a:ea typeface="+mn-ea"/>
                          <a:cs typeface="+mn-cs"/>
                        </a:rPr>
                        <a:t>N6: 45%</a:t>
                      </a:r>
                    </a:p>
                  </a:txBody>
                  <a:tcPr marL="91439" marR="91439" marT="45703" marB="45703"/>
                </a:tc>
              </a:tr>
              <a:tr h="670509">
                <a:tc>
                  <a:txBody>
                    <a:bodyPr/>
                    <a:lstStyle/>
                    <a:p>
                      <a:r>
                        <a:rPr lang="en-US" sz="2000" b="0" i="0" u="none" strike="noStrike" kern="1200" baseline="0" dirty="0" smtClean="0">
                          <a:solidFill>
                            <a:schemeClr val="tx1"/>
                          </a:solidFill>
                          <a:latin typeface="+mn-lt"/>
                          <a:ea typeface="+mn-ea"/>
                          <a:cs typeface="+mn-cs"/>
                        </a:rPr>
                        <a:t>Lead time to issue certificates to qualifying candidates (months)</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r>
                        <a:rPr lang="en-US" sz="2000" dirty="0" smtClean="0"/>
                        <a:t>12 months </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algn="l"/>
                      <a:r>
                        <a:rPr lang="en-US" sz="2000" b="0" i="0" u="none" strike="noStrike" kern="1200" baseline="0" dirty="0" smtClean="0">
                          <a:solidFill>
                            <a:schemeClr val="tx1"/>
                          </a:solidFill>
                          <a:latin typeface="+mn-lt"/>
                          <a:ea typeface="+mn-ea"/>
                          <a:cs typeface="+mn-cs"/>
                        </a:rPr>
                        <a:t>3 months </a:t>
                      </a:r>
                    </a:p>
                  </a:txBody>
                  <a:tcPr marL="91439" marR="91439" marT="45703" marB="45703"/>
                </a:tc>
              </a:tr>
              <a:tr h="1249613">
                <a:tc>
                  <a:txBody>
                    <a:bodyPr/>
                    <a:lstStyle/>
                    <a:p>
                      <a:r>
                        <a:rPr lang="en-US" sz="2000" b="0" i="0" u="none" strike="noStrike" kern="1200" baseline="0" dirty="0" smtClean="0">
                          <a:solidFill>
                            <a:schemeClr val="tx1"/>
                          </a:solidFill>
                          <a:latin typeface="+mn-lt"/>
                          <a:ea typeface="+mn-ea"/>
                          <a:cs typeface="+mn-cs"/>
                        </a:rPr>
                        <a:t>Percentage of public TVET college examination centres conducting national examinations and assessments in compliance with national policy (%)</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b="0" dirty="0" smtClean="0"/>
                        <a:t>70%</a:t>
                      </a:r>
                      <a:endParaRPr lang="en-US" sz="2000" b="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100%</a:t>
                      </a:r>
                    </a:p>
                  </a:txBody>
                  <a:tcPr marL="91439" marR="91439" marT="45703" marB="45703"/>
                </a:tc>
              </a:tr>
            </a:tbl>
          </a:graphicData>
        </a:graphic>
      </p:graphicFrame>
      <p:sp>
        <p:nvSpPr>
          <p:cNvPr id="7" name="TextBox 6"/>
          <p:cNvSpPr txBox="1"/>
          <p:nvPr/>
        </p:nvSpPr>
        <p:spPr>
          <a:xfrm>
            <a:off x="500063"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050C61-4DDC-4D56-BF20-5EB279E2A862}" type="slidenum">
              <a:rPr lang="en-US" b="1">
                <a:latin typeface="Calibri" panose="020F0502020204030204" pitchFamily="34" charset="0"/>
              </a:rPr>
              <a:pPr eaLnBrk="1" hangingPunct="1"/>
              <a:t>55</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72081862"/>
              </p:ext>
            </p:extLst>
          </p:nvPr>
        </p:nvGraphicFramePr>
        <p:xfrm>
          <a:off x="500062" y="1447800"/>
          <a:ext cx="8186738" cy="4907088"/>
        </p:xfrm>
        <a:graphic>
          <a:graphicData uri="http://schemas.openxmlformats.org/drawingml/2006/table">
            <a:tbl>
              <a:tblPr firstRow="1" bandRow="1">
                <a:tableStyleId>{5940675A-B579-460E-94D1-54222C63F5DA}</a:tableStyleId>
              </a:tblPr>
              <a:tblGrid>
                <a:gridCol w="5537537"/>
                <a:gridCol w="1272136"/>
                <a:gridCol w="1377065"/>
              </a:tblGrid>
              <a:tr h="701034">
                <a:tc>
                  <a:txBody>
                    <a:bodyPr/>
                    <a:lstStyle/>
                    <a:p>
                      <a:pPr algn="ctr"/>
                      <a:r>
                        <a:rPr lang="en-US" sz="2000" b="1" dirty="0" smtClean="0"/>
                        <a:t>Performance</a:t>
                      </a:r>
                      <a:r>
                        <a:rPr lang="en-US" sz="2000" b="1" baseline="0" dirty="0" smtClean="0"/>
                        <a:t> Indicator </a:t>
                      </a:r>
                      <a:endParaRPr lang="en-US" sz="2000" b="1" dirty="0"/>
                    </a:p>
                  </a:txBody>
                  <a:tcPr marL="91435" marR="91435" marT="45726" marB="45726" anchor="ctr">
                    <a:lnR w="12700" cap="flat" cmpd="sng" algn="ctr">
                      <a:solidFill>
                        <a:schemeClr val="tx1"/>
                      </a:solidFill>
                      <a:prstDash val="solid"/>
                      <a:round/>
                      <a:headEnd type="none" w="med" len="med"/>
                      <a:tailEnd type="none" w="med" len="med"/>
                    </a:lnR>
                  </a:tcPr>
                </a:tc>
                <a:tc>
                  <a:txBody>
                    <a:bodyPr/>
                    <a:lstStyle/>
                    <a:p>
                      <a:pPr algn="ctr"/>
                      <a:r>
                        <a:rPr lang="en-US" sz="2000" b="1" dirty="0" smtClean="0"/>
                        <a:t>Baseline </a:t>
                      </a:r>
                    </a:p>
                    <a:p>
                      <a:pPr algn="ctr"/>
                      <a:r>
                        <a:rPr lang="en-US" sz="2000" b="1" dirty="0" smtClean="0"/>
                        <a:t>2014</a:t>
                      </a:r>
                      <a:endParaRPr lang="en-US" sz="2000" b="1" dirty="0"/>
                    </a:p>
                  </a:txBody>
                  <a:tcPr marL="91435" marR="91435" marT="45726" marB="45726" anchor="ctr">
                    <a:lnL w="12700" cap="flat" cmpd="sng" algn="ctr">
                      <a:solidFill>
                        <a:schemeClr val="tx1"/>
                      </a:solidFill>
                      <a:prstDash val="solid"/>
                      <a:round/>
                      <a:headEnd type="none" w="med" len="med"/>
                      <a:tailEnd type="none" w="med" len="med"/>
                    </a:lnL>
                  </a:tcPr>
                </a:tc>
                <a:tc>
                  <a:txBody>
                    <a:bodyPr/>
                    <a:lstStyle/>
                    <a:p>
                      <a:pPr algn="ctr"/>
                      <a:r>
                        <a:rPr lang="en-US" sz="2000" b="1" i="0" dirty="0" smtClean="0"/>
                        <a:t>2016/17</a:t>
                      </a:r>
                      <a:r>
                        <a:rPr lang="en-US" sz="2000" b="1" i="0" baseline="0" dirty="0" smtClean="0"/>
                        <a:t> </a:t>
                      </a:r>
                      <a:r>
                        <a:rPr lang="en-US" sz="2000" b="1" i="0" dirty="0" smtClean="0"/>
                        <a:t>Target </a:t>
                      </a:r>
                      <a:endParaRPr lang="en-US" sz="2000" b="1" i="0" dirty="0"/>
                    </a:p>
                  </a:txBody>
                  <a:tcPr marL="91435" marR="91435" marT="45726" marB="45726" anchor="ctr"/>
                </a:tc>
              </a:tr>
              <a:tr h="137148">
                <a:tc>
                  <a:txBody>
                    <a:bodyPr/>
                    <a:lstStyle/>
                    <a:p>
                      <a:r>
                        <a:rPr lang="en-US" sz="2000" b="0" i="0" u="none" strike="noStrike" kern="1200" baseline="0" dirty="0" smtClean="0">
                          <a:solidFill>
                            <a:schemeClr val="tx1"/>
                          </a:solidFill>
                          <a:latin typeface="+mn-lt"/>
                          <a:ea typeface="+mn-ea"/>
                          <a:cs typeface="+mn-cs"/>
                        </a:rPr>
                        <a:t>TVET throughput rate (%)</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dirty="0" smtClean="0"/>
                        <a:t>-</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15%</a:t>
                      </a:r>
                    </a:p>
                  </a:txBody>
                  <a:tcPr marL="91439" marR="91439" marT="45703" marB="45703"/>
                </a:tc>
              </a:tr>
              <a:tr h="700988">
                <a:tc>
                  <a:txBody>
                    <a:bodyPr/>
                    <a:lstStyle/>
                    <a:p>
                      <a:r>
                        <a:rPr lang="en-ZA" sz="2000" b="0" i="0" u="none" strike="noStrike" kern="1200" baseline="0" dirty="0" smtClean="0">
                          <a:solidFill>
                            <a:schemeClr val="tx1"/>
                          </a:solidFill>
                          <a:latin typeface="+mn-lt"/>
                          <a:ea typeface="+mn-ea"/>
                          <a:cs typeface="+mn-cs"/>
                        </a:rPr>
                        <a:t>Number of additional beds for student accommodation in public TVET colleges (n)</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10 120</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marL="0" indent="0" algn="ctr">
                        <a:buFont typeface="Arial" pitchFamily="34" charset="0"/>
                        <a:buNone/>
                      </a:pPr>
                      <a:r>
                        <a:rPr lang="en-US" sz="2000" b="0" i="0" u="none" strike="noStrike" kern="1200" baseline="0" dirty="0" smtClean="0">
                          <a:solidFill>
                            <a:schemeClr val="tx1"/>
                          </a:solidFill>
                          <a:latin typeface="+mn-lt"/>
                          <a:ea typeface="+mn-ea"/>
                          <a:cs typeface="+mn-cs"/>
                        </a:rPr>
                        <a:t>1 000</a:t>
                      </a:r>
                    </a:p>
                  </a:txBody>
                  <a:tcPr marL="91439" marR="91439" marT="45703" marB="45703"/>
                </a:tc>
              </a:tr>
              <a:tr h="700988">
                <a:tc>
                  <a:txBody>
                    <a:bodyPr/>
                    <a:lstStyle/>
                    <a:p>
                      <a:r>
                        <a:rPr lang="en-US" sz="2000" b="0" i="0" u="none" strike="noStrike" kern="1200" baseline="0" dirty="0" smtClean="0">
                          <a:solidFill>
                            <a:schemeClr val="tx1"/>
                          </a:solidFill>
                          <a:latin typeface="+mn-lt"/>
                          <a:ea typeface="+mn-ea"/>
                          <a:cs typeface="+mn-cs"/>
                        </a:rPr>
                        <a:t>Qualifying TVET students obtaining financial assistance (n)</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220 978</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200 000</a:t>
                      </a:r>
                    </a:p>
                  </a:txBody>
                  <a:tcPr marL="91439" marR="91439" marT="45703" marB="45703"/>
                </a:tc>
              </a:tr>
              <a:tr h="700988">
                <a:tc>
                  <a:txBody>
                    <a:bodyPr/>
                    <a:lstStyle/>
                    <a:p>
                      <a:r>
                        <a:rPr lang="en-US" sz="2000" b="0" i="0" u="none" strike="noStrike" kern="1200" baseline="0" dirty="0" smtClean="0">
                          <a:solidFill>
                            <a:schemeClr val="tx1"/>
                          </a:solidFill>
                          <a:latin typeface="+mn-lt"/>
                          <a:ea typeface="+mn-ea"/>
                          <a:cs typeface="+mn-cs"/>
                        </a:rPr>
                        <a:t>Funded NC(V) L4 students obtaining qualification within stipulated time (%)</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dirty="0" smtClean="0"/>
                        <a:t>-</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14%</a:t>
                      </a:r>
                    </a:p>
                  </a:txBody>
                  <a:tcPr marL="91439" marR="91439" marT="45703" marB="45703"/>
                </a:tc>
              </a:tr>
              <a:tr h="700988">
                <a:tc>
                  <a:txBody>
                    <a:bodyPr/>
                    <a:lstStyle/>
                    <a:p>
                      <a:r>
                        <a:rPr lang="en-US" sz="2000" b="0" i="0" u="none" strike="noStrike" kern="1200" baseline="0" dirty="0" smtClean="0">
                          <a:solidFill>
                            <a:schemeClr val="tx1"/>
                          </a:solidFill>
                          <a:latin typeface="+mn-lt"/>
                          <a:ea typeface="+mn-ea"/>
                          <a:cs typeface="+mn-cs"/>
                        </a:rPr>
                        <a:t>TVET institutions compliant to governance standards by 2019 and increasing every year thereafter (%)</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dirty="0" smtClean="0"/>
                        <a:t>-</a:t>
                      </a:r>
                      <a:endParaRPr lang="en-US" sz="2000" dirty="0"/>
                    </a:p>
                  </a:txBody>
                  <a:tcPr marL="91439" marR="91439" marT="45703" marB="45703">
                    <a:lnL w="12700" cap="flat" cmpd="sng" algn="ctr">
                      <a:solidFill>
                        <a:schemeClr val="tx1"/>
                      </a:solidFill>
                      <a:prstDash val="solid"/>
                      <a:round/>
                      <a:headEnd type="none" w="med" len="med"/>
                      <a:tailEnd type="none" w="med" len="med"/>
                    </a:lnL>
                  </a:tcPr>
                </a:tc>
                <a:tc>
                  <a:txBody>
                    <a:bodyPr/>
                    <a:lstStyle/>
                    <a:p>
                      <a:pPr algn="ctr"/>
                      <a:r>
                        <a:rPr lang="en-US" sz="2000" b="0" i="0" u="none" strike="noStrike" kern="1200" baseline="0" dirty="0" smtClean="0">
                          <a:solidFill>
                            <a:schemeClr val="tx1"/>
                          </a:solidFill>
                          <a:latin typeface="+mn-lt"/>
                          <a:ea typeface="+mn-ea"/>
                          <a:cs typeface="+mn-cs"/>
                        </a:rPr>
                        <a:t>30%</a:t>
                      </a:r>
                    </a:p>
                  </a:txBody>
                  <a:tcPr marL="91439" marR="91439" marT="45703" marB="45703"/>
                </a:tc>
              </a:tr>
              <a:tr h="700988">
                <a:tc>
                  <a:txBody>
                    <a:bodyPr/>
                    <a:lstStyle/>
                    <a:p>
                      <a:r>
                        <a:rPr lang="en-ZA" sz="2000" b="0" i="0" u="none" strike="noStrike" kern="1200" baseline="0" dirty="0" smtClean="0">
                          <a:solidFill>
                            <a:schemeClr val="tx1"/>
                          </a:solidFill>
                          <a:latin typeface="+mn-lt"/>
                          <a:ea typeface="+mn-ea"/>
                          <a:cs typeface="+mn-cs"/>
                        </a:rPr>
                        <a:t>Students entering the Foundation</a:t>
                      </a:r>
                    </a:p>
                    <a:p>
                      <a:r>
                        <a:rPr lang="en-ZA" sz="2000" b="0" i="0" u="none" strike="noStrike" kern="1200" baseline="0" dirty="0" smtClean="0">
                          <a:solidFill>
                            <a:schemeClr val="tx1"/>
                          </a:solidFill>
                          <a:latin typeface="+mn-lt"/>
                          <a:ea typeface="+mn-ea"/>
                          <a:cs typeface="+mn-cs"/>
                        </a:rPr>
                        <a:t>Programme by March 2017 (n)</a:t>
                      </a:r>
                      <a:endParaRPr lang="en-US" sz="2000" b="0" dirty="0"/>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US" sz="2000" dirty="0" smtClean="0"/>
                        <a:t>100</a:t>
                      </a:r>
                      <a:endParaRPr lang="en-US" sz="2000" dirty="0"/>
                    </a:p>
                  </a:txBody>
                  <a:tcPr marL="91439" marR="91439"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0" i="0" u="none" strike="noStrike" kern="1200" baseline="0" dirty="0" smtClean="0">
                          <a:solidFill>
                            <a:schemeClr val="tx1"/>
                          </a:solidFill>
                          <a:latin typeface="+mn-lt"/>
                          <a:ea typeface="+mn-ea"/>
                          <a:cs typeface="+mn-cs"/>
                        </a:rPr>
                        <a:t>5 000</a:t>
                      </a:r>
                    </a:p>
                  </a:txBody>
                  <a:tcPr marL="91439" marR="91439" marT="45703" marB="45703">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500063" y="533400"/>
            <a:ext cx="8143875" cy="9540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4: Technical and Vocational Education and Training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A00917-CB4F-45DA-A33B-C112D62E3D25}" type="slidenum">
              <a:rPr lang="en-US" b="1">
                <a:latin typeface="Calibri" panose="020F0502020204030204" pitchFamily="34" charset="0"/>
              </a:rPr>
              <a:pPr eaLnBrk="1" hangingPunct="1"/>
              <a:t>56</a:t>
            </a:fld>
            <a:endParaRPr lang="en-US" b="1" dirty="0">
              <a:latin typeface="Calibri" panose="020F0502020204030204" pitchFamily="34" charset="0"/>
            </a:endParaRPr>
          </a:p>
        </p:txBody>
      </p:sp>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5: Skills Development</a:t>
            </a:r>
          </a:p>
        </p:txBody>
      </p:sp>
      <p:sp>
        <p:nvSpPr>
          <p:cNvPr id="2" name="Rectangle 1"/>
          <p:cNvSpPr/>
          <p:nvPr/>
        </p:nvSpPr>
        <p:spPr>
          <a:xfrm>
            <a:off x="500063" y="1295400"/>
            <a:ext cx="8034337" cy="1570037"/>
          </a:xfrm>
          <a:prstGeom prst="rect">
            <a:avLst/>
          </a:prstGeom>
        </p:spPr>
        <p:txBody>
          <a:bodyPr>
            <a:spAutoFit/>
          </a:bodyPr>
          <a:lstStyle/>
          <a:p>
            <a:pPr>
              <a:defRPr/>
            </a:pPr>
            <a:r>
              <a:rPr lang="en-US" sz="2400" b="1" dirty="0">
                <a:latin typeface="+mn-lt"/>
              </a:rPr>
              <a:t>Programme Purpose: </a:t>
            </a:r>
            <a:r>
              <a:rPr lang="en-ZA" sz="2400" dirty="0">
                <a:latin typeface="+mn-lt"/>
              </a:rPr>
              <a:t>Promote and monitor the national skills development strategy. Develop a skills development policy and regulatory framework for an effective skills development </a:t>
            </a:r>
            <a:r>
              <a:rPr lang="en-ZA" sz="2400" dirty="0" smtClean="0">
                <a:latin typeface="+mn-lt"/>
              </a:rPr>
              <a:t>system</a:t>
            </a:r>
            <a:endParaRPr lang="en-US" sz="2400"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47CB1C-3657-4013-87C1-C38C9A5BA2CF}" type="slidenum">
              <a:rPr lang="en-US" b="1">
                <a:latin typeface="Calibri" panose="020F0502020204030204" pitchFamily="34" charset="0"/>
              </a:rPr>
              <a:pPr eaLnBrk="1" hangingPunct="1"/>
              <a:t>57</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256105419"/>
              </p:ext>
            </p:extLst>
          </p:nvPr>
        </p:nvGraphicFramePr>
        <p:xfrm>
          <a:off x="500063" y="1249362"/>
          <a:ext cx="8143875" cy="3932238"/>
        </p:xfrm>
        <a:graphic>
          <a:graphicData uri="http://schemas.openxmlformats.org/drawingml/2006/table">
            <a:tbl>
              <a:tblPr firstRow="1" bandRow="1">
                <a:tableStyleId>{5940675A-B579-460E-94D1-54222C63F5DA}</a:tableStyleId>
              </a:tblPr>
              <a:tblGrid>
                <a:gridCol w="3157537"/>
                <a:gridCol w="4986338"/>
              </a:tblGrid>
              <a:tr h="457257">
                <a:tc>
                  <a:txBody>
                    <a:bodyPr/>
                    <a:lstStyle/>
                    <a:p>
                      <a:pPr algn="ctr"/>
                      <a:r>
                        <a:rPr lang="en-US" sz="2300" b="1" dirty="0" smtClean="0"/>
                        <a:t>Performance</a:t>
                      </a:r>
                      <a:r>
                        <a:rPr lang="en-US" sz="2300" b="1" baseline="0" dirty="0" smtClean="0"/>
                        <a:t> Indicator </a:t>
                      </a:r>
                      <a:endParaRPr lang="en-US" sz="2300" b="1" dirty="0"/>
                    </a:p>
                  </a:txBody>
                  <a:tcPr marL="91435" marR="91435" marT="45731" marB="45731"/>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1" marB="45731"/>
                </a:tc>
              </a:tr>
              <a:tr h="1920388">
                <a:tc gridSpan="2">
                  <a:txBody>
                    <a:bodyPr/>
                    <a:lstStyle/>
                    <a:p>
                      <a:r>
                        <a:rPr lang="en-US" sz="2300" b="1" dirty="0" smtClean="0"/>
                        <a:t>Strategic Objective (1): </a:t>
                      </a:r>
                      <a:r>
                        <a:rPr lang="en-ZA" sz="2300" b="0" i="0" u="none" strike="noStrike" kern="1200" baseline="0" dirty="0" smtClean="0">
                          <a:solidFill>
                            <a:schemeClr val="tx1"/>
                          </a:solidFill>
                          <a:latin typeface="+mn-lt"/>
                          <a:ea typeface="+mn-ea"/>
                          <a:cs typeface="+mn-cs"/>
                        </a:rPr>
                        <a:t>To steer and support skills development institutions to implement the National Skills Development Strategy through the development of a new steering mechanism (1 regulations) and revise 2 legislative frameworks (inclusive of strategies and policies) by 31 March 2017</a:t>
                      </a:r>
                      <a:endParaRPr lang="en-US" sz="2300" dirty="0"/>
                    </a:p>
                  </a:txBody>
                  <a:tcPr marL="91439" marR="91439" marT="45708" marB="45708"/>
                </a:tc>
                <a:tc hMerge="1">
                  <a:txBody>
                    <a:bodyPr/>
                    <a:lstStyle/>
                    <a:p>
                      <a:endParaRPr lang="en-US"/>
                    </a:p>
                  </a:txBody>
                  <a:tcPr/>
                </a:tc>
              </a:tr>
              <a:tr h="1554593">
                <a:tc>
                  <a:txBody>
                    <a:bodyPr/>
                    <a:lstStyle/>
                    <a:p>
                      <a:r>
                        <a:rPr lang="en-US" sz="2300" b="0" i="0" u="none" strike="noStrike" kern="1200" baseline="0" dirty="0" smtClean="0">
                          <a:solidFill>
                            <a:schemeClr val="tx1"/>
                          </a:solidFill>
                          <a:latin typeface="+mn-lt"/>
                          <a:ea typeface="+mn-ea"/>
                          <a:cs typeface="+mn-cs"/>
                        </a:rPr>
                        <a:t>New skills development steering mechanisms developed and approved (n)</a:t>
                      </a:r>
                      <a:endParaRPr lang="en-US" sz="2300" b="0" dirty="0"/>
                    </a:p>
                  </a:txBody>
                  <a:tcPr marL="91439" marR="91439" marT="45708" marB="45708"/>
                </a:tc>
                <a:tc>
                  <a:txBody>
                    <a:bodyPr/>
                    <a:lstStyle/>
                    <a:p>
                      <a:r>
                        <a:rPr lang="en-ZA" sz="2300" b="0" i="0" u="none" strike="noStrike" kern="1200" baseline="0" dirty="0" smtClean="0">
                          <a:solidFill>
                            <a:schemeClr val="tx1"/>
                          </a:solidFill>
                          <a:latin typeface="+mn-lt"/>
                          <a:ea typeface="+mn-ea"/>
                          <a:cs typeface="+mn-cs"/>
                        </a:rPr>
                        <a:t>Workplace based learning programme regulations approved by the Minister by 31 December 2016</a:t>
                      </a:r>
                      <a:endParaRPr lang="en-US" sz="2300" b="0" i="0" u="none" strike="noStrike" kern="1200" baseline="0" dirty="0" smtClean="0">
                        <a:solidFill>
                          <a:schemeClr val="tx1"/>
                        </a:solidFill>
                        <a:latin typeface="+mn-lt"/>
                        <a:ea typeface="+mn-ea"/>
                        <a:cs typeface="+mn-cs"/>
                      </a:endParaRPr>
                    </a:p>
                  </a:txBody>
                  <a:tcPr marL="91439" marR="91439" marT="45708" marB="45708"/>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5: Skills Development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7BD9E7-5FFA-487B-A18A-625784FA3E61}" type="slidenum">
              <a:rPr lang="en-US" b="1">
                <a:latin typeface="Calibri" panose="020F0502020204030204" pitchFamily="34" charset="0"/>
              </a:rPr>
              <a:pPr eaLnBrk="1" hangingPunct="1"/>
              <a:t>58</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35862743"/>
              </p:ext>
            </p:extLst>
          </p:nvPr>
        </p:nvGraphicFramePr>
        <p:xfrm>
          <a:off x="500063" y="1219200"/>
          <a:ext cx="8143875" cy="2301225"/>
        </p:xfrm>
        <a:graphic>
          <a:graphicData uri="http://schemas.openxmlformats.org/drawingml/2006/table">
            <a:tbl>
              <a:tblPr firstRow="1" bandRow="1">
                <a:tableStyleId>{5940675A-B579-460E-94D1-54222C63F5DA}</a:tableStyleId>
              </a:tblPr>
              <a:tblGrid>
                <a:gridCol w="3233737"/>
                <a:gridCol w="4910138"/>
              </a:tblGrid>
              <a:tr h="457217">
                <a:tc>
                  <a:txBody>
                    <a:bodyPr/>
                    <a:lstStyle/>
                    <a:p>
                      <a:pPr algn="ctr"/>
                      <a:r>
                        <a:rPr lang="en-US" sz="2300" b="1" dirty="0" smtClean="0"/>
                        <a:t>Performance</a:t>
                      </a:r>
                      <a:r>
                        <a:rPr lang="en-US" sz="2300" b="1" baseline="0" dirty="0" smtClean="0"/>
                        <a:t> Indicator </a:t>
                      </a:r>
                      <a:endParaRPr lang="en-US" sz="2300" b="1" dirty="0"/>
                    </a:p>
                  </a:txBody>
                  <a:tcPr marL="91435" marR="91435" marT="45727" marB="45727"/>
                </a:tc>
                <a:tc>
                  <a:txBody>
                    <a:bodyPr/>
                    <a:lstStyle/>
                    <a:p>
                      <a:pPr algn="ctr"/>
                      <a:r>
                        <a:rPr lang="en-US" sz="2300" b="1" i="0" dirty="0" smtClean="0"/>
                        <a:t>2016/17 Target </a:t>
                      </a:r>
                      <a:endParaRPr lang="en-US" sz="2300" b="1" i="0" dirty="0"/>
                    </a:p>
                  </a:txBody>
                  <a:tcPr marL="91435" marR="91435" marT="45727" marB="45727"/>
                </a:tc>
              </a:tr>
              <a:tr h="1752583">
                <a:tc>
                  <a:txBody>
                    <a:bodyPr/>
                    <a:lstStyle/>
                    <a:p>
                      <a:r>
                        <a:rPr lang="en-US" sz="2300" b="0" i="0" u="none" strike="noStrike" kern="1200" baseline="0" dirty="0" smtClean="0">
                          <a:solidFill>
                            <a:schemeClr val="tx1"/>
                          </a:solidFill>
                          <a:latin typeface="+mn-lt"/>
                          <a:ea typeface="+mn-ea"/>
                          <a:cs typeface="+mn-cs"/>
                        </a:rPr>
                        <a:t>Skills development Steering mechanisms revised (n)</a:t>
                      </a:r>
                      <a:endParaRPr lang="en-US" sz="2300" b="0" dirty="0"/>
                    </a:p>
                  </a:txBody>
                  <a:tcPr marL="91439" marR="91439" marT="45704" marB="45704"/>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National Skills Development Strategy approved by the Minister by            31 March 2017</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SETA landscape approved by the Minister by 31 March 2017</a:t>
                      </a:r>
                      <a:endParaRPr lang="en-US" sz="2300" b="0" i="0" u="none" strike="noStrike" kern="1200" baseline="0" dirty="0" smtClean="0">
                        <a:solidFill>
                          <a:schemeClr val="tx1"/>
                        </a:solidFill>
                        <a:latin typeface="+mn-lt"/>
                        <a:ea typeface="+mn-ea"/>
                        <a:cs typeface="+mn-cs"/>
                      </a:endParaRPr>
                    </a:p>
                  </a:txBody>
                  <a:tcPr marL="91439" marR="91439" marT="45704" marB="4570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5: Skills Development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96B175-98A1-4765-A821-A8A0C0809214}" type="slidenum">
              <a:rPr lang="en-US" b="1">
                <a:latin typeface="Calibri" panose="020F0502020204030204" pitchFamily="34" charset="0"/>
              </a:rPr>
              <a:pPr eaLnBrk="1" hangingPunct="1"/>
              <a:t>59</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865520935"/>
              </p:ext>
            </p:extLst>
          </p:nvPr>
        </p:nvGraphicFramePr>
        <p:xfrm>
          <a:off x="500063" y="1219200"/>
          <a:ext cx="8110537" cy="3211512"/>
        </p:xfrm>
        <a:graphic>
          <a:graphicData uri="http://schemas.openxmlformats.org/drawingml/2006/table">
            <a:tbl>
              <a:tblPr firstRow="1" bandRow="1">
                <a:tableStyleId>{5940675A-B579-460E-94D1-54222C63F5DA}</a:tableStyleId>
              </a:tblPr>
              <a:tblGrid>
                <a:gridCol w="3666101"/>
                <a:gridCol w="4444436"/>
              </a:tblGrid>
              <a:tr h="1553938">
                <a:tc gridSpan="2">
                  <a:txBody>
                    <a:bodyPr/>
                    <a:lstStyle/>
                    <a:p>
                      <a:r>
                        <a:rPr lang="en-US" sz="2300" b="1" dirty="0" smtClean="0"/>
                        <a:t>Strategic Objective (2): </a:t>
                      </a:r>
                      <a:r>
                        <a:rPr lang="en-ZA" sz="2300" b="0" i="0" u="none" strike="noStrike" kern="1200" baseline="0" dirty="0" smtClean="0">
                          <a:solidFill>
                            <a:schemeClr val="tx1"/>
                          </a:solidFill>
                          <a:latin typeface="+mn-lt"/>
                          <a:ea typeface="+mn-ea"/>
                          <a:cs typeface="+mn-cs"/>
                        </a:rPr>
                        <a:t>To standardise the level of governance across Sector Education and Training Authorities by                         31 March 2020, monitor and compile annual quarterly reports and take appropriate actions where deficiencies are detected</a:t>
                      </a:r>
                      <a:endParaRPr lang="en-US" sz="2300" dirty="0" smtClean="0"/>
                    </a:p>
                  </a:txBody>
                  <a:tcPr marL="91439" marR="91439" marT="45689" marB="45689"/>
                </a:tc>
                <a:tc hMerge="1">
                  <a:txBody>
                    <a:bodyPr/>
                    <a:lstStyle/>
                    <a:p>
                      <a:endParaRPr lang="en-US"/>
                    </a:p>
                  </a:txBody>
                  <a:tcPr/>
                </a:tc>
              </a:tr>
              <a:tr h="469276">
                <a:tc>
                  <a:txBody>
                    <a:bodyPr/>
                    <a:lstStyle/>
                    <a:p>
                      <a:pPr algn="ctr"/>
                      <a:r>
                        <a:rPr lang="en-US" sz="2300" b="1" dirty="0" smtClean="0"/>
                        <a:t>Performance</a:t>
                      </a:r>
                      <a:r>
                        <a:rPr lang="en-US" sz="2300" b="1" baseline="0" dirty="0" smtClean="0"/>
                        <a:t> Indicator </a:t>
                      </a:r>
                      <a:endParaRPr lang="en-US" sz="2300" b="1" dirty="0"/>
                    </a:p>
                  </a:txBody>
                  <a:tcPr marL="91435" marR="91435" marT="45712" marB="45712"/>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2" marB="45712"/>
                </a:tc>
              </a:tr>
              <a:tr h="1188298">
                <a:tc>
                  <a:txBody>
                    <a:bodyPr/>
                    <a:lstStyle/>
                    <a:p>
                      <a:r>
                        <a:rPr lang="en-US" sz="2300" b="0" i="0" u="none" strike="noStrike" kern="1200" baseline="0" dirty="0" smtClean="0">
                          <a:solidFill>
                            <a:schemeClr val="tx1"/>
                          </a:solidFill>
                          <a:latin typeface="+mn-lt"/>
                          <a:ea typeface="+mn-ea"/>
                          <a:cs typeface="+mn-cs"/>
                        </a:rPr>
                        <a:t>SETA monitoring reports on skills development produced and approved (n)</a:t>
                      </a:r>
                      <a:endParaRPr lang="en-US" sz="2300" b="0" dirty="0"/>
                    </a:p>
                  </a:txBody>
                  <a:tcPr marL="91439" marR="91439" marT="45689" marB="45689"/>
                </a:tc>
                <a:tc>
                  <a:txBody>
                    <a:bodyPr/>
                    <a:lstStyle/>
                    <a:p>
                      <a:pPr marL="0" indent="0" algn="l">
                        <a:buFont typeface="Arial" pitchFamily="34" charset="0"/>
                        <a:buNone/>
                      </a:pPr>
                      <a:r>
                        <a:rPr lang="en-US" sz="2300" b="0" i="0" u="none" strike="noStrike" kern="1200" baseline="0" dirty="0" smtClean="0">
                          <a:solidFill>
                            <a:schemeClr val="tx1"/>
                          </a:solidFill>
                          <a:latin typeface="+mn-lt"/>
                          <a:ea typeface="+mn-ea"/>
                          <a:cs typeface="+mn-cs"/>
                        </a:rPr>
                        <a:t>SETA monitoring reports on skills development approved</a:t>
                      </a:r>
                      <a:endParaRPr lang="en-US" sz="2300" dirty="0"/>
                    </a:p>
                  </a:txBody>
                  <a:tcPr marL="91439" marR="91439" marT="45689" marB="45689"/>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5: Skills Development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Content Placeholder 2"/>
          <p:cNvSpPr>
            <a:spLocks noGrp="1"/>
          </p:cNvSpPr>
          <p:nvPr>
            <p:ph idx="1"/>
          </p:nvPr>
        </p:nvSpPr>
        <p:spPr>
          <a:xfrm>
            <a:off x="500063" y="1219200"/>
            <a:ext cx="8143876" cy="5000625"/>
          </a:xfrm>
        </p:spPr>
        <p:txBody>
          <a:bodyPr/>
          <a:lstStyle/>
          <a:p>
            <a:pPr marL="692150" indent="-457200" fontAlgn="ctr">
              <a:spcBef>
                <a:spcPts val="0"/>
              </a:spcBef>
              <a:spcAft>
                <a:spcPts val="600"/>
              </a:spcAft>
              <a:defRPr/>
            </a:pPr>
            <a:r>
              <a:rPr lang="en-US" sz="2400" dirty="0" smtClean="0"/>
              <a:t>The 2016/17 Annual Performance Plan also includes  updates (as annexures) to the Strategic Plan (2015-2020) in respect to the following new:</a:t>
            </a:r>
          </a:p>
          <a:p>
            <a:pPr marL="1092200" lvl="1" indent="-457200" fontAlgn="ctr">
              <a:spcBef>
                <a:spcPts val="0"/>
              </a:spcBef>
              <a:spcAft>
                <a:spcPts val="600"/>
              </a:spcAft>
              <a:defRPr/>
            </a:pPr>
            <a:r>
              <a:rPr lang="en-US" sz="2400" dirty="0" smtClean="0"/>
              <a:t>TVET </a:t>
            </a:r>
            <a:r>
              <a:rPr lang="en-US" sz="2400" dirty="0" err="1" smtClean="0"/>
              <a:t>programme</a:t>
            </a:r>
            <a:r>
              <a:rPr lang="en-US" sz="2400" dirty="0" smtClean="0"/>
              <a:t> </a:t>
            </a:r>
          </a:p>
          <a:p>
            <a:pPr marL="1092200" lvl="1" indent="-457200" fontAlgn="ctr">
              <a:spcBef>
                <a:spcPts val="0"/>
              </a:spcBef>
              <a:spcAft>
                <a:spcPts val="600"/>
              </a:spcAft>
              <a:defRPr/>
            </a:pPr>
            <a:r>
              <a:rPr lang="en-US" sz="2400" dirty="0"/>
              <a:t>C</a:t>
            </a:r>
            <a:r>
              <a:rPr lang="en-US" sz="2400" dirty="0" smtClean="0"/>
              <a:t>ET </a:t>
            </a:r>
            <a:r>
              <a:rPr lang="en-US" sz="2400" dirty="0" err="1" smtClean="0"/>
              <a:t>programme</a:t>
            </a:r>
            <a:r>
              <a:rPr lang="en-US" sz="2400" dirty="0" smtClean="0"/>
              <a:t> </a:t>
            </a:r>
          </a:p>
          <a:p>
            <a:pPr marL="457200" lvl="1" indent="0">
              <a:buFont typeface="Arial" panose="020B0604020202020204" pitchFamily="34" charset="0"/>
              <a:buNone/>
              <a:defRPr/>
            </a:pPr>
            <a:endParaRPr lang="en-ZA" sz="2400" dirty="0" smtClean="0"/>
          </a:p>
        </p:txBody>
      </p:sp>
      <p:sp>
        <p:nvSpPr>
          <p:cNvPr id="5" name="TextBox 4"/>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Strategic Overview </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3E64C7-D6B7-4E61-BB4B-43380FECA9A0}" type="slidenum">
              <a:rPr lang="en-US" b="1">
                <a:latin typeface="Calibri" panose="020F0502020204030204" pitchFamily="34" charset="0"/>
              </a:rPr>
              <a:pPr eaLnBrk="1" hangingPunct="1"/>
              <a:t>6</a:t>
            </a:fld>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AF226B-4EB4-4C60-9A8F-CED414E18F3A}" type="slidenum">
              <a:rPr lang="en-US" b="1">
                <a:latin typeface="Calibri" panose="020F0502020204030204" pitchFamily="34" charset="0"/>
              </a:rPr>
              <a:pPr eaLnBrk="1" hangingPunct="1"/>
              <a:t>60</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69021684"/>
              </p:ext>
            </p:extLst>
          </p:nvPr>
        </p:nvGraphicFramePr>
        <p:xfrm>
          <a:off x="500063" y="1219200"/>
          <a:ext cx="8143875" cy="3520294"/>
        </p:xfrm>
        <a:graphic>
          <a:graphicData uri="http://schemas.openxmlformats.org/drawingml/2006/table">
            <a:tbl>
              <a:tblPr firstRow="1" bandRow="1">
                <a:tableStyleId>{5940675A-B579-460E-94D1-54222C63F5DA}</a:tableStyleId>
              </a:tblPr>
              <a:tblGrid>
                <a:gridCol w="4986337"/>
                <a:gridCol w="3157538"/>
              </a:tblGrid>
              <a:tr h="396184">
                <a:tc>
                  <a:txBody>
                    <a:bodyPr/>
                    <a:lstStyle/>
                    <a:p>
                      <a:pPr algn="ctr"/>
                      <a:r>
                        <a:rPr lang="en-US" sz="2300" b="1" dirty="0" smtClean="0"/>
                        <a:t>Performance</a:t>
                      </a:r>
                      <a:r>
                        <a:rPr lang="en-US" sz="2300" b="1" baseline="0" dirty="0" smtClean="0"/>
                        <a:t> Indicator </a:t>
                      </a:r>
                      <a:endParaRPr lang="en-US" sz="2300" b="1" dirty="0"/>
                    </a:p>
                  </a:txBody>
                  <a:tcPr marL="91435" marR="91435" marT="45719" marB="45719"/>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9" marB="45719"/>
                </a:tc>
              </a:tr>
              <a:tr h="10056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t>Strategic Objective (3): </a:t>
                      </a:r>
                      <a:r>
                        <a:rPr lang="en-US" sz="2300" b="0" i="0" u="none" strike="noStrike" kern="1200" baseline="0" dirty="0" smtClean="0">
                          <a:solidFill>
                            <a:schemeClr val="tx1"/>
                          </a:solidFill>
                          <a:latin typeface="+mn-lt"/>
                          <a:ea typeface="+mn-ea"/>
                          <a:cs typeface="+mn-cs"/>
                        </a:rPr>
                        <a:t>To effectively manage artisan development assessment services inclusive of RPL in order to produce 21 110 qualified artisans per annum by 31 March 2017</a:t>
                      </a:r>
                      <a:endParaRPr lang="en-US" sz="2300" dirty="0"/>
                    </a:p>
                  </a:txBody>
                  <a:tcPr marL="91439" marR="91439" marT="45696" marB="45696"/>
                </a:tc>
                <a:tc hMerge="1">
                  <a:txBody>
                    <a:bodyPr/>
                    <a:lstStyle/>
                    <a:p>
                      <a:endParaRPr lang="en-US"/>
                    </a:p>
                  </a:txBody>
                  <a:tcPr/>
                </a:tc>
              </a:tr>
              <a:tr h="1005629">
                <a:tc>
                  <a:txBody>
                    <a:bodyPr/>
                    <a:lstStyle/>
                    <a:p>
                      <a:r>
                        <a:rPr lang="en-US" sz="2300" b="0" i="0" u="none" strike="noStrike" kern="1200" baseline="0" dirty="0" smtClean="0">
                          <a:solidFill>
                            <a:schemeClr val="tx1"/>
                          </a:solidFill>
                          <a:latin typeface="+mn-lt"/>
                          <a:ea typeface="+mn-ea"/>
                          <a:cs typeface="+mn-cs"/>
                        </a:rPr>
                        <a:t>Average lead time from trade test application received until trade test conducted at INDLELA (days)</a:t>
                      </a:r>
                      <a:endParaRPr lang="en-US" sz="2300" b="0" dirty="0"/>
                    </a:p>
                  </a:txBody>
                  <a:tcPr marL="91439" marR="91439" marT="45696" marB="45696"/>
                </a:tc>
                <a:tc>
                  <a:txBody>
                    <a:bodyPr/>
                    <a:lstStyle/>
                    <a:p>
                      <a:pPr algn="ctr"/>
                      <a:r>
                        <a:rPr lang="en-US" sz="2300" dirty="0" smtClean="0"/>
                        <a:t>120 days</a:t>
                      </a:r>
                      <a:endParaRPr lang="en-US" sz="2300" dirty="0"/>
                    </a:p>
                  </a:txBody>
                  <a:tcPr marL="91439" marR="91439" marT="45696" marB="45696"/>
                </a:tc>
              </a:tr>
              <a:tr h="700883">
                <a:tc>
                  <a:txBody>
                    <a:bodyPr/>
                    <a:lstStyle/>
                    <a:p>
                      <a:r>
                        <a:rPr lang="en-US" sz="2300" b="0" i="0" u="none" strike="noStrike" kern="1200" baseline="0" dirty="0" smtClean="0">
                          <a:solidFill>
                            <a:schemeClr val="tx1"/>
                          </a:solidFill>
                          <a:latin typeface="+mn-lt"/>
                          <a:ea typeface="+mn-ea"/>
                          <a:cs typeface="+mn-cs"/>
                        </a:rPr>
                        <a:t>National artisan learners pass trade test rate at INDLELA (%)</a:t>
                      </a:r>
                      <a:endParaRPr lang="en-US" sz="2300" b="0" dirty="0"/>
                    </a:p>
                  </a:txBody>
                  <a:tcPr marL="91439" marR="91439" marT="45696" marB="45696"/>
                </a:tc>
                <a:tc>
                  <a:txBody>
                    <a:bodyPr/>
                    <a:lstStyle/>
                    <a:p>
                      <a:pPr algn="ctr"/>
                      <a:r>
                        <a:rPr lang="en-US" sz="2300" dirty="0" smtClean="0"/>
                        <a:t>52%</a:t>
                      </a:r>
                      <a:endParaRPr lang="en-US" sz="2300" dirty="0"/>
                    </a:p>
                  </a:txBody>
                  <a:tcPr marL="91439" marR="91439" marT="45696" marB="45696"/>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5: Skills Development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CEE322-9C0E-4698-B59E-62C385476CAD}" type="slidenum">
              <a:rPr lang="en-US" b="1">
                <a:latin typeface="Calibri" panose="020F0502020204030204" pitchFamily="34" charset="0"/>
              </a:rPr>
              <a:pPr eaLnBrk="1" hangingPunct="1"/>
              <a:t>61</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090154636"/>
              </p:ext>
            </p:extLst>
          </p:nvPr>
        </p:nvGraphicFramePr>
        <p:xfrm>
          <a:off x="500063" y="1219200"/>
          <a:ext cx="8143875" cy="3687888"/>
        </p:xfrm>
        <a:graphic>
          <a:graphicData uri="http://schemas.openxmlformats.org/drawingml/2006/table">
            <a:tbl>
              <a:tblPr firstRow="1" bandRow="1">
                <a:tableStyleId>{5940675A-B579-460E-94D1-54222C63F5DA}</a:tableStyleId>
              </a:tblPr>
              <a:tblGrid>
                <a:gridCol w="5050855"/>
                <a:gridCol w="1290572"/>
                <a:gridCol w="1802448"/>
              </a:tblGrid>
              <a:tr h="304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System performance targets to be monitored</a:t>
                      </a:r>
                      <a:r>
                        <a:rPr lang="en-US" sz="2000" b="1" baseline="0" dirty="0" smtClean="0">
                          <a:latin typeface="+mn-lt"/>
                        </a:rPr>
                        <a:t> and reported</a:t>
                      </a:r>
                      <a:endParaRPr lang="en-US" sz="2000" dirty="0" smtClean="0">
                        <a:latin typeface="+mn-lt"/>
                      </a:endParaRPr>
                    </a:p>
                  </a:txBody>
                  <a:tcPr marL="91439" marR="91439" marT="45703" marB="45703" anchor="ctr"/>
                </a:tc>
                <a:tc hMerge="1">
                  <a:txBody>
                    <a:bodyPr/>
                    <a:lstStyle/>
                    <a:p>
                      <a:endParaRPr lang="en-US"/>
                    </a:p>
                  </a:txBody>
                  <a:tcPr/>
                </a:tc>
                <a:tc hMerge="1">
                  <a:txBody>
                    <a:bodyPr/>
                    <a:lstStyle/>
                    <a:p>
                      <a:endParaRPr lang="en-US"/>
                    </a:p>
                  </a:txBody>
                  <a:tcPr/>
                </a:tc>
              </a:tr>
              <a:tr h="396241">
                <a:tc>
                  <a:txBody>
                    <a:bodyPr/>
                    <a:lstStyle/>
                    <a:p>
                      <a:pPr algn="ctr"/>
                      <a:r>
                        <a:rPr lang="en-US" sz="2000" b="1" dirty="0" smtClean="0">
                          <a:latin typeface="+mn-lt"/>
                        </a:rPr>
                        <a:t>Performance</a:t>
                      </a:r>
                      <a:r>
                        <a:rPr lang="en-US" sz="2000" b="1" baseline="0" dirty="0" smtClean="0">
                          <a:latin typeface="+mn-lt"/>
                        </a:rPr>
                        <a:t> Indicator </a:t>
                      </a:r>
                      <a:endParaRPr lang="en-US" sz="2000" b="1" dirty="0">
                        <a:latin typeface="+mn-lt"/>
                      </a:endParaRPr>
                    </a:p>
                  </a:txBody>
                  <a:tcPr marL="91435" marR="91435" marT="45726" marB="45726">
                    <a:lnR w="12700" cap="flat" cmpd="sng" algn="ctr">
                      <a:solidFill>
                        <a:schemeClr val="tx1"/>
                      </a:solidFill>
                      <a:prstDash val="solid"/>
                      <a:round/>
                      <a:headEnd type="none" w="med" len="med"/>
                      <a:tailEnd type="none" w="med" len="med"/>
                    </a:lnR>
                  </a:tcPr>
                </a:tc>
                <a:tc>
                  <a:txBody>
                    <a:bodyPr/>
                    <a:lstStyle/>
                    <a:p>
                      <a:pPr algn="ctr"/>
                      <a:r>
                        <a:rPr lang="en-US" sz="2000" b="1" dirty="0" smtClean="0">
                          <a:latin typeface="+mn-lt"/>
                        </a:rPr>
                        <a:t>Baseline</a:t>
                      </a:r>
                      <a:r>
                        <a:rPr lang="en-US" sz="2000" b="1" baseline="0" dirty="0" smtClean="0">
                          <a:latin typeface="+mn-lt"/>
                        </a:rPr>
                        <a:t> </a:t>
                      </a:r>
                      <a:endParaRPr lang="en-US" sz="2000" b="1" dirty="0">
                        <a:latin typeface="+mn-lt"/>
                      </a:endParaRPr>
                    </a:p>
                  </a:txBody>
                  <a:tcPr marL="91435" marR="91435" marT="45726" marB="4572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i="0" dirty="0" smtClean="0">
                          <a:latin typeface="+mn-lt"/>
                        </a:rPr>
                        <a:t>2016/17</a:t>
                      </a:r>
                      <a:r>
                        <a:rPr lang="en-US" sz="2000" b="1" i="0" baseline="0" dirty="0" smtClean="0">
                          <a:latin typeface="+mn-lt"/>
                        </a:rPr>
                        <a:t> </a:t>
                      </a:r>
                      <a:r>
                        <a:rPr lang="en-US" sz="2000" b="1" i="0" dirty="0" smtClean="0">
                          <a:latin typeface="+mn-lt"/>
                        </a:rPr>
                        <a:t>Target </a:t>
                      </a:r>
                      <a:endParaRPr lang="en-US" sz="2000" b="1" i="0" dirty="0">
                        <a:latin typeface="+mn-lt"/>
                      </a:endParaRPr>
                    </a:p>
                  </a:txBody>
                  <a:tcPr marL="91435" marR="91435" marT="45726" marB="45726"/>
                </a:tc>
              </a:tr>
              <a:tr h="396195">
                <a:tc>
                  <a:txBody>
                    <a:bodyPr/>
                    <a:lstStyle/>
                    <a:p>
                      <a:r>
                        <a:rPr lang="en-US" sz="2000" b="0" i="0" u="none" strike="noStrike" kern="1200" baseline="0" dirty="0" smtClean="0">
                          <a:solidFill>
                            <a:schemeClr val="tx1"/>
                          </a:solidFill>
                          <a:latin typeface="+mn-lt"/>
                          <a:ea typeface="+mn-ea"/>
                          <a:cs typeface="+mn-cs"/>
                        </a:rPr>
                        <a:t>Work based learning opportunities (n) </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baseline="0" dirty="0" smtClean="0">
                          <a:solidFill>
                            <a:schemeClr val="tx1"/>
                          </a:solidFill>
                          <a:latin typeface="+mn-lt"/>
                        </a:rPr>
                        <a:t>27 346 </a:t>
                      </a:r>
                      <a:endParaRPr lang="en-US" sz="2000" dirty="0">
                        <a:solidFill>
                          <a:schemeClr val="tx1"/>
                        </a:solidFill>
                        <a:latin typeface="+mn-lt"/>
                      </a:endParaRPr>
                    </a:p>
                  </a:txBody>
                  <a:tcPr marL="91439" marR="91439" marT="45703" marB="457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ZA" sz="2000" b="0" i="0" u="none" strike="noStrike" baseline="0" dirty="0" smtClean="0">
                          <a:solidFill>
                            <a:schemeClr val="tx1"/>
                          </a:solidFill>
                          <a:latin typeface="+mn-lt"/>
                        </a:rPr>
                        <a:t>120 000</a:t>
                      </a:r>
                      <a:endParaRPr lang="en-US" sz="2000" b="0" i="0" u="none" strike="noStrike" kern="1200" baseline="0" dirty="0" smtClean="0">
                        <a:solidFill>
                          <a:schemeClr val="tx1"/>
                        </a:solidFill>
                        <a:latin typeface="+mn-lt"/>
                        <a:ea typeface="+mn-ea"/>
                        <a:cs typeface="+mn-cs"/>
                      </a:endParaRPr>
                    </a:p>
                  </a:txBody>
                  <a:tcPr marL="91439" marR="91439" marT="45703" marB="45703"/>
                </a:tc>
              </a:tr>
              <a:tr h="182936">
                <a:tc>
                  <a:txBody>
                    <a:bodyPr/>
                    <a:lstStyle/>
                    <a:p>
                      <a:r>
                        <a:rPr lang="en-ZA" sz="2000" b="0" i="0" u="none" strike="noStrike" kern="1200" baseline="0" dirty="0" smtClean="0">
                          <a:solidFill>
                            <a:schemeClr val="tx1"/>
                          </a:solidFill>
                          <a:latin typeface="+mn-lt"/>
                          <a:ea typeface="+mn-ea"/>
                          <a:cs typeface="+mn-cs"/>
                        </a:rPr>
                        <a:t>New artisans qualified per annum (n)</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18 110</a:t>
                      </a:r>
                      <a:endParaRPr lang="en-US" sz="200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0" i="0" u="none" strike="noStrike" kern="1200" baseline="0" dirty="0" smtClean="0">
                          <a:solidFill>
                            <a:schemeClr val="tx1"/>
                          </a:solidFill>
                          <a:latin typeface="+mn-lt"/>
                          <a:ea typeface="+mn-ea"/>
                          <a:cs typeface="+mn-cs"/>
                        </a:rPr>
                        <a:t>21 110</a:t>
                      </a:r>
                      <a:endParaRPr lang="en-US" sz="2000" dirty="0" smtClean="0">
                        <a:latin typeface="+mn-lt"/>
                      </a:endParaRPr>
                    </a:p>
                  </a:txBody>
                  <a:tcPr marL="91439" marR="91439" marT="45703" marB="45703"/>
                </a:tc>
              </a:tr>
              <a:tr h="700985">
                <a:tc>
                  <a:txBody>
                    <a:bodyPr/>
                    <a:lstStyle/>
                    <a:p>
                      <a:r>
                        <a:rPr lang="en-ZA" sz="2000" b="0" i="0" u="none" strike="noStrike" kern="1200" baseline="0" dirty="0" smtClean="0">
                          <a:solidFill>
                            <a:schemeClr val="tx1"/>
                          </a:solidFill>
                          <a:latin typeface="+mn-lt"/>
                          <a:ea typeface="+mn-ea"/>
                          <a:cs typeface="+mn-cs"/>
                        </a:rPr>
                        <a:t>New artisan learners registered nationally per</a:t>
                      </a:r>
                    </a:p>
                    <a:p>
                      <a:r>
                        <a:rPr lang="en-ZA" sz="2000" b="0" i="0" u="none" strike="noStrike" kern="1200" baseline="0" dirty="0" smtClean="0">
                          <a:solidFill>
                            <a:schemeClr val="tx1"/>
                          </a:solidFill>
                          <a:latin typeface="+mn-lt"/>
                          <a:ea typeface="+mn-ea"/>
                          <a:cs typeface="+mn-cs"/>
                        </a:rPr>
                        <a:t>annum (n)</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algn="ctr"/>
                      <a:r>
                        <a:rPr lang="en-ZA" sz="2000" b="0" i="0" u="none" strike="noStrike" kern="1200" baseline="0" dirty="0" smtClean="0">
                          <a:solidFill>
                            <a:schemeClr val="tx1"/>
                          </a:solidFill>
                          <a:latin typeface="+mn-lt"/>
                          <a:ea typeface="+mn-ea"/>
                          <a:cs typeface="+mn-cs"/>
                        </a:rPr>
                        <a:t>27 670</a:t>
                      </a:r>
                      <a:endParaRPr lang="en-US" sz="200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b="0" i="0" u="none" strike="noStrike" kern="1200" baseline="0" dirty="0" smtClean="0">
                          <a:solidFill>
                            <a:schemeClr val="tx1"/>
                          </a:solidFill>
                          <a:latin typeface="+mn-lt"/>
                          <a:ea typeface="+mn-ea"/>
                          <a:cs typeface="+mn-cs"/>
                        </a:rPr>
                        <a:t>30 750</a:t>
                      </a:r>
                      <a:endParaRPr lang="en-US" sz="20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smtClean="0">
                        <a:solidFill>
                          <a:schemeClr val="tx1"/>
                        </a:solidFill>
                        <a:latin typeface="+mn-lt"/>
                        <a:ea typeface="+mn-ea"/>
                        <a:cs typeface="+mn-cs"/>
                      </a:endParaRPr>
                    </a:p>
                  </a:txBody>
                  <a:tcPr marL="91439" marR="91439" marT="45703" marB="45703"/>
                </a:tc>
              </a:tr>
              <a:tr h="700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National artisan learners employed or self-employed (%)</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a:t>
                      </a:r>
                    </a:p>
                  </a:txBody>
                  <a:tcPr marL="91439" marR="91439" marT="45703" marB="457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67% </a:t>
                      </a:r>
                    </a:p>
                  </a:txBody>
                  <a:tcPr marL="91439" marR="91439" marT="45703" marB="45703"/>
                </a:tc>
              </a:tr>
              <a:tr h="700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Proportion of SETAs meeting standards of good governance (%)</a:t>
                      </a:r>
                      <a:endParaRPr lang="en-US" sz="2000" b="0" dirty="0">
                        <a:latin typeface="+mn-lt"/>
                      </a:endParaRPr>
                    </a:p>
                  </a:txBody>
                  <a:tcPr marL="91439" marR="91439" marT="45703" marB="45703">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a:t>
                      </a:r>
                      <a:endParaRPr lang="en-US" sz="2000" dirty="0">
                        <a:latin typeface="+mn-lt"/>
                      </a:endParaRPr>
                    </a:p>
                  </a:txBody>
                  <a:tcPr marL="91439" marR="91439" marT="45703" marB="457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 </a:t>
                      </a:r>
                      <a:r>
                        <a:rPr lang="en-US" sz="2000" b="0" i="0" u="none" strike="noStrike" kern="1200" baseline="0" dirty="0" smtClean="0">
                          <a:solidFill>
                            <a:schemeClr val="tx1"/>
                          </a:solidFill>
                          <a:latin typeface="+mn-lt"/>
                          <a:ea typeface="+mn-ea"/>
                          <a:cs typeface="+mn-cs"/>
                        </a:rPr>
                        <a:t>100% </a:t>
                      </a:r>
                    </a:p>
                  </a:txBody>
                  <a:tcPr marL="91439" marR="91439" marT="45703" marB="45703"/>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5: Skills Development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ABED5-35E1-4190-A3D7-E6166F913DC2}" type="slidenum">
              <a:rPr lang="en-US" b="1">
                <a:latin typeface="Calibri" panose="020F0502020204030204" pitchFamily="34" charset="0"/>
              </a:rPr>
              <a:pPr eaLnBrk="1" hangingPunct="1"/>
              <a:t>62</a:t>
            </a:fld>
            <a:endParaRPr lang="en-US" b="1" dirty="0">
              <a:latin typeface="Calibri" panose="020F0502020204030204" pitchFamily="34" charset="0"/>
            </a:endParaRPr>
          </a:p>
        </p:txBody>
      </p:sp>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
        <p:nvSpPr>
          <p:cNvPr id="2" name="Rectangle 1"/>
          <p:cNvSpPr/>
          <p:nvPr/>
        </p:nvSpPr>
        <p:spPr>
          <a:xfrm>
            <a:off x="500063" y="1295400"/>
            <a:ext cx="8034337" cy="1201737"/>
          </a:xfrm>
          <a:prstGeom prst="rect">
            <a:avLst/>
          </a:prstGeom>
        </p:spPr>
        <p:txBody>
          <a:bodyPr>
            <a:spAutoFit/>
          </a:bodyPr>
          <a:lstStyle/>
          <a:p>
            <a:pPr>
              <a:defRPr/>
            </a:pPr>
            <a:r>
              <a:rPr lang="en-US" sz="2400" b="1" dirty="0">
                <a:latin typeface="+mn-lt"/>
              </a:rPr>
              <a:t>Programme Purpose: </a:t>
            </a:r>
            <a:r>
              <a:rPr lang="en-ZA" sz="2400" dirty="0">
                <a:latin typeface="+mn-lt"/>
              </a:rPr>
              <a:t>Plan, develop, implement, monitor, maintain and evaluate national policy, programme assessment practices and systems for community education and </a:t>
            </a:r>
            <a:r>
              <a:rPr lang="en-ZA" sz="2400" dirty="0" smtClean="0">
                <a:latin typeface="+mn-lt"/>
              </a:rPr>
              <a:t>training</a:t>
            </a:r>
            <a:endParaRPr lang="en-US" sz="2400"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1F717C-EC94-4570-8C16-40640B9B5BE9}" type="slidenum">
              <a:rPr lang="en-US" b="1">
                <a:latin typeface="Calibri" panose="020F0502020204030204" pitchFamily="34" charset="0"/>
              </a:rPr>
              <a:pPr eaLnBrk="1" hangingPunct="1"/>
              <a:t>63</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07309772"/>
              </p:ext>
            </p:extLst>
          </p:nvPr>
        </p:nvGraphicFramePr>
        <p:xfrm>
          <a:off x="500063" y="1219200"/>
          <a:ext cx="8143876" cy="4130008"/>
        </p:xfrm>
        <a:graphic>
          <a:graphicData uri="http://schemas.openxmlformats.org/drawingml/2006/table">
            <a:tbl>
              <a:tblPr firstRow="1" bandRow="1">
                <a:tableStyleId>{5940675A-B579-460E-94D1-54222C63F5DA}</a:tableStyleId>
              </a:tblPr>
              <a:tblGrid>
                <a:gridCol w="2887374"/>
                <a:gridCol w="5256502"/>
              </a:tblGrid>
              <a:tr h="396282">
                <a:tc>
                  <a:txBody>
                    <a:bodyPr/>
                    <a:lstStyle/>
                    <a:p>
                      <a:pPr algn="ctr"/>
                      <a:r>
                        <a:rPr lang="en-US" sz="2300" b="1" dirty="0" smtClean="0"/>
                        <a:t>Performance</a:t>
                      </a:r>
                      <a:r>
                        <a:rPr lang="en-US" sz="2300" b="1" baseline="0" dirty="0" smtClean="0"/>
                        <a:t> Indicator </a:t>
                      </a:r>
                      <a:endParaRPr lang="en-US" sz="2300" b="1" dirty="0"/>
                    </a:p>
                  </a:txBody>
                  <a:tcPr marL="91435" marR="91435" marT="45730" marB="45730"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0" marB="45730" anchor="ctr"/>
                </a:tc>
              </a:tr>
              <a:tr h="701058">
                <a:tc gridSpan="2">
                  <a:txBody>
                    <a:bodyPr/>
                    <a:lstStyle/>
                    <a:p>
                      <a:r>
                        <a:rPr lang="en-US" sz="2300" b="1" dirty="0" smtClean="0"/>
                        <a:t>Strategic Objective (1): </a:t>
                      </a:r>
                      <a:r>
                        <a:rPr lang="en-ZA" sz="2300" b="0" i="0" u="none" strike="noStrike" kern="1200" baseline="0" dirty="0" smtClean="0">
                          <a:solidFill>
                            <a:schemeClr val="tx1"/>
                          </a:solidFill>
                          <a:latin typeface="+mn-lt"/>
                          <a:ea typeface="+mn-ea"/>
                          <a:cs typeface="+mn-cs"/>
                        </a:rPr>
                        <a:t>To develop 4 guiding frameworks (policies and regulations)  aimed at steering the CET system by                    31 March 2017</a:t>
                      </a:r>
                      <a:endParaRPr lang="en-US" sz="2300" dirty="0"/>
                    </a:p>
                  </a:txBody>
                  <a:tcPr marL="91439" marR="91439" marT="45707" marB="45707"/>
                </a:tc>
                <a:tc hMerge="1">
                  <a:txBody>
                    <a:bodyPr/>
                    <a:lstStyle/>
                    <a:p>
                      <a:endParaRPr lang="en-ZA"/>
                    </a:p>
                  </a:txBody>
                  <a:tcPr/>
                </a:tc>
              </a:tr>
              <a:tr h="2148880">
                <a:tc>
                  <a:txBody>
                    <a:bodyPr/>
                    <a:lstStyle/>
                    <a:p>
                      <a:r>
                        <a:rPr lang="en-ZA" sz="2300" b="0" i="0" u="none" strike="noStrike" kern="1200" baseline="0" dirty="0" smtClean="0">
                          <a:solidFill>
                            <a:schemeClr val="tx1"/>
                          </a:solidFill>
                          <a:latin typeface="+mn-lt"/>
                          <a:ea typeface="+mn-ea"/>
                          <a:cs typeface="+mn-cs"/>
                        </a:rPr>
                        <a:t>New Community Education and Training (CET) steering mechanisms approved (n)</a:t>
                      </a:r>
                      <a:endParaRPr lang="en-US" sz="2300" dirty="0"/>
                    </a:p>
                  </a:txBody>
                  <a:tcPr marL="91439" marR="91439" marT="45707" marB="45707"/>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Monitoring and evaluation policy for Community Colleges approved by 30 September 2016 </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Regulations for the establishment of the satellite Community Learning Centres (CLCs) approved by 31 December 2016</a:t>
                      </a:r>
                    </a:p>
                  </a:txBody>
                  <a:tcPr marL="91439" marR="91439" marT="45707" marB="45707"/>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1F717C-EC94-4570-8C16-40640B9B5BE9}" type="slidenum">
              <a:rPr lang="en-US" b="1">
                <a:latin typeface="Calibri" panose="020F0502020204030204" pitchFamily="34" charset="0"/>
              </a:rPr>
              <a:pPr eaLnBrk="1" hangingPunct="1"/>
              <a:t>64</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01531020"/>
              </p:ext>
            </p:extLst>
          </p:nvPr>
        </p:nvGraphicFramePr>
        <p:xfrm>
          <a:off x="500063" y="1219200"/>
          <a:ext cx="8143876" cy="2987034"/>
        </p:xfrm>
        <a:graphic>
          <a:graphicData uri="http://schemas.openxmlformats.org/drawingml/2006/table">
            <a:tbl>
              <a:tblPr firstRow="1" bandRow="1">
                <a:tableStyleId>{5940675A-B579-460E-94D1-54222C63F5DA}</a:tableStyleId>
              </a:tblPr>
              <a:tblGrid>
                <a:gridCol w="2887374"/>
                <a:gridCol w="5256502"/>
              </a:tblGrid>
              <a:tr h="396282">
                <a:tc>
                  <a:txBody>
                    <a:bodyPr/>
                    <a:lstStyle/>
                    <a:p>
                      <a:pPr algn="ctr"/>
                      <a:r>
                        <a:rPr lang="en-US" sz="2300" b="1" dirty="0" smtClean="0"/>
                        <a:t>Performance</a:t>
                      </a:r>
                      <a:r>
                        <a:rPr lang="en-US" sz="2300" b="1" baseline="0" dirty="0" smtClean="0"/>
                        <a:t> Indicator </a:t>
                      </a:r>
                      <a:endParaRPr lang="en-US" sz="2300" b="1" dirty="0"/>
                    </a:p>
                  </a:txBody>
                  <a:tcPr marL="91435" marR="91435" marT="45730" marB="45730" anchor="ctr"/>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30" marB="45730" anchor="ctr"/>
                </a:tc>
              </a:tr>
              <a:tr h="2148854">
                <a:tc>
                  <a:txBody>
                    <a:bodyPr/>
                    <a:lstStyle/>
                    <a:p>
                      <a:r>
                        <a:rPr lang="en-ZA" sz="2300" b="0" i="0" u="none" strike="noStrike" kern="1200" baseline="0" dirty="0" smtClean="0">
                          <a:solidFill>
                            <a:schemeClr val="tx1"/>
                          </a:solidFill>
                          <a:latin typeface="+mn-lt"/>
                          <a:ea typeface="+mn-ea"/>
                          <a:cs typeface="+mn-cs"/>
                        </a:rPr>
                        <a:t>New Community Education and Training (CET) steering mechanisms approved (n)</a:t>
                      </a:r>
                      <a:endParaRPr lang="en-US" sz="2300" dirty="0"/>
                    </a:p>
                  </a:txBody>
                  <a:tcPr marL="91439" marR="91439" marT="45707" marB="45707"/>
                </a:tc>
                <a:tc>
                  <a:txBody>
                    <a:bodyPr/>
                    <a:lstStyle/>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National Curriculum Policy for Community Colleges developed and approved by 31 March 2017</a:t>
                      </a:r>
                    </a:p>
                    <a:p>
                      <a:pPr marL="285750" indent="-285750">
                        <a:buFont typeface="Arial" pitchFamily="34" charset="0"/>
                        <a:buChar char="•"/>
                      </a:pPr>
                      <a:r>
                        <a:rPr lang="en-ZA" sz="2300" b="0" i="0" u="none" strike="noStrike" kern="1200" baseline="0" dirty="0" smtClean="0">
                          <a:solidFill>
                            <a:schemeClr val="tx1"/>
                          </a:solidFill>
                          <a:latin typeface="+mn-lt"/>
                          <a:ea typeface="+mn-ea"/>
                          <a:cs typeface="+mn-cs"/>
                        </a:rPr>
                        <a:t>Conduct policy for General Education and Training Certificate for adults approved by 31 March 2017</a:t>
                      </a:r>
                      <a:endParaRPr lang="en-US" sz="2300" b="0" i="0" u="none" strike="noStrike" kern="1200" baseline="0" dirty="0" smtClean="0">
                        <a:solidFill>
                          <a:schemeClr val="tx1"/>
                        </a:solidFill>
                        <a:latin typeface="+mn-lt"/>
                        <a:ea typeface="+mn-ea"/>
                        <a:cs typeface="+mn-cs"/>
                      </a:endParaRPr>
                    </a:p>
                  </a:txBody>
                  <a:tcPr marL="91439" marR="91439" marT="45707" marB="45707"/>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Tree>
    <p:extLst>
      <p:ext uri="{BB962C8B-B14F-4D97-AF65-F5344CB8AC3E}">
        <p14:creationId xmlns:p14="http://schemas.microsoft.com/office/powerpoint/2010/main" xmlns="" val="933865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D87332-E40F-4525-8692-7A296F7AB63E}" type="slidenum">
              <a:rPr lang="en-US" b="1">
                <a:latin typeface="Calibri" panose="020F0502020204030204" pitchFamily="34" charset="0"/>
              </a:rPr>
              <a:pPr eaLnBrk="1" hangingPunct="1"/>
              <a:t>65</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880223853"/>
              </p:ext>
            </p:extLst>
          </p:nvPr>
        </p:nvGraphicFramePr>
        <p:xfrm>
          <a:off x="500062" y="1249684"/>
          <a:ext cx="8143875" cy="4785371"/>
        </p:xfrm>
        <a:graphic>
          <a:graphicData uri="http://schemas.openxmlformats.org/drawingml/2006/table">
            <a:tbl>
              <a:tblPr firstRow="1" bandRow="1">
                <a:tableStyleId>{5940675A-B579-460E-94D1-54222C63F5DA}</a:tableStyleId>
              </a:tblPr>
              <a:tblGrid>
                <a:gridCol w="3577216"/>
                <a:gridCol w="4566659"/>
              </a:tblGrid>
              <a:tr h="441980">
                <a:tc>
                  <a:txBody>
                    <a:bodyPr/>
                    <a:lstStyle/>
                    <a:p>
                      <a:pPr algn="ctr"/>
                      <a:r>
                        <a:rPr lang="en-US" sz="2300" b="1" dirty="0" smtClean="0"/>
                        <a:t>Performance</a:t>
                      </a:r>
                      <a:r>
                        <a:rPr lang="en-US" sz="2300" b="1" baseline="0" dirty="0" smtClean="0"/>
                        <a:t> Indicator </a:t>
                      </a:r>
                      <a:endParaRPr lang="en-US" sz="2300" b="1" dirty="0"/>
                    </a:p>
                  </a:txBody>
                  <a:tcPr marL="91435" marR="91435" marT="45728" marB="45728"/>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8" marB="45728"/>
                </a:tc>
              </a:tr>
              <a:tr h="792458">
                <a:tc gridSpan="2">
                  <a:txBody>
                    <a:bodyPr/>
                    <a:lstStyle/>
                    <a:p>
                      <a:r>
                        <a:rPr lang="en-US" sz="2300" b="1" dirty="0" smtClean="0"/>
                        <a:t>Strategic Objective (1): </a:t>
                      </a:r>
                      <a:r>
                        <a:rPr lang="en-ZA" sz="2300" b="0" i="0" u="none" strike="noStrike" kern="1200" baseline="0" dirty="0" smtClean="0">
                          <a:solidFill>
                            <a:schemeClr val="tx1"/>
                          </a:solidFill>
                          <a:latin typeface="+mn-lt"/>
                          <a:ea typeface="+mn-ea"/>
                          <a:cs typeface="+mn-cs"/>
                        </a:rPr>
                        <a:t>To develop and implement 1 teaching and learning support plan for CET colleges by 31 March 2017</a:t>
                      </a:r>
                      <a:endParaRPr lang="en-US" sz="2300" dirty="0"/>
                    </a:p>
                  </a:txBody>
                  <a:tcPr marL="91439" marR="91439" marT="45705" marB="45705"/>
                </a:tc>
                <a:tc hMerge="1">
                  <a:txBody>
                    <a:bodyPr/>
                    <a:lstStyle/>
                    <a:p>
                      <a:endParaRPr lang="en-ZA"/>
                    </a:p>
                  </a:txBody>
                  <a:tcPr/>
                </a:tc>
              </a:tr>
              <a:tr h="1249678">
                <a:tc>
                  <a:txBody>
                    <a:bodyPr/>
                    <a:lstStyle/>
                    <a:p>
                      <a:r>
                        <a:rPr lang="en-ZA" sz="2300" b="0" i="0" u="none" strike="noStrike" kern="1200" baseline="0" dirty="0" smtClean="0">
                          <a:solidFill>
                            <a:schemeClr val="tx1"/>
                          </a:solidFill>
                          <a:latin typeface="+mn-lt"/>
                          <a:ea typeface="+mn-ea"/>
                          <a:cs typeface="+mn-cs"/>
                        </a:rPr>
                        <a:t>Teaching and learning support plans for CET colleges approved (n)</a:t>
                      </a:r>
                      <a:endParaRPr lang="en-US" sz="2300" dirty="0"/>
                    </a:p>
                  </a:txBody>
                  <a:tcPr marL="91439" marR="91439" marT="45705" marB="45705"/>
                </a:tc>
                <a:tc>
                  <a:txBody>
                    <a:bodyPr/>
                    <a:lstStyle/>
                    <a:p>
                      <a:r>
                        <a:rPr lang="en-ZA" sz="2300" b="0" i="0" u="none" strike="noStrike" kern="1200" baseline="0" dirty="0" smtClean="0">
                          <a:solidFill>
                            <a:schemeClr val="tx1"/>
                          </a:solidFill>
                          <a:latin typeface="+mn-lt"/>
                          <a:ea typeface="+mn-ea"/>
                          <a:cs typeface="+mn-cs"/>
                        </a:rPr>
                        <a:t>Annual plan for education, training and development improvement plan for CET approved by 31 March 2017</a:t>
                      </a:r>
                      <a:endParaRPr lang="en-US" sz="2300" b="0" i="0" u="none" strike="noStrike" kern="1200" baseline="0" dirty="0" smtClean="0">
                        <a:solidFill>
                          <a:schemeClr val="tx1"/>
                        </a:solidFill>
                        <a:latin typeface="+mn-lt"/>
                        <a:ea typeface="+mn-ea"/>
                        <a:cs typeface="+mn-cs"/>
                      </a:endParaRPr>
                    </a:p>
                  </a:txBody>
                  <a:tcPr marL="91439" marR="91439" marT="45705" marB="45705"/>
                </a:tc>
              </a:tr>
              <a:tr h="807748">
                <a:tc gridSpan="2">
                  <a:txBody>
                    <a:bodyPr/>
                    <a:lstStyle/>
                    <a:p>
                      <a:r>
                        <a:rPr lang="en-US" sz="2300" b="1" dirty="0" smtClean="0"/>
                        <a:t>Strategic Objective (2): </a:t>
                      </a:r>
                      <a:r>
                        <a:rPr lang="en-ZA" sz="2300" b="0" i="0" u="none" strike="noStrike" kern="1200" baseline="0" dirty="0" smtClean="0">
                          <a:solidFill>
                            <a:schemeClr val="tx1"/>
                          </a:solidFill>
                          <a:latin typeface="+mn-lt"/>
                          <a:ea typeface="+mn-ea"/>
                          <a:cs typeface="+mn-cs"/>
                        </a:rPr>
                        <a:t>To ensure geographic spread and maintenance of 9 CET colleges by 31 March 2017</a:t>
                      </a:r>
                      <a:endParaRPr lang="en-US" sz="2300" dirty="0"/>
                    </a:p>
                  </a:txBody>
                  <a:tcPr marL="91439" marR="91439" marT="45705" marB="45705"/>
                </a:tc>
                <a:tc hMerge="1">
                  <a:txBody>
                    <a:bodyPr/>
                    <a:lstStyle/>
                    <a:p>
                      <a:endParaRPr lang="en-ZA"/>
                    </a:p>
                  </a:txBody>
                  <a:tcPr/>
                </a:tc>
              </a:tr>
              <a:tr h="1493507">
                <a:tc>
                  <a:txBody>
                    <a:bodyPr/>
                    <a:lstStyle/>
                    <a:p>
                      <a:r>
                        <a:rPr lang="fr-FR" sz="2300" b="0" i="0" u="none" strike="noStrike" kern="1200" baseline="0" dirty="0" smtClean="0">
                          <a:solidFill>
                            <a:schemeClr val="tx1"/>
                          </a:solidFill>
                          <a:latin typeface="+mn-lt"/>
                          <a:ea typeface="+mn-ea"/>
                          <a:cs typeface="+mn-cs"/>
                        </a:rPr>
                        <a:t>CET </a:t>
                      </a:r>
                      <a:r>
                        <a:rPr lang="fr-FR" sz="2300" b="0" i="0" u="none" strike="noStrike" kern="1200" baseline="0" dirty="0" err="1" smtClean="0">
                          <a:solidFill>
                            <a:schemeClr val="tx1"/>
                          </a:solidFill>
                          <a:latin typeface="+mn-lt"/>
                          <a:ea typeface="+mn-ea"/>
                          <a:cs typeface="+mn-cs"/>
                        </a:rPr>
                        <a:t>college</a:t>
                      </a:r>
                      <a:r>
                        <a:rPr lang="fr-FR" sz="2300" b="0" i="0" u="none" strike="noStrike" kern="1200" baseline="0" dirty="0" smtClean="0">
                          <a:solidFill>
                            <a:schemeClr val="tx1"/>
                          </a:solidFill>
                          <a:latin typeface="+mn-lt"/>
                          <a:ea typeface="+mn-ea"/>
                          <a:cs typeface="+mn-cs"/>
                        </a:rPr>
                        <a:t> infrastructure/facilities maintenance reports approved (n)</a:t>
                      </a:r>
                      <a:endParaRPr lang="en-US" sz="2300" dirty="0"/>
                    </a:p>
                  </a:txBody>
                  <a:tcPr marL="91439" marR="91439" marT="45705" marB="45705"/>
                </a:tc>
                <a:tc>
                  <a:txBody>
                    <a:bodyPr/>
                    <a:lstStyle/>
                    <a:p>
                      <a:r>
                        <a:rPr lang="en-ZA" sz="2300" b="0" i="0" u="none" strike="noStrike" kern="1200" baseline="0" dirty="0" smtClean="0">
                          <a:solidFill>
                            <a:schemeClr val="tx1"/>
                          </a:solidFill>
                          <a:latin typeface="+mn-lt"/>
                          <a:ea typeface="+mn-ea"/>
                          <a:cs typeface="+mn-cs"/>
                        </a:rPr>
                        <a:t>CET college infrastructure/facilities maintenance reports approved by 31 March 2017</a:t>
                      </a:r>
                      <a:endParaRPr lang="en-US" sz="2300" b="0" i="0" u="none" strike="noStrike" kern="1200" baseline="0" dirty="0" smtClean="0">
                        <a:solidFill>
                          <a:schemeClr val="tx1"/>
                        </a:solidFill>
                        <a:latin typeface="+mn-lt"/>
                        <a:ea typeface="+mn-ea"/>
                        <a:cs typeface="+mn-cs"/>
                      </a:endParaRPr>
                    </a:p>
                  </a:txBody>
                  <a:tcPr marL="91439" marR="91439" marT="45705" marB="45705"/>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4AAE21-6CCB-4E37-B8E6-613F1C530DD5}" type="slidenum">
              <a:rPr lang="en-US" b="1">
                <a:latin typeface="Calibri" panose="020F0502020204030204" pitchFamily="34" charset="0"/>
              </a:rPr>
              <a:pPr eaLnBrk="1" hangingPunct="1"/>
              <a:t>66</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730988848"/>
              </p:ext>
            </p:extLst>
          </p:nvPr>
        </p:nvGraphicFramePr>
        <p:xfrm>
          <a:off x="500062" y="1219200"/>
          <a:ext cx="8110538" cy="5013826"/>
        </p:xfrm>
        <a:graphic>
          <a:graphicData uri="http://schemas.openxmlformats.org/drawingml/2006/table">
            <a:tbl>
              <a:tblPr firstRow="1" bandRow="1">
                <a:tableStyleId>{5940675A-B579-460E-94D1-54222C63F5DA}</a:tableStyleId>
              </a:tblPr>
              <a:tblGrid>
                <a:gridCol w="3229196"/>
                <a:gridCol w="4881342"/>
              </a:tblGrid>
              <a:tr h="441957">
                <a:tc>
                  <a:txBody>
                    <a:bodyPr/>
                    <a:lstStyle/>
                    <a:p>
                      <a:pPr algn="ctr"/>
                      <a:r>
                        <a:rPr lang="en-US" sz="2300" b="1" dirty="0" smtClean="0"/>
                        <a:t>Performance</a:t>
                      </a:r>
                      <a:r>
                        <a:rPr lang="en-US" sz="2300" b="1" baseline="0" dirty="0" smtClean="0"/>
                        <a:t> Indicator </a:t>
                      </a:r>
                      <a:endParaRPr lang="en-US" sz="2300" b="1" dirty="0"/>
                    </a:p>
                  </a:txBody>
                  <a:tcPr marL="91435" marR="91435" marT="45725" marB="45725"/>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25" marB="45725"/>
                </a:tc>
              </a:tr>
              <a:tr h="792418">
                <a:tc gridSpan="2">
                  <a:txBody>
                    <a:bodyPr/>
                    <a:lstStyle/>
                    <a:p>
                      <a:r>
                        <a:rPr lang="en-US" sz="2300" b="1" dirty="0" smtClean="0"/>
                        <a:t>Strategic Objective (1): </a:t>
                      </a:r>
                      <a:r>
                        <a:rPr lang="en-ZA" sz="2300" b="0" i="0" u="none" strike="noStrike" kern="1200" baseline="0" dirty="0" smtClean="0">
                          <a:solidFill>
                            <a:schemeClr val="tx1"/>
                          </a:solidFill>
                          <a:latin typeface="+mn-lt"/>
                          <a:ea typeface="+mn-ea"/>
                          <a:cs typeface="+mn-cs"/>
                        </a:rPr>
                        <a:t>To develop and implement 1 teaching and learning support plan for CET colleges by 31 March 2017</a:t>
                      </a:r>
                      <a:endParaRPr lang="en-US" sz="2300" dirty="0"/>
                    </a:p>
                  </a:txBody>
                  <a:tcPr marL="91439" marR="91439" marT="45702" marB="45702"/>
                </a:tc>
                <a:tc hMerge="1">
                  <a:txBody>
                    <a:bodyPr/>
                    <a:lstStyle/>
                    <a:p>
                      <a:endParaRPr lang="en-ZA"/>
                    </a:p>
                  </a:txBody>
                  <a:tcPr/>
                </a:tc>
              </a:tr>
              <a:tr h="975386">
                <a:tc>
                  <a:txBody>
                    <a:bodyPr/>
                    <a:lstStyle/>
                    <a:p>
                      <a:r>
                        <a:rPr lang="en-ZA" sz="2300" b="0" i="0" u="none" strike="noStrike" kern="1200" baseline="0" dirty="0" smtClean="0">
                          <a:solidFill>
                            <a:schemeClr val="tx1"/>
                          </a:solidFill>
                          <a:latin typeface="+mn-lt"/>
                          <a:ea typeface="+mn-ea"/>
                          <a:cs typeface="+mn-cs"/>
                        </a:rPr>
                        <a:t>Teaching and learning support plans for CET colleges approved (n)</a:t>
                      </a:r>
                      <a:endParaRPr lang="en-US" sz="2300" dirty="0"/>
                    </a:p>
                  </a:txBody>
                  <a:tcPr marL="91439" marR="91439" marT="45702" marB="45702"/>
                </a:tc>
                <a:tc>
                  <a:txBody>
                    <a:bodyPr/>
                    <a:lstStyle/>
                    <a:p>
                      <a:r>
                        <a:rPr lang="en-ZA" sz="2300" b="0" i="0" u="none" strike="noStrike" kern="1200" baseline="0" dirty="0" smtClean="0">
                          <a:solidFill>
                            <a:schemeClr val="tx1"/>
                          </a:solidFill>
                          <a:latin typeface="+mn-lt"/>
                          <a:ea typeface="+mn-ea"/>
                          <a:cs typeface="+mn-cs"/>
                        </a:rPr>
                        <a:t>Annual plan for education, training and development improvement plan for CET approved by 31 March 2017</a:t>
                      </a:r>
                      <a:endParaRPr lang="en-US" sz="2300" b="0" i="0" u="none" strike="noStrike" kern="1200" baseline="0" dirty="0" smtClean="0">
                        <a:solidFill>
                          <a:schemeClr val="tx1"/>
                        </a:solidFill>
                        <a:latin typeface="+mn-lt"/>
                        <a:ea typeface="+mn-ea"/>
                        <a:cs typeface="+mn-cs"/>
                      </a:endParaRPr>
                    </a:p>
                  </a:txBody>
                  <a:tcPr marL="91439" marR="91439" marT="45702" marB="45702"/>
                </a:tc>
              </a:tr>
              <a:tr h="1493431">
                <a:tc gridSpan="2">
                  <a:txBody>
                    <a:bodyPr/>
                    <a:lstStyle/>
                    <a:p>
                      <a:r>
                        <a:rPr lang="en-US" sz="2300" b="1" dirty="0" smtClean="0"/>
                        <a:t>Strategic Objective (2): </a:t>
                      </a:r>
                      <a:r>
                        <a:rPr lang="en-ZA" sz="2300" b="0" i="0" u="none" strike="noStrike" kern="1200" baseline="0" dirty="0" smtClean="0">
                          <a:solidFill>
                            <a:schemeClr val="tx1"/>
                          </a:solidFill>
                          <a:latin typeface="+mn-lt"/>
                          <a:ea typeface="+mn-ea"/>
                          <a:cs typeface="+mn-cs"/>
                        </a:rPr>
                        <a:t>To forge links with strategic partners and stakeholders in the community education and training sector by developing and approving a strategy on strategic partnerships with key strategic partners by 31 March 2017</a:t>
                      </a:r>
                      <a:endParaRPr lang="en-US" sz="2300" dirty="0"/>
                    </a:p>
                  </a:txBody>
                  <a:tcPr marL="91439" marR="91439" marT="45702" marB="45702"/>
                </a:tc>
                <a:tc hMerge="1">
                  <a:txBody>
                    <a:bodyPr/>
                    <a:lstStyle/>
                    <a:p>
                      <a:endParaRPr lang="en-ZA"/>
                    </a:p>
                  </a:txBody>
                  <a:tcPr/>
                </a:tc>
              </a:tr>
              <a:tr h="624938">
                <a:tc>
                  <a:txBody>
                    <a:bodyPr/>
                    <a:lstStyle/>
                    <a:p>
                      <a:r>
                        <a:rPr lang="en-ZA" sz="2300" b="0" i="0" u="none" strike="noStrike" kern="1200" baseline="0" dirty="0" smtClean="0">
                          <a:solidFill>
                            <a:schemeClr val="tx1"/>
                          </a:solidFill>
                          <a:latin typeface="+mn-lt"/>
                          <a:ea typeface="+mn-ea"/>
                          <a:cs typeface="+mn-cs"/>
                        </a:rPr>
                        <a:t>Strategies on strategic partnerships approved (n)</a:t>
                      </a:r>
                      <a:endParaRPr lang="en-US" sz="2300" dirty="0"/>
                    </a:p>
                  </a:txBody>
                  <a:tcPr marL="91439" marR="91439" marT="45702" marB="45702"/>
                </a:tc>
                <a:tc>
                  <a:txBody>
                    <a:bodyPr/>
                    <a:lstStyle/>
                    <a:p>
                      <a:r>
                        <a:rPr lang="en-ZA" sz="2300" b="0" i="0" u="none" strike="noStrike" kern="1200" baseline="0" dirty="0" smtClean="0">
                          <a:solidFill>
                            <a:schemeClr val="tx1"/>
                          </a:solidFill>
                          <a:latin typeface="+mn-lt"/>
                          <a:ea typeface="+mn-ea"/>
                          <a:cs typeface="+mn-cs"/>
                        </a:rPr>
                        <a:t>Strategy on strategic partnerships approved by 31 March 2017</a:t>
                      </a:r>
                      <a:endParaRPr lang="en-US" sz="2300" b="0" i="0" u="none" strike="noStrike" kern="1200" baseline="0" dirty="0" smtClean="0">
                        <a:solidFill>
                          <a:schemeClr val="tx1"/>
                        </a:solidFill>
                        <a:latin typeface="+mn-lt"/>
                        <a:ea typeface="+mn-ea"/>
                        <a:cs typeface="+mn-cs"/>
                      </a:endParaRPr>
                    </a:p>
                  </a:txBody>
                  <a:tcPr marL="91439" marR="91439" marT="45702" marB="45702"/>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6861CC-AAF7-4B6E-841E-E1EF8A5CDD8F}" type="slidenum">
              <a:rPr lang="en-US" b="1">
                <a:latin typeface="Calibri" panose="020F0502020204030204" pitchFamily="34" charset="0"/>
              </a:rPr>
              <a:pPr eaLnBrk="1" hangingPunct="1"/>
              <a:t>67</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554155958"/>
              </p:ext>
            </p:extLst>
          </p:nvPr>
        </p:nvGraphicFramePr>
        <p:xfrm>
          <a:off x="500062" y="1219200"/>
          <a:ext cx="8110538" cy="3184644"/>
        </p:xfrm>
        <a:graphic>
          <a:graphicData uri="http://schemas.openxmlformats.org/drawingml/2006/table">
            <a:tbl>
              <a:tblPr firstRow="1" bandRow="1">
                <a:tableStyleId>{5940675A-B579-460E-94D1-54222C63F5DA}</a:tableStyleId>
              </a:tblPr>
              <a:tblGrid>
                <a:gridCol w="3005758"/>
                <a:gridCol w="5104780"/>
              </a:tblGrid>
              <a:tr h="381000">
                <a:tc>
                  <a:txBody>
                    <a:bodyPr/>
                    <a:lstStyle/>
                    <a:p>
                      <a:pPr algn="ctr"/>
                      <a:r>
                        <a:rPr lang="en-US" sz="2300" b="1" dirty="0" smtClean="0"/>
                        <a:t>Performance</a:t>
                      </a:r>
                      <a:r>
                        <a:rPr lang="en-US" sz="2300" b="1" baseline="0" dirty="0" smtClean="0"/>
                        <a:t> Indicator </a:t>
                      </a:r>
                      <a:endParaRPr lang="en-US" sz="2300" b="1" dirty="0"/>
                    </a:p>
                  </a:txBody>
                  <a:tcPr marL="91435" marR="91435" marT="45719" marB="45719"/>
                </a:tc>
                <a:tc>
                  <a:txBody>
                    <a:bodyPr/>
                    <a:lstStyle/>
                    <a:p>
                      <a:pPr algn="ctr"/>
                      <a:r>
                        <a:rPr lang="en-US" sz="2300" b="1" i="0" dirty="0" smtClean="0"/>
                        <a:t>2016/17</a:t>
                      </a:r>
                      <a:r>
                        <a:rPr lang="en-US" sz="2300" b="1" i="0" baseline="0" dirty="0" smtClean="0"/>
                        <a:t> </a:t>
                      </a:r>
                      <a:r>
                        <a:rPr lang="en-US" sz="2300" b="1" i="0" dirty="0" smtClean="0"/>
                        <a:t>Target </a:t>
                      </a:r>
                      <a:endParaRPr lang="en-US" sz="2300" b="1" i="0" dirty="0"/>
                    </a:p>
                  </a:txBody>
                  <a:tcPr marL="91435" marR="91435" marT="45719" marB="45719"/>
                </a:tc>
              </a:tr>
              <a:tr h="1554193">
                <a:tc gridSpan="2">
                  <a:txBody>
                    <a:bodyPr/>
                    <a:lstStyle/>
                    <a:p>
                      <a:r>
                        <a:rPr lang="en-US" sz="2300" b="1" dirty="0" smtClean="0"/>
                        <a:t>Strategic Objective (1): </a:t>
                      </a:r>
                      <a:r>
                        <a:rPr lang="en-ZA" sz="2300" b="0" i="0" u="none" strike="noStrike" kern="1200" baseline="0" dirty="0" smtClean="0">
                          <a:solidFill>
                            <a:schemeClr val="tx1"/>
                          </a:solidFill>
                          <a:latin typeface="+mn-lt"/>
                          <a:ea typeface="+mn-ea"/>
                          <a:cs typeface="+mn-cs"/>
                        </a:rPr>
                        <a:t>To forge links with strategic partners and stakeholders in the community education and training sector by developing and approving a strategy on strategic partnerships with key strategic partners by 31 March 2017</a:t>
                      </a:r>
                      <a:endParaRPr lang="en-US" sz="2300" dirty="0"/>
                    </a:p>
                  </a:txBody>
                  <a:tcPr marL="91439" marR="91439" marT="45697" marB="45697"/>
                </a:tc>
                <a:tc hMerge="1">
                  <a:txBody>
                    <a:bodyPr/>
                    <a:lstStyle/>
                    <a:p>
                      <a:endParaRPr lang="en-ZA"/>
                    </a:p>
                  </a:txBody>
                  <a:tcPr/>
                </a:tc>
              </a:tr>
              <a:tr h="1188493">
                <a:tc>
                  <a:txBody>
                    <a:bodyPr/>
                    <a:lstStyle/>
                    <a:p>
                      <a:r>
                        <a:rPr lang="en-ZA" sz="2300" b="0" i="0" u="none" strike="noStrike" kern="1200" baseline="0" dirty="0" smtClean="0">
                          <a:solidFill>
                            <a:schemeClr val="tx1"/>
                          </a:solidFill>
                          <a:latin typeface="+mn-lt"/>
                          <a:ea typeface="+mn-ea"/>
                          <a:cs typeface="+mn-cs"/>
                        </a:rPr>
                        <a:t>Strategies on strategic partnerships approved (n)</a:t>
                      </a:r>
                      <a:endParaRPr lang="en-US" sz="2300" dirty="0"/>
                    </a:p>
                  </a:txBody>
                  <a:tcPr marL="91439" marR="91439" marT="45697" marB="45697"/>
                </a:tc>
                <a:tc>
                  <a:txBody>
                    <a:bodyPr/>
                    <a:lstStyle/>
                    <a:p>
                      <a:r>
                        <a:rPr lang="en-ZA" sz="2300" b="0" i="0" u="none" strike="noStrike" kern="1200" baseline="0" dirty="0" smtClean="0">
                          <a:solidFill>
                            <a:schemeClr val="tx1"/>
                          </a:solidFill>
                          <a:latin typeface="+mn-lt"/>
                          <a:ea typeface="+mn-ea"/>
                          <a:cs typeface="+mn-cs"/>
                        </a:rPr>
                        <a:t>Strategy on strategic partnerships approved by 31 March 2017</a:t>
                      </a:r>
                      <a:endParaRPr lang="en-US" sz="2300" b="0" i="0" u="none" strike="noStrike" kern="1200" baseline="0" dirty="0" smtClean="0">
                        <a:solidFill>
                          <a:schemeClr val="tx1"/>
                        </a:solidFill>
                        <a:latin typeface="+mn-lt"/>
                        <a:ea typeface="+mn-ea"/>
                        <a:cs typeface="+mn-cs"/>
                      </a:endParaRPr>
                    </a:p>
                  </a:txBody>
                  <a:tcPr marL="91439" marR="91439" marT="45697" marB="45697"/>
                </a:tc>
              </a:tr>
            </a:tbl>
          </a:graphicData>
        </a:graphic>
      </p:graphicFrame>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9575" y="651986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4932AE-63E7-4FF7-84F9-43A590086C3A}" type="slidenum">
              <a:rPr lang="en-US" b="1">
                <a:latin typeface="Calibri" panose="020F0502020204030204" pitchFamily="34" charset="0"/>
              </a:rPr>
              <a:pPr eaLnBrk="1" hangingPunct="1"/>
              <a:t>68</a:t>
            </a:fld>
            <a:endParaRPr lang="en-US" b="1" dirty="0">
              <a:latin typeface="Calibri" panose="020F050202020403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248318592"/>
              </p:ext>
            </p:extLst>
          </p:nvPr>
        </p:nvGraphicFramePr>
        <p:xfrm>
          <a:off x="500063" y="1295084"/>
          <a:ext cx="8143875" cy="2011837"/>
        </p:xfrm>
        <a:graphic>
          <a:graphicData uri="http://schemas.openxmlformats.org/drawingml/2006/table">
            <a:tbl>
              <a:tblPr firstRow="1" bandRow="1">
                <a:tableStyleId>{5940675A-B579-460E-94D1-54222C63F5DA}</a:tableStyleId>
              </a:tblPr>
              <a:tblGrid>
                <a:gridCol w="5050855"/>
                <a:gridCol w="1290572"/>
                <a:gridCol w="1802448"/>
              </a:tblGrid>
              <a:tr h="30511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System performance targets to be monitored</a:t>
                      </a:r>
                      <a:r>
                        <a:rPr lang="en-US" sz="2000" b="1" baseline="0" dirty="0" smtClean="0">
                          <a:latin typeface="+mn-lt"/>
                        </a:rPr>
                        <a:t> and reported</a:t>
                      </a:r>
                      <a:endParaRPr lang="en-US" sz="2000" dirty="0" smtClean="0">
                        <a:latin typeface="+mn-lt"/>
                      </a:endParaRPr>
                    </a:p>
                  </a:txBody>
                  <a:tcPr marL="91439" marR="91439" marT="45714" marB="45714" anchor="ctr"/>
                </a:tc>
                <a:tc hMerge="1">
                  <a:txBody>
                    <a:bodyPr/>
                    <a:lstStyle/>
                    <a:p>
                      <a:endParaRPr lang="en-US"/>
                    </a:p>
                  </a:txBody>
                  <a:tcPr/>
                </a:tc>
                <a:tc hMerge="1">
                  <a:txBody>
                    <a:bodyPr/>
                    <a:lstStyle/>
                    <a:p>
                      <a:endParaRPr lang="en-US"/>
                    </a:p>
                  </a:txBody>
                  <a:tcPr/>
                </a:tc>
              </a:tr>
              <a:tr h="0">
                <a:tc>
                  <a:txBody>
                    <a:bodyPr/>
                    <a:lstStyle/>
                    <a:p>
                      <a:pPr algn="ctr"/>
                      <a:r>
                        <a:rPr lang="en-US" sz="2000" b="1" dirty="0" smtClean="0">
                          <a:latin typeface="+mn-lt"/>
                        </a:rPr>
                        <a:t>Performance</a:t>
                      </a:r>
                      <a:r>
                        <a:rPr lang="en-US" sz="2000" b="1" baseline="0" dirty="0" smtClean="0">
                          <a:latin typeface="+mn-lt"/>
                        </a:rPr>
                        <a:t> Indicator </a:t>
                      </a:r>
                      <a:endParaRPr lang="en-US" sz="2000" b="1" dirty="0">
                        <a:latin typeface="+mn-lt"/>
                      </a:endParaRPr>
                    </a:p>
                  </a:txBody>
                  <a:tcPr marL="91435" marR="91435" marT="45737" marB="45737">
                    <a:lnR w="12700" cap="flat" cmpd="sng" algn="ctr">
                      <a:solidFill>
                        <a:schemeClr val="tx1"/>
                      </a:solidFill>
                      <a:prstDash val="solid"/>
                      <a:round/>
                      <a:headEnd type="none" w="med" len="med"/>
                      <a:tailEnd type="none" w="med" len="med"/>
                    </a:lnR>
                  </a:tcPr>
                </a:tc>
                <a:tc>
                  <a:txBody>
                    <a:bodyPr/>
                    <a:lstStyle/>
                    <a:p>
                      <a:pPr algn="ctr"/>
                      <a:r>
                        <a:rPr lang="en-US" sz="2000" b="1" dirty="0" smtClean="0">
                          <a:latin typeface="+mn-lt"/>
                        </a:rPr>
                        <a:t>Baseline</a:t>
                      </a:r>
                      <a:r>
                        <a:rPr lang="en-US" sz="2000" b="1" baseline="0" dirty="0" smtClean="0">
                          <a:latin typeface="+mn-lt"/>
                        </a:rPr>
                        <a:t> </a:t>
                      </a:r>
                      <a:endParaRPr lang="en-US" sz="2000" b="1" dirty="0">
                        <a:latin typeface="+mn-lt"/>
                      </a:endParaRPr>
                    </a:p>
                  </a:txBody>
                  <a:tcPr marL="91435" marR="91435"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i="0" dirty="0" smtClean="0">
                          <a:latin typeface="+mn-lt"/>
                        </a:rPr>
                        <a:t>2015/16</a:t>
                      </a:r>
                      <a:r>
                        <a:rPr lang="en-US" sz="2000" b="1" i="0" baseline="0" dirty="0" smtClean="0">
                          <a:latin typeface="+mn-lt"/>
                        </a:rPr>
                        <a:t> </a:t>
                      </a:r>
                      <a:r>
                        <a:rPr lang="en-US" sz="2000" b="1" i="0" dirty="0" smtClean="0">
                          <a:latin typeface="+mn-lt"/>
                        </a:rPr>
                        <a:t>Target </a:t>
                      </a:r>
                      <a:endParaRPr lang="en-US" sz="2000" b="1" i="0" dirty="0">
                        <a:latin typeface="+mn-lt"/>
                      </a:endParaRPr>
                    </a:p>
                  </a:txBody>
                  <a:tcPr marL="91435" marR="91435" marT="45737" marB="45737"/>
                </a:tc>
              </a:tr>
              <a:tr h="274614">
                <a:tc>
                  <a:txBody>
                    <a:bodyPr/>
                    <a:lstStyle/>
                    <a:p>
                      <a:r>
                        <a:rPr lang="en-ZA" sz="2000" b="0" i="0" u="none" strike="noStrike" kern="1200" baseline="0" dirty="0" smtClean="0">
                          <a:solidFill>
                            <a:schemeClr val="tx1"/>
                          </a:solidFill>
                          <a:latin typeface="+mn-lt"/>
                          <a:ea typeface="+mn-ea"/>
                          <a:cs typeface="+mn-cs"/>
                        </a:rPr>
                        <a:t>Headcount enrolments in CET colleges (n)</a:t>
                      </a:r>
                      <a:endParaRPr lang="en-US" sz="2000" dirty="0">
                        <a:latin typeface="+mn-lt"/>
                      </a:endParaRPr>
                    </a:p>
                  </a:txBody>
                  <a:tcPr marL="91439" marR="91439" marT="45714" marB="45714">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mn-lt"/>
                        </a:rPr>
                        <a:t>300 000</a:t>
                      </a:r>
                      <a:endParaRPr lang="en-US" sz="2000" dirty="0">
                        <a:solidFill>
                          <a:schemeClr val="tx1"/>
                        </a:solidFill>
                        <a:latin typeface="+mn-lt"/>
                      </a:endParaRPr>
                    </a:p>
                  </a:txBody>
                  <a:tcPr marL="91439" marR="91439"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0" i="0" u="none" strike="noStrike" kern="1200" baseline="0" dirty="0" smtClean="0">
                          <a:solidFill>
                            <a:schemeClr val="tx1"/>
                          </a:solidFill>
                          <a:latin typeface="+mn-lt"/>
                          <a:ea typeface="+mn-ea"/>
                          <a:cs typeface="+mn-cs"/>
                        </a:rPr>
                        <a:t>310 000</a:t>
                      </a:r>
                    </a:p>
                  </a:txBody>
                  <a:tcPr marL="91439" marR="91439" marT="45714" marB="45714"/>
                </a:tc>
              </a:tr>
              <a:tr h="823107">
                <a:tc>
                  <a:txBody>
                    <a:bodyPr/>
                    <a:lstStyle/>
                    <a:p>
                      <a:r>
                        <a:rPr lang="fr-FR" sz="2000" b="0" i="0" u="none" strike="noStrike" kern="1200" baseline="0" dirty="0" smtClean="0">
                          <a:solidFill>
                            <a:schemeClr val="tx1"/>
                          </a:solidFill>
                          <a:latin typeface="+mn-lt"/>
                          <a:ea typeface="+mn-ea"/>
                          <a:cs typeface="+mn-cs"/>
                        </a:rPr>
                        <a:t>Certification rates in CET formal qualification (%)</a:t>
                      </a:r>
                      <a:endParaRPr lang="en-US" sz="2000" b="1" dirty="0">
                        <a:latin typeface="+mn-lt"/>
                      </a:endParaRPr>
                    </a:p>
                  </a:txBody>
                  <a:tcPr marL="91439" marR="91439" marT="45714" marB="45714">
                    <a:lnR w="12700" cap="flat" cmpd="sng" algn="ctr">
                      <a:solidFill>
                        <a:schemeClr val="tx1"/>
                      </a:solidFill>
                      <a:prstDash val="solid"/>
                      <a:round/>
                      <a:headEnd type="none" w="med" len="med"/>
                      <a:tailEnd type="none" w="med" len="med"/>
                    </a:lnR>
                  </a:tcPr>
                </a:tc>
                <a:tc>
                  <a:txBody>
                    <a:bodyPr/>
                    <a:lstStyle/>
                    <a:p>
                      <a:pPr algn="ctr"/>
                      <a:r>
                        <a:rPr lang="en-US" sz="2000" dirty="0" smtClean="0">
                          <a:latin typeface="+mn-lt"/>
                        </a:rPr>
                        <a:t>-</a:t>
                      </a:r>
                      <a:endParaRPr lang="en-US" sz="2000" dirty="0">
                        <a:latin typeface="+mn-lt"/>
                      </a:endParaRPr>
                    </a:p>
                  </a:txBody>
                  <a:tcPr marL="91439" marR="91439" marT="45714" marB="45714">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mn-cs"/>
                        </a:rPr>
                        <a:t>35%</a:t>
                      </a:r>
                    </a:p>
                  </a:txBody>
                  <a:tcPr marL="91439" marR="91439" marT="45714" marB="45714"/>
                </a:tc>
              </a:tr>
            </a:tbl>
          </a:graphicData>
        </a:graphic>
      </p:graphicFrame>
      <p:sp>
        <p:nvSpPr>
          <p:cNvPr id="6" name="TextBox 5"/>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ZA" sz="2800" b="1" dirty="0">
                <a:solidFill>
                  <a:srgbClr val="FFFFFF"/>
                </a:solidFill>
                <a:cs typeface="Arial" charset="0"/>
              </a:rPr>
              <a:t>Programme 6: Community Education and Training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SLIDE LAYOU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3" name="Picture 6" descr="C:\Users\Lefifi.T\AppData\Local\Microsoft\Windows\Temporary Internet Files\Content.Outlook\XAEMJRW7\Higher Education LOGO (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5775" y="1557338"/>
            <a:ext cx="569595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TextBox 7"/>
          <p:cNvSpPr txBox="1">
            <a:spLocks noChangeArrowheads="1"/>
          </p:cNvSpPr>
          <p:nvPr/>
        </p:nvSpPr>
        <p:spPr bwMode="auto">
          <a:xfrm>
            <a:off x="2484438" y="4005263"/>
            <a:ext cx="41036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6000" b="1" i="1" dirty="0">
                <a:latin typeface="Calibri" panose="020F0502020204030204" pitchFamily="34" charset="0"/>
              </a:rPr>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95400"/>
            <a:ext cx="7929563" cy="5237163"/>
          </a:xfrm>
        </p:spPr>
        <p:txBody>
          <a:bodyPr/>
          <a:lstStyle/>
          <a:p>
            <a:pPr marL="268288" indent="-268288">
              <a:buFont typeface="Arial" pitchFamily="34" charset="0"/>
              <a:buChar char="•"/>
              <a:defRPr/>
            </a:pPr>
            <a:r>
              <a:rPr lang="en-US" sz="2400" dirty="0" smtClean="0">
                <a:cs typeface="Arial" pitchFamily="34" charset="0"/>
              </a:rPr>
              <a:t>The financial information of the Department is presented as follows:</a:t>
            </a:r>
          </a:p>
          <a:p>
            <a:pPr marL="1074738" indent="-352425">
              <a:spcBef>
                <a:spcPts val="0"/>
              </a:spcBef>
              <a:buFontTx/>
              <a:buChar char="-"/>
              <a:defRPr/>
            </a:pPr>
            <a:r>
              <a:rPr lang="en-US" sz="2400" dirty="0" smtClean="0">
                <a:cs typeface="Arial" pitchFamily="34" charset="0"/>
              </a:rPr>
              <a:t>An explanation of the Department’s structure, budget and expenditure trends</a:t>
            </a:r>
          </a:p>
          <a:p>
            <a:pPr marL="1074738" indent="-352425">
              <a:spcBef>
                <a:spcPts val="0"/>
              </a:spcBef>
              <a:buFontTx/>
              <a:buChar char="-"/>
              <a:defRPr/>
            </a:pPr>
            <a:r>
              <a:rPr lang="en-US" sz="2400" dirty="0" smtClean="0">
                <a:cs typeface="Arial" pitchFamily="34" charset="0"/>
              </a:rPr>
              <a:t>A summary of the allocations per </a:t>
            </a:r>
            <a:r>
              <a:rPr lang="en-US" sz="2400" dirty="0" err="1" smtClean="0">
                <a:cs typeface="Arial" pitchFamily="34" charset="0"/>
              </a:rPr>
              <a:t>programme</a:t>
            </a:r>
            <a:r>
              <a:rPr lang="en-US" sz="2400" dirty="0" smtClean="0">
                <a:cs typeface="Arial" pitchFamily="34" charset="0"/>
              </a:rPr>
              <a:t> over the 2016 MTEF period</a:t>
            </a:r>
          </a:p>
          <a:p>
            <a:pPr marL="1074738" indent="-352425">
              <a:spcBef>
                <a:spcPts val="0"/>
              </a:spcBef>
              <a:buFontTx/>
              <a:buChar char="-"/>
              <a:defRPr/>
            </a:pPr>
            <a:r>
              <a:rPr lang="en-US" sz="2400" dirty="0" smtClean="0">
                <a:cs typeface="Arial" pitchFamily="34" charset="0"/>
              </a:rPr>
              <a:t>A summary per economic classification that covers the key expenditure items</a:t>
            </a:r>
          </a:p>
          <a:p>
            <a:pPr marL="1074738" indent="-352425">
              <a:spcBef>
                <a:spcPts val="0"/>
              </a:spcBef>
              <a:buFontTx/>
              <a:buChar char="-"/>
              <a:defRPr/>
            </a:pPr>
            <a:r>
              <a:rPr lang="en-US" sz="2400" dirty="0" smtClean="0">
                <a:cs typeface="Arial" pitchFamily="34" charset="0"/>
              </a:rPr>
              <a:t>Key budget pressures that are facing the Department</a:t>
            </a:r>
          </a:p>
          <a:p>
            <a:pPr marL="1074738" indent="-352425">
              <a:spcBef>
                <a:spcPts val="0"/>
              </a:spcBef>
              <a:buFontTx/>
              <a:buChar char="-"/>
              <a:defRPr/>
            </a:pPr>
            <a:r>
              <a:rPr lang="en-US" sz="2400" dirty="0" smtClean="0">
                <a:cs typeface="Arial" pitchFamily="34" charset="0"/>
              </a:rPr>
              <a:t>Financial performance</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Financial  Information </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b="1" smtClean="0">
                <a:solidFill>
                  <a:prstClr val="black"/>
                </a:solidFill>
              </a:rPr>
              <a:pPr fontAlgn="base">
                <a:spcBef>
                  <a:spcPct val="0"/>
                </a:spcBef>
                <a:spcAft>
                  <a:spcPct val="0"/>
                </a:spcAft>
                <a:defRPr/>
              </a:pPr>
              <a:t>7</a:t>
            </a:fld>
            <a:endParaRPr lang="en-US" b="1" dirty="0" smtClean="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46083" name="Content Placeholder 2"/>
          <p:cNvSpPr>
            <a:spLocks noGrp="1"/>
          </p:cNvSpPr>
          <p:nvPr>
            <p:ph idx="1"/>
          </p:nvPr>
        </p:nvSpPr>
        <p:spPr>
          <a:xfrm>
            <a:off x="571500" y="1219200"/>
            <a:ext cx="8001000" cy="6096000"/>
          </a:xfrm>
        </p:spPr>
        <p:txBody>
          <a:bodyPr/>
          <a:lstStyle/>
          <a:p>
            <a:pPr>
              <a:defRPr/>
            </a:pPr>
            <a:r>
              <a:rPr lang="en-US" sz="2400" dirty="0" smtClean="0">
                <a:cs typeface="Arial" pitchFamily="34" charset="0"/>
              </a:rPr>
              <a:t>The budget for the Department is distributed into               Six Programmes</a:t>
            </a:r>
          </a:p>
          <a:p>
            <a:pPr>
              <a:defRPr/>
            </a:pPr>
            <a:r>
              <a:rPr lang="en-US" sz="2400" dirty="0" smtClean="0">
                <a:cs typeface="Arial" pitchFamily="34" charset="0"/>
              </a:rPr>
              <a:t>During the 2015 MTEF period, the </a:t>
            </a:r>
            <a:r>
              <a:rPr lang="en-US" sz="2400" dirty="0" err="1" smtClean="0">
                <a:cs typeface="Arial" pitchFamily="34" charset="0"/>
              </a:rPr>
              <a:t>programme</a:t>
            </a:r>
            <a:r>
              <a:rPr lang="en-US" sz="2400" dirty="0" smtClean="0">
                <a:cs typeface="Arial" pitchFamily="34" charset="0"/>
              </a:rPr>
              <a:t> structure still consisted of Five Programmes</a:t>
            </a:r>
          </a:p>
          <a:p>
            <a:pPr>
              <a:defRPr/>
            </a:pPr>
            <a:r>
              <a:rPr lang="en-US" sz="2400" dirty="0" smtClean="0">
                <a:cs typeface="Arial" pitchFamily="34" charset="0"/>
              </a:rPr>
              <a:t>Treasury approval was obtained to split the former Programme 4: Vocational and Continuing Education and Training into the new Programme 4: Technical and Vocational Education and Training and a new Programme 6: Community Education and Training</a:t>
            </a:r>
          </a:p>
          <a:p>
            <a:pPr>
              <a:defRPr/>
            </a:pPr>
            <a:r>
              <a:rPr lang="en-US" sz="2400" dirty="0" smtClean="0">
                <a:cs typeface="Arial" pitchFamily="34" charset="0"/>
              </a:rPr>
              <a:t>The name for Programme 2 was also changed from Human Resource Development, Planning and Monitoring Coordination to Planning, Policy and Strategy</a:t>
            </a:r>
            <a:r>
              <a:rPr lang="en-US" sz="2400" b="1" dirty="0"/>
              <a:t>	 </a:t>
            </a:r>
            <a:r>
              <a:rPr lang="en-US" sz="2400" b="1" dirty="0" smtClean="0"/>
              <a:t>    </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8</a:t>
            </a:fld>
            <a:endParaRPr lang="en-US" sz="1400" b="1" dirty="0" smtClean="0">
              <a:solidFill>
                <a:prstClr val="black"/>
              </a:solidFill>
            </a:endParaRPr>
          </a:p>
        </p:txBody>
      </p:sp>
      <p:sp>
        <p:nvSpPr>
          <p:cNvPr id="7"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6172200"/>
          </a:xfrm>
        </p:spPr>
        <p:txBody>
          <a:bodyPr/>
          <a:lstStyle/>
          <a:p>
            <a:pPr marL="0" indent="0" algn="just">
              <a:buNone/>
              <a:defRPr/>
            </a:pPr>
            <a:r>
              <a:rPr lang="en-US" sz="2400" dirty="0" smtClean="0">
                <a:cs typeface="Arial" pitchFamily="34" charset="0"/>
              </a:rPr>
              <a:t>The programmes as incorporated in the 2016 MTEF period and the Estimates of National Expenditure are as follows:</a:t>
            </a:r>
          </a:p>
          <a:p>
            <a:pPr marL="449263" lvl="1" indent="-352425">
              <a:spcBef>
                <a:spcPts val="0"/>
              </a:spcBef>
              <a:buFont typeface="Arial" pitchFamily="34" charset="0"/>
              <a:buNone/>
              <a:tabLst>
                <a:tab pos="463550" algn="l"/>
              </a:tabLst>
              <a:defRPr/>
            </a:pPr>
            <a:r>
              <a:rPr lang="en-US" sz="2400" b="1" dirty="0" smtClean="0">
                <a:cs typeface="Arial" pitchFamily="34" charset="0"/>
              </a:rPr>
              <a:t>1) 	Administration</a:t>
            </a:r>
          </a:p>
          <a:p>
            <a:pPr marL="449263" lvl="1" indent="-352425">
              <a:spcBef>
                <a:spcPts val="0"/>
              </a:spcBef>
              <a:buFont typeface="Arial" pitchFamily="34" charset="0"/>
              <a:buNone/>
              <a:tabLst>
                <a:tab pos="628650" algn="l"/>
              </a:tabLst>
              <a:defRPr/>
            </a:pPr>
            <a:r>
              <a:rPr lang="en-US" sz="2400" i="1" dirty="0" smtClean="0">
                <a:cs typeface="Arial" pitchFamily="34" charset="0"/>
              </a:rPr>
              <a:t>	Provide strategic leadership, management and support services to the </a:t>
            </a:r>
            <a:r>
              <a:rPr lang="en-US" sz="2400" i="1" dirty="0">
                <a:cs typeface="Arial" pitchFamily="34" charset="0"/>
              </a:rPr>
              <a:t>d</a:t>
            </a:r>
            <a:r>
              <a:rPr lang="en-US" sz="2400" i="1" dirty="0" smtClean="0">
                <a:cs typeface="Arial" pitchFamily="34" charset="0"/>
              </a:rPr>
              <a:t>epartment</a:t>
            </a:r>
          </a:p>
          <a:p>
            <a:pPr marL="449263" lvl="1" indent="-352425">
              <a:spcBef>
                <a:spcPts val="0"/>
              </a:spcBef>
              <a:buFont typeface="Arial" pitchFamily="34" charset="0"/>
              <a:buNone/>
              <a:defRPr/>
            </a:pPr>
            <a:r>
              <a:rPr lang="en-US" sz="2400" b="1" dirty="0" smtClean="0">
                <a:cs typeface="Arial" pitchFamily="34" charset="0"/>
              </a:rPr>
              <a:t>2) 	</a:t>
            </a:r>
            <a:r>
              <a:rPr lang="en-US" sz="2400" b="1" dirty="0" smtClean="0"/>
              <a:t>Planning, Policy and Strategy</a:t>
            </a:r>
          </a:p>
          <a:p>
            <a:pPr marL="449263" lvl="1" indent="-352425">
              <a:spcBef>
                <a:spcPts val="0"/>
              </a:spcBef>
              <a:buFont typeface="Arial" pitchFamily="34" charset="0"/>
              <a:buNone/>
              <a:defRPr/>
            </a:pPr>
            <a:r>
              <a:rPr lang="en-US" sz="2400" i="1" dirty="0" smtClean="0">
                <a:cs typeface="Arial" pitchFamily="34" charset="0"/>
              </a:rPr>
              <a:t>	Provide strategic direction in the development, implementation and monitoring of departmental policies and the HRD strategy</a:t>
            </a:r>
            <a:endParaRPr lang="en-US" sz="2400" dirty="0" smtClean="0">
              <a:cs typeface="Arial" pitchFamily="34" charset="0"/>
            </a:endParaRPr>
          </a:p>
          <a:p>
            <a:pPr marL="449263" lvl="1" indent="-352425">
              <a:spcBef>
                <a:spcPts val="0"/>
              </a:spcBef>
              <a:buFont typeface="Arial" pitchFamily="34" charset="0"/>
              <a:buNone/>
              <a:defRPr/>
            </a:pPr>
            <a:r>
              <a:rPr lang="en-US" sz="2400" dirty="0" smtClean="0">
                <a:cs typeface="Arial" pitchFamily="34" charset="0"/>
              </a:rPr>
              <a:t> </a:t>
            </a:r>
            <a:r>
              <a:rPr lang="en-US" sz="2400" b="1" dirty="0" smtClean="0">
                <a:cs typeface="Arial" pitchFamily="34" charset="0"/>
              </a:rPr>
              <a:t>3) </a:t>
            </a:r>
            <a:r>
              <a:rPr lang="en-US" sz="2400" b="1" dirty="0" smtClean="0"/>
              <a:t>University Education</a:t>
            </a:r>
          </a:p>
          <a:p>
            <a:pPr marL="449263" lvl="1" indent="-352425">
              <a:spcBef>
                <a:spcPts val="0"/>
              </a:spcBef>
              <a:buFont typeface="Arial" pitchFamily="34" charset="0"/>
              <a:buNone/>
              <a:defRPr/>
            </a:pPr>
            <a:r>
              <a:rPr lang="en-US" sz="2400" i="1" dirty="0" smtClean="0">
                <a:cs typeface="Arial" pitchFamily="34" charset="0"/>
              </a:rPr>
              <a:t>	Develop and coordinate policy and regulatory frameworks for an effective and efficient university education system. The branch also provide financial support to universities, NSFAS and to national institutes for higher education</a:t>
            </a:r>
            <a:endParaRPr lang="en-US" sz="2400" dirty="0">
              <a:cs typeface="Arial"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9</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solidFill>
                  <a:prstClr val="white"/>
                </a:solidFill>
              </a:rPr>
              <a:t>Structure, Budget and Expenditure Trends </a:t>
            </a:r>
            <a:endParaRPr lang="en-ZA" sz="2800" b="1" dirty="0">
              <a:solidFill>
                <a:prstClr val="white"/>
              </a:solidFill>
              <a:cs typeface="Calibri" pitchFamily="34" charset="0"/>
            </a:endParaRP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9</a:t>
            </a:r>
          </a:p>
        </p:txBody>
      </p:sp>
    </p:spTree>
    <p:extLst>
      <p:ext uri="{BB962C8B-B14F-4D97-AF65-F5344CB8AC3E}">
        <p14:creationId xmlns:p14="http://schemas.microsoft.com/office/powerpoint/2010/main" xmlns="" val="1587071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8299</TotalTime>
  <Words>5040</Words>
  <Application>Microsoft Office PowerPoint</Application>
  <PresentationFormat>On-screen Show (4:3)</PresentationFormat>
  <Paragraphs>754</Paragraphs>
  <Slides>69</Slides>
  <Notes>5</Notes>
  <HiddenSlides>0</HiddenSlides>
  <MMClips>0</MMClips>
  <ScaleCrop>false</ScaleCrop>
  <HeadingPairs>
    <vt:vector size="4" baseType="variant">
      <vt:variant>
        <vt:lpstr>Theme</vt:lpstr>
      </vt:variant>
      <vt:variant>
        <vt:i4>17</vt:i4>
      </vt:variant>
      <vt:variant>
        <vt:lpstr>Slide Titles</vt:lpstr>
      </vt:variant>
      <vt:variant>
        <vt:i4>69</vt:i4>
      </vt:variant>
    </vt:vector>
  </HeadingPairs>
  <TitlesOfParts>
    <vt:vector size="86" baseType="lpstr">
      <vt:lpstr>Office Theme</vt:lpstr>
      <vt:lpstr>Custom Design</vt:lpstr>
      <vt:lpstr>Default Design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bulling.p</dc:creator>
  <cp:lastModifiedBy>PUMZA</cp:lastModifiedBy>
  <cp:revision>473</cp:revision>
  <cp:lastPrinted>2016-04-01T15:20:09Z</cp:lastPrinted>
  <dcterms:created xsi:type="dcterms:W3CDTF">2010-08-02T14:10:58Z</dcterms:created>
  <dcterms:modified xsi:type="dcterms:W3CDTF">2016-04-08T08:32:26Z</dcterms:modified>
</cp:coreProperties>
</file>