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6" r:id="rId3"/>
    <p:sldId id="297" r:id="rId4"/>
    <p:sldId id="303" r:id="rId5"/>
    <p:sldId id="278" r:id="rId6"/>
    <p:sldId id="314" r:id="rId7"/>
    <p:sldId id="315" r:id="rId8"/>
    <p:sldId id="317" r:id="rId9"/>
    <p:sldId id="319" r:id="rId10"/>
    <p:sldId id="311" r:id="rId11"/>
    <p:sldId id="316" r:id="rId12"/>
    <p:sldId id="312" r:id="rId13"/>
    <p:sldId id="279" r:id="rId14"/>
    <p:sldId id="266" r:id="rId15"/>
    <p:sldId id="281" r:id="rId16"/>
    <p:sldId id="288" r:id="rId17"/>
    <p:sldId id="282" r:id="rId18"/>
    <p:sldId id="289" r:id="rId19"/>
    <p:sldId id="309" r:id="rId20"/>
    <p:sldId id="292" r:id="rId21"/>
    <p:sldId id="293" r:id="rId22"/>
    <p:sldId id="294" r:id="rId23"/>
    <p:sldId id="265" r:id="rId24"/>
  </p:sldIdLst>
  <p:sldSz cx="9144000" cy="6858000" type="screen4x3"/>
  <p:notesSz cx="6797675" cy="9874250"/>
  <p:defaultTextStyle>
    <a:defPPr>
      <a:defRPr lang="en-US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3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90" d="100"/>
          <a:sy n="90" d="100"/>
        </p:scale>
        <p:origin x="-22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8BD61-585C-449A-A3CC-AA94BF5498E1}" type="datetimeFigureOut">
              <a:rPr lang="en-ZA" smtClean="0"/>
              <a:pPr/>
              <a:t>2016/04/12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337C1-80CF-414B-90BA-8349712925F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3181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3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337C1-80CF-414B-90BA-8349712925FA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3868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9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9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9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9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490538" eaLnBrk="1" hangingPunct="1"/>
            <a:fld id="{3C7BFA15-BE44-4B84-8706-880E398D8D1A}" type="slidenum">
              <a:rPr lang="en-ZA" altLang="en-US" smtClean="0">
                <a:solidFill>
                  <a:prstClr val="black"/>
                </a:solidFill>
              </a:rPr>
              <a:pPr defTabSz="490538" eaLnBrk="1" hangingPunct="1"/>
              <a:t>6</a:t>
            </a:fld>
            <a:endParaRPr lang="en-ZA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4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4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2879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2879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9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435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62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2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8" indent="0">
              <a:buNone/>
              <a:defRPr sz="1600" b="1"/>
            </a:lvl6pPr>
            <a:lvl7pPr marL="2742886" indent="0">
              <a:buNone/>
              <a:defRPr sz="1600" b="1"/>
            </a:lvl7pPr>
            <a:lvl8pPr marL="3200033" indent="0">
              <a:buNone/>
              <a:defRPr sz="1600" b="1"/>
            </a:lvl8pPr>
            <a:lvl9pPr marL="36571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2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8" indent="0">
              <a:buNone/>
              <a:defRPr sz="1600" b="1"/>
            </a:lvl6pPr>
            <a:lvl7pPr marL="2742886" indent="0">
              <a:buNone/>
              <a:defRPr sz="1600" b="1"/>
            </a:lvl7pPr>
            <a:lvl8pPr marL="3200033" indent="0">
              <a:buNone/>
              <a:defRPr sz="1600" b="1"/>
            </a:lvl8pPr>
            <a:lvl9pPr marL="36571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43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65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9645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289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27500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2" indent="0">
              <a:buNone/>
              <a:defRPr sz="900"/>
            </a:lvl4pPr>
            <a:lvl5pPr marL="1828590" indent="0">
              <a:buNone/>
              <a:defRPr sz="900"/>
            </a:lvl5pPr>
            <a:lvl6pPr marL="2285738" indent="0">
              <a:buNone/>
              <a:defRPr sz="900"/>
            </a:lvl6pPr>
            <a:lvl7pPr marL="2742886" indent="0">
              <a:buNone/>
              <a:defRPr sz="900"/>
            </a:lvl7pPr>
            <a:lvl8pPr marL="3200033" indent="0">
              <a:buNone/>
              <a:defRPr sz="900"/>
            </a:lvl8pPr>
            <a:lvl9pPr marL="36571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8276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2" indent="0">
              <a:buNone/>
              <a:defRPr sz="2000"/>
            </a:lvl4pPr>
            <a:lvl5pPr marL="1828590" indent="0">
              <a:buNone/>
              <a:defRPr sz="2000"/>
            </a:lvl5pPr>
            <a:lvl6pPr marL="2285738" indent="0">
              <a:buNone/>
              <a:defRPr sz="2000"/>
            </a:lvl6pPr>
            <a:lvl7pPr marL="2742886" indent="0">
              <a:buNone/>
              <a:defRPr sz="2000"/>
            </a:lvl7pPr>
            <a:lvl8pPr marL="3200033" indent="0">
              <a:buNone/>
              <a:defRPr sz="2000"/>
            </a:lvl8pPr>
            <a:lvl9pPr marL="365718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09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6" rIns="91429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3944111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4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8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6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3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6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4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3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DLR Powerpoint Presen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798" y="0"/>
            <a:ext cx="9439198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>DEPARTMENT OF RURAL DEVELOPMENT AND LAND REFORM</a:t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>Annual Performance Plan </a:t>
            </a:r>
            <a:r>
              <a:rPr lang="en-ZA" b="1" dirty="0" smtClean="0">
                <a:solidFill>
                  <a:schemeClr val="bg1"/>
                </a:solidFill>
                <a:latin typeface="Century Gothic" pitchFamily="34" charset="0"/>
              </a:rPr>
              <a:t>2016/17</a:t>
            </a: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>Presentation to the Portfolio Committee on Rural Development and Land Reform</a:t>
            </a:r>
            <a:br>
              <a:rPr lang="en-ZA" b="1" dirty="0">
                <a:solidFill>
                  <a:schemeClr val="bg1"/>
                </a:solidFill>
                <a:latin typeface="Century Gothic" pitchFamily="34" charset="0"/>
              </a:rPr>
            </a:br>
            <a:endParaRPr lang="en-ZA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en-ZA" b="1" dirty="0" smtClean="0">
                <a:solidFill>
                  <a:schemeClr val="bg1"/>
                </a:solidFill>
                <a:latin typeface="Century Gothic" pitchFamily="34" charset="0"/>
              </a:rPr>
              <a:t>Date </a:t>
            </a:r>
            <a:r>
              <a:rPr lang="en-ZA" b="1" dirty="0">
                <a:solidFill>
                  <a:schemeClr val="bg1"/>
                </a:solidFill>
                <a:latin typeface="Century Gothic" pitchFamily="34" charset="0"/>
              </a:rPr>
              <a:t>: </a:t>
            </a:r>
            <a:r>
              <a:rPr lang="en-ZA" b="1" dirty="0" smtClean="0">
                <a:solidFill>
                  <a:schemeClr val="bg1"/>
                </a:solidFill>
                <a:latin typeface="Century Gothic" pitchFamily="34" charset="0"/>
              </a:rPr>
              <a:t>07 April 2016 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9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457200"/>
          </a:xfrm>
        </p:spPr>
        <p:txBody>
          <a:bodyPr>
            <a:normAutofit/>
          </a:bodyPr>
          <a:lstStyle/>
          <a:p>
            <a:pPr algn="l"/>
            <a:r>
              <a:rPr lang="en-ZA" sz="2000" b="1" dirty="0" smtClean="0">
                <a:latin typeface="Century Gothic" panose="020B0502020202020204" pitchFamily="34" charset="0"/>
              </a:rPr>
              <a:t>Legislative programme</a:t>
            </a:r>
            <a:endParaRPr lang="en-ZA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5642415"/>
              </p:ext>
            </p:extLst>
          </p:nvPr>
        </p:nvGraphicFramePr>
        <p:xfrm>
          <a:off x="141767" y="609600"/>
          <a:ext cx="8991600" cy="4776216"/>
        </p:xfrm>
        <a:graphic>
          <a:graphicData uri="http://schemas.openxmlformats.org/drawingml/2006/table">
            <a:tbl>
              <a:tblPr firstRow="1" bandRow="1"/>
              <a:tblGrid>
                <a:gridCol w="4495800"/>
                <a:gridCol w="4495800"/>
              </a:tblGrid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Bills</a:t>
                      </a:r>
                      <a:endParaRPr lang="en-ZA" sz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Status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Communal Land Tenure 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Submitted </a:t>
                      </a: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to the Office of the Chief State Law Advisor for a pre-certification opinion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Regulation of Agricultural Land Holdings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400" b="0" dirty="0" smtClean="0">
                          <a:latin typeface="Century Gothic" pitchFamily="34" charset="0"/>
                        </a:rPr>
                        <a:t>Submitted to the Office of the Chief State Law Advisor for a pre-certification opinion</a:t>
                      </a:r>
                      <a:endParaRPr lang="en-ZA" sz="1400" b="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Communal Property Associations Amendment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Bill will serve before the </a:t>
                      </a:r>
                      <a:r>
                        <a:rPr lang="en-ZA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Cabinet Committee in April 2016</a:t>
                      </a:r>
                      <a:endParaRPr lang="en-ZA" sz="1400" b="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Deeds Registries First Amendment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45973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Calibri"/>
                          <a:cs typeface="Times New Roman"/>
                        </a:rPr>
                        <a:t>Submitted to the Office of the Chief State Law Advisor for a pre-certification opinion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Deeds Registries Second  Amendment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en-ZA" sz="1400" b="0" dirty="0" smtClean="0">
                          <a:latin typeface="Century Gothic" pitchFamily="34" charset="0"/>
                        </a:rPr>
                        <a:t>The Bill was published</a:t>
                      </a:r>
                      <a:r>
                        <a:rPr lang="en-ZA" sz="1400" b="0" baseline="0" dirty="0" smtClean="0">
                          <a:latin typeface="Century Gothic" pitchFamily="34" charset="0"/>
                        </a:rPr>
                        <a:t> for public comment on 9 March 2016 for a period of 30 days</a:t>
                      </a:r>
                      <a:r>
                        <a:rPr lang="en-ZA" sz="1400" b="0" dirty="0" smtClean="0">
                          <a:latin typeface="Century Gothic" pitchFamily="34" charset="0"/>
                        </a:rPr>
                        <a:t>.</a:t>
                      </a:r>
                      <a:endParaRPr lang="en-ZA" sz="1400" b="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Sectional Titles First Amendment Bill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Calibri"/>
                          <a:cs typeface="Times New Roman"/>
                        </a:rPr>
                        <a:t>Submitted to the Office of the Chief State Law Advisor for a pre-certification opinion</a:t>
                      </a:r>
                      <a:endParaRPr lang="en-ZA" b="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Sectional Titles Second Amendment Bill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Calibri"/>
                          <a:cs typeface="Times New Roman"/>
                        </a:rPr>
                        <a:t>Submitted to the Office of the Chief State Law Advisor  for a pre-certification opinion</a:t>
                      </a:r>
                      <a:endParaRPr lang="en-ZA" b="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Planning Profession Amendment Bill (PPA),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97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Bill in the process of being drafted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Land Survey Amendment Bill, 2016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14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29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442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59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5738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2886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033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180" algn="l" defTabSz="914296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400" b="0" dirty="0" smtClean="0">
                          <a:latin typeface="Century Gothic" pitchFamily="34" charset="0"/>
                        </a:rPr>
                        <a:t>Bill</a:t>
                      </a:r>
                      <a:r>
                        <a:rPr lang="en-ZA" sz="1400" b="0" baseline="0" dirty="0" smtClean="0">
                          <a:latin typeface="Century Gothic" pitchFamily="34" charset="0"/>
                        </a:rPr>
                        <a:t> in the process of being drafted</a:t>
                      </a:r>
                      <a:endParaRPr lang="en-ZA" sz="1400" b="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BEBD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12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2000" b="1" dirty="0">
                <a:solidFill>
                  <a:srgbClr val="2F2B20"/>
                </a:solidFill>
                <a:latin typeface="Century Gothic" pitchFamily="34" charset="0"/>
              </a:rPr>
              <a:t>Policy initiatives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325114"/>
          </a:xfrm>
        </p:spPr>
        <p:txBody>
          <a:bodyPr/>
          <a:lstStyle/>
          <a:p>
            <a:pPr marL="0" lvl="0" indent="0" defTabSz="458849" eaLnBrk="0" fontAlgn="base" hangingPunct="0">
              <a:spcAft>
                <a:spcPct val="0"/>
              </a:spcAft>
              <a:buNone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The </a:t>
            </a:r>
            <a:r>
              <a:rPr lang="en-ZA" sz="1600" dirty="0" smtClean="0">
                <a:solidFill>
                  <a:srgbClr val="2F2B20"/>
                </a:solidFill>
                <a:latin typeface="Century Gothic" pitchFamily="34" charset="0"/>
              </a:rPr>
              <a:t>following policies have been developed and have culminated into draft Bills:</a:t>
            </a:r>
            <a:endParaRPr lang="en-ZA" sz="1600" dirty="0">
              <a:solidFill>
                <a:srgbClr val="2F2B20"/>
              </a:solidFill>
              <a:latin typeface="Century Gothic" pitchFamily="34" charset="0"/>
            </a:endParaRP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Communal Land Tenure Policy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Communal Property Association Policy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Regulation of Land Holdings Policy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Electronic Deeds Registration </a:t>
            </a:r>
            <a:r>
              <a:rPr lang="en-ZA" sz="1600" dirty="0" smtClean="0">
                <a:solidFill>
                  <a:srgbClr val="2F2B20"/>
                </a:solidFill>
                <a:latin typeface="Century Gothic" pitchFamily="34" charset="0"/>
              </a:rPr>
              <a:t>Policy</a:t>
            </a:r>
          </a:p>
          <a:p>
            <a:pPr marL="0" lvl="0" indent="0" defTabSz="458849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en-ZA" sz="1600" dirty="0" smtClean="0">
                <a:solidFill>
                  <a:srgbClr val="2F2B20"/>
                </a:solidFill>
                <a:latin typeface="Century Gothic" pitchFamily="34" charset="0"/>
              </a:rPr>
              <a:t>The below policies are still being developed: </a:t>
            </a:r>
            <a:endParaRPr lang="en-ZA" sz="1600" dirty="0">
              <a:solidFill>
                <a:srgbClr val="2F2B20"/>
              </a:solidFill>
              <a:latin typeface="Century Gothic" pitchFamily="34" charset="0"/>
            </a:endParaRP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Policy Framework for the Strengthening of Relative Rights for Persons Working the Land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Policy of Exceptions to pre-1913 Claims and on Access to Heritage Sites and Historic Land Marks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122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r>
              <a:rPr lang="en-ZA" b="1" dirty="0" smtClean="0">
                <a:latin typeface="Century Gothic" pitchFamily="34" charset="0"/>
              </a:rPr>
              <a:t>2016/17 APP </a:t>
            </a:r>
            <a:endParaRPr lang="en-ZA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305800" cy="457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1 : Administration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42672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6084280"/>
              </p:ext>
            </p:extLst>
          </p:nvPr>
        </p:nvGraphicFramePr>
        <p:xfrm>
          <a:off x="114299" y="819912"/>
          <a:ext cx="8915401" cy="4447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01"/>
                <a:gridCol w="1119399"/>
                <a:gridCol w="1319001"/>
                <a:gridCol w="1066800"/>
                <a:gridCol w="914400"/>
                <a:gridCol w="838200"/>
                <a:gridCol w="1066800"/>
                <a:gridCol w="762000"/>
                <a:gridCol w="685800"/>
                <a:gridCol w="723900"/>
              </a:tblGrid>
              <a:tr h="23079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indicator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62358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</a:tr>
              <a:tr h="176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1.1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Ensure 100% compliance with government regulation and legal prescripts by 2020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% of valid invoices paid within 30 days upon receipt by supply chain management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85%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91%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92%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</a:tr>
              <a:tr h="156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1.2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Obtain a clean audit opinion on financial and non-financial performance by 2020</a:t>
                      </a:r>
                    </a:p>
                  </a:txBody>
                  <a:tcPr marL="31110" marR="3111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 audit opinion 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110" marR="3111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20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2 : Geospatial </a:t>
            </a:r>
            <a:r>
              <a:rPr lang="en-US" sz="2400" b="1" dirty="0">
                <a:latin typeface="Century Gothic" pitchFamily="34" charset="0"/>
              </a:rPr>
              <a:t>and Cadastral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1748187"/>
              </p:ext>
            </p:extLst>
          </p:nvPr>
        </p:nvGraphicFramePr>
        <p:xfrm>
          <a:off x="114742" y="990601"/>
          <a:ext cx="8914516" cy="3740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494"/>
                <a:gridCol w="954437"/>
                <a:gridCol w="1363880"/>
                <a:gridCol w="879362"/>
                <a:gridCol w="959304"/>
                <a:gridCol w="1039245"/>
                <a:gridCol w="1039245"/>
                <a:gridCol w="665491"/>
                <a:gridCol w="685800"/>
                <a:gridCol w="647258"/>
              </a:tblGrid>
              <a:tr h="221013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indicator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9582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</a:tr>
              <a:tr h="455905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05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2.1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Facilitate integrated spatial planning and land use management  in all provinces through the application of relevant legislation by 2020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Number of District Rural Development Plans completed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27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16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kern="1200" dirty="0" smtClean="0">
                          <a:effectLst/>
                          <a:latin typeface="Century Gothic" pitchFamily="34" charset="0"/>
                        </a:rPr>
                        <a:t>A report on the roll</a:t>
                      </a:r>
                      <a:r>
                        <a:rPr lang="en-ZA" sz="1200" kern="1200" baseline="0" dirty="0" smtClean="0">
                          <a:effectLst/>
                          <a:latin typeface="Century Gothic" pitchFamily="34" charset="0"/>
                        </a:rPr>
                        <a:t> out of Rural Development Plans  in 44 Districts</a:t>
                      </a:r>
                      <a:endParaRPr lang="en-ZA" sz="12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A report on the roll out of Rural Development Plans  in 44 Districts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78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5333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2 : Geospatial </a:t>
            </a:r>
            <a:r>
              <a:rPr lang="en-US" sz="2400" b="1" dirty="0">
                <a:latin typeface="Century Gothic" pitchFamily="34" charset="0"/>
              </a:rPr>
              <a:t>and Cadastral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3649873"/>
              </p:ext>
            </p:extLst>
          </p:nvPr>
        </p:nvGraphicFramePr>
        <p:xfrm>
          <a:off x="228601" y="990602"/>
          <a:ext cx="8839201" cy="4632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756"/>
                <a:gridCol w="982133"/>
                <a:gridCol w="1595167"/>
                <a:gridCol w="928115"/>
                <a:gridCol w="750496"/>
                <a:gridCol w="982134"/>
                <a:gridCol w="1041400"/>
                <a:gridCol w="609600"/>
                <a:gridCol w="609600"/>
                <a:gridCol w="685800"/>
              </a:tblGrid>
              <a:tr h="21698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indicator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11543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</a:tr>
              <a:tr h="681162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2.2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Ensure integrated and comprehensive land administration system 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Number of deeds and documents registered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498 210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569 120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961 518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>
                          <a:effectLst/>
                          <a:latin typeface="Century Gothic" pitchFamily="34" charset="0"/>
                        </a:rPr>
                        <a:t>967 725</a:t>
                      </a:r>
                      <a:endParaRPr lang="en-ZA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982 241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effectLst/>
                          <a:latin typeface="Century Gothic" pitchFamily="34" charset="0"/>
                        </a:rPr>
                        <a:t>996975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effectLst/>
                          <a:latin typeface="Century Gothic" pitchFamily="34" charset="0"/>
                        </a:rPr>
                        <a:t>1011929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</a:tr>
              <a:tr h="9227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% of Deeds made available within 7 days from lodgment for execution 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New </a:t>
                      </a:r>
                      <a:r>
                        <a:rPr lang="en-US" sz="1100" kern="1200" dirty="0" smtClean="0">
                          <a:effectLst/>
                          <a:latin typeface="Century Gothic" pitchFamily="34" charset="0"/>
                        </a:rPr>
                        <a:t>indicator</a:t>
                      </a: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95%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95%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95%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effectLst/>
                          <a:latin typeface="Century Gothic" pitchFamily="34" charset="0"/>
                        </a:rPr>
                        <a:t>95%</a:t>
                      </a:r>
                      <a:endParaRPr lang="en-ZA" sz="110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</a:tr>
              <a:tr h="80118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Number of maps of the national map series produced/</a:t>
                      </a:r>
                      <a:endParaRPr lang="en-ZA" sz="110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Century Gothic" pitchFamily="34" charset="0"/>
                        </a:rPr>
                        <a:t>reviewed</a:t>
                      </a:r>
                      <a:endParaRPr lang="en-ZA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1 846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effectLst/>
                          <a:latin typeface="Century Gothic" pitchFamily="34" charset="0"/>
                        </a:rPr>
                        <a:t>1 790</a:t>
                      </a:r>
                      <a:endParaRPr lang="en-ZA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1 800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197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199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240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effectLst/>
                          <a:latin typeface="Century Gothic" pitchFamily="34" charset="0"/>
                        </a:rPr>
                        <a:t>230</a:t>
                      </a:r>
                      <a:endParaRPr lang="en-ZA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</a:tr>
              <a:tr h="129854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Average number of working days taken to process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registerable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diagrams, sectional plans and general plans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>
                          <a:effectLst/>
                          <a:latin typeface="Century Gothic" pitchFamily="34" charset="0"/>
                        </a:rPr>
                        <a:t>21</a:t>
                      </a:r>
                      <a:endParaRPr lang="en-ZA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>
                          <a:effectLst/>
                          <a:latin typeface="Century Gothic" pitchFamily="34" charset="0"/>
                        </a:rPr>
                        <a:t>17</a:t>
                      </a:r>
                      <a:endParaRPr lang="en-ZA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en-ZA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2967" marR="2296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64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3: Rural </a:t>
            </a:r>
            <a:r>
              <a:rPr lang="en-US" sz="2400" b="1" dirty="0">
                <a:latin typeface="Century Gothic" pitchFamily="34" charset="0"/>
              </a:rPr>
              <a:t>Development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8214718"/>
              </p:ext>
            </p:extLst>
          </p:nvPr>
        </p:nvGraphicFramePr>
        <p:xfrm>
          <a:off x="228599" y="990600"/>
          <a:ext cx="8839201" cy="428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561"/>
                <a:gridCol w="1311215"/>
                <a:gridCol w="1311215"/>
                <a:gridCol w="983411"/>
                <a:gridCol w="737559"/>
                <a:gridCol w="819509"/>
                <a:gridCol w="819509"/>
                <a:gridCol w="737559"/>
                <a:gridCol w="655608"/>
                <a:gridCol w="726055"/>
              </a:tblGrid>
              <a:tr h="73245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Indicator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82886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</a:tr>
              <a:tr h="16040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3.1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entury Gothic" pitchFamily="34" charset="0"/>
                        </a:rPr>
                        <a:t>Facilitation of infrastructure development to support rural economic transformation by 2020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Number of infrastructure projects implemented</a:t>
                      </a:r>
                      <a:endParaRPr lang="en-ZA" sz="1200" dirty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(AVMP, Socio-economic, RVCP)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29 475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7 865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362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80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252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260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270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  <a:tr h="14626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effectLst/>
                          <a:latin typeface="Century Gothic" pitchFamily="34" charset="0"/>
                        </a:rPr>
                        <a:t>Number of Agri-parks infrastructure projects implemented</a:t>
                      </a:r>
                      <a:endParaRPr lang="en-ZA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effectLst/>
                          <a:latin typeface="Century Gothic" pitchFamily="34" charset="0"/>
                        </a:rPr>
                        <a:t>27</a:t>
                      </a:r>
                      <a:endParaRPr lang="en-ZA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47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50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55</a:t>
                      </a:r>
                      <a:endParaRPr lang="en-ZA" sz="1200" dirty="0"/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77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3: Rural </a:t>
            </a:r>
            <a:r>
              <a:rPr lang="en-US" sz="2400" b="1" dirty="0">
                <a:latin typeface="Century Gothic" pitchFamily="34" charset="0"/>
              </a:rPr>
              <a:t>Development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149" y="11430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3598907"/>
              </p:ext>
            </p:extLst>
          </p:nvPr>
        </p:nvGraphicFramePr>
        <p:xfrm>
          <a:off x="228600" y="990602"/>
          <a:ext cx="8839200" cy="4648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73"/>
                <a:gridCol w="1115291"/>
                <a:gridCol w="1194955"/>
                <a:gridCol w="782781"/>
                <a:gridCol w="890155"/>
                <a:gridCol w="955964"/>
                <a:gridCol w="955964"/>
                <a:gridCol w="703117"/>
                <a:gridCol w="762000"/>
                <a:gridCol w="762000"/>
              </a:tblGrid>
              <a:tr h="78956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Indicator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48681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</a:tr>
              <a:tr h="16049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3.2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Facilitate the development of rural enterprises and industries in areas with economic development potential and opportunities by 2020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Agricultural enterprises supported in the 44 priority districts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 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433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Inclusive </a:t>
                      </a: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of non/ agricultural enterprises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422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Inclusive 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of non/ agricultural enterprises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Inclusive 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of non/ agricultural enterprises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115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127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135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  <a:tr h="16049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non-agricultural enterprises supported in the 44 priority districts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66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70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99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2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3: Rural </a:t>
            </a:r>
            <a:r>
              <a:rPr lang="en-US" sz="2400" b="1" dirty="0">
                <a:latin typeface="Century Gothic" pitchFamily="34" charset="0"/>
              </a:rPr>
              <a:t>Development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80603"/>
              </p:ext>
            </p:extLst>
          </p:nvPr>
        </p:nvGraphicFramePr>
        <p:xfrm>
          <a:off x="266702" y="762000"/>
          <a:ext cx="8610599" cy="4782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1371600"/>
                <a:gridCol w="1219200"/>
                <a:gridCol w="1066800"/>
                <a:gridCol w="762000"/>
                <a:gridCol w="609600"/>
                <a:gridCol w="914400"/>
                <a:gridCol w="609600"/>
                <a:gridCol w="762000"/>
                <a:gridCol w="761999"/>
              </a:tblGrid>
              <a:tr h="60399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 Statement 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Audited/Actual Performance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 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951084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</a:tr>
              <a:tr h="131855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3.3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Increase job opportunities and ensure skills development through CRDP and land reform initiatives by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skills development opportunities provided in rural development initiatives.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6 302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9 509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4 500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Century Gothic" pitchFamily="34" charset="0"/>
                        </a:rPr>
                        <a:t>10 000</a:t>
                      </a:r>
                      <a:endParaRPr lang="en-ZA" sz="1200" dirty="0">
                        <a:latin typeface="Century Gothic" pitchFamily="34" charset="0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Century Gothic" pitchFamily="34" charset="0"/>
                        </a:rPr>
                        <a:t>5 000</a:t>
                      </a:r>
                      <a:endParaRPr lang="en-ZA" sz="1200" dirty="0">
                        <a:latin typeface="Century Gothic" pitchFamily="34" charset="0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  <a:tr h="106037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youth recruited through the </a:t>
                      </a:r>
                      <a:r>
                        <a:rPr lang="en-ZA" sz="1100" dirty="0" err="1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Narysec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programme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1 805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Enrolled 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2 822 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Skilled  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2 500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Skilled 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2 700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2 700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2 700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  <a:tr h="8483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jobs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created in rural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development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initiatives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3 545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5 044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4 916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8000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6 020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ZA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500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039" marR="31039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79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4 : Restitution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8725115"/>
              </p:ext>
            </p:extLst>
          </p:nvPr>
        </p:nvGraphicFramePr>
        <p:xfrm>
          <a:off x="76200" y="914400"/>
          <a:ext cx="8991599" cy="419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124"/>
                <a:gridCol w="1525361"/>
                <a:gridCol w="1766207"/>
                <a:gridCol w="806908"/>
                <a:gridCol w="762000"/>
                <a:gridCol w="914400"/>
                <a:gridCol w="1066800"/>
                <a:gridCol w="609600"/>
                <a:gridCol w="609600"/>
                <a:gridCol w="609599"/>
              </a:tblGrid>
              <a:tr h="112916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</a:t>
                      </a:r>
                      <a:r>
                        <a:rPr lang="en-ZA" sz="1100" strike="sngStrike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Statement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 / Actual Performance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31289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</a:tr>
              <a:tr h="55201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effectLst/>
                          <a:latin typeface="Century Gothic" pitchFamily="34" charset="0"/>
                          <a:ea typeface="+mn-ea"/>
                        </a:rPr>
                        <a:t>Facilitate the restoration of land rights or alternative forms of equitable redress by 2020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</a:t>
                      </a: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land claims settled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602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270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428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463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615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670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785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8409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phased projects approved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62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76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91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10375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land claims lodged by 1998 to be researched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1525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2660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1530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3098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15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91439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Century Gothic" pitchFamily="34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1219200"/>
            <a:ext cx="8305800" cy="432511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  <a:spcAft>
                <a:spcPts val="1000"/>
              </a:spcAft>
            </a:pP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This presentation outlines the following areas included in the DRDLR Annual Performance Plan for 2016/17 Financial Year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Vision, mission and values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MTSF 2014-2019 priorities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Rural Economy Transformation Model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Situational analysis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Legislative </a:t>
            </a: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programme and policy initiatives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ZA" sz="6400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Programme and sub-programme </a:t>
            </a:r>
            <a:r>
              <a:rPr lang="en-ZA" sz="6400" dirty="0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plans </a:t>
            </a:r>
          </a:p>
          <a:p>
            <a:pPr marL="1142868" indent="-1142868" algn="l">
              <a:lnSpc>
                <a:spcPct val="17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ZA" sz="64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285718" indent="-285718" algn="l">
              <a:lnSpc>
                <a:spcPct val="170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ZA" sz="80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285718" indent="-285718" algn="l">
              <a:lnSpc>
                <a:spcPct val="170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ZA" sz="80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285718" indent="-285718" algn="l">
              <a:lnSpc>
                <a:spcPct val="170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ZA" sz="21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285718" indent="-285718" algn="l">
              <a:lnSpc>
                <a:spcPct val="170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ZA" sz="21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285718" indent="-285718" algn="l">
              <a:lnSpc>
                <a:spcPct val="120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ZA" sz="16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endParaRPr lang="en-ZA" sz="16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endParaRPr lang="en-ZA" sz="1600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342861" indent="-342861" algn="l">
              <a:lnSpc>
                <a:spcPct val="120000"/>
              </a:lnSpc>
              <a:buFont typeface="Symbol"/>
              <a:buChar char=""/>
            </a:pPr>
            <a:endParaRPr lang="en-ZA" sz="1600" dirty="0">
              <a:solidFill>
                <a:schemeClr val="tx1"/>
              </a:solidFill>
              <a:latin typeface="Century Gothic"/>
              <a:ea typeface="Times New Roman"/>
            </a:endParaRPr>
          </a:p>
          <a:p>
            <a:pPr algn="l">
              <a:lnSpc>
                <a:spcPct val="120000"/>
              </a:lnSpc>
            </a:pPr>
            <a:endParaRPr lang="en-ZA" sz="1600" dirty="0">
              <a:solidFill>
                <a:schemeClr val="tx1"/>
              </a:solidFill>
              <a:latin typeface="Century Gothic"/>
              <a:ea typeface="Times New Roman"/>
            </a:endParaRPr>
          </a:p>
          <a:p>
            <a:pPr algn="l">
              <a:lnSpc>
                <a:spcPct val="120000"/>
              </a:lnSpc>
            </a:pPr>
            <a:endParaRPr lang="en-ZA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>
              <a:lnSpc>
                <a:spcPct val="120000"/>
              </a:lnSpc>
            </a:pPr>
            <a:r>
              <a:rPr lang="en-ZA" sz="10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3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76200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Century Gothic" pitchFamily="34" charset="0"/>
              </a:rPr>
              <a:t>Programme</a:t>
            </a:r>
            <a:r>
              <a:rPr lang="en-US" sz="2400" b="1" dirty="0" smtClean="0">
                <a:latin typeface="Century Gothic" pitchFamily="34" charset="0"/>
              </a:rPr>
              <a:t> 5: Land </a:t>
            </a:r>
            <a:r>
              <a:rPr lang="en-US" sz="2400" b="1" dirty="0">
                <a:latin typeface="Century Gothic" pitchFamily="34" charset="0"/>
              </a:rPr>
              <a:t>Reform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0798049"/>
              </p:ext>
            </p:extLst>
          </p:nvPr>
        </p:nvGraphicFramePr>
        <p:xfrm>
          <a:off x="190501" y="685800"/>
          <a:ext cx="8762997" cy="5053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60"/>
                <a:gridCol w="1330098"/>
                <a:gridCol w="1643062"/>
                <a:gridCol w="860652"/>
                <a:gridCol w="938893"/>
                <a:gridCol w="781731"/>
                <a:gridCol w="990600"/>
                <a:gridCol w="609600"/>
                <a:gridCol w="669471"/>
                <a:gridCol w="625930"/>
              </a:tblGrid>
              <a:tr h="83921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</a:t>
                      </a:r>
                      <a:r>
                        <a:rPr lang="en-ZA" sz="1100" strike="sngStrike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Statement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 / Actual Performance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69184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</a:tr>
              <a:tr h="41026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5.1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Promote equitable land redistribution and agricultural development by acquiring strategically located land by 2020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hectares acquired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157 556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153 586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354 802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75 000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83 074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85 000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90 000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6250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hectares allocated to smallholder farmers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/>
                        </a:rPr>
                        <a:t>37 500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41 492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42 500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45 000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6250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hectares allocated to farm dwellers and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labour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tenants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</a:rPr>
                        <a:t>7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</a:rPr>
                        <a:t> 500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8 326 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8 520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9 000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120178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PLAS farms identified for the incubation and training of agricultural graduates and NARYSEC participants.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</a:rPr>
                        <a:t>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6250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pilot farms on Policy on Strengthening Relative Rights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32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Century Gothic" pitchFamily="34" charset="0"/>
              </a:rPr>
              <a:t>Programme 5: Land </a:t>
            </a:r>
            <a:r>
              <a:rPr lang="en-US" sz="2400" b="1" dirty="0">
                <a:latin typeface="Century Gothic" pitchFamily="34" charset="0"/>
              </a:rPr>
              <a:t>Reform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4119791"/>
              </p:ext>
            </p:extLst>
          </p:nvPr>
        </p:nvGraphicFramePr>
        <p:xfrm>
          <a:off x="190499" y="954137"/>
          <a:ext cx="8763001" cy="4627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676"/>
                <a:gridCol w="1105243"/>
                <a:gridCol w="1316681"/>
                <a:gridCol w="1143000"/>
                <a:gridCol w="990600"/>
                <a:gridCol w="990600"/>
                <a:gridCol w="914400"/>
                <a:gridCol w="685800"/>
                <a:gridCol w="609600"/>
                <a:gridCol w="533401"/>
              </a:tblGrid>
              <a:tr h="88002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</a:t>
                      </a:r>
                      <a:r>
                        <a:rPr lang="en-ZA" sz="1000" strike="sngStrike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Statement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Indicator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 / Actual Performance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68118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</a:tr>
              <a:tr h="9180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Provide comprehensive farm development support to smallholder farmers and land reform beneficiaries for agrarian transformation by 2020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farms under Recapitalization and development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Programme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442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217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331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351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369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387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97597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farmers trained through the Recapitalization and Development Programme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421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1 262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440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994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1 755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1 845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1 935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12852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jobs created in land reform farms through the Recapitalization and Development Programme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1 059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2 484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1 925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994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1 755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1 845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1 935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24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3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Century Gothic" pitchFamily="34" charset="0"/>
              </a:rPr>
              <a:t>Programme 5 : Land </a:t>
            </a:r>
            <a:r>
              <a:rPr lang="en-US" sz="2400" b="1" dirty="0">
                <a:latin typeface="Century Gothic" pitchFamily="34" charset="0"/>
              </a:rPr>
              <a:t>Reform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ZA" sz="1000" b="1" dirty="0">
                <a:solidFill>
                  <a:prstClr val="white"/>
                </a:solidFill>
              </a:rPr>
              <a:t>Items</a:t>
            </a:r>
            <a:endParaRPr lang="en-ZA" sz="1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144000" cy="13136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7867292"/>
              </p:ext>
            </p:extLst>
          </p:nvPr>
        </p:nvGraphicFramePr>
        <p:xfrm>
          <a:off x="247649" y="974822"/>
          <a:ext cx="8648702" cy="4564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140"/>
                <a:gridCol w="990961"/>
                <a:gridCol w="1447800"/>
                <a:gridCol w="1066800"/>
                <a:gridCol w="838200"/>
                <a:gridCol w="838200"/>
                <a:gridCol w="914400"/>
                <a:gridCol w="762000"/>
                <a:gridCol w="685800"/>
                <a:gridCol w="533401"/>
              </a:tblGrid>
              <a:tr h="63203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Strategic Objective</a:t>
                      </a:r>
                      <a:r>
                        <a:rPr lang="en-ZA" sz="1000" strike="sngStrike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Statement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Performance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Indicator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Audited / Actual Performance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Estimated Performance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2015/16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Medium-term targets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1807"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2012/13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2013/14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2014/15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2016/17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2017/18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2018/19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</a:tr>
              <a:tr h="110163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5.3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Functional systems and institutional arrangements for tenure and land administration to enable agrarian reform in all provinces by 2020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Communal Property Associations supported to be compliant with legislation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</a:rPr>
                        <a:t>207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450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500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82660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labour tenants applications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settled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137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145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120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450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79004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Number of State Land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Parcels confirmed as vested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863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1 646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1 206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</a:rPr>
                        <a:t>773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1 335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250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  <a:tr h="6320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% Complete Immovable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Asset Register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New indicator</a:t>
                      </a:r>
                      <a:endParaRPr lang="en-ZA" sz="100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100%</a:t>
                      </a: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100%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21405" marR="2140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60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ZA" b="1" dirty="0" smtClean="0">
                <a:latin typeface="Century Gothic" pitchFamily="34" charset="0"/>
              </a:rPr>
              <a:t>THANK YOU</a:t>
            </a:r>
            <a:endParaRPr lang="en-ZA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"/>
            <a:ext cx="85344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A" sz="8000" b="1" dirty="0">
                <a:latin typeface="Century Gothic" pitchFamily="34" charset="0"/>
              </a:rPr>
              <a:t>Vision</a:t>
            </a:r>
          </a:p>
          <a:p>
            <a:pPr>
              <a:lnSpc>
                <a:spcPct val="150000"/>
              </a:lnSpc>
            </a:pPr>
            <a:r>
              <a:rPr lang="en-ZA" sz="6400" dirty="0">
                <a:latin typeface="Century Gothic" pitchFamily="34" charset="0"/>
              </a:rPr>
              <a:t>Vibrant, equitable, sustainable rural communities.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8000" b="1" dirty="0" smtClean="0">
                <a:latin typeface="Century Gothic" pitchFamily="34" charset="0"/>
              </a:rPr>
              <a:t>Mission</a:t>
            </a:r>
            <a:endParaRPr lang="en-ZA" sz="8000" b="1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n-ZA" sz="6400" dirty="0">
                <a:latin typeface="Century Gothic" pitchFamily="34" charset="0"/>
              </a:rPr>
              <a:t>To initiate, facilitate, coordinate, catalyse and implement an integrated rural development programme.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8000" b="1" dirty="0" smtClean="0">
                <a:latin typeface="Century Gothic" pitchFamily="34" charset="0"/>
              </a:rPr>
              <a:t>Value </a:t>
            </a:r>
            <a:r>
              <a:rPr lang="en-ZA" sz="8000" b="1" dirty="0">
                <a:latin typeface="Century Gothic" pitchFamily="34" charset="0"/>
              </a:rPr>
              <a:t>Statement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6400" dirty="0">
                <a:latin typeface="Century Gothic" pitchFamily="34" charset="0"/>
              </a:rPr>
              <a:t>We uphold the following values: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6400" dirty="0">
                <a:latin typeface="Century Gothic" pitchFamily="34" charset="0"/>
              </a:rPr>
              <a:t>•	We value and encourage diversity and will not discriminate against </a:t>
            </a:r>
            <a:r>
              <a:rPr lang="en-ZA" sz="6400" dirty="0" smtClean="0">
                <a:latin typeface="Century Gothic" pitchFamily="34" charset="0"/>
              </a:rPr>
              <a:t>		anyone</a:t>
            </a:r>
            <a:r>
              <a:rPr lang="en-ZA" sz="6400" dirty="0">
                <a:latin typeface="Century Gothic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6400" dirty="0">
                <a:latin typeface="Century Gothic" pitchFamily="34" charset="0"/>
              </a:rPr>
              <a:t>•	As a responsible government department we shall strive to be transparent, 	accountable and responsive.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6400" dirty="0">
                <a:latin typeface="Century Gothic" pitchFamily="34" charset="0"/>
              </a:rPr>
              <a:t>•	We shall ensure that we have a dedicated, loyal, results-oriented, </a:t>
            </a:r>
            <a:r>
              <a:rPr lang="en-ZA" sz="6400" dirty="0" smtClean="0">
                <a:latin typeface="Century Gothic" pitchFamily="34" charset="0"/>
              </a:rPr>
              <a:t>	professional </a:t>
            </a:r>
            <a:r>
              <a:rPr lang="en-ZA" sz="6400" dirty="0">
                <a:latin typeface="Century Gothic" pitchFamily="34" charset="0"/>
              </a:rPr>
              <a:t>and 	people-focused workforce.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6400" dirty="0">
                <a:latin typeface="Century Gothic" pitchFamily="34" charset="0"/>
              </a:rPr>
              <a:t>•	In collaboration with all stakeholders, the department will comply with </a:t>
            </a:r>
            <a:r>
              <a:rPr lang="en-ZA" sz="6400" dirty="0" smtClean="0">
                <a:latin typeface="Century Gothic" pitchFamily="34" charset="0"/>
              </a:rPr>
              <a:t>all 	laws </a:t>
            </a:r>
            <a:r>
              <a:rPr lang="en-ZA" sz="6400" dirty="0">
                <a:latin typeface="Century Gothic" pitchFamily="34" charset="0"/>
              </a:rPr>
              <a:t>of this </a:t>
            </a:r>
            <a:r>
              <a:rPr lang="en-ZA" sz="6400" dirty="0" smtClean="0">
                <a:latin typeface="Century Gothic" pitchFamily="34" charset="0"/>
              </a:rPr>
              <a:t>country</a:t>
            </a:r>
            <a:r>
              <a:rPr lang="en-ZA" sz="6400" dirty="0">
                <a:latin typeface="Century Gothic" pitchFamily="34" charset="0"/>
              </a:rPr>
              <a:t>.</a:t>
            </a:r>
          </a:p>
          <a:p>
            <a:endParaRPr lang="en-ZA" sz="5600" dirty="0">
              <a:latin typeface="Century Gothic" pitchFamily="34" charset="0"/>
            </a:endParaRPr>
          </a:p>
          <a:p>
            <a:endParaRPr lang="en-ZA" sz="56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n-ZA" sz="1400" dirty="0">
              <a:solidFill>
                <a:srgbClr val="000000"/>
              </a:solidFill>
              <a:latin typeface="Century Gothic" pitchFamily="34" charset="0"/>
            </a:endParaRPr>
          </a:p>
          <a:p>
            <a:endParaRPr lang="en-ZA" sz="1400" dirty="0">
              <a:solidFill>
                <a:srgbClr val="000000"/>
              </a:solidFill>
              <a:latin typeface="Century Gothic" pitchFamily="34" charset="0"/>
            </a:endParaRPr>
          </a:p>
          <a:p>
            <a:endParaRPr lang="en-ZA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8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000" b="1" dirty="0">
                <a:latin typeface="Century Gothic" panose="020B0502020202020204" pitchFamily="34" charset="0"/>
              </a:rPr>
              <a:t>Medium Term Strategic Framework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477512"/>
          </a:xfrm>
        </p:spPr>
        <p:txBody>
          <a:bodyPr>
            <a:normAutofit/>
          </a:bodyPr>
          <a:lstStyle/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Improved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land administration and spatial planning for 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integrated development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in rural  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areas</a:t>
            </a: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2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Sustainable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land reform (agrarian transformation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)</a:t>
            </a: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3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Improved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food security </a:t>
            </a:r>
            <a:endParaRPr lang="en-ZA" sz="1600" dirty="0" smtClean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4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Smallholder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farmer development and support (technical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,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	financial, 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infrastructure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) for agrarian 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transformation</a:t>
            </a: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5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Increased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access to quality basic infrastructure and services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,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	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particularly in education, healthcare </a:t>
            </a:r>
            <a:r>
              <a:rPr lang="en-ZA" sz="1600" dirty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and public transport in </a:t>
            </a: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rural areas</a:t>
            </a: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5"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342900" indent="-342900" algn="just" defTabSz="459682" fontAlgn="base">
              <a:spcBef>
                <a:spcPts val="0"/>
              </a:spcBef>
              <a:spcAft>
                <a:spcPct val="0"/>
              </a:spcAft>
              <a:buAutoNum type="arabicPeriod" startAt="5"/>
              <a:defRPr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  <a:cs typeface="Arial" charset="0"/>
              </a:rPr>
              <a:t>Growth of sustainable rural enterprises and industries characterised by strong rural urban linkages, increased investment in agro-processing, trade development and access to markets and financial services resulting in rural job creation</a:t>
            </a: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0" indent="0" algn="just" defTabSz="459682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sz="1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5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000" b="1" dirty="0" smtClean="0">
                <a:latin typeface="Century Gothic" pitchFamily="34" charset="0"/>
              </a:rPr>
              <a:t>Rural Economy Transformation Model</a:t>
            </a:r>
            <a:endParaRPr lang="en-ZA" sz="20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248914"/>
          </a:xfrm>
        </p:spPr>
        <p:txBody>
          <a:bodyPr>
            <a:normAutofit lnSpcReduction="10000"/>
          </a:bodyPr>
          <a:lstStyle/>
          <a:p>
            <a:pPr marL="344508" lvl="0" indent="-344508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entury Gothic" pitchFamily="34" charset="0"/>
              </a:rPr>
              <a:t>The rural development and agrarian transformation space is complex and characterized by multiple causation and feedback loops. Therefore, </a:t>
            </a:r>
            <a:r>
              <a:rPr lang="en-US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 DRDLR developed a Rural Economy Transformation Model which will be implemented through the Agrarian Transformation System.</a:t>
            </a:r>
          </a:p>
          <a:p>
            <a:pPr marL="0" lvl="0" indent="0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US" sz="1600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marL="344508" lvl="0" indent="-344508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It is presented in four developmental deliverables, laid out in the following phases: </a:t>
            </a:r>
          </a:p>
          <a:p>
            <a:pPr marL="0" lvl="0" indent="0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GB" sz="1600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marL="830038" lvl="1" indent="-427641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Meeting basic human needs; </a:t>
            </a:r>
          </a:p>
          <a:p>
            <a:pPr marL="830038" lvl="1" indent="-427641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Rural enterprise development; </a:t>
            </a:r>
          </a:p>
          <a:p>
            <a:pPr marL="830038" lvl="1" indent="-427641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Agro-village industries, sustained by credit facilities and value-chain markets; and</a:t>
            </a:r>
          </a:p>
          <a:p>
            <a:pPr marL="830038" lvl="1" indent="-427641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Improved land tenure systems (embedded in meeting basic human needs).</a:t>
            </a:r>
          </a:p>
          <a:p>
            <a:pPr marL="342876" lvl="0" indent="-342900" algn="just" defTabSz="458849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The above mentioned phases are outlined in the Comprehensive Rural Development Programme (CRDP) and informs the goals of the DRDLR, which are geared towards achievement of these goals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090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1214805" y="-36094"/>
            <a:ext cx="6940624" cy="5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RURAL ECONOMY TRANSFORMATION:</a:t>
            </a:r>
          </a:p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AGRARIAN</a:t>
            </a:r>
            <a:r>
              <a:rPr lang="en-US" sz="1600" b="1" dirty="0">
                <a:ln w="12700">
                  <a:solidFill>
                    <a:srgbClr val="2F2B20"/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TRANSFORMATION SYSTEM</a:t>
            </a:r>
          </a:p>
        </p:txBody>
      </p:sp>
      <p:sp>
        <p:nvSpPr>
          <p:cNvPr id="45" name="Oval 44"/>
          <p:cNvSpPr/>
          <p:nvPr/>
        </p:nvSpPr>
        <p:spPr>
          <a:xfrm>
            <a:off x="1856643" y="488348"/>
            <a:ext cx="4929554" cy="4714119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2">
                <a:lumMod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>
              <a:defRPr/>
            </a:pPr>
            <a:endParaRPr lang="en-ZA" dirty="0">
              <a:solidFill>
                <a:srgbClr val="FFFFFF"/>
              </a:solidFill>
            </a:endParaRPr>
          </a:p>
        </p:txBody>
      </p:sp>
      <p:cxnSp>
        <p:nvCxnSpPr>
          <p:cNvPr id="49" name="Straight Connector 48"/>
          <p:cNvCxnSpPr>
            <a:stCxn id="45" idx="0"/>
            <a:endCxn id="45" idx="4"/>
          </p:cNvCxnSpPr>
          <p:nvPr/>
        </p:nvCxnSpPr>
        <p:spPr>
          <a:xfrm rot="16200000" flipH="1">
            <a:off x="1964338" y="2845428"/>
            <a:ext cx="4715630" cy="146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5" idx="6"/>
            <a:endCxn id="45" idx="2"/>
          </p:cNvCxnSpPr>
          <p:nvPr/>
        </p:nvCxnSpPr>
        <p:spPr>
          <a:xfrm flipH="1">
            <a:off x="1856643" y="2845405"/>
            <a:ext cx="4929554" cy="151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500299" y="2130957"/>
            <a:ext cx="3643339" cy="1357322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>
              <a:defRPr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AGRARIAN</a:t>
            </a:r>
          </a:p>
          <a:p>
            <a:pPr algn="ctr" defTabSz="458823">
              <a:defRPr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TRANSFORMATION</a:t>
            </a:r>
          </a:p>
          <a:p>
            <a:pPr algn="ctr" defTabSz="458823">
              <a:defRPr/>
            </a:pPr>
            <a:r>
              <a:rPr lang="en-US" sz="11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rapid and fundamental change in the relations (systems and patterns of ownership and control) of land, livestock, cropping and community.’</a:t>
            </a:r>
          </a:p>
          <a:p>
            <a:pPr defTabSz="458823">
              <a:defRPr/>
            </a:pPr>
            <a:endParaRPr lang="en-ZA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71737" y="1007575"/>
            <a:ext cx="1785951" cy="1163894"/>
          </a:xfrm>
          <a:prstGeom prst="rect">
            <a:avLst/>
          </a:prstGeom>
          <a:noFill/>
          <a:ln>
            <a:noFill/>
          </a:ln>
        </p:spPr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COMMUNITY: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u="sng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Social infrastructure,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ICT infrastructure,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Amenities,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Facilities. </a:t>
            </a:r>
            <a:endParaRPr lang="en-ZA" sz="11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83969" y="836714"/>
            <a:ext cx="2376264" cy="1339767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LAND:</a:t>
            </a:r>
            <a:endParaRPr lang="en-US" sz="12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u="sng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Tenure system reform,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Strategic land reform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  interventions/redistribution,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Restitution,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Land based resources.</a:t>
            </a:r>
            <a:endParaRPr lang="en-ZA" sz="11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83772" y="3335217"/>
            <a:ext cx="2016224" cy="1691511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CROPPING:</a:t>
            </a:r>
            <a:endParaRPr lang="en-US" sz="12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Economic infrastructure: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100" b="1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agri</a:t>
            </a: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-parks, fencing,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Inputs: seeds, fertilizer,  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 pesticides, etc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Extension support , </a:t>
            </a:r>
          </a:p>
          <a:p>
            <a:pPr algn="ctr"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Fresh produce markets,</a:t>
            </a:r>
          </a:p>
          <a:p>
            <a:pPr algn="ctr"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Credit facilities.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86251" y="3259423"/>
            <a:ext cx="2286016" cy="1867384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algn="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LIVESTOCK:</a:t>
            </a:r>
            <a:endParaRPr lang="en-US" sz="12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Economic infrastructure: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Processing plants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Small industries 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Abattoirs, animal handling facilities, feed-lots,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mechanising stock water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dams, dip tanks, silos,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windmills, fencing,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harvesters</a:t>
            </a: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etc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7554" y="985763"/>
            <a:ext cx="1213338" cy="1938984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</a:ln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Roads, bridges, energy, water services, sanitation, library, crèches, early childhood centres, Police stations, clinics, houses, 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small rural  towns revitalisation.</a:t>
            </a:r>
            <a:endParaRPr lang="en-ZA" sz="10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71947" y="719669"/>
            <a:ext cx="1858108" cy="4247308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</a:ln>
        </p:spPr>
        <p:txBody>
          <a:bodyPr lIns="91429" tIns="45716" rIns="91429" bIns="45716">
            <a:spAutoFit/>
          </a:bodyPr>
          <a:lstStyle/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000" b="1" i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State  and Public Land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000" b="1" u="sng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lease hold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000" b="1" i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. Private Land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000" b="1" u="sng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Free hold</a:t>
            </a: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with limited extent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3.Foreign land ownership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 combination of freehold  with limited extent and leasehold; and,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000" b="1" i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Communal land</a:t>
            </a:r>
            <a:endParaRPr lang="en-US" sz="1000" b="1" i="1" u="sng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Communal tenure: communal tenure with institutionalized use rights.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5. Institutions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5.1	Land  Commission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5.2	Valuer General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5.3	National Rural Youth Service Corps</a:t>
            </a:r>
          </a:p>
          <a:p>
            <a:pPr marL="228574" indent="-228574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5.4	 Rural Investment and Development Financing Facility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57556" y="3342822"/>
            <a:ext cx="1285143" cy="1785096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</a:ln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Food Security: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u="sng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Strategic Partnerships: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Mentoring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Co-management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Share equity</a:t>
            </a:r>
          </a:p>
          <a:p>
            <a:pPr defTabSz="45882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000" b="1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Modalities being worked out between the Dept and farmers; big and small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57253" y="6159504"/>
            <a:ext cx="1285142" cy="400101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DFDCB7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Meeting Basic Human Needs</a:t>
            </a:r>
            <a:endParaRPr lang="en-ZA" sz="1000" b="1" dirty="0">
              <a:solidFill>
                <a:srgbClr val="DFDCB7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14198" y="5731633"/>
            <a:ext cx="1214803" cy="400101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DFDCB7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Enterprise development</a:t>
            </a:r>
            <a:endParaRPr lang="en-ZA" sz="1000" b="1" dirty="0">
              <a:solidFill>
                <a:srgbClr val="DFDCB7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00806" y="5402036"/>
            <a:ext cx="1642696" cy="400101"/>
          </a:xfrm>
          <a:prstGeom prst="rect">
            <a:avLst/>
          </a:prstGeom>
          <a:solidFill>
            <a:srgbClr val="00B050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DFDCB7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Agro-village industries; credit facilities; markets</a:t>
            </a:r>
            <a:endParaRPr lang="en-ZA" sz="1000" b="1" dirty="0">
              <a:solidFill>
                <a:srgbClr val="DFDCB7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14805" y="5826883"/>
            <a:ext cx="927589" cy="269877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DFDCB7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Phase I</a:t>
            </a:r>
            <a:endParaRPr lang="en-ZA" sz="1100" b="1" i="1" dirty="0">
              <a:solidFill>
                <a:srgbClr val="DFDCB7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99947" y="5374823"/>
            <a:ext cx="929054" cy="269877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DFDCB7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Phase II</a:t>
            </a:r>
            <a:endParaRPr lang="en-ZA" sz="1100" b="1" i="1" dirty="0">
              <a:solidFill>
                <a:srgbClr val="DFDCB7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85947" y="5113263"/>
            <a:ext cx="929054" cy="269877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algn="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DFDCB7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Phase III</a:t>
            </a:r>
            <a:endParaRPr lang="en-ZA" sz="1100" b="1" i="1" dirty="0">
              <a:solidFill>
                <a:srgbClr val="DFDCB7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rot="10800000">
            <a:off x="1642699" y="5302253"/>
            <a:ext cx="3215054" cy="151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143749" y="468693"/>
            <a:ext cx="1858108" cy="269877"/>
          </a:xfrm>
          <a:prstGeom prst="rect">
            <a:avLst/>
          </a:prstGeom>
          <a:noFill/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u="sng" dirty="0">
                <a:solidFill>
                  <a:srgbClr val="DFDCB7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Tenure System Reform</a:t>
            </a:r>
            <a:endParaRPr lang="en-ZA" sz="1100" b="1" u="sng" dirty="0">
              <a:solidFill>
                <a:srgbClr val="DFDCB7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ight Brace 82"/>
          <p:cNvSpPr/>
          <p:nvPr/>
        </p:nvSpPr>
        <p:spPr>
          <a:xfrm>
            <a:off x="5643197" y="5346097"/>
            <a:ext cx="215411" cy="1242786"/>
          </a:xfrm>
          <a:prstGeom prst="rightBrac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29" tIns="45716" rIns="91429" bIns="45716" anchor="ctr"/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ZA" dirty="0">
              <a:solidFill>
                <a:srgbClr val="2F2B2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86806" y="5751287"/>
            <a:ext cx="1143001" cy="621621"/>
          </a:xfrm>
          <a:prstGeom prst="rect">
            <a:avLst/>
          </a:prstGeom>
          <a:noFill/>
          <a:ln>
            <a:noFill/>
          </a:ln>
        </p:spPr>
        <p:txBody>
          <a:bodyPr lIns="91429" tIns="45716" rIns="91429" bIns="45716">
            <a:spAutoFit/>
          </a:bodyPr>
          <a:lstStyle/>
          <a:p>
            <a:pPr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DFDCB7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Rural development measurables</a:t>
            </a:r>
            <a:endParaRPr lang="en-ZA" sz="1100" b="1" i="1" dirty="0">
              <a:solidFill>
                <a:srgbClr val="DFDCB7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4965830" y="5981851"/>
            <a:ext cx="1214059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14196" y="6588881"/>
            <a:ext cx="3358662" cy="1512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357200" y="6133799"/>
            <a:ext cx="2215661" cy="25702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500805" y="5802692"/>
            <a:ext cx="2072053" cy="1512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570892" y="1230692"/>
            <a:ext cx="1286609" cy="151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715001" y="1052286"/>
            <a:ext cx="1286609" cy="151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21"/>
          <p:cNvSpPr txBox="1">
            <a:spLocks noChangeArrowheads="1"/>
          </p:cNvSpPr>
          <p:nvPr/>
        </p:nvSpPr>
        <p:spPr bwMode="auto">
          <a:xfrm>
            <a:off x="214284" y="6525346"/>
            <a:ext cx="8715437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6" rIns="91429" bIns="45716">
            <a:spAutoFit/>
          </a:bodyPr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rgbClr val="B1A089">
                        <a:shade val="20000"/>
                        <a:satMod val="200000"/>
                      </a:srgbClr>
                    </a:gs>
                    <a:gs pos="78000">
                      <a:srgbClr val="B1A08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B1A08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VIBRANT, EQUITABLE AND SUSTAINABLE RURAL COMMUNITIES</a:t>
            </a: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3714764" y="5231970"/>
            <a:ext cx="142119" cy="146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4785935" y="5230482"/>
            <a:ext cx="143630" cy="2931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ight Arrow 93"/>
          <p:cNvSpPr/>
          <p:nvPr/>
        </p:nvSpPr>
        <p:spPr>
          <a:xfrm>
            <a:off x="1356946" y="6088443"/>
            <a:ext cx="357554" cy="45357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95" name="Right Arrow 94"/>
          <p:cNvSpPr/>
          <p:nvPr/>
        </p:nvSpPr>
        <p:spPr>
          <a:xfrm>
            <a:off x="2713892" y="5660574"/>
            <a:ext cx="357554" cy="45357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96" name="Bent-Up Arrow 95"/>
          <p:cNvSpPr/>
          <p:nvPr/>
        </p:nvSpPr>
        <p:spPr>
          <a:xfrm>
            <a:off x="2072055" y="5873751"/>
            <a:ext cx="70339" cy="214690"/>
          </a:xfrm>
          <a:prstGeom prst="bentUp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97" name="Bent-Up Arrow 96"/>
          <p:cNvSpPr/>
          <p:nvPr/>
        </p:nvSpPr>
        <p:spPr>
          <a:xfrm>
            <a:off x="3357199" y="5445883"/>
            <a:ext cx="71803" cy="214690"/>
          </a:xfrm>
          <a:prstGeom prst="bentUp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6" rIns="91429" bIns="45716" anchor="ctr"/>
          <a:lstStyle/>
          <a:p>
            <a:pPr algn="ctr" defTabSz="458823" fontAlgn="base">
              <a:spcBef>
                <a:spcPct val="0"/>
              </a:spcBef>
              <a:spcAft>
                <a:spcPct val="0"/>
              </a:spcAft>
              <a:defRPr/>
            </a:pPr>
            <a:endParaRPr lang="en-ZA" dirty="0">
              <a:solidFill>
                <a:srgbClr val="FFFFFF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rot="5400000">
            <a:off x="4965828" y="6195053"/>
            <a:ext cx="356810" cy="146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5178285" y="5767161"/>
            <a:ext cx="358322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050"/>
            <a:ext cx="2133600" cy="36588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95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16125"/>
    </mc:Choice>
    <mc:Fallback>
      <p:transition advClick="0" advTm="1612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2000" b="1" dirty="0">
                <a:solidFill>
                  <a:srgbClr val="2F2B20"/>
                </a:solidFill>
                <a:latin typeface="Century Gothic" pitchFamily="34" charset="0"/>
              </a:rPr>
              <a:t>Situational analysis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01314"/>
          </a:xfrm>
        </p:spPr>
        <p:txBody>
          <a:bodyPr>
            <a:normAutofit lnSpcReduction="10000"/>
          </a:bodyPr>
          <a:lstStyle/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The Freedom Charter 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The National Development Plan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Conflicting patterns of land ownership and control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Drought 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Access to and productivity of land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Food security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Lack of access to basic services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  <a:ea typeface="Calibri"/>
              </a:rPr>
              <a:t>Unemployment, poverty and inequality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  <a:ea typeface="Calibri"/>
              </a:rPr>
              <a:t>Agri-Parks as driver of Rural Economic Transformation Model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  <a:ea typeface="Calibri"/>
              </a:rPr>
              <a:t>Policy on Strengthening Relative Rights 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>
                <a:solidFill>
                  <a:srgbClr val="2F2B20"/>
                </a:solidFill>
                <a:latin typeface="Century Gothic" pitchFamily="34" charset="0"/>
              </a:rPr>
              <a:t>Stakeholder participation in departmental programmes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293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2000" b="1" dirty="0" smtClean="0">
                <a:solidFill>
                  <a:srgbClr val="2F2B20"/>
                </a:solidFill>
                <a:latin typeface="Century Gothic" pitchFamily="34" charset="0"/>
              </a:rPr>
              <a:t>Priorities for the upcoming Financial Year 2016/17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01314"/>
          </a:xfrm>
        </p:spPr>
        <p:txBody>
          <a:bodyPr>
            <a:normAutofit/>
          </a:bodyPr>
          <a:lstStyle/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latin typeface="Century Gothic" panose="020B0502020202020204" pitchFamily="34" charset="0"/>
              </a:rPr>
              <a:t>“one household, one hectare” programme to eradicate poverty and create a class of black farmers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District Agri-Parks to provide smallholder farmers and producers with access to markets, credit facilities and other strategic logistical support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Revitalization of the Agriculture and Agro-processing Value Chain (RAAVC) to increase participation of smallholder famers in the agricultural value chain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Accelerating the pace of land reform and protection of vulnerable communities, including farm labourers and people working on farms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Realignment of the organisational structure to ensure effective and efficient service delivery </a:t>
            </a: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sz="2000" b="1" dirty="0" smtClean="0">
                <a:solidFill>
                  <a:srgbClr val="2F2B20"/>
                </a:solidFill>
                <a:latin typeface="Century Gothic" pitchFamily="34" charset="0"/>
              </a:rPr>
              <a:t>Departmental key performance areas to receive attention for this year</a:t>
            </a:r>
            <a:br>
              <a:rPr lang="en-ZA" sz="2000" b="1" dirty="0" smtClean="0">
                <a:solidFill>
                  <a:srgbClr val="2F2B20"/>
                </a:solidFill>
                <a:latin typeface="Century Gothic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01314"/>
          </a:xfrm>
        </p:spPr>
        <p:txBody>
          <a:bodyPr>
            <a:normAutofit/>
          </a:bodyPr>
          <a:lstStyle/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Roll out of the Agri-parks Programme across 44 district municipalities for food production, design and construction of new infrastructure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Speed up labour tenants applications especially in Mpumalanga and Kwa-Zulu Natal provinces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Acquisition and allocation of land to smallholder farmers, including the rollout of the “one household, one hectare”</a:t>
            </a:r>
          </a:p>
          <a:p>
            <a:pPr marL="344508" lvl="0" indent="-344508" defTabSz="458849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ZA" sz="1600" dirty="0" smtClean="0">
                <a:solidFill>
                  <a:srgbClr val="2F2B20"/>
                </a:solidFill>
                <a:latin typeface="Century Gothic" panose="020B0502020202020204" pitchFamily="34" charset="0"/>
              </a:rPr>
              <a:t>Scaling up the implementation of the programme on Strengthening of Relative Rights (SRR) of People Working the Land (50/50 Policy Framework)</a:t>
            </a:r>
            <a:endParaRPr lang="en-ZA" sz="16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2061</Words>
  <Application>Microsoft Office PowerPoint</Application>
  <PresentationFormat>On-screen Show (4:3)</PresentationFormat>
  <Paragraphs>646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</vt:lpstr>
      <vt:lpstr>Introduction</vt:lpstr>
      <vt:lpstr>Slide 3</vt:lpstr>
      <vt:lpstr>Medium Term Strategic Framework priorities</vt:lpstr>
      <vt:lpstr>Rural Economy Transformation Model</vt:lpstr>
      <vt:lpstr>Slide 6</vt:lpstr>
      <vt:lpstr>Situational analysis</vt:lpstr>
      <vt:lpstr>Priorities for the upcoming Financial Year 2016/17</vt:lpstr>
      <vt:lpstr>Departmental key performance areas to receive attention for this year </vt:lpstr>
      <vt:lpstr>Legislative programme</vt:lpstr>
      <vt:lpstr>Policy initiatives</vt:lpstr>
      <vt:lpstr>2016/17 APP </vt:lpstr>
      <vt:lpstr>Programme 1 : Administration</vt:lpstr>
      <vt:lpstr>Programme 2 : Geospatial and Cadastral Services</vt:lpstr>
      <vt:lpstr>Programme 2 : Geospatial and Cadastral Services</vt:lpstr>
      <vt:lpstr>Programme 3: Rural Development </vt:lpstr>
      <vt:lpstr>Programme 3: Rural Development </vt:lpstr>
      <vt:lpstr>Programme 3: Rural Development </vt:lpstr>
      <vt:lpstr>Programme 4 : Restitution</vt:lpstr>
      <vt:lpstr>Programme 5: Land Reform </vt:lpstr>
      <vt:lpstr>Programme 5: Land Reform </vt:lpstr>
      <vt:lpstr>Programme 5 : Land Reform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Helena Smit</dc:creator>
  <cp:lastModifiedBy>PUMZA</cp:lastModifiedBy>
  <cp:revision>155</cp:revision>
  <cp:lastPrinted>2015-10-23T08:19:09Z</cp:lastPrinted>
  <dcterms:created xsi:type="dcterms:W3CDTF">2015-05-27T06:21:51Z</dcterms:created>
  <dcterms:modified xsi:type="dcterms:W3CDTF">2016-04-12T09:44:57Z</dcterms:modified>
</cp:coreProperties>
</file>