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notesSlides/notesSlide16.xml" ContentType="application/vnd.openxmlformats-officedocument.presentationml.notesSlide+xml"/>
  <Override PartName="/ppt/charts/chart2.xml" ContentType="application/vnd.openxmlformats-officedocument.drawingml.chart+xml"/>
  <Override PartName="/ppt/notesSlides/notesSlide17.xml" ContentType="application/vnd.openxmlformats-officedocument.presentationml.notesSlide+xml"/>
  <Override PartName="/ppt/charts/chart3.xml" ContentType="application/vnd.openxmlformats-officedocument.drawingml.chart+xml"/>
  <Override PartName="/ppt/notesSlides/notesSlide18.xml" ContentType="application/vnd.openxmlformats-officedocument.presentationml.notesSlide+xml"/>
  <Override PartName="/ppt/charts/chart4.xml" ContentType="application/vnd.openxmlformats-officedocument.drawingml.chart+xml"/>
  <Override PartName="/ppt/notesSlides/notesSlide19.xml" ContentType="application/vnd.openxmlformats-officedocument.presentationml.notesSlide+xml"/>
  <Override PartName="/ppt/charts/chart5.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6.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handoutMasterIdLst>
    <p:handoutMasterId r:id="rId54"/>
  </p:handoutMasterIdLst>
  <p:sldIdLst>
    <p:sldId id="256" r:id="rId2"/>
    <p:sldId id="257" r:id="rId3"/>
    <p:sldId id="260" r:id="rId4"/>
    <p:sldId id="314" r:id="rId5"/>
    <p:sldId id="300" r:id="rId6"/>
    <p:sldId id="275" r:id="rId7"/>
    <p:sldId id="313" r:id="rId8"/>
    <p:sldId id="272" r:id="rId9"/>
    <p:sldId id="274" r:id="rId10"/>
    <p:sldId id="315" r:id="rId11"/>
    <p:sldId id="273" r:id="rId12"/>
    <p:sldId id="316" r:id="rId13"/>
    <p:sldId id="263" r:id="rId14"/>
    <p:sldId id="317" r:id="rId15"/>
    <p:sldId id="318" r:id="rId16"/>
    <p:sldId id="277" r:id="rId17"/>
    <p:sldId id="278" r:id="rId18"/>
    <p:sldId id="279" r:id="rId19"/>
    <p:sldId id="280" r:id="rId20"/>
    <p:sldId id="281" r:id="rId21"/>
    <p:sldId id="319" r:id="rId22"/>
    <p:sldId id="320" r:id="rId23"/>
    <p:sldId id="265" r:id="rId24"/>
    <p:sldId id="276" r:id="rId25"/>
    <p:sldId id="282" r:id="rId26"/>
    <p:sldId id="297" r:id="rId27"/>
    <p:sldId id="284" r:id="rId28"/>
    <p:sldId id="321" r:id="rId29"/>
    <p:sldId id="285" r:id="rId30"/>
    <p:sldId id="286" r:id="rId31"/>
    <p:sldId id="287" r:id="rId32"/>
    <p:sldId id="323" r:id="rId33"/>
    <p:sldId id="288" r:id="rId34"/>
    <p:sldId id="324" r:id="rId35"/>
    <p:sldId id="289" r:id="rId36"/>
    <p:sldId id="325" r:id="rId37"/>
    <p:sldId id="290" r:id="rId38"/>
    <p:sldId id="326" r:id="rId39"/>
    <p:sldId id="296" r:id="rId40"/>
    <p:sldId id="291" r:id="rId41"/>
    <p:sldId id="292" r:id="rId42"/>
    <p:sldId id="327" r:id="rId43"/>
    <p:sldId id="298" r:id="rId44"/>
    <p:sldId id="295" r:id="rId45"/>
    <p:sldId id="328" r:id="rId46"/>
    <p:sldId id="293" r:id="rId47"/>
    <p:sldId id="294" r:id="rId48"/>
    <p:sldId id="299" r:id="rId49"/>
    <p:sldId id="301" r:id="rId50"/>
    <p:sldId id="329" r:id="rId51"/>
    <p:sldId id="302" r:id="rId5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8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2" autoAdjust="0"/>
    <p:restoredTop sz="94660"/>
  </p:normalViewPr>
  <p:slideViewPr>
    <p:cSldViewPr>
      <p:cViewPr varScale="1">
        <p:scale>
          <a:sx n="74" d="100"/>
          <a:sy n="74" d="100"/>
        </p:scale>
        <p:origin x="1260" y="72"/>
      </p:cViewPr>
      <p:guideLst>
        <p:guide orient="horz" pos="2160"/>
        <p:guide pos="2880"/>
      </p:guideLst>
    </p:cSldViewPr>
  </p:slideViewPr>
  <p:notesTextViewPr>
    <p:cViewPr>
      <p:scale>
        <a:sx n="1" d="1"/>
        <a:sy n="1" d="1"/>
      </p:scale>
      <p:origin x="0" y="0"/>
    </p:cViewPr>
  </p:notesTextViewPr>
  <p:sorterViewPr>
    <p:cViewPr>
      <p:scale>
        <a:sx n="66" d="100"/>
        <a:sy n="66" d="100"/>
      </p:scale>
      <p:origin x="0" y="128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Work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12359550561798"/>
          <c:y val="0"/>
          <c:w val="0.68539325842696597"/>
          <c:h val="1"/>
        </c:manualLayout>
      </c:layout>
      <c:pieChart>
        <c:varyColors val="1"/>
        <c:ser>
          <c:idx val="0"/>
          <c:order val="0"/>
          <c:dLbls>
            <c:spPr>
              <a:noFill/>
              <a:ln>
                <a:noFill/>
              </a:ln>
              <a:effectLst/>
            </c:spPr>
            <c:txPr>
              <a:bodyPr/>
              <a:lstStyle/>
              <a:p>
                <a:pPr>
                  <a:defRPr sz="1200" b="1">
                    <a:solidFill>
                      <a:schemeClr val="tx1"/>
                    </a:solidFill>
                    <a:latin typeface="Arial"/>
                    <a:cs typeface="Arial"/>
                  </a:defRPr>
                </a:pPr>
                <a:endParaRPr lang="en-US"/>
              </a:p>
            </c:txPr>
            <c:showLegendKey val="0"/>
            <c:showVal val="1"/>
            <c:showCatName val="1"/>
            <c:showSerName val="0"/>
            <c:showPercent val="0"/>
            <c:showBubbleSize val="0"/>
            <c:showLeaderLines val="1"/>
            <c:extLst>
              <c:ext xmlns:c15="http://schemas.microsoft.com/office/drawing/2012/chart" uri="{CE6537A1-D6FC-4f65-9D91-7224C49458BB}">
                <c15:layout/>
              </c:ext>
            </c:extLst>
          </c:dLbls>
          <c:cat>
            <c:strRef>
              <c:f>Sheet1!$B$7:$F$7</c:f>
              <c:strCache>
                <c:ptCount val="5"/>
                <c:pt idx="0">
                  <c:v>18 - 24 years </c:v>
                </c:pt>
                <c:pt idx="1">
                  <c:v>25 - 34 years </c:v>
                </c:pt>
                <c:pt idx="2">
                  <c:v>35 - 44 years </c:v>
                </c:pt>
                <c:pt idx="3">
                  <c:v>45 - 54 years </c:v>
                </c:pt>
                <c:pt idx="4">
                  <c:v>55 - 64 years </c:v>
                </c:pt>
              </c:strCache>
            </c:strRef>
          </c:cat>
          <c:val>
            <c:numRef>
              <c:f>Sheet1!$B$8:$F$8</c:f>
              <c:numCache>
                <c:formatCode>0%</c:formatCode>
                <c:ptCount val="5"/>
                <c:pt idx="0">
                  <c:v>0.4</c:v>
                </c:pt>
                <c:pt idx="1">
                  <c:v>0.21</c:v>
                </c:pt>
                <c:pt idx="2">
                  <c:v>0.43</c:v>
                </c:pt>
                <c:pt idx="3">
                  <c:v>0.21</c:v>
                </c:pt>
                <c:pt idx="4">
                  <c:v>0.11</c:v>
                </c:pt>
              </c:numCache>
            </c:numRef>
          </c:val>
        </c:ser>
        <c:dLbls>
          <c:showLegendKey val="0"/>
          <c:showVal val="1"/>
          <c:showCatName val="1"/>
          <c:showSerName val="0"/>
          <c:showPercent val="0"/>
          <c:showBubbleSize val="0"/>
          <c:showLeaderLines val="1"/>
        </c:dLbls>
        <c:firstSliceAng val="0"/>
      </c:pieChart>
    </c:plotArea>
    <c:plotVisOnly val="1"/>
    <c:dispBlanksAs val="zero"/>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ser>
          <c:idx val="0"/>
          <c:order val="0"/>
          <c:dLbls>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15:layout/>
              </c:ext>
            </c:extLst>
          </c:dLbls>
          <c:cat>
            <c:strRef>
              <c:f>Sheet1!$B$16:$C$16</c:f>
              <c:strCache>
                <c:ptCount val="2"/>
                <c:pt idx="0">
                  <c:v>Male </c:v>
                </c:pt>
                <c:pt idx="1">
                  <c:v>Female</c:v>
                </c:pt>
              </c:strCache>
            </c:strRef>
          </c:cat>
          <c:val>
            <c:numRef>
              <c:f>Sheet1!$B$17:$C$17</c:f>
              <c:numCache>
                <c:formatCode>0%</c:formatCode>
                <c:ptCount val="2"/>
                <c:pt idx="0">
                  <c:v>0.51</c:v>
                </c:pt>
                <c:pt idx="1">
                  <c:v>0.49</c:v>
                </c:pt>
              </c:numCache>
            </c:numRef>
          </c:val>
        </c:ser>
        <c:dLbls>
          <c:showLegendKey val="0"/>
          <c:showVal val="1"/>
          <c:showCatName val="1"/>
          <c:showSerName val="0"/>
          <c:showPercent val="0"/>
          <c:showBubbleSize val="0"/>
          <c:showLeaderLines val="1"/>
        </c:dLbls>
        <c:firstSliceAng val="0"/>
      </c:pieChart>
    </c:plotArea>
    <c:plotVisOnly val="1"/>
    <c:dispBlanksAs val="zero"/>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a:t>Annual turnover distribution of surveyed clients </a:t>
            </a:r>
          </a:p>
        </c:rich>
      </c:tx>
      <c:layout/>
      <c:overlay val="0"/>
    </c:title>
    <c:autoTitleDeleted val="0"/>
    <c:plotArea>
      <c:layout/>
      <c:barChart>
        <c:barDir val="bar"/>
        <c:grouping val="clustered"/>
        <c:varyColors val="0"/>
        <c:ser>
          <c:idx val="0"/>
          <c:order val="0"/>
          <c:invertIfNegative val="0"/>
          <c:dLbls>
            <c:spPr>
              <a:noFill/>
              <a:ln>
                <a:noFill/>
              </a:ln>
              <a:effectLst/>
            </c:spPr>
            <c:txPr>
              <a:bodyPr/>
              <a:lstStyle/>
              <a:p>
                <a:pPr>
                  <a:defRPr sz="1400" b="1">
                    <a:latin typeface="Arial"/>
                    <a:cs typeface="Aria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Sheet1!$B$22:$H$22</c:f>
              <c:strCache>
                <c:ptCount val="7"/>
                <c:pt idx="0">
                  <c:v>Under R250 000</c:v>
                </c:pt>
                <c:pt idx="1">
                  <c:v>R250 001 - R500 000</c:v>
                </c:pt>
                <c:pt idx="2">
                  <c:v>R500 001 - R750 000</c:v>
                </c:pt>
                <c:pt idx="3">
                  <c:v>R750 001 - R1 000 000</c:v>
                </c:pt>
                <c:pt idx="4">
                  <c:v>R1 000 001 - R 2 000 000</c:v>
                </c:pt>
                <c:pt idx="5">
                  <c:v>R2 000 001 - R5 000 000</c:v>
                </c:pt>
                <c:pt idx="6">
                  <c:v>Above R5 000 000</c:v>
                </c:pt>
              </c:strCache>
            </c:strRef>
          </c:cat>
          <c:val>
            <c:numRef>
              <c:f>Sheet1!$B$23:$H$23</c:f>
              <c:numCache>
                <c:formatCode>0%</c:formatCode>
                <c:ptCount val="7"/>
                <c:pt idx="0">
                  <c:v>0.28999999999999998</c:v>
                </c:pt>
                <c:pt idx="1">
                  <c:v>0.27</c:v>
                </c:pt>
                <c:pt idx="2">
                  <c:v>0.09</c:v>
                </c:pt>
                <c:pt idx="3">
                  <c:v>0.08</c:v>
                </c:pt>
                <c:pt idx="4">
                  <c:v>0.14000000000000001</c:v>
                </c:pt>
                <c:pt idx="5">
                  <c:v>0.1</c:v>
                </c:pt>
                <c:pt idx="6">
                  <c:v>2.5000000000000001E-2</c:v>
                </c:pt>
              </c:numCache>
            </c:numRef>
          </c:val>
        </c:ser>
        <c:dLbls>
          <c:showLegendKey val="0"/>
          <c:showVal val="0"/>
          <c:showCatName val="0"/>
          <c:showSerName val="0"/>
          <c:showPercent val="0"/>
          <c:showBubbleSize val="0"/>
        </c:dLbls>
        <c:gapWidth val="150"/>
        <c:axId val="227971960"/>
        <c:axId val="228627952"/>
      </c:barChart>
      <c:catAx>
        <c:axId val="227971960"/>
        <c:scaling>
          <c:orientation val="minMax"/>
        </c:scaling>
        <c:delete val="0"/>
        <c:axPos val="l"/>
        <c:numFmt formatCode="General" sourceLinked="0"/>
        <c:majorTickMark val="none"/>
        <c:minorTickMark val="none"/>
        <c:tickLblPos val="nextTo"/>
        <c:txPr>
          <a:bodyPr/>
          <a:lstStyle/>
          <a:p>
            <a:pPr>
              <a:defRPr sz="1100" b="1">
                <a:latin typeface="Arial"/>
                <a:cs typeface="Arial"/>
              </a:defRPr>
            </a:pPr>
            <a:endParaRPr lang="en-US"/>
          </a:p>
        </c:txPr>
        <c:crossAx val="228627952"/>
        <c:crosses val="autoZero"/>
        <c:auto val="1"/>
        <c:lblAlgn val="ctr"/>
        <c:lblOffset val="100"/>
        <c:noMultiLvlLbl val="0"/>
      </c:catAx>
      <c:valAx>
        <c:axId val="228627952"/>
        <c:scaling>
          <c:orientation val="minMax"/>
        </c:scaling>
        <c:delete val="0"/>
        <c:axPos val="b"/>
        <c:majorGridlines/>
        <c:numFmt formatCode="0%" sourceLinked="1"/>
        <c:majorTickMark val="none"/>
        <c:minorTickMark val="none"/>
        <c:tickLblPos val="nextTo"/>
        <c:txPr>
          <a:bodyPr/>
          <a:lstStyle/>
          <a:p>
            <a:pPr>
              <a:defRPr sz="1100" b="1">
                <a:latin typeface="Arial"/>
                <a:cs typeface="Arial"/>
              </a:defRPr>
            </a:pPr>
            <a:endParaRPr lang="en-US"/>
          </a:p>
        </c:txPr>
        <c:crossAx val="227971960"/>
        <c:crosses val="autoZero"/>
        <c:crossBetween val="between"/>
      </c:valAx>
    </c:plotArea>
    <c:plotVisOnly val="1"/>
    <c:dispBlanksAs val="gap"/>
    <c:showDLblsOverMax val="0"/>
  </c:chart>
  <c:txPr>
    <a:bodyPr/>
    <a:lstStyle/>
    <a:p>
      <a:pPr>
        <a:defRPr cap="small"/>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400" b="0"/>
            </a:pPr>
            <a:r>
              <a:rPr lang="en-US" sz="1600" b="1" dirty="0">
                <a:latin typeface="Arial"/>
                <a:cs typeface="Arial"/>
              </a:rPr>
              <a:t>Number of people employed distribution of surveyed</a:t>
            </a:r>
            <a:r>
              <a:rPr lang="en-US" sz="1600" b="1" baseline="0" dirty="0">
                <a:latin typeface="Arial"/>
                <a:cs typeface="Arial"/>
              </a:rPr>
              <a:t> clients </a:t>
            </a:r>
            <a:endParaRPr lang="en-US" sz="1600" b="1" dirty="0">
              <a:latin typeface="Arial"/>
              <a:cs typeface="Arial"/>
            </a:endParaRPr>
          </a:p>
        </c:rich>
      </c:tx>
      <c:layout>
        <c:manualLayout>
          <c:xMode val="edge"/>
          <c:yMode val="edge"/>
          <c:x val="9.32550969516526E-2"/>
          <c:y val="0"/>
        </c:manualLayout>
      </c:layout>
      <c:overlay val="0"/>
    </c:title>
    <c:autoTitleDeleted val="0"/>
    <c:plotArea>
      <c:layout>
        <c:manualLayout>
          <c:layoutTarget val="inner"/>
          <c:xMode val="edge"/>
          <c:yMode val="edge"/>
          <c:x val="0.19581332083969299"/>
          <c:y val="9.7484251968503896E-2"/>
          <c:w val="0.61029274411715795"/>
          <c:h val="0.88322922134733195"/>
        </c:manualLayout>
      </c:layout>
      <c:pieChart>
        <c:varyColors val="1"/>
        <c:ser>
          <c:idx val="0"/>
          <c:order val="0"/>
          <c:dLbls>
            <c:dLbl>
              <c:idx val="2"/>
              <c:layout>
                <c:manualLayout>
                  <c:x val="-0.24983015212103701"/>
                  <c:y val="0.23906112639534499"/>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200" b="1">
                    <a:latin typeface="Arial"/>
                    <a:cs typeface="Arial"/>
                  </a:defRPr>
                </a:pPr>
                <a:endParaRPr lang="en-US"/>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Sheet1!$C$29:$E$29</c:f>
              <c:strCache>
                <c:ptCount val="3"/>
                <c:pt idx="0">
                  <c:v>1 - 5 employees (micro)</c:v>
                </c:pt>
                <c:pt idx="1">
                  <c:v>6 - 20 employees (very small)</c:v>
                </c:pt>
                <c:pt idx="2">
                  <c:v>More than 21 employees (small and medium)</c:v>
                </c:pt>
              </c:strCache>
            </c:strRef>
          </c:cat>
          <c:val>
            <c:numRef>
              <c:f>Sheet1!$C$30:$E$30</c:f>
              <c:numCache>
                <c:formatCode>0%</c:formatCode>
                <c:ptCount val="3"/>
                <c:pt idx="0">
                  <c:v>0.52</c:v>
                </c:pt>
                <c:pt idx="1">
                  <c:v>0.39</c:v>
                </c:pt>
                <c:pt idx="2">
                  <c:v>0.09</c:v>
                </c:pt>
              </c:numCache>
            </c:numRef>
          </c:val>
        </c:ser>
        <c:dLbls>
          <c:showLegendKey val="0"/>
          <c:showVal val="0"/>
          <c:showCatName val="1"/>
          <c:showSerName val="0"/>
          <c:showPercent val="1"/>
          <c:showBubbleSize val="0"/>
          <c:showLeaderLines val="1"/>
        </c:dLbls>
        <c:firstSliceAng val="0"/>
      </c:pieChart>
    </c:plotArea>
    <c:plotVisOnly val="1"/>
    <c:dispBlanksAs val="zero"/>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600" b="0">
                <a:latin typeface="Arial"/>
              </a:defRPr>
            </a:pPr>
            <a:r>
              <a:rPr lang="en-US" sz="1800" b="1" dirty="0">
                <a:latin typeface="Arial"/>
              </a:rPr>
              <a:t>Sectoral</a:t>
            </a:r>
            <a:r>
              <a:rPr lang="en-US" sz="1800" b="1" baseline="0" dirty="0">
                <a:latin typeface="Arial"/>
              </a:rPr>
              <a:t> breakdown of surveyed clients </a:t>
            </a:r>
            <a:endParaRPr lang="en-US" sz="1800" b="1" dirty="0">
              <a:latin typeface="Arial"/>
            </a:endParaRPr>
          </a:p>
        </c:rich>
      </c:tx>
      <c:layout/>
      <c:overlay val="0"/>
    </c:title>
    <c:autoTitleDeleted val="0"/>
    <c:plotArea>
      <c:layout/>
      <c:barChart>
        <c:barDir val="bar"/>
        <c:grouping val="clustered"/>
        <c:varyColors val="0"/>
        <c:ser>
          <c:idx val="0"/>
          <c:order val="0"/>
          <c:invertIfNegative val="0"/>
          <c:dLbls>
            <c:spPr>
              <a:noFill/>
              <a:ln>
                <a:noFill/>
              </a:ln>
              <a:effectLst/>
            </c:spPr>
            <c:txPr>
              <a:bodyPr/>
              <a:lstStyle/>
              <a:p>
                <a:pPr>
                  <a:defRPr sz="1400" b="1">
                    <a:latin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Sheet2!$B$6:$B$14</c:f>
              <c:strCache>
                <c:ptCount val="9"/>
                <c:pt idx="0">
                  <c:v>Transport</c:v>
                </c:pt>
                <c:pt idx="1">
                  <c:v>Retail</c:v>
                </c:pt>
                <c:pt idx="2">
                  <c:v>Manufacturing </c:v>
                </c:pt>
                <c:pt idx="3">
                  <c:v>Services </c:v>
                </c:pt>
                <c:pt idx="4">
                  <c:v>ICT</c:v>
                </c:pt>
                <c:pt idx="5">
                  <c:v>Hospitality </c:v>
                </c:pt>
                <c:pt idx="6">
                  <c:v>Engineering </c:v>
                </c:pt>
                <c:pt idx="7">
                  <c:v>Construction </c:v>
                </c:pt>
                <c:pt idx="8">
                  <c:v>Agriculture </c:v>
                </c:pt>
              </c:strCache>
            </c:strRef>
          </c:cat>
          <c:val>
            <c:numRef>
              <c:f>Sheet2!$C$6:$C$14</c:f>
              <c:numCache>
                <c:formatCode>0%</c:formatCode>
                <c:ptCount val="9"/>
                <c:pt idx="0">
                  <c:v>0.02</c:v>
                </c:pt>
                <c:pt idx="1">
                  <c:v>0.24</c:v>
                </c:pt>
                <c:pt idx="2">
                  <c:v>0.16800000000000001</c:v>
                </c:pt>
                <c:pt idx="3">
                  <c:v>7.1999999999999995E-2</c:v>
                </c:pt>
                <c:pt idx="4">
                  <c:v>7.0000000000000007E-2</c:v>
                </c:pt>
                <c:pt idx="5">
                  <c:v>0.14000000000000001</c:v>
                </c:pt>
                <c:pt idx="6">
                  <c:v>0.02</c:v>
                </c:pt>
                <c:pt idx="7">
                  <c:v>0.16</c:v>
                </c:pt>
                <c:pt idx="8">
                  <c:v>0.11</c:v>
                </c:pt>
              </c:numCache>
            </c:numRef>
          </c:val>
        </c:ser>
        <c:dLbls>
          <c:showLegendKey val="0"/>
          <c:showVal val="0"/>
          <c:showCatName val="0"/>
          <c:showSerName val="0"/>
          <c:showPercent val="0"/>
          <c:showBubbleSize val="0"/>
        </c:dLbls>
        <c:gapWidth val="150"/>
        <c:axId val="228671400"/>
        <c:axId val="228671792"/>
      </c:barChart>
      <c:catAx>
        <c:axId val="228671400"/>
        <c:scaling>
          <c:orientation val="minMax"/>
        </c:scaling>
        <c:delete val="0"/>
        <c:axPos val="l"/>
        <c:numFmt formatCode="General" sourceLinked="0"/>
        <c:majorTickMark val="none"/>
        <c:minorTickMark val="none"/>
        <c:tickLblPos val="nextTo"/>
        <c:txPr>
          <a:bodyPr/>
          <a:lstStyle/>
          <a:p>
            <a:pPr>
              <a:defRPr sz="1400" b="1">
                <a:latin typeface="Arial"/>
                <a:cs typeface="Arial"/>
              </a:defRPr>
            </a:pPr>
            <a:endParaRPr lang="en-US"/>
          </a:p>
        </c:txPr>
        <c:crossAx val="228671792"/>
        <c:crosses val="autoZero"/>
        <c:auto val="1"/>
        <c:lblAlgn val="ctr"/>
        <c:lblOffset val="100"/>
        <c:noMultiLvlLbl val="0"/>
      </c:catAx>
      <c:valAx>
        <c:axId val="228671792"/>
        <c:scaling>
          <c:orientation val="minMax"/>
        </c:scaling>
        <c:delete val="0"/>
        <c:axPos val="b"/>
        <c:majorGridlines/>
        <c:numFmt formatCode="0%" sourceLinked="1"/>
        <c:majorTickMark val="none"/>
        <c:minorTickMark val="none"/>
        <c:tickLblPos val="nextTo"/>
        <c:txPr>
          <a:bodyPr/>
          <a:lstStyle/>
          <a:p>
            <a:pPr>
              <a:defRPr sz="1200" b="1">
                <a:latin typeface="Arial"/>
                <a:cs typeface="Arial"/>
              </a:defRPr>
            </a:pPr>
            <a:endParaRPr lang="en-US"/>
          </a:p>
        </c:txPr>
        <c:crossAx val="228671400"/>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400" b="0"/>
            </a:pPr>
            <a:r>
              <a:rPr lang="en-US" sz="1400" b="1" dirty="0" smtClean="0"/>
              <a:t>EFFECTIVESS</a:t>
            </a:r>
            <a:r>
              <a:rPr lang="en-US" sz="1400" b="1" baseline="0" dirty="0" smtClean="0"/>
              <a:t> LEVELS OF PROGRAMMES ON </a:t>
            </a:r>
            <a:r>
              <a:rPr lang="en-US" sz="1400" b="1" dirty="0" smtClean="0"/>
              <a:t>SURVEYED CLIENTS </a:t>
            </a:r>
            <a:endParaRPr lang="en-US" sz="1400" b="1" dirty="0"/>
          </a:p>
        </c:rich>
      </c:tx>
      <c:layout/>
      <c:overlay val="0"/>
    </c:title>
    <c:autoTitleDeleted val="0"/>
    <c:plotArea>
      <c:layout/>
      <c:barChart>
        <c:barDir val="bar"/>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Sheet3!$C$17:$C$23</c:f>
              <c:strCache>
                <c:ptCount val="7"/>
                <c:pt idx="0">
                  <c:v>Improved business management skills. </c:v>
                </c:pt>
                <c:pt idx="1">
                  <c:v>Made new contacts. </c:v>
                </c:pt>
                <c:pt idx="2">
                  <c:v>Able to identify new opportunities. </c:v>
                </c:pt>
                <c:pt idx="3">
                  <c:v>Now know how to raise capital. </c:v>
                </c:pt>
                <c:pt idx="4">
                  <c:v>Products and services had improved. </c:v>
                </c:pt>
                <c:pt idx="5">
                  <c:v>Learnt what business mistakes to avoid. </c:v>
                </c:pt>
                <c:pt idx="6">
                  <c:v>Able to identify their strengths and weaknesses. </c:v>
                </c:pt>
              </c:strCache>
            </c:strRef>
          </c:cat>
          <c:val>
            <c:numRef>
              <c:f>Sheet3!$D$17:$D$23</c:f>
              <c:numCache>
                <c:formatCode>0%</c:formatCode>
                <c:ptCount val="7"/>
                <c:pt idx="0">
                  <c:v>0.56999999999999995</c:v>
                </c:pt>
                <c:pt idx="1">
                  <c:v>0.5</c:v>
                </c:pt>
                <c:pt idx="2">
                  <c:v>0.45</c:v>
                </c:pt>
                <c:pt idx="3">
                  <c:v>0.35</c:v>
                </c:pt>
                <c:pt idx="4">
                  <c:v>0.56999999999999995</c:v>
                </c:pt>
                <c:pt idx="5">
                  <c:v>0.55000000000000004</c:v>
                </c:pt>
                <c:pt idx="6">
                  <c:v>0.53</c:v>
                </c:pt>
              </c:numCache>
            </c:numRef>
          </c:val>
        </c:ser>
        <c:dLbls>
          <c:showLegendKey val="0"/>
          <c:showVal val="0"/>
          <c:showCatName val="0"/>
          <c:showSerName val="0"/>
          <c:showPercent val="0"/>
          <c:showBubbleSize val="0"/>
        </c:dLbls>
        <c:gapWidth val="150"/>
        <c:axId val="228672184"/>
        <c:axId val="228672968"/>
      </c:barChart>
      <c:catAx>
        <c:axId val="228672184"/>
        <c:scaling>
          <c:orientation val="minMax"/>
        </c:scaling>
        <c:delete val="0"/>
        <c:axPos val="l"/>
        <c:numFmt formatCode="General" sourceLinked="0"/>
        <c:majorTickMark val="none"/>
        <c:minorTickMark val="none"/>
        <c:tickLblPos val="nextTo"/>
        <c:crossAx val="228672968"/>
        <c:crosses val="autoZero"/>
        <c:auto val="1"/>
        <c:lblAlgn val="l"/>
        <c:lblOffset val="100"/>
        <c:noMultiLvlLbl val="0"/>
      </c:catAx>
      <c:valAx>
        <c:axId val="228672968"/>
        <c:scaling>
          <c:orientation val="minMax"/>
        </c:scaling>
        <c:delete val="0"/>
        <c:axPos val="b"/>
        <c:majorGridlines/>
        <c:numFmt formatCode="0%" sourceLinked="1"/>
        <c:majorTickMark val="none"/>
        <c:minorTickMark val="none"/>
        <c:tickLblPos val="nextTo"/>
        <c:crossAx val="228672184"/>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D1C1E89-6DE4-474C-8A41-307142E5BCD4}" type="datetime1">
              <a:rPr lang="en-ZA" smtClean="0"/>
              <a:pPr/>
              <a:t>2016-03-30</a:t>
            </a:fld>
            <a:endParaRPr lang="en-ZA"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DE105EB-F729-4CB2-98D1-0882A3A59764}" type="slidenum">
              <a:rPr lang="en-ZA" smtClean="0"/>
              <a:pPr/>
              <a:t>‹#›</a:t>
            </a:fld>
            <a:endParaRPr lang="en-ZA" dirty="0"/>
          </a:p>
        </p:txBody>
      </p:sp>
    </p:spTree>
    <p:extLst>
      <p:ext uri="{BB962C8B-B14F-4D97-AF65-F5344CB8AC3E}">
        <p14:creationId xmlns:p14="http://schemas.microsoft.com/office/powerpoint/2010/main" val="36568962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E075394-7DE4-E44D-B87B-A980B664FADF}" type="datetime1">
              <a:rPr lang="en-ZA" smtClean="0"/>
              <a:pPr/>
              <a:t>2016-03-30</a:t>
            </a:fld>
            <a:endParaRPr lang="en-ZA"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7B81220-3CB9-40B6-BDA4-0825C25B5974}" type="slidenum">
              <a:rPr lang="en-ZA" smtClean="0"/>
              <a:pPr/>
              <a:t>‹#›</a:t>
            </a:fld>
            <a:endParaRPr lang="en-ZA" dirty="0"/>
          </a:p>
        </p:txBody>
      </p:sp>
    </p:spTree>
    <p:extLst>
      <p:ext uri="{BB962C8B-B14F-4D97-AF65-F5344CB8AC3E}">
        <p14:creationId xmlns:p14="http://schemas.microsoft.com/office/powerpoint/2010/main" val="220874208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2</a:t>
            </a:fld>
            <a:endParaRPr lang="en-ZA" dirty="0"/>
          </a:p>
        </p:txBody>
      </p:sp>
    </p:spTree>
    <p:extLst>
      <p:ext uri="{BB962C8B-B14F-4D97-AF65-F5344CB8AC3E}">
        <p14:creationId xmlns:p14="http://schemas.microsoft.com/office/powerpoint/2010/main" val="23714263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11</a:t>
            </a:fld>
            <a:endParaRPr lang="en-ZA" dirty="0"/>
          </a:p>
        </p:txBody>
      </p:sp>
    </p:spTree>
    <p:extLst>
      <p:ext uri="{BB962C8B-B14F-4D97-AF65-F5344CB8AC3E}">
        <p14:creationId xmlns:p14="http://schemas.microsoft.com/office/powerpoint/2010/main" val="26248741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12</a:t>
            </a:fld>
            <a:endParaRPr lang="en-ZA" dirty="0"/>
          </a:p>
        </p:txBody>
      </p:sp>
    </p:spTree>
    <p:extLst>
      <p:ext uri="{BB962C8B-B14F-4D97-AF65-F5344CB8AC3E}">
        <p14:creationId xmlns:p14="http://schemas.microsoft.com/office/powerpoint/2010/main" val="30773911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13</a:t>
            </a:fld>
            <a:endParaRPr lang="en-ZA" dirty="0"/>
          </a:p>
        </p:txBody>
      </p:sp>
    </p:spTree>
    <p:extLst>
      <p:ext uri="{BB962C8B-B14F-4D97-AF65-F5344CB8AC3E}">
        <p14:creationId xmlns:p14="http://schemas.microsoft.com/office/powerpoint/2010/main" val="26248741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14</a:t>
            </a:fld>
            <a:endParaRPr lang="en-ZA" dirty="0"/>
          </a:p>
        </p:txBody>
      </p:sp>
    </p:spTree>
    <p:extLst>
      <p:ext uri="{BB962C8B-B14F-4D97-AF65-F5344CB8AC3E}">
        <p14:creationId xmlns:p14="http://schemas.microsoft.com/office/powerpoint/2010/main" val="8953786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15</a:t>
            </a:fld>
            <a:endParaRPr lang="en-ZA" dirty="0"/>
          </a:p>
        </p:txBody>
      </p:sp>
    </p:spTree>
    <p:extLst>
      <p:ext uri="{BB962C8B-B14F-4D97-AF65-F5344CB8AC3E}">
        <p14:creationId xmlns:p14="http://schemas.microsoft.com/office/powerpoint/2010/main" val="28588060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16</a:t>
            </a:fld>
            <a:endParaRPr lang="en-ZA" dirty="0"/>
          </a:p>
        </p:txBody>
      </p:sp>
    </p:spTree>
    <p:extLst>
      <p:ext uri="{BB962C8B-B14F-4D97-AF65-F5344CB8AC3E}">
        <p14:creationId xmlns:p14="http://schemas.microsoft.com/office/powerpoint/2010/main" val="26248741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17</a:t>
            </a:fld>
            <a:endParaRPr lang="en-ZA" dirty="0"/>
          </a:p>
        </p:txBody>
      </p:sp>
    </p:spTree>
    <p:extLst>
      <p:ext uri="{BB962C8B-B14F-4D97-AF65-F5344CB8AC3E}">
        <p14:creationId xmlns:p14="http://schemas.microsoft.com/office/powerpoint/2010/main" val="26248741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18</a:t>
            </a:fld>
            <a:endParaRPr lang="en-ZA" dirty="0"/>
          </a:p>
        </p:txBody>
      </p:sp>
    </p:spTree>
    <p:extLst>
      <p:ext uri="{BB962C8B-B14F-4D97-AF65-F5344CB8AC3E}">
        <p14:creationId xmlns:p14="http://schemas.microsoft.com/office/powerpoint/2010/main" val="2624874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19</a:t>
            </a:fld>
            <a:endParaRPr lang="en-ZA" dirty="0"/>
          </a:p>
        </p:txBody>
      </p:sp>
    </p:spTree>
    <p:extLst>
      <p:ext uri="{BB962C8B-B14F-4D97-AF65-F5344CB8AC3E}">
        <p14:creationId xmlns:p14="http://schemas.microsoft.com/office/powerpoint/2010/main" val="26248741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20</a:t>
            </a:fld>
            <a:endParaRPr lang="en-ZA" dirty="0"/>
          </a:p>
        </p:txBody>
      </p:sp>
    </p:spTree>
    <p:extLst>
      <p:ext uri="{BB962C8B-B14F-4D97-AF65-F5344CB8AC3E}">
        <p14:creationId xmlns:p14="http://schemas.microsoft.com/office/powerpoint/2010/main" val="2624874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3</a:t>
            </a:fld>
            <a:endParaRPr lang="en-ZA" dirty="0"/>
          </a:p>
        </p:txBody>
      </p:sp>
    </p:spTree>
    <p:extLst>
      <p:ext uri="{BB962C8B-B14F-4D97-AF65-F5344CB8AC3E}">
        <p14:creationId xmlns:p14="http://schemas.microsoft.com/office/powerpoint/2010/main" val="24842758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21</a:t>
            </a:fld>
            <a:endParaRPr lang="en-ZA" dirty="0"/>
          </a:p>
        </p:txBody>
      </p:sp>
    </p:spTree>
    <p:extLst>
      <p:ext uri="{BB962C8B-B14F-4D97-AF65-F5344CB8AC3E}">
        <p14:creationId xmlns:p14="http://schemas.microsoft.com/office/powerpoint/2010/main" val="31848389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22</a:t>
            </a:fld>
            <a:endParaRPr lang="en-ZA" dirty="0"/>
          </a:p>
        </p:txBody>
      </p:sp>
    </p:spTree>
    <p:extLst>
      <p:ext uri="{BB962C8B-B14F-4D97-AF65-F5344CB8AC3E}">
        <p14:creationId xmlns:p14="http://schemas.microsoft.com/office/powerpoint/2010/main" val="16418579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23</a:t>
            </a:fld>
            <a:endParaRPr lang="en-ZA" dirty="0"/>
          </a:p>
        </p:txBody>
      </p:sp>
    </p:spTree>
    <p:extLst>
      <p:ext uri="{BB962C8B-B14F-4D97-AF65-F5344CB8AC3E}">
        <p14:creationId xmlns:p14="http://schemas.microsoft.com/office/powerpoint/2010/main" val="26248741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24</a:t>
            </a:fld>
            <a:endParaRPr lang="en-ZA" dirty="0"/>
          </a:p>
        </p:txBody>
      </p:sp>
    </p:spTree>
    <p:extLst>
      <p:ext uri="{BB962C8B-B14F-4D97-AF65-F5344CB8AC3E}">
        <p14:creationId xmlns:p14="http://schemas.microsoft.com/office/powerpoint/2010/main" val="26248741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25</a:t>
            </a:fld>
            <a:endParaRPr lang="en-ZA" dirty="0"/>
          </a:p>
        </p:txBody>
      </p:sp>
    </p:spTree>
    <p:extLst>
      <p:ext uri="{BB962C8B-B14F-4D97-AF65-F5344CB8AC3E}">
        <p14:creationId xmlns:p14="http://schemas.microsoft.com/office/powerpoint/2010/main" val="26248741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26</a:t>
            </a:fld>
            <a:endParaRPr lang="en-ZA" dirty="0"/>
          </a:p>
        </p:txBody>
      </p:sp>
    </p:spTree>
    <p:extLst>
      <p:ext uri="{BB962C8B-B14F-4D97-AF65-F5344CB8AC3E}">
        <p14:creationId xmlns:p14="http://schemas.microsoft.com/office/powerpoint/2010/main" val="26248741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27</a:t>
            </a:fld>
            <a:endParaRPr lang="en-ZA" dirty="0"/>
          </a:p>
        </p:txBody>
      </p:sp>
    </p:spTree>
    <p:extLst>
      <p:ext uri="{BB962C8B-B14F-4D97-AF65-F5344CB8AC3E}">
        <p14:creationId xmlns:p14="http://schemas.microsoft.com/office/powerpoint/2010/main" val="26248741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28</a:t>
            </a:fld>
            <a:endParaRPr lang="en-ZA" dirty="0"/>
          </a:p>
        </p:txBody>
      </p:sp>
    </p:spTree>
    <p:extLst>
      <p:ext uri="{BB962C8B-B14F-4D97-AF65-F5344CB8AC3E}">
        <p14:creationId xmlns:p14="http://schemas.microsoft.com/office/powerpoint/2010/main" val="9253144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29</a:t>
            </a:fld>
            <a:endParaRPr lang="en-ZA" dirty="0"/>
          </a:p>
        </p:txBody>
      </p:sp>
    </p:spTree>
    <p:extLst>
      <p:ext uri="{BB962C8B-B14F-4D97-AF65-F5344CB8AC3E}">
        <p14:creationId xmlns:p14="http://schemas.microsoft.com/office/powerpoint/2010/main" val="26248741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30</a:t>
            </a:fld>
            <a:endParaRPr lang="en-ZA" dirty="0"/>
          </a:p>
        </p:txBody>
      </p:sp>
    </p:spTree>
    <p:extLst>
      <p:ext uri="{BB962C8B-B14F-4D97-AF65-F5344CB8AC3E}">
        <p14:creationId xmlns:p14="http://schemas.microsoft.com/office/powerpoint/2010/main" val="2624874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4</a:t>
            </a:fld>
            <a:endParaRPr lang="en-ZA" dirty="0"/>
          </a:p>
        </p:txBody>
      </p:sp>
    </p:spTree>
    <p:extLst>
      <p:ext uri="{BB962C8B-B14F-4D97-AF65-F5344CB8AC3E}">
        <p14:creationId xmlns:p14="http://schemas.microsoft.com/office/powerpoint/2010/main" val="2404312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31</a:t>
            </a:fld>
            <a:endParaRPr lang="en-ZA" dirty="0"/>
          </a:p>
        </p:txBody>
      </p:sp>
    </p:spTree>
    <p:extLst>
      <p:ext uri="{BB962C8B-B14F-4D97-AF65-F5344CB8AC3E}">
        <p14:creationId xmlns:p14="http://schemas.microsoft.com/office/powerpoint/2010/main" val="26248741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32</a:t>
            </a:fld>
            <a:endParaRPr lang="en-ZA" dirty="0"/>
          </a:p>
        </p:txBody>
      </p:sp>
    </p:spTree>
    <p:extLst>
      <p:ext uri="{BB962C8B-B14F-4D97-AF65-F5344CB8AC3E}">
        <p14:creationId xmlns:p14="http://schemas.microsoft.com/office/powerpoint/2010/main" val="32596826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33</a:t>
            </a:fld>
            <a:endParaRPr lang="en-ZA" dirty="0"/>
          </a:p>
        </p:txBody>
      </p:sp>
    </p:spTree>
    <p:extLst>
      <p:ext uri="{BB962C8B-B14F-4D97-AF65-F5344CB8AC3E}">
        <p14:creationId xmlns:p14="http://schemas.microsoft.com/office/powerpoint/2010/main" val="26248741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34</a:t>
            </a:fld>
            <a:endParaRPr lang="en-ZA" dirty="0"/>
          </a:p>
        </p:txBody>
      </p:sp>
    </p:spTree>
    <p:extLst>
      <p:ext uri="{BB962C8B-B14F-4D97-AF65-F5344CB8AC3E}">
        <p14:creationId xmlns:p14="http://schemas.microsoft.com/office/powerpoint/2010/main" val="9486206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35</a:t>
            </a:fld>
            <a:endParaRPr lang="en-ZA" dirty="0"/>
          </a:p>
        </p:txBody>
      </p:sp>
    </p:spTree>
    <p:extLst>
      <p:ext uri="{BB962C8B-B14F-4D97-AF65-F5344CB8AC3E}">
        <p14:creationId xmlns:p14="http://schemas.microsoft.com/office/powerpoint/2010/main" val="26248741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36</a:t>
            </a:fld>
            <a:endParaRPr lang="en-ZA" dirty="0"/>
          </a:p>
        </p:txBody>
      </p:sp>
    </p:spTree>
    <p:extLst>
      <p:ext uri="{BB962C8B-B14F-4D97-AF65-F5344CB8AC3E}">
        <p14:creationId xmlns:p14="http://schemas.microsoft.com/office/powerpoint/2010/main" val="14330275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37</a:t>
            </a:fld>
            <a:endParaRPr lang="en-ZA" dirty="0"/>
          </a:p>
        </p:txBody>
      </p:sp>
    </p:spTree>
    <p:extLst>
      <p:ext uri="{BB962C8B-B14F-4D97-AF65-F5344CB8AC3E}">
        <p14:creationId xmlns:p14="http://schemas.microsoft.com/office/powerpoint/2010/main" val="26248741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38</a:t>
            </a:fld>
            <a:endParaRPr lang="en-ZA" dirty="0"/>
          </a:p>
        </p:txBody>
      </p:sp>
    </p:spTree>
    <p:extLst>
      <p:ext uri="{BB962C8B-B14F-4D97-AF65-F5344CB8AC3E}">
        <p14:creationId xmlns:p14="http://schemas.microsoft.com/office/powerpoint/2010/main" val="10202463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39</a:t>
            </a:fld>
            <a:endParaRPr lang="en-ZA" dirty="0"/>
          </a:p>
        </p:txBody>
      </p:sp>
    </p:spTree>
    <p:extLst>
      <p:ext uri="{BB962C8B-B14F-4D97-AF65-F5344CB8AC3E}">
        <p14:creationId xmlns:p14="http://schemas.microsoft.com/office/powerpoint/2010/main" val="26248741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40</a:t>
            </a:fld>
            <a:endParaRPr lang="en-ZA" dirty="0"/>
          </a:p>
        </p:txBody>
      </p:sp>
    </p:spTree>
    <p:extLst>
      <p:ext uri="{BB962C8B-B14F-4D97-AF65-F5344CB8AC3E}">
        <p14:creationId xmlns:p14="http://schemas.microsoft.com/office/powerpoint/2010/main" val="2624874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5</a:t>
            </a:fld>
            <a:endParaRPr lang="en-ZA" dirty="0"/>
          </a:p>
        </p:txBody>
      </p:sp>
    </p:spTree>
    <p:extLst>
      <p:ext uri="{BB962C8B-B14F-4D97-AF65-F5344CB8AC3E}">
        <p14:creationId xmlns:p14="http://schemas.microsoft.com/office/powerpoint/2010/main" val="248427586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41</a:t>
            </a:fld>
            <a:endParaRPr lang="en-ZA" dirty="0"/>
          </a:p>
        </p:txBody>
      </p:sp>
    </p:spTree>
    <p:extLst>
      <p:ext uri="{BB962C8B-B14F-4D97-AF65-F5344CB8AC3E}">
        <p14:creationId xmlns:p14="http://schemas.microsoft.com/office/powerpoint/2010/main" val="262487418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42</a:t>
            </a:fld>
            <a:endParaRPr lang="en-ZA" dirty="0"/>
          </a:p>
        </p:txBody>
      </p:sp>
    </p:spTree>
    <p:extLst>
      <p:ext uri="{BB962C8B-B14F-4D97-AF65-F5344CB8AC3E}">
        <p14:creationId xmlns:p14="http://schemas.microsoft.com/office/powerpoint/2010/main" val="13936954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43</a:t>
            </a:fld>
            <a:endParaRPr lang="en-ZA" dirty="0"/>
          </a:p>
        </p:txBody>
      </p:sp>
    </p:spTree>
    <p:extLst>
      <p:ext uri="{BB962C8B-B14F-4D97-AF65-F5344CB8AC3E}">
        <p14:creationId xmlns:p14="http://schemas.microsoft.com/office/powerpoint/2010/main" val="262487418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44</a:t>
            </a:fld>
            <a:endParaRPr lang="en-ZA" dirty="0"/>
          </a:p>
        </p:txBody>
      </p:sp>
    </p:spTree>
    <p:extLst>
      <p:ext uri="{BB962C8B-B14F-4D97-AF65-F5344CB8AC3E}">
        <p14:creationId xmlns:p14="http://schemas.microsoft.com/office/powerpoint/2010/main" val="262487418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45</a:t>
            </a:fld>
            <a:endParaRPr lang="en-ZA" dirty="0"/>
          </a:p>
        </p:txBody>
      </p:sp>
    </p:spTree>
    <p:extLst>
      <p:ext uri="{BB962C8B-B14F-4D97-AF65-F5344CB8AC3E}">
        <p14:creationId xmlns:p14="http://schemas.microsoft.com/office/powerpoint/2010/main" val="11408234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46</a:t>
            </a:fld>
            <a:endParaRPr lang="en-ZA" dirty="0"/>
          </a:p>
        </p:txBody>
      </p:sp>
    </p:spTree>
    <p:extLst>
      <p:ext uri="{BB962C8B-B14F-4D97-AF65-F5344CB8AC3E}">
        <p14:creationId xmlns:p14="http://schemas.microsoft.com/office/powerpoint/2010/main" val="262487418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47</a:t>
            </a:fld>
            <a:endParaRPr lang="en-ZA" dirty="0"/>
          </a:p>
        </p:txBody>
      </p:sp>
    </p:spTree>
    <p:extLst>
      <p:ext uri="{BB962C8B-B14F-4D97-AF65-F5344CB8AC3E}">
        <p14:creationId xmlns:p14="http://schemas.microsoft.com/office/powerpoint/2010/main" val="262487418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48</a:t>
            </a:fld>
            <a:endParaRPr lang="en-ZA" dirty="0"/>
          </a:p>
        </p:txBody>
      </p:sp>
    </p:spTree>
    <p:extLst>
      <p:ext uri="{BB962C8B-B14F-4D97-AF65-F5344CB8AC3E}">
        <p14:creationId xmlns:p14="http://schemas.microsoft.com/office/powerpoint/2010/main" val="262487418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49</a:t>
            </a:fld>
            <a:endParaRPr lang="en-ZA" dirty="0"/>
          </a:p>
        </p:txBody>
      </p:sp>
    </p:spTree>
    <p:extLst>
      <p:ext uri="{BB962C8B-B14F-4D97-AF65-F5344CB8AC3E}">
        <p14:creationId xmlns:p14="http://schemas.microsoft.com/office/powerpoint/2010/main" val="262487418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50</a:t>
            </a:fld>
            <a:endParaRPr lang="en-ZA" dirty="0"/>
          </a:p>
        </p:txBody>
      </p:sp>
    </p:spTree>
    <p:extLst>
      <p:ext uri="{BB962C8B-B14F-4D97-AF65-F5344CB8AC3E}">
        <p14:creationId xmlns:p14="http://schemas.microsoft.com/office/powerpoint/2010/main" val="2412388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6</a:t>
            </a:fld>
            <a:endParaRPr lang="en-ZA" dirty="0"/>
          </a:p>
        </p:txBody>
      </p:sp>
    </p:spTree>
    <p:extLst>
      <p:ext uri="{BB962C8B-B14F-4D97-AF65-F5344CB8AC3E}">
        <p14:creationId xmlns:p14="http://schemas.microsoft.com/office/powerpoint/2010/main" val="248427586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51</a:t>
            </a:fld>
            <a:endParaRPr lang="en-ZA" dirty="0"/>
          </a:p>
        </p:txBody>
      </p:sp>
    </p:spTree>
    <p:extLst>
      <p:ext uri="{BB962C8B-B14F-4D97-AF65-F5344CB8AC3E}">
        <p14:creationId xmlns:p14="http://schemas.microsoft.com/office/powerpoint/2010/main" val="2624874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7</a:t>
            </a:fld>
            <a:endParaRPr lang="en-ZA" dirty="0"/>
          </a:p>
        </p:txBody>
      </p:sp>
    </p:spTree>
    <p:extLst>
      <p:ext uri="{BB962C8B-B14F-4D97-AF65-F5344CB8AC3E}">
        <p14:creationId xmlns:p14="http://schemas.microsoft.com/office/powerpoint/2010/main" val="1639215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8</a:t>
            </a:fld>
            <a:endParaRPr lang="en-ZA" dirty="0"/>
          </a:p>
        </p:txBody>
      </p:sp>
    </p:spTree>
    <p:extLst>
      <p:ext uri="{BB962C8B-B14F-4D97-AF65-F5344CB8AC3E}">
        <p14:creationId xmlns:p14="http://schemas.microsoft.com/office/powerpoint/2010/main" val="2624874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9</a:t>
            </a:fld>
            <a:endParaRPr lang="en-ZA" dirty="0"/>
          </a:p>
        </p:txBody>
      </p:sp>
    </p:spTree>
    <p:extLst>
      <p:ext uri="{BB962C8B-B14F-4D97-AF65-F5344CB8AC3E}">
        <p14:creationId xmlns:p14="http://schemas.microsoft.com/office/powerpoint/2010/main" val="2624874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pPr/>
              <a:t>10</a:t>
            </a:fld>
            <a:endParaRPr lang="en-ZA" dirty="0"/>
          </a:p>
        </p:txBody>
      </p:sp>
    </p:spTree>
    <p:extLst>
      <p:ext uri="{BB962C8B-B14F-4D97-AF65-F5344CB8AC3E}">
        <p14:creationId xmlns:p14="http://schemas.microsoft.com/office/powerpoint/2010/main" val="950183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CC0412-7F27-48C8-9272-398C8BB8F5F1}" type="datetime1">
              <a:rPr lang="en-ZA" smtClean="0"/>
              <a:t>2016-03-30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59C5F8-70E8-475B-AEED-ED8127206201}" type="slidenum">
              <a:rPr lang="en-US" smtClean="0"/>
              <a:pPr/>
              <a:t>‹#›</a:t>
            </a:fld>
            <a:endParaRPr lang="en-US" dirty="0"/>
          </a:p>
        </p:txBody>
      </p:sp>
    </p:spTree>
    <p:extLst>
      <p:ext uri="{BB962C8B-B14F-4D97-AF65-F5344CB8AC3E}">
        <p14:creationId xmlns:p14="http://schemas.microsoft.com/office/powerpoint/2010/main" val="1484307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CA6F91-7083-42F3-B47D-557CA0AA2099}" type="datetime1">
              <a:rPr lang="en-ZA" smtClean="0"/>
              <a:t>2016-03-30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59C5F8-70E8-475B-AEED-ED8127206201}" type="slidenum">
              <a:rPr lang="en-US" smtClean="0"/>
              <a:pPr/>
              <a:t>‹#›</a:t>
            </a:fld>
            <a:endParaRPr lang="en-US" dirty="0"/>
          </a:p>
        </p:txBody>
      </p:sp>
    </p:spTree>
    <p:extLst>
      <p:ext uri="{BB962C8B-B14F-4D97-AF65-F5344CB8AC3E}">
        <p14:creationId xmlns:p14="http://schemas.microsoft.com/office/powerpoint/2010/main" val="242252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EE7717-1335-47D2-9151-96AA58906321}" type="datetime1">
              <a:rPr lang="en-ZA" smtClean="0"/>
              <a:t>2016-03-30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59C5F8-70E8-475B-AEED-ED8127206201}" type="slidenum">
              <a:rPr lang="en-US" smtClean="0"/>
              <a:pPr/>
              <a:t>‹#›</a:t>
            </a:fld>
            <a:endParaRPr lang="en-US" dirty="0"/>
          </a:p>
        </p:txBody>
      </p:sp>
    </p:spTree>
    <p:extLst>
      <p:ext uri="{BB962C8B-B14F-4D97-AF65-F5344CB8AC3E}">
        <p14:creationId xmlns:p14="http://schemas.microsoft.com/office/powerpoint/2010/main" val="295218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1A5DD0-A500-46FD-ACF0-0DAD9593803E}" type="datetime1">
              <a:rPr lang="en-ZA" smtClean="0"/>
              <a:t>2016-03-30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lgn="l">
              <a:defRPr sz="1800" b="1">
                <a:solidFill>
                  <a:srgbClr val="FF0000"/>
                </a:solidFill>
              </a:defRPr>
            </a:lvl1pPr>
          </a:lstStyle>
          <a:p>
            <a:fld id="{8A59C5F8-70E8-475B-AEED-ED8127206201}" type="slidenum">
              <a:rPr lang="en-US" smtClean="0"/>
              <a:pPr/>
              <a:t>‹#›</a:t>
            </a:fld>
            <a:endParaRPr lang="en-US" dirty="0"/>
          </a:p>
        </p:txBody>
      </p:sp>
    </p:spTree>
    <p:extLst>
      <p:ext uri="{BB962C8B-B14F-4D97-AF65-F5344CB8AC3E}">
        <p14:creationId xmlns:p14="http://schemas.microsoft.com/office/powerpoint/2010/main" val="239426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2B618C-E05C-4D03-AB2F-1C5389778E0F}" type="datetime1">
              <a:rPr lang="en-ZA" smtClean="0"/>
              <a:t>2016-03-30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59C5F8-70E8-475B-AEED-ED8127206201}" type="slidenum">
              <a:rPr lang="en-US" smtClean="0"/>
              <a:pPr/>
              <a:t>‹#›</a:t>
            </a:fld>
            <a:endParaRPr lang="en-US" dirty="0"/>
          </a:p>
        </p:txBody>
      </p:sp>
    </p:spTree>
    <p:extLst>
      <p:ext uri="{BB962C8B-B14F-4D97-AF65-F5344CB8AC3E}">
        <p14:creationId xmlns:p14="http://schemas.microsoft.com/office/powerpoint/2010/main" val="2619998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F9A068-2B53-4DB1-BBAB-061B36807357}" type="datetime1">
              <a:rPr lang="en-ZA" smtClean="0"/>
              <a:t>2016-03-30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59C5F8-70E8-475B-AEED-ED8127206201}" type="slidenum">
              <a:rPr lang="en-US" smtClean="0"/>
              <a:pPr/>
              <a:t>‹#›</a:t>
            </a:fld>
            <a:endParaRPr lang="en-US" dirty="0"/>
          </a:p>
        </p:txBody>
      </p:sp>
    </p:spTree>
    <p:extLst>
      <p:ext uri="{BB962C8B-B14F-4D97-AF65-F5344CB8AC3E}">
        <p14:creationId xmlns:p14="http://schemas.microsoft.com/office/powerpoint/2010/main" val="3925366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3F1F61-B81A-4E9E-A4ED-EA8224730702}" type="datetime1">
              <a:rPr lang="en-ZA" smtClean="0"/>
              <a:t>2016-03-30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59C5F8-70E8-475B-AEED-ED8127206201}" type="slidenum">
              <a:rPr lang="en-US" smtClean="0"/>
              <a:pPr/>
              <a:t>‹#›</a:t>
            </a:fld>
            <a:endParaRPr lang="en-US" dirty="0"/>
          </a:p>
        </p:txBody>
      </p:sp>
    </p:spTree>
    <p:extLst>
      <p:ext uri="{BB962C8B-B14F-4D97-AF65-F5344CB8AC3E}">
        <p14:creationId xmlns:p14="http://schemas.microsoft.com/office/powerpoint/2010/main" val="2696786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925F17-8C52-4C8D-8968-6DFD1BD6259E}" type="datetime1">
              <a:rPr lang="en-ZA" smtClean="0"/>
              <a:t>2016-03-30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59C5F8-70E8-475B-AEED-ED8127206201}" type="slidenum">
              <a:rPr lang="en-US" smtClean="0"/>
              <a:pPr/>
              <a:t>‹#›</a:t>
            </a:fld>
            <a:endParaRPr lang="en-US" dirty="0"/>
          </a:p>
        </p:txBody>
      </p:sp>
    </p:spTree>
    <p:extLst>
      <p:ext uri="{BB962C8B-B14F-4D97-AF65-F5344CB8AC3E}">
        <p14:creationId xmlns:p14="http://schemas.microsoft.com/office/powerpoint/2010/main" val="43954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66564E-8FF4-44B2-883E-4A908DE02146}" type="datetime1">
              <a:rPr lang="en-ZA" smtClean="0"/>
              <a:t>2016-03-30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59C5F8-70E8-475B-AEED-ED8127206201}" type="slidenum">
              <a:rPr lang="en-US" smtClean="0"/>
              <a:pPr/>
              <a:t>‹#›</a:t>
            </a:fld>
            <a:endParaRPr lang="en-US" dirty="0"/>
          </a:p>
        </p:txBody>
      </p:sp>
    </p:spTree>
    <p:extLst>
      <p:ext uri="{BB962C8B-B14F-4D97-AF65-F5344CB8AC3E}">
        <p14:creationId xmlns:p14="http://schemas.microsoft.com/office/powerpoint/2010/main" val="212913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F649AB-7B64-4513-947E-85699EA43ACD}" type="datetime1">
              <a:rPr lang="en-ZA" smtClean="0"/>
              <a:t>2016-03-30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59C5F8-70E8-475B-AEED-ED8127206201}" type="slidenum">
              <a:rPr lang="en-US" smtClean="0"/>
              <a:pPr/>
              <a:t>‹#›</a:t>
            </a:fld>
            <a:endParaRPr lang="en-US" dirty="0"/>
          </a:p>
        </p:txBody>
      </p:sp>
    </p:spTree>
    <p:extLst>
      <p:ext uri="{BB962C8B-B14F-4D97-AF65-F5344CB8AC3E}">
        <p14:creationId xmlns:p14="http://schemas.microsoft.com/office/powerpoint/2010/main" val="3450511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74A47C-94A1-42C2-AE2E-EAFF813325A7}" type="datetime1">
              <a:rPr lang="en-ZA" smtClean="0"/>
              <a:t>2016-03-30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59C5F8-70E8-475B-AEED-ED8127206201}" type="slidenum">
              <a:rPr lang="en-US" smtClean="0"/>
              <a:pPr/>
              <a:t>‹#›</a:t>
            </a:fld>
            <a:endParaRPr lang="en-US" dirty="0"/>
          </a:p>
        </p:txBody>
      </p:sp>
    </p:spTree>
    <p:extLst>
      <p:ext uri="{BB962C8B-B14F-4D97-AF65-F5344CB8AC3E}">
        <p14:creationId xmlns:p14="http://schemas.microsoft.com/office/powerpoint/2010/main" val="2900846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A19347-6110-4B9F-8F78-010785E8B4A8}" type="datetime1">
              <a:rPr lang="en-ZA" smtClean="0"/>
              <a:t>2016-03-30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59C5F8-70E8-475B-AEED-ED8127206201}" type="slidenum">
              <a:rPr lang="en-US" smtClean="0"/>
              <a:pPr/>
              <a:t>‹#›</a:t>
            </a:fld>
            <a:endParaRPr lang="en-US" dirty="0"/>
          </a:p>
        </p:txBody>
      </p:sp>
    </p:spTree>
    <p:extLst>
      <p:ext uri="{BB962C8B-B14F-4D97-AF65-F5344CB8AC3E}">
        <p14:creationId xmlns:p14="http://schemas.microsoft.com/office/powerpoint/2010/main" val="3533970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219200" y="609600"/>
            <a:ext cx="6553200" cy="1200329"/>
          </a:xfrm>
          <a:prstGeom prst="rect">
            <a:avLst/>
          </a:prstGeom>
          <a:noFill/>
        </p:spPr>
        <p:txBody>
          <a:bodyPr wrap="square" rtlCol="0">
            <a:spAutoFit/>
          </a:bodyPr>
          <a:lstStyle/>
          <a:p>
            <a:pPr algn="ctr"/>
            <a:r>
              <a:rPr lang="en-US" sz="3600" dirty="0" smtClean="0">
                <a:solidFill>
                  <a:schemeClr val="bg1"/>
                </a:solidFill>
                <a:latin typeface="Trebuchet MS" panose="020B0603020202020204" pitchFamily="34" charset="0"/>
              </a:rPr>
              <a:t>Review of Seda’s Non-Financial Support Programmes </a:t>
            </a:r>
            <a:endParaRPr lang="en-US" sz="3600" dirty="0">
              <a:solidFill>
                <a:schemeClr val="bg1"/>
              </a:solidFill>
              <a:latin typeface="Trebuchet MS" panose="020B0603020202020204" pitchFamily="34" charset="0"/>
            </a:endParaRPr>
          </a:p>
        </p:txBody>
      </p:sp>
      <p:sp>
        <p:nvSpPr>
          <p:cNvPr id="5" name="Content Placeholder 4"/>
          <p:cNvSpPr>
            <a:spLocks noGrp="1"/>
          </p:cNvSpPr>
          <p:nvPr>
            <p:ph idx="1"/>
          </p:nvPr>
        </p:nvSpPr>
        <p:spPr/>
        <p:txBody>
          <a:bodyPr>
            <a:normAutofit/>
          </a:bodyPr>
          <a:lstStyle/>
          <a:p>
            <a:pPr marL="0" indent="0" algn="ctr">
              <a:buNone/>
            </a:pPr>
            <a:endParaRPr lang="en-US" sz="2800" dirty="0" smtClean="0"/>
          </a:p>
          <a:p>
            <a:pPr marL="0" indent="0" algn="ctr">
              <a:buNone/>
            </a:pPr>
            <a:endParaRPr lang="en-US" sz="2800" dirty="0"/>
          </a:p>
          <a:p>
            <a:pPr marL="0" indent="0" algn="ctr">
              <a:buNone/>
            </a:pPr>
            <a:r>
              <a:rPr lang="en-US" sz="2800" dirty="0" smtClean="0"/>
              <a:t>Presentation to the </a:t>
            </a:r>
          </a:p>
          <a:p>
            <a:pPr marL="0" indent="0" algn="ctr">
              <a:buNone/>
            </a:pPr>
            <a:r>
              <a:rPr lang="en-US" sz="2800" dirty="0" smtClean="0"/>
              <a:t>Portfolio Committee</a:t>
            </a:r>
          </a:p>
          <a:p>
            <a:pPr marL="0" indent="0" algn="ctr">
              <a:buNone/>
            </a:pPr>
            <a:r>
              <a:rPr lang="en-US" sz="2800" dirty="0" smtClean="0"/>
              <a:t> on </a:t>
            </a:r>
          </a:p>
          <a:p>
            <a:pPr marL="0" indent="0" algn="ctr">
              <a:buNone/>
            </a:pPr>
            <a:r>
              <a:rPr lang="en-US" sz="2800" dirty="0" smtClean="0"/>
              <a:t>Small Business </a:t>
            </a:r>
            <a:r>
              <a:rPr lang="en-US" sz="2800" dirty="0" smtClean="0"/>
              <a:t>Development</a:t>
            </a:r>
          </a:p>
          <a:p>
            <a:pPr marL="0" indent="0" algn="ctr">
              <a:buNone/>
            </a:pPr>
            <a:endParaRPr lang="en-US" sz="2800" dirty="0" smtClean="0"/>
          </a:p>
          <a:p>
            <a:pPr marL="0" indent="0" algn="ctr">
              <a:buNone/>
            </a:pPr>
            <a:r>
              <a:rPr lang="en-US" sz="2800" dirty="0" smtClean="0"/>
              <a:t>6 April 2016 </a:t>
            </a:r>
            <a:endParaRPr lang="en-US" sz="2800" dirty="0"/>
          </a:p>
        </p:txBody>
      </p:sp>
      <p:sp>
        <p:nvSpPr>
          <p:cNvPr id="3" name="Slide Number Placeholder 2"/>
          <p:cNvSpPr>
            <a:spLocks noGrp="1"/>
          </p:cNvSpPr>
          <p:nvPr>
            <p:ph type="sldNum" sz="quarter" idx="12"/>
          </p:nvPr>
        </p:nvSpPr>
        <p:spPr/>
        <p:txBody>
          <a:bodyPr/>
          <a:lstStyle/>
          <a:p>
            <a:fld id="{8A59C5F8-70E8-475B-AEED-ED8127206201}" type="slidenum">
              <a:rPr lang="en-US" smtClean="0"/>
              <a:pPr/>
              <a:t>1</a:t>
            </a:fld>
            <a:endParaRPr lang="en-US" dirty="0"/>
          </a:p>
        </p:txBody>
      </p:sp>
    </p:spTree>
    <p:extLst>
      <p:ext uri="{BB962C8B-B14F-4D97-AF65-F5344CB8AC3E}">
        <p14:creationId xmlns:p14="http://schemas.microsoft.com/office/powerpoint/2010/main" val="18663348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A59C5F8-70E8-475B-AEED-ED8127206201}" type="slidenum">
              <a:rPr lang="en-US" smtClean="0"/>
              <a:pPr/>
              <a:t>10</a:t>
            </a:fld>
            <a:endParaRPr lang="en-US" dirty="0"/>
          </a:p>
        </p:txBody>
      </p:sp>
      <p:sp>
        <p:nvSpPr>
          <p:cNvPr id="6" name="Title 1"/>
          <p:cNvSpPr>
            <a:spLocks noGrp="1"/>
          </p:cNvSpPr>
          <p:nvPr>
            <p:ph type="title"/>
          </p:nvPr>
        </p:nvSpPr>
        <p:spPr>
          <a:xfrm>
            <a:off x="457200" y="2209800"/>
            <a:ext cx="8229600" cy="1524000"/>
          </a:xfrm>
        </p:spPr>
        <p:txBody>
          <a:bodyPr>
            <a:normAutofit fontScale="90000"/>
          </a:bodyPr>
          <a:lstStyle/>
          <a:p>
            <a:r>
              <a:rPr lang="en-US" sz="5400" dirty="0" smtClean="0"/>
              <a:t>Programmes considered for  the Review</a:t>
            </a:r>
            <a:endParaRPr lang="en-US" sz="5400" dirty="0"/>
          </a:p>
        </p:txBody>
      </p:sp>
    </p:spTree>
    <p:extLst>
      <p:ext uri="{BB962C8B-B14F-4D97-AF65-F5344CB8AC3E}">
        <p14:creationId xmlns:p14="http://schemas.microsoft.com/office/powerpoint/2010/main" val="1983718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Programmes considered for the review</a:t>
            </a:r>
            <a:endParaRPr lang="en-US" sz="2800" dirty="0"/>
          </a:p>
        </p:txBody>
      </p:sp>
      <p:sp>
        <p:nvSpPr>
          <p:cNvPr id="4" name="Content Placeholder 3"/>
          <p:cNvSpPr>
            <a:spLocks noGrp="1"/>
          </p:cNvSpPr>
          <p:nvPr>
            <p:ph idx="1"/>
          </p:nvPr>
        </p:nvSpPr>
        <p:spPr>
          <a:xfrm>
            <a:off x="304800" y="1295400"/>
            <a:ext cx="8382000" cy="4830763"/>
          </a:xfrm>
        </p:spPr>
        <p:txBody>
          <a:bodyPr>
            <a:noAutofit/>
          </a:bodyPr>
          <a:lstStyle/>
          <a:p>
            <a:pPr marL="0" indent="0">
              <a:spcBef>
                <a:spcPts val="0"/>
              </a:spcBef>
              <a:buNone/>
            </a:pPr>
            <a:r>
              <a:rPr lang="en-ZA" sz="2000" dirty="0" smtClean="0">
                <a:latin typeface="Trebuchet MS"/>
                <a:cs typeface="Trebuchet MS"/>
              </a:rPr>
              <a:t>The following programmes were considered for the review:</a:t>
            </a:r>
          </a:p>
          <a:p>
            <a:pPr>
              <a:spcBef>
                <a:spcPts val="0"/>
              </a:spcBef>
            </a:pPr>
            <a:r>
              <a:rPr lang="en-US" sz="2000" dirty="0"/>
              <a:t>Quality </a:t>
            </a:r>
          </a:p>
          <a:p>
            <a:pPr>
              <a:spcBef>
                <a:spcPts val="0"/>
              </a:spcBef>
            </a:pPr>
            <a:r>
              <a:rPr lang="en-US" sz="2000" dirty="0"/>
              <a:t>Technology Transfer </a:t>
            </a:r>
          </a:p>
          <a:p>
            <a:pPr>
              <a:spcBef>
                <a:spcPts val="0"/>
              </a:spcBef>
            </a:pPr>
            <a:r>
              <a:rPr lang="en-US" sz="2000" dirty="0"/>
              <a:t>Access to Market </a:t>
            </a:r>
          </a:p>
          <a:p>
            <a:pPr>
              <a:spcBef>
                <a:spcPts val="0"/>
              </a:spcBef>
            </a:pPr>
            <a:r>
              <a:rPr lang="en-US" sz="2000" dirty="0"/>
              <a:t>Access to Finance </a:t>
            </a:r>
          </a:p>
          <a:p>
            <a:pPr>
              <a:spcBef>
                <a:spcPts val="0"/>
              </a:spcBef>
            </a:pPr>
            <a:r>
              <a:rPr lang="en-US" sz="2000" dirty="0"/>
              <a:t>Cooperatives </a:t>
            </a:r>
          </a:p>
          <a:p>
            <a:pPr>
              <a:spcBef>
                <a:spcPts val="0"/>
              </a:spcBef>
            </a:pPr>
            <a:r>
              <a:rPr lang="en-US" sz="2000" dirty="0"/>
              <a:t>Export Development </a:t>
            </a:r>
          </a:p>
          <a:p>
            <a:pPr>
              <a:spcBef>
                <a:spcPts val="0"/>
              </a:spcBef>
            </a:pPr>
            <a:r>
              <a:rPr lang="en-US" sz="2000" dirty="0"/>
              <a:t>Supplier Development</a:t>
            </a:r>
          </a:p>
          <a:p>
            <a:pPr>
              <a:spcBef>
                <a:spcPts val="0"/>
              </a:spcBef>
            </a:pPr>
            <a:r>
              <a:rPr lang="en-US" sz="2000" dirty="0"/>
              <a:t>Manufacturing Support </a:t>
            </a:r>
          </a:p>
          <a:p>
            <a:pPr>
              <a:spcBef>
                <a:spcPts val="0"/>
              </a:spcBef>
            </a:pPr>
            <a:r>
              <a:rPr lang="en-US" sz="2000" dirty="0"/>
              <a:t>Women Enterprise Coaching  </a:t>
            </a:r>
          </a:p>
          <a:p>
            <a:pPr>
              <a:spcBef>
                <a:spcPts val="0"/>
              </a:spcBef>
            </a:pPr>
            <a:r>
              <a:rPr lang="en-US" sz="2000" dirty="0"/>
              <a:t>National Gazelles  </a:t>
            </a:r>
          </a:p>
          <a:p>
            <a:pPr marL="0" indent="0">
              <a:spcBef>
                <a:spcPts val="0"/>
              </a:spcBef>
              <a:buNone/>
            </a:pPr>
            <a:endParaRPr lang="en-ZA" sz="2000" dirty="0" smtClean="0">
              <a:latin typeface="Trebuchet MS"/>
              <a:cs typeface="Trebuchet MS"/>
            </a:endParaRPr>
          </a:p>
          <a:p>
            <a:pPr marL="0" indent="0">
              <a:spcBef>
                <a:spcPts val="0"/>
              </a:spcBef>
              <a:buNone/>
            </a:pPr>
            <a:r>
              <a:rPr lang="en-ZA" sz="2000" i="1" dirty="0" smtClean="0">
                <a:latin typeface="Trebuchet MS"/>
                <a:cs typeface="Trebuchet MS"/>
              </a:rPr>
              <a:t>These programmes were considered beca</a:t>
            </a:r>
            <a:r>
              <a:rPr lang="en-US" sz="2000" i="1" dirty="0" smtClean="0">
                <a:latin typeface="Trebuchet MS"/>
                <a:cs typeface="Trebuchet MS"/>
              </a:rPr>
              <a:t>us</a:t>
            </a:r>
            <a:r>
              <a:rPr lang="en-ZA" sz="2000" i="1" dirty="0" smtClean="0">
                <a:latin typeface="Trebuchet MS"/>
                <a:cs typeface="Trebuchet MS"/>
              </a:rPr>
              <a:t>e of their long-term nature, prioritisation as Seda’s high impact programmes, amount of funding required, multi stakeholder involvement,etc. </a:t>
            </a:r>
          </a:p>
        </p:txBody>
      </p:sp>
      <p:sp>
        <p:nvSpPr>
          <p:cNvPr id="3" name="Slide Number Placeholder 2"/>
          <p:cNvSpPr>
            <a:spLocks noGrp="1"/>
          </p:cNvSpPr>
          <p:nvPr>
            <p:ph type="sldNum" sz="quarter" idx="12"/>
          </p:nvPr>
        </p:nvSpPr>
        <p:spPr/>
        <p:txBody>
          <a:bodyPr/>
          <a:lstStyle/>
          <a:p>
            <a:fld id="{8A59C5F8-70E8-475B-AEED-ED8127206201}" type="slidenum">
              <a:rPr lang="en-US" smtClean="0"/>
              <a:pPr/>
              <a:t>11</a:t>
            </a:fld>
            <a:endParaRPr lang="en-US" dirty="0"/>
          </a:p>
        </p:txBody>
      </p:sp>
    </p:spTree>
    <p:extLst>
      <p:ext uri="{BB962C8B-B14F-4D97-AF65-F5344CB8AC3E}">
        <p14:creationId xmlns:p14="http://schemas.microsoft.com/office/powerpoint/2010/main" val="1635393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A59C5F8-70E8-475B-AEED-ED8127206201}" type="slidenum">
              <a:rPr lang="en-US" smtClean="0"/>
              <a:pPr/>
              <a:t>12</a:t>
            </a:fld>
            <a:endParaRPr lang="en-US" dirty="0"/>
          </a:p>
        </p:txBody>
      </p:sp>
      <p:sp>
        <p:nvSpPr>
          <p:cNvPr id="2" name="Title 1"/>
          <p:cNvSpPr>
            <a:spLocks noGrp="1"/>
          </p:cNvSpPr>
          <p:nvPr>
            <p:ph type="title"/>
          </p:nvPr>
        </p:nvSpPr>
        <p:spPr/>
        <p:txBody>
          <a:bodyPr/>
          <a:lstStyle/>
          <a:p>
            <a:endParaRPr lang="en-ZA"/>
          </a:p>
        </p:txBody>
      </p:sp>
      <p:sp>
        <p:nvSpPr>
          <p:cNvPr id="5" name="Title 1"/>
          <p:cNvSpPr txBox="1">
            <a:spLocks/>
          </p:cNvSpPr>
          <p:nvPr/>
        </p:nvSpPr>
        <p:spPr>
          <a:xfrm>
            <a:off x="457200" y="2209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smtClean="0"/>
              <a:t>Review Methodology</a:t>
            </a:r>
            <a:endParaRPr lang="en-US" sz="5400" dirty="0"/>
          </a:p>
        </p:txBody>
      </p:sp>
    </p:spTree>
    <p:extLst>
      <p:ext uri="{BB962C8B-B14F-4D97-AF65-F5344CB8AC3E}">
        <p14:creationId xmlns:p14="http://schemas.microsoft.com/office/powerpoint/2010/main" val="37354717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Review Methodology </a:t>
            </a:r>
            <a:endParaRPr lang="en-US" sz="2800" dirty="0"/>
          </a:p>
        </p:txBody>
      </p:sp>
      <p:sp>
        <p:nvSpPr>
          <p:cNvPr id="4" name="Content Placeholder 3"/>
          <p:cNvSpPr>
            <a:spLocks noGrp="1"/>
          </p:cNvSpPr>
          <p:nvPr>
            <p:ph idx="1"/>
          </p:nvPr>
        </p:nvSpPr>
        <p:spPr>
          <a:xfrm>
            <a:off x="457200" y="1295400"/>
            <a:ext cx="8229600" cy="4830763"/>
          </a:xfrm>
        </p:spPr>
        <p:txBody>
          <a:bodyPr>
            <a:noAutofit/>
          </a:bodyPr>
          <a:lstStyle/>
          <a:p>
            <a:pPr marL="0" indent="0" algn="just">
              <a:spcBef>
                <a:spcPts val="0"/>
              </a:spcBef>
              <a:buNone/>
            </a:pPr>
            <a:r>
              <a:rPr lang="en-ZA" sz="2000" dirty="0" smtClean="0">
                <a:cs typeface="Trebuchet MS"/>
              </a:rPr>
              <a:t>The review was conducted through information gathered from:</a:t>
            </a:r>
          </a:p>
          <a:p>
            <a:pPr marL="0" indent="0" algn="just">
              <a:spcBef>
                <a:spcPts val="0"/>
              </a:spcBef>
              <a:buNone/>
            </a:pPr>
            <a:endParaRPr lang="en-ZA" sz="2000" dirty="0" smtClean="0">
              <a:cs typeface="Trebuchet MS"/>
            </a:endParaRPr>
          </a:p>
          <a:p>
            <a:pPr algn="just">
              <a:spcBef>
                <a:spcPts val="0"/>
              </a:spcBef>
            </a:pPr>
            <a:r>
              <a:rPr lang="en-ZA" sz="2000" dirty="0">
                <a:cs typeface="Trebuchet MS"/>
              </a:rPr>
              <a:t>Past performance of the Seda programmes that were reviewed. </a:t>
            </a:r>
          </a:p>
          <a:p>
            <a:pPr algn="just">
              <a:spcBef>
                <a:spcPts val="0"/>
              </a:spcBef>
            </a:pPr>
            <a:r>
              <a:rPr lang="en-ZA" sz="2000" dirty="0">
                <a:cs typeface="Trebuchet MS"/>
              </a:rPr>
              <a:t>Review of documents from Seda including previous annual reports, past programme reviews, relevant research reports and other publicly accesible documents. </a:t>
            </a:r>
            <a:endParaRPr lang="en-US" sz="2000" dirty="0">
              <a:cs typeface="Trebuchet MS"/>
            </a:endParaRPr>
          </a:p>
          <a:p>
            <a:pPr algn="just">
              <a:spcBef>
                <a:spcPts val="0"/>
              </a:spcBef>
            </a:pPr>
            <a:r>
              <a:rPr lang="en-US" sz="2000" dirty="0" smtClean="0">
                <a:cs typeface="Trebuchet MS"/>
              </a:rPr>
              <a:t>F</a:t>
            </a:r>
            <a:r>
              <a:rPr lang="en-ZA" sz="2000" dirty="0" smtClean="0">
                <a:cs typeface="Trebuchet MS"/>
              </a:rPr>
              <a:t>ace-to-face key informant interviews with Seda Board and Executives, the DSBD, Sefa, Business Parttners, </a:t>
            </a:r>
            <a:r>
              <a:rPr lang="en-US" sz="2000" dirty="0"/>
              <a:t>Black Business Council, Business Unity South </a:t>
            </a:r>
            <a:r>
              <a:rPr lang="en-US" sz="2000" dirty="0" smtClean="0"/>
              <a:t>Africa, Small </a:t>
            </a:r>
            <a:r>
              <a:rPr lang="en-US" sz="2000" dirty="0"/>
              <a:t>Business Development Institute. </a:t>
            </a:r>
            <a:endParaRPr lang="en-ZA" sz="2000" dirty="0" smtClean="0">
              <a:cs typeface="Trebuchet MS"/>
            </a:endParaRPr>
          </a:p>
          <a:p>
            <a:pPr algn="just">
              <a:spcBef>
                <a:spcPts val="0"/>
              </a:spcBef>
            </a:pPr>
            <a:r>
              <a:rPr lang="en-ZA" sz="2000" dirty="0" smtClean="0">
                <a:cs typeface="Trebuchet MS"/>
              </a:rPr>
              <a:t>Online surveys with 47 Seda clients (from a random sample of 181 clients), 46 Seda staff members (from a sample of 55 provincial and branch managers). </a:t>
            </a:r>
          </a:p>
        </p:txBody>
      </p:sp>
      <p:sp>
        <p:nvSpPr>
          <p:cNvPr id="3" name="Slide Number Placeholder 2"/>
          <p:cNvSpPr>
            <a:spLocks noGrp="1"/>
          </p:cNvSpPr>
          <p:nvPr>
            <p:ph type="sldNum" sz="quarter" idx="12"/>
          </p:nvPr>
        </p:nvSpPr>
        <p:spPr/>
        <p:txBody>
          <a:bodyPr/>
          <a:lstStyle/>
          <a:p>
            <a:fld id="{8A59C5F8-70E8-475B-AEED-ED8127206201}" type="slidenum">
              <a:rPr lang="en-US" smtClean="0"/>
              <a:pPr/>
              <a:t>13</a:t>
            </a:fld>
            <a:endParaRPr lang="en-US" dirty="0"/>
          </a:p>
        </p:txBody>
      </p:sp>
    </p:spTree>
    <p:extLst>
      <p:ext uri="{BB962C8B-B14F-4D97-AF65-F5344CB8AC3E}">
        <p14:creationId xmlns:p14="http://schemas.microsoft.com/office/powerpoint/2010/main" val="27631886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Review Methodology </a:t>
            </a:r>
            <a:endParaRPr lang="en-US" sz="2800" dirty="0"/>
          </a:p>
        </p:txBody>
      </p:sp>
      <p:sp>
        <p:nvSpPr>
          <p:cNvPr id="3" name="Slide Number Placeholder 2"/>
          <p:cNvSpPr>
            <a:spLocks noGrp="1"/>
          </p:cNvSpPr>
          <p:nvPr>
            <p:ph type="sldNum" sz="quarter" idx="12"/>
          </p:nvPr>
        </p:nvSpPr>
        <p:spPr/>
        <p:txBody>
          <a:bodyPr/>
          <a:lstStyle/>
          <a:p>
            <a:fld id="{8A59C5F8-70E8-475B-AEED-ED8127206201}" type="slidenum">
              <a:rPr lang="en-US" smtClean="0"/>
              <a:pPr/>
              <a:t>14</a:t>
            </a:fld>
            <a:endParaRPr lang="en-US" dirty="0"/>
          </a:p>
        </p:txBody>
      </p:sp>
      <p:sp>
        <p:nvSpPr>
          <p:cNvPr id="6" name="Content Placeholder 5"/>
          <p:cNvSpPr>
            <a:spLocks noGrp="1"/>
          </p:cNvSpPr>
          <p:nvPr>
            <p:ph idx="1"/>
          </p:nvPr>
        </p:nvSpPr>
        <p:spPr/>
        <p:txBody>
          <a:bodyPr>
            <a:normAutofit/>
          </a:bodyPr>
          <a:lstStyle/>
          <a:p>
            <a:r>
              <a:rPr lang="en-ZA" sz="2000" dirty="0" smtClean="0"/>
              <a:t>Sampling Strategy </a:t>
            </a:r>
          </a:p>
          <a:p>
            <a:endParaRPr lang="en-ZA" sz="2000" dirty="0"/>
          </a:p>
          <a:p>
            <a:endParaRPr lang="en-ZA" sz="2000" dirty="0" smtClean="0"/>
          </a:p>
          <a:p>
            <a:endParaRPr lang="en-ZA" sz="2000" dirty="0" smtClean="0"/>
          </a:p>
          <a:p>
            <a:endParaRPr lang="en-ZA" sz="2000" dirty="0"/>
          </a:p>
          <a:p>
            <a:pPr marL="0" indent="0">
              <a:buNone/>
            </a:pPr>
            <a:endParaRPr lang="en-ZA" sz="2000" dirty="0"/>
          </a:p>
          <a:p>
            <a:pPr marL="0" indent="0">
              <a:buNone/>
            </a:pPr>
            <a:endParaRPr lang="en-ZA" sz="2000" dirty="0" smtClean="0"/>
          </a:p>
          <a:p>
            <a:pPr marL="0" indent="0">
              <a:buNone/>
            </a:pPr>
            <a:endParaRPr lang="en-ZA" sz="2000" dirty="0"/>
          </a:p>
          <a:p>
            <a:pPr marL="0" indent="0">
              <a:buNone/>
            </a:pPr>
            <a:endParaRPr lang="en-ZA" sz="2000" dirty="0" smtClean="0"/>
          </a:p>
          <a:p>
            <a:pPr marL="0" indent="0">
              <a:buNone/>
            </a:pPr>
            <a:r>
              <a:rPr lang="en-ZA" sz="2000" dirty="0" smtClean="0"/>
              <a:t>*Total population is Seda clients who had projects completed during the first two quarters of the 2015/2016 </a:t>
            </a:r>
          </a:p>
          <a:p>
            <a:pPr marL="0" indent="0">
              <a:buNone/>
            </a:pPr>
            <a:r>
              <a:rPr lang="en-ZA" sz="2000" dirty="0" smtClean="0"/>
              <a:t>** Sample was randomly selected from the total population of Seda clients. </a:t>
            </a:r>
            <a:endParaRPr lang="en-ZA" sz="2000" dirty="0"/>
          </a:p>
        </p:txBody>
      </p:sp>
      <p:graphicFrame>
        <p:nvGraphicFramePr>
          <p:cNvPr id="8" name="Table 7"/>
          <p:cNvGraphicFramePr>
            <a:graphicFrameLocks noGrp="1"/>
          </p:cNvGraphicFramePr>
          <p:nvPr>
            <p:extLst>
              <p:ext uri="{D42A27DB-BD31-4B8C-83A1-F6EECF244321}">
                <p14:modId xmlns:p14="http://schemas.microsoft.com/office/powerpoint/2010/main" val="922766396"/>
              </p:ext>
            </p:extLst>
          </p:nvPr>
        </p:nvGraphicFramePr>
        <p:xfrm>
          <a:off x="457200" y="2286000"/>
          <a:ext cx="8229600" cy="2103120"/>
        </p:xfrm>
        <a:graphic>
          <a:graphicData uri="http://schemas.openxmlformats.org/drawingml/2006/table">
            <a:tbl>
              <a:tblPr firstRow="1" bandRow="1">
                <a:tableStyleId>{2D5ABB26-0587-4C30-8999-92F81FD0307C}</a:tableStyleId>
              </a:tblPr>
              <a:tblGrid>
                <a:gridCol w="2057400"/>
                <a:gridCol w="2057400"/>
                <a:gridCol w="2057400"/>
                <a:gridCol w="2057400"/>
              </a:tblGrid>
              <a:tr h="370840">
                <a:tc>
                  <a:txBody>
                    <a:bodyPr/>
                    <a:lstStyle/>
                    <a:p>
                      <a:r>
                        <a:rPr lang="en-ZA" sz="2000" dirty="0" smtClean="0"/>
                        <a:t>Category</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ZA" sz="2000" dirty="0" smtClean="0"/>
                        <a:t>Total Population</a:t>
                      </a:r>
                      <a:r>
                        <a:rPr lang="en-ZA" sz="2000" baseline="0" dirty="0" smtClean="0"/>
                        <a:t> </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ZA" sz="2000" dirty="0" smtClean="0"/>
                        <a:t>Sample size</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ZA" sz="2000" dirty="0" smtClean="0"/>
                        <a:t>Number of respondents from random sample</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370840">
                <a:tc>
                  <a:txBody>
                    <a:bodyPr/>
                    <a:lstStyle/>
                    <a:p>
                      <a:r>
                        <a:rPr lang="en-ZA" sz="2000" dirty="0" smtClean="0"/>
                        <a:t>Seda Clients </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2000" dirty="0" smtClean="0"/>
                        <a:t>2,150*</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2000" dirty="0" smtClean="0"/>
                        <a:t>181**</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2000" dirty="0" smtClean="0"/>
                        <a:t>47</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ZA" sz="2000" dirty="0" smtClean="0"/>
                        <a:t>Seda staff members</a:t>
                      </a:r>
                      <a:r>
                        <a:rPr lang="en-ZA" sz="2000" baseline="0" dirty="0" smtClean="0"/>
                        <a:t> </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2000" dirty="0" smtClean="0"/>
                        <a:t>55</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2000" dirty="0" smtClean="0"/>
                        <a:t>52</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2000" dirty="0" smtClean="0"/>
                        <a:t>46</a:t>
                      </a:r>
                      <a:endParaRPr lang="en-Z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095024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A59C5F8-70E8-475B-AEED-ED8127206201}" type="slidenum">
              <a:rPr lang="en-US" smtClean="0"/>
              <a:pPr/>
              <a:t>15</a:t>
            </a:fld>
            <a:endParaRPr lang="en-US" dirty="0"/>
          </a:p>
        </p:txBody>
      </p:sp>
      <p:sp>
        <p:nvSpPr>
          <p:cNvPr id="6" name="Title 1"/>
          <p:cNvSpPr txBox="1">
            <a:spLocks/>
          </p:cNvSpPr>
          <p:nvPr/>
        </p:nvSpPr>
        <p:spPr>
          <a:xfrm>
            <a:off x="457200" y="2209800"/>
            <a:ext cx="8229600" cy="1676400"/>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smtClean="0"/>
              <a:t>Demographics of Surveyed Clients</a:t>
            </a:r>
            <a:endParaRPr lang="en-US" sz="5400" dirty="0"/>
          </a:p>
        </p:txBody>
      </p:sp>
    </p:spTree>
    <p:extLst>
      <p:ext uri="{BB962C8B-B14F-4D97-AF65-F5344CB8AC3E}">
        <p14:creationId xmlns:p14="http://schemas.microsoft.com/office/powerpoint/2010/main" val="7311981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Demographics of surveyed clients </a:t>
            </a:r>
            <a:endParaRPr lang="en-US" sz="2800" dirty="0"/>
          </a:p>
        </p:txBody>
      </p:sp>
      <p:sp>
        <p:nvSpPr>
          <p:cNvPr id="4" name="Content Placeholder 3"/>
          <p:cNvSpPr>
            <a:spLocks noGrp="1"/>
          </p:cNvSpPr>
          <p:nvPr>
            <p:ph idx="1"/>
          </p:nvPr>
        </p:nvSpPr>
        <p:spPr>
          <a:xfrm>
            <a:off x="457200" y="1371600"/>
            <a:ext cx="8229600" cy="4754563"/>
          </a:xfrm>
        </p:spPr>
        <p:txBody>
          <a:bodyPr>
            <a:noAutofit/>
          </a:bodyPr>
          <a:lstStyle/>
          <a:p>
            <a:pPr marL="0" indent="0">
              <a:buNone/>
            </a:pPr>
            <a:r>
              <a:rPr lang="en-US" sz="1700" dirty="0" smtClean="0">
                <a:latin typeface="Trebuchet MS"/>
                <a:cs typeface="Trebuchet MS"/>
              </a:rPr>
              <a:t>The demographics of the surveyed clients mirror that of Seda’s client base. </a:t>
            </a:r>
          </a:p>
          <a:p>
            <a:endParaRPr lang="en-ZA" sz="1700" dirty="0" smtClean="0">
              <a:latin typeface="Trebuchet MS"/>
              <a:cs typeface="Trebuchet MS"/>
            </a:endParaRPr>
          </a:p>
          <a:p>
            <a:endParaRPr lang="en-ZA" sz="1700" dirty="0" smtClean="0">
              <a:latin typeface="Trebuchet MS"/>
              <a:cs typeface="Trebuchet MS"/>
            </a:endParaRPr>
          </a:p>
          <a:p>
            <a:endParaRPr lang="en-ZA" sz="1700" dirty="0" smtClean="0">
              <a:latin typeface="Trebuchet MS"/>
              <a:cs typeface="Trebuchet MS"/>
            </a:endParaRPr>
          </a:p>
        </p:txBody>
      </p:sp>
      <p:sp>
        <p:nvSpPr>
          <p:cNvPr id="3" name="Slide Number Placeholder 2"/>
          <p:cNvSpPr>
            <a:spLocks noGrp="1"/>
          </p:cNvSpPr>
          <p:nvPr>
            <p:ph type="sldNum" sz="quarter" idx="12"/>
          </p:nvPr>
        </p:nvSpPr>
        <p:spPr/>
        <p:txBody>
          <a:bodyPr/>
          <a:lstStyle/>
          <a:p>
            <a:fld id="{8A59C5F8-70E8-475B-AEED-ED8127206201}" type="slidenum">
              <a:rPr lang="en-US" smtClean="0"/>
              <a:pPr/>
              <a:t>16</a:t>
            </a:fld>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21763566"/>
              </p:ext>
            </p:extLst>
          </p:nvPr>
        </p:nvGraphicFramePr>
        <p:xfrm>
          <a:off x="1143000" y="2514600"/>
          <a:ext cx="6781800" cy="3810000"/>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2743200" y="1752600"/>
            <a:ext cx="4114800" cy="461665"/>
          </a:xfrm>
          <a:prstGeom prst="rect">
            <a:avLst/>
          </a:prstGeom>
          <a:noFill/>
        </p:spPr>
        <p:txBody>
          <a:bodyPr wrap="square" rtlCol="0">
            <a:spAutoFit/>
          </a:bodyPr>
          <a:lstStyle/>
          <a:p>
            <a:r>
              <a:rPr lang="en-US" sz="2400" b="1" cap="small" dirty="0" smtClean="0"/>
              <a:t>Age analysis of surveyed clients </a:t>
            </a:r>
            <a:endParaRPr lang="en-US" sz="2400" b="1" cap="small" dirty="0"/>
          </a:p>
        </p:txBody>
      </p:sp>
    </p:spTree>
    <p:extLst>
      <p:ext uri="{BB962C8B-B14F-4D97-AF65-F5344CB8AC3E}">
        <p14:creationId xmlns:p14="http://schemas.microsoft.com/office/powerpoint/2010/main" val="42181358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Demographics of surveyed clients </a:t>
            </a:r>
            <a:endParaRPr lang="en-US" sz="2800" dirty="0"/>
          </a:p>
        </p:txBody>
      </p:sp>
      <p:sp>
        <p:nvSpPr>
          <p:cNvPr id="3" name="Slide Number Placeholder 2"/>
          <p:cNvSpPr>
            <a:spLocks noGrp="1"/>
          </p:cNvSpPr>
          <p:nvPr>
            <p:ph type="sldNum" sz="quarter" idx="12"/>
          </p:nvPr>
        </p:nvSpPr>
        <p:spPr/>
        <p:txBody>
          <a:bodyPr/>
          <a:lstStyle/>
          <a:p>
            <a:fld id="{8A59C5F8-70E8-475B-AEED-ED8127206201}" type="slidenum">
              <a:rPr lang="en-US" smtClean="0"/>
              <a:pPr/>
              <a:t>17</a:t>
            </a:fld>
            <a:endParaRPr lang="en-US" dirty="0"/>
          </a:p>
        </p:txBody>
      </p:sp>
      <p:graphicFrame>
        <p:nvGraphicFramePr>
          <p:cNvPr id="8" name="Chart 7"/>
          <p:cNvGraphicFramePr>
            <a:graphicFrameLocks/>
          </p:cNvGraphicFramePr>
          <p:nvPr>
            <p:extLst>
              <p:ext uri="{D42A27DB-BD31-4B8C-83A1-F6EECF244321}">
                <p14:modId xmlns:p14="http://schemas.microsoft.com/office/powerpoint/2010/main" val="2825092199"/>
              </p:ext>
            </p:extLst>
          </p:nvPr>
        </p:nvGraphicFramePr>
        <p:xfrm>
          <a:off x="1066800" y="2743200"/>
          <a:ext cx="5943600" cy="3733800"/>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2743200" y="2286000"/>
            <a:ext cx="4114800" cy="369332"/>
          </a:xfrm>
          <a:prstGeom prst="rect">
            <a:avLst/>
          </a:prstGeom>
          <a:noFill/>
        </p:spPr>
        <p:txBody>
          <a:bodyPr wrap="square" rtlCol="0">
            <a:spAutoFit/>
          </a:bodyPr>
          <a:lstStyle/>
          <a:p>
            <a:r>
              <a:rPr lang="en-US" dirty="0" smtClean="0"/>
              <a:t>Gender profile of surveyed clients </a:t>
            </a:r>
            <a:endParaRPr lang="en-US" dirty="0"/>
          </a:p>
        </p:txBody>
      </p:sp>
    </p:spTree>
    <p:extLst>
      <p:ext uri="{BB962C8B-B14F-4D97-AF65-F5344CB8AC3E}">
        <p14:creationId xmlns:p14="http://schemas.microsoft.com/office/powerpoint/2010/main" val="2615337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Demographics of surveyed clients </a:t>
            </a:r>
            <a:endParaRPr lang="en-US" sz="2800" dirty="0"/>
          </a:p>
        </p:txBody>
      </p:sp>
      <p:sp>
        <p:nvSpPr>
          <p:cNvPr id="3" name="Slide Number Placeholder 2"/>
          <p:cNvSpPr>
            <a:spLocks noGrp="1"/>
          </p:cNvSpPr>
          <p:nvPr>
            <p:ph type="sldNum" sz="quarter" idx="12"/>
          </p:nvPr>
        </p:nvSpPr>
        <p:spPr/>
        <p:txBody>
          <a:bodyPr/>
          <a:lstStyle/>
          <a:p>
            <a:fld id="{8A59C5F8-70E8-475B-AEED-ED8127206201}" type="slidenum">
              <a:rPr lang="en-US" smtClean="0"/>
              <a:pPr/>
              <a:t>18</a:t>
            </a:fld>
            <a:endParaRPr lang="en-US" dirty="0"/>
          </a:p>
        </p:txBody>
      </p:sp>
      <p:graphicFrame>
        <p:nvGraphicFramePr>
          <p:cNvPr id="6" name="Chart 5"/>
          <p:cNvGraphicFramePr>
            <a:graphicFrameLocks/>
          </p:cNvGraphicFramePr>
          <p:nvPr>
            <p:extLst>
              <p:ext uri="{D42A27DB-BD31-4B8C-83A1-F6EECF244321}">
                <p14:modId xmlns:p14="http://schemas.microsoft.com/office/powerpoint/2010/main" val="542401740"/>
              </p:ext>
            </p:extLst>
          </p:nvPr>
        </p:nvGraphicFramePr>
        <p:xfrm>
          <a:off x="457200" y="1295400"/>
          <a:ext cx="8305800" cy="4495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559713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Demographics of surveyed clients </a:t>
            </a:r>
            <a:endParaRPr lang="en-US" sz="2800" dirty="0"/>
          </a:p>
        </p:txBody>
      </p:sp>
      <p:sp>
        <p:nvSpPr>
          <p:cNvPr id="3" name="Slide Number Placeholder 2"/>
          <p:cNvSpPr>
            <a:spLocks noGrp="1"/>
          </p:cNvSpPr>
          <p:nvPr>
            <p:ph type="sldNum" sz="quarter" idx="12"/>
          </p:nvPr>
        </p:nvSpPr>
        <p:spPr/>
        <p:txBody>
          <a:bodyPr/>
          <a:lstStyle/>
          <a:p>
            <a:fld id="{8A59C5F8-70E8-475B-AEED-ED8127206201}" type="slidenum">
              <a:rPr lang="en-US" smtClean="0"/>
              <a:pPr/>
              <a:t>19</a:t>
            </a:fld>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876196964"/>
              </p:ext>
            </p:extLst>
          </p:nvPr>
        </p:nvGraphicFramePr>
        <p:xfrm>
          <a:off x="1981200" y="1752600"/>
          <a:ext cx="6616700" cy="4572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97759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b="1" dirty="0" smtClean="0">
                <a:solidFill>
                  <a:schemeClr val="bg1"/>
                </a:solidFill>
                <a:latin typeface="Trebuchet MS" pitchFamily="34" charset="0"/>
              </a:rPr>
              <a:t>Presentation Outline </a:t>
            </a:r>
            <a:endParaRPr lang="en-US" sz="2800" dirty="0">
              <a:solidFill>
                <a:schemeClr val="bg1"/>
              </a:solidFill>
              <a:latin typeface="Trebuchet MS" panose="020B0603020202020204" pitchFamily="34" charset="0"/>
            </a:endParaRPr>
          </a:p>
        </p:txBody>
      </p:sp>
      <p:sp>
        <p:nvSpPr>
          <p:cNvPr id="4" name="Content Placeholder 3"/>
          <p:cNvSpPr>
            <a:spLocks noGrp="1"/>
          </p:cNvSpPr>
          <p:nvPr>
            <p:ph idx="1"/>
          </p:nvPr>
        </p:nvSpPr>
        <p:spPr/>
        <p:txBody>
          <a:bodyPr>
            <a:normAutofit/>
          </a:bodyPr>
          <a:lstStyle/>
          <a:p>
            <a:pPr>
              <a:lnSpc>
                <a:spcPct val="150000"/>
              </a:lnSpc>
            </a:pPr>
            <a:r>
              <a:rPr lang="en-US" sz="2400" dirty="0" smtClean="0"/>
              <a:t>Preamble</a:t>
            </a:r>
          </a:p>
          <a:p>
            <a:pPr>
              <a:lnSpc>
                <a:spcPct val="150000"/>
              </a:lnSpc>
            </a:pPr>
            <a:r>
              <a:rPr lang="en-US" sz="2400" dirty="0" smtClean="0"/>
              <a:t>Purpose and Objectives of the Review </a:t>
            </a:r>
            <a:endParaRPr lang="en-US" sz="2400" dirty="0"/>
          </a:p>
          <a:p>
            <a:pPr>
              <a:lnSpc>
                <a:spcPct val="150000"/>
              </a:lnSpc>
            </a:pPr>
            <a:r>
              <a:rPr lang="en-US" sz="2400" dirty="0" smtClean="0"/>
              <a:t>Seda Programme Development Context </a:t>
            </a:r>
            <a:endParaRPr lang="en-US" sz="2400" dirty="0"/>
          </a:p>
          <a:p>
            <a:pPr>
              <a:lnSpc>
                <a:spcPct val="150000"/>
              </a:lnSpc>
            </a:pPr>
            <a:r>
              <a:rPr lang="en-US" sz="2400" dirty="0" smtClean="0"/>
              <a:t>Programmes considered for review </a:t>
            </a:r>
            <a:endParaRPr lang="en-US" sz="2400" dirty="0"/>
          </a:p>
          <a:p>
            <a:pPr>
              <a:lnSpc>
                <a:spcPct val="150000"/>
              </a:lnSpc>
            </a:pPr>
            <a:r>
              <a:rPr lang="en-US" sz="2400" dirty="0" smtClean="0"/>
              <a:t>Review methodology </a:t>
            </a:r>
          </a:p>
          <a:p>
            <a:pPr>
              <a:lnSpc>
                <a:spcPct val="150000"/>
              </a:lnSpc>
            </a:pPr>
            <a:r>
              <a:rPr lang="en-US" sz="2400" dirty="0" smtClean="0"/>
              <a:t>Demographics of surveyed clients</a:t>
            </a:r>
          </a:p>
          <a:p>
            <a:pPr>
              <a:lnSpc>
                <a:spcPct val="150000"/>
              </a:lnSpc>
            </a:pPr>
            <a:r>
              <a:rPr lang="en-US" sz="2400" dirty="0" smtClean="0"/>
              <a:t>Findings, Recommendations and Actions </a:t>
            </a:r>
            <a:endParaRPr lang="en-US" sz="2400" dirty="0"/>
          </a:p>
        </p:txBody>
      </p:sp>
      <p:sp>
        <p:nvSpPr>
          <p:cNvPr id="3" name="Slide Number Placeholder 2"/>
          <p:cNvSpPr>
            <a:spLocks noGrp="1"/>
          </p:cNvSpPr>
          <p:nvPr>
            <p:ph type="sldNum" sz="quarter" idx="12"/>
          </p:nvPr>
        </p:nvSpPr>
        <p:spPr/>
        <p:txBody>
          <a:bodyPr/>
          <a:lstStyle/>
          <a:p>
            <a:fld id="{8A59C5F8-70E8-475B-AEED-ED8127206201}" type="slidenum">
              <a:rPr lang="en-US" smtClean="0"/>
              <a:pPr/>
              <a:t>2</a:t>
            </a:fld>
            <a:endParaRPr lang="en-US" dirty="0"/>
          </a:p>
        </p:txBody>
      </p:sp>
    </p:spTree>
    <p:extLst>
      <p:ext uri="{BB962C8B-B14F-4D97-AF65-F5344CB8AC3E}">
        <p14:creationId xmlns:p14="http://schemas.microsoft.com/office/powerpoint/2010/main" val="11127215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Demographics of surveyed clients </a:t>
            </a:r>
            <a:endParaRPr lang="en-US" sz="2800" dirty="0"/>
          </a:p>
        </p:txBody>
      </p:sp>
      <p:sp>
        <p:nvSpPr>
          <p:cNvPr id="3" name="Slide Number Placeholder 2"/>
          <p:cNvSpPr>
            <a:spLocks noGrp="1"/>
          </p:cNvSpPr>
          <p:nvPr>
            <p:ph type="sldNum" sz="quarter" idx="12"/>
          </p:nvPr>
        </p:nvSpPr>
        <p:spPr/>
        <p:txBody>
          <a:bodyPr/>
          <a:lstStyle/>
          <a:p>
            <a:fld id="{8A59C5F8-70E8-475B-AEED-ED8127206201}" type="slidenum">
              <a:rPr lang="en-US" smtClean="0"/>
              <a:pPr/>
              <a:t>20</a:t>
            </a:fld>
            <a:endParaRPr lang="en-US" dirty="0"/>
          </a:p>
        </p:txBody>
      </p:sp>
      <p:graphicFrame>
        <p:nvGraphicFramePr>
          <p:cNvPr id="6" name="Chart 5"/>
          <p:cNvGraphicFramePr>
            <a:graphicFrameLocks/>
          </p:cNvGraphicFramePr>
          <p:nvPr>
            <p:extLst>
              <p:ext uri="{D42A27DB-BD31-4B8C-83A1-F6EECF244321}">
                <p14:modId xmlns:p14="http://schemas.microsoft.com/office/powerpoint/2010/main" val="3820758582"/>
              </p:ext>
            </p:extLst>
          </p:nvPr>
        </p:nvGraphicFramePr>
        <p:xfrm>
          <a:off x="990600" y="1676400"/>
          <a:ext cx="7543800" cy="4572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177941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Demographics of surveyed clients </a:t>
            </a:r>
            <a:endParaRPr lang="en-US" sz="2800" dirty="0"/>
          </a:p>
        </p:txBody>
      </p:sp>
      <p:sp>
        <p:nvSpPr>
          <p:cNvPr id="4" name="Content Placeholder 3"/>
          <p:cNvSpPr>
            <a:spLocks noGrp="1"/>
          </p:cNvSpPr>
          <p:nvPr>
            <p:ph idx="1"/>
          </p:nvPr>
        </p:nvSpPr>
        <p:spPr>
          <a:xfrm>
            <a:off x="228600" y="1600200"/>
            <a:ext cx="8610600" cy="4525963"/>
          </a:xfrm>
        </p:spPr>
        <p:txBody>
          <a:bodyPr>
            <a:noAutofit/>
          </a:bodyPr>
          <a:lstStyle/>
          <a:p>
            <a:r>
              <a:rPr lang="en-ZA" sz="1900" dirty="0" smtClean="0"/>
              <a:t>The demographics of the surveyed clients who responded fairly represent those of the total Seda client population,  with the exception of age and annual turnover. </a:t>
            </a:r>
          </a:p>
          <a:p>
            <a:r>
              <a:rPr lang="en-ZA" sz="1900" dirty="0" smtClean="0"/>
              <a:t>On the age demographic; 42% of Seda’s clients are under the age of 35 while 61% of the respondents are below the age of 35. The reason for the difference can be attributed to the fact that the survey tool was online and therefore required familiarity and access to the internet. </a:t>
            </a:r>
          </a:p>
          <a:p>
            <a:r>
              <a:rPr lang="en-ZA" sz="1900" dirty="0" smtClean="0"/>
              <a:t>On annual turnover, 63% of the surveyed clients had a turnover of less than R1 million, while the Seda client base has approximately 70% in this category. </a:t>
            </a:r>
          </a:p>
          <a:p>
            <a:r>
              <a:rPr lang="en-ZA" sz="1900" dirty="0" smtClean="0"/>
              <a:t>The gender split of 49% female and 51% male mirrors that of the Seda population.</a:t>
            </a:r>
          </a:p>
          <a:p>
            <a:r>
              <a:rPr lang="en-ZA" sz="1900" dirty="0" smtClean="0"/>
              <a:t>The demographic on number of people employed is marginally higher for the surveyed clients at 9% employing 21 or more people. Seda’s client base has 7% clients employing </a:t>
            </a:r>
            <a:r>
              <a:rPr lang="en-ZA" sz="1900" dirty="0"/>
              <a:t>21 or more </a:t>
            </a:r>
            <a:r>
              <a:rPr lang="en-ZA" sz="1900" dirty="0" smtClean="0"/>
              <a:t>people. </a:t>
            </a:r>
          </a:p>
          <a:p>
            <a:r>
              <a:rPr lang="en-ZA" sz="1900" dirty="0" smtClean="0"/>
              <a:t>There are similarities regarding the sectors with retail, construction, agriculture and services (hospitality and services) being dominant in both groups. </a:t>
            </a:r>
          </a:p>
        </p:txBody>
      </p:sp>
      <p:sp>
        <p:nvSpPr>
          <p:cNvPr id="3" name="Slide Number Placeholder 2"/>
          <p:cNvSpPr>
            <a:spLocks noGrp="1"/>
          </p:cNvSpPr>
          <p:nvPr>
            <p:ph type="sldNum" sz="quarter" idx="12"/>
          </p:nvPr>
        </p:nvSpPr>
        <p:spPr/>
        <p:txBody>
          <a:bodyPr/>
          <a:lstStyle/>
          <a:p>
            <a:fld id="{8A59C5F8-70E8-475B-AEED-ED8127206201}" type="slidenum">
              <a:rPr lang="en-US" smtClean="0"/>
              <a:pPr/>
              <a:t>21</a:t>
            </a:fld>
            <a:endParaRPr lang="en-US" dirty="0"/>
          </a:p>
        </p:txBody>
      </p:sp>
    </p:spTree>
    <p:extLst>
      <p:ext uri="{BB962C8B-B14F-4D97-AF65-F5344CB8AC3E}">
        <p14:creationId xmlns:p14="http://schemas.microsoft.com/office/powerpoint/2010/main" val="28743538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A59C5F8-70E8-475B-AEED-ED8127206201}" type="slidenum">
              <a:rPr lang="en-US" smtClean="0"/>
              <a:pPr/>
              <a:t>22</a:t>
            </a:fld>
            <a:endParaRPr lang="en-US" dirty="0"/>
          </a:p>
        </p:txBody>
      </p:sp>
      <p:sp>
        <p:nvSpPr>
          <p:cNvPr id="4" name="Title 1"/>
          <p:cNvSpPr>
            <a:spLocks noGrp="1"/>
          </p:cNvSpPr>
          <p:nvPr>
            <p:ph type="title"/>
          </p:nvPr>
        </p:nvSpPr>
        <p:spPr>
          <a:xfrm>
            <a:off x="457200" y="2209800"/>
            <a:ext cx="8229600" cy="2286000"/>
          </a:xfrm>
        </p:spPr>
        <p:txBody>
          <a:bodyPr>
            <a:normAutofit/>
          </a:bodyPr>
          <a:lstStyle/>
          <a:p>
            <a:r>
              <a:rPr lang="en-US" sz="5400" dirty="0" smtClean="0"/>
              <a:t>Findings and Recommendations</a:t>
            </a:r>
            <a:endParaRPr lang="en-US" sz="5400" dirty="0"/>
          </a:p>
        </p:txBody>
      </p:sp>
    </p:spTree>
    <p:extLst>
      <p:ext uri="{BB962C8B-B14F-4D97-AF65-F5344CB8AC3E}">
        <p14:creationId xmlns:p14="http://schemas.microsoft.com/office/powerpoint/2010/main" val="28863713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Findings, Recommendations and Actions  </a:t>
            </a:r>
            <a:endParaRPr lang="en-US" sz="2800" dirty="0"/>
          </a:p>
        </p:txBody>
      </p:sp>
      <p:sp>
        <p:nvSpPr>
          <p:cNvPr id="4" name="Content Placeholder 3"/>
          <p:cNvSpPr>
            <a:spLocks noGrp="1"/>
          </p:cNvSpPr>
          <p:nvPr>
            <p:ph idx="1"/>
          </p:nvPr>
        </p:nvSpPr>
        <p:spPr>
          <a:xfrm>
            <a:off x="0" y="1371600"/>
            <a:ext cx="9144000" cy="5105400"/>
          </a:xfrm>
        </p:spPr>
        <p:txBody>
          <a:bodyPr>
            <a:noAutofit/>
          </a:bodyPr>
          <a:lstStyle/>
          <a:p>
            <a:pPr marL="0" indent="0" algn="just">
              <a:spcBef>
                <a:spcPts val="0"/>
              </a:spcBef>
              <a:buNone/>
            </a:pPr>
            <a:r>
              <a:rPr lang="en-US" sz="1800" b="1" cap="small" dirty="0" smtClean="0"/>
              <a:t>Objective 1: Perform </a:t>
            </a:r>
            <a:r>
              <a:rPr lang="en-US" sz="1800" b="1" cap="small" dirty="0"/>
              <a:t>a situational analysis of the small enterprise sector, focusing on size of the sector, key characteristics and challenges of small enterprises. </a:t>
            </a:r>
            <a:endParaRPr lang="en-US" sz="1800" b="1" cap="small" dirty="0" smtClean="0"/>
          </a:p>
          <a:p>
            <a:pPr marL="0" indent="0" algn="just">
              <a:spcBef>
                <a:spcPts val="0"/>
              </a:spcBef>
              <a:buNone/>
            </a:pPr>
            <a:endParaRPr lang="en-US" sz="1800" b="1" cap="small" dirty="0"/>
          </a:p>
          <a:p>
            <a:pPr marL="0" indent="0" algn="just">
              <a:spcBef>
                <a:spcPts val="0"/>
              </a:spcBef>
              <a:buNone/>
            </a:pPr>
            <a:r>
              <a:rPr lang="en-US" sz="1800" b="1" cap="small" dirty="0"/>
              <a:t>Key findings:</a:t>
            </a:r>
          </a:p>
          <a:p>
            <a:pPr algn="just">
              <a:spcBef>
                <a:spcPts val="0"/>
              </a:spcBef>
            </a:pPr>
            <a:r>
              <a:rPr lang="en-US" sz="1800" dirty="0"/>
              <a:t>Paucity of information on the SMME sector in South Africa. </a:t>
            </a:r>
          </a:p>
          <a:p>
            <a:pPr algn="just">
              <a:spcBef>
                <a:spcPts val="0"/>
              </a:spcBef>
            </a:pPr>
            <a:r>
              <a:rPr lang="en-US" sz="1800" dirty="0"/>
              <a:t>No </a:t>
            </a:r>
            <a:r>
              <a:rPr lang="en-US" sz="1800" dirty="0" smtClean="0"/>
              <a:t>updated database/coordinated research agenda on the SMME sector. </a:t>
            </a:r>
          </a:p>
          <a:p>
            <a:pPr algn="just">
              <a:spcBef>
                <a:spcPts val="0"/>
              </a:spcBef>
            </a:pPr>
            <a:r>
              <a:rPr lang="en-US" sz="1800" dirty="0" smtClean="0"/>
              <a:t>Absence of a sector wide monitoring and evaluation system on the SMME sector. </a:t>
            </a:r>
          </a:p>
          <a:p>
            <a:pPr algn="just">
              <a:spcBef>
                <a:spcPts val="0"/>
              </a:spcBef>
            </a:pPr>
            <a:endParaRPr lang="en-US" sz="1800" dirty="0"/>
          </a:p>
          <a:p>
            <a:pPr marL="0" indent="0" algn="just">
              <a:spcBef>
                <a:spcPts val="0"/>
              </a:spcBef>
              <a:buNone/>
            </a:pPr>
            <a:r>
              <a:rPr lang="en-US" sz="1800" b="1" cap="small" dirty="0"/>
              <a:t>Recommendation</a:t>
            </a:r>
            <a:r>
              <a:rPr lang="en-US" sz="1800" dirty="0" smtClean="0"/>
              <a:t>s: </a:t>
            </a:r>
          </a:p>
          <a:p>
            <a:pPr algn="just">
              <a:spcBef>
                <a:spcPts val="0"/>
              </a:spcBef>
            </a:pPr>
            <a:r>
              <a:rPr lang="en-US" sz="1800" dirty="0" smtClean="0"/>
              <a:t>DSBD should spearhead a process to develop a framework and research agenda for the SMME sector. </a:t>
            </a:r>
          </a:p>
          <a:p>
            <a:pPr algn="just">
              <a:spcBef>
                <a:spcPts val="0"/>
              </a:spcBef>
            </a:pPr>
            <a:endParaRPr lang="en-US" sz="1800" dirty="0"/>
          </a:p>
          <a:p>
            <a:pPr marL="0" indent="0" algn="just">
              <a:spcBef>
                <a:spcPts val="0"/>
              </a:spcBef>
              <a:buNone/>
            </a:pPr>
            <a:r>
              <a:rPr lang="en-US" sz="1800" b="1" cap="small" dirty="0"/>
              <a:t>Actions:</a:t>
            </a:r>
          </a:p>
          <a:p>
            <a:pPr algn="just">
              <a:spcBef>
                <a:spcPts val="0"/>
              </a:spcBef>
            </a:pPr>
            <a:r>
              <a:rPr lang="en-US" sz="1800" dirty="0"/>
              <a:t>A similar finding </a:t>
            </a:r>
            <a:r>
              <a:rPr lang="en-US" sz="1800" dirty="0" smtClean="0"/>
              <a:t>was also highlighted in the DSBD review, and research, monitoring and </a:t>
            </a:r>
            <a:r>
              <a:rPr lang="en-US" sz="1800" dirty="0"/>
              <a:t>evaluation will </a:t>
            </a:r>
            <a:r>
              <a:rPr lang="en-US" sz="1800" dirty="0" smtClean="0"/>
              <a:t>be one of the core areas for DSBD. </a:t>
            </a:r>
          </a:p>
          <a:p>
            <a:endParaRPr lang="en-US" sz="1800" dirty="0" smtClean="0"/>
          </a:p>
          <a:p>
            <a:pPr marL="0" indent="0">
              <a:buNone/>
            </a:pPr>
            <a:endParaRPr lang="en-US" sz="1800" dirty="0"/>
          </a:p>
        </p:txBody>
      </p:sp>
      <p:sp>
        <p:nvSpPr>
          <p:cNvPr id="3" name="Slide Number Placeholder 2"/>
          <p:cNvSpPr>
            <a:spLocks noGrp="1"/>
          </p:cNvSpPr>
          <p:nvPr>
            <p:ph type="sldNum" sz="quarter" idx="12"/>
          </p:nvPr>
        </p:nvSpPr>
        <p:spPr/>
        <p:txBody>
          <a:bodyPr/>
          <a:lstStyle/>
          <a:p>
            <a:fld id="{8A59C5F8-70E8-475B-AEED-ED8127206201}" type="slidenum">
              <a:rPr lang="en-US" smtClean="0"/>
              <a:pPr/>
              <a:t>23</a:t>
            </a:fld>
            <a:endParaRPr lang="en-US" dirty="0"/>
          </a:p>
        </p:txBody>
      </p:sp>
    </p:spTree>
    <p:extLst>
      <p:ext uri="{BB962C8B-B14F-4D97-AF65-F5344CB8AC3E}">
        <p14:creationId xmlns:p14="http://schemas.microsoft.com/office/powerpoint/2010/main" val="26857105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Findings, Recommendations and Actions  </a:t>
            </a:r>
            <a:endParaRPr lang="en-US" sz="2800" dirty="0"/>
          </a:p>
        </p:txBody>
      </p:sp>
      <p:sp>
        <p:nvSpPr>
          <p:cNvPr id="4" name="Content Placeholder 3"/>
          <p:cNvSpPr>
            <a:spLocks noGrp="1"/>
          </p:cNvSpPr>
          <p:nvPr>
            <p:ph idx="1"/>
          </p:nvPr>
        </p:nvSpPr>
        <p:spPr>
          <a:xfrm>
            <a:off x="228600" y="1371600"/>
            <a:ext cx="8686800" cy="4953000"/>
          </a:xfrm>
        </p:spPr>
        <p:txBody>
          <a:bodyPr>
            <a:noAutofit/>
          </a:bodyPr>
          <a:lstStyle/>
          <a:p>
            <a:pPr marL="0" indent="0">
              <a:spcBef>
                <a:spcPts val="0"/>
              </a:spcBef>
              <a:buNone/>
            </a:pPr>
            <a:r>
              <a:rPr lang="en-US" sz="1800" b="1" cap="small" dirty="0" smtClean="0"/>
              <a:t>Objective 2: </a:t>
            </a:r>
            <a:r>
              <a:rPr lang="en-US" sz="1800" b="1" cap="small" dirty="0"/>
              <a:t>Analyse government policy and the strategy of the DSBD focusing on non-financial support. </a:t>
            </a:r>
          </a:p>
          <a:p>
            <a:pPr marL="0" indent="0">
              <a:spcBef>
                <a:spcPts val="0"/>
              </a:spcBef>
              <a:buNone/>
            </a:pPr>
            <a:endParaRPr lang="en-US" sz="1800" dirty="0"/>
          </a:p>
          <a:p>
            <a:pPr marL="0" indent="0">
              <a:spcBef>
                <a:spcPts val="0"/>
              </a:spcBef>
              <a:buNone/>
            </a:pPr>
            <a:r>
              <a:rPr lang="en-US" sz="1800" b="1" cap="small" dirty="0"/>
              <a:t>Key findings</a:t>
            </a:r>
            <a:r>
              <a:rPr lang="en-US" sz="1800" dirty="0" smtClean="0"/>
              <a:t>:</a:t>
            </a:r>
            <a:endParaRPr lang="en-US" sz="1800" dirty="0"/>
          </a:p>
          <a:p>
            <a:pPr>
              <a:spcBef>
                <a:spcPts val="0"/>
              </a:spcBef>
            </a:pPr>
            <a:r>
              <a:rPr lang="en-US" sz="1800" dirty="0" smtClean="0"/>
              <a:t>Importance of SMMEs and cooperatives and radical economic transformation runs through from National Development Plan, 4</a:t>
            </a:r>
            <a:r>
              <a:rPr lang="en-US" sz="1800" baseline="30000" dirty="0" smtClean="0"/>
              <a:t>th</a:t>
            </a:r>
            <a:r>
              <a:rPr lang="en-US" sz="1800" dirty="0" smtClean="0"/>
              <a:t> ANC National Policy Conference, State of the Nation Addresses, including Nine Point Plan.</a:t>
            </a:r>
          </a:p>
          <a:p>
            <a:pPr>
              <a:spcBef>
                <a:spcPts val="0"/>
              </a:spcBef>
            </a:pPr>
            <a:r>
              <a:rPr lang="en-US" sz="1800" dirty="0" smtClean="0"/>
              <a:t>DSBD strategic objectives outline alignment to these policies and strategies. </a:t>
            </a:r>
          </a:p>
          <a:p>
            <a:pPr>
              <a:spcBef>
                <a:spcPts val="0"/>
              </a:spcBef>
            </a:pPr>
            <a:r>
              <a:rPr lang="en-US" sz="1800" dirty="0" smtClean="0"/>
              <a:t>There is limited understanding of radical economic transformation among the key informants. </a:t>
            </a:r>
          </a:p>
          <a:p>
            <a:pPr>
              <a:spcBef>
                <a:spcPts val="0"/>
              </a:spcBef>
            </a:pPr>
            <a:endParaRPr lang="en-US" sz="1800" dirty="0"/>
          </a:p>
          <a:p>
            <a:pPr marL="0" indent="0">
              <a:spcBef>
                <a:spcPts val="0"/>
              </a:spcBef>
              <a:buNone/>
            </a:pPr>
            <a:r>
              <a:rPr lang="en-US" sz="1800" b="1" cap="small" dirty="0"/>
              <a:t>Recommendations: </a:t>
            </a:r>
          </a:p>
          <a:p>
            <a:pPr>
              <a:spcBef>
                <a:spcPts val="0"/>
              </a:spcBef>
            </a:pPr>
            <a:r>
              <a:rPr lang="en-US" sz="1800" dirty="0" smtClean="0"/>
              <a:t>Seda should ensure alignment to the policy documents and strategies and communicate these to its stakeholders. </a:t>
            </a:r>
          </a:p>
          <a:p>
            <a:pPr>
              <a:spcBef>
                <a:spcPts val="0"/>
              </a:spcBef>
            </a:pPr>
            <a:endParaRPr lang="en-US" sz="1800" dirty="0"/>
          </a:p>
          <a:p>
            <a:pPr marL="0" indent="0">
              <a:spcBef>
                <a:spcPts val="0"/>
              </a:spcBef>
              <a:buNone/>
            </a:pPr>
            <a:r>
              <a:rPr lang="en-US" sz="1800" b="1" cap="small" dirty="0"/>
              <a:t>Actions:</a:t>
            </a:r>
          </a:p>
          <a:p>
            <a:pPr>
              <a:spcBef>
                <a:spcPts val="0"/>
              </a:spcBef>
            </a:pPr>
            <a:r>
              <a:rPr lang="en-US" sz="1800" dirty="0" smtClean="0"/>
              <a:t>Seda APP aligned to the DSBD APP. Stakeholder sessions to be held to communicate APP. </a:t>
            </a:r>
          </a:p>
          <a:p>
            <a:endParaRPr lang="en-US" sz="1800" dirty="0" smtClean="0"/>
          </a:p>
          <a:p>
            <a:pPr marL="0" indent="0">
              <a:buNone/>
            </a:pPr>
            <a:endParaRPr lang="en-US" sz="1700" dirty="0"/>
          </a:p>
        </p:txBody>
      </p:sp>
      <p:sp>
        <p:nvSpPr>
          <p:cNvPr id="3" name="Slide Number Placeholder 2"/>
          <p:cNvSpPr>
            <a:spLocks noGrp="1"/>
          </p:cNvSpPr>
          <p:nvPr>
            <p:ph type="sldNum" sz="quarter" idx="12"/>
          </p:nvPr>
        </p:nvSpPr>
        <p:spPr/>
        <p:txBody>
          <a:bodyPr/>
          <a:lstStyle/>
          <a:p>
            <a:fld id="{8A59C5F8-70E8-475B-AEED-ED8127206201}" type="slidenum">
              <a:rPr lang="en-US" smtClean="0"/>
              <a:pPr/>
              <a:t>24</a:t>
            </a:fld>
            <a:endParaRPr lang="en-US" dirty="0"/>
          </a:p>
        </p:txBody>
      </p:sp>
    </p:spTree>
    <p:extLst>
      <p:ext uri="{BB962C8B-B14F-4D97-AF65-F5344CB8AC3E}">
        <p14:creationId xmlns:p14="http://schemas.microsoft.com/office/powerpoint/2010/main" val="5327120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Findings, Recommendations and Actions  </a:t>
            </a:r>
            <a:endParaRPr lang="en-US" sz="2800" dirty="0"/>
          </a:p>
        </p:txBody>
      </p:sp>
      <p:sp>
        <p:nvSpPr>
          <p:cNvPr id="4" name="Content Placeholder 3"/>
          <p:cNvSpPr>
            <a:spLocks noGrp="1"/>
          </p:cNvSpPr>
          <p:nvPr>
            <p:ph idx="1"/>
          </p:nvPr>
        </p:nvSpPr>
        <p:spPr>
          <a:xfrm>
            <a:off x="457200" y="1371600"/>
            <a:ext cx="8229600" cy="4525963"/>
          </a:xfrm>
        </p:spPr>
        <p:txBody>
          <a:bodyPr>
            <a:noAutofit/>
          </a:bodyPr>
          <a:lstStyle/>
          <a:p>
            <a:pPr marL="0" indent="0">
              <a:buNone/>
            </a:pPr>
            <a:r>
              <a:rPr lang="en-US" sz="1800" b="1" cap="small" dirty="0" smtClean="0"/>
              <a:t>Objective 3</a:t>
            </a:r>
            <a:r>
              <a:rPr lang="en-US" sz="1800" b="1" cap="small" dirty="0"/>
              <a:t>: Ensure aligned understanding of small enterprise sector characteristics and challenges, and analysis of government policy and DSBD strategies with consultants reviewing financial support programmes and DSBD programmes. </a:t>
            </a:r>
            <a:endParaRPr lang="en-US" sz="1800" b="1" cap="small" dirty="0" smtClean="0"/>
          </a:p>
          <a:p>
            <a:pPr marL="0" indent="0">
              <a:buNone/>
            </a:pPr>
            <a:endParaRPr lang="en-US" sz="1800" b="1" cap="small" dirty="0"/>
          </a:p>
          <a:p>
            <a:r>
              <a:rPr lang="en-US" sz="1800" dirty="0" smtClean="0"/>
              <a:t>Partially achieved, meetings held with the team reviewing the DSBD review, DSBD review team were part of a key stakeholder focus group. </a:t>
            </a:r>
          </a:p>
          <a:p>
            <a:endParaRPr lang="en-US" sz="1800" dirty="0"/>
          </a:p>
          <a:p>
            <a:r>
              <a:rPr lang="en-US" sz="1800" dirty="0" smtClean="0"/>
              <a:t>Unable to synchronise with the Sefa review, Sefa however part of the key stakeholder focus group and key informant interviews. </a:t>
            </a:r>
          </a:p>
          <a:p>
            <a:endParaRPr lang="en-US" sz="1800" dirty="0"/>
          </a:p>
          <a:p>
            <a:endParaRPr lang="en-US" sz="1800" dirty="0"/>
          </a:p>
        </p:txBody>
      </p:sp>
      <p:sp>
        <p:nvSpPr>
          <p:cNvPr id="3" name="Slide Number Placeholder 2"/>
          <p:cNvSpPr>
            <a:spLocks noGrp="1"/>
          </p:cNvSpPr>
          <p:nvPr>
            <p:ph type="sldNum" sz="quarter" idx="12"/>
          </p:nvPr>
        </p:nvSpPr>
        <p:spPr/>
        <p:txBody>
          <a:bodyPr/>
          <a:lstStyle/>
          <a:p>
            <a:fld id="{8A59C5F8-70E8-475B-AEED-ED8127206201}" type="slidenum">
              <a:rPr lang="en-US" smtClean="0"/>
              <a:pPr/>
              <a:t>25</a:t>
            </a:fld>
            <a:endParaRPr lang="en-US" dirty="0"/>
          </a:p>
        </p:txBody>
      </p:sp>
    </p:spTree>
    <p:extLst>
      <p:ext uri="{BB962C8B-B14F-4D97-AF65-F5344CB8AC3E}">
        <p14:creationId xmlns:p14="http://schemas.microsoft.com/office/powerpoint/2010/main" val="5643355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Findings, Recommendations and Actions  </a:t>
            </a:r>
            <a:endParaRPr lang="en-US" sz="2800" dirty="0"/>
          </a:p>
        </p:txBody>
      </p:sp>
      <p:sp>
        <p:nvSpPr>
          <p:cNvPr id="4" name="Content Placeholder 3"/>
          <p:cNvSpPr>
            <a:spLocks noGrp="1"/>
          </p:cNvSpPr>
          <p:nvPr>
            <p:ph idx="1"/>
          </p:nvPr>
        </p:nvSpPr>
        <p:spPr>
          <a:xfrm>
            <a:off x="381000" y="1371600"/>
            <a:ext cx="8534400" cy="5105400"/>
          </a:xfrm>
        </p:spPr>
        <p:txBody>
          <a:bodyPr>
            <a:noAutofit/>
          </a:bodyPr>
          <a:lstStyle/>
          <a:p>
            <a:pPr marL="0" indent="0">
              <a:spcBef>
                <a:spcPts val="0"/>
              </a:spcBef>
              <a:buNone/>
            </a:pPr>
            <a:r>
              <a:rPr lang="en-US" sz="1800" b="1" cap="small" dirty="0" smtClean="0"/>
              <a:t>Objective 4: </a:t>
            </a:r>
            <a:r>
              <a:rPr lang="en-US" sz="1800" b="1" cap="small" dirty="0"/>
              <a:t>Review SEDA’s products and services in terms of relevance, effectiveness, delivery mechanisms, scale against government policy and DSBD strategies. </a:t>
            </a:r>
            <a:endParaRPr lang="en-US" sz="1800" b="1" cap="small" dirty="0" smtClean="0"/>
          </a:p>
          <a:p>
            <a:pPr marL="0" indent="0">
              <a:spcBef>
                <a:spcPts val="0"/>
              </a:spcBef>
              <a:buNone/>
            </a:pPr>
            <a:endParaRPr lang="en-US" sz="1800" dirty="0"/>
          </a:p>
          <a:p>
            <a:pPr>
              <a:spcBef>
                <a:spcPts val="0"/>
              </a:spcBef>
            </a:pPr>
            <a:r>
              <a:rPr lang="en-US" sz="1800" dirty="0" smtClean="0"/>
              <a:t>Review done through surveys with both Seda clients and Seda business advisors. </a:t>
            </a:r>
          </a:p>
          <a:p>
            <a:pPr>
              <a:spcBef>
                <a:spcPts val="0"/>
              </a:spcBef>
            </a:pPr>
            <a:r>
              <a:rPr lang="en-US" sz="1800" dirty="0" smtClean="0"/>
              <a:t>Programmes evaluated on effectiveness/benefits, relevance and awareness/familiarity. </a:t>
            </a:r>
          </a:p>
          <a:p>
            <a:pPr>
              <a:spcBef>
                <a:spcPts val="0"/>
              </a:spcBef>
            </a:pPr>
            <a:r>
              <a:rPr lang="en-US" sz="1800" dirty="0" smtClean="0"/>
              <a:t>Seven scale items used to assess effectiveness/benefits. These are:</a:t>
            </a:r>
          </a:p>
          <a:p>
            <a:pPr lvl="1">
              <a:spcBef>
                <a:spcPts val="0"/>
              </a:spcBef>
            </a:pPr>
            <a:r>
              <a:rPr lang="en-US" sz="1800" dirty="0" smtClean="0"/>
              <a:t>Improved business management skills. </a:t>
            </a:r>
          </a:p>
          <a:p>
            <a:pPr lvl="1">
              <a:spcBef>
                <a:spcPts val="0"/>
              </a:spcBef>
            </a:pPr>
            <a:r>
              <a:rPr lang="en-US" sz="1800" dirty="0" smtClean="0"/>
              <a:t>Made new contacts. </a:t>
            </a:r>
          </a:p>
          <a:p>
            <a:pPr lvl="1">
              <a:spcBef>
                <a:spcPts val="0"/>
              </a:spcBef>
            </a:pPr>
            <a:r>
              <a:rPr lang="en-US" sz="1800" dirty="0" smtClean="0"/>
              <a:t>Able to identify new opportunities. </a:t>
            </a:r>
          </a:p>
          <a:p>
            <a:pPr lvl="1">
              <a:spcBef>
                <a:spcPts val="0"/>
              </a:spcBef>
            </a:pPr>
            <a:r>
              <a:rPr lang="en-US" sz="1800" dirty="0" smtClean="0"/>
              <a:t>Now know how to raise capital. </a:t>
            </a:r>
          </a:p>
          <a:p>
            <a:pPr lvl="1">
              <a:spcBef>
                <a:spcPts val="0"/>
              </a:spcBef>
            </a:pPr>
            <a:r>
              <a:rPr lang="en-US" sz="1800" dirty="0" smtClean="0"/>
              <a:t>Products and services had improved. </a:t>
            </a:r>
          </a:p>
          <a:p>
            <a:pPr lvl="1">
              <a:spcBef>
                <a:spcPts val="0"/>
              </a:spcBef>
            </a:pPr>
            <a:r>
              <a:rPr lang="en-US" sz="1800" dirty="0" smtClean="0"/>
              <a:t>Learnt what business mistakes to avoid. </a:t>
            </a:r>
          </a:p>
          <a:p>
            <a:pPr lvl="1">
              <a:spcBef>
                <a:spcPts val="0"/>
              </a:spcBef>
            </a:pPr>
            <a:r>
              <a:rPr lang="en-US" sz="1800" dirty="0" smtClean="0"/>
              <a:t>Able to identify their strengths and weaknesses. </a:t>
            </a:r>
          </a:p>
          <a:p>
            <a:pPr>
              <a:spcBef>
                <a:spcPts val="0"/>
              </a:spcBef>
            </a:pPr>
            <a:r>
              <a:rPr lang="en-US" sz="1800" dirty="0" smtClean="0"/>
              <a:t>Evaluation of the delivery mechanism, focused on Seda as an organisation, the Business Advisors and the service providers. </a:t>
            </a:r>
          </a:p>
          <a:p>
            <a:pPr>
              <a:spcBef>
                <a:spcPts val="0"/>
              </a:spcBef>
            </a:pPr>
            <a:endParaRPr lang="en-US" sz="1800" dirty="0"/>
          </a:p>
        </p:txBody>
      </p:sp>
      <p:sp>
        <p:nvSpPr>
          <p:cNvPr id="3" name="Slide Number Placeholder 2"/>
          <p:cNvSpPr>
            <a:spLocks noGrp="1"/>
          </p:cNvSpPr>
          <p:nvPr>
            <p:ph type="sldNum" sz="quarter" idx="12"/>
          </p:nvPr>
        </p:nvSpPr>
        <p:spPr/>
        <p:txBody>
          <a:bodyPr/>
          <a:lstStyle/>
          <a:p>
            <a:fld id="{8A59C5F8-70E8-475B-AEED-ED8127206201}" type="slidenum">
              <a:rPr lang="en-US" smtClean="0"/>
              <a:pPr/>
              <a:t>26</a:t>
            </a:fld>
            <a:endParaRPr lang="en-US" dirty="0"/>
          </a:p>
        </p:txBody>
      </p:sp>
    </p:spTree>
    <p:extLst>
      <p:ext uri="{BB962C8B-B14F-4D97-AF65-F5344CB8AC3E}">
        <p14:creationId xmlns:p14="http://schemas.microsoft.com/office/powerpoint/2010/main" val="24180187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Findings, Recommendations and Actions  </a:t>
            </a:r>
            <a:endParaRPr lang="en-US" sz="2800" dirty="0"/>
          </a:p>
        </p:txBody>
      </p:sp>
      <p:sp>
        <p:nvSpPr>
          <p:cNvPr id="4" name="Content Placeholder 3"/>
          <p:cNvSpPr>
            <a:spLocks noGrp="1"/>
          </p:cNvSpPr>
          <p:nvPr>
            <p:ph idx="1"/>
          </p:nvPr>
        </p:nvSpPr>
        <p:spPr>
          <a:xfrm>
            <a:off x="457200" y="1371600"/>
            <a:ext cx="8229600" cy="5257800"/>
          </a:xfrm>
        </p:spPr>
        <p:txBody>
          <a:bodyPr>
            <a:noAutofit/>
          </a:bodyPr>
          <a:lstStyle/>
          <a:p>
            <a:pPr marL="0" indent="0">
              <a:buNone/>
            </a:pPr>
            <a:r>
              <a:rPr lang="en-US" sz="1700" b="1" cap="small" dirty="0" smtClean="0"/>
              <a:t>Objective 4: </a:t>
            </a:r>
            <a:r>
              <a:rPr lang="en-US" sz="1700" b="1" cap="small" dirty="0"/>
              <a:t>Review SEDA’s products and services in terms of relevance, effectiveness, delivery mechanisms, scale against government policy and DSBD strategies. </a:t>
            </a:r>
            <a:endParaRPr lang="en-US" sz="1700" b="1" cap="small" dirty="0" smtClean="0"/>
          </a:p>
          <a:p>
            <a:pPr marL="0" indent="0">
              <a:buNone/>
            </a:pPr>
            <a:endParaRPr lang="en-US" sz="1700" dirty="0"/>
          </a:p>
          <a:p>
            <a:pPr marL="0" indent="0">
              <a:buNone/>
            </a:pPr>
            <a:r>
              <a:rPr lang="en-US" sz="1800" b="1" dirty="0" smtClean="0"/>
              <a:t>KEY FINDINGS RELATED TO PROGRAMMES:</a:t>
            </a:r>
          </a:p>
          <a:p>
            <a:r>
              <a:rPr lang="en-US" sz="1800" dirty="0" smtClean="0"/>
              <a:t>Overall, programmes found to be relevant and effective. </a:t>
            </a:r>
            <a:endParaRPr lang="en-US" sz="1800" dirty="0"/>
          </a:p>
          <a:p>
            <a:r>
              <a:rPr lang="en-US" sz="1800" dirty="0" smtClean="0"/>
              <a:t>Incubation programme highly regarded, National Gazelles offers much promise. </a:t>
            </a:r>
          </a:p>
          <a:p>
            <a:r>
              <a:rPr lang="en-US" sz="1800" dirty="0" smtClean="0"/>
              <a:t>Clients rated Seda programmes higher than internal staff.</a:t>
            </a:r>
          </a:p>
          <a:p>
            <a:r>
              <a:rPr lang="en-US" sz="1800" dirty="0" smtClean="0"/>
              <a:t>Low levels of awareness/familiarity of Seda programmes, particularly new ones such as National Gazelles. Reflected in do not know (DK) responses. </a:t>
            </a:r>
          </a:p>
          <a:p>
            <a:r>
              <a:rPr lang="en-US" sz="1800" dirty="0" smtClean="0"/>
              <a:t>Organisation network well established, staff reasonably well trained, sound relations with key stakeholders. </a:t>
            </a:r>
          </a:p>
          <a:p>
            <a:r>
              <a:rPr lang="en-US" sz="1800" dirty="0" smtClean="0"/>
              <a:t>Capacity issues identified with two key components of the delivery mechanism, i.e. business advisors and service providers. </a:t>
            </a:r>
          </a:p>
          <a:p>
            <a:r>
              <a:rPr lang="en-US" sz="1800" dirty="0" smtClean="0"/>
              <a:t>Two schools thought on what Seda focus should be; the entire SMME sector, or a part of the sector to maximise impact. </a:t>
            </a:r>
          </a:p>
          <a:p>
            <a:r>
              <a:rPr lang="en-US" sz="1800" dirty="0" smtClean="0"/>
              <a:t>Seda currently does not have the capacity to cover the entire SMME and cooperative spectrum </a:t>
            </a:r>
          </a:p>
        </p:txBody>
      </p:sp>
      <p:sp>
        <p:nvSpPr>
          <p:cNvPr id="3" name="Slide Number Placeholder 2"/>
          <p:cNvSpPr>
            <a:spLocks noGrp="1"/>
          </p:cNvSpPr>
          <p:nvPr>
            <p:ph type="sldNum" sz="quarter" idx="12"/>
          </p:nvPr>
        </p:nvSpPr>
        <p:spPr/>
        <p:txBody>
          <a:bodyPr/>
          <a:lstStyle/>
          <a:p>
            <a:fld id="{8A59C5F8-70E8-475B-AEED-ED8127206201}" type="slidenum">
              <a:rPr lang="en-US" smtClean="0"/>
              <a:pPr/>
              <a:t>27</a:t>
            </a:fld>
            <a:endParaRPr lang="en-US" dirty="0"/>
          </a:p>
        </p:txBody>
      </p:sp>
    </p:spTree>
    <p:extLst>
      <p:ext uri="{BB962C8B-B14F-4D97-AF65-F5344CB8AC3E}">
        <p14:creationId xmlns:p14="http://schemas.microsoft.com/office/powerpoint/2010/main" val="24547234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Findings, Recommendations and Actions  </a:t>
            </a:r>
            <a:endParaRPr lang="en-US" sz="2800" dirty="0"/>
          </a:p>
        </p:txBody>
      </p:sp>
      <p:sp>
        <p:nvSpPr>
          <p:cNvPr id="4" name="Content Placeholder 3"/>
          <p:cNvSpPr>
            <a:spLocks noGrp="1"/>
          </p:cNvSpPr>
          <p:nvPr>
            <p:ph idx="1"/>
          </p:nvPr>
        </p:nvSpPr>
        <p:spPr>
          <a:xfrm>
            <a:off x="457200" y="1371600"/>
            <a:ext cx="8229600" cy="5257800"/>
          </a:xfrm>
        </p:spPr>
        <p:txBody>
          <a:bodyPr>
            <a:noAutofit/>
          </a:bodyPr>
          <a:lstStyle/>
          <a:p>
            <a:pPr marL="0" indent="0">
              <a:buNone/>
            </a:pPr>
            <a:r>
              <a:rPr lang="en-US" sz="1700" b="1" cap="small" dirty="0" smtClean="0"/>
              <a:t>Objective 4: </a:t>
            </a:r>
            <a:r>
              <a:rPr lang="en-US" sz="1700" b="1" cap="small" dirty="0"/>
              <a:t>Review SEDA’s products and services in terms of relevance, effectiveness, delivery mechanisms, scale against government policy and DSBD strategies. </a:t>
            </a:r>
            <a:endParaRPr lang="en-US" sz="1700" b="1" cap="small" dirty="0" smtClean="0"/>
          </a:p>
          <a:p>
            <a:pPr marL="0" indent="0">
              <a:buNone/>
            </a:pPr>
            <a:endParaRPr lang="en-US" sz="1700" dirty="0"/>
          </a:p>
          <a:p>
            <a:pPr marL="0" indent="0">
              <a:buNone/>
            </a:pPr>
            <a:r>
              <a:rPr lang="en-US" sz="1800" b="1" dirty="0" smtClean="0"/>
              <a:t>ACTIONS:</a:t>
            </a:r>
          </a:p>
          <a:p>
            <a:r>
              <a:rPr lang="en-US" sz="1800" dirty="0" smtClean="0"/>
              <a:t>Awareness on the organisation to also incorporate </a:t>
            </a:r>
            <a:r>
              <a:rPr lang="en-US" sz="1800" dirty="0" err="1" smtClean="0"/>
              <a:t>programmes</a:t>
            </a:r>
            <a:r>
              <a:rPr lang="en-US" sz="1800" dirty="0" smtClean="0"/>
              <a:t>, to be part of briefing to clients when they register on Seda database. </a:t>
            </a:r>
          </a:p>
          <a:p>
            <a:r>
              <a:rPr lang="en-US" sz="1800" dirty="0" smtClean="0"/>
              <a:t>Assessment of Business Advisors to be done against an </a:t>
            </a:r>
            <a:r>
              <a:rPr lang="en-US" sz="1800" dirty="0" err="1" smtClean="0"/>
              <a:t>organisational</a:t>
            </a:r>
            <a:r>
              <a:rPr lang="en-US" sz="1800" dirty="0" smtClean="0"/>
              <a:t> competency framework, appropriate training </a:t>
            </a:r>
            <a:r>
              <a:rPr lang="en-US" sz="1800" dirty="0" err="1" smtClean="0"/>
              <a:t>programmes</a:t>
            </a:r>
            <a:r>
              <a:rPr lang="en-US" sz="1800" dirty="0" smtClean="0"/>
              <a:t> being developed. </a:t>
            </a:r>
          </a:p>
          <a:p>
            <a:r>
              <a:rPr lang="en-US" sz="1800" dirty="0" smtClean="0"/>
              <a:t>Process of accrediting service providers being reviewed, in collaboration with the Institute of Business Advisors of South Africa (IBASA). </a:t>
            </a:r>
          </a:p>
          <a:p>
            <a:r>
              <a:rPr lang="en-US" sz="1800" dirty="0" smtClean="0"/>
              <a:t>A review of the delivery model, in particular the roles/extent of involvement of Business Advisors and service providers to be done in 2016/17.</a:t>
            </a:r>
          </a:p>
          <a:p>
            <a:r>
              <a:rPr lang="en-US" sz="1800" dirty="0" smtClean="0"/>
              <a:t>Partnerships with organisations that complement Seda’s </a:t>
            </a:r>
            <a:r>
              <a:rPr lang="en-US" sz="1800" dirty="0" err="1" smtClean="0"/>
              <a:t>programmes</a:t>
            </a:r>
            <a:r>
              <a:rPr lang="en-US" sz="1800" dirty="0" smtClean="0"/>
              <a:t> will be </a:t>
            </a:r>
            <a:r>
              <a:rPr lang="en-US" sz="1800" dirty="0" err="1" smtClean="0"/>
              <a:t>prioritised</a:t>
            </a:r>
            <a:r>
              <a:rPr lang="en-US" sz="1800" dirty="0" smtClean="0"/>
              <a:t> to ensure broader coverage of the SMME sector.  </a:t>
            </a:r>
          </a:p>
        </p:txBody>
      </p:sp>
      <p:sp>
        <p:nvSpPr>
          <p:cNvPr id="3" name="Slide Number Placeholder 2"/>
          <p:cNvSpPr>
            <a:spLocks noGrp="1"/>
          </p:cNvSpPr>
          <p:nvPr>
            <p:ph type="sldNum" sz="quarter" idx="12"/>
          </p:nvPr>
        </p:nvSpPr>
        <p:spPr/>
        <p:txBody>
          <a:bodyPr/>
          <a:lstStyle/>
          <a:p>
            <a:fld id="{8A59C5F8-70E8-475B-AEED-ED8127206201}" type="slidenum">
              <a:rPr lang="en-US" smtClean="0"/>
              <a:pPr/>
              <a:t>28</a:t>
            </a:fld>
            <a:endParaRPr lang="en-US" dirty="0"/>
          </a:p>
        </p:txBody>
      </p:sp>
    </p:spTree>
    <p:extLst>
      <p:ext uri="{BB962C8B-B14F-4D97-AF65-F5344CB8AC3E}">
        <p14:creationId xmlns:p14="http://schemas.microsoft.com/office/powerpoint/2010/main" val="30026656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Findings, Recommendations and Actions  </a:t>
            </a:r>
            <a:endParaRPr lang="en-US" sz="2800" dirty="0"/>
          </a:p>
        </p:txBody>
      </p:sp>
      <p:sp>
        <p:nvSpPr>
          <p:cNvPr id="4" name="Content Placeholder 3"/>
          <p:cNvSpPr>
            <a:spLocks noGrp="1"/>
          </p:cNvSpPr>
          <p:nvPr>
            <p:ph idx="1"/>
          </p:nvPr>
        </p:nvSpPr>
        <p:spPr>
          <a:xfrm>
            <a:off x="457200" y="1371600"/>
            <a:ext cx="8229600" cy="4525963"/>
          </a:xfrm>
        </p:spPr>
        <p:txBody>
          <a:bodyPr>
            <a:noAutofit/>
          </a:bodyPr>
          <a:lstStyle/>
          <a:p>
            <a:pPr marL="0" indent="0">
              <a:buNone/>
            </a:pPr>
            <a:r>
              <a:rPr lang="en-US" sz="1700" b="1" cap="small" dirty="0" smtClean="0"/>
              <a:t>Objective 4: </a:t>
            </a:r>
            <a:r>
              <a:rPr lang="en-US" sz="1700" b="1" cap="small" dirty="0"/>
              <a:t>Review SEDA’s products and services in terms of relevance, effectiveness, delivery mechanisms, scale against government policy and DSBD strategies. </a:t>
            </a:r>
            <a:endParaRPr lang="en-US" sz="1700" b="1" cap="small" dirty="0" smtClean="0"/>
          </a:p>
          <a:p>
            <a:pPr marL="0" indent="0">
              <a:buNone/>
            </a:pPr>
            <a:endParaRPr lang="en-US" sz="1700" dirty="0"/>
          </a:p>
          <a:p>
            <a:pPr marL="0" indent="0">
              <a:buNone/>
            </a:pPr>
            <a:r>
              <a:rPr lang="en-US" sz="1800" b="1" dirty="0" smtClean="0"/>
              <a:t>OVERALL CUSTOMER RATING OF SEDA PROGRAMMES</a:t>
            </a:r>
          </a:p>
          <a:p>
            <a:pPr marL="0" indent="0">
              <a:buNone/>
            </a:pPr>
            <a:endParaRPr lang="en-US" sz="1800" dirty="0"/>
          </a:p>
          <a:p>
            <a:pPr marL="0" indent="0">
              <a:buNone/>
            </a:pPr>
            <a:endParaRPr lang="en-US" sz="1800" dirty="0"/>
          </a:p>
        </p:txBody>
      </p:sp>
      <p:sp>
        <p:nvSpPr>
          <p:cNvPr id="3" name="Slide Number Placeholder 2"/>
          <p:cNvSpPr>
            <a:spLocks noGrp="1"/>
          </p:cNvSpPr>
          <p:nvPr>
            <p:ph type="sldNum" sz="quarter" idx="12"/>
          </p:nvPr>
        </p:nvSpPr>
        <p:spPr/>
        <p:txBody>
          <a:bodyPr/>
          <a:lstStyle/>
          <a:p>
            <a:fld id="{8A59C5F8-70E8-475B-AEED-ED8127206201}" type="slidenum">
              <a:rPr lang="en-US" smtClean="0"/>
              <a:pPr/>
              <a:t>29</a:t>
            </a:fld>
            <a:endParaRPr lang="en-US" dirty="0"/>
          </a:p>
        </p:txBody>
      </p:sp>
      <p:pic>
        <p:nvPicPr>
          <p:cNvPr id="8" name="Picture 3"/>
          <p:cNvPicPr>
            <a:picLocks noChangeAspect="1"/>
          </p:cNvPicPr>
          <p:nvPr/>
        </p:nvPicPr>
        <p:blipFill>
          <a:blip r:embed="rId4" cstate="print">
            <a:extLst>
              <a:ext uri="{28A0092B-C50C-407E-A947-70E740481C1C}">
                <a14:useLocalDpi xmlns:a14="http://schemas.microsoft.com/office/drawing/2010/main" val="0"/>
              </a:ext>
            </a:extLst>
          </a:blip>
          <a:srcRect r="3865"/>
          <a:stretch>
            <a:fillRect/>
          </a:stretch>
        </p:blipFill>
        <p:spPr bwMode="auto">
          <a:xfrm>
            <a:off x="533400" y="2743200"/>
            <a:ext cx="7277100" cy="359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7397109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A59C5F8-70E8-475B-AEED-ED8127206201}" type="slidenum">
              <a:rPr lang="en-US" smtClean="0"/>
              <a:pPr/>
              <a:t>3</a:t>
            </a:fld>
            <a:endParaRPr lang="en-US" dirty="0"/>
          </a:p>
        </p:txBody>
      </p:sp>
      <p:sp>
        <p:nvSpPr>
          <p:cNvPr id="6" name="Title 1"/>
          <p:cNvSpPr>
            <a:spLocks noGrp="1"/>
          </p:cNvSpPr>
          <p:nvPr>
            <p:ph type="title"/>
          </p:nvPr>
        </p:nvSpPr>
        <p:spPr>
          <a:xfrm>
            <a:off x="457200" y="2209800"/>
            <a:ext cx="8229600" cy="1143000"/>
          </a:xfrm>
        </p:spPr>
        <p:txBody>
          <a:bodyPr>
            <a:normAutofit/>
          </a:bodyPr>
          <a:lstStyle/>
          <a:p>
            <a:r>
              <a:rPr lang="en-US" sz="5400" dirty="0" smtClean="0"/>
              <a:t>Purpose of the Review</a:t>
            </a:r>
            <a:endParaRPr lang="en-US" sz="5400" dirty="0"/>
          </a:p>
        </p:txBody>
      </p:sp>
    </p:spTree>
    <p:extLst>
      <p:ext uri="{BB962C8B-B14F-4D97-AF65-F5344CB8AC3E}">
        <p14:creationId xmlns:p14="http://schemas.microsoft.com/office/powerpoint/2010/main" val="17016118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Findings, Recommendations and Actions  </a:t>
            </a:r>
            <a:endParaRPr lang="en-US" sz="2800" dirty="0"/>
          </a:p>
        </p:txBody>
      </p:sp>
      <p:sp>
        <p:nvSpPr>
          <p:cNvPr id="4" name="Content Placeholder 3"/>
          <p:cNvSpPr>
            <a:spLocks noGrp="1"/>
          </p:cNvSpPr>
          <p:nvPr>
            <p:ph idx="1"/>
          </p:nvPr>
        </p:nvSpPr>
        <p:spPr>
          <a:xfrm>
            <a:off x="457200" y="1371600"/>
            <a:ext cx="8229600" cy="5257800"/>
          </a:xfrm>
        </p:spPr>
        <p:txBody>
          <a:bodyPr>
            <a:noAutofit/>
          </a:bodyPr>
          <a:lstStyle/>
          <a:p>
            <a:pPr marL="0" indent="0">
              <a:buNone/>
            </a:pPr>
            <a:r>
              <a:rPr lang="en-US" sz="1700" dirty="0" smtClean="0"/>
              <a:t>Objective 4: </a:t>
            </a:r>
            <a:r>
              <a:rPr lang="en-US" sz="1700" dirty="0"/>
              <a:t>Review SEDA’s products and services in terms of relevance, effectiveness, delivery mechanisms, scale against government policy and DSBD strategies. </a:t>
            </a:r>
            <a:endParaRPr lang="en-US" sz="1700" dirty="0" smtClean="0"/>
          </a:p>
          <a:p>
            <a:pPr marL="0" indent="0">
              <a:buNone/>
            </a:pPr>
            <a:endParaRPr lang="en-US" sz="1700" dirty="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r>
              <a:rPr lang="en-US" sz="1800" dirty="0" smtClean="0"/>
              <a:t>Higher effectiveness on areas that focus on the entrepreneurs, and less on organisational level benefits. </a:t>
            </a:r>
          </a:p>
          <a:p>
            <a:r>
              <a:rPr lang="en-US" sz="1800" dirty="0" smtClean="0"/>
              <a:t>Levels consistent with Seda client outcome levels, i.e. increase in turnover and number of people employed.  </a:t>
            </a:r>
            <a:endParaRPr lang="en-US" sz="1800" b="1" dirty="0" smtClean="0">
              <a:solidFill>
                <a:srgbClr val="FF0000"/>
              </a:solidFill>
            </a:endParaRPr>
          </a:p>
        </p:txBody>
      </p:sp>
      <p:sp>
        <p:nvSpPr>
          <p:cNvPr id="3" name="Slide Number Placeholder 2"/>
          <p:cNvSpPr>
            <a:spLocks noGrp="1"/>
          </p:cNvSpPr>
          <p:nvPr>
            <p:ph type="sldNum" sz="quarter" idx="12"/>
          </p:nvPr>
        </p:nvSpPr>
        <p:spPr/>
        <p:txBody>
          <a:bodyPr/>
          <a:lstStyle/>
          <a:p>
            <a:fld id="{8A59C5F8-70E8-475B-AEED-ED8127206201}" type="slidenum">
              <a:rPr lang="en-US" smtClean="0"/>
              <a:pPr/>
              <a:t>30</a:t>
            </a:fld>
            <a:endParaRPr lang="en-US" dirty="0"/>
          </a:p>
        </p:txBody>
      </p:sp>
      <p:graphicFrame>
        <p:nvGraphicFramePr>
          <p:cNvPr id="6" name="Chart 5"/>
          <p:cNvGraphicFramePr>
            <a:graphicFrameLocks/>
          </p:cNvGraphicFramePr>
          <p:nvPr>
            <p:extLst>
              <p:ext uri="{D42A27DB-BD31-4B8C-83A1-F6EECF244321}">
                <p14:modId xmlns:p14="http://schemas.microsoft.com/office/powerpoint/2010/main" val="3138192001"/>
              </p:ext>
            </p:extLst>
          </p:nvPr>
        </p:nvGraphicFramePr>
        <p:xfrm>
          <a:off x="872906" y="2133600"/>
          <a:ext cx="6289894" cy="2971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0910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Findings, Recommendations and Actions  </a:t>
            </a:r>
            <a:endParaRPr lang="en-US" sz="2800" dirty="0"/>
          </a:p>
        </p:txBody>
      </p:sp>
      <p:sp>
        <p:nvSpPr>
          <p:cNvPr id="4" name="Content Placeholder 3"/>
          <p:cNvSpPr>
            <a:spLocks noGrp="1"/>
          </p:cNvSpPr>
          <p:nvPr>
            <p:ph idx="1"/>
          </p:nvPr>
        </p:nvSpPr>
        <p:spPr>
          <a:xfrm>
            <a:off x="457200" y="1371600"/>
            <a:ext cx="8229600" cy="4525963"/>
          </a:xfrm>
        </p:spPr>
        <p:txBody>
          <a:bodyPr>
            <a:noAutofit/>
          </a:bodyPr>
          <a:lstStyle/>
          <a:p>
            <a:pPr marL="0" indent="0">
              <a:buNone/>
            </a:pPr>
            <a:r>
              <a:rPr lang="en-US" sz="1700" b="1" cap="small" dirty="0" smtClean="0"/>
              <a:t>Objective 4: </a:t>
            </a:r>
            <a:r>
              <a:rPr lang="en-US" sz="1700" b="1" cap="small" dirty="0"/>
              <a:t>Review SEDA’s products and services in terms of relevance, effectiveness, delivery mechanisms, scale against government policy and DSBD strategies. </a:t>
            </a:r>
            <a:endParaRPr lang="en-US" sz="1700" b="1" cap="small" dirty="0" smtClean="0"/>
          </a:p>
          <a:p>
            <a:pPr marL="0" indent="0">
              <a:buNone/>
            </a:pPr>
            <a:endParaRPr lang="en-US" sz="1700" dirty="0"/>
          </a:p>
          <a:p>
            <a:pPr marL="0" indent="0">
              <a:buNone/>
            </a:pPr>
            <a:endParaRPr lang="en-US" sz="1800" dirty="0"/>
          </a:p>
          <a:p>
            <a:pPr marL="0" indent="0">
              <a:buNone/>
            </a:pPr>
            <a:endParaRPr lang="en-US" sz="1800" dirty="0"/>
          </a:p>
        </p:txBody>
      </p:sp>
      <p:sp>
        <p:nvSpPr>
          <p:cNvPr id="3" name="Slide Number Placeholder 2"/>
          <p:cNvSpPr>
            <a:spLocks noGrp="1"/>
          </p:cNvSpPr>
          <p:nvPr>
            <p:ph type="sldNum" sz="quarter" idx="12"/>
          </p:nvPr>
        </p:nvSpPr>
        <p:spPr/>
        <p:txBody>
          <a:bodyPr/>
          <a:lstStyle/>
          <a:p>
            <a:fld id="{8A59C5F8-70E8-475B-AEED-ED8127206201}" type="slidenum">
              <a:rPr lang="en-US" smtClean="0"/>
              <a:pPr/>
              <a:t>31</a:t>
            </a:fld>
            <a:endParaRPr lang="en-US" dirty="0"/>
          </a:p>
        </p:txBody>
      </p:sp>
      <p:pic>
        <p:nvPicPr>
          <p:cNvPr id="11" name="Picture 1"/>
          <p:cNvPicPr>
            <a:picLocks noChangeAspect="1"/>
          </p:cNvPicPr>
          <p:nvPr/>
        </p:nvPicPr>
        <p:blipFill>
          <a:blip r:embed="rId4" cstate="print">
            <a:extLst>
              <a:ext uri="{28A0092B-C50C-407E-A947-70E740481C1C}">
                <a14:useLocalDpi xmlns:a14="http://schemas.microsoft.com/office/drawing/2010/main" val="0"/>
              </a:ext>
            </a:extLst>
          </a:blip>
          <a:srcRect l="1315" t="900" r="1724"/>
          <a:stretch>
            <a:fillRect/>
          </a:stretch>
        </p:blipFill>
        <p:spPr bwMode="auto">
          <a:xfrm>
            <a:off x="914400" y="2362201"/>
            <a:ext cx="7239000" cy="40572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41698781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Findings, Recommendations and Actions  </a:t>
            </a:r>
            <a:endParaRPr lang="en-US" sz="2800" dirty="0"/>
          </a:p>
        </p:txBody>
      </p:sp>
      <p:sp>
        <p:nvSpPr>
          <p:cNvPr id="4" name="Content Placeholder 3"/>
          <p:cNvSpPr>
            <a:spLocks noGrp="1"/>
          </p:cNvSpPr>
          <p:nvPr>
            <p:ph idx="1"/>
          </p:nvPr>
        </p:nvSpPr>
        <p:spPr>
          <a:xfrm>
            <a:off x="457200" y="1371600"/>
            <a:ext cx="8229600" cy="5257800"/>
          </a:xfrm>
        </p:spPr>
        <p:txBody>
          <a:bodyPr>
            <a:noAutofit/>
          </a:bodyPr>
          <a:lstStyle/>
          <a:p>
            <a:pPr marL="0" indent="0">
              <a:buNone/>
            </a:pPr>
            <a:r>
              <a:rPr lang="en-US" sz="1700" b="1" cap="small" dirty="0" smtClean="0"/>
              <a:t>Objective 4: </a:t>
            </a:r>
            <a:r>
              <a:rPr lang="en-US" sz="1700" b="1" cap="small" dirty="0"/>
              <a:t>Review SEDA’s products and services in terms of relevance, effectiveness, delivery mechanisms, scale against government policy and DSBD strategies. </a:t>
            </a:r>
            <a:endParaRPr lang="en-US" sz="1700" b="1" cap="small" dirty="0" smtClean="0"/>
          </a:p>
          <a:p>
            <a:pPr marL="0" indent="0">
              <a:buNone/>
            </a:pPr>
            <a:endParaRPr lang="en-US" sz="1700" dirty="0"/>
          </a:p>
          <a:p>
            <a:pPr marL="0" indent="0">
              <a:buNone/>
            </a:pPr>
            <a:r>
              <a:rPr lang="en-US" sz="1800" b="1" dirty="0" smtClean="0"/>
              <a:t>ANALYSIS:</a:t>
            </a:r>
          </a:p>
          <a:p>
            <a:pPr marL="0" indent="0">
              <a:buNone/>
            </a:pPr>
            <a:endParaRPr lang="en-US" sz="1800" b="1" dirty="0"/>
          </a:p>
          <a:p>
            <a:r>
              <a:rPr lang="en-US" sz="1800" dirty="0" smtClean="0"/>
              <a:t>Although ratings of </a:t>
            </a:r>
            <a:r>
              <a:rPr lang="en-US" sz="1800" dirty="0" err="1" smtClean="0"/>
              <a:t>programmes</a:t>
            </a:r>
            <a:r>
              <a:rPr lang="en-US" sz="1800" dirty="0" smtClean="0"/>
              <a:t> as either excellent, good or adequate are at an acceptable level for both Seda staff and Seda clients, what is worth noting is that the clients rate the </a:t>
            </a:r>
            <a:r>
              <a:rPr lang="en-US" sz="1800" dirty="0" err="1" smtClean="0"/>
              <a:t>programmes</a:t>
            </a:r>
            <a:r>
              <a:rPr lang="en-US" sz="1800" dirty="0" smtClean="0"/>
              <a:t> higher than internal staff. </a:t>
            </a:r>
          </a:p>
          <a:p>
            <a:r>
              <a:rPr lang="en-US" sz="1800" dirty="0" smtClean="0"/>
              <a:t>At close out workshop, this was discussed and the Seda staff (provincial and branch managers) perceived the programme development process to be done without consulting them, and </a:t>
            </a:r>
            <a:r>
              <a:rPr lang="en-US" sz="1800" dirty="0" err="1" smtClean="0"/>
              <a:t>programmes</a:t>
            </a:r>
            <a:r>
              <a:rPr lang="en-US" sz="1800" dirty="0" smtClean="0"/>
              <a:t> were not adequately communicated to the delivery network. </a:t>
            </a:r>
          </a:p>
          <a:p>
            <a:r>
              <a:rPr lang="en-US" sz="1800" dirty="0" smtClean="0"/>
              <a:t>The quality and technology transfer </a:t>
            </a:r>
            <a:r>
              <a:rPr lang="en-US" sz="1800" dirty="0" err="1" smtClean="0"/>
              <a:t>programmes</a:t>
            </a:r>
            <a:r>
              <a:rPr lang="en-US" sz="1800" dirty="0" smtClean="0"/>
              <a:t>, which are offered through the Seda Technology Programme were cited as examples of programme development and communication to learn from. </a:t>
            </a:r>
          </a:p>
          <a:p>
            <a:endParaRPr lang="en-US" sz="1800" b="1" dirty="0" smtClean="0"/>
          </a:p>
        </p:txBody>
      </p:sp>
      <p:sp>
        <p:nvSpPr>
          <p:cNvPr id="3" name="Slide Number Placeholder 2"/>
          <p:cNvSpPr>
            <a:spLocks noGrp="1"/>
          </p:cNvSpPr>
          <p:nvPr>
            <p:ph type="sldNum" sz="quarter" idx="12"/>
          </p:nvPr>
        </p:nvSpPr>
        <p:spPr/>
        <p:txBody>
          <a:bodyPr/>
          <a:lstStyle/>
          <a:p>
            <a:fld id="{8A59C5F8-70E8-475B-AEED-ED8127206201}" type="slidenum">
              <a:rPr lang="en-US" smtClean="0"/>
              <a:pPr/>
              <a:t>32</a:t>
            </a:fld>
            <a:endParaRPr lang="en-US" dirty="0"/>
          </a:p>
        </p:txBody>
      </p:sp>
    </p:spTree>
    <p:extLst>
      <p:ext uri="{BB962C8B-B14F-4D97-AF65-F5344CB8AC3E}">
        <p14:creationId xmlns:p14="http://schemas.microsoft.com/office/powerpoint/2010/main" val="1832354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Findings, Recommendations and Actions  </a:t>
            </a:r>
            <a:endParaRPr lang="en-US" sz="2800" dirty="0"/>
          </a:p>
        </p:txBody>
      </p:sp>
      <p:sp>
        <p:nvSpPr>
          <p:cNvPr id="4" name="Content Placeholder 3"/>
          <p:cNvSpPr>
            <a:spLocks noGrp="1"/>
          </p:cNvSpPr>
          <p:nvPr>
            <p:ph idx="1"/>
          </p:nvPr>
        </p:nvSpPr>
        <p:spPr>
          <a:xfrm>
            <a:off x="457200" y="1371600"/>
            <a:ext cx="8229600" cy="5486400"/>
          </a:xfrm>
        </p:spPr>
        <p:txBody>
          <a:bodyPr>
            <a:noAutofit/>
          </a:bodyPr>
          <a:lstStyle/>
          <a:p>
            <a:pPr marL="0" indent="0">
              <a:buNone/>
            </a:pPr>
            <a:r>
              <a:rPr lang="en-US" sz="1800" dirty="0" smtClean="0"/>
              <a:t>Objective 4: </a:t>
            </a:r>
            <a:r>
              <a:rPr lang="en-US" sz="1800" dirty="0"/>
              <a:t>Review SEDA’s products and services in terms of relevance, effectiveness, delivery mechanisms, scale against government policy and DSBD strategies. </a:t>
            </a:r>
          </a:p>
          <a:p>
            <a:pPr marL="0" indent="0" algn="ctr">
              <a:buNone/>
            </a:pPr>
            <a:r>
              <a:rPr lang="en-US" sz="1800" b="1" dirty="0" smtClean="0"/>
              <a:t>Awareness levels of Seda Programmes </a:t>
            </a:r>
            <a:endParaRPr lang="en-US" sz="1800" b="1"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a:p>
          <a:p>
            <a:pPr marL="0" indent="0">
              <a:buNone/>
            </a:pPr>
            <a:endParaRPr lang="en-US" sz="1800" dirty="0" smtClean="0"/>
          </a:p>
          <a:p>
            <a:pPr marL="0" indent="0">
              <a:buNone/>
            </a:pPr>
            <a:endParaRPr lang="en-US" sz="1800" dirty="0" smtClean="0"/>
          </a:p>
          <a:p>
            <a:pPr marL="0" indent="0">
              <a:buNone/>
            </a:pPr>
            <a:r>
              <a:rPr lang="en-US" sz="1800" dirty="0" smtClean="0"/>
              <a:t>Clients more aware of interventions received, as opposed to programme they are under.  </a:t>
            </a:r>
          </a:p>
          <a:p>
            <a:pPr marL="0" indent="0">
              <a:buNone/>
            </a:pPr>
            <a:endParaRPr lang="en-US" sz="1800" dirty="0"/>
          </a:p>
          <a:p>
            <a:pPr marL="0" indent="0">
              <a:buNone/>
            </a:pPr>
            <a:endParaRPr lang="en-US" sz="1800" dirty="0"/>
          </a:p>
        </p:txBody>
      </p:sp>
      <p:sp>
        <p:nvSpPr>
          <p:cNvPr id="3" name="Slide Number Placeholder 2"/>
          <p:cNvSpPr>
            <a:spLocks noGrp="1"/>
          </p:cNvSpPr>
          <p:nvPr>
            <p:ph type="sldNum" sz="quarter" idx="12"/>
          </p:nvPr>
        </p:nvSpPr>
        <p:spPr/>
        <p:txBody>
          <a:bodyPr/>
          <a:lstStyle/>
          <a:p>
            <a:fld id="{8A59C5F8-70E8-475B-AEED-ED8127206201}" type="slidenum">
              <a:rPr lang="en-US" smtClean="0"/>
              <a:pPr/>
              <a:t>33</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412553194"/>
              </p:ext>
            </p:extLst>
          </p:nvPr>
        </p:nvGraphicFramePr>
        <p:xfrm>
          <a:off x="1143000" y="2438400"/>
          <a:ext cx="6248400" cy="2971800"/>
        </p:xfrm>
        <a:graphic>
          <a:graphicData uri="http://schemas.openxmlformats.org/drawingml/2006/table">
            <a:tbl>
              <a:tblPr/>
              <a:tblGrid>
                <a:gridCol w="4350521"/>
                <a:gridCol w="1897879"/>
              </a:tblGrid>
              <a:tr h="297180">
                <a:tc>
                  <a:txBody>
                    <a:bodyPr/>
                    <a:lstStyle/>
                    <a:p>
                      <a:pPr algn="l" fontAlgn="b"/>
                      <a:r>
                        <a:rPr lang="en-US" sz="1800" b="1" i="0" u="none" strike="noStrike" dirty="0">
                          <a:solidFill>
                            <a:srgbClr val="000000"/>
                          </a:solidFill>
                          <a:effectLst/>
                          <a:latin typeface="Calibri"/>
                        </a:rPr>
                        <a:t>Quality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a:rPr>
                        <a:t>13%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97180">
                <a:tc>
                  <a:txBody>
                    <a:bodyPr/>
                    <a:lstStyle/>
                    <a:p>
                      <a:pPr algn="l" fontAlgn="b"/>
                      <a:r>
                        <a:rPr lang="en-US" sz="1800" b="1" i="0" u="none" strike="noStrike" dirty="0">
                          <a:solidFill>
                            <a:srgbClr val="000000"/>
                          </a:solidFill>
                          <a:effectLst/>
                          <a:latin typeface="Calibri"/>
                        </a:rPr>
                        <a:t>Technology Transfer</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a:rPr>
                        <a:t>8%</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97180">
                <a:tc>
                  <a:txBody>
                    <a:bodyPr/>
                    <a:lstStyle/>
                    <a:p>
                      <a:pPr algn="l" fontAlgn="b"/>
                      <a:r>
                        <a:rPr lang="en-US" sz="1800" b="1" i="0" u="none" strike="noStrike" dirty="0">
                          <a:solidFill>
                            <a:srgbClr val="000000"/>
                          </a:solidFill>
                          <a:effectLst/>
                          <a:latin typeface="Calibri"/>
                        </a:rPr>
                        <a:t>Access to markets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a:rPr>
                        <a:t>19%</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97180">
                <a:tc>
                  <a:txBody>
                    <a:bodyPr/>
                    <a:lstStyle/>
                    <a:p>
                      <a:pPr algn="l" fontAlgn="b"/>
                      <a:r>
                        <a:rPr lang="en-US" sz="1800" b="1" i="0" u="none" strike="noStrike" dirty="0">
                          <a:solidFill>
                            <a:srgbClr val="000000"/>
                          </a:solidFill>
                          <a:effectLst/>
                          <a:latin typeface="Calibri"/>
                        </a:rPr>
                        <a:t>Access to Finance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a:rPr>
                        <a:t>15%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97180">
                <a:tc>
                  <a:txBody>
                    <a:bodyPr/>
                    <a:lstStyle/>
                    <a:p>
                      <a:pPr algn="l" fontAlgn="b"/>
                      <a:r>
                        <a:rPr lang="en-US" sz="1800" b="1" i="0" u="none" strike="noStrike" dirty="0">
                          <a:solidFill>
                            <a:srgbClr val="000000"/>
                          </a:solidFill>
                          <a:effectLst/>
                          <a:latin typeface="Calibri"/>
                        </a:rPr>
                        <a:t>Cooperatives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a:rPr>
                        <a:t>8%</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97180">
                <a:tc>
                  <a:txBody>
                    <a:bodyPr/>
                    <a:lstStyle/>
                    <a:p>
                      <a:pPr algn="l" fontAlgn="b"/>
                      <a:r>
                        <a:rPr lang="en-US" sz="1800" b="1" i="0" u="none" strike="noStrike" dirty="0">
                          <a:solidFill>
                            <a:srgbClr val="000000"/>
                          </a:solidFill>
                          <a:effectLst/>
                          <a:latin typeface="Calibri"/>
                        </a:rPr>
                        <a:t>Export Development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a:rPr>
                        <a:t>8%</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97180">
                <a:tc>
                  <a:txBody>
                    <a:bodyPr/>
                    <a:lstStyle/>
                    <a:p>
                      <a:pPr algn="l" fontAlgn="b"/>
                      <a:r>
                        <a:rPr lang="en-US" sz="1800" b="1" i="0" u="none" strike="noStrike" dirty="0">
                          <a:solidFill>
                            <a:srgbClr val="000000"/>
                          </a:solidFill>
                          <a:effectLst/>
                          <a:latin typeface="Calibri"/>
                        </a:rPr>
                        <a:t>Supplier Development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a:rPr>
                        <a:t>13%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97180">
                <a:tc>
                  <a:txBody>
                    <a:bodyPr/>
                    <a:lstStyle/>
                    <a:p>
                      <a:pPr algn="l" fontAlgn="b"/>
                      <a:r>
                        <a:rPr lang="en-US" sz="1800" b="1" i="0" u="none" strike="noStrike" dirty="0">
                          <a:solidFill>
                            <a:srgbClr val="000000"/>
                          </a:solidFill>
                          <a:effectLst/>
                          <a:latin typeface="Calibri"/>
                        </a:rPr>
                        <a:t>Manufacturing Support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a:rPr>
                        <a:t>8%</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97180">
                <a:tc>
                  <a:txBody>
                    <a:bodyPr/>
                    <a:lstStyle/>
                    <a:p>
                      <a:pPr algn="l" fontAlgn="b"/>
                      <a:r>
                        <a:rPr lang="en-US" sz="1800" b="1" i="0" u="none" strike="noStrike" dirty="0">
                          <a:solidFill>
                            <a:srgbClr val="000000"/>
                          </a:solidFill>
                          <a:effectLst/>
                          <a:latin typeface="Calibri"/>
                        </a:rPr>
                        <a:t>Women Enterprise Coaching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a:rPr>
                        <a:t>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97180">
                <a:tc>
                  <a:txBody>
                    <a:bodyPr/>
                    <a:lstStyle/>
                    <a:p>
                      <a:pPr algn="l" fontAlgn="b"/>
                      <a:r>
                        <a:rPr lang="fr-FR" sz="1800" b="1" i="0" u="none" strike="noStrike" dirty="0">
                          <a:solidFill>
                            <a:srgbClr val="000000"/>
                          </a:solidFill>
                          <a:effectLst/>
                          <a:latin typeface="Calibri"/>
                        </a:rPr>
                        <a:t>National Gazelles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a:rPr>
                        <a:t>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607707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Findings, Recommendations and Actions  </a:t>
            </a:r>
            <a:endParaRPr lang="en-US" sz="2800" dirty="0"/>
          </a:p>
        </p:txBody>
      </p:sp>
      <p:sp>
        <p:nvSpPr>
          <p:cNvPr id="4" name="Content Placeholder 3"/>
          <p:cNvSpPr>
            <a:spLocks noGrp="1"/>
          </p:cNvSpPr>
          <p:nvPr>
            <p:ph idx="1"/>
          </p:nvPr>
        </p:nvSpPr>
        <p:spPr>
          <a:xfrm>
            <a:off x="457200" y="1371600"/>
            <a:ext cx="8229600" cy="5257800"/>
          </a:xfrm>
        </p:spPr>
        <p:txBody>
          <a:bodyPr>
            <a:noAutofit/>
          </a:bodyPr>
          <a:lstStyle/>
          <a:p>
            <a:pPr marL="0" indent="0">
              <a:buNone/>
            </a:pPr>
            <a:r>
              <a:rPr lang="en-US" sz="1700" b="1" cap="small" dirty="0" smtClean="0"/>
              <a:t>Objective 4: </a:t>
            </a:r>
            <a:r>
              <a:rPr lang="en-US" sz="1700" b="1" cap="small" dirty="0"/>
              <a:t>Review SEDA’s products and services in terms of relevance, effectiveness, delivery mechanisms, scale against government policy and DSBD strategies. </a:t>
            </a:r>
            <a:endParaRPr lang="en-US" sz="1700" b="1" cap="small" dirty="0" smtClean="0"/>
          </a:p>
          <a:p>
            <a:pPr marL="0" indent="0">
              <a:buNone/>
            </a:pPr>
            <a:endParaRPr lang="en-US" sz="1700" dirty="0"/>
          </a:p>
          <a:p>
            <a:pPr marL="0" indent="0">
              <a:buNone/>
            </a:pPr>
            <a:r>
              <a:rPr lang="en-US" sz="1800" b="1" dirty="0" smtClean="0"/>
              <a:t>ACTIONS:</a:t>
            </a:r>
          </a:p>
          <a:p>
            <a:r>
              <a:rPr lang="en-US" sz="1800" dirty="0" smtClean="0"/>
              <a:t>Client briefing sessions to include entire basket of Seda </a:t>
            </a:r>
            <a:r>
              <a:rPr lang="en-US" sz="1800" dirty="0" err="1" smtClean="0"/>
              <a:t>programmes</a:t>
            </a:r>
            <a:r>
              <a:rPr lang="en-US" sz="1800" dirty="0" smtClean="0"/>
              <a:t>, instead of being limited to processes and the interventions identified as necessary for the client business. </a:t>
            </a:r>
          </a:p>
        </p:txBody>
      </p:sp>
      <p:sp>
        <p:nvSpPr>
          <p:cNvPr id="3" name="Slide Number Placeholder 2"/>
          <p:cNvSpPr>
            <a:spLocks noGrp="1"/>
          </p:cNvSpPr>
          <p:nvPr>
            <p:ph type="sldNum" sz="quarter" idx="12"/>
          </p:nvPr>
        </p:nvSpPr>
        <p:spPr/>
        <p:txBody>
          <a:bodyPr/>
          <a:lstStyle/>
          <a:p>
            <a:fld id="{8A59C5F8-70E8-475B-AEED-ED8127206201}" type="slidenum">
              <a:rPr lang="en-US" smtClean="0"/>
              <a:pPr/>
              <a:t>34</a:t>
            </a:fld>
            <a:endParaRPr lang="en-US" dirty="0"/>
          </a:p>
        </p:txBody>
      </p:sp>
    </p:spTree>
    <p:extLst>
      <p:ext uri="{BB962C8B-B14F-4D97-AF65-F5344CB8AC3E}">
        <p14:creationId xmlns:p14="http://schemas.microsoft.com/office/powerpoint/2010/main" val="864574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Findings, Recommendations and Actions  </a:t>
            </a:r>
            <a:endParaRPr lang="en-US" sz="2800" dirty="0"/>
          </a:p>
        </p:txBody>
      </p:sp>
      <p:sp>
        <p:nvSpPr>
          <p:cNvPr id="4" name="Content Placeholder 3"/>
          <p:cNvSpPr>
            <a:spLocks noGrp="1"/>
          </p:cNvSpPr>
          <p:nvPr>
            <p:ph idx="1"/>
          </p:nvPr>
        </p:nvSpPr>
        <p:spPr>
          <a:xfrm>
            <a:off x="457200" y="1371600"/>
            <a:ext cx="8229600" cy="5486400"/>
          </a:xfrm>
        </p:spPr>
        <p:txBody>
          <a:bodyPr>
            <a:noAutofit/>
          </a:bodyPr>
          <a:lstStyle/>
          <a:p>
            <a:pPr marL="0" indent="0">
              <a:buNone/>
            </a:pPr>
            <a:r>
              <a:rPr lang="en-US" sz="1800" b="1" cap="small" dirty="0"/>
              <a:t>Objective 4: Review SEDA’s products and services in terms of relevance, effectiveness, delivery mechanisms, scale against government policy and DSBD strategies. </a:t>
            </a:r>
            <a:endParaRPr lang="en-US" sz="1800" b="1" cap="small" dirty="0" smtClean="0"/>
          </a:p>
          <a:p>
            <a:pPr marL="0" indent="0">
              <a:buNone/>
            </a:pPr>
            <a:endParaRPr lang="en-US" sz="1800" b="1" cap="small" dirty="0"/>
          </a:p>
          <a:p>
            <a:pPr marL="0" indent="0">
              <a:buNone/>
            </a:pPr>
            <a:r>
              <a:rPr lang="en-US" sz="1800" b="1" dirty="0" smtClean="0"/>
              <a:t>KEY RECOMMENDATIONS FROM CUSTOMERS:</a:t>
            </a:r>
          </a:p>
          <a:p>
            <a:pPr marL="0" indent="0">
              <a:buNone/>
            </a:pPr>
            <a:endParaRPr lang="en-US" sz="1800" dirty="0"/>
          </a:p>
          <a:p>
            <a:r>
              <a:rPr lang="en-US" sz="1800" dirty="0" smtClean="0"/>
              <a:t>Seda should consider adding the following programmes:</a:t>
            </a:r>
          </a:p>
          <a:p>
            <a:pPr lvl="1"/>
            <a:r>
              <a:rPr lang="en-US" sz="1800" dirty="0" smtClean="0"/>
              <a:t>SARS Support Programme. </a:t>
            </a:r>
          </a:p>
          <a:p>
            <a:pPr lvl="1"/>
            <a:r>
              <a:rPr lang="en-US" sz="1800" dirty="0" smtClean="0"/>
              <a:t>Franchising Programme </a:t>
            </a:r>
          </a:p>
          <a:p>
            <a:pPr lvl="1"/>
            <a:r>
              <a:rPr lang="en-US" sz="1800" dirty="0" smtClean="0"/>
              <a:t>Mentorship Programme </a:t>
            </a:r>
          </a:p>
          <a:p>
            <a:pPr lvl="1"/>
            <a:r>
              <a:rPr lang="en-US" sz="1800" dirty="0" smtClean="0"/>
              <a:t>Exports and imports programme. </a:t>
            </a:r>
          </a:p>
          <a:p>
            <a:pPr lvl="1"/>
            <a:r>
              <a:rPr lang="en-US" sz="1800" dirty="0" smtClean="0"/>
              <a:t>CIPC programmes. </a:t>
            </a:r>
          </a:p>
          <a:p>
            <a:pPr lvl="1"/>
            <a:r>
              <a:rPr lang="en-US" sz="1800" dirty="0" smtClean="0"/>
              <a:t>Procurement tender process. </a:t>
            </a:r>
          </a:p>
          <a:p>
            <a:pPr marL="457200" lvl="1" indent="0">
              <a:buNone/>
            </a:pPr>
            <a:endParaRPr lang="en-US" sz="1800" dirty="0"/>
          </a:p>
        </p:txBody>
      </p:sp>
      <p:sp>
        <p:nvSpPr>
          <p:cNvPr id="3" name="Slide Number Placeholder 2"/>
          <p:cNvSpPr>
            <a:spLocks noGrp="1"/>
          </p:cNvSpPr>
          <p:nvPr>
            <p:ph type="sldNum" sz="quarter" idx="12"/>
          </p:nvPr>
        </p:nvSpPr>
        <p:spPr/>
        <p:txBody>
          <a:bodyPr/>
          <a:lstStyle/>
          <a:p>
            <a:fld id="{8A59C5F8-70E8-475B-AEED-ED8127206201}" type="slidenum">
              <a:rPr lang="en-US" smtClean="0"/>
              <a:pPr/>
              <a:t>35</a:t>
            </a:fld>
            <a:endParaRPr lang="en-US" dirty="0"/>
          </a:p>
        </p:txBody>
      </p:sp>
    </p:spTree>
    <p:extLst>
      <p:ext uri="{BB962C8B-B14F-4D97-AF65-F5344CB8AC3E}">
        <p14:creationId xmlns:p14="http://schemas.microsoft.com/office/powerpoint/2010/main" val="34426251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Findings, Recommendations and Actions  </a:t>
            </a:r>
            <a:endParaRPr lang="en-US" sz="2800" dirty="0"/>
          </a:p>
        </p:txBody>
      </p:sp>
      <p:sp>
        <p:nvSpPr>
          <p:cNvPr id="4" name="Content Placeholder 3"/>
          <p:cNvSpPr>
            <a:spLocks noGrp="1"/>
          </p:cNvSpPr>
          <p:nvPr>
            <p:ph idx="1"/>
          </p:nvPr>
        </p:nvSpPr>
        <p:spPr>
          <a:xfrm>
            <a:off x="457200" y="1371600"/>
            <a:ext cx="8229600" cy="5257800"/>
          </a:xfrm>
        </p:spPr>
        <p:txBody>
          <a:bodyPr>
            <a:noAutofit/>
          </a:bodyPr>
          <a:lstStyle/>
          <a:p>
            <a:pPr marL="0" indent="0">
              <a:buNone/>
            </a:pPr>
            <a:r>
              <a:rPr lang="en-US" sz="1700" b="1" cap="small" dirty="0" smtClean="0"/>
              <a:t>Objective 4: </a:t>
            </a:r>
            <a:r>
              <a:rPr lang="en-US" sz="1700" b="1" cap="small" dirty="0"/>
              <a:t>Review SEDA’s products and services in terms of relevance, effectiveness, delivery mechanisms, scale against government policy and DSBD strategies. </a:t>
            </a:r>
            <a:endParaRPr lang="en-US" sz="1700" b="1" cap="small" dirty="0" smtClean="0"/>
          </a:p>
          <a:p>
            <a:pPr marL="0" indent="0">
              <a:buNone/>
            </a:pPr>
            <a:endParaRPr lang="en-US" sz="1700" dirty="0"/>
          </a:p>
          <a:p>
            <a:pPr marL="0" indent="0">
              <a:buNone/>
            </a:pPr>
            <a:r>
              <a:rPr lang="en-US" sz="1800" b="1" dirty="0" smtClean="0"/>
              <a:t>ACTIONS:</a:t>
            </a:r>
          </a:p>
          <a:p>
            <a:r>
              <a:rPr lang="en-US" sz="1800" dirty="0" smtClean="0"/>
              <a:t>The Seda Programme Analysis and Development unit will look into the possibility of Seda offering these services, and also where possible partnering with institutions that already offer these services. </a:t>
            </a:r>
          </a:p>
        </p:txBody>
      </p:sp>
      <p:sp>
        <p:nvSpPr>
          <p:cNvPr id="3" name="Slide Number Placeholder 2"/>
          <p:cNvSpPr>
            <a:spLocks noGrp="1"/>
          </p:cNvSpPr>
          <p:nvPr>
            <p:ph type="sldNum" sz="quarter" idx="12"/>
          </p:nvPr>
        </p:nvSpPr>
        <p:spPr/>
        <p:txBody>
          <a:bodyPr/>
          <a:lstStyle/>
          <a:p>
            <a:fld id="{8A59C5F8-70E8-475B-AEED-ED8127206201}" type="slidenum">
              <a:rPr lang="en-US" smtClean="0"/>
              <a:pPr/>
              <a:t>36</a:t>
            </a:fld>
            <a:endParaRPr lang="en-US" dirty="0"/>
          </a:p>
        </p:txBody>
      </p:sp>
    </p:spTree>
    <p:extLst>
      <p:ext uri="{BB962C8B-B14F-4D97-AF65-F5344CB8AC3E}">
        <p14:creationId xmlns:p14="http://schemas.microsoft.com/office/powerpoint/2010/main" val="22037999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Findings, Recommendations and Actions  </a:t>
            </a:r>
            <a:endParaRPr lang="en-US" sz="2800" dirty="0"/>
          </a:p>
        </p:txBody>
      </p:sp>
      <p:sp>
        <p:nvSpPr>
          <p:cNvPr id="4" name="Content Placeholder 3"/>
          <p:cNvSpPr>
            <a:spLocks noGrp="1"/>
          </p:cNvSpPr>
          <p:nvPr>
            <p:ph idx="1"/>
          </p:nvPr>
        </p:nvSpPr>
        <p:spPr>
          <a:xfrm>
            <a:off x="457200" y="1371600"/>
            <a:ext cx="8229600" cy="4876800"/>
          </a:xfrm>
        </p:spPr>
        <p:txBody>
          <a:bodyPr>
            <a:noAutofit/>
          </a:bodyPr>
          <a:lstStyle/>
          <a:p>
            <a:pPr marL="0" indent="0">
              <a:buNone/>
            </a:pPr>
            <a:r>
              <a:rPr lang="en-US" sz="1800" b="1" cap="small" dirty="0" smtClean="0"/>
              <a:t>Objective 4: </a:t>
            </a:r>
            <a:r>
              <a:rPr lang="en-US" sz="1800" b="1" cap="small" dirty="0"/>
              <a:t>Review SEDA’s products and services in terms of relevance, effectiveness, delivery mechanisms, scale against government policy and DSBD strategies. </a:t>
            </a:r>
            <a:endParaRPr lang="en-US" sz="1800" b="1" cap="small" dirty="0" smtClean="0"/>
          </a:p>
          <a:p>
            <a:pPr marL="0" indent="0">
              <a:buNone/>
            </a:pPr>
            <a:endParaRPr lang="en-US" sz="1800" dirty="0"/>
          </a:p>
          <a:p>
            <a:pPr marL="0" indent="0">
              <a:buNone/>
            </a:pPr>
            <a:r>
              <a:rPr lang="en-US" sz="1800" b="1" dirty="0" smtClean="0"/>
              <a:t>KEY RECOMMENDATIONS FROM SEDA STAFF:</a:t>
            </a:r>
          </a:p>
          <a:p>
            <a:pPr marL="0" indent="0">
              <a:buNone/>
            </a:pPr>
            <a:endParaRPr lang="en-US" sz="1800" dirty="0"/>
          </a:p>
          <a:p>
            <a:r>
              <a:rPr lang="en-US" sz="1800" dirty="0" smtClean="0"/>
              <a:t>Seda should consider the following :</a:t>
            </a:r>
          </a:p>
          <a:p>
            <a:pPr lvl="1"/>
            <a:r>
              <a:rPr lang="en-US" sz="1800" dirty="0" smtClean="0"/>
              <a:t>Avail assessment tools online for clients. </a:t>
            </a:r>
          </a:p>
          <a:p>
            <a:pPr lvl="1"/>
            <a:r>
              <a:rPr lang="en-US" sz="1800" dirty="0" smtClean="0"/>
              <a:t>Introduce minimum entry requirements for small enterprises to be Seda clients. </a:t>
            </a:r>
          </a:p>
          <a:p>
            <a:pPr lvl="1"/>
            <a:r>
              <a:rPr lang="en-US" sz="1800" dirty="0" smtClean="0"/>
              <a:t>Improve processes for quick turnaround times.</a:t>
            </a:r>
          </a:p>
          <a:p>
            <a:pPr lvl="1"/>
            <a:r>
              <a:rPr lang="en-US" sz="1800" dirty="0" smtClean="0"/>
              <a:t>Improve relations with complementary organisations. </a:t>
            </a:r>
          </a:p>
          <a:p>
            <a:pPr lvl="1"/>
            <a:r>
              <a:rPr lang="en-US" sz="1800" dirty="0" smtClean="0"/>
              <a:t>Align performance agreements to key focus areas, focusing on quality</a:t>
            </a:r>
          </a:p>
          <a:p>
            <a:pPr marL="457200" lvl="1" indent="0">
              <a:buNone/>
            </a:pPr>
            <a:endParaRPr lang="en-US" sz="1800" dirty="0"/>
          </a:p>
        </p:txBody>
      </p:sp>
      <p:sp>
        <p:nvSpPr>
          <p:cNvPr id="3" name="Slide Number Placeholder 2"/>
          <p:cNvSpPr>
            <a:spLocks noGrp="1"/>
          </p:cNvSpPr>
          <p:nvPr>
            <p:ph type="sldNum" sz="quarter" idx="12"/>
          </p:nvPr>
        </p:nvSpPr>
        <p:spPr/>
        <p:txBody>
          <a:bodyPr/>
          <a:lstStyle/>
          <a:p>
            <a:fld id="{8A59C5F8-70E8-475B-AEED-ED8127206201}" type="slidenum">
              <a:rPr lang="en-US" smtClean="0"/>
              <a:pPr/>
              <a:t>37</a:t>
            </a:fld>
            <a:endParaRPr lang="en-US" dirty="0"/>
          </a:p>
        </p:txBody>
      </p:sp>
    </p:spTree>
    <p:extLst>
      <p:ext uri="{BB962C8B-B14F-4D97-AF65-F5344CB8AC3E}">
        <p14:creationId xmlns:p14="http://schemas.microsoft.com/office/powerpoint/2010/main" val="42902480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Findings, Recommendations and Actions  </a:t>
            </a:r>
            <a:endParaRPr lang="en-US" sz="2800" dirty="0"/>
          </a:p>
        </p:txBody>
      </p:sp>
      <p:sp>
        <p:nvSpPr>
          <p:cNvPr id="4" name="Content Placeholder 3"/>
          <p:cNvSpPr>
            <a:spLocks noGrp="1"/>
          </p:cNvSpPr>
          <p:nvPr>
            <p:ph idx="1"/>
          </p:nvPr>
        </p:nvSpPr>
        <p:spPr>
          <a:xfrm>
            <a:off x="457200" y="1371600"/>
            <a:ext cx="8229600" cy="5257800"/>
          </a:xfrm>
        </p:spPr>
        <p:txBody>
          <a:bodyPr>
            <a:noAutofit/>
          </a:bodyPr>
          <a:lstStyle/>
          <a:p>
            <a:pPr marL="0" indent="0">
              <a:buNone/>
            </a:pPr>
            <a:r>
              <a:rPr lang="en-US" sz="1700" b="1" cap="small" dirty="0" smtClean="0"/>
              <a:t>Objective 4: </a:t>
            </a:r>
            <a:r>
              <a:rPr lang="en-US" sz="1700" b="1" cap="small" dirty="0"/>
              <a:t>Review SEDA’s products and services in terms of relevance, effectiveness, delivery mechanisms, scale against government policy and DSBD strategies. </a:t>
            </a:r>
            <a:endParaRPr lang="en-US" sz="1700" b="1" cap="small" dirty="0" smtClean="0"/>
          </a:p>
          <a:p>
            <a:pPr marL="0" indent="0">
              <a:buNone/>
            </a:pPr>
            <a:endParaRPr lang="en-US" sz="1700" dirty="0"/>
          </a:p>
          <a:p>
            <a:pPr marL="0" indent="0">
              <a:buNone/>
            </a:pPr>
            <a:r>
              <a:rPr lang="en-US" sz="1800" b="1" dirty="0" smtClean="0"/>
              <a:t>ACTIONS:</a:t>
            </a:r>
          </a:p>
          <a:p>
            <a:r>
              <a:rPr lang="en-US" sz="1800" dirty="0" smtClean="0"/>
              <a:t>A project is currently underway to avail the Seda registration and diagnostic tools online and link these to the Seda client system. </a:t>
            </a:r>
          </a:p>
          <a:p>
            <a:r>
              <a:rPr lang="en-US" sz="1800" dirty="0" smtClean="0"/>
              <a:t>A balanced scorecard system ill be developed in the 2016/17 financial year, and will address issues of efficiency and effectiveness. </a:t>
            </a:r>
          </a:p>
          <a:p>
            <a:r>
              <a:rPr lang="en-US" sz="1800" dirty="0" smtClean="0"/>
              <a:t>Internal operational level agreements, with turnaround time targets and stakeholder management guidelines to be part of </a:t>
            </a:r>
            <a:r>
              <a:rPr lang="en-US" sz="1800" dirty="0" err="1" smtClean="0"/>
              <a:t>operationalising</a:t>
            </a:r>
            <a:r>
              <a:rPr lang="en-US" sz="1800" dirty="0" smtClean="0"/>
              <a:t> the balanced scorecard. </a:t>
            </a:r>
          </a:p>
        </p:txBody>
      </p:sp>
      <p:sp>
        <p:nvSpPr>
          <p:cNvPr id="3" name="Slide Number Placeholder 2"/>
          <p:cNvSpPr>
            <a:spLocks noGrp="1"/>
          </p:cNvSpPr>
          <p:nvPr>
            <p:ph type="sldNum" sz="quarter" idx="12"/>
          </p:nvPr>
        </p:nvSpPr>
        <p:spPr/>
        <p:txBody>
          <a:bodyPr/>
          <a:lstStyle/>
          <a:p>
            <a:fld id="{8A59C5F8-70E8-475B-AEED-ED8127206201}" type="slidenum">
              <a:rPr lang="en-US" smtClean="0"/>
              <a:pPr/>
              <a:t>38</a:t>
            </a:fld>
            <a:endParaRPr lang="en-US" dirty="0"/>
          </a:p>
        </p:txBody>
      </p:sp>
    </p:spTree>
    <p:extLst>
      <p:ext uri="{BB962C8B-B14F-4D97-AF65-F5344CB8AC3E}">
        <p14:creationId xmlns:p14="http://schemas.microsoft.com/office/powerpoint/2010/main" val="8461320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Findings, Recommendations and Actions  </a:t>
            </a:r>
            <a:endParaRPr lang="en-US" sz="2800" dirty="0"/>
          </a:p>
        </p:txBody>
      </p:sp>
      <p:sp>
        <p:nvSpPr>
          <p:cNvPr id="4" name="Content Placeholder 3"/>
          <p:cNvSpPr>
            <a:spLocks noGrp="1"/>
          </p:cNvSpPr>
          <p:nvPr>
            <p:ph idx="1"/>
          </p:nvPr>
        </p:nvSpPr>
        <p:spPr>
          <a:xfrm>
            <a:off x="457200" y="1371600"/>
            <a:ext cx="8229600" cy="4525963"/>
          </a:xfrm>
        </p:spPr>
        <p:txBody>
          <a:bodyPr>
            <a:noAutofit/>
          </a:bodyPr>
          <a:lstStyle/>
          <a:p>
            <a:pPr marL="0" indent="0">
              <a:buNone/>
            </a:pPr>
            <a:r>
              <a:rPr lang="en-US" sz="1700" dirty="0" smtClean="0"/>
              <a:t>Objective 4: </a:t>
            </a:r>
            <a:r>
              <a:rPr lang="en-US" sz="1700" dirty="0"/>
              <a:t>Review SEDA’s products and services in terms of relevance, effectiveness, delivery mechanisms, scale against government policy and DSBD strategies. </a:t>
            </a:r>
            <a:endParaRPr lang="en-US" sz="1700" dirty="0" smtClean="0"/>
          </a:p>
          <a:p>
            <a:pPr marL="0" indent="0">
              <a:buNone/>
            </a:pPr>
            <a:endParaRPr lang="en-US" sz="1700" dirty="0"/>
          </a:p>
          <a:p>
            <a:pPr marL="0" indent="0">
              <a:buNone/>
            </a:pPr>
            <a:r>
              <a:rPr lang="en-US" sz="1700" dirty="0" smtClean="0"/>
              <a:t>Overall rating of Seda as an organisation </a:t>
            </a:r>
          </a:p>
          <a:p>
            <a:pPr marL="0" indent="0">
              <a:buNone/>
            </a:pPr>
            <a:endParaRPr lang="en-US" sz="1700" dirty="0" smtClean="0"/>
          </a:p>
          <a:p>
            <a:pPr marL="0" indent="0">
              <a:buNone/>
            </a:pPr>
            <a:r>
              <a:rPr lang="en-US" sz="1700" b="1" dirty="0" smtClean="0"/>
              <a:t>KEY FINDINGS:</a:t>
            </a:r>
          </a:p>
          <a:p>
            <a:r>
              <a:rPr lang="en-US" sz="1700" dirty="0" smtClean="0"/>
              <a:t>Well trained head office staff, proper processes and governance mechanisms in place. </a:t>
            </a:r>
          </a:p>
          <a:p>
            <a:r>
              <a:rPr lang="en-US" sz="1700" dirty="0" smtClean="0"/>
              <a:t>Well established network. </a:t>
            </a:r>
          </a:p>
          <a:p>
            <a:r>
              <a:rPr lang="en-US" sz="1700" dirty="0" smtClean="0"/>
              <a:t>Partnerships forged with key stakeholders. </a:t>
            </a:r>
          </a:p>
          <a:p>
            <a:r>
              <a:rPr lang="en-US" sz="1700" dirty="0" smtClean="0"/>
              <a:t>Focus of the organisation predominantly on the micro survivalist sector, few programmes for high growth businesses. </a:t>
            </a:r>
          </a:p>
          <a:p>
            <a:r>
              <a:rPr lang="en-US" sz="1700" dirty="0" smtClean="0"/>
              <a:t>No clear strategy on cooperatives development. </a:t>
            </a:r>
          </a:p>
          <a:p>
            <a:endParaRPr lang="en-US" sz="1700" dirty="0" smtClean="0"/>
          </a:p>
          <a:p>
            <a:pPr marL="0" indent="0">
              <a:buNone/>
            </a:pPr>
            <a:r>
              <a:rPr lang="en-US" sz="1700" b="1" dirty="0" smtClean="0"/>
              <a:t>RECOMMENDATIONS</a:t>
            </a:r>
          </a:p>
          <a:p>
            <a:pPr lvl="1"/>
            <a:r>
              <a:rPr lang="en-US" sz="1700" dirty="0" smtClean="0"/>
              <a:t>Review Seda delivery model</a:t>
            </a:r>
          </a:p>
          <a:p>
            <a:pPr lvl="1"/>
            <a:r>
              <a:rPr lang="en-US" sz="1700" dirty="0" smtClean="0"/>
              <a:t>Develop a comprehensive cooperatives development strategy. </a:t>
            </a:r>
          </a:p>
          <a:p>
            <a:pPr lvl="1"/>
            <a:r>
              <a:rPr lang="en-US" sz="1700" dirty="0" smtClean="0"/>
              <a:t>Continue to strengthen partnerships with key stakeholders. </a:t>
            </a:r>
          </a:p>
        </p:txBody>
      </p:sp>
      <p:sp>
        <p:nvSpPr>
          <p:cNvPr id="3" name="Slide Number Placeholder 2"/>
          <p:cNvSpPr>
            <a:spLocks noGrp="1"/>
          </p:cNvSpPr>
          <p:nvPr>
            <p:ph type="sldNum" sz="quarter" idx="12"/>
          </p:nvPr>
        </p:nvSpPr>
        <p:spPr/>
        <p:txBody>
          <a:bodyPr/>
          <a:lstStyle/>
          <a:p>
            <a:fld id="{8A59C5F8-70E8-475B-AEED-ED8127206201}" type="slidenum">
              <a:rPr lang="en-US" smtClean="0"/>
              <a:pPr/>
              <a:t>39</a:t>
            </a:fld>
            <a:endParaRPr lang="en-US" dirty="0"/>
          </a:p>
        </p:txBody>
      </p:sp>
    </p:spTree>
    <p:extLst>
      <p:ext uri="{BB962C8B-B14F-4D97-AF65-F5344CB8AC3E}">
        <p14:creationId xmlns:p14="http://schemas.microsoft.com/office/powerpoint/2010/main" val="3778164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Preamble</a:t>
            </a:r>
            <a:endParaRPr lang="en-US" sz="2800" dirty="0"/>
          </a:p>
        </p:txBody>
      </p:sp>
      <p:sp>
        <p:nvSpPr>
          <p:cNvPr id="4" name="Content Placeholder 3"/>
          <p:cNvSpPr>
            <a:spLocks noGrp="1"/>
          </p:cNvSpPr>
          <p:nvPr>
            <p:ph idx="1"/>
          </p:nvPr>
        </p:nvSpPr>
        <p:spPr/>
        <p:txBody>
          <a:bodyPr>
            <a:noAutofit/>
          </a:bodyPr>
          <a:lstStyle/>
          <a:p>
            <a:pPr algn="just"/>
            <a:r>
              <a:rPr lang="en-US" dirty="0" smtClean="0">
                <a:latin typeface="Calibri" charset="0"/>
                <a:cs typeface="Times New Roman" charset="0"/>
              </a:rPr>
              <a:t>The presentation is based on the final Programme Review Report which has been approved by Seda</a:t>
            </a:r>
          </a:p>
          <a:p>
            <a:pPr marL="0" indent="0" algn="just">
              <a:buNone/>
            </a:pPr>
            <a:endParaRPr lang="en-US" dirty="0">
              <a:latin typeface="Calibri" charset="0"/>
              <a:cs typeface="Times New Roman" charset="0"/>
            </a:endParaRPr>
          </a:p>
          <a:p>
            <a:pPr marL="0" indent="0" algn="just">
              <a:buNone/>
            </a:pPr>
            <a:endParaRPr lang="en-US" dirty="0">
              <a:solidFill>
                <a:srgbClr val="FF0000"/>
              </a:solidFill>
            </a:endParaRPr>
          </a:p>
        </p:txBody>
      </p:sp>
      <p:sp>
        <p:nvSpPr>
          <p:cNvPr id="3" name="Slide Number Placeholder 2"/>
          <p:cNvSpPr>
            <a:spLocks noGrp="1"/>
          </p:cNvSpPr>
          <p:nvPr>
            <p:ph type="sldNum" sz="quarter" idx="12"/>
          </p:nvPr>
        </p:nvSpPr>
        <p:spPr/>
        <p:txBody>
          <a:bodyPr/>
          <a:lstStyle/>
          <a:p>
            <a:fld id="{8A59C5F8-70E8-475B-AEED-ED8127206201}" type="slidenum">
              <a:rPr lang="en-US" smtClean="0"/>
              <a:pPr/>
              <a:t>4</a:t>
            </a:fld>
            <a:endParaRPr lang="en-US" dirty="0"/>
          </a:p>
        </p:txBody>
      </p:sp>
    </p:spTree>
    <p:extLst>
      <p:ext uri="{BB962C8B-B14F-4D97-AF65-F5344CB8AC3E}">
        <p14:creationId xmlns:p14="http://schemas.microsoft.com/office/powerpoint/2010/main" val="21169698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Findings, Recommendations and Actions  </a:t>
            </a:r>
            <a:endParaRPr lang="en-US" sz="2800" dirty="0"/>
          </a:p>
        </p:txBody>
      </p:sp>
      <p:sp>
        <p:nvSpPr>
          <p:cNvPr id="4" name="Content Placeholder 3"/>
          <p:cNvSpPr>
            <a:spLocks noGrp="1"/>
          </p:cNvSpPr>
          <p:nvPr>
            <p:ph idx="1"/>
          </p:nvPr>
        </p:nvSpPr>
        <p:spPr>
          <a:xfrm>
            <a:off x="457200" y="1371600"/>
            <a:ext cx="8229600" cy="4525963"/>
          </a:xfrm>
        </p:spPr>
        <p:txBody>
          <a:bodyPr>
            <a:noAutofit/>
          </a:bodyPr>
          <a:lstStyle/>
          <a:p>
            <a:pPr marL="0" indent="0">
              <a:buNone/>
            </a:pPr>
            <a:r>
              <a:rPr lang="en-US" sz="1700" dirty="0" smtClean="0"/>
              <a:t>Objective 4: </a:t>
            </a:r>
            <a:r>
              <a:rPr lang="en-US" sz="1700" dirty="0"/>
              <a:t>Review SEDA’s products and services in terms of relevance, effectiveness, delivery mechanisms, scale against government policy and DSBD strategies. </a:t>
            </a:r>
            <a:endParaRPr lang="en-US" sz="1700" dirty="0" smtClean="0"/>
          </a:p>
          <a:p>
            <a:pPr marL="0" indent="0">
              <a:buNone/>
            </a:pPr>
            <a:endParaRPr lang="en-US" sz="1700" dirty="0"/>
          </a:p>
          <a:p>
            <a:pPr marL="0" indent="0">
              <a:buNone/>
            </a:pPr>
            <a:r>
              <a:rPr lang="en-US" sz="1700" b="1" dirty="0" smtClean="0"/>
              <a:t>RATING OF SEDA AS AN ORGANISATION BY SEDA CLIENTS:</a:t>
            </a:r>
          </a:p>
          <a:p>
            <a:pPr marL="0" indent="0">
              <a:buNone/>
            </a:pPr>
            <a:endParaRPr lang="en-US" sz="1700" dirty="0"/>
          </a:p>
        </p:txBody>
      </p:sp>
      <p:sp>
        <p:nvSpPr>
          <p:cNvPr id="3" name="Slide Number Placeholder 2"/>
          <p:cNvSpPr>
            <a:spLocks noGrp="1"/>
          </p:cNvSpPr>
          <p:nvPr>
            <p:ph type="sldNum" sz="quarter" idx="12"/>
          </p:nvPr>
        </p:nvSpPr>
        <p:spPr/>
        <p:txBody>
          <a:bodyPr/>
          <a:lstStyle/>
          <a:p>
            <a:fld id="{8A59C5F8-70E8-475B-AEED-ED8127206201}" type="slidenum">
              <a:rPr lang="en-US" smtClean="0"/>
              <a:pPr/>
              <a:t>40</a:t>
            </a:fld>
            <a:endParaRPr lang="en-US" dirty="0"/>
          </a:p>
        </p:txBody>
      </p:sp>
      <p:pic>
        <p:nvPicPr>
          <p:cNvPr id="11" name="Picture 1"/>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 y="2895600"/>
            <a:ext cx="6019800" cy="32124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31140588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Findings, Recommendations and Actions  </a:t>
            </a:r>
            <a:endParaRPr lang="en-US" sz="2800" dirty="0"/>
          </a:p>
        </p:txBody>
      </p:sp>
      <p:sp>
        <p:nvSpPr>
          <p:cNvPr id="4" name="Content Placeholder 3"/>
          <p:cNvSpPr>
            <a:spLocks noGrp="1"/>
          </p:cNvSpPr>
          <p:nvPr>
            <p:ph idx="1"/>
          </p:nvPr>
        </p:nvSpPr>
        <p:spPr>
          <a:xfrm>
            <a:off x="457200" y="1371600"/>
            <a:ext cx="8229600" cy="4525963"/>
          </a:xfrm>
        </p:spPr>
        <p:txBody>
          <a:bodyPr>
            <a:noAutofit/>
          </a:bodyPr>
          <a:lstStyle/>
          <a:p>
            <a:pPr marL="0" indent="0">
              <a:buNone/>
            </a:pPr>
            <a:r>
              <a:rPr lang="en-US" sz="1700" dirty="0" smtClean="0"/>
              <a:t>Objective 4: </a:t>
            </a:r>
            <a:r>
              <a:rPr lang="en-US" sz="1700" dirty="0"/>
              <a:t>Review SEDA’s products and services in terms of relevance, effectiveness, delivery mechanisms, scale against government policy and DSBD strategies. </a:t>
            </a:r>
            <a:endParaRPr lang="en-US" sz="1700" dirty="0" smtClean="0"/>
          </a:p>
          <a:p>
            <a:pPr marL="0" indent="0">
              <a:buNone/>
            </a:pPr>
            <a:endParaRPr lang="en-US" sz="1700" dirty="0"/>
          </a:p>
          <a:p>
            <a:pPr marL="0" indent="0">
              <a:buNone/>
            </a:pPr>
            <a:r>
              <a:rPr lang="en-US" sz="1700" b="1" dirty="0" smtClean="0"/>
              <a:t>KEY FINDINGS ON SEDA BUSINESS ADVISORS :</a:t>
            </a:r>
          </a:p>
          <a:p>
            <a:pPr marL="0" indent="0">
              <a:buNone/>
            </a:pPr>
            <a:endParaRPr lang="en-US" sz="1700" dirty="0"/>
          </a:p>
          <a:p>
            <a:r>
              <a:rPr lang="en-US" sz="1700" dirty="0" smtClean="0"/>
              <a:t>Customers rely on business advisors for advice and guidance. </a:t>
            </a:r>
          </a:p>
          <a:p>
            <a:r>
              <a:rPr lang="en-US" sz="1700" dirty="0" smtClean="0"/>
              <a:t>Knowledge and capabilities of business advisors more suitable for the lower end of the SMME sector. </a:t>
            </a:r>
          </a:p>
          <a:p>
            <a:r>
              <a:rPr lang="en-US" sz="1700" dirty="0" smtClean="0"/>
              <a:t>Limited sectoral expertise and financial skills. </a:t>
            </a:r>
          </a:p>
          <a:p>
            <a:pPr marL="0" indent="0">
              <a:buNone/>
            </a:pPr>
            <a:endParaRPr lang="en-US" sz="1700" dirty="0"/>
          </a:p>
          <a:p>
            <a:pPr marL="0" indent="0">
              <a:buNone/>
            </a:pPr>
            <a:r>
              <a:rPr lang="en-US" sz="1700" b="1" dirty="0" smtClean="0"/>
              <a:t>RECOMMENDATIONS:</a:t>
            </a:r>
          </a:p>
          <a:p>
            <a:pPr marL="0" indent="0">
              <a:buNone/>
            </a:pPr>
            <a:endParaRPr lang="en-US" sz="1700" dirty="0"/>
          </a:p>
          <a:p>
            <a:r>
              <a:rPr lang="en-US" sz="1700" dirty="0" smtClean="0"/>
              <a:t>Seda should conduct a competency assessment of Business Advisors and training programmes should address identified gaps. </a:t>
            </a:r>
          </a:p>
          <a:p>
            <a:r>
              <a:rPr lang="en-US" sz="1700" dirty="0" smtClean="0"/>
              <a:t>Recruitment of new business advisors should be based on agreed best-practice criteria.</a:t>
            </a:r>
          </a:p>
          <a:p>
            <a:r>
              <a:rPr lang="en-US" sz="1700" dirty="0" smtClean="0"/>
              <a:t>Business Advisor Performance should be monitored on an ongoing basis.</a:t>
            </a:r>
          </a:p>
          <a:p>
            <a:pPr marL="0" indent="0">
              <a:buNone/>
            </a:pPr>
            <a:endParaRPr lang="en-US" sz="1700" dirty="0"/>
          </a:p>
        </p:txBody>
      </p:sp>
      <p:sp>
        <p:nvSpPr>
          <p:cNvPr id="3" name="Slide Number Placeholder 2"/>
          <p:cNvSpPr>
            <a:spLocks noGrp="1"/>
          </p:cNvSpPr>
          <p:nvPr>
            <p:ph type="sldNum" sz="quarter" idx="12"/>
          </p:nvPr>
        </p:nvSpPr>
        <p:spPr/>
        <p:txBody>
          <a:bodyPr/>
          <a:lstStyle/>
          <a:p>
            <a:fld id="{8A59C5F8-70E8-475B-AEED-ED8127206201}" type="slidenum">
              <a:rPr lang="en-US" smtClean="0"/>
              <a:pPr/>
              <a:t>41</a:t>
            </a:fld>
            <a:endParaRPr lang="en-US" dirty="0"/>
          </a:p>
        </p:txBody>
      </p:sp>
    </p:spTree>
    <p:extLst>
      <p:ext uri="{BB962C8B-B14F-4D97-AF65-F5344CB8AC3E}">
        <p14:creationId xmlns:p14="http://schemas.microsoft.com/office/powerpoint/2010/main" val="18040068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Findings, Recommendations and Actions  </a:t>
            </a:r>
            <a:endParaRPr lang="en-US" sz="2800" dirty="0"/>
          </a:p>
        </p:txBody>
      </p:sp>
      <p:sp>
        <p:nvSpPr>
          <p:cNvPr id="4" name="Content Placeholder 3"/>
          <p:cNvSpPr>
            <a:spLocks noGrp="1"/>
          </p:cNvSpPr>
          <p:nvPr>
            <p:ph idx="1"/>
          </p:nvPr>
        </p:nvSpPr>
        <p:spPr>
          <a:xfrm>
            <a:off x="457200" y="1371600"/>
            <a:ext cx="8229600" cy="5257800"/>
          </a:xfrm>
        </p:spPr>
        <p:txBody>
          <a:bodyPr>
            <a:noAutofit/>
          </a:bodyPr>
          <a:lstStyle/>
          <a:p>
            <a:pPr marL="0" indent="0">
              <a:buNone/>
            </a:pPr>
            <a:r>
              <a:rPr lang="en-US" sz="1700" b="1" cap="small" dirty="0" smtClean="0"/>
              <a:t>Objective 4: </a:t>
            </a:r>
            <a:r>
              <a:rPr lang="en-US" sz="1700" b="1" cap="small" dirty="0"/>
              <a:t>Review SEDA’s products and services in terms of relevance, effectiveness, delivery mechanisms, scale against government policy and DSBD strategies. </a:t>
            </a:r>
            <a:endParaRPr lang="en-US" sz="1700" b="1" cap="small" dirty="0" smtClean="0"/>
          </a:p>
          <a:p>
            <a:pPr marL="0" indent="0">
              <a:buNone/>
            </a:pPr>
            <a:endParaRPr lang="en-US" sz="1700" dirty="0"/>
          </a:p>
          <a:p>
            <a:pPr marL="0" indent="0">
              <a:buNone/>
            </a:pPr>
            <a:r>
              <a:rPr lang="en-US" sz="1800" b="1" dirty="0" smtClean="0"/>
              <a:t>ACTIONS:</a:t>
            </a:r>
          </a:p>
          <a:p>
            <a:r>
              <a:rPr lang="en-US" sz="1800" dirty="0"/>
              <a:t>Assessment of Business Advisors to be done against an </a:t>
            </a:r>
            <a:r>
              <a:rPr lang="en-US" sz="1800" dirty="0" err="1"/>
              <a:t>organisational</a:t>
            </a:r>
            <a:r>
              <a:rPr lang="en-US" sz="1800" dirty="0"/>
              <a:t> competency framework, appropriate training </a:t>
            </a:r>
            <a:r>
              <a:rPr lang="en-US" sz="1800" dirty="0" err="1"/>
              <a:t>programmes</a:t>
            </a:r>
            <a:r>
              <a:rPr lang="en-US" sz="1800" dirty="0"/>
              <a:t> being developed. </a:t>
            </a:r>
            <a:endParaRPr lang="en-US" sz="1800" dirty="0" smtClean="0"/>
          </a:p>
          <a:p>
            <a:r>
              <a:rPr lang="en-US" sz="1800" dirty="0" smtClean="0"/>
              <a:t>An internship programme to recruit unemployed graduates in critical areas such as production management and engineering is being </a:t>
            </a:r>
            <a:r>
              <a:rPr lang="en-US" sz="1800" dirty="0" err="1" smtClean="0"/>
              <a:t>conceptualised</a:t>
            </a:r>
            <a:r>
              <a:rPr lang="en-US" sz="1800" dirty="0" smtClean="0"/>
              <a:t>. </a:t>
            </a:r>
            <a:endParaRPr lang="en-US" sz="1800" dirty="0"/>
          </a:p>
          <a:p>
            <a:pPr marL="0" indent="0">
              <a:buNone/>
            </a:pPr>
            <a:endParaRPr lang="en-US" sz="1800" dirty="0" smtClean="0"/>
          </a:p>
        </p:txBody>
      </p:sp>
      <p:sp>
        <p:nvSpPr>
          <p:cNvPr id="3" name="Slide Number Placeholder 2"/>
          <p:cNvSpPr>
            <a:spLocks noGrp="1"/>
          </p:cNvSpPr>
          <p:nvPr>
            <p:ph type="sldNum" sz="quarter" idx="12"/>
          </p:nvPr>
        </p:nvSpPr>
        <p:spPr/>
        <p:txBody>
          <a:bodyPr/>
          <a:lstStyle/>
          <a:p>
            <a:fld id="{8A59C5F8-70E8-475B-AEED-ED8127206201}" type="slidenum">
              <a:rPr lang="en-US" smtClean="0"/>
              <a:pPr/>
              <a:t>42</a:t>
            </a:fld>
            <a:endParaRPr lang="en-US" dirty="0"/>
          </a:p>
        </p:txBody>
      </p:sp>
    </p:spTree>
    <p:extLst>
      <p:ext uri="{BB962C8B-B14F-4D97-AF65-F5344CB8AC3E}">
        <p14:creationId xmlns:p14="http://schemas.microsoft.com/office/powerpoint/2010/main" val="127512106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Findings, Recommendations and Actions  </a:t>
            </a:r>
            <a:endParaRPr lang="en-US" sz="2800" dirty="0"/>
          </a:p>
        </p:txBody>
      </p:sp>
      <p:sp>
        <p:nvSpPr>
          <p:cNvPr id="4" name="Content Placeholder 3"/>
          <p:cNvSpPr>
            <a:spLocks noGrp="1"/>
          </p:cNvSpPr>
          <p:nvPr>
            <p:ph idx="1"/>
          </p:nvPr>
        </p:nvSpPr>
        <p:spPr>
          <a:xfrm>
            <a:off x="457200" y="1371600"/>
            <a:ext cx="8229600" cy="4525963"/>
          </a:xfrm>
        </p:spPr>
        <p:txBody>
          <a:bodyPr>
            <a:noAutofit/>
          </a:bodyPr>
          <a:lstStyle/>
          <a:p>
            <a:pPr marL="0" indent="0">
              <a:buNone/>
            </a:pPr>
            <a:r>
              <a:rPr lang="en-US" sz="1700" dirty="0" smtClean="0"/>
              <a:t>Objective 4: </a:t>
            </a:r>
            <a:r>
              <a:rPr lang="en-US" sz="1700" dirty="0"/>
              <a:t>Review SEDA’s products and services in terms of relevance, effectiveness, delivery mechanisms, scale against government policy and DSBD strategies. </a:t>
            </a:r>
            <a:endParaRPr lang="en-US" sz="1700" dirty="0" smtClean="0"/>
          </a:p>
          <a:p>
            <a:pPr marL="0" indent="0">
              <a:buNone/>
            </a:pPr>
            <a:endParaRPr lang="en-US" sz="1700" dirty="0"/>
          </a:p>
          <a:p>
            <a:pPr marL="0" indent="0">
              <a:buNone/>
            </a:pPr>
            <a:r>
              <a:rPr lang="en-US" sz="1700" b="1" dirty="0" smtClean="0"/>
              <a:t>RATING OF SEDA BUSINESS ADVISORS BY SEDA CLIENTS:</a:t>
            </a:r>
          </a:p>
          <a:p>
            <a:pPr marL="0" indent="0">
              <a:buNone/>
            </a:pPr>
            <a:endParaRPr lang="en-US" sz="1700" dirty="0"/>
          </a:p>
        </p:txBody>
      </p:sp>
      <p:sp>
        <p:nvSpPr>
          <p:cNvPr id="3" name="Slide Number Placeholder 2"/>
          <p:cNvSpPr>
            <a:spLocks noGrp="1"/>
          </p:cNvSpPr>
          <p:nvPr>
            <p:ph type="sldNum" sz="quarter" idx="12"/>
          </p:nvPr>
        </p:nvSpPr>
        <p:spPr/>
        <p:txBody>
          <a:bodyPr/>
          <a:lstStyle/>
          <a:p>
            <a:fld id="{8A59C5F8-70E8-475B-AEED-ED8127206201}" type="slidenum">
              <a:rPr lang="en-US" smtClean="0"/>
              <a:pPr/>
              <a:t>43</a:t>
            </a:fld>
            <a:endParaRPr lang="en-US" dirty="0"/>
          </a:p>
        </p:txBody>
      </p:sp>
      <p:pic>
        <p:nvPicPr>
          <p:cNvPr id="8" name="Picture 1"/>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 y="3124200"/>
            <a:ext cx="6781800" cy="32313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3814107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Findings, Recommendations and Actions  </a:t>
            </a:r>
            <a:endParaRPr lang="en-US" sz="2800" dirty="0"/>
          </a:p>
        </p:txBody>
      </p:sp>
      <p:sp>
        <p:nvSpPr>
          <p:cNvPr id="4" name="Content Placeholder 3"/>
          <p:cNvSpPr>
            <a:spLocks noGrp="1"/>
          </p:cNvSpPr>
          <p:nvPr>
            <p:ph idx="1"/>
          </p:nvPr>
        </p:nvSpPr>
        <p:spPr>
          <a:xfrm>
            <a:off x="457200" y="1371600"/>
            <a:ext cx="8229600" cy="4525963"/>
          </a:xfrm>
        </p:spPr>
        <p:txBody>
          <a:bodyPr>
            <a:noAutofit/>
          </a:bodyPr>
          <a:lstStyle/>
          <a:p>
            <a:pPr marL="0" indent="0">
              <a:buNone/>
            </a:pPr>
            <a:r>
              <a:rPr lang="en-US" sz="1700" dirty="0" smtClean="0"/>
              <a:t>Objective 4: </a:t>
            </a:r>
            <a:r>
              <a:rPr lang="en-US" sz="1700" dirty="0"/>
              <a:t>Review SEDA’s products and services in terms of relevance, effectiveness, delivery mechanisms, scale against government policy and DSBD strategies. </a:t>
            </a:r>
            <a:endParaRPr lang="en-US" sz="1700" dirty="0" smtClean="0"/>
          </a:p>
          <a:p>
            <a:pPr marL="0" indent="0">
              <a:buNone/>
            </a:pPr>
            <a:endParaRPr lang="en-US" sz="1700" dirty="0"/>
          </a:p>
          <a:p>
            <a:pPr marL="0" indent="0">
              <a:buNone/>
            </a:pPr>
            <a:r>
              <a:rPr lang="en-US" sz="1700" b="1" dirty="0" smtClean="0"/>
              <a:t>KEY FINDINGS ON SEDA SERVICE PROVIDERS :</a:t>
            </a:r>
          </a:p>
          <a:p>
            <a:pPr marL="0" indent="0">
              <a:buNone/>
            </a:pPr>
            <a:endParaRPr lang="en-US" sz="1700" dirty="0"/>
          </a:p>
          <a:p>
            <a:r>
              <a:rPr lang="en-US" sz="1700" dirty="0" smtClean="0"/>
              <a:t>Reliance on service providers, resulting in limited business, technical, marketing and legal capacity in Seda Business Advisors. </a:t>
            </a:r>
          </a:p>
          <a:p>
            <a:r>
              <a:rPr lang="en-US" sz="1700" dirty="0" smtClean="0"/>
              <a:t>Quality of services rendered by service providers not always of an acceptable standard. </a:t>
            </a:r>
          </a:p>
          <a:p>
            <a:pPr marL="0" indent="0">
              <a:buNone/>
            </a:pPr>
            <a:endParaRPr lang="en-US" sz="1700" dirty="0"/>
          </a:p>
          <a:p>
            <a:pPr marL="0" indent="0">
              <a:buNone/>
            </a:pPr>
            <a:r>
              <a:rPr lang="en-US" sz="1700" b="1" dirty="0" smtClean="0"/>
              <a:t>RECOMMENDATIONS:</a:t>
            </a:r>
          </a:p>
          <a:p>
            <a:pPr marL="0" indent="0">
              <a:buNone/>
            </a:pPr>
            <a:endParaRPr lang="en-US" sz="1700" dirty="0"/>
          </a:p>
          <a:p>
            <a:r>
              <a:rPr lang="en-US" sz="1700" dirty="0" smtClean="0"/>
              <a:t>Seda should conduct a competency assessment of Service Providers and training programmes should address identified gaps. </a:t>
            </a:r>
          </a:p>
          <a:p>
            <a:r>
              <a:rPr lang="en-US" sz="1700" dirty="0" smtClean="0"/>
              <a:t>More stringent vetting and quality control of service providers should be done. </a:t>
            </a:r>
          </a:p>
          <a:p>
            <a:endParaRPr lang="en-US" sz="1700" dirty="0"/>
          </a:p>
        </p:txBody>
      </p:sp>
      <p:sp>
        <p:nvSpPr>
          <p:cNvPr id="3" name="Slide Number Placeholder 2"/>
          <p:cNvSpPr>
            <a:spLocks noGrp="1"/>
          </p:cNvSpPr>
          <p:nvPr>
            <p:ph type="sldNum" sz="quarter" idx="12"/>
          </p:nvPr>
        </p:nvSpPr>
        <p:spPr/>
        <p:txBody>
          <a:bodyPr/>
          <a:lstStyle/>
          <a:p>
            <a:fld id="{8A59C5F8-70E8-475B-AEED-ED8127206201}" type="slidenum">
              <a:rPr lang="en-US" smtClean="0"/>
              <a:pPr/>
              <a:t>44</a:t>
            </a:fld>
            <a:endParaRPr lang="en-US" dirty="0"/>
          </a:p>
        </p:txBody>
      </p:sp>
    </p:spTree>
    <p:extLst>
      <p:ext uri="{BB962C8B-B14F-4D97-AF65-F5344CB8AC3E}">
        <p14:creationId xmlns:p14="http://schemas.microsoft.com/office/powerpoint/2010/main" val="263666697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Findings, Recommendations and Actions  </a:t>
            </a:r>
            <a:endParaRPr lang="en-US" sz="2800" dirty="0"/>
          </a:p>
        </p:txBody>
      </p:sp>
      <p:sp>
        <p:nvSpPr>
          <p:cNvPr id="4" name="Content Placeholder 3"/>
          <p:cNvSpPr>
            <a:spLocks noGrp="1"/>
          </p:cNvSpPr>
          <p:nvPr>
            <p:ph idx="1"/>
          </p:nvPr>
        </p:nvSpPr>
        <p:spPr>
          <a:xfrm>
            <a:off x="457200" y="1371600"/>
            <a:ext cx="8229600" cy="5257800"/>
          </a:xfrm>
        </p:spPr>
        <p:txBody>
          <a:bodyPr>
            <a:noAutofit/>
          </a:bodyPr>
          <a:lstStyle/>
          <a:p>
            <a:pPr marL="0" indent="0">
              <a:buNone/>
            </a:pPr>
            <a:r>
              <a:rPr lang="en-US" sz="1700" b="1" cap="small" dirty="0" smtClean="0"/>
              <a:t>Objective 4: </a:t>
            </a:r>
            <a:r>
              <a:rPr lang="en-US" sz="1700" b="1" cap="small" dirty="0"/>
              <a:t>Review SEDA’s products and services in terms of relevance, effectiveness, delivery mechanisms, scale against government policy and DSBD strategies. </a:t>
            </a:r>
            <a:endParaRPr lang="en-US" sz="1700" b="1" cap="small" dirty="0" smtClean="0"/>
          </a:p>
          <a:p>
            <a:pPr marL="0" indent="0">
              <a:buNone/>
            </a:pPr>
            <a:endParaRPr lang="en-US" sz="1700" dirty="0"/>
          </a:p>
          <a:p>
            <a:pPr marL="0" indent="0">
              <a:buNone/>
            </a:pPr>
            <a:r>
              <a:rPr lang="en-US" sz="1800" b="1" dirty="0" smtClean="0"/>
              <a:t>ACTIONS:</a:t>
            </a:r>
          </a:p>
          <a:p>
            <a:r>
              <a:rPr lang="en-US" sz="1800" dirty="0"/>
              <a:t>Process of accrediting service providers being reviewed, in collaboration with the Institute of Business Advisors of South Africa (IBASA). </a:t>
            </a:r>
          </a:p>
          <a:p>
            <a:r>
              <a:rPr lang="en-US" sz="1800" dirty="0"/>
              <a:t>A review of the delivery model, in particular the roles/extent of involvement of Business Advisors and service providers to be done in 2016/17.</a:t>
            </a:r>
          </a:p>
          <a:p>
            <a:r>
              <a:rPr lang="en-US" sz="1800" dirty="0"/>
              <a:t>Partnerships with organisations that complement Seda’s </a:t>
            </a:r>
            <a:r>
              <a:rPr lang="en-US" sz="1800" dirty="0" err="1"/>
              <a:t>programmes</a:t>
            </a:r>
            <a:r>
              <a:rPr lang="en-US" sz="1800" dirty="0"/>
              <a:t> will be </a:t>
            </a:r>
            <a:r>
              <a:rPr lang="en-US" sz="1800" dirty="0" err="1"/>
              <a:t>prioritised</a:t>
            </a:r>
            <a:r>
              <a:rPr lang="en-US" sz="1800" dirty="0"/>
              <a:t> to ensure broader coverage of the SMME </a:t>
            </a:r>
            <a:r>
              <a:rPr lang="en-US" sz="1800" dirty="0" smtClean="0"/>
              <a:t>sector.  </a:t>
            </a:r>
            <a:endParaRPr lang="en-US" sz="1800" dirty="0"/>
          </a:p>
          <a:p>
            <a:pPr marL="0" indent="0">
              <a:buNone/>
            </a:pPr>
            <a:endParaRPr lang="en-US" sz="1800" dirty="0" smtClean="0"/>
          </a:p>
        </p:txBody>
      </p:sp>
      <p:sp>
        <p:nvSpPr>
          <p:cNvPr id="3" name="Slide Number Placeholder 2"/>
          <p:cNvSpPr>
            <a:spLocks noGrp="1"/>
          </p:cNvSpPr>
          <p:nvPr>
            <p:ph type="sldNum" sz="quarter" idx="12"/>
          </p:nvPr>
        </p:nvSpPr>
        <p:spPr/>
        <p:txBody>
          <a:bodyPr/>
          <a:lstStyle/>
          <a:p>
            <a:fld id="{8A59C5F8-70E8-475B-AEED-ED8127206201}" type="slidenum">
              <a:rPr lang="en-US" smtClean="0"/>
              <a:pPr/>
              <a:t>45</a:t>
            </a:fld>
            <a:endParaRPr lang="en-US" dirty="0"/>
          </a:p>
        </p:txBody>
      </p:sp>
    </p:spTree>
    <p:extLst>
      <p:ext uri="{BB962C8B-B14F-4D97-AF65-F5344CB8AC3E}">
        <p14:creationId xmlns:p14="http://schemas.microsoft.com/office/powerpoint/2010/main" val="333910538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Findings, Recommendations and Actions  </a:t>
            </a:r>
            <a:endParaRPr lang="en-US" sz="2800" dirty="0"/>
          </a:p>
        </p:txBody>
      </p:sp>
      <p:sp>
        <p:nvSpPr>
          <p:cNvPr id="4" name="Content Placeholder 3"/>
          <p:cNvSpPr>
            <a:spLocks noGrp="1"/>
          </p:cNvSpPr>
          <p:nvPr>
            <p:ph idx="1"/>
          </p:nvPr>
        </p:nvSpPr>
        <p:spPr>
          <a:xfrm>
            <a:off x="457200" y="1371600"/>
            <a:ext cx="8229600" cy="4525963"/>
          </a:xfrm>
        </p:spPr>
        <p:txBody>
          <a:bodyPr>
            <a:noAutofit/>
          </a:bodyPr>
          <a:lstStyle/>
          <a:p>
            <a:pPr marL="0" indent="0">
              <a:buNone/>
            </a:pPr>
            <a:r>
              <a:rPr lang="en-US" sz="1700" dirty="0" smtClean="0"/>
              <a:t>Objective 4: </a:t>
            </a:r>
            <a:r>
              <a:rPr lang="en-US" sz="1700" dirty="0"/>
              <a:t>Review SEDA’s products and services in terms of relevance, effectiveness, delivery mechanisms, scale against government policy and DSBD strategies. </a:t>
            </a:r>
            <a:endParaRPr lang="en-US" sz="1700" dirty="0" smtClean="0"/>
          </a:p>
          <a:p>
            <a:pPr marL="0" indent="0">
              <a:buNone/>
            </a:pPr>
            <a:endParaRPr lang="en-US" sz="1700" dirty="0"/>
          </a:p>
          <a:p>
            <a:pPr marL="0" indent="0">
              <a:buNone/>
            </a:pPr>
            <a:r>
              <a:rPr lang="en-US" sz="1700" b="1" dirty="0" smtClean="0"/>
              <a:t>RATING OF SEDA SERVICE PROVIDERS BY SEDA CLIENTS:</a:t>
            </a:r>
          </a:p>
          <a:p>
            <a:pPr marL="0" indent="0">
              <a:buNone/>
            </a:pPr>
            <a:endParaRPr lang="en-US" sz="1700" dirty="0"/>
          </a:p>
        </p:txBody>
      </p:sp>
      <p:sp>
        <p:nvSpPr>
          <p:cNvPr id="3" name="Slide Number Placeholder 2"/>
          <p:cNvSpPr>
            <a:spLocks noGrp="1"/>
          </p:cNvSpPr>
          <p:nvPr>
            <p:ph type="sldNum" sz="quarter" idx="12"/>
          </p:nvPr>
        </p:nvSpPr>
        <p:spPr/>
        <p:txBody>
          <a:bodyPr/>
          <a:lstStyle/>
          <a:p>
            <a:fld id="{8A59C5F8-70E8-475B-AEED-ED8127206201}" type="slidenum">
              <a:rPr lang="en-US" smtClean="0"/>
              <a:pPr/>
              <a:t>46</a:t>
            </a:fld>
            <a:endParaRPr lang="en-US" dirty="0"/>
          </a:p>
        </p:txBody>
      </p:sp>
      <p:pic>
        <p:nvPicPr>
          <p:cNvPr id="11" name="Picture 10"/>
          <p:cNvPicPr/>
          <p:nvPr/>
        </p:nvPicPr>
        <p:blipFill>
          <a:blip r:embed="rId4">
            <a:extLst>
              <a:ext uri="{28A0092B-C50C-407E-A947-70E740481C1C}">
                <a14:useLocalDpi xmlns:a14="http://schemas.microsoft.com/office/drawing/2010/main" val="0"/>
              </a:ext>
            </a:extLst>
          </a:blip>
          <a:srcRect/>
          <a:stretch>
            <a:fillRect/>
          </a:stretch>
        </p:blipFill>
        <p:spPr bwMode="auto">
          <a:xfrm>
            <a:off x="1676400" y="2667000"/>
            <a:ext cx="6019800" cy="3648710"/>
          </a:xfrm>
          <a:prstGeom prst="rect">
            <a:avLst/>
          </a:prstGeom>
          <a:noFill/>
        </p:spPr>
      </p:pic>
    </p:spTree>
    <p:extLst>
      <p:ext uri="{BB962C8B-B14F-4D97-AF65-F5344CB8AC3E}">
        <p14:creationId xmlns:p14="http://schemas.microsoft.com/office/powerpoint/2010/main" val="92323189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Findings, Recommendations and Actions  </a:t>
            </a:r>
            <a:endParaRPr lang="en-US" sz="2800" dirty="0"/>
          </a:p>
        </p:txBody>
      </p:sp>
      <p:sp>
        <p:nvSpPr>
          <p:cNvPr id="4" name="Content Placeholder 3"/>
          <p:cNvSpPr>
            <a:spLocks noGrp="1"/>
          </p:cNvSpPr>
          <p:nvPr>
            <p:ph idx="1"/>
          </p:nvPr>
        </p:nvSpPr>
        <p:spPr>
          <a:xfrm>
            <a:off x="457200" y="1371600"/>
            <a:ext cx="8229600" cy="4525963"/>
          </a:xfrm>
        </p:spPr>
        <p:txBody>
          <a:bodyPr>
            <a:noAutofit/>
          </a:bodyPr>
          <a:lstStyle/>
          <a:p>
            <a:pPr marL="0" indent="0">
              <a:buNone/>
            </a:pPr>
            <a:r>
              <a:rPr lang="en-US" sz="1700" dirty="0" smtClean="0"/>
              <a:t>Objective 4: </a:t>
            </a:r>
            <a:r>
              <a:rPr lang="en-US" sz="1700" dirty="0"/>
              <a:t>Review SEDA’s products and services in terms of relevance, effectiveness, delivery mechanisms, scale against government policy and DSBD strategies. </a:t>
            </a:r>
            <a:endParaRPr lang="en-US" sz="1700" dirty="0" smtClean="0"/>
          </a:p>
          <a:p>
            <a:pPr marL="0" indent="0">
              <a:buNone/>
            </a:pPr>
            <a:endParaRPr lang="en-US" sz="1700" dirty="0"/>
          </a:p>
          <a:p>
            <a:pPr marL="0" indent="0">
              <a:buNone/>
            </a:pPr>
            <a:r>
              <a:rPr lang="en-US" sz="1700" b="1" dirty="0" smtClean="0"/>
              <a:t>RATING OF SEDA SERVICE PROVIDERS BY SEDA CLIENTS:</a:t>
            </a:r>
          </a:p>
          <a:p>
            <a:pPr marL="0" indent="0">
              <a:buNone/>
            </a:pPr>
            <a:endParaRPr lang="en-US" sz="1700" dirty="0"/>
          </a:p>
        </p:txBody>
      </p:sp>
      <p:sp>
        <p:nvSpPr>
          <p:cNvPr id="3" name="Slide Number Placeholder 2"/>
          <p:cNvSpPr>
            <a:spLocks noGrp="1"/>
          </p:cNvSpPr>
          <p:nvPr>
            <p:ph type="sldNum" sz="quarter" idx="12"/>
          </p:nvPr>
        </p:nvSpPr>
        <p:spPr/>
        <p:txBody>
          <a:bodyPr/>
          <a:lstStyle/>
          <a:p>
            <a:fld id="{8A59C5F8-70E8-475B-AEED-ED8127206201}" type="slidenum">
              <a:rPr lang="en-US" smtClean="0"/>
              <a:pPr/>
              <a:t>47</a:t>
            </a:fld>
            <a:endParaRPr lang="en-US" dirty="0"/>
          </a:p>
        </p:txBody>
      </p:sp>
      <p:pic>
        <p:nvPicPr>
          <p:cNvPr id="11" name="Picture 1"/>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1" y="2971801"/>
            <a:ext cx="6934200" cy="33840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52068351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Findings, Recommendations and Actions  </a:t>
            </a:r>
            <a:endParaRPr lang="en-US" sz="2800" dirty="0"/>
          </a:p>
        </p:txBody>
      </p:sp>
      <p:sp>
        <p:nvSpPr>
          <p:cNvPr id="4" name="Content Placeholder 3"/>
          <p:cNvSpPr>
            <a:spLocks noGrp="1"/>
          </p:cNvSpPr>
          <p:nvPr>
            <p:ph idx="1"/>
          </p:nvPr>
        </p:nvSpPr>
        <p:spPr>
          <a:xfrm>
            <a:off x="457200" y="1371600"/>
            <a:ext cx="8229600" cy="4525963"/>
          </a:xfrm>
        </p:spPr>
        <p:txBody>
          <a:bodyPr>
            <a:noAutofit/>
          </a:bodyPr>
          <a:lstStyle/>
          <a:p>
            <a:pPr marL="0" indent="0">
              <a:buNone/>
            </a:pPr>
            <a:r>
              <a:rPr lang="en-US" sz="1700" dirty="0" smtClean="0"/>
              <a:t>Objective 4: </a:t>
            </a:r>
            <a:r>
              <a:rPr lang="en-US" sz="1700" dirty="0"/>
              <a:t>Review SEDA’s products and services in terms of relevance, effectiveness, delivery mechanisms, scale against government policy and DSBD strategies. </a:t>
            </a:r>
            <a:endParaRPr lang="en-US" sz="1700" dirty="0" smtClean="0"/>
          </a:p>
          <a:p>
            <a:pPr marL="0" indent="0">
              <a:buNone/>
            </a:pPr>
            <a:endParaRPr lang="en-US" sz="1700" dirty="0"/>
          </a:p>
          <a:p>
            <a:pPr marL="0" indent="0">
              <a:buNone/>
            </a:pPr>
            <a:r>
              <a:rPr lang="en-US" sz="1700" b="1" dirty="0" smtClean="0"/>
              <a:t>ACTIONS IN RELATION TO THE FINDINGS AND RECOMMENDATIONS:</a:t>
            </a:r>
          </a:p>
          <a:p>
            <a:pPr marL="0" indent="0">
              <a:buNone/>
            </a:pPr>
            <a:endParaRPr lang="en-US" sz="1700" dirty="0"/>
          </a:p>
          <a:p>
            <a:pPr marL="0" indent="0">
              <a:buNone/>
            </a:pPr>
            <a:r>
              <a:rPr lang="en-US" sz="1700" dirty="0" smtClean="0"/>
              <a:t>Seda as an organisation:</a:t>
            </a:r>
            <a:endParaRPr lang="en-US" sz="1700" dirty="0"/>
          </a:p>
          <a:p>
            <a:r>
              <a:rPr lang="en-US" sz="1700" dirty="0" smtClean="0"/>
              <a:t>The 2016/17 planning cycle has been used to further align organisation to the DSBD’s strategic objectives. </a:t>
            </a:r>
          </a:p>
          <a:p>
            <a:r>
              <a:rPr lang="en-US" sz="1700" dirty="0" smtClean="0"/>
              <a:t>Marketing and corporate communications function and strategy to be reviewed.</a:t>
            </a:r>
          </a:p>
          <a:p>
            <a:r>
              <a:rPr lang="en-US" sz="1700" dirty="0" smtClean="0"/>
              <a:t>A study on economic dynamics and SMME profile being done per region, to assist in resource allocation. </a:t>
            </a:r>
          </a:p>
          <a:p>
            <a:r>
              <a:rPr lang="en-US" sz="1700" dirty="0" smtClean="0"/>
              <a:t>A review on the delivery model to be done in 2016/17.</a:t>
            </a:r>
          </a:p>
          <a:p>
            <a:r>
              <a:rPr lang="en-US" sz="1700" dirty="0" smtClean="0"/>
              <a:t>A competency framework currently being developed, will be used to identify Business Advisor competency gaps and provision of appropriate training. </a:t>
            </a:r>
          </a:p>
          <a:p>
            <a:r>
              <a:rPr lang="en-US" sz="1700" dirty="0" smtClean="0"/>
              <a:t>A comprehensive cooperatives strategy being developed. </a:t>
            </a:r>
          </a:p>
          <a:p>
            <a:r>
              <a:rPr lang="en-US" sz="1700" dirty="0" smtClean="0"/>
              <a:t>Opportunities of adding the suggested programmes to be explored. </a:t>
            </a:r>
          </a:p>
          <a:p>
            <a:r>
              <a:rPr lang="en-US" sz="1700" dirty="0" smtClean="0"/>
              <a:t>Technology continuously being used to make operational processes more efficient. . </a:t>
            </a:r>
          </a:p>
          <a:p>
            <a:endParaRPr lang="en-US" sz="1700" dirty="0" smtClean="0"/>
          </a:p>
          <a:p>
            <a:endParaRPr lang="en-US" sz="1700" dirty="0" smtClean="0"/>
          </a:p>
          <a:p>
            <a:pPr marL="0" indent="0">
              <a:buNone/>
            </a:pPr>
            <a:endParaRPr lang="en-US" sz="1700" dirty="0"/>
          </a:p>
        </p:txBody>
      </p:sp>
      <p:sp>
        <p:nvSpPr>
          <p:cNvPr id="3" name="Slide Number Placeholder 2"/>
          <p:cNvSpPr>
            <a:spLocks noGrp="1"/>
          </p:cNvSpPr>
          <p:nvPr>
            <p:ph type="sldNum" sz="quarter" idx="12"/>
          </p:nvPr>
        </p:nvSpPr>
        <p:spPr/>
        <p:txBody>
          <a:bodyPr/>
          <a:lstStyle/>
          <a:p>
            <a:fld id="{8A59C5F8-70E8-475B-AEED-ED8127206201}" type="slidenum">
              <a:rPr lang="en-US" smtClean="0"/>
              <a:pPr/>
              <a:t>48</a:t>
            </a:fld>
            <a:endParaRPr lang="en-US" dirty="0"/>
          </a:p>
        </p:txBody>
      </p:sp>
    </p:spTree>
    <p:extLst>
      <p:ext uri="{BB962C8B-B14F-4D97-AF65-F5344CB8AC3E}">
        <p14:creationId xmlns:p14="http://schemas.microsoft.com/office/powerpoint/2010/main" val="112335346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Findings, Recommendations and Actions  </a:t>
            </a:r>
            <a:endParaRPr lang="en-US" sz="2800" dirty="0"/>
          </a:p>
        </p:txBody>
      </p:sp>
      <p:sp>
        <p:nvSpPr>
          <p:cNvPr id="4" name="Content Placeholder 3"/>
          <p:cNvSpPr>
            <a:spLocks noGrp="1"/>
          </p:cNvSpPr>
          <p:nvPr>
            <p:ph idx="1"/>
          </p:nvPr>
        </p:nvSpPr>
        <p:spPr>
          <a:xfrm>
            <a:off x="457200" y="1371600"/>
            <a:ext cx="8229600" cy="4525963"/>
          </a:xfrm>
        </p:spPr>
        <p:txBody>
          <a:bodyPr>
            <a:noAutofit/>
          </a:bodyPr>
          <a:lstStyle/>
          <a:p>
            <a:pPr marL="0" indent="0">
              <a:buNone/>
            </a:pPr>
            <a:r>
              <a:rPr lang="en-US" sz="1700" dirty="0" smtClean="0"/>
              <a:t>Objective 5</a:t>
            </a:r>
            <a:r>
              <a:rPr lang="en-US" sz="1700" dirty="0"/>
              <a:t>: Propose recommendations including, but not limited to, priority programmes, mechanisms to maximise impact, improving coordination with other support programmes within the DSBD and SEFA. </a:t>
            </a:r>
          </a:p>
          <a:p>
            <a:pPr marL="0" indent="0">
              <a:buNone/>
            </a:pPr>
            <a:endParaRPr lang="en-US" sz="1700" dirty="0" smtClean="0"/>
          </a:p>
          <a:p>
            <a:pPr marL="0" indent="0">
              <a:buNone/>
            </a:pPr>
            <a:r>
              <a:rPr lang="en-US" sz="1700" dirty="0" smtClean="0"/>
              <a:t>This objective is covered in the comments on Objective 4. </a:t>
            </a:r>
          </a:p>
          <a:p>
            <a:pPr marL="0" indent="0">
              <a:buNone/>
            </a:pPr>
            <a:endParaRPr lang="en-US" sz="1700" dirty="0"/>
          </a:p>
        </p:txBody>
      </p:sp>
      <p:sp>
        <p:nvSpPr>
          <p:cNvPr id="3" name="Slide Number Placeholder 2"/>
          <p:cNvSpPr>
            <a:spLocks noGrp="1"/>
          </p:cNvSpPr>
          <p:nvPr>
            <p:ph type="sldNum" sz="quarter" idx="12"/>
          </p:nvPr>
        </p:nvSpPr>
        <p:spPr/>
        <p:txBody>
          <a:bodyPr/>
          <a:lstStyle/>
          <a:p>
            <a:fld id="{8A59C5F8-70E8-475B-AEED-ED8127206201}" type="slidenum">
              <a:rPr lang="en-US" smtClean="0"/>
              <a:pPr/>
              <a:t>49</a:t>
            </a:fld>
            <a:endParaRPr lang="en-US" dirty="0"/>
          </a:p>
        </p:txBody>
      </p:sp>
    </p:spTree>
    <p:extLst>
      <p:ext uri="{BB962C8B-B14F-4D97-AF65-F5344CB8AC3E}">
        <p14:creationId xmlns:p14="http://schemas.microsoft.com/office/powerpoint/2010/main" val="3042837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Purpose</a:t>
            </a:r>
            <a:endParaRPr lang="en-US" sz="2800" strike="sngStrike" dirty="0">
              <a:solidFill>
                <a:srgbClr val="FF0000"/>
              </a:solidFill>
            </a:endParaRPr>
          </a:p>
        </p:txBody>
      </p:sp>
      <p:sp>
        <p:nvSpPr>
          <p:cNvPr id="4" name="Content Placeholder 3"/>
          <p:cNvSpPr>
            <a:spLocks noGrp="1"/>
          </p:cNvSpPr>
          <p:nvPr>
            <p:ph idx="1"/>
          </p:nvPr>
        </p:nvSpPr>
        <p:spPr/>
        <p:txBody>
          <a:bodyPr>
            <a:noAutofit/>
          </a:bodyPr>
          <a:lstStyle/>
          <a:p>
            <a:pPr algn="just"/>
            <a:r>
              <a:rPr lang="en-US" dirty="0" smtClean="0">
                <a:latin typeface="Calibri" charset="0"/>
                <a:cs typeface="Times New Roman" charset="0"/>
              </a:rPr>
              <a:t>“ . . . to </a:t>
            </a:r>
            <a:r>
              <a:rPr lang="en-US" dirty="0">
                <a:latin typeface="Calibri" charset="0"/>
                <a:cs typeface="Times New Roman" charset="0"/>
              </a:rPr>
              <a:t>conduct an evaluation on the </a:t>
            </a:r>
            <a:r>
              <a:rPr lang="en-US" b="1" dirty="0">
                <a:latin typeface="Calibri" charset="0"/>
                <a:cs typeface="Times New Roman" charset="0"/>
              </a:rPr>
              <a:t>relevance of </a:t>
            </a:r>
            <a:r>
              <a:rPr lang="en-US" b="1" dirty="0" smtClean="0">
                <a:latin typeface="Calibri" charset="0"/>
                <a:cs typeface="Times New Roman" charset="0"/>
              </a:rPr>
              <a:t>Seda non</a:t>
            </a:r>
            <a:r>
              <a:rPr lang="en-US" b="1" dirty="0">
                <a:latin typeface="Calibri" charset="0"/>
                <a:cs typeface="Times New Roman" charset="0"/>
              </a:rPr>
              <a:t>-financial support services to small enterprises and co-operatives</a:t>
            </a:r>
            <a:r>
              <a:rPr lang="en-US" dirty="0">
                <a:latin typeface="Calibri" charset="0"/>
                <a:cs typeface="Times New Roman" charset="0"/>
              </a:rPr>
              <a:t>, in relation to the </a:t>
            </a:r>
            <a:r>
              <a:rPr lang="en-US" b="1" dirty="0">
                <a:latin typeface="Calibri" charset="0"/>
                <a:cs typeface="Times New Roman" charset="0"/>
              </a:rPr>
              <a:t>policy positions </a:t>
            </a:r>
            <a:r>
              <a:rPr lang="en-US" dirty="0">
                <a:latin typeface="Calibri" charset="0"/>
                <a:cs typeface="Times New Roman" charset="0"/>
              </a:rPr>
              <a:t>as outlined in the </a:t>
            </a:r>
            <a:r>
              <a:rPr lang="en-US" b="1" dirty="0">
                <a:latin typeface="Calibri" charset="0"/>
                <a:cs typeface="Times New Roman" charset="0"/>
              </a:rPr>
              <a:t>National Development Plan</a:t>
            </a:r>
            <a:r>
              <a:rPr lang="en-US" dirty="0">
                <a:latin typeface="Calibri" charset="0"/>
                <a:cs typeface="Times New Roman" charset="0"/>
              </a:rPr>
              <a:t> as well as the </a:t>
            </a:r>
            <a:r>
              <a:rPr lang="en-US" b="1" dirty="0">
                <a:latin typeface="Calibri" charset="0"/>
                <a:cs typeface="Times New Roman" charset="0"/>
              </a:rPr>
              <a:t>strategic plans of the Department of Small Business Development</a:t>
            </a:r>
            <a:r>
              <a:rPr lang="en-US" dirty="0">
                <a:latin typeface="Calibri" charset="0"/>
                <a:cs typeface="Times New Roman" charset="0"/>
              </a:rPr>
              <a:t> (the DSBD)</a:t>
            </a:r>
            <a:r>
              <a:rPr lang="en-US" dirty="0" smtClean="0">
                <a:latin typeface="Calibri" charset="0"/>
                <a:cs typeface="Times New Roman" charset="0"/>
              </a:rPr>
              <a:t>.”</a:t>
            </a:r>
          </a:p>
          <a:p>
            <a:pPr algn="just"/>
            <a:endParaRPr lang="en-US" dirty="0">
              <a:latin typeface="Calibri" charset="0"/>
              <a:cs typeface="Times New Roman" charset="0"/>
            </a:endParaRPr>
          </a:p>
          <a:p>
            <a:pPr marL="0" indent="0" algn="just">
              <a:buNone/>
            </a:pPr>
            <a:endParaRPr lang="en-US" dirty="0">
              <a:solidFill>
                <a:srgbClr val="FF0000"/>
              </a:solidFill>
            </a:endParaRPr>
          </a:p>
        </p:txBody>
      </p:sp>
      <p:sp>
        <p:nvSpPr>
          <p:cNvPr id="3" name="Slide Number Placeholder 2"/>
          <p:cNvSpPr>
            <a:spLocks noGrp="1"/>
          </p:cNvSpPr>
          <p:nvPr>
            <p:ph type="sldNum" sz="quarter" idx="12"/>
          </p:nvPr>
        </p:nvSpPr>
        <p:spPr/>
        <p:txBody>
          <a:bodyPr/>
          <a:lstStyle/>
          <a:p>
            <a:fld id="{8A59C5F8-70E8-475B-AEED-ED8127206201}" type="slidenum">
              <a:rPr lang="en-US" smtClean="0"/>
              <a:pPr/>
              <a:t>5</a:t>
            </a:fld>
            <a:endParaRPr lang="en-US" dirty="0"/>
          </a:p>
        </p:txBody>
      </p:sp>
    </p:spTree>
    <p:extLst>
      <p:ext uri="{BB962C8B-B14F-4D97-AF65-F5344CB8AC3E}">
        <p14:creationId xmlns:p14="http://schemas.microsoft.com/office/powerpoint/2010/main" val="102403739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Way Forward </a:t>
            </a:r>
            <a:endParaRPr lang="en-US" sz="2800" dirty="0"/>
          </a:p>
        </p:txBody>
      </p:sp>
      <p:sp>
        <p:nvSpPr>
          <p:cNvPr id="4" name="Content Placeholder 3"/>
          <p:cNvSpPr>
            <a:spLocks noGrp="1"/>
          </p:cNvSpPr>
          <p:nvPr>
            <p:ph idx="1"/>
          </p:nvPr>
        </p:nvSpPr>
        <p:spPr>
          <a:xfrm>
            <a:off x="457200" y="1371600"/>
            <a:ext cx="8229600" cy="4525963"/>
          </a:xfrm>
        </p:spPr>
        <p:txBody>
          <a:bodyPr>
            <a:noAutofit/>
          </a:bodyPr>
          <a:lstStyle/>
          <a:p>
            <a:r>
              <a:rPr lang="en-US" sz="1700" dirty="0" smtClean="0"/>
              <a:t>Review study has been presented to the Seda and DSBD EXCO teams. </a:t>
            </a:r>
          </a:p>
          <a:p>
            <a:r>
              <a:rPr lang="en-US" sz="1700" dirty="0" smtClean="0"/>
              <a:t>The recommendations to be discussed and </a:t>
            </a:r>
            <a:r>
              <a:rPr lang="en-US" sz="1700" dirty="0" err="1" smtClean="0"/>
              <a:t>prioritisation</a:t>
            </a:r>
            <a:r>
              <a:rPr lang="en-US" sz="1700" dirty="0" smtClean="0"/>
              <a:t> done with the recommendations that have implications for Seda from similar studies by the DSBD and </a:t>
            </a:r>
            <a:r>
              <a:rPr lang="en-US" sz="1700" dirty="0" err="1" smtClean="0"/>
              <a:t>Sefa</a:t>
            </a:r>
            <a:r>
              <a:rPr lang="en-US" sz="1700" dirty="0" smtClean="0"/>
              <a:t>. </a:t>
            </a:r>
          </a:p>
          <a:p>
            <a:r>
              <a:rPr lang="en-US" sz="1700" dirty="0" smtClean="0"/>
              <a:t>Some of the actions outlined in the presentation are in the process of being implemented, and the rest will explored in 2016/2017 financial year. </a:t>
            </a:r>
          </a:p>
          <a:p>
            <a:r>
              <a:rPr lang="en-US" sz="1700" dirty="0" smtClean="0"/>
              <a:t>Executive Management to provide updates on the implementation of the actions to the Seda Board and the DSBD. </a:t>
            </a:r>
            <a:endParaRPr lang="en-US" sz="1700" dirty="0"/>
          </a:p>
        </p:txBody>
      </p:sp>
      <p:sp>
        <p:nvSpPr>
          <p:cNvPr id="3" name="Slide Number Placeholder 2"/>
          <p:cNvSpPr>
            <a:spLocks noGrp="1"/>
          </p:cNvSpPr>
          <p:nvPr>
            <p:ph type="sldNum" sz="quarter" idx="12"/>
          </p:nvPr>
        </p:nvSpPr>
        <p:spPr/>
        <p:txBody>
          <a:bodyPr/>
          <a:lstStyle/>
          <a:p>
            <a:fld id="{8A59C5F8-70E8-475B-AEED-ED8127206201}" type="slidenum">
              <a:rPr lang="en-US" smtClean="0"/>
              <a:pPr/>
              <a:t>50</a:t>
            </a:fld>
            <a:endParaRPr lang="en-US" dirty="0"/>
          </a:p>
        </p:txBody>
      </p:sp>
    </p:spTree>
    <p:extLst>
      <p:ext uri="{BB962C8B-B14F-4D97-AF65-F5344CB8AC3E}">
        <p14:creationId xmlns:p14="http://schemas.microsoft.com/office/powerpoint/2010/main" val="342494490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371600"/>
            <a:ext cx="8229600" cy="4525963"/>
          </a:xfrm>
        </p:spPr>
        <p:txBody>
          <a:bodyPr>
            <a:noAutofit/>
          </a:bodyPr>
          <a:lstStyle/>
          <a:p>
            <a:pPr marL="0" indent="0" algn="ctr">
              <a:buNone/>
            </a:pPr>
            <a:endParaRPr lang="en-US" sz="3600" b="1" dirty="0" smtClean="0"/>
          </a:p>
          <a:p>
            <a:pPr marL="0" indent="0" algn="ctr">
              <a:buNone/>
            </a:pPr>
            <a:endParaRPr lang="en-US" sz="3600" b="1" dirty="0"/>
          </a:p>
          <a:p>
            <a:pPr marL="0" indent="0" algn="ctr">
              <a:buNone/>
            </a:pPr>
            <a:endParaRPr lang="en-US" sz="3600" b="1" dirty="0" smtClean="0"/>
          </a:p>
          <a:p>
            <a:pPr marL="0" indent="0" algn="ctr">
              <a:buNone/>
            </a:pPr>
            <a:r>
              <a:rPr lang="en-US" sz="3600" b="1" dirty="0" smtClean="0"/>
              <a:t>Thank you </a:t>
            </a:r>
          </a:p>
          <a:p>
            <a:pPr marL="0" indent="0">
              <a:buNone/>
            </a:pPr>
            <a:endParaRPr lang="en-US" sz="1700" dirty="0"/>
          </a:p>
        </p:txBody>
      </p:sp>
      <p:sp>
        <p:nvSpPr>
          <p:cNvPr id="3" name="Slide Number Placeholder 2"/>
          <p:cNvSpPr>
            <a:spLocks noGrp="1"/>
          </p:cNvSpPr>
          <p:nvPr>
            <p:ph type="sldNum" sz="quarter" idx="12"/>
          </p:nvPr>
        </p:nvSpPr>
        <p:spPr/>
        <p:txBody>
          <a:bodyPr/>
          <a:lstStyle/>
          <a:p>
            <a:fld id="{8A59C5F8-70E8-475B-AEED-ED8127206201}" type="slidenum">
              <a:rPr lang="en-US" smtClean="0"/>
              <a:pPr/>
              <a:t>51</a:t>
            </a:fld>
            <a:endParaRPr lang="en-US" dirty="0"/>
          </a:p>
        </p:txBody>
      </p:sp>
    </p:spTree>
    <p:extLst>
      <p:ext uri="{BB962C8B-B14F-4D97-AF65-F5344CB8AC3E}">
        <p14:creationId xmlns:p14="http://schemas.microsoft.com/office/powerpoint/2010/main" val="891500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Objectives of the Review</a:t>
            </a:r>
            <a:endParaRPr lang="en-US" sz="2800" dirty="0"/>
          </a:p>
        </p:txBody>
      </p:sp>
      <p:sp>
        <p:nvSpPr>
          <p:cNvPr id="4" name="Content Placeholder 3"/>
          <p:cNvSpPr>
            <a:spLocks noGrp="1"/>
          </p:cNvSpPr>
          <p:nvPr>
            <p:ph idx="1"/>
          </p:nvPr>
        </p:nvSpPr>
        <p:spPr>
          <a:xfrm>
            <a:off x="304800" y="1371600"/>
            <a:ext cx="8610600" cy="5181600"/>
          </a:xfrm>
        </p:spPr>
        <p:txBody>
          <a:bodyPr>
            <a:noAutofit/>
          </a:bodyPr>
          <a:lstStyle/>
          <a:p>
            <a:pPr marL="0" indent="0" algn="just">
              <a:buNone/>
            </a:pPr>
            <a:r>
              <a:rPr lang="en-US" sz="2000" dirty="0" smtClean="0"/>
              <a:t>Perform </a:t>
            </a:r>
            <a:r>
              <a:rPr lang="en-US" sz="2000" dirty="0"/>
              <a:t>a situational analysis of the small enterprise sector, focusing on size of the sector, key characteristics and challenges of small enterprises. </a:t>
            </a:r>
          </a:p>
          <a:p>
            <a:r>
              <a:rPr lang="en-US" sz="2000" b="1" dirty="0"/>
              <a:t>Analyse government policy and the strategy of the DSBD </a:t>
            </a:r>
            <a:r>
              <a:rPr lang="en-US" sz="2000" dirty="0"/>
              <a:t>focusing on non-financial support. </a:t>
            </a:r>
          </a:p>
          <a:p>
            <a:r>
              <a:rPr lang="en-US" sz="2000" b="1" dirty="0"/>
              <a:t>Ensure aligned understanding </a:t>
            </a:r>
            <a:r>
              <a:rPr lang="en-US" sz="2000" dirty="0"/>
              <a:t>of small enterprise sector characteristics and challenges, and analysis of government policy and DSBD strategies </a:t>
            </a:r>
            <a:r>
              <a:rPr lang="en-US" sz="2000" b="1" dirty="0"/>
              <a:t>with consultants reviewing financial support </a:t>
            </a:r>
            <a:r>
              <a:rPr lang="en-US" sz="2000" b="1" dirty="0" smtClean="0"/>
              <a:t>programmes </a:t>
            </a:r>
            <a:r>
              <a:rPr lang="en-US" sz="2000" b="1" dirty="0"/>
              <a:t>and DSBD programmes</a:t>
            </a:r>
            <a:r>
              <a:rPr lang="en-US" sz="2000" dirty="0"/>
              <a:t>. </a:t>
            </a:r>
          </a:p>
          <a:p>
            <a:r>
              <a:rPr lang="en-US" sz="2000" b="1" dirty="0"/>
              <a:t>Review </a:t>
            </a:r>
            <a:r>
              <a:rPr lang="en-US" sz="2000" b="1" dirty="0" smtClean="0"/>
              <a:t>Seda’s products </a:t>
            </a:r>
            <a:r>
              <a:rPr lang="en-US" sz="2000" b="1" dirty="0"/>
              <a:t>and services in terms of relevance, effectiveness, delivery mechanisms, </a:t>
            </a:r>
            <a:r>
              <a:rPr lang="en-US" sz="2000" b="1" dirty="0" smtClean="0"/>
              <a:t>scale </a:t>
            </a:r>
            <a:r>
              <a:rPr lang="en-US" sz="2000" dirty="0"/>
              <a:t>against government policy and DSBD strategies. </a:t>
            </a:r>
          </a:p>
          <a:p>
            <a:r>
              <a:rPr lang="en-US" sz="2000" b="1" dirty="0"/>
              <a:t>Propose recommendations </a:t>
            </a:r>
            <a:r>
              <a:rPr lang="en-US" sz="2000" dirty="0"/>
              <a:t>including, but not limited to, priority programmes, mechanisms to </a:t>
            </a:r>
            <a:r>
              <a:rPr lang="en-US" sz="2000" dirty="0" smtClean="0"/>
              <a:t>maximise </a:t>
            </a:r>
            <a:r>
              <a:rPr lang="en-US" sz="2000" dirty="0"/>
              <a:t>impact, improving coordination with other support programmes within the DSBD and SEFA. </a:t>
            </a:r>
          </a:p>
          <a:p>
            <a:pPr marL="0" indent="0">
              <a:buNone/>
            </a:pPr>
            <a:r>
              <a:rPr lang="en-US" sz="2000" i="1" dirty="0" smtClean="0"/>
              <a:t>Although not the part of the purpose, Seda felt it necessary to add the first three objectives to enrich the review. </a:t>
            </a:r>
            <a:endParaRPr lang="en-US" sz="2000" i="1" dirty="0"/>
          </a:p>
          <a:p>
            <a:pPr algn="just"/>
            <a:endParaRPr lang="en-US" sz="1700" dirty="0"/>
          </a:p>
        </p:txBody>
      </p:sp>
      <p:sp>
        <p:nvSpPr>
          <p:cNvPr id="3" name="Slide Number Placeholder 2"/>
          <p:cNvSpPr>
            <a:spLocks noGrp="1"/>
          </p:cNvSpPr>
          <p:nvPr>
            <p:ph type="sldNum" sz="quarter" idx="12"/>
          </p:nvPr>
        </p:nvSpPr>
        <p:spPr/>
        <p:txBody>
          <a:bodyPr/>
          <a:lstStyle/>
          <a:p>
            <a:fld id="{8A59C5F8-70E8-475B-AEED-ED8127206201}" type="slidenum">
              <a:rPr lang="en-US" smtClean="0"/>
              <a:pPr/>
              <a:t>6</a:t>
            </a:fld>
            <a:endParaRPr lang="en-US" dirty="0"/>
          </a:p>
        </p:txBody>
      </p:sp>
    </p:spTree>
    <p:extLst>
      <p:ext uri="{BB962C8B-B14F-4D97-AF65-F5344CB8AC3E}">
        <p14:creationId xmlns:p14="http://schemas.microsoft.com/office/powerpoint/2010/main" val="37338733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A59C5F8-70E8-475B-AEED-ED8127206201}" type="slidenum">
              <a:rPr lang="en-US" smtClean="0"/>
              <a:pPr/>
              <a:t>7</a:t>
            </a:fld>
            <a:endParaRPr lang="en-US" dirty="0"/>
          </a:p>
        </p:txBody>
      </p:sp>
      <p:sp>
        <p:nvSpPr>
          <p:cNvPr id="6" name="Title 1"/>
          <p:cNvSpPr>
            <a:spLocks noGrp="1"/>
          </p:cNvSpPr>
          <p:nvPr>
            <p:ph type="title"/>
          </p:nvPr>
        </p:nvSpPr>
        <p:spPr>
          <a:xfrm>
            <a:off x="381000" y="2057400"/>
            <a:ext cx="8229600" cy="1600200"/>
          </a:xfrm>
        </p:spPr>
        <p:txBody>
          <a:bodyPr>
            <a:normAutofit fontScale="90000"/>
          </a:bodyPr>
          <a:lstStyle/>
          <a:p>
            <a:r>
              <a:rPr lang="en-US" sz="5400" dirty="0" smtClean="0"/>
              <a:t>Seda Programme Development Context</a:t>
            </a:r>
            <a:endParaRPr lang="en-US" sz="5400" dirty="0"/>
          </a:p>
        </p:txBody>
      </p:sp>
    </p:spTree>
    <p:extLst>
      <p:ext uri="{BB962C8B-B14F-4D97-AF65-F5344CB8AC3E}">
        <p14:creationId xmlns:p14="http://schemas.microsoft.com/office/powerpoint/2010/main" val="36451295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Seda Programme Development Context </a:t>
            </a:r>
            <a:endParaRPr lang="en-US" sz="2800" dirty="0"/>
          </a:p>
        </p:txBody>
      </p:sp>
      <p:sp>
        <p:nvSpPr>
          <p:cNvPr id="4" name="Content Placeholder 3"/>
          <p:cNvSpPr>
            <a:spLocks noGrp="1"/>
          </p:cNvSpPr>
          <p:nvPr>
            <p:ph idx="1"/>
          </p:nvPr>
        </p:nvSpPr>
        <p:spPr>
          <a:xfrm>
            <a:off x="228600" y="1371600"/>
            <a:ext cx="8686800" cy="5105400"/>
          </a:xfrm>
        </p:spPr>
        <p:txBody>
          <a:bodyPr>
            <a:noAutofit/>
          </a:bodyPr>
          <a:lstStyle/>
          <a:p>
            <a:pPr algn="just">
              <a:spcBef>
                <a:spcPts val="0"/>
              </a:spcBef>
              <a:buFont typeface="Arial" charset="0"/>
              <a:buChar char="•"/>
            </a:pPr>
            <a:r>
              <a:rPr lang="en-US" sz="2000" dirty="0">
                <a:latin typeface="Calibri" charset="0"/>
                <a:cs typeface="Times New Roman" charset="0"/>
              </a:rPr>
              <a:t>Seda programmes are informed by comprehensive research that includes needs assessment, and a business case prior to approval and development. </a:t>
            </a:r>
          </a:p>
          <a:p>
            <a:pPr algn="just">
              <a:spcBef>
                <a:spcPts val="0"/>
              </a:spcBef>
              <a:buFont typeface="Arial" charset="0"/>
              <a:buChar char="•"/>
            </a:pPr>
            <a:r>
              <a:rPr lang="en-US" sz="2000" dirty="0">
                <a:latin typeface="Calibri" charset="0"/>
                <a:cs typeface="Times New Roman" charset="0"/>
              </a:rPr>
              <a:t>For objectivity, the research is conducted by external service providers. </a:t>
            </a:r>
          </a:p>
          <a:p>
            <a:pPr algn="just">
              <a:spcBef>
                <a:spcPts val="0"/>
              </a:spcBef>
              <a:buFont typeface="Arial" charset="0"/>
              <a:buChar char="•"/>
            </a:pPr>
            <a:r>
              <a:rPr lang="en-US" sz="2000" dirty="0">
                <a:latin typeface="Calibri" charset="0"/>
                <a:cs typeface="Times New Roman" charset="0"/>
              </a:rPr>
              <a:t>Seda routinely conducts programme evaluations (at least every three years) to reassess relevance, impact, implementation challenges, etc. </a:t>
            </a:r>
          </a:p>
          <a:p>
            <a:pPr algn="just">
              <a:spcBef>
                <a:spcPts val="0"/>
              </a:spcBef>
              <a:buFont typeface="Arial" charset="0"/>
              <a:buChar char="•"/>
            </a:pPr>
            <a:r>
              <a:rPr lang="en-US" sz="2000" dirty="0">
                <a:latin typeface="Calibri" charset="0"/>
                <a:cs typeface="Times New Roman" charset="0"/>
              </a:rPr>
              <a:t>Examples of such research, are: </a:t>
            </a:r>
          </a:p>
          <a:p>
            <a:pPr marL="1085850" lvl="1" indent="-342900" algn="just">
              <a:spcBef>
                <a:spcPts val="0"/>
              </a:spcBef>
              <a:buFont typeface="Arial" charset="0"/>
              <a:buChar char="•"/>
            </a:pPr>
            <a:r>
              <a:rPr lang="en-US" sz="2000" dirty="0">
                <a:latin typeface="Calibri" charset="0"/>
                <a:cs typeface="Times New Roman" charset="0"/>
              </a:rPr>
              <a:t>Women and youth owned businesses – Assessing the needs, opportunities and challenges, 2016. </a:t>
            </a:r>
          </a:p>
          <a:p>
            <a:pPr marL="1085850" lvl="1" indent="-342900" algn="just">
              <a:spcBef>
                <a:spcPts val="0"/>
              </a:spcBef>
              <a:buFont typeface="Arial" charset="0"/>
              <a:buChar char="•"/>
            </a:pPr>
            <a:r>
              <a:rPr lang="en-US" sz="2000" dirty="0">
                <a:latin typeface="Calibri" charset="0"/>
                <a:cs typeface="Times New Roman" charset="0"/>
              </a:rPr>
              <a:t>TradePoint programme evaluation, 2014. </a:t>
            </a:r>
          </a:p>
          <a:p>
            <a:pPr marL="1085850" lvl="1" indent="-342900" algn="just">
              <a:spcBef>
                <a:spcPts val="0"/>
              </a:spcBef>
              <a:buFont typeface="Arial" charset="0"/>
              <a:buChar char="•"/>
            </a:pPr>
            <a:r>
              <a:rPr lang="en-US" sz="2000" dirty="0">
                <a:latin typeface="Calibri" charset="0"/>
                <a:cs typeface="Times New Roman" charset="0"/>
              </a:rPr>
              <a:t>SMME Supplier Development Gap Analysis, 2013. </a:t>
            </a:r>
          </a:p>
          <a:p>
            <a:pPr marL="1085850" lvl="1" indent="-342900" algn="just">
              <a:spcBef>
                <a:spcPts val="0"/>
              </a:spcBef>
              <a:buFont typeface="Arial" charset="0"/>
              <a:buChar char="•"/>
            </a:pPr>
            <a:r>
              <a:rPr lang="en-US" sz="2000" dirty="0">
                <a:latin typeface="Calibri" charset="0"/>
                <a:cs typeface="Times New Roman" charset="0"/>
              </a:rPr>
              <a:t>Research to identify the needs, opportunities and challenges facing SMMEs in the plastics and chemicals sector, 2013. </a:t>
            </a:r>
          </a:p>
          <a:p>
            <a:pPr marL="1085850" lvl="1" indent="-342900" algn="just">
              <a:spcBef>
                <a:spcPts val="0"/>
              </a:spcBef>
              <a:buFont typeface="Arial" charset="0"/>
              <a:buChar char="•"/>
            </a:pPr>
            <a:r>
              <a:rPr lang="en-US" sz="2000" dirty="0">
                <a:latin typeface="Calibri" charset="0"/>
                <a:cs typeface="Times New Roman" charset="0"/>
              </a:rPr>
              <a:t>Research to identify the needs, opportunities and challenges facing SMMEs in the traditional medicines sector, 2013.</a:t>
            </a:r>
          </a:p>
          <a:p>
            <a:pPr algn="just">
              <a:spcBef>
                <a:spcPts val="0"/>
              </a:spcBef>
              <a:buFont typeface="Arial" charset="0"/>
              <a:buChar char="•"/>
            </a:pPr>
            <a:r>
              <a:rPr lang="en-US" sz="2000" dirty="0">
                <a:latin typeface="Calibri" charset="0"/>
                <a:cs typeface="Times New Roman" charset="0"/>
              </a:rPr>
              <a:t>A number of programmes have had to be discontinued as a result of these evaluations, such as TradePoint programme, CIPC registrations, etc. </a:t>
            </a:r>
          </a:p>
        </p:txBody>
      </p:sp>
      <p:sp>
        <p:nvSpPr>
          <p:cNvPr id="3" name="Slide Number Placeholder 2"/>
          <p:cNvSpPr>
            <a:spLocks noGrp="1"/>
          </p:cNvSpPr>
          <p:nvPr>
            <p:ph type="sldNum" sz="quarter" idx="12"/>
          </p:nvPr>
        </p:nvSpPr>
        <p:spPr/>
        <p:txBody>
          <a:bodyPr/>
          <a:lstStyle/>
          <a:p>
            <a:fld id="{8A59C5F8-70E8-475B-AEED-ED8127206201}" type="slidenum">
              <a:rPr lang="en-US" smtClean="0"/>
              <a:pPr/>
              <a:t>8</a:t>
            </a:fld>
            <a:endParaRPr lang="en-US" dirty="0"/>
          </a:p>
        </p:txBody>
      </p:sp>
    </p:spTree>
    <p:extLst>
      <p:ext uri="{BB962C8B-B14F-4D97-AF65-F5344CB8AC3E}">
        <p14:creationId xmlns:p14="http://schemas.microsoft.com/office/powerpoint/2010/main" val="7547595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905000" y="304800"/>
            <a:ext cx="6934200" cy="523220"/>
          </a:xfrm>
          <a:prstGeom prst="rect">
            <a:avLst/>
          </a:prstGeom>
          <a:noFill/>
        </p:spPr>
        <p:txBody>
          <a:bodyPr wrap="square" rtlCol="0">
            <a:spAutoFit/>
          </a:bodyPr>
          <a:lstStyle/>
          <a:p>
            <a:r>
              <a:rPr lang="en-US" sz="2800" dirty="0" smtClean="0"/>
              <a:t>Seda Programme Development Context </a:t>
            </a:r>
            <a:endParaRPr lang="en-US" sz="2800" dirty="0"/>
          </a:p>
        </p:txBody>
      </p:sp>
      <p:sp>
        <p:nvSpPr>
          <p:cNvPr id="4" name="Content Placeholder 3"/>
          <p:cNvSpPr>
            <a:spLocks noGrp="1"/>
          </p:cNvSpPr>
          <p:nvPr>
            <p:ph idx="1"/>
          </p:nvPr>
        </p:nvSpPr>
        <p:spPr>
          <a:xfrm>
            <a:off x="457200" y="1447800"/>
            <a:ext cx="8229600" cy="4678363"/>
          </a:xfrm>
        </p:spPr>
        <p:txBody>
          <a:bodyPr>
            <a:noAutofit/>
          </a:bodyPr>
          <a:lstStyle/>
          <a:p>
            <a:pPr algn="just">
              <a:spcBef>
                <a:spcPts val="0"/>
              </a:spcBef>
              <a:buFont typeface="Arial" charset="0"/>
              <a:buChar char="•"/>
            </a:pPr>
            <a:r>
              <a:rPr lang="en-US" sz="2000" dirty="0" smtClean="0">
                <a:latin typeface="Calibri" charset="0"/>
                <a:cs typeface="Times New Roman" charset="0"/>
              </a:rPr>
              <a:t>The focus on incubation, as encapsulated in the National Development Plan has resulted in Incubation Programme evaluations from both Seda and National Treasury. These affirmed the </a:t>
            </a:r>
            <a:r>
              <a:rPr lang="en-US" sz="2000" dirty="0">
                <a:latin typeface="Calibri" charset="0"/>
                <a:cs typeface="Times New Roman" charset="0"/>
              </a:rPr>
              <a:t>Incubation </a:t>
            </a:r>
            <a:r>
              <a:rPr lang="en-US" sz="2000" dirty="0" err="1" smtClean="0">
                <a:latin typeface="Calibri" charset="0"/>
                <a:cs typeface="Times New Roman" charset="0"/>
              </a:rPr>
              <a:t>Programme’s</a:t>
            </a:r>
            <a:r>
              <a:rPr lang="en-US" sz="2000" dirty="0" smtClean="0">
                <a:latin typeface="Calibri" charset="0"/>
                <a:cs typeface="Times New Roman" charset="0"/>
              </a:rPr>
              <a:t> relevance and successes, with recommendations on scaling up and improving governance.</a:t>
            </a:r>
          </a:p>
          <a:p>
            <a:pPr algn="just">
              <a:spcBef>
                <a:spcPts val="0"/>
              </a:spcBef>
              <a:buFont typeface="Arial" charset="0"/>
              <a:buChar char="•"/>
            </a:pPr>
            <a:endParaRPr lang="en-US" sz="2000" dirty="0" smtClean="0">
              <a:latin typeface="Calibri" charset="0"/>
              <a:cs typeface="Times New Roman" charset="0"/>
            </a:endParaRPr>
          </a:p>
          <a:p>
            <a:pPr algn="just">
              <a:spcBef>
                <a:spcPts val="0"/>
              </a:spcBef>
              <a:buFont typeface="Arial" charset="0"/>
              <a:buChar char="•"/>
            </a:pPr>
            <a:r>
              <a:rPr lang="en-US" sz="2000" dirty="0" smtClean="0">
                <a:latin typeface="Calibri" charset="0"/>
                <a:cs typeface="Times New Roman" charset="0"/>
              </a:rPr>
              <a:t>Incubation was therefore not considered for the evaluation as two studies have recently been done, one commissioned by Seda in 2012/13 and the other by National Treasury in 2013/2014.  </a:t>
            </a:r>
          </a:p>
          <a:p>
            <a:pPr algn="just">
              <a:spcBef>
                <a:spcPts val="0"/>
              </a:spcBef>
              <a:buFont typeface="Arial" charset="0"/>
              <a:buChar char="•"/>
            </a:pPr>
            <a:r>
              <a:rPr lang="en-US" sz="2000" dirty="0" smtClean="0">
                <a:latin typeface="Calibri" charset="0"/>
                <a:cs typeface="Times New Roman" charset="0"/>
              </a:rPr>
              <a:t>Seda’s delivery model consists of a number of interventions under a particular programme. For example, National Gazelles programme might consist of the following interventions; marketing material, financial systems improvement, ISO system implementation, etc. </a:t>
            </a:r>
            <a:endParaRPr lang="en-US" sz="2000" dirty="0">
              <a:latin typeface="Calibri" charset="0"/>
              <a:cs typeface="Times New Roman" charset="0"/>
            </a:endParaRPr>
          </a:p>
        </p:txBody>
      </p:sp>
      <p:sp>
        <p:nvSpPr>
          <p:cNvPr id="3" name="Slide Number Placeholder 2"/>
          <p:cNvSpPr>
            <a:spLocks noGrp="1"/>
          </p:cNvSpPr>
          <p:nvPr>
            <p:ph type="sldNum" sz="quarter" idx="12"/>
          </p:nvPr>
        </p:nvSpPr>
        <p:spPr/>
        <p:txBody>
          <a:bodyPr/>
          <a:lstStyle/>
          <a:p>
            <a:fld id="{8A59C5F8-70E8-475B-AEED-ED8127206201}" type="slidenum">
              <a:rPr lang="en-US" smtClean="0"/>
              <a:pPr/>
              <a:t>9</a:t>
            </a:fld>
            <a:endParaRPr lang="en-US" dirty="0"/>
          </a:p>
        </p:txBody>
      </p:sp>
    </p:spTree>
    <p:extLst>
      <p:ext uri="{BB962C8B-B14F-4D97-AF65-F5344CB8AC3E}">
        <p14:creationId xmlns:p14="http://schemas.microsoft.com/office/powerpoint/2010/main" val="3831934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9012</TotalTime>
  <Words>3622</Words>
  <Application>Microsoft Office PowerPoint</Application>
  <PresentationFormat>On-screen Show (4:3)</PresentationFormat>
  <Paragraphs>487</Paragraphs>
  <Slides>51</Slides>
  <Notes>50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Times New Roman</vt:lpstr>
      <vt:lpstr>Trebuchet MS</vt:lpstr>
      <vt:lpstr>Office Theme</vt:lpstr>
      <vt:lpstr>PowerPoint Presentation</vt:lpstr>
      <vt:lpstr>PowerPoint Presentation</vt:lpstr>
      <vt:lpstr>Purpose of the Review</vt:lpstr>
      <vt:lpstr>PowerPoint Presentation</vt:lpstr>
      <vt:lpstr>PowerPoint Presentation</vt:lpstr>
      <vt:lpstr>PowerPoint Presentation</vt:lpstr>
      <vt:lpstr>Seda Programme Development Context</vt:lpstr>
      <vt:lpstr>PowerPoint Presentation</vt:lpstr>
      <vt:lpstr>PowerPoint Presentation</vt:lpstr>
      <vt:lpstr>Programmes considered for  the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Findings and Recommendations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K-Mo</dc:creator>
  <cp:lastModifiedBy>Lusapho Njenge - NO</cp:lastModifiedBy>
  <cp:revision>184</cp:revision>
  <cp:lastPrinted>2016-03-08T09:20:56Z</cp:lastPrinted>
  <dcterms:created xsi:type="dcterms:W3CDTF">2015-02-04T08:12:06Z</dcterms:created>
  <dcterms:modified xsi:type="dcterms:W3CDTF">2016-03-31T14:16:27Z</dcterms:modified>
</cp:coreProperties>
</file>