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94" r:id="rId3"/>
    <p:sldId id="259" r:id="rId4"/>
    <p:sldId id="261" r:id="rId5"/>
    <p:sldId id="262" r:id="rId6"/>
    <p:sldId id="263" r:id="rId7"/>
    <p:sldId id="264" r:id="rId8"/>
    <p:sldId id="266" r:id="rId9"/>
    <p:sldId id="267" r:id="rId10"/>
    <p:sldId id="265" r:id="rId11"/>
    <p:sldId id="268" r:id="rId12"/>
    <p:sldId id="269" r:id="rId13"/>
    <p:sldId id="270" r:id="rId14"/>
    <p:sldId id="271" r:id="rId15"/>
    <p:sldId id="295" r:id="rId16"/>
    <p:sldId id="272" r:id="rId17"/>
    <p:sldId id="273" r:id="rId18"/>
    <p:sldId id="280" r:id="rId19"/>
    <p:sldId id="297" r:id="rId20"/>
    <p:sldId id="279" r:id="rId21"/>
    <p:sldId id="296" r:id="rId22"/>
    <p:sldId id="278" r:id="rId23"/>
    <p:sldId id="277" r:id="rId24"/>
    <p:sldId id="276" r:id="rId25"/>
    <p:sldId id="275" r:id="rId26"/>
    <p:sldId id="284" r:id="rId27"/>
    <p:sldId id="285" r:id="rId28"/>
    <p:sldId id="290" r:id="rId29"/>
    <p:sldId id="289" r:id="rId30"/>
    <p:sldId id="288" r:id="rId31"/>
    <p:sldId id="293" r:id="rId32"/>
    <p:sldId id="258"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a:srgbClr val="D2DEEF"/>
    <a:srgbClr val="5B9BD5"/>
    <a:srgbClr val="155294"/>
    <a:srgbClr val="0252B2"/>
    <a:srgbClr val="249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61D4E87-8A2E-4460-B967-C5280A11C311}" type="datetimeFigureOut">
              <a:rPr lang="en-ZA" smtClean="0"/>
              <a:pPr/>
              <a:t>2016/04/07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1F4D51D-D292-48CD-9241-1556A3FAB992}" type="slidenum">
              <a:rPr lang="en-ZA" smtClean="0"/>
              <a:pPr/>
              <a:t>‹#›</a:t>
            </a:fld>
            <a:endParaRPr lang="en-ZA"/>
          </a:p>
        </p:txBody>
      </p:sp>
    </p:spTree>
    <p:extLst>
      <p:ext uri="{BB962C8B-B14F-4D97-AF65-F5344CB8AC3E}">
        <p14:creationId xmlns:p14="http://schemas.microsoft.com/office/powerpoint/2010/main" xmlns="" val="155297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1F4D51D-D292-48CD-9241-1556A3FAB992}" type="slidenum">
              <a:rPr lang="en-ZA" smtClean="0"/>
              <a:pPr/>
              <a:t>23</a:t>
            </a:fld>
            <a:endParaRPr lang="en-ZA"/>
          </a:p>
        </p:txBody>
      </p:sp>
    </p:spTree>
    <p:extLst>
      <p:ext uri="{BB962C8B-B14F-4D97-AF65-F5344CB8AC3E}">
        <p14:creationId xmlns:p14="http://schemas.microsoft.com/office/powerpoint/2010/main" xmlns="" val="263555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85054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62818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74409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0AA07-37A8-4A47-9F60-B3A6DAB80377}"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4349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00AA07-37A8-4A47-9F60-B3A6DAB80377}"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94385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00AA07-37A8-4A47-9F60-B3A6DAB80377}"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210839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00AA07-37A8-4A47-9F60-B3A6DAB80377}"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24041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00AA07-37A8-4A47-9F60-B3A6DAB80377}" type="datetimeFigureOut">
              <a:rPr lang="en-US" smtClean="0"/>
              <a:pPr/>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28836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AA07-37A8-4A47-9F60-B3A6DAB80377}"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51499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0AA07-37A8-4A47-9F60-B3A6DAB80377}"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113519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0AA07-37A8-4A47-9F60-B3A6DAB80377}"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97564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0AA07-37A8-4A47-9F60-B3A6DAB80377}" type="datetimeFigureOut">
              <a:rPr lang="en-US" smtClean="0"/>
              <a:pPr/>
              <a:t>4/7/2016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5CFB5-E7FB-1A40-97D5-A9AD788A9B4B}" type="slidenum">
              <a:rPr lang="en-US" smtClean="0"/>
              <a:pPr/>
              <a:t>‹#›</a:t>
            </a:fld>
            <a:endParaRPr lang="en-US"/>
          </a:p>
        </p:txBody>
      </p:sp>
    </p:spTree>
    <p:extLst>
      <p:ext uri="{BB962C8B-B14F-4D97-AF65-F5344CB8AC3E}">
        <p14:creationId xmlns:p14="http://schemas.microsoft.com/office/powerpoint/2010/main" xmlns="" val="27070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274"/>
            <a:ext cx="9144000" cy="6858000"/>
          </a:xfrm>
          <a:prstGeom prst="rect">
            <a:avLst/>
          </a:prstGeom>
        </p:spPr>
      </p:pic>
      <p:sp>
        <p:nvSpPr>
          <p:cNvPr id="5" name="TextBox 4"/>
          <p:cNvSpPr txBox="1"/>
          <p:nvPr/>
        </p:nvSpPr>
        <p:spPr>
          <a:xfrm>
            <a:off x="349321" y="4110623"/>
            <a:ext cx="4787758" cy="1692771"/>
          </a:xfrm>
          <a:prstGeom prst="rect">
            <a:avLst/>
          </a:prstGeom>
          <a:noFill/>
        </p:spPr>
        <p:txBody>
          <a:bodyPr wrap="square" rtlCol="0">
            <a:spAutoFit/>
          </a:bodyPr>
          <a:lstStyle/>
          <a:p>
            <a:r>
              <a:rPr lang="en-US" sz="3200" b="1" dirty="0" smtClean="0">
                <a:solidFill>
                  <a:schemeClr val="bg1"/>
                </a:solidFill>
                <a:latin typeface="Arial" charset="0"/>
                <a:ea typeface="Arial" charset="0"/>
                <a:cs typeface="Arial" charset="0"/>
              </a:rPr>
              <a:t>ELECTORAL COMMISSION</a:t>
            </a:r>
          </a:p>
          <a:p>
            <a:r>
              <a:rPr lang="en-US" sz="2000" b="1" dirty="0" smtClean="0">
                <a:solidFill>
                  <a:schemeClr val="bg1"/>
                </a:solidFill>
                <a:latin typeface="Arial" charset="0"/>
                <a:ea typeface="Arial" charset="0"/>
                <a:cs typeface="Arial" charset="0"/>
              </a:rPr>
              <a:t>ANNUAL PERFORMANCE PLAN 2016/17</a:t>
            </a:r>
            <a:endParaRPr lang="en-US" sz="2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xmlns="" val="26341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1330324"/>
          </a:xfrm>
        </p:spPr>
        <p:txBody>
          <a:bodyPr>
            <a:noAutofit/>
          </a:bodyPr>
          <a:lstStyle/>
          <a:p>
            <a:r>
              <a:rPr lang="en-ZA" altLang="en-US" sz="3000" b="1" dirty="0">
                <a:latin typeface="+mn-lt"/>
                <a:ea typeface="+mn-ea"/>
                <a:cs typeface="+mn-cs"/>
              </a:rPr>
              <a:t>Strategic Goal 1: </a:t>
            </a:r>
            <a:r>
              <a:rPr lang="en-US" altLang="en-US" sz="2000" b="1" dirty="0">
                <a:latin typeface="+mn-lt"/>
                <a:ea typeface="+mn-ea"/>
                <a:cs typeface="+mn-cs"/>
              </a:rPr>
              <a:t>Strengthening governance, institutional excellence, professionalism and enabling business processes, at all levels of the organisation</a:t>
            </a:r>
            <a:endParaRPr lang="en-ZA" sz="2000" b="1" dirty="0">
              <a:latin typeface="+mn-lt"/>
              <a:ea typeface="+mn-ea"/>
              <a:cs typeface="+mn-cs"/>
            </a:endParaRPr>
          </a:p>
        </p:txBody>
      </p:sp>
      <p:sp>
        <p:nvSpPr>
          <p:cNvPr id="3" name="Content Placeholder 2"/>
          <p:cNvSpPr>
            <a:spLocks noGrp="1"/>
          </p:cNvSpPr>
          <p:nvPr>
            <p:ph idx="1"/>
          </p:nvPr>
        </p:nvSpPr>
        <p:spPr>
          <a:xfrm>
            <a:off x="628650" y="1695450"/>
            <a:ext cx="7886700" cy="4481513"/>
          </a:xfrm>
        </p:spPr>
        <p:txBody>
          <a:bodyPr>
            <a:normAutofit fontScale="62500" lnSpcReduction="20000"/>
          </a:bodyPr>
          <a:lstStyle/>
          <a:p>
            <a:pPr marL="542925" indent="-542925">
              <a:lnSpc>
                <a:spcPct val="150000"/>
              </a:lnSpc>
              <a:buNone/>
            </a:pPr>
            <a:r>
              <a:rPr lang="en-ZA" altLang="en-US" sz="3200" b="1" dirty="0"/>
              <a:t>Strategic objectives</a:t>
            </a:r>
          </a:p>
          <a:p>
            <a:pPr marL="542925" indent="-542925">
              <a:lnSpc>
                <a:spcPct val="150000"/>
              </a:lnSpc>
              <a:buFontTx/>
              <a:buNone/>
            </a:pPr>
            <a:r>
              <a:rPr lang="en-ZA" altLang="en-US" sz="3200" dirty="0"/>
              <a:t>1.1	</a:t>
            </a:r>
            <a:r>
              <a:rPr lang="en-US" altLang="en-US" sz="3200" dirty="0"/>
              <a:t>Exercising oversight (monitoring, evaluation and leadership) </a:t>
            </a:r>
            <a:r>
              <a:rPr lang="en-US" altLang="en-US" sz="3200" dirty="0" smtClean="0"/>
              <a:t>to ensure </a:t>
            </a:r>
            <a:r>
              <a:rPr lang="en-US" altLang="en-US" sz="3200" dirty="0"/>
              <a:t>the </a:t>
            </a:r>
            <a:r>
              <a:rPr lang="en-US" altLang="en-US" sz="3200" dirty="0" smtClean="0"/>
              <a:t>effective implementation </a:t>
            </a:r>
            <a:r>
              <a:rPr lang="en-US" altLang="en-US" sz="3200" dirty="0"/>
              <a:t>of the Electoral Commission’s core mandate, strategic goals and objectives, aligned with the corresponding budget </a:t>
            </a:r>
            <a:r>
              <a:rPr lang="en-US" altLang="en-US" sz="3200" dirty="0" smtClean="0"/>
              <a:t>allocation.</a:t>
            </a:r>
            <a:endParaRPr lang="en-ZA" altLang="en-US" sz="3200" dirty="0"/>
          </a:p>
          <a:p>
            <a:pPr marL="542925" indent="-542925">
              <a:lnSpc>
                <a:spcPct val="150000"/>
              </a:lnSpc>
              <a:buFontTx/>
              <a:buNone/>
            </a:pPr>
            <a:r>
              <a:rPr lang="en-US" altLang="en-US" sz="3200" dirty="0"/>
              <a:t>1.2	</a:t>
            </a:r>
            <a:r>
              <a:rPr lang="en-US" altLang="en-US" sz="3200" dirty="0" smtClean="0"/>
              <a:t>Exercise efficient oversight </a:t>
            </a:r>
            <a:r>
              <a:rPr lang="en-US" altLang="en-US" sz="3200" dirty="0"/>
              <a:t>(monitoring, evaluation and support) by </a:t>
            </a:r>
            <a:r>
              <a:rPr lang="en-US" altLang="en-US" sz="3200" dirty="0" smtClean="0"/>
              <a:t>the provisioning </a:t>
            </a:r>
            <a:r>
              <a:rPr lang="en-US" altLang="en-US" sz="3200" dirty="0"/>
              <a:t>of assurance and risk management </a:t>
            </a:r>
            <a:r>
              <a:rPr lang="en-US" altLang="en-US" sz="3200" dirty="0" smtClean="0"/>
              <a:t>services.</a:t>
            </a:r>
            <a:endParaRPr lang="en-US" altLang="en-US" sz="3200" dirty="0"/>
          </a:p>
          <a:p>
            <a:pPr marL="542925" indent="-542925">
              <a:lnSpc>
                <a:spcPct val="150000"/>
              </a:lnSpc>
              <a:buFontTx/>
              <a:buNone/>
            </a:pPr>
            <a:r>
              <a:rPr lang="en-US" altLang="en-US" sz="3200" dirty="0"/>
              <a:t>1.3	</a:t>
            </a:r>
            <a:r>
              <a:rPr lang="en-ZA" altLang="en-US" sz="3200" dirty="0" smtClean="0"/>
              <a:t>Build </a:t>
            </a:r>
            <a:r>
              <a:rPr lang="en-ZA" altLang="en-US" sz="3200" dirty="0"/>
              <a:t>institutional </a:t>
            </a:r>
            <a:r>
              <a:rPr lang="en-ZA" altLang="en-US" sz="3200" dirty="0" smtClean="0"/>
              <a:t>capacity to enable the Electoral Commission to deliver on its constitutional mandate.</a:t>
            </a:r>
            <a:endParaRPr lang="en-ZA" dirty="0"/>
          </a:p>
        </p:txBody>
      </p:sp>
    </p:spTree>
    <p:extLst>
      <p:ext uri="{BB962C8B-B14F-4D97-AF65-F5344CB8AC3E}">
        <p14:creationId xmlns:p14="http://schemas.microsoft.com/office/powerpoint/2010/main" xmlns="" val="3633953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1168399"/>
          </a:xfrm>
        </p:spPr>
        <p:txBody>
          <a:bodyPr>
            <a:normAutofit/>
          </a:bodyPr>
          <a:lstStyle/>
          <a:p>
            <a:r>
              <a:rPr lang="en-ZA" altLang="en-US" sz="3000" b="1" dirty="0">
                <a:latin typeface="+mn-lt"/>
                <a:ea typeface="+mn-ea"/>
                <a:cs typeface="+mn-cs"/>
              </a:rPr>
              <a:t>Strategic Goal 1: </a:t>
            </a:r>
            <a:r>
              <a:rPr lang="en-US" altLang="en-US" sz="2000" b="1" dirty="0">
                <a:latin typeface="+mn-lt"/>
                <a:ea typeface="+mn-ea"/>
                <a:cs typeface="+mn-cs"/>
              </a:rPr>
              <a:t>Strengthening governance, institutional excellence, professionalism and enabling business processes, at all levels of the organisation</a:t>
            </a:r>
            <a:endParaRPr lang="en-ZA" sz="2000" b="1" dirty="0">
              <a:latin typeface="+mn-lt"/>
              <a:ea typeface="+mn-ea"/>
              <a:cs typeface="+mn-cs"/>
            </a:endParaRPr>
          </a:p>
        </p:txBody>
      </p:sp>
      <p:sp>
        <p:nvSpPr>
          <p:cNvPr id="3" name="Content Placeholder 2"/>
          <p:cNvSpPr>
            <a:spLocks noGrp="1"/>
          </p:cNvSpPr>
          <p:nvPr>
            <p:ph idx="1"/>
          </p:nvPr>
        </p:nvSpPr>
        <p:spPr>
          <a:xfrm>
            <a:off x="628650" y="1371600"/>
            <a:ext cx="7886700" cy="4805363"/>
          </a:xfrm>
        </p:spPr>
        <p:txBody>
          <a:bodyPr>
            <a:normAutofit/>
          </a:bodyPr>
          <a:lstStyle/>
          <a:p>
            <a:pPr marL="0" indent="0">
              <a:buNone/>
            </a:pPr>
            <a:endParaRPr lang="en-US" dirty="0" smtClean="0"/>
          </a:p>
          <a:p>
            <a:pPr marL="536575" indent="-536575">
              <a:lnSpc>
                <a:spcPct val="150000"/>
              </a:lnSpc>
              <a:buNone/>
              <a:defRPr/>
            </a:pPr>
            <a:r>
              <a:rPr lang="en-ZA" altLang="en-US" sz="2000" b="1" dirty="0"/>
              <a:t>Strategic objectives</a:t>
            </a:r>
          </a:p>
          <a:p>
            <a:pPr marL="542925" indent="-542925">
              <a:lnSpc>
                <a:spcPct val="150000"/>
              </a:lnSpc>
              <a:buFontTx/>
              <a:buNone/>
              <a:defRPr/>
            </a:pPr>
            <a:r>
              <a:rPr lang="en-ZA" altLang="en-US" sz="2000" dirty="0"/>
              <a:t>1.4	</a:t>
            </a:r>
            <a:r>
              <a:rPr lang="en-US" sz="2000" dirty="0"/>
              <a:t>Manage financial resources </a:t>
            </a:r>
            <a:r>
              <a:rPr lang="en-US" sz="2000" dirty="0" smtClean="0"/>
              <a:t>efficiently to protect the public image of the Electoral Commission as an accountable institution.</a:t>
            </a:r>
            <a:endParaRPr lang="en-US" sz="2000" dirty="0"/>
          </a:p>
          <a:p>
            <a:pPr marL="542925" indent="-542925">
              <a:lnSpc>
                <a:spcPct val="150000"/>
              </a:lnSpc>
              <a:buFontTx/>
              <a:buNone/>
              <a:defRPr/>
            </a:pPr>
            <a:r>
              <a:rPr lang="en-US" sz="2000" dirty="0"/>
              <a:t>1.5	</a:t>
            </a:r>
            <a:r>
              <a:rPr lang="en-ZA" sz="2000" dirty="0"/>
              <a:t>Provide and maintain a stable, secure and scalable ICT environment that meets the functional needs of the Electoral </a:t>
            </a:r>
            <a:r>
              <a:rPr lang="en-ZA" sz="2000" dirty="0" smtClean="0"/>
              <a:t>Commission to ensure the credibility of electronic electoral processes.</a:t>
            </a:r>
            <a:endParaRPr lang="en-ZA" sz="2000" dirty="0"/>
          </a:p>
        </p:txBody>
      </p:sp>
    </p:spTree>
    <p:extLst>
      <p:ext uri="{BB962C8B-B14F-4D97-AF65-F5344CB8AC3E}">
        <p14:creationId xmlns:p14="http://schemas.microsoft.com/office/powerpoint/2010/main" xmlns="" val="2662292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977898"/>
          </a:xfrm>
        </p:spPr>
        <p:txBody>
          <a:bodyPr>
            <a:normAutofit fontScale="90000"/>
          </a:bodyPr>
          <a:lstStyle/>
          <a:p>
            <a:r>
              <a:rPr lang="en-ZA" altLang="en-US" sz="3300" b="1" dirty="0">
                <a:latin typeface="+mn-lt"/>
                <a:ea typeface="+mn-ea"/>
                <a:cs typeface="+mn-cs"/>
              </a:rPr>
              <a:t>Performance indicators and targets</a:t>
            </a:r>
            <a:r>
              <a:rPr lang="en-ZA" altLang="en-US" dirty="0"/>
              <a:t/>
            </a:r>
            <a:br>
              <a:rPr lang="en-ZA" altLang="en-US" dirty="0"/>
            </a:br>
            <a:r>
              <a:rPr lang="en-US" altLang="en-US" sz="1800" dirty="0"/>
              <a:t>Quarterly targets for </a:t>
            </a:r>
            <a:r>
              <a:rPr lang="en-US" altLang="en-US" sz="1800" dirty="0" smtClean="0"/>
              <a:t>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14006279"/>
              </p:ext>
            </p:extLst>
          </p:nvPr>
        </p:nvGraphicFramePr>
        <p:xfrm>
          <a:off x="659131" y="1059180"/>
          <a:ext cx="7551419" cy="4739639"/>
        </p:xfrm>
        <a:graphic>
          <a:graphicData uri="http://schemas.openxmlformats.org/drawingml/2006/table">
            <a:tbl>
              <a:tblPr firstRow="1" firstCol="1" lastRow="1" lastCol="1" bandRow="1" bandCol="1">
                <a:tableStyleId>{5A111915-BE36-4E01-A7E5-04B1672EAD32}</a:tableStyleId>
              </a:tblPr>
              <a:tblGrid>
                <a:gridCol w="698630"/>
                <a:gridCol w="2366514"/>
                <a:gridCol w="933450"/>
                <a:gridCol w="704850"/>
                <a:gridCol w="752085"/>
                <a:gridCol w="698630"/>
                <a:gridCol w="698630"/>
                <a:gridCol w="698630"/>
              </a:tblGrid>
              <a:tr h="356321">
                <a:tc rowSpan="2" gridSpan="2">
                  <a:txBody>
                    <a:bodyPr/>
                    <a:lstStyle/>
                    <a:p>
                      <a:pPr>
                        <a:spcBef>
                          <a:spcPts val="600"/>
                        </a:spcBef>
                        <a:spcAft>
                          <a:spcPts val="600"/>
                        </a:spcAft>
                      </a:pPr>
                      <a:r>
                        <a:rPr lang="en-US" sz="1200" dirty="0">
                          <a:effectLst/>
                        </a:rPr>
                        <a:t>Quarterly targets iro performance indicators for strategic objective 1.1</a:t>
                      </a:r>
                      <a:endParaRPr lang="en-ZA" sz="120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rowSpan="2" hMerge="1">
                  <a:txBody>
                    <a:bodyPr/>
                    <a:lstStyle/>
                    <a:p>
                      <a:endParaRPr lang="en-ZA"/>
                    </a:p>
                  </a:txBody>
                  <a:tcPr/>
                </a:tc>
                <a:tc rowSpan="2">
                  <a:txBody>
                    <a:bodyPr/>
                    <a:lstStyle/>
                    <a:p>
                      <a:pPr algn="ctr">
                        <a:spcBef>
                          <a:spcPts val="600"/>
                        </a:spcBef>
                        <a:spcAft>
                          <a:spcPts val="600"/>
                        </a:spcAft>
                      </a:pPr>
                      <a:r>
                        <a:rPr lang="en-US" sz="1200" dirty="0">
                          <a:effectLst/>
                        </a:rPr>
                        <a:t>Reporting period (Quarterly / Biannually / Annually)</a:t>
                      </a:r>
                      <a:endParaRPr lang="en-ZA" sz="120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rowSpan="2">
                  <a:txBody>
                    <a:bodyPr/>
                    <a:lstStyle/>
                    <a:p>
                      <a:pPr algn="ctr">
                        <a:spcBef>
                          <a:spcPts val="600"/>
                        </a:spcBef>
                        <a:spcAft>
                          <a:spcPts val="600"/>
                        </a:spcAft>
                      </a:pPr>
                      <a:r>
                        <a:rPr lang="en-US" sz="1200" dirty="0">
                          <a:effectLst/>
                        </a:rPr>
                        <a:t>Annual target 2016/17</a:t>
                      </a:r>
                      <a:endParaRPr lang="en-ZA" sz="120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4">
                  <a:txBody>
                    <a:bodyPr/>
                    <a:lstStyle/>
                    <a:p>
                      <a:pPr algn="ctr">
                        <a:spcBef>
                          <a:spcPts val="600"/>
                        </a:spcBef>
                        <a:spcAft>
                          <a:spcPts val="600"/>
                        </a:spcAft>
                      </a:pPr>
                      <a:r>
                        <a:rPr lang="en-US" sz="1200" dirty="0">
                          <a:effectLst/>
                        </a:rPr>
                        <a:t>Quarterly targets</a:t>
                      </a:r>
                      <a:endParaRPr lang="en-ZA" sz="120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769896">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r>
              <a:tr h="888342">
                <a:tc>
                  <a:txBody>
                    <a:bodyPr/>
                    <a:lstStyle/>
                    <a:p>
                      <a:pPr>
                        <a:spcBef>
                          <a:spcPts val="600"/>
                        </a:spcBef>
                        <a:spcAft>
                          <a:spcPts val="600"/>
                        </a:spcAft>
                      </a:pPr>
                      <a:r>
                        <a:rPr lang="en-US" sz="1200" b="0" dirty="0">
                          <a:effectLst/>
                        </a:rPr>
                        <a:t>1.1.1</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spcBef>
                          <a:spcPts val="600"/>
                        </a:spcBef>
                        <a:spcAft>
                          <a:spcPts val="600"/>
                        </a:spcAft>
                      </a:pPr>
                      <a:r>
                        <a:rPr lang="en-US" sz="1200" b="0" dirty="0">
                          <a:effectLst/>
                        </a:rPr>
                        <a:t>Number of governance committees meetings held per annum</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Quarterly</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1" dirty="0">
                          <a:effectLst/>
                        </a:rPr>
                        <a:t>54</a:t>
                      </a:r>
                      <a:endParaRPr lang="en-ZA" sz="1200" b="1"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18</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18</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6</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12</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r>
              <a:tr h="710673">
                <a:tc>
                  <a:txBody>
                    <a:bodyPr/>
                    <a:lstStyle/>
                    <a:p>
                      <a:pPr>
                        <a:spcBef>
                          <a:spcPts val="600"/>
                        </a:spcBef>
                        <a:spcAft>
                          <a:spcPts val="600"/>
                        </a:spcAft>
                      </a:pPr>
                      <a:r>
                        <a:rPr lang="en-US" sz="1200" b="0" dirty="0">
                          <a:effectLst/>
                        </a:rPr>
                        <a:t>1.1.2</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spcBef>
                          <a:spcPts val="600"/>
                        </a:spcBef>
                        <a:spcAft>
                          <a:spcPts val="600"/>
                        </a:spcAft>
                      </a:pPr>
                      <a:r>
                        <a:rPr lang="en-US" sz="1200" b="0" dirty="0">
                          <a:effectLst/>
                        </a:rPr>
                        <a:t>Number of Commission meetings held per annum</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Quarterly</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1" dirty="0">
                          <a:effectLst/>
                        </a:rPr>
                        <a:t>9</a:t>
                      </a:r>
                      <a:endParaRPr lang="en-ZA" sz="1200" b="1"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3</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3</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2</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r>
              <a:tr h="1121584">
                <a:tc>
                  <a:txBody>
                    <a:bodyPr/>
                    <a:lstStyle/>
                    <a:p>
                      <a:pPr>
                        <a:spcBef>
                          <a:spcPts val="600"/>
                        </a:spcBef>
                        <a:spcAft>
                          <a:spcPts val="600"/>
                        </a:spcAft>
                      </a:pPr>
                      <a:r>
                        <a:rPr lang="en-US" sz="1200" b="0" dirty="0">
                          <a:effectLst/>
                        </a:rPr>
                        <a:t>1.1.3</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spcBef>
                          <a:spcPts val="600"/>
                        </a:spcBef>
                        <a:spcAft>
                          <a:spcPts val="600"/>
                        </a:spcAft>
                      </a:pPr>
                      <a:r>
                        <a:rPr lang="en-US" sz="1200" b="0" dirty="0">
                          <a:effectLst/>
                        </a:rPr>
                        <a:t>Number of quarterly reports per annum reviewed by the CEO within 30 days after the start of the next quarter</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Quarterly</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1" dirty="0">
                          <a:effectLst/>
                        </a:rPr>
                        <a:t>4</a:t>
                      </a:r>
                      <a:endParaRPr lang="en-ZA" sz="1200" b="1"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r>
              <a:tr h="892823">
                <a:tc>
                  <a:txBody>
                    <a:bodyPr/>
                    <a:lstStyle/>
                    <a:p>
                      <a:pPr>
                        <a:spcBef>
                          <a:spcPts val="600"/>
                        </a:spcBef>
                        <a:spcAft>
                          <a:spcPts val="600"/>
                        </a:spcAft>
                      </a:pPr>
                      <a:r>
                        <a:rPr lang="en-US" sz="1200" b="0" dirty="0">
                          <a:effectLst/>
                        </a:rPr>
                        <a:t>1.1.4</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spcBef>
                          <a:spcPts val="600"/>
                        </a:spcBef>
                        <a:spcAft>
                          <a:spcPts val="600"/>
                        </a:spcAft>
                      </a:pPr>
                      <a:r>
                        <a:rPr lang="en-US" sz="1200" b="0" dirty="0">
                          <a:effectLst/>
                        </a:rPr>
                        <a:t>Number of Annual Reports published and tabled in parliament each year </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Annual</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1" dirty="0">
                          <a:effectLst/>
                        </a:rPr>
                        <a:t>1</a:t>
                      </a:r>
                      <a:endParaRPr lang="en-ZA" sz="1200" b="1"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smtClean="0">
                          <a:effectLst/>
                        </a:rPr>
                        <a:t>-</a:t>
                      </a:r>
                      <a:r>
                        <a:rPr lang="en-US" sz="1200" b="0" dirty="0">
                          <a:effectLst/>
                        </a:rPr>
                        <a:t> </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a:effectLst/>
                        </a:rPr>
                        <a:t>1</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smtClean="0">
                          <a:effectLst/>
                        </a:rPr>
                        <a:t>-</a:t>
                      </a:r>
                      <a:r>
                        <a:rPr lang="en-US" sz="1200" b="0" dirty="0">
                          <a:effectLst/>
                        </a:rPr>
                        <a:t> </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spcBef>
                          <a:spcPts val="600"/>
                        </a:spcBef>
                        <a:spcAft>
                          <a:spcPts val="600"/>
                        </a:spcAft>
                      </a:pPr>
                      <a:r>
                        <a:rPr lang="en-US" sz="1200" b="0" dirty="0" smtClean="0">
                          <a:effectLst/>
                        </a:rPr>
                        <a:t>-</a:t>
                      </a:r>
                      <a:r>
                        <a:rPr lang="en-US" sz="1200" b="0" dirty="0">
                          <a:effectLst/>
                        </a:rPr>
                        <a:t> </a:t>
                      </a:r>
                      <a:endParaRPr lang="en-ZA" sz="1200" b="0" dirty="0">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8372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542925"/>
            <a:ext cx="7886700" cy="533400"/>
          </a:xfrm>
        </p:spPr>
        <p:txBody>
          <a:bodyPr>
            <a:normAutofit fontScale="90000"/>
          </a:bodyPr>
          <a:lstStyle/>
          <a:p>
            <a:r>
              <a:rPr lang="en-ZA" altLang="en-US" sz="3300" b="1" dirty="0">
                <a:latin typeface="+mn-lt"/>
                <a:ea typeface="+mn-ea"/>
                <a:cs typeface="+mn-cs"/>
              </a:rPr>
              <a:t>Performance indicators and targets</a:t>
            </a:r>
            <a:r>
              <a:rPr lang="en-ZA" altLang="en-US" dirty="0"/>
              <a:t/>
            </a:r>
            <a:br>
              <a:rPr lang="en-ZA" altLang="en-US" dirty="0"/>
            </a:br>
            <a:r>
              <a:rPr lang="en-US" altLang="en-US" sz="1800" dirty="0"/>
              <a:t>Quarterly targets for 2017</a:t>
            </a:r>
            <a:r>
              <a:rPr lang="en-ZA" altLang="en-US" dirty="0"/>
              <a:t/>
            </a:r>
            <a:br>
              <a:rPr lang="en-ZA" altLang="en-US" dirty="0"/>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95341102"/>
              </p:ext>
            </p:extLst>
          </p:nvPr>
        </p:nvGraphicFramePr>
        <p:xfrm>
          <a:off x="735329" y="952044"/>
          <a:ext cx="7551421" cy="5048003"/>
        </p:xfrm>
        <a:graphic>
          <a:graphicData uri="http://schemas.openxmlformats.org/drawingml/2006/table">
            <a:tbl>
              <a:tblPr firstRow="1" firstCol="1" lastRow="1" lastCol="1" bandRow="1" bandCol="1">
                <a:tableStyleId>{5C22544A-7EE6-4342-B048-85BDC9FD1C3A}</a:tableStyleId>
              </a:tblPr>
              <a:tblGrid>
                <a:gridCol w="567691"/>
                <a:gridCol w="2221230"/>
                <a:gridCol w="923925"/>
                <a:gridCol w="790575"/>
                <a:gridCol w="800100"/>
                <a:gridCol w="666750"/>
                <a:gridCol w="723900"/>
                <a:gridCol w="857250"/>
              </a:tblGrid>
              <a:tr h="434796">
                <a:tc rowSpan="2" gridSpan="2">
                  <a:txBody>
                    <a:bodyPr/>
                    <a:lstStyle/>
                    <a:p>
                      <a:pPr marL="0" algn="l" defTabSz="914400" rtl="0" eaLnBrk="1" latinLnBrk="0" hangingPunct="1">
                        <a:spcBef>
                          <a:spcPts val="600"/>
                        </a:spcBef>
                        <a:spcAft>
                          <a:spcPts val="600"/>
                        </a:spcAft>
                      </a:pPr>
                      <a:r>
                        <a:rPr lang="en-US" sz="1200" b="1" kern="1200" dirty="0">
                          <a:solidFill>
                            <a:schemeClr val="bg1"/>
                          </a:solidFill>
                          <a:effectLst/>
                          <a:latin typeface="+mn-lt"/>
                          <a:ea typeface="+mn-ea"/>
                          <a:cs typeface="+mn-cs"/>
                        </a:rPr>
                        <a:t>Quarterly targets iro performance indicators for strategic objective 1.2</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2" hMerge="1">
                  <a:txBody>
                    <a:bodyPr/>
                    <a:lstStyle/>
                    <a:p>
                      <a:endParaRPr lang="en-ZA"/>
                    </a:p>
                  </a:txBody>
                  <a:tcPr/>
                </a:tc>
                <a:tc rowSpan="2">
                  <a:txBody>
                    <a:bodyPr/>
                    <a:lstStyle/>
                    <a:p>
                      <a:pPr marL="0" algn="ctr" defTabSz="914400" rtl="0" eaLnBrk="1" latinLnBrk="0" hangingPunct="1">
                        <a:spcBef>
                          <a:spcPts val="600"/>
                        </a:spcBef>
                        <a:spcAft>
                          <a:spcPts val="600"/>
                        </a:spcAft>
                      </a:pPr>
                      <a:r>
                        <a:rPr lang="en-US" sz="1200" b="1" kern="1200" dirty="0">
                          <a:solidFill>
                            <a:schemeClr val="bg1"/>
                          </a:solidFill>
                          <a:effectLst/>
                          <a:latin typeface="+mn-lt"/>
                          <a:ea typeface="+mn-ea"/>
                          <a:cs typeface="+mn-cs"/>
                        </a:rPr>
                        <a:t>Reporting period (Quarterly / Biannually / Annually)</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2">
                  <a:txBody>
                    <a:bodyPr/>
                    <a:lstStyle/>
                    <a:p>
                      <a:pPr marL="0" algn="ctr" defTabSz="914400" rtl="0" eaLnBrk="1" latinLnBrk="0" hangingPunct="1">
                        <a:spcBef>
                          <a:spcPts val="600"/>
                        </a:spcBef>
                        <a:spcAft>
                          <a:spcPts val="600"/>
                        </a:spcAft>
                      </a:pPr>
                      <a:r>
                        <a:rPr lang="en-US" sz="1200" b="1" kern="1200" dirty="0">
                          <a:solidFill>
                            <a:schemeClr val="bg1"/>
                          </a:solidFill>
                          <a:effectLst/>
                          <a:latin typeface="+mn-lt"/>
                          <a:ea typeface="+mn-ea"/>
                          <a:cs typeface="+mn-cs"/>
                        </a:rPr>
                        <a:t>Annual target 2016/17</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marL="0" algn="ctr" defTabSz="914400" rtl="0" eaLnBrk="1" latinLnBrk="0" hangingPunct="1">
                        <a:spcBef>
                          <a:spcPts val="600"/>
                        </a:spcBef>
                        <a:spcAft>
                          <a:spcPts val="600"/>
                        </a:spcAft>
                      </a:pPr>
                      <a:r>
                        <a:rPr lang="en-US" sz="1200" b="1" kern="1200" dirty="0">
                          <a:solidFill>
                            <a:schemeClr val="bg1"/>
                          </a:solidFill>
                          <a:effectLst/>
                          <a:latin typeface="+mn-lt"/>
                          <a:ea typeface="+mn-ea"/>
                          <a:cs typeface="+mn-cs"/>
                        </a:rPr>
                        <a:t>Quarterly targets</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61427">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ctr" defTabSz="914400" rtl="0" eaLnBrk="1" latinLnBrk="0" hangingPunct="1">
                        <a:spcBef>
                          <a:spcPts val="600"/>
                        </a:spcBef>
                        <a:spcAft>
                          <a:spcPts val="600"/>
                        </a:spcAft>
                      </a:pPr>
                      <a:r>
                        <a:rPr lang="en-US" sz="1200" b="1" kern="1200" dirty="0">
                          <a:solidFill>
                            <a:schemeClr val="bg1"/>
                          </a:solidFill>
                          <a:effectLst/>
                          <a:latin typeface="+mn-lt"/>
                          <a:ea typeface="+mn-ea"/>
                          <a:cs typeface="+mn-cs"/>
                        </a:rPr>
                        <a:t>1st</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latinLnBrk="0" hangingPunct="1">
                        <a:spcBef>
                          <a:spcPts val="600"/>
                        </a:spcBef>
                        <a:spcAft>
                          <a:spcPts val="600"/>
                        </a:spcAft>
                      </a:pPr>
                      <a:r>
                        <a:rPr lang="en-US" sz="1200" b="1" kern="1200" dirty="0">
                          <a:solidFill>
                            <a:schemeClr val="bg1"/>
                          </a:solidFill>
                          <a:effectLst/>
                          <a:latin typeface="+mn-lt"/>
                          <a:ea typeface="+mn-ea"/>
                          <a:cs typeface="+mn-cs"/>
                        </a:rPr>
                        <a:t>2nd</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latinLnBrk="0" hangingPunct="1">
                        <a:spcBef>
                          <a:spcPts val="600"/>
                        </a:spcBef>
                        <a:spcAft>
                          <a:spcPts val="600"/>
                        </a:spcAft>
                      </a:pPr>
                      <a:r>
                        <a:rPr lang="en-US" sz="1200" b="1" kern="1200" dirty="0">
                          <a:solidFill>
                            <a:schemeClr val="bg1"/>
                          </a:solidFill>
                          <a:effectLst/>
                          <a:latin typeface="+mn-lt"/>
                          <a:ea typeface="+mn-ea"/>
                          <a:cs typeface="+mn-cs"/>
                        </a:rPr>
                        <a:t>3rd</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latinLnBrk="0" hangingPunct="1">
                        <a:spcBef>
                          <a:spcPts val="600"/>
                        </a:spcBef>
                        <a:spcAft>
                          <a:spcPts val="600"/>
                        </a:spcAft>
                      </a:pPr>
                      <a:r>
                        <a:rPr lang="en-US" sz="1200" b="1" kern="1200" dirty="0">
                          <a:solidFill>
                            <a:schemeClr val="bg1"/>
                          </a:solidFill>
                          <a:effectLst/>
                          <a:latin typeface="+mn-lt"/>
                          <a:ea typeface="+mn-ea"/>
                          <a:cs typeface="+mn-cs"/>
                        </a:rPr>
                        <a:t>4th</a:t>
                      </a:r>
                      <a:endParaRPr lang="en-ZA" sz="1200" b="1" kern="1200" dirty="0">
                        <a:solidFill>
                          <a:schemeClr val="bg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171796">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1.2.1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Number of risk based annual internal audit plans </a:t>
                      </a:r>
                      <a:r>
                        <a:rPr lang="en-US" sz="1200" b="0" kern="1200" dirty="0" smtClean="0">
                          <a:solidFill>
                            <a:schemeClr val="tx1"/>
                          </a:solidFill>
                          <a:effectLst/>
                          <a:latin typeface="+mn-lt"/>
                          <a:ea typeface="+mn-ea"/>
                          <a:cs typeface="+mn-cs"/>
                        </a:rPr>
                        <a:t>approved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by </a:t>
                      </a:r>
                      <a:r>
                        <a:rPr lang="en-US" sz="1200" b="0" kern="1200" dirty="0">
                          <a:solidFill>
                            <a:schemeClr val="tx1"/>
                          </a:solidFill>
                          <a:effectLst/>
                          <a:latin typeface="+mn-lt"/>
                          <a:ea typeface="+mn-ea"/>
                          <a:cs typeface="+mn-cs"/>
                        </a:rPr>
                        <a:t>the Audit Committee each year by 30 June in the financial year to which the plan relates</a:t>
                      </a:r>
                      <a:r>
                        <a:rPr lang="en-US" sz="1200" b="0" kern="1200" dirty="0" smtClean="0">
                          <a:solidFill>
                            <a:schemeClr val="tx1"/>
                          </a:solidFill>
                          <a:effectLst/>
                          <a:latin typeface="+mn-lt"/>
                          <a:ea typeface="+mn-ea"/>
                          <a:cs typeface="+mn-cs"/>
                        </a:rPr>
                        <a:t>.</a:t>
                      </a:r>
                    </a:p>
                    <a:p>
                      <a:pPr marL="0" algn="l" defTabSz="914400" rtl="0" eaLnBrk="1" latinLnBrk="0" hangingPunct="1">
                        <a:spcBef>
                          <a:spcPts val="600"/>
                        </a:spcBef>
                        <a:spcAft>
                          <a:spcPts val="600"/>
                        </a:spcAft>
                      </a:pP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Annually</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n-lt"/>
                          <a:ea typeface="+mn-ea"/>
                          <a:cs typeface="+mn-cs"/>
                        </a:rPr>
                        <a:t>1</a:t>
                      </a:r>
                      <a:endParaRPr lang="en-ZA" sz="1200" b="1"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n-lt"/>
                          <a:ea typeface="+mn-ea"/>
                          <a:cs typeface="+mn-cs"/>
                        </a:rPr>
                        <a:t>-</a:t>
                      </a:r>
                      <a:r>
                        <a:rPr lang="en-US" sz="1200" b="0" kern="1200" dirty="0">
                          <a:solidFill>
                            <a:schemeClr val="tx1"/>
                          </a:solidFill>
                          <a:effectLst/>
                          <a:latin typeface="+mn-lt"/>
                          <a:ea typeface="+mn-ea"/>
                          <a:cs typeface="+mn-cs"/>
                        </a:rPr>
                        <a:t> </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n-lt"/>
                          <a:ea typeface="+mn-ea"/>
                          <a:cs typeface="+mn-cs"/>
                        </a:rPr>
                        <a:t>-</a:t>
                      </a:r>
                      <a:r>
                        <a:rPr lang="en-US" sz="1200" b="0" kern="1200" dirty="0">
                          <a:solidFill>
                            <a:schemeClr val="tx1"/>
                          </a:solidFill>
                          <a:effectLst/>
                          <a:latin typeface="+mn-lt"/>
                          <a:ea typeface="+mn-ea"/>
                          <a:cs typeface="+mn-cs"/>
                        </a:rPr>
                        <a:t> </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1499640">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1.2.2</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Number of quarterly internal audit progress reports per annum prepared by the Chief Audit Executive and reviewed by the Audit Committee each year within 30 days after the start of the next </a:t>
                      </a:r>
                      <a:r>
                        <a:rPr lang="en-US" sz="1200" b="0" kern="1200" dirty="0" smtClean="0">
                          <a:solidFill>
                            <a:schemeClr val="tx1"/>
                          </a:solidFill>
                          <a:effectLst/>
                          <a:latin typeface="+mn-lt"/>
                          <a:ea typeface="+mn-ea"/>
                          <a:cs typeface="+mn-cs"/>
                        </a:rPr>
                        <a:t>quarter</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Quarterly</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n-lt"/>
                          <a:ea typeface="+mn-ea"/>
                          <a:cs typeface="+mn-cs"/>
                        </a:rPr>
                        <a:t>4</a:t>
                      </a:r>
                      <a:endParaRPr lang="en-ZA" sz="1200" b="1"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1384283">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1.2.3</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Quarterly review and update the Electoral Commission’s strategic risk register by the Executive Risk Management Committee within 30 days after the start of the next quarter</a:t>
                      </a:r>
                      <a:r>
                        <a:rPr lang="en-ZA" sz="1200" b="0" kern="1200" dirty="0">
                          <a:solidFill>
                            <a:schemeClr val="tx1"/>
                          </a:solidFill>
                          <a:effectLst/>
                          <a:latin typeface="+mn-lt"/>
                          <a:ea typeface="+mn-ea"/>
                          <a:cs typeface="+mn-cs"/>
                        </a:rPr>
                        <a:t>.</a:t>
                      </a: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Quarterly</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n-lt"/>
                          <a:ea typeface="+mn-ea"/>
                          <a:cs typeface="+mn-cs"/>
                        </a:rPr>
                        <a:t>4</a:t>
                      </a:r>
                      <a:endParaRPr lang="en-ZA" sz="1200" b="1"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84280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1006474"/>
          </a:xfrm>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28668941"/>
              </p:ext>
            </p:extLst>
          </p:nvPr>
        </p:nvGraphicFramePr>
        <p:xfrm>
          <a:off x="762000" y="1089659"/>
          <a:ext cx="7991475" cy="3605586"/>
        </p:xfrm>
        <a:graphic>
          <a:graphicData uri="http://schemas.openxmlformats.org/drawingml/2006/table">
            <a:tbl>
              <a:tblPr firstRow="1" firstCol="1" lastRow="1" lastCol="1" bandRow="1" bandCol="1">
                <a:tableStyleId>{5C22544A-7EE6-4342-B048-85BDC9FD1C3A}</a:tableStyleId>
              </a:tblPr>
              <a:tblGrid>
                <a:gridCol w="518160"/>
                <a:gridCol w="2367915"/>
                <a:gridCol w="942975"/>
                <a:gridCol w="914400"/>
                <a:gridCol w="876300"/>
                <a:gridCol w="647700"/>
                <a:gridCol w="790575"/>
                <a:gridCol w="933450"/>
              </a:tblGrid>
              <a:tr h="397970">
                <a:tc rowSpan="2" gridSpan="2">
                  <a:txBody>
                    <a:bodyPr/>
                    <a:lstStyle/>
                    <a:p>
                      <a:pPr>
                        <a:spcBef>
                          <a:spcPts val="600"/>
                        </a:spcBef>
                        <a:spcAft>
                          <a:spcPts val="600"/>
                        </a:spcAft>
                      </a:pPr>
                      <a:r>
                        <a:rPr lang="en-US" sz="1200" b="1" dirty="0">
                          <a:solidFill>
                            <a:schemeClr val="bg1"/>
                          </a:solidFill>
                          <a:effectLst/>
                        </a:rPr>
                        <a:t>Quarterly targets iro performance indicators for strategic objective 1.3</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99092">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r>
              <a:tr h="1196083">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1.3.1</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Number of permanent staff positions filled per annum</a:t>
                      </a:r>
                      <a:endParaRPr lang="en-ZA" sz="1200" b="0" kern="1200" dirty="0">
                        <a:solidFill>
                          <a:schemeClr val="tx1"/>
                        </a:solidFill>
                        <a:effectLst/>
                        <a:latin typeface="+mj-lt"/>
                        <a:ea typeface="Times New Roman"/>
                        <a:cs typeface="+mn-cs"/>
                      </a:endParaRPr>
                    </a:p>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(Posts filled for part of the year will be counted on a pro rata basis</a:t>
                      </a:r>
                      <a:r>
                        <a:rPr lang="en-US" sz="1200" b="0" kern="1200" dirty="0" smtClean="0">
                          <a:solidFill>
                            <a:schemeClr val="tx1"/>
                          </a:solidFill>
                          <a:effectLst/>
                          <a:latin typeface="+mj-lt"/>
                          <a:ea typeface="Times New Roman"/>
                          <a:cs typeface="+mn-cs"/>
                        </a:rPr>
                        <a:t>)</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Annually</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j-lt"/>
                          <a:ea typeface="Times New Roman"/>
                          <a:cs typeface="+mn-cs"/>
                        </a:rPr>
                        <a:t>90%</a:t>
                      </a:r>
                      <a:endParaRPr lang="en-ZA" sz="1200" b="1" kern="1200" dirty="0">
                        <a:solidFill>
                          <a:schemeClr val="tx1"/>
                        </a:solidFill>
                        <a:effectLst/>
                        <a:latin typeface="+mj-lt"/>
                        <a:ea typeface="Times New Roman"/>
                        <a:cs typeface="+mn-cs"/>
                      </a:endParaRPr>
                    </a:p>
                    <a:p>
                      <a:pPr marL="0" algn="ctr" defTabSz="914400" rtl="0" eaLnBrk="1" latinLnBrk="0" hangingPunct="1">
                        <a:spcBef>
                          <a:spcPts val="600"/>
                        </a:spcBef>
                        <a:spcAft>
                          <a:spcPts val="600"/>
                        </a:spcAft>
                      </a:pPr>
                      <a:r>
                        <a:rPr lang="en-US" sz="1200" b="1" kern="1200" dirty="0">
                          <a:solidFill>
                            <a:schemeClr val="tx1"/>
                          </a:solidFill>
                          <a:effectLst/>
                          <a:latin typeface="+mj-lt"/>
                          <a:ea typeface="Times New Roman"/>
                          <a:cs typeface="+mn-cs"/>
                        </a:rPr>
                        <a:t>930 filled posts</a:t>
                      </a:r>
                      <a:endParaRPr lang="en-ZA" sz="1200" b="1"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j-lt"/>
                          <a:ea typeface="Times New Roman"/>
                          <a:cs typeface="+mn-cs"/>
                        </a:rPr>
                        <a:t>-</a:t>
                      </a:r>
                      <a:r>
                        <a:rPr lang="en-US" sz="1200" b="0" kern="1200" dirty="0">
                          <a:solidFill>
                            <a:schemeClr val="tx1"/>
                          </a:solidFill>
                          <a:effectLst/>
                          <a:latin typeface="+mj-lt"/>
                          <a:ea typeface="Times New Roman"/>
                          <a:cs typeface="+mn-cs"/>
                        </a:rPr>
                        <a:t> </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j-lt"/>
                          <a:ea typeface="Times New Roman"/>
                          <a:cs typeface="+mn-cs"/>
                        </a:rPr>
                        <a:t>-</a:t>
                      </a:r>
                      <a:r>
                        <a:rPr lang="en-US" sz="1200" b="0" kern="1200" dirty="0">
                          <a:solidFill>
                            <a:schemeClr val="tx1"/>
                          </a:solidFill>
                          <a:effectLst/>
                          <a:latin typeface="+mj-lt"/>
                          <a:ea typeface="Times New Roman"/>
                          <a:cs typeface="+mn-cs"/>
                        </a:rPr>
                        <a:t> </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 </a:t>
                      </a:r>
                      <a:r>
                        <a:rPr lang="en-US" sz="1200" b="0" kern="1200" dirty="0" smtClean="0">
                          <a:solidFill>
                            <a:schemeClr val="tx1"/>
                          </a:solidFill>
                          <a:effectLst/>
                          <a:latin typeface="+mj-lt"/>
                          <a:ea typeface="Times New Roman"/>
                          <a:cs typeface="+mn-cs"/>
                        </a:rPr>
                        <a:t>-</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j-lt"/>
                          <a:ea typeface="Times New Roman"/>
                          <a:cs typeface="+mn-cs"/>
                        </a:rPr>
                        <a:t>930</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598041">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1.3.2</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Number of bursaries awarded and paid per </a:t>
                      </a:r>
                      <a:r>
                        <a:rPr lang="en-US" sz="1200" b="0" kern="1200" dirty="0" smtClean="0">
                          <a:solidFill>
                            <a:schemeClr val="tx1"/>
                          </a:solidFill>
                          <a:effectLst/>
                          <a:latin typeface="+mj-lt"/>
                          <a:ea typeface="Times New Roman"/>
                          <a:cs typeface="+mn-cs"/>
                        </a:rPr>
                        <a:t>annum</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Annually</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j-lt"/>
                          <a:ea typeface="Times New Roman"/>
                          <a:cs typeface="+mn-cs"/>
                        </a:rPr>
                        <a:t>120</a:t>
                      </a:r>
                      <a:endParaRPr lang="en-ZA" sz="1200" b="1"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j-lt"/>
                          <a:ea typeface="Times New Roman"/>
                          <a:cs typeface="+mn-cs"/>
                        </a:rPr>
                        <a:t>-</a:t>
                      </a:r>
                      <a:r>
                        <a:rPr lang="en-US" sz="1200" b="0" kern="1200" dirty="0">
                          <a:solidFill>
                            <a:schemeClr val="tx1"/>
                          </a:solidFill>
                          <a:effectLst/>
                          <a:latin typeface="+mj-lt"/>
                          <a:ea typeface="Times New Roman"/>
                          <a:cs typeface="+mn-cs"/>
                        </a:rPr>
                        <a:t> </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 </a:t>
                      </a:r>
                      <a:r>
                        <a:rPr lang="en-US" sz="1200" b="0" kern="1200" dirty="0" smtClean="0">
                          <a:solidFill>
                            <a:schemeClr val="tx1"/>
                          </a:solidFill>
                          <a:effectLst/>
                          <a:latin typeface="+mj-lt"/>
                          <a:ea typeface="Times New Roman"/>
                          <a:cs typeface="+mn-cs"/>
                        </a:rPr>
                        <a:t>-</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 </a:t>
                      </a:r>
                      <a:r>
                        <a:rPr lang="en-US" sz="1200" b="0" kern="1200" dirty="0" smtClean="0">
                          <a:solidFill>
                            <a:schemeClr val="tx1"/>
                          </a:solidFill>
                          <a:effectLst/>
                          <a:latin typeface="+mj-lt"/>
                          <a:ea typeface="Times New Roman"/>
                          <a:cs typeface="+mn-cs"/>
                        </a:rPr>
                        <a:t>-</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120</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897062">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1.3.3</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Number of permanent staff who attended internal and external short courses per annum</a:t>
                      </a:r>
                      <a:r>
                        <a:rPr lang="en-US" sz="1200" b="0" kern="1200" dirty="0" smtClean="0">
                          <a:solidFill>
                            <a:schemeClr val="tx1"/>
                          </a:solidFill>
                          <a:effectLst/>
                          <a:latin typeface="+mj-lt"/>
                          <a:ea typeface="Times New Roman"/>
                          <a:cs typeface="+mn-cs"/>
                        </a:rPr>
                        <a:t>.</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Quarterly</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j-lt"/>
                          <a:ea typeface="Times New Roman"/>
                          <a:cs typeface="+mn-cs"/>
                        </a:rPr>
                        <a:t>345</a:t>
                      </a:r>
                      <a:endParaRPr lang="en-ZA" sz="1200" b="1"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50</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95</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95</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105</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02569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1006474"/>
          </a:xfrm>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75422012"/>
              </p:ext>
            </p:extLst>
          </p:nvPr>
        </p:nvGraphicFramePr>
        <p:xfrm>
          <a:off x="762000" y="1089659"/>
          <a:ext cx="7991475" cy="2712720"/>
        </p:xfrm>
        <a:graphic>
          <a:graphicData uri="http://schemas.openxmlformats.org/drawingml/2006/table">
            <a:tbl>
              <a:tblPr firstRow="1" firstCol="1" lastRow="1" lastCol="1" bandRow="1" bandCol="1">
                <a:tableStyleId>{5C22544A-7EE6-4342-B048-85BDC9FD1C3A}</a:tableStyleId>
              </a:tblPr>
              <a:tblGrid>
                <a:gridCol w="518160"/>
                <a:gridCol w="1977390"/>
                <a:gridCol w="914400"/>
                <a:gridCol w="838200"/>
                <a:gridCol w="962025"/>
                <a:gridCol w="809625"/>
                <a:gridCol w="1038225"/>
                <a:gridCol w="933450"/>
              </a:tblGrid>
              <a:tr h="397970">
                <a:tc rowSpan="2" gridSpan="2">
                  <a:txBody>
                    <a:bodyPr/>
                    <a:lstStyle/>
                    <a:p>
                      <a:pPr>
                        <a:spcBef>
                          <a:spcPts val="600"/>
                        </a:spcBef>
                        <a:spcAft>
                          <a:spcPts val="600"/>
                        </a:spcAft>
                      </a:pPr>
                      <a:r>
                        <a:rPr lang="en-US" sz="1200" b="1" dirty="0">
                          <a:solidFill>
                            <a:schemeClr val="bg1"/>
                          </a:solidFill>
                          <a:effectLst/>
                        </a:rPr>
                        <a:t>Quarterly targets iro performance indicators for strategic objective 1.3</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99092">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r>
              <a:tr h="1537086">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1.3.4</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Extent of compliance with performance management system as evidenced by the existence of performance agreements and performance assessment for the year under review</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Annually</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j-lt"/>
                          <a:ea typeface="Times New Roman"/>
                          <a:cs typeface="+mn-cs"/>
                        </a:rPr>
                        <a:t>100% of qualifying staff</a:t>
                      </a:r>
                      <a:endParaRPr lang="en-ZA" sz="1200" b="1" kern="1200" dirty="0">
                        <a:solidFill>
                          <a:schemeClr val="tx1"/>
                        </a:solidFill>
                        <a:effectLst/>
                        <a:latin typeface="+mj-lt"/>
                        <a:ea typeface="Times New Roman"/>
                        <a:cs typeface="+mn-cs"/>
                      </a:endParaRPr>
                    </a:p>
                    <a:p>
                      <a:pPr marL="0" algn="ctr" defTabSz="914400" rtl="0" eaLnBrk="1" latinLnBrk="0" hangingPunct="1">
                        <a:spcBef>
                          <a:spcPts val="600"/>
                        </a:spcBef>
                        <a:spcAft>
                          <a:spcPts val="600"/>
                        </a:spcAft>
                      </a:pPr>
                      <a:r>
                        <a:rPr lang="en-US" sz="1200" b="1" kern="1200" dirty="0">
                          <a:solidFill>
                            <a:schemeClr val="tx1"/>
                          </a:solidFill>
                          <a:effectLst/>
                          <a:latin typeface="+mj-lt"/>
                          <a:ea typeface="Times New Roman"/>
                          <a:cs typeface="+mn-cs"/>
                        </a:rPr>
                        <a:t>(930 staff)</a:t>
                      </a:r>
                      <a:endParaRPr lang="en-ZA" sz="1200" b="1"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100% performance agreements and performance assessments of qualifying staff</a:t>
                      </a:r>
                      <a:endParaRPr lang="en-ZA" sz="1200" b="0" kern="1200" dirty="0">
                        <a:solidFill>
                          <a:schemeClr val="tx1"/>
                        </a:solidFill>
                        <a:effectLst/>
                        <a:latin typeface="+mj-lt"/>
                        <a:ea typeface="Times New Roman"/>
                        <a:cs typeface="+mn-cs"/>
                      </a:endParaRPr>
                    </a:p>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(930 staff)</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j-lt"/>
                          <a:ea typeface="Times New Roman"/>
                          <a:cs typeface="+mn-cs"/>
                        </a:rPr>
                        <a:t>-</a:t>
                      </a:r>
                      <a:r>
                        <a:rPr lang="en-US" sz="1200" b="0" kern="1200" dirty="0">
                          <a:solidFill>
                            <a:schemeClr val="tx1"/>
                          </a:solidFill>
                          <a:effectLst/>
                          <a:latin typeface="+mj-lt"/>
                          <a:ea typeface="Times New Roman"/>
                          <a:cs typeface="+mn-cs"/>
                        </a:rPr>
                        <a:t> </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j-lt"/>
                          <a:ea typeface="Times New Roman"/>
                          <a:cs typeface="+mn-cs"/>
                        </a:rPr>
                        <a:t> </a:t>
                      </a:r>
                      <a:r>
                        <a:rPr lang="en-US" sz="1200" b="0" kern="1200" dirty="0" smtClean="0">
                          <a:solidFill>
                            <a:schemeClr val="tx1"/>
                          </a:solidFill>
                          <a:effectLst/>
                          <a:latin typeface="+mj-lt"/>
                          <a:ea typeface="Times New Roman"/>
                          <a:cs typeface="+mn-cs"/>
                        </a:rPr>
                        <a:t>-</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j-lt"/>
                          <a:ea typeface="Times New Roman"/>
                          <a:cs typeface="+mn-cs"/>
                        </a:rPr>
                        <a:t>-</a:t>
                      </a:r>
                      <a:r>
                        <a:rPr lang="en-US" sz="1200" b="0" kern="1200" dirty="0">
                          <a:solidFill>
                            <a:schemeClr val="tx1"/>
                          </a:solidFill>
                          <a:effectLst/>
                          <a:latin typeface="+mj-lt"/>
                          <a:ea typeface="Times New Roman"/>
                          <a:cs typeface="+mn-cs"/>
                        </a:rPr>
                        <a:t> </a:t>
                      </a:r>
                      <a:endParaRPr lang="en-ZA" sz="1200" b="0" kern="1200" dirty="0">
                        <a:solidFill>
                          <a:schemeClr val="tx1"/>
                        </a:solidFill>
                        <a:effectLst/>
                        <a:latin typeface="+mj-lt"/>
                        <a:ea typeface="Times New Roman"/>
                        <a:cs typeface="+mn-cs"/>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67772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825499"/>
          </a:xfrm>
        </p:spPr>
        <p:txBody>
          <a:bodyPr>
            <a:normAutofit fontScale="90000"/>
          </a:bodyPr>
          <a:lstStyle/>
          <a:p>
            <a:r>
              <a:rPr lang="en-ZA" altLang="en-US" sz="3300" b="1" dirty="0">
                <a:latin typeface="+mn-lt"/>
                <a:ea typeface="+mn-ea"/>
                <a:cs typeface="+mn-cs"/>
              </a:rPr>
              <a:t>Performance indicators and targets</a:t>
            </a:r>
            <a:r>
              <a:rPr lang="en-ZA" altLang="en-US" dirty="0"/>
              <a:t/>
            </a:r>
            <a:br>
              <a:rPr lang="en-ZA" altLang="en-US" dirty="0"/>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41757864"/>
              </p:ext>
            </p:extLst>
          </p:nvPr>
        </p:nvGraphicFramePr>
        <p:xfrm>
          <a:off x="756286" y="1042989"/>
          <a:ext cx="7787639" cy="2743200"/>
        </p:xfrm>
        <a:graphic>
          <a:graphicData uri="http://schemas.openxmlformats.org/drawingml/2006/table">
            <a:tbl>
              <a:tblPr firstRow="1" firstCol="1" lastRow="1" lastCol="1" bandRow="1" bandCol="1">
                <a:tableStyleId>{5C22544A-7EE6-4342-B048-85BDC9FD1C3A}</a:tableStyleId>
              </a:tblPr>
              <a:tblGrid>
                <a:gridCol w="653911"/>
                <a:gridCol w="1837828"/>
                <a:gridCol w="1038225"/>
                <a:gridCol w="895350"/>
                <a:gridCol w="714375"/>
                <a:gridCol w="762000"/>
                <a:gridCol w="838200"/>
                <a:gridCol w="1047750"/>
              </a:tblGrid>
              <a:tr h="381951">
                <a:tc rowSpan="2" gridSpan="2">
                  <a:txBody>
                    <a:bodyPr/>
                    <a:lstStyle/>
                    <a:p>
                      <a:pPr>
                        <a:spcBef>
                          <a:spcPts val="600"/>
                        </a:spcBef>
                        <a:spcAft>
                          <a:spcPts val="600"/>
                        </a:spcAft>
                      </a:pPr>
                      <a:r>
                        <a:rPr lang="en-US" sz="1200" b="1" dirty="0">
                          <a:solidFill>
                            <a:schemeClr val="bg1"/>
                          </a:solidFill>
                          <a:effectLst/>
                        </a:rPr>
                        <a:t>Quarterly targets iro performance indicators for strategic objective 1.4</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gridSpan="4">
                  <a:txBody>
                    <a:bodyPr/>
                    <a:lstStyle/>
                    <a:p>
                      <a:pPr algn="ctr">
                        <a:spcBef>
                          <a:spcPts val="600"/>
                        </a:spcBef>
                        <a:spcAft>
                          <a:spcPts val="600"/>
                        </a:spcAft>
                      </a:pPr>
                      <a:r>
                        <a:rPr lang="en-US" sz="1200" dirty="0">
                          <a:solidFill>
                            <a:schemeClr val="bg1"/>
                          </a:solidFill>
                          <a:effectLst/>
                        </a:rPr>
                        <a:t>Quarterly targets</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r>
              <a:tr h="0">
                <a:tc>
                  <a:txBody>
                    <a:bodyPr/>
                    <a:lstStyle/>
                    <a:p>
                      <a:pPr algn="l">
                        <a:spcBef>
                          <a:spcPts val="600"/>
                        </a:spcBef>
                        <a:spcAft>
                          <a:spcPts val="600"/>
                        </a:spcAft>
                      </a:pPr>
                      <a:r>
                        <a:rPr lang="en-US" sz="1200" b="0" dirty="0">
                          <a:solidFill>
                            <a:schemeClr val="tx1"/>
                          </a:solidFill>
                          <a:effectLst/>
                        </a:rPr>
                        <a:t>1.4.1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a:spcBef>
                          <a:spcPts val="600"/>
                        </a:spcBef>
                        <a:spcAft>
                          <a:spcPts val="600"/>
                        </a:spcAft>
                      </a:pPr>
                      <a:r>
                        <a:rPr lang="en-ZA" sz="1200" b="0" dirty="0">
                          <a:solidFill>
                            <a:schemeClr val="tx1"/>
                          </a:solidFill>
                          <a:effectLst/>
                        </a:rPr>
                        <a:t>Achieve an unqualified audit report on the annual financial statements each year</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Unqualified</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ZA" sz="1200" b="0" dirty="0">
                          <a:solidFill>
                            <a:schemeClr val="tx1"/>
                          </a:solidFill>
                          <a:effectLst/>
                        </a:rPr>
                        <a:t>Unqualified</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0">
                <a:tc>
                  <a:txBody>
                    <a:bodyPr/>
                    <a:lstStyle/>
                    <a:p>
                      <a:pPr algn="l">
                        <a:spcBef>
                          <a:spcPts val="600"/>
                        </a:spcBef>
                        <a:spcAft>
                          <a:spcPts val="600"/>
                        </a:spcAft>
                      </a:pPr>
                      <a:r>
                        <a:rPr lang="en-US" sz="1200" b="0" dirty="0">
                          <a:solidFill>
                            <a:schemeClr val="tx1"/>
                          </a:solidFill>
                          <a:effectLst/>
                        </a:rPr>
                        <a:t>1.4.2</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a:spcBef>
                          <a:spcPts val="600"/>
                        </a:spcBef>
                        <a:spcAft>
                          <a:spcPts val="600"/>
                        </a:spcAft>
                      </a:pPr>
                      <a:r>
                        <a:rPr lang="en-ZA" sz="1200" b="0" dirty="0">
                          <a:solidFill>
                            <a:schemeClr val="tx1"/>
                          </a:solidFill>
                          <a:effectLst/>
                        </a:rPr>
                        <a:t>12 monthly management accounts per annum prepared, submitted to and reviewed by the Accounting Officer within 30 days after month end.</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12</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19743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915034"/>
          </a:xfrm>
        </p:spPr>
        <p:txBody>
          <a:bodyPr>
            <a:normAutofit fontScale="90000"/>
          </a:bodyPr>
          <a:lstStyle/>
          <a:p>
            <a:r>
              <a:rPr lang="en-ZA" altLang="en-US" sz="3300" b="1" dirty="0">
                <a:latin typeface="+mn-lt"/>
                <a:ea typeface="+mn-ea"/>
                <a:cs typeface="+mn-cs"/>
              </a:rPr>
              <a:t>Performance indicators and targets</a:t>
            </a:r>
            <a:r>
              <a:rPr lang="en-ZA" altLang="en-US" dirty="0"/>
              <a:t/>
            </a:r>
            <a:br>
              <a:rPr lang="en-ZA" altLang="en-US" dirty="0"/>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71499588"/>
              </p:ext>
            </p:extLst>
          </p:nvPr>
        </p:nvGraphicFramePr>
        <p:xfrm>
          <a:off x="784860" y="1047751"/>
          <a:ext cx="7892415" cy="4467224"/>
        </p:xfrm>
        <a:graphic>
          <a:graphicData uri="http://schemas.openxmlformats.org/drawingml/2006/table">
            <a:tbl>
              <a:tblPr firstRow="1" firstCol="1" lastRow="1" lastCol="1" bandRow="1" bandCol="1">
                <a:tableStyleId>{5C22544A-7EE6-4342-B048-85BDC9FD1C3A}</a:tableStyleId>
              </a:tblPr>
              <a:tblGrid>
                <a:gridCol w="682679"/>
                <a:gridCol w="1980511"/>
                <a:gridCol w="923925"/>
                <a:gridCol w="1095375"/>
                <a:gridCol w="723900"/>
                <a:gridCol w="847725"/>
                <a:gridCol w="800100"/>
                <a:gridCol w="838200"/>
              </a:tblGrid>
              <a:tr h="482291">
                <a:tc rowSpan="2" gridSpan="2">
                  <a:txBody>
                    <a:bodyPr/>
                    <a:lstStyle/>
                    <a:p>
                      <a:pPr>
                        <a:spcBef>
                          <a:spcPts val="600"/>
                        </a:spcBef>
                        <a:spcAft>
                          <a:spcPts val="600"/>
                        </a:spcAft>
                      </a:pPr>
                      <a:r>
                        <a:rPr lang="en-US" sz="1200" b="1" dirty="0">
                          <a:solidFill>
                            <a:schemeClr val="bg1"/>
                          </a:solidFill>
                          <a:effectLst/>
                        </a:rPr>
                        <a:t>Quarterly targets iro performance indicators for strategic objective 1.5</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endParaRPr>
                    </a:p>
                    <a:p>
                      <a:pPr algn="ctr">
                        <a:spcBef>
                          <a:spcPts val="600"/>
                        </a:spcBef>
                        <a:spcAft>
                          <a:spcPts val="600"/>
                        </a:spcAft>
                      </a:pPr>
                      <a:r>
                        <a:rPr lang="en-US" sz="1200" b="1" dirty="0">
                          <a:solidFill>
                            <a:schemeClr val="bg1"/>
                          </a:solidFill>
                          <a:effectLst/>
                        </a:rPr>
                        <a:t> </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82291">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spcBef>
                          <a:spcPts val="600"/>
                        </a:spcBef>
                        <a:spcAft>
                          <a:spcPts val="600"/>
                        </a:spcAft>
                      </a:pPr>
                      <a:r>
                        <a:rPr lang="en-US" sz="800" b="1" dirty="0">
                          <a:solidFill>
                            <a:schemeClr val="bg1"/>
                          </a:solidFill>
                          <a:effectLst/>
                        </a:rPr>
                        <a:t>4</a:t>
                      </a:r>
                      <a:r>
                        <a:rPr lang="en-US" sz="8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r>
              <a:tr h="1643810">
                <a:tc>
                  <a:txBody>
                    <a:bodyPr/>
                    <a:lstStyle/>
                    <a:p>
                      <a:pPr algn="just">
                        <a:spcBef>
                          <a:spcPts val="600"/>
                        </a:spcBef>
                        <a:spcAft>
                          <a:spcPts val="600"/>
                        </a:spcAft>
                      </a:pPr>
                      <a:r>
                        <a:rPr lang="en-US" sz="1200" b="0" dirty="0">
                          <a:solidFill>
                            <a:schemeClr val="tx1"/>
                          </a:solidFill>
                          <a:effectLst/>
                        </a:rPr>
                        <a:t>1.5.1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spcBef>
                          <a:spcPts val="600"/>
                        </a:spcBef>
                        <a:spcAft>
                          <a:spcPts val="600"/>
                        </a:spcAft>
                      </a:pPr>
                      <a:r>
                        <a:rPr lang="en-US" sz="1200" b="0" dirty="0">
                          <a:solidFill>
                            <a:schemeClr val="tx1"/>
                          </a:solidFill>
                          <a:effectLst/>
                        </a:rPr>
                        <a:t>Minimum annual % network and application systems availability measured in hours (system generated report available)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Aft>
                          <a:spcPts val="0"/>
                        </a:spcAft>
                      </a:pPr>
                      <a:r>
                        <a:rPr lang="en-US" sz="1200" b="1" dirty="0">
                          <a:solidFill>
                            <a:schemeClr val="tx1"/>
                          </a:solidFill>
                          <a:effectLst/>
                        </a:rPr>
                        <a:t>97% of 2,232 hours achievement</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541 hours achieve-</a:t>
                      </a:r>
                      <a:r>
                        <a:rPr lang="en-US" sz="1200" b="0" dirty="0" err="1">
                          <a:solidFill>
                            <a:schemeClr val="tx1"/>
                          </a:solidFill>
                          <a:effectLst/>
                        </a:rPr>
                        <a:t>ment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568 hours achieve-</a:t>
                      </a:r>
                      <a:r>
                        <a:rPr lang="en-US" sz="1200" b="0" dirty="0" err="1">
                          <a:solidFill>
                            <a:schemeClr val="tx1"/>
                          </a:solidFill>
                          <a:effectLst/>
                        </a:rPr>
                        <a:t>ment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506 hours achieve-</a:t>
                      </a:r>
                      <a:r>
                        <a:rPr lang="en-US" sz="1200" b="0" dirty="0" err="1">
                          <a:solidFill>
                            <a:schemeClr val="tx1"/>
                          </a:solidFill>
                          <a:effectLst/>
                        </a:rPr>
                        <a:t>ment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550 hours achieve-</a:t>
                      </a:r>
                      <a:r>
                        <a:rPr lang="en-US" sz="1200" b="0" dirty="0" err="1">
                          <a:solidFill>
                            <a:schemeClr val="tx1"/>
                          </a:solidFill>
                          <a:effectLst/>
                        </a:rPr>
                        <a:t>ment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1858832">
                <a:tc>
                  <a:txBody>
                    <a:bodyPr/>
                    <a:lstStyle/>
                    <a:p>
                      <a:pPr algn="just">
                        <a:spcBef>
                          <a:spcPts val="600"/>
                        </a:spcBef>
                        <a:spcAft>
                          <a:spcPts val="600"/>
                        </a:spcAft>
                      </a:pPr>
                      <a:r>
                        <a:rPr lang="en-US" sz="1200" b="0">
                          <a:solidFill>
                            <a:schemeClr val="tx1"/>
                          </a:solidFill>
                          <a:effectLst/>
                        </a:rPr>
                        <a:t>1.5.2</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spcBef>
                          <a:spcPts val="600"/>
                        </a:spcBef>
                        <a:spcAft>
                          <a:spcPts val="600"/>
                        </a:spcAft>
                      </a:pPr>
                      <a:r>
                        <a:rPr lang="en-US" sz="1200" b="0" dirty="0">
                          <a:solidFill>
                            <a:schemeClr val="tx1"/>
                          </a:solidFill>
                          <a:effectLst/>
                        </a:rPr>
                        <a:t>Upgrade IT hardware and platform on a five year cycle as per the approved ICT strategy and plan (Phase 1) by 31 March 2017 and (Phase 2) by 31 March 2018</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 </a:t>
                      </a:r>
                      <a:endParaRPr lang="en-US" sz="1200" b="0" dirty="0" smtClean="0">
                        <a:solidFill>
                          <a:schemeClr val="tx1"/>
                        </a:solidFill>
                        <a:effectLst/>
                      </a:endParaRPr>
                    </a:p>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5 Year cycle)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Aft>
                          <a:spcPts val="0"/>
                        </a:spcAft>
                      </a:pPr>
                      <a:r>
                        <a:rPr lang="en-US" sz="1200" b="1" dirty="0">
                          <a:solidFill>
                            <a:schemeClr val="tx1"/>
                          </a:solidFill>
                          <a:effectLst/>
                        </a:rPr>
                        <a:t>Procurement:</a:t>
                      </a:r>
                      <a:endParaRPr lang="en-ZA" sz="1200" b="1" dirty="0">
                        <a:solidFill>
                          <a:schemeClr val="tx1"/>
                        </a:solidFill>
                        <a:effectLst/>
                      </a:endParaRPr>
                    </a:p>
                    <a:p>
                      <a:pPr algn="ctr">
                        <a:spcAft>
                          <a:spcPts val="0"/>
                        </a:spcAft>
                      </a:pPr>
                      <a:r>
                        <a:rPr lang="en-US" sz="1200" b="1" dirty="0">
                          <a:solidFill>
                            <a:schemeClr val="tx1"/>
                          </a:solidFill>
                          <a:effectLst/>
                        </a:rPr>
                        <a:t>Platform upgrade completed</a:t>
                      </a:r>
                      <a:endParaRPr lang="en-ZA" sz="1200" b="1" dirty="0">
                        <a:solidFill>
                          <a:schemeClr val="tx1"/>
                        </a:solidFill>
                        <a:effectLst/>
                      </a:endParaRPr>
                    </a:p>
                    <a:p>
                      <a:pPr algn="ctr">
                        <a:spcBef>
                          <a:spcPts val="600"/>
                        </a:spcBef>
                        <a:spcAft>
                          <a:spcPts val="600"/>
                        </a:spcAft>
                      </a:pPr>
                      <a:r>
                        <a:rPr lang="en-US" sz="1200" b="1" dirty="0">
                          <a:solidFill>
                            <a:schemeClr val="tx1"/>
                          </a:solidFill>
                          <a:effectLst/>
                        </a:rPr>
                        <a:t>(Phase 1)</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spcAft>
                          <a:spcPts val="0"/>
                        </a:spcAft>
                      </a:pPr>
                      <a:r>
                        <a:rPr lang="en-US" sz="1200" b="0" dirty="0">
                          <a:solidFill>
                            <a:schemeClr val="tx1"/>
                          </a:solidFill>
                          <a:effectLst/>
                        </a:rPr>
                        <a:t>Procurement:</a:t>
                      </a:r>
                      <a:endParaRPr lang="en-ZA" sz="1200" b="0" dirty="0">
                        <a:solidFill>
                          <a:schemeClr val="tx1"/>
                        </a:solidFill>
                        <a:effectLst/>
                      </a:endParaRPr>
                    </a:p>
                    <a:p>
                      <a:pPr algn="ctr">
                        <a:spcAft>
                          <a:spcPts val="0"/>
                        </a:spcAft>
                      </a:pPr>
                      <a:r>
                        <a:rPr lang="en-US" sz="1200" b="0" dirty="0">
                          <a:solidFill>
                            <a:schemeClr val="tx1"/>
                          </a:solidFill>
                          <a:effectLst/>
                        </a:rPr>
                        <a:t>Platform upgrade completed</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(Phase 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806337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1577974"/>
          </a:xfrm>
        </p:spPr>
        <p:txBody>
          <a:bodyPr>
            <a:normAutofit/>
          </a:bodyPr>
          <a:lstStyle/>
          <a:p>
            <a:r>
              <a:rPr lang="en-ZA" altLang="en-US" sz="3000" b="1" dirty="0">
                <a:latin typeface="+mn-lt"/>
                <a:ea typeface="+mn-ea"/>
                <a:cs typeface="+mn-cs"/>
              </a:rPr>
              <a:t>Strategic Goal 2: </a:t>
            </a:r>
            <a:r>
              <a:rPr lang="en-US" altLang="en-US" sz="2000" b="1" dirty="0">
                <a:latin typeface="+mn-lt"/>
                <a:ea typeface="+mn-ea"/>
                <a:cs typeface="+mn-cs"/>
              </a:rPr>
              <a:t>Achieving pre-eminence in the area of managing elections and referenda, including the strengthening of a cooperative relationship with political parties</a:t>
            </a:r>
            <a:endParaRPr lang="en-ZA" sz="2000" b="1" dirty="0">
              <a:latin typeface="+mn-lt"/>
              <a:ea typeface="+mn-ea"/>
              <a:cs typeface="+mn-cs"/>
            </a:endParaRPr>
          </a:p>
        </p:txBody>
      </p:sp>
      <p:sp>
        <p:nvSpPr>
          <p:cNvPr id="3" name="Content Placeholder 2"/>
          <p:cNvSpPr>
            <a:spLocks noGrp="1"/>
          </p:cNvSpPr>
          <p:nvPr>
            <p:ph idx="1"/>
          </p:nvPr>
        </p:nvSpPr>
        <p:spPr>
          <a:xfrm>
            <a:off x="628650" y="1762125"/>
            <a:ext cx="7886700" cy="4730115"/>
          </a:xfrm>
        </p:spPr>
        <p:txBody>
          <a:bodyPr>
            <a:normAutofit/>
          </a:bodyPr>
          <a:lstStyle/>
          <a:p>
            <a:pPr>
              <a:buNone/>
              <a:defRPr/>
            </a:pPr>
            <a:endParaRPr lang="en-ZA" sz="2000" b="1" dirty="0" smtClean="0"/>
          </a:p>
          <a:p>
            <a:pPr>
              <a:buNone/>
              <a:defRPr/>
            </a:pPr>
            <a:r>
              <a:rPr lang="en-ZA" sz="2000" b="1" dirty="0" smtClean="0"/>
              <a:t>Strategic </a:t>
            </a:r>
            <a:r>
              <a:rPr lang="en-ZA" sz="2000" b="1" dirty="0"/>
              <a:t>objectives</a:t>
            </a:r>
          </a:p>
          <a:p>
            <a:pPr marL="536575" indent="-536575">
              <a:buNone/>
              <a:defRPr/>
            </a:pPr>
            <a:r>
              <a:rPr lang="en-ZA" sz="2000" dirty="0"/>
              <a:t>2.1	</a:t>
            </a:r>
            <a:r>
              <a:rPr lang="en-US" sz="2000" dirty="0"/>
              <a:t>Manage free and fair elections in accordance with the applicable electoral </a:t>
            </a:r>
            <a:r>
              <a:rPr lang="en-US" sz="2000" dirty="0" smtClean="0"/>
              <a:t>timetables to ensure the efficient and credible execution of the mandate of the Electoral Commission;</a:t>
            </a:r>
            <a:endParaRPr lang="en-US" sz="2000" dirty="0"/>
          </a:p>
          <a:p>
            <a:pPr marL="536575" indent="-536575">
              <a:buNone/>
              <a:defRPr/>
            </a:pPr>
            <a:r>
              <a:rPr lang="en-US" sz="2000" dirty="0"/>
              <a:t>2.2	Maintain an accurate national common </a:t>
            </a:r>
            <a:r>
              <a:rPr lang="en-US" sz="2000" dirty="0" smtClean="0"/>
              <a:t>voters roll to ensure the credibility of elections;</a:t>
            </a:r>
            <a:endParaRPr lang="en-US" sz="2000" dirty="0"/>
          </a:p>
          <a:p>
            <a:pPr marL="536575" indent="-536575">
              <a:buNone/>
              <a:defRPr/>
            </a:pPr>
            <a:r>
              <a:rPr lang="en-US" sz="2000" dirty="0"/>
              <a:t>2.3	</a:t>
            </a:r>
            <a:r>
              <a:rPr lang="en-ZA" sz="2000" dirty="0"/>
              <a:t>Ensure </a:t>
            </a:r>
            <a:r>
              <a:rPr lang="en-ZA" sz="2000" dirty="0" smtClean="0"/>
              <a:t>efficient election delivery by the timely establishment of accessible and suitable voting facilities and processes and by applying infrastructure and logistical resources to meet operational demands for main electoral events</a:t>
            </a:r>
            <a:r>
              <a:rPr lang="en-US" sz="2000" dirty="0" smtClean="0"/>
              <a:t>;</a:t>
            </a:r>
            <a:endParaRPr lang="en-US" sz="2000" dirty="0"/>
          </a:p>
          <a:p>
            <a:pPr marL="536575" indent="-536575">
              <a:buNone/>
              <a:defRPr/>
            </a:pPr>
            <a:endParaRPr lang="en-ZA" dirty="0"/>
          </a:p>
        </p:txBody>
      </p:sp>
    </p:spTree>
    <p:extLst>
      <p:ext uri="{BB962C8B-B14F-4D97-AF65-F5344CB8AC3E}">
        <p14:creationId xmlns:p14="http://schemas.microsoft.com/office/powerpoint/2010/main" xmlns="" val="76606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1577974"/>
          </a:xfrm>
        </p:spPr>
        <p:txBody>
          <a:bodyPr>
            <a:normAutofit/>
          </a:bodyPr>
          <a:lstStyle/>
          <a:p>
            <a:r>
              <a:rPr lang="en-ZA" altLang="en-US" sz="3000" b="1" dirty="0">
                <a:latin typeface="+mn-lt"/>
                <a:ea typeface="+mn-ea"/>
                <a:cs typeface="+mn-cs"/>
              </a:rPr>
              <a:t>Strategic Goal 2: </a:t>
            </a:r>
            <a:r>
              <a:rPr lang="en-US" altLang="en-US" sz="2000" b="1" dirty="0">
                <a:latin typeface="+mn-lt"/>
                <a:ea typeface="+mn-ea"/>
                <a:cs typeface="+mn-cs"/>
              </a:rPr>
              <a:t>Achieving pre-eminence in the area of managing elections and referenda, including the strengthening of a cooperative relationship with political parties</a:t>
            </a:r>
            <a:endParaRPr lang="en-ZA" sz="2000" b="1" dirty="0">
              <a:latin typeface="+mn-lt"/>
              <a:ea typeface="+mn-ea"/>
              <a:cs typeface="+mn-cs"/>
            </a:endParaRPr>
          </a:p>
        </p:txBody>
      </p:sp>
      <p:sp>
        <p:nvSpPr>
          <p:cNvPr id="3" name="Content Placeholder 2"/>
          <p:cNvSpPr>
            <a:spLocks noGrp="1"/>
          </p:cNvSpPr>
          <p:nvPr>
            <p:ph idx="1"/>
          </p:nvPr>
        </p:nvSpPr>
        <p:spPr>
          <a:xfrm>
            <a:off x="628650" y="1762125"/>
            <a:ext cx="7886700" cy="4730115"/>
          </a:xfrm>
        </p:spPr>
        <p:txBody>
          <a:bodyPr>
            <a:normAutofit/>
          </a:bodyPr>
          <a:lstStyle/>
          <a:p>
            <a:pPr>
              <a:buNone/>
              <a:defRPr/>
            </a:pPr>
            <a:endParaRPr lang="en-ZA" sz="2000" b="1" dirty="0" smtClean="0"/>
          </a:p>
          <a:p>
            <a:pPr>
              <a:buNone/>
              <a:defRPr/>
            </a:pPr>
            <a:r>
              <a:rPr lang="en-ZA" sz="2000" b="1" dirty="0" smtClean="0"/>
              <a:t>Strategic </a:t>
            </a:r>
            <a:r>
              <a:rPr lang="en-ZA" sz="2000" b="1" dirty="0"/>
              <a:t>objectives</a:t>
            </a:r>
          </a:p>
          <a:p>
            <a:pPr marL="536575" indent="-536575">
              <a:buNone/>
              <a:defRPr/>
            </a:pPr>
            <a:endParaRPr lang="en-ZA" sz="2000" dirty="0" smtClean="0"/>
          </a:p>
          <a:p>
            <a:pPr marL="536575" indent="-536575">
              <a:buNone/>
              <a:defRPr/>
            </a:pPr>
            <a:r>
              <a:rPr lang="en-ZA" sz="2000" dirty="0" smtClean="0"/>
              <a:t>2.4</a:t>
            </a:r>
            <a:r>
              <a:rPr lang="en-ZA" sz="2000" dirty="0"/>
              <a:t>	</a:t>
            </a:r>
            <a:r>
              <a:rPr lang="en-US" sz="2000" dirty="0" smtClean="0"/>
              <a:t>2.4</a:t>
            </a:r>
            <a:r>
              <a:rPr lang="en-US" sz="2000" dirty="0"/>
              <a:t>	Provide consultative and cooperative liaison platforms between the Electoral Commission and political parties to facilitate free and fair </a:t>
            </a:r>
            <a:r>
              <a:rPr lang="en-US" sz="2000" dirty="0" smtClean="0"/>
              <a:t>elections;</a:t>
            </a:r>
            <a:endParaRPr lang="en-US" sz="2000" dirty="0"/>
          </a:p>
          <a:p>
            <a:pPr marL="536575" indent="-536575">
              <a:buNone/>
              <a:defRPr/>
            </a:pPr>
            <a:r>
              <a:rPr lang="en-US" sz="2000" dirty="0"/>
              <a:t>2.5	</a:t>
            </a:r>
            <a:r>
              <a:rPr lang="en-ZA" sz="2000" dirty="0"/>
              <a:t>Strive for excellence at voting station </a:t>
            </a:r>
            <a:r>
              <a:rPr lang="en-ZA" sz="2000" dirty="0" smtClean="0"/>
              <a:t>level to enhance the integrity of elections and to enable the Electoral Commission to deliver on its mandate.</a:t>
            </a:r>
            <a:endParaRPr lang="en-US" sz="2000" dirty="0"/>
          </a:p>
          <a:p>
            <a:pPr marL="0" indent="0">
              <a:buNone/>
            </a:pPr>
            <a:endParaRPr lang="en-ZA" dirty="0"/>
          </a:p>
        </p:txBody>
      </p:sp>
    </p:spTree>
    <p:extLst>
      <p:ext uri="{BB962C8B-B14F-4D97-AF65-F5344CB8AC3E}">
        <p14:creationId xmlns:p14="http://schemas.microsoft.com/office/powerpoint/2010/main" xmlns="" val="606747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Content Placeholder 2"/>
          <p:cNvSpPr txBox="1">
            <a:spLocks/>
          </p:cNvSpPr>
          <p:nvPr/>
        </p:nvSpPr>
        <p:spPr>
          <a:xfrm>
            <a:off x="575994" y="438150"/>
            <a:ext cx="7886700" cy="51665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GB" altLang="en-US" sz="3000" b="1" dirty="0" smtClean="0"/>
              <a:t>Vision</a:t>
            </a:r>
          </a:p>
          <a:p>
            <a:pPr algn="l">
              <a:lnSpc>
                <a:spcPct val="150000"/>
              </a:lnSpc>
            </a:pPr>
            <a:r>
              <a:rPr lang="en-GB" altLang="en-US" sz="2000" dirty="0" smtClean="0"/>
              <a:t>To be a pre-eminent leader in electoral democracy.</a:t>
            </a:r>
            <a:endParaRPr lang="en-ZA" altLang="en-US" sz="2000" b="1" dirty="0" smtClean="0"/>
          </a:p>
          <a:p>
            <a:pPr algn="l">
              <a:lnSpc>
                <a:spcPct val="150000"/>
              </a:lnSpc>
            </a:pPr>
            <a:r>
              <a:rPr lang="en-GB" altLang="en-US" sz="3000" b="1" dirty="0" smtClean="0"/>
              <a:t>Mission</a:t>
            </a:r>
          </a:p>
          <a:p>
            <a:pPr algn="l">
              <a:lnSpc>
                <a:spcPct val="150000"/>
              </a:lnSpc>
            </a:pPr>
            <a:r>
              <a:rPr lang="en-US" altLang="en-US" sz="2000" dirty="0" smtClean="0"/>
              <a:t>The Electoral Commission is an independent constitutional body which manages free and fair elections of legislative bodies and institutions through the participation of citizens, political parties and civil society in deepening electoral democracy.</a:t>
            </a:r>
            <a:endParaRPr lang="en-ZA" altLang="en-US" sz="2000" dirty="0" smtClean="0"/>
          </a:p>
          <a:p>
            <a:endParaRPr lang="en-ZA" dirty="0"/>
          </a:p>
        </p:txBody>
      </p:sp>
    </p:spTree>
    <p:extLst>
      <p:ext uri="{BB962C8B-B14F-4D97-AF65-F5344CB8AC3E}">
        <p14:creationId xmlns:p14="http://schemas.microsoft.com/office/powerpoint/2010/main" xmlns="" val="176880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504825"/>
            <a:ext cx="7886700" cy="581025"/>
          </a:xfrm>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67238812"/>
              </p:ext>
            </p:extLst>
          </p:nvPr>
        </p:nvGraphicFramePr>
        <p:xfrm>
          <a:off x="815338" y="962025"/>
          <a:ext cx="7842887" cy="4937951"/>
        </p:xfrm>
        <a:graphic>
          <a:graphicData uri="http://schemas.openxmlformats.org/drawingml/2006/table">
            <a:tbl>
              <a:tblPr firstRow="1" firstCol="1" lastRow="1" lastCol="1" bandRow="1" bandCol="1">
                <a:tableStyleId>{5C22544A-7EE6-4342-B048-85BDC9FD1C3A}</a:tableStyleId>
              </a:tblPr>
              <a:tblGrid>
                <a:gridCol w="502492"/>
                <a:gridCol w="2806495"/>
                <a:gridCol w="914400"/>
                <a:gridCol w="695325"/>
                <a:gridCol w="704850"/>
                <a:gridCol w="771525"/>
                <a:gridCol w="685800"/>
                <a:gridCol w="762000"/>
              </a:tblGrid>
              <a:tr h="362096">
                <a:tc rowSpan="2" gridSpan="2">
                  <a:txBody>
                    <a:bodyPr/>
                    <a:lstStyle/>
                    <a:p>
                      <a:pPr>
                        <a:spcBef>
                          <a:spcPts val="600"/>
                        </a:spcBef>
                        <a:spcAft>
                          <a:spcPts val="600"/>
                        </a:spcAft>
                      </a:pPr>
                      <a:r>
                        <a:rPr lang="en-US" sz="1200" b="1" dirty="0">
                          <a:solidFill>
                            <a:schemeClr val="bg1"/>
                          </a:solidFill>
                          <a:effectLst/>
                        </a:rPr>
                        <a:t>Quarterly targets </a:t>
                      </a:r>
                      <a:r>
                        <a:rPr lang="en-US" sz="1200" b="1" dirty="0" err="1">
                          <a:solidFill>
                            <a:schemeClr val="bg1"/>
                          </a:solidFill>
                          <a:effectLst/>
                        </a:rPr>
                        <a:t>iro</a:t>
                      </a:r>
                      <a:r>
                        <a:rPr lang="en-US" sz="1200" b="1" dirty="0">
                          <a:solidFill>
                            <a:schemeClr val="bg1"/>
                          </a:solidFill>
                          <a:effectLst/>
                        </a:rPr>
                        <a:t> performance indicators for strategic objective 2.1</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99843">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2084200">
                <a:tc>
                  <a:txBody>
                    <a:bodyPr/>
                    <a:lstStyle/>
                    <a:p>
                      <a:pPr>
                        <a:spcBef>
                          <a:spcPts val="600"/>
                        </a:spcBef>
                        <a:spcAft>
                          <a:spcPts val="600"/>
                        </a:spcAft>
                      </a:pPr>
                      <a:r>
                        <a:rPr lang="en-US" sz="1200" b="0" dirty="0">
                          <a:solidFill>
                            <a:schemeClr val="tx1"/>
                          </a:solidFill>
                          <a:effectLst/>
                        </a:rPr>
                        <a:t>2.1.1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Average number of calendar days in which elections are conducted from date of vacancy in each year covered by this plan</a:t>
                      </a:r>
                    </a:p>
                    <a:p>
                      <a:pPr>
                        <a:spcBef>
                          <a:spcPts val="600"/>
                        </a:spcBef>
                        <a:spcAft>
                          <a:spcPts val="600"/>
                        </a:spcAft>
                      </a:pPr>
                      <a:r>
                        <a:rPr lang="en-ZA" sz="1200" b="0" dirty="0">
                          <a:solidFill>
                            <a:schemeClr val="tx1"/>
                          </a:solidFill>
                          <a:effectLst/>
                        </a:rPr>
                        <a:t>The date of the vacancy is the date on which the Electoral Commission receives the notification.</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Within 90 days</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Within 90 days</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Within 90 days</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Within 90 days</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Within 90 days</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1891812">
                <a:tc>
                  <a:txBody>
                    <a:bodyPr/>
                    <a:lstStyle/>
                    <a:p>
                      <a:pPr>
                        <a:spcBef>
                          <a:spcPts val="600"/>
                        </a:spcBef>
                        <a:spcAft>
                          <a:spcPts val="600"/>
                        </a:spcAft>
                      </a:pPr>
                      <a:r>
                        <a:rPr lang="en-US" sz="1200" b="0" dirty="0">
                          <a:solidFill>
                            <a:schemeClr val="tx1"/>
                          </a:solidFill>
                          <a:effectLst/>
                        </a:rPr>
                        <a:t>2.1.2</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Average number of calendar days in which to replace PR seat vacancies in each year covered by this plan.</a:t>
                      </a:r>
                    </a:p>
                    <a:p>
                      <a:pPr>
                        <a:spcBef>
                          <a:spcPts val="600"/>
                        </a:spcBef>
                        <a:spcAft>
                          <a:spcPts val="600"/>
                        </a:spcAft>
                      </a:pPr>
                      <a:r>
                        <a:rPr lang="en-ZA" sz="1200" b="0" dirty="0">
                          <a:solidFill>
                            <a:schemeClr val="tx1"/>
                          </a:solidFill>
                          <a:effectLst/>
                        </a:rPr>
                        <a:t>The date of the vacancy is the date on which the Electoral Commission receives the notification.</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Within 35 days</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Within 35 days</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Within 35 days</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Within 35 days</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Within 35 days</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5172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504825"/>
            <a:ext cx="7886700" cy="581025"/>
          </a:xfrm>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65019066"/>
              </p:ext>
            </p:extLst>
          </p:nvPr>
        </p:nvGraphicFramePr>
        <p:xfrm>
          <a:off x="815338" y="962025"/>
          <a:ext cx="7842887" cy="3213544"/>
        </p:xfrm>
        <a:graphic>
          <a:graphicData uri="http://schemas.openxmlformats.org/drawingml/2006/table">
            <a:tbl>
              <a:tblPr firstRow="1" firstCol="1" lastRow="1" lastCol="1" bandRow="1" bandCol="1">
                <a:tableStyleId>{5C22544A-7EE6-4342-B048-85BDC9FD1C3A}</a:tableStyleId>
              </a:tblPr>
              <a:tblGrid>
                <a:gridCol w="502492"/>
                <a:gridCol w="2720770"/>
                <a:gridCol w="847725"/>
                <a:gridCol w="590550"/>
                <a:gridCol w="933450"/>
                <a:gridCol w="714375"/>
                <a:gridCol w="771525"/>
                <a:gridCol w="762000"/>
              </a:tblGrid>
              <a:tr h="362096">
                <a:tc rowSpan="2" gridSpan="2">
                  <a:txBody>
                    <a:bodyPr/>
                    <a:lstStyle/>
                    <a:p>
                      <a:pPr>
                        <a:spcBef>
                          <a:spcPts val="600"/>
                        </a:spcBef>
                        <a:spcAft>
                          <a:spcPts val="600"/>
                        </a:spcAft>
                      </a:pPr>
                      <a:r>
                        <a:rPr lang="en-US" sz="1200" b="1" dirty="0">
                          <a:solidFill>
                            <a:schemeClr val="bg1"/>
                          </a:solidFill>
                          <a:effectLst/>
                        </a:rPr>
                        <a:t>Quarterly targets </a:t>
                      </a:r>
                      <a:r>
                        <a:rPr lang="en-US" sz="1200" b="1" dirty="0" err="1">
                          <a:solidFill>
                            <a:schemeClr val="bg1"/>
                          </a:solidFill>
                          <a:effectLst/>
                        </a:rPr>
                        <a:t>iro</a:t>
                      </a:r>
                      <a:r>
                        <a:rPr lang="en-US" sz="1200" b="1" dirty="0">
                          <a:solidFill>
                            <a:schemeClr val="bg1"/>
                          </a:solidFill>
                          <a:effectLst/>
                        </a:rPr>
                        <a:t> performance indicators for strategic objective 2.1</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99843">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1539101">
                <a:tc>
                  <a:txBody>
                    <a:bodyPr/>
                    <a:lstStyle/>
                    <a:p>
                      <a:pPr>
                        <a:spcBef>
                          <a:spcPts val="600"/>
                        </a:spcBef>
                        <a:spcAft>
                          <a:spcPts val="600"/>
                        </a:spcAft>
                      </a:pPr>
                      <a:r>
                        <a:rPr lang="en-US" sz="1200" b="0" dirty="0">
                          <a:solidFill>
                            <a:schemeClr val="tx1"/>
                          </a:solidFill>
                          <a:effectLst/>
                        </a:rPr>
                        <a:t>2.1.3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Number of calendar days in which election results for each election are announced by the Electoral Commission in each year covered by this plan</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a:solidFill>
                            <a:schemeClr val="tx1"/>
                          </a:solidFill>
                          <a:effectLst/>
                        </a:rPr>
                        <a:t>Quarterly</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LGE 2016</a:t>
                      </a:r>
                    </a:p>
                    <a:p>
                      <a:pPr algn="ctr">
                        <a:spcBef>
                          <a:spcPts val="600"/>
                        </a:spcBef>
                        <a:spcAft>
                          <a:spcPts val="600"/>
                        </a:spcAft>
                      </a:pPr>
                      <a:r>
                        <a:rPr lang="en-ZA" sz="1200" b="1" dirty="0">
                          <a:solidFill>
                            <a:schemeClr val="tx1"/>
                          </a:solidFill>
                          <a:effectLst/>
                        </a:rPr>
                        <a:t>Within 7 days</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0" dirty="0" smtClean="0">
                          <a:solidFill>
                            <a:schemeClr val="tx1"/>
                          </a:solidFill>
                          <a:effectLst/>
                        </a:rPr>
                        <a:t>LGE </a:t>
                      </a:r>
                      <a:r>
                        <a:rPr lang="en-ZA" sz="1200" b="0" dirty="0">
                          <a:solidFill>
                            <a:schemeClr val="tx1"/>
                          </a:solidFill>
                          <a:effectLst/>
                        </a:rPr>
                        <a:t>2016 and By elections  Within 7 days</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By-Elections Within 7 days</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smtClean="0">
                          <a:solidFill>
                            <a:schemeClr val="tx1"/>
                          </a:solidFill>
                          <a:effectLst/>
                        </a:rPr>
                        <a:t>By-Elections </a:t>
                      </a:r>
                      <a:r>
                        <a:rPr lang="en-ZA" sz="1200" b="0" dirty="0">
                          <a:solidFill>
                            <a:schemeClr val="tx1"/>
                          </a:solidFill>
                          <a:effectLst/>
                        </a:rPr>
                        <a:t>Within 7 </a:t>
                      </a:r>
                      <a:r>
                        <a:rPr lang="en-ZA" sz="1200" b="0" dirty="0" smtClean="0">
                          <a:solidFill>
                            <a:schemeClr val="tx1"/>
                          </a:solidFill>
                          <a:effectLst/>
                        </a:rPr>
                        <a:t>days</a:t>
                      </a:r>
                      <a:r>
                        <a:rPr lang="en-ZA"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 </a:t>
                      </a:r>
                    </a:p>
                    <a:p>
                      <a:pPr algn="ctr">
                        <a:spcAft>
                          <a:spcPts val="0"/>
                        </a:spcAft>
                      </a:pPr>
                      <a:r>
                        <a:rPr lang="en-ZA" sz="1200" b="0" dirty="0">
                          <a:solidFill>
                            <a:schemeClr val="tx1"/>
                          </a:solidFill>
                          <a:effectLst/>
                        </a:rPr>
                        <a:t> </a:t>
                      </a:r>
                    </a:p>
                    <a:p>
                      <a:pPr algn="ctr">
                        <a:spcAft>
                          <a:spcPts val="0"/>
                        </a:spcAft>
                      </a:pPr>
                      <a:r>
                        <a:rPr lang="en-ZA" sz="1200" b="0" dirty="0" smtClean="0">
                          <a:solidFill>
                            <a:schemeClr val="tx1"/>
                          </a:solidFill>
                          <a:effectLst/>
                        </a:rPr>
                        <a:t>By-Elections </a:t>
                      </a:r>
                      <a:r>
                        <a:rPr lang="en-ZA" sz="1200" b="0" dirty="0">
                          <a:solidFill>
                            <a:schemeClr val="tx1"/>
                          </a:solidFill>
                          <a:effectLst/>
                        </a:rPr>
                        <a:t>Within 7 days</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77163">
                <a:tc>
                  <a:txBody>
                    <a:bodyPr/>
                    <a:lstStyle/>
                    <a:p>
                      <a:pPr>
                        <a:spcBef>
                          <a:spcPts val="600"/>
                        </a:spcBef>
                        <a:spcAft>
                          <a:spcPts val="600"/>
                        </a:spcAft>
                      </a:pPr>
                      <a:r>
                        <a:rPr lang="en-US" sz="1200" b="0" dirty="0">
                          <a:solidFill>
                            <a:schemeClr val="tx1"/>
                          </a:solidFill>
                          <a:effectLst/>
                        </a:rPr>
                        <a:t>2.1.4</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Number of elections set aside in each year covered by this plan</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0 (None)</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0 (None)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0 (None)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0 (None)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ZA" sz="1200" b="0" dirty="0">
                          <a:solidFill>
                            <a:schemeClr val="tx1"/>
                          </a:solidFill>
                          <a:effectLst/>
                        </a:rPr>
                        <a:t>0 (None)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27359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24461934"/>
              </p:ext>
            </p:extLst>
          </p:nvPr>
        </p:nvGraphicFramePr>
        <p:xfrm>
          <a:off x="754379" y="1179354"/>
          <a:ext cx="7884796" cy="4030821"/>
        </p:xfrm>
        <a:graphic>
          <a:graphicData uri="http://schemas.openxmlformats.org/drawingml/2006/table">
            <a:tbl>
              <a:tblPr firstRow="1" firstCol="1" lastRow="1" lastCol="1" bandRow="1" bandCol="1">
                <a:tableStyleId>{5C22544A-7EE6-4342-B048-85BDC9FD1C3A}</a:tableStyleId>
              </a:tblPr>
              <a:tblGrid>
                <a:gridCol w="510541"/>
                <a:gridCol w="2249805"/>
                <a:gridCol w="914400"/>
                <a:gridCol w="1038225"/>
                <a:gridCol w="723900"/>
                <a:gridCol w="742950"/>
                <a:gridCol w="752475"/>
                <a:gridCol w="952500"/>
              </a:tblGrid>
              <a:tr h="260826">
                <a:tc rowSpan="2" gridSpan="2">
                  <a:txBody>
                    <a:bodyPr/>
                    <a:lstStyle/>
                    <a:p>
                      <a:pPr>
                        <a:spcBef>
                          <a:spcPts val="600"/>
                        </a:spcBef>
                        <a:spcAft>
                          <a:spcPts val="600"/>
                        </a:spcAft>
                      </a:pPr>
                      <a:r>
                        <a:rPr lang="en-US" sz="1200" dirty="0">
                          <a:solidFill>
                            <a:schemeClr val="bg1"/>
                          </a:solidFill>
                          <a:effectLst/>
                        </a:rPr>
                        <a:t>Quarterly targets </a:t>
                      </a:r>
                      <a:r>
                        <a:rPr lang="en-US" sz="1200" dirty="0" err="1">
                          <a:solidFill>
                            <a:schemeClr val="bg1"/>
                          </a:solidFill>
                          <a:effectLst/>
                        </a:rPr>
                        <a:t>iro</a:t>
                      </a:r>
                      <a:r>
                        <a:rPr lang="en-US" sz="1200" dirty="0">
                          <a:solidFill>
                            <a:schemeClr val="bg1"/>
                          </a:solidFill>
                          <a:effectLst/>
                        </a:rPr>
                        <a:t> performance indicators for strategic objective 2.2</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hMerge="1">
                  <a:txBody>
                    <a:bodyPr/>
                    <a:lstStyle/>
                    <a:p>
                      <a:endParaRPr lang="en-ZA"/>
                    </a:p>
                  </a:txBody>
                  <a:tcPr/>
                </a:tc>
                <a:tc rowSpan="2">
                  <a:txBody>
                    <a:bodyPr/>
                    <a:lstStyle/>
                    <a:p>
                      <a:pPr algn="ctr">
                        <a:spcBef>
                          <a:spcPts val="600"/>
                        </a:spcBef>
                        <a:spcAft>
                          <a:spcPts val="600"/>
                        </a:spcAft>
                      </a:pPr>
                      <a:r>
                        <a:rPr lang="en-US" sz="1200" dirty="0">
                          <a:solidFill>
                            <a:schemeClr val="bg1"/>
                          </a:solidFill>
                          <a:effectLst/>
                        </a:rPr>
                        <a:t>Reporting period (Quarterly / Biannually / Annually)</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a:txBody>
                    <a:bodyPr/>
                    <a:lstStyle/>
                    <a:p>
                      <a:pPr algn="ctr">
                        <a:spcBef>
                          <a:spcPts val="600"/>
                        </a:spcBef>
                        <a:spcAft>
                          <a:spcPts val="600"/>
                        </a:spcAft>
                      </a:pPr>
                      <a:r>
                        <a:rPr lang="en-US" sz="1200" dirty="0">
                          <a:solidFill>
                            <a:schemeClr val="bg1"/>
                          </a:solidFill>
                          <a:effectLst/>
                        </a:rPr>
                        <a:t>Annual target 2016/17</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4">
                  <a:txBody>
                    <a:bodyPr/>
                    <a:lstStyle/>
                    <a:p>
                      <a:pPr algn="ctr">
                        <a:spcBef>
                          <a:spcPts val="600"/>
                        </a:spcBef>
                        <a:spcAft>
                          <a:spcPts val="600"/>
                        </a:spcAft>
                      </a:pPr>
                      <a:r>
                        <a:rPr lang="en-US" sz="1200" dirty="0">
                          <a:solidFill>
                            <a:schemeClr val="bg1"/>
                          </a:solidFill>
                          <a:effectLst/>
                        </a:rPr>
                        <a:t>Quarterly targets</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dirty="0">
                          <a:solidFill>
                            <a:schemeClr val="bg1"/>
                          </a:solidFill>
                          <a:effectLst/>
                        </a:rPr>
                        <a:t>1</a:t>
                      </a:r>
                      <a:r>
                        <a:rPr lang="en-US" sz="1200" baseline="30000" dirty="0">
                          <a:solidFill>
                            <a:schemeClr val="bg1"/>
                          </a:solidFill>
                          <a:effectLst/>
                        </a:rPr>
                        <a:t>st</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dirty="0">
                          <a:solidFill>
                            <a:schemeClr val="bg1"/>
                          </a:solidFill>
                          <a:effectLst/>
                        </a:rPr>
                        <a:t>2</a:t>
                      </a:r>
                      <a:r>
                        <a:rPr lang="en-US" sz="1200" baseline="30000" dirty="0">
                          <a:solidFill>
                            <a:schemeClr val="bg1"/>
                          </a:solidFill>
                          <a:effectLst/>
                        </a:rPr>
                        <a:t>nd</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dirty="0">
                          <a:solidFill>
                            <a:schemeClr val="bg1"/>
                          </a:solidFill>
                          <a:effectLst/>
                        </a:rPr>
                        <a:t>3</a:t>
                      </a:r>
                      <a:r>
                        <a:rPr lang="en-US" sz="1200" baseline="30000" dirty="0">
                          <a:solidFill>
                            <a:schemeClr val="bg1"/>
                          </a:solidFill>
                          <a:effectLst/>
                        </a:rPr>
                        <a:t>rd</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100" dirty="0">
                          <a:solidFill>
                            <a:schemeClr val="bg1"/>
                          </a:solidFill>
                          <a:effectLst/>
                        </a:rPr>
                        <a:t>4</a:t>
                      </a:r>
                      <a:r>
                        <a:rPr lang="en-US" sz="1100" baseline="30000" dirty="0">
                          <a:solidFill>
                            <a:schemeClr val="bg1"/>
                          </a:solidFill>
                          <a:effectLst/>
                        </a:rPr>
                        <a:t>th</a:t>
                      </a:r>
                      <a:endParaRPr lang="en-ZA" sz="1100"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744696">
                <a:tc>
                  <a:txBody>
                    <a:bodyPr/>
                    <a:lstStyle/>
                    <a:p>
                      <a:pPr>
                        <a:spcBef>
                          <a:spcPts val="600"/>
                        </a:spcBef>
                        <a:spcAft>
                          <a:spcPts val="600"/>
                        </a:spcAft>
                      </a:pPr>
                      <a:r>
                        <a:rPr lang="en-US" sz="1200" b="0" dirty="0">
                          <a:solidFill>
                            <a:schemeClr val="tx1"/>
                          </a:solidFill>
                          <a:effectLst/>
                        </a:rPr>
                        <a:t>2.2.1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Number of registered voters reflected on the voters’ roll as at 31 March each year</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26,139,122</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0" dirty="0">
                          <a:solidFill>
                            <a:schemeClr val="tx1"/>
                          </a:solidFill>
                          <a:effectLst/>
                        </a:rPr>
                        <a:t>26,139,122</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1162050">
                <a:tc>
                  <a:txBody>
                    <a:bodyPr/>
                    <a:lstStyle/>
                    <a:p>
                      <a:pPr>
                        <a:spcBef>
                          <a:spcPts val="600"/>
                        </a:spcBef>
                        <a:spcAft>
                          <a:spcPts val="600"/>
                        </a:spcAft>
                      </a:pPr>
                      <a:r>
                        <a:rPr lang="en-US" sz="1200" b="0" dirty="0">
                          <a:solidFill>
                            <a:schemeClr val="tx1"/>
                          </a:solidFill>
                          <a:effectLst/>
                        </a:rPr>
                        <a:t>2.2.2</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Frequency per annum that voters roll is verified against national population register (NPR) updates received from the Department of Home Affairs (DHI) monthly.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12 verifications</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3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1209675">
                <a:tc>
                  <a:txBody>
                    <a:bodyPr/>
                    <a:lstStyle/>
                    <a:p>
                      <a:pPr>
                        <a:spcBef>
                          <a:spcPts val="600"/>
                        </a:spcBef>
                        <a:spcAft>
                          <a:spcPts val="600"/>
                        </a:spcAft>
                      </a:pPr>
                      <a:r>
                        <a:rPr lang="en-US" sz="1200" b="0">
                          <a:solidFill>
                            <a:schemeClr val="tx1"/>
                          </a:solidFill>
                          <a:effectLst/>
                        </a:rPr>
                        <a:t>2.2.3</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Procure planned number (38,000) programmable bar code scanner units or equivalent for voter registration on a seven to ten year cycle by 31 March 2018</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 (7 to 10 Year cycle)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n/a</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1450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4466737"/>
              </p:ext>
            </p:extLst>
          </p:nvPr>
        </p:nvGraphicFramePr>
        <p:xfrm>
          <a:off x="784862" y="1258094"/>
          <a:ext cx="7816213" cy="4389120"/>
        </p:xfrm>
        <a:graphic>
          <a:graphicData uri="http://schemas.openxmlformats.org/drawingml/2006/table">
            <a:tbl>
              <a:tblPr firstRow="1" firstCol="1" lastRow="1" lastCol="1" bandRow="1" bandCol="1">
                <a:tableStyleId>{5C22544A-7EE6-4342-B048-85BDC9FD1C3A}</a:tableStyleId>
              </a:tblPr>
              <a:tblGrid>
                <a:gridCol w="625693"/>
                <a:gridCol w="1989870"/>
                <a:gridCol w="933450"/>
                <a:gridCol w="962025"/>
                <a:gridCol w="895350"/>
                <a:gridCol w="1009650"/>
                <a:gridCol w="781050"/>
                <a:gridCol w="619125"/>
              </a:tblGrid>
              <a:tr h="235426">
                <a:tc rowSpan="2" gridSpan="2">
                  <a:txBody>
                    <a:bodyPr/>
                    <a:lstStyle/>
                    <a:p>
                      <a:pPr>
                        <a:spcBef>
                          <a:spcPts val="600"/>
                        </a:spcBef>
                        <a:spcAft>
                          <a:spcPts val="600"/>
                        </a:spcAft>
                      </a:pPr>
                      <a:r>
                        <a:rPr lang="en-US" sz="1200" dirty="0">
                          <a:effectLst/>
                        </a:rPr>
                        <a:t>Quarterly targets </a:t>
                      </a:r>
                      <a:r>
                        <a:rPr lang="en-US" sz="1200" dirty="0" err="1">
                          <a:effectLst/>
                        </a:rPr>
                        <a:t>iro</a:t>
                      </a:r>
                      <a:r>
                        <a:rPr lang="en-US" sz="1200" dirty="0">
                          <a:effectLst/>
                        </a:rPr>
                        <a:t> performance indicators for strategic objective 2.3</a:t>
                      </a:r>
                      <a:endParaRPr lang="en-ZA" sz="1200" dirty="0">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hMerge="1">
                  <a:txBody>
                    <a:bodyPr/>
                    <a:lstStyle/>
                    <a:p>
                      <a:endParaRPr lang="en-ZA"/>
                    </a:p>
                  </a:txBody>
                  <a:tcPr/>
                </a:tc>
                <a:tc rowSpan="2">
                  <a:txBody>
                    <a:bodyPr/>
                    <a:lstStyle/>
                    <a:p>
                      <a:pPr algn="ctr">
                        <a:spcBef>
                          <a:spcPts val="600"/>
                        </a:spcBef>
                        <a:spcAft>
                          <a:spcPts val="600"/>
                        </a:spcAft>
                      </a:pPr>
                      <a:r>
                        <a:rPr lang="en-US" sz="1200" dirty="0">
                          <a:effectLst/>
                        </a:rPr>
                        <a:t>Reporting period (Quarterly / Biannually / Annually)</a:t>
                      </a:r>
                      <a:endParaRPr lang="en-ZA" sz="1200" dirty="0">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4">
                  <a:txBody>
                    <a:bodyPr/>
                    <a:lstStyle/>
                    <a:p>
                      <a:pPr algn="ctr">
                        <a:spcBef>
                          <a:spcPts val="600"/>
                        </a:spcBef>
                        <a:spcAft>
                          <a:spcPts val="600"/>
                        </a:spcAft>
                      </a:pPr>
                      <a:r>
                        <a:rPr lang="en-US" sz="1200" dirty="0">
                          <a:effectLst/>
                        </a:rPr>
                        <a:t>Quarterly targets</a:t>
                      </a:r>
                      <a:endParaRPr lang="en-ZA" sz="1200" dirty="0">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0">
                <a:tc>
                  <a:txBody>
                    <a:bodyPr/>
                    <a:lstStyle/>
                    <a:p>
                      <a:pPr>
                        <a:spcBef>
                          <a:spcPts val="600"/>
                        </a:spcBef>
                        <a:spcAft>
                          <a:spcPts val="600"/>
                        </a:spcAft>
                      </a:pPr>
                      <a:r>
                        <a:rPr lang="en-US" sz="1200" b="0" dirty="0">
                          <a:solidFill>
                            <a:schemeClr val="tx1"/>
                          </a:solidFill>
                          <a:effectLst/>
                        </a:rPr>
                        <a:t>2.3.1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Number of contracted voting stations in place on main registration weekends or general election days in the years where applicable</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22,563</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22,563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0">
                <a:tc>
                  <a:txBody>
                    <a:bodyPr/>
                    <a:lstStyle/>
                    <a:p>
                      <a:pPr>
                        <a:spcBef>
                          <a:spcPts val="600"/>
                        </a:spcBef>
                        <a:spcAft>
                          <a:spcPts val="600"/>
                        </a:spcAft>
                      </a:pPr>
                      <a:r>
                        <a:rPr lang="en-US" sz="1200" b="0" dirty="0">
                          <a:solidFill>
                            <a:schemeClr val="tx1"/>
                          </a:solidFill>
                          <a:effectLst/>
                        </a:rPr>
                        <a:t>2.3.2</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Number of permanent warehouses, municipalities with local office facilities and full time distribution services available to support main electoral events </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10</a:t>
                      </a:r>
                      <a:endParaRPr lang="en-ZA" sz="1200" b="1" dirty="0">
                        <a:solidFill>
                          <a:schemeClr val="tx1"/>
                        </a:solidFill>
                        <a:effectLst/>
                      </a:endParaRPr>
                    </a:p>
                    <a:p>
                      <a:pPr algn="ctr">
                        <a:spcBef>
                          <a:spcPts val="600"/>
                        </a:spcBef>
                        <a:spcAft>
                          <a:spcPts val="600"/>
                        </a:spcAft>
                      </a:pPr>
                      <a:r>
                        <a:rPr lang="en-US" sz="1200" b="1" dirty="0" smtClean="0">
                          <a:solidFill>
                            <a:schemeClr val="tx1"/>
                          </a:solidFill>
                          <a:effectLst/>
                        </a:rPr>
                        <a:t>213</a:t>
                      </a:r>
                      <a:endParaRPr lang="en-ZA" sz="1200" b="1" dirty="0">
                        <a:solidFill>
                          <a:schemeClr val="tx1"/>
                        </a:solidFill>
                        <a:effectLst/>
                      </a:endParaRPr>
                    </a:p>
                    <a:p>
                      <a:pPr algn="ctr">
                        <a:spcBef>
                          <a:spcPts val="600"/>
                        </a:spcBef>
                        <a:spcAft>
                          <a:spcPts val="600"/>
                        </a:spcAft>
                      </a:pPr>
                      <a:r>
                        <a:rPr lang="en-US" sz="1200" b="1" dirty="0">
                          <a:solidFill>
                            <a:schemeClr val="tx1"/>
                          </a:solidFill>
                          <a:effectLst/>
                        </a:rPr>
                        <a:t>1</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10</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213</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10</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213</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10</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213</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10</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213</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0">
                <a:tc>
                  <a:txBody>
                    <a:bodyPr/>
                    <a:lstStyle/>
                    <a:p>
                      <a:pPr>
                        <a:spcBef>
                          <a:spcPts val="600"/>
                        </a:spcBef>
                        <a:spcAft>
                          <a:spcPts val="600"/>
                        </a:spcAft>
                      </a:pPr>
                      <a:r>
                        <a:rPr lang="en-US" sz="1200" b="0" dirty="0">
                          <a:solidFill>
                            <a:schemeClr val="tx1"/>
                          </a:solidFill>
                          <a:effectLst/>
                        </a:rPr>
                        <a:t>2.3.3</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  Timely sourced electoral materials in accordance with the approved materials requirement plan (MRP) and bill of material (BOM), delivered to voting stations, for each main electoral event (i.e. NPE and LGE).</a:t>
                      </a:r>
                      <a:endParaRPr lang="en-ZA" sz="1200" b="0" dirty="0">
                        <a:solidFill>
                          <a:schemeClr val="tx1"/>
                        </a:solidFill>
                        <a:effectLst/>
                        <a:latin typeface="Times New Roman"/>
                        <a:ea typeface="Times New Roman"/>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22,563 voting stations achievement</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dirty="0">
                          <a:solidFill>
                            <a:schemeClr val="tx1"/>
                          </a:solidFill>
                          <a:effectLst/>
                        </a:rPr>
                        <a:t> 22,563 voting stations achievement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Aft>
                          <a:spcPts val="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87349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393475239"/>
              </p:ext>
            </p:extLst>
          </p:nvPr>
        </p:nvGraphicFramePr>
        <p:xfrm>
          <a:off x="769619" y="1303814"/>
          <a:ext cx="7955281" cy="3832067"/>
        </p:xfrm>
        <a:graphic>
          <a:graphicData uri="http://schemas.openxmlformats.org/drawingml/2006/table">
            <a:tbl>
              <a:tblPr firstRow="1" firstCol="1" lastRow="1" lastCol="1" bandRow="1" bandCol="1">
                <a:tableStyleId>{5C22544A-7EE6-4342-B048-85BDC9FD1C3A}</a:tableStyleId>
              </a:tblPr>
              <a:tblGrid>
                <a:gridCol w="563881"/>
                <a:gridCol w="2085975"/>
                <a:gridCol w="904875"/>
                <a:gridCol w="961735"/>
                <a:gridCol w="952790"/>
                <a:gridCol w="819150"/>
                <a:gridCol w="781050"/>
                <a:gridCol w="885825"/>
              </a:tblGrid>
              <a:tr h="398342">
                <a:tc rowSpan="2" gridSpan="2">
                  <a:txBody>
                    <a:bodyPr/>
                    <a:lstStyle/>
                    <a:p>
                      <a:pPr>
                        <a:spcBef>
                          <a:spcPts val="600"/>
                        </a:spcBef>
                        <a:spcAft>
                          <a:spcPts val="600"/>
                        </a:spcAft>
                      </a:pPr>
                      <a:r>
                        <a:rPr lang="en-US" sz="1200" b="1" dirty="0">
                          <a:solidFill>
                            <a:schemeClr val="bg1"/>
                          </a:solidFill>
                          <a:effectLst/>
                        </a:rPr>
                        <a:t>Quarterly targets </a:t>
                      </a:r>
                      <a:r>
                        <a:rPr lang="en-US" sz="1200" b="1" dirty="0" err="1">
                          <a:solidFill>
                            <a:schemeClr val="bg1"/>
                          </a:solidFill>
                          <a:effectLst/>
                        </a:rPr>
                        <a:t>iro</a:t>
                      </a:r>
                      <a:r>
                        <a:rPr lang="en-US" sz="1200" b="1" dirty="0">
                          <a:solidFill>
                            <a:schemeClr val="bg1"/>
                          </a:solidFill>
                          <a:effectLst/>
                        </a:rPr>
                        <a:t> performance indicators for strategic objective 2.4</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endParaRPr>
                    </a:p>
                    <a:p>
                      <a:pPr algn="ctr">
                        <a:spcBef>
                          <a:spcPts val="600"/>
                        </a:spcBef>
                        <a:spcAft>
                          <a:spcPts val="600"/>
                        </a:spcAft>
                      </a:pPr>
                      <a:r>
                        <a:rPr lang="en-US" sz="1200" b="1" dirty="0">
                          <a:solidFill>
                            <a:schemeClr val="bg1"/>
                          </a:solidFill>
                          <a:effectLst/>
                        </a:rPr>
                        <a:t> </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59675">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1724430">
                <a:tc>
                  <a:txBody>
                    <a:bodyPr/>
                    <a:lstStyle/>
                    <a:p>
                      <a:pPr>
                        <a:spcBef>
                          <a:spcPts val="600"/>
                        </a:spcBef>
                        <a:spcAft>
                          <a:spcPts val="600"/>
                        </a:spcAft>
                      </a:pPr>
                      <a:r>
                        <a:rPr lang="en-US" sz="1200" b="0" dirty="0">
                          <a:solidFill>
                            <a:schemeClr val="tx1"/>
                          </a:solidFill>
                          <a:effectLst/>
                        </a:rPr>
                        <a:t>2.4.1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Number of liaison sessions held with members of party liaison committees (PLCs) meetings at national (x1), provincial (x 9) and municipal (x213) levels per annum</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1,338 liaison sessions</a:t>
                      </a:r>
                    </a:p>
                    <a:p>
                      <a:pPr algn="ctr">
                        <a:spcBef>
                          <a:spcPts val="600"/>
                        </a:spcBef>
                        <a:spcAft>
                          <a:spcPts val="600"/>
                        </a:spcAft>
                      </a:pPr>
                      <a:r>
                        <a:rPr lang="en-US" sz="1200" b="1" dirty="0">
                          <a:solidFill>
                            <a:schemeClr val="tx1"/>
                          </a:solidFill>
                          <a:effectLst/>
                        </a:rPr>
                        <a:t>6 Nat / 54 Prov / 1,278 Local</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446 liaison sessions</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2 Nat / 18 Prov / 426 Local</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446 liaison sessions</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2 Nat / 18 </a:t>
                      </a:r>
                      <a:r>
                        <a:rPr lang="en-US" sz="1200" b="0" dirty="0" err="1">
                          <a:solidFill>
                            <a:schemeClr val="tx1"/>
                          </a:solidFill>
                          <a:effectLst/>
                        </a:rPr>
                        <a:t>Prov</a:t>
                      </a:r>
                      <a:r>
                        <a:rPr lang="en-US" sz="1200" b="0" dirty="0">
                          <a:solidFill>
                            <a:schemeClr val="tx1"/>
                          </a:solidFill>
                          <a:effectLst/>
                        </a:rPr>
                        <a:t> / 426 Local</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223 liaison sessions</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1 Nat / 9 </a:t>
                      </a:r>
                      <a:r>
                        <a:rPr lang="en-US" sz="1200" b="0" dirty="0" err="1">
                          <a:solidFill>
                            <a:schemeClr val="tx1"/>
                          </a:solidFill>
                          <a:effectLst/>
                        </a:rPr>
                        <a:t>Prov</a:t>
                      </a:r>
                      <a:r>
                        <a:rPr lang="en-US" sz="1200" b="0" dirty="0">
                          <a:solidFill>
                            <a:schemeClr val="tx1"/>
                          </a:solidFill>
                          <a:effectLst/>
                        </a:rPr>
                        <a:t> / 213 Local</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223 liaison sessions</a:t>
                      </a:r>
                      <a:endParaRPr lang="en-ZA" sz="1200" b="0" dirty="0">
                        <a:solidFill>
                          <a:schemeClr val="tx1"/>
                        </a:solidFill>
                        <a:effectLst/>
                      </a:endParaRPr>
                    </a:p>
                    <a:p>
                      <a:pPr algn="ctr">
                        <a:spcBef>
                          <a:spcPts val="600"/>
                        </a:spcBef>
                        <a:spcAft>
                          <a:spcPts val="600"/>
                        </a:spcAft>
                      </a:pPr>
                      <a:r>
                        <a:rPr lang="en-US" sz="1200" b="0" dirty="0">
                          <a:solidFill>
                            <a:schemeClr val="tx1"/>
                          </a:solidFill>
                          <a:effectLst/>
                        </a:rPr>
                        <a:t>1 Nat / 9 Prov / 213 Local</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1149620">
                <a:tc>
                  <a:txBody>
                    <a:bodyPr/>
                    <a:lstStyle/>
                    <a:p>
                      <a:pPr>
                        <a:spcBef>
                          <a:spcPts val="600"/>
                        </a:spcBef>
                        <a:spcAft>
                          <a:spcPts val="600"/>
                        </a:spcAft>
                      </a:pPr>
                      <a:r>
                        <a:rPr lang="en-US" sz="1200" b="0">
                          <a:solidFill>
                            <a:schemeClr val="tx1"/>
                          </a:solidFill>
                          <a:effectLst/>
                        </a:rPr>
                        <a:t>2.4.2</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ZA" sz="1200" b="0" dirty="0">
                          <a:solidFill>
                            <a:schemeClr val="tx1"/>
                          </a:solidFill>
                          <a:effectLst/>
                        </a:rPr>
                        <a:t>Funding of political parties - number of quarterly disbursements made to represented parties per annum</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ZA" sz="1200" b="1" dirty="0">
                          <a:solidFill>
                            <a:schemeClr val="tx1"/>
                          </a:solidFill>
                          <a:effectLst/>
                        </a:rPr>
                        <a:t>4</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a:solidFill>
                            <a:schemeClr val="tx1"/>
                          </a:solidFill>
                          <a:effectLst/>
                        </a:rPr>
                        <a:t>1</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28219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22309391"/>
              </p:ext>
            </p:extLst>
          </p:nvPr>
        </p:nvGraphicFramePr>
        <p:xfrm>
          <a:off x="754382" y="1690688"/>
          <a:ext cx="7941943" cy="2889725"/>
        </p:xfrm>
        <a:graphic>
          <a:graphicData uri="http://schemas.openxmlformats.org/drawingml/2006/table">
            <a:tbl>
              <a:tblPr firstRow="1" firstCol="1" lastRow="1" lastCol="1" bandRow="1" bandCol="1">
                <a:tableStyleId>{5C22544A-7EE6-4342-B048-85BDC9FD1C3A}</a:tableStyleId>
              </a:tblPr>
              <a:tblGrid>
                <a:gridCol w="627260"/>
                <a:gridCol w="1780658"/>
                <a:gridCol w="1085850"/>
                <a:gridCol w="1009650"/>
                <a:gridCol w="742950"/>
                <a:gridCol w="771525"/>
                <a:gridCol w="914400"/>
                <a:gridCol w="1009650"/>
              </a:tblGrid>
              <a:tr h="681240">
                <a:tc rowSpan="2" gridSpan="2">
                  <a:txBody>
                    <a:bodyPr/>
                    <a:lstStyle/>
                    <a:p>
                      <a:pPr>
                        <a:spcBef>
                          <a:spcPts val="600"/>
                        </a:spcBef>
                        <a:spcAft>
                          <a:spcPts val="600"/>
                        </a:spcAft>
                      </a:pPr>
                      <a:r>
                        <a:rPr lang="en-US" sz="1200" b="1" dirty="0">
                          <a:solidFill>
                            <a:schemeClr val="bg1"/>
                          </a:solidFill>
                          <a:effectLst/>
                        </a:rPr>
                        <a:t>Quarterly targets </a:t>
                      </a:r>
                      <a:r>
                        <a:rPr lang="en-US" sz="1200" b="1" dirty="0" err="1">
                          <a:solidFill>
                            <a:schemeClr val="bg1"/>
                          </a:solidFill>
                          <a:effectLst/>
                        </a:rPr>
                        <a:t>iro</a:t>
                      </a:r>
                      <a:r>
                        <a:rPr lang="en-US" sz="1200" b="1" dirty="0">
                          <a:solidFill>
                            <a:schemeClr val="bg1"/>
                          </a:solidFill>
                          <a:effectLst/>
                        </a:rPr>
                        <a:t> performance indicators for strategic objective 2.5</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endParaRPr>
                    </a:p>
                    <a:p>
                      <a:pPr algn="ctr">
                        <a:spcBef>
                          <a:spcPts val="600"/>
                        </a:spcBef>
                        <a:spcAft>
                          <a:spcPts val="600"/>
                        </a:spcAft>
                      </a:pPr>
                      <a:r>
                        <a:rPr lang="en-US" sz="1200" b="1" dirty="0">
                          <a:solidFill>
                            <a:schemeClr val="bg1"/>
                          </a:solidFill>
                          <a:effectLst/>
                        </a:rPr>
                        <a:t> </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11532">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r>
              <a:tr h="1596953">
                <a:tc>
                  <a:txBody>
                    <a:bodyPr/>
                    <a:lstStyle/>
                    <a:p>
                      <a:pPr>
                        <a:spcBef>
                          <a:spcPts val="600"/>
                        </a:spcBef>
                        <a:spcAft>
                          <a:spcPts val="600"/>
                        </a:spcAft>
                      </a:pPr>
                      <a:r>
                        <a:rPr lang="en-US" sz="1200" b="0" dirty="0">
                          <a:solidFill>
                            <a:schemeClr val="tx1"/>
                          </a:solidFill>
                          <a:effectLst/>
                        </a:rPr>
                        <a:t>2.5.1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spcBef>
                          <a:spcPts val="600"/>
                        </a:spcBef>
                        <a:spcAft>
                          <a:spcPts val="600"/>
                        </a:spcAft>
                      </a:pPr>
                      <a:r>
                        <a:rPr lang="en-US" sz="1200" b="0" dirty="0">
                          <a:solidFill>
                            <a:schemeClr val="tx1"/>
                          </a:solidFill>
                          <a:effectLst/>
                        </a:rPr>
                        <a:t>Number of electoral staff recruited and trained per annum.</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 263,454 staff</a:t>
                      </a:r>
                      <a:endParaRPr lang="en-ZA" sz="1200" b="1" dirty="0">
                        <a:solidFill>
                          <a:schemeClr val="tx1"/>
                        </a:solidFill>
                        <a:effectLst/>
                      </a:endParaRPr>
                    </a:p>
                    <a:p>
                      <a:pPr algn="ctr">
                        <a:spcBef>
                          <a:spcPts val="600"/>
                        </a:spcBef>
                        <a:spcAft>
                          <a:spcPts val="600"/>
                        </a:spcAft>
                      </a:pPr>
                      <a:r>
                        <a:rPr lang="en-US" sz="1200" b="1" dirty="0">
                          <a:solidFill>
                            <a:schemeClr val="tx1"/>
                          </a:solidFill>
                          <a:effectLst/>
                        </a:rPr>
                        <a:t>(50,850 for REG2 and 212,604 for LGE2016)</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50,850</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212,604</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dirty="0" smtClean="0">
                          <a:solidFill>
                            <a:schemeClr val="tx1"/>
                          </a:solidFill>
                          <a:effectLst/>
                        </a:rPr>
                        <a:t>-</a:t>
                      </a:r>
                      <a:r>
                        <a:rPr lang="en-US" sz="1200" dirty="0">
                          <a:solidFill>
                            <a:schemeClr val="tx1"/>
                          </a:solidFill>
                          <a:effectLst/>
                        </a:rPr>
                        <a:t> </a:t>
                      </a:r>
                      <a:endParaRPr lang="en-ZA" sz="120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spcBef>
                          <a:spcPts val="600"/>
                        </a:spcBef>
                        <a:spcAft>
                          <a:spcPts val="600"/>
                        </a:spcAft>
                      </a:pPr>
                      <a:r>
                        <a:rPr lang="en-US" sz="1200" dirty="0" smtClean="0">
                          <a:solidFill>
                            <a:schemeClr val="tx1"/>
                          </a:solidFill>
                          <a:effectLst/>
                        </a:rPr>
                        <a:t>-</a:t>
                      </a:r>
                      <a:r>
                        <a:rPr lang="en-US" sz="1200" dirty="0">
                          <a:solidFill>
                            <a:schemeClr val="tx1"/>
                          </a:solidFill>
                          <a:effectLst/>
                        </a:rPr>
                        <a:t> </a:t>
                      </a:r>
                      <a:endParaRPr lang="en-ZA" sz="1200" dirty="0">
                        <a:solidFill>
                          <a:schemeClr val="tx1"/>
                        </a:solidFill>
                        <a:effectLst/>
                        <a:latin typeface="Times New Roman"/>
                        <a:ea typeface="Times New Roman"/>
                      </a:endParaRP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
        <p:nvSpPr>
          <p:cNvPr id="5" name="Rectangle 1"/>
          <p:cNvSpPr>
            <a:spLocks noChangeArrowheads="1"/>
          </p:cNvSpPr>
          <p:nvPr/>
        </p:nvSpPr>
        <p:spPr bwMode="auto">
          <a:xfrm>
            <a:off x="1508125" y="34226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083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ZA" altLang="en-US" sz="3000" b="1" dirty="0">
                <a:latin typeface="+mn-lt"/>
                <a:ea typeface="+mn-ea"/>
                <a:cs typeface="+mn-cs"/>
              </a:rPr>
              <a:t>Strategic Goal 3: </a:t>
            </a:r>
            <a:r>
              <a:rPr lang="en-US" altLang="en-US" sz="2000" b="1" dirty="0">
                <a:latin typeface="+mn-lt"/>
                <a:ea typeface="+mn-ea"/>
                <a:cs typeface="+mn-cs"/>
              </a:rPr>
              <a:t>Strengthening electoral democracy</a:t>
            </a:r>
            <a:endParaRPr lang="en-ZA" sz="2000" b="1" dirty="0">
              <a:latin typeface="+mn-lt"/>
              <a:ea typeface="+mn-ea"/>
              <a:cs typeface="+mn-cs"/>
            </a:endParaRPr>
          </a:p>
        </p:txBody>
      </p:sp>
      <p:sp>
        <p:nvSpPr>
          <p:cNvPr id="3" name="Content Placeholder 2"/>
          <p:cNvSpPr>
            <a:spLocks noGrp="1"/>
          </p:cNvSpPr>
          <p:nvPr>
            <p:ph idx="1"/>
          </p:nvPr>
        </p:nvSpPr>
        <p:spPr>
          <a:xfrm>
            <a:off x="628650" y="1516380"/>
            <a:ext cx="7886700" cy="4660583"/>
          </a:xfrm>
        </p:spPr>
        <p:txBody>
          <a:bodyPr>
            <a:normAutofit/>
          </a:bodyPr>
          <a:lstStyle/>
          <a:p>
            <a:pPr>
              <a:lnSpc>
                <a:spcPct val="150000"/>
              </a:lnSpc>
              <a:buNone/>
            </a:pPr>
            <a:r>
              <a:rPr lang="en-ZA" altLang="en-US" sz="2000" b="1" dirty="0"/>
              <a:t>Strategic objectives</a:t>
            </a:r>
          </a:p>
          <a:p>
            <a:pPr marL="536575" indent="-536575">
              <a:buNone/>
              <a:defRPr/>
            </a:pPr>
            <a:r>
              <a:rPr lang="en-ZA" altLang="en-US" sz="2000" dirty="0"/>
              <a:t>3.1 </a:t>
            </a:r>
            <a:r>
              <a:rPr lang="en-ZA" altLang="en-US" sz="2000" dirty="0" smtClean="0"/>
              <a:t>	</a:t>
            </a:r>
            <a:r>
              <a:rPr lang="en-US" altLang="en-US" sz="2000" dirty="0" smtClean="0"/>
              <a:t>Encourage </a:t>
            </a:r>
            <a:r>
              <a:rPr lang="en-US" altLang="en-US" sz="2000" dirty="0"/>
              <a:t>the electorate’s engagement with, and participation </a:t>
            </a:r>
            <a:r>
              <a:rPr lang="en-US" altLang="en-US" sz="2000" dirty="0" smtClean="0"/>
              <a:t>in, </a:t>
            </a:r>
            <a:r>
              <a:rPr lang="en-US" altLang="en-US" sz="2000" dirty="0"/>
              <a:t>electoral </a:t>
            </a:r>
            <a:r>
              <a:rPr lang="en-US" altLang="en-US" sz="2000" dirty="0" smtClean="0"/>
              <a:t>processes in order to facilitate the right to vote as enshrined in the Constitution</a:t>
            </a:r>
            <a:r>
              <a:rPr lang="en-ZA" altLang="en-US" sz="2000" dirty="0" smtClean="0"/>
              <a:t>;</a:t>
            </a:r>
            <a:endParaRPr lang="en-ZA" altLang="en-US" sz="2000" dirty="0"/>
          </a:p>
          <a:p>
            <a:pPr marL="536575" indent="-536575">
              <a:buNone/>
              <a:defRPr/>
            </a:pPr>
            <a:r>
              <a:rPr lang="en-US" altLang="en-US" sz="2000" dirty="0"/>
              <a:t>3.2	</a:t>
            </a:r>
            <a:r>
              <a:rPr lang="en-US" altLang="en-US" sz="2000" dirty="0" smtClean="0"/>
              <a:t>Achieve </a:t>
            </a:r>
            <a:r>
              <a:rPr lang="en-US" altLang="en-US" sz="2000" dirty="0"/>
              <a:t>a low rate of spoilt </a:t>
            </a:r>
            <a:r>
              <a:rPr lang="en-US" altLang="en-US" sz="2000" dirty="0" smtClean="0"/>
              <a:t>ballots as a measure of the effectiveness of civic and democracy </a:t>
            </a:r>
            <a:r>
              <a:rPr lang="en-US" altLang="en-US" sz="2000" dirty="0" err="1" smtClean="0"/>
              <a:t>programmes</a:t>
            </a:r>
            <a:r>
              <a:rPr lang="en-US" altLang="en-US" sz="2000" dirty="0" smtClean="0"/>
              <a:t>;</a:t>
            </a:r>
            <a:endParaRPr lang="en-US" altLang="en-US" sz="2000" dirty="0"/>
          </a:p>
          <a:p>
            <a:pPr marL="536575" indent="-536575">
              <a:buNone/>
              <a:defRPr/>
            </a:pPr>
            <a:r>
              <a:rPr lang="en-US" altLang="en-US" sz="2000" dirty="0"/>
              <a:t>3.3	</a:t>
            </a:r>
            <a:r>
              <a:rPr lang="en-ZA" altLang="en-US" sz="2000" dirty="0" smtClean="0"/>
              <a:t>Enhance </a:t>
            </a:r>
            <a:r>
              <a:rPr lang="en-ZA" altLang="en-US" sz="2000" dirty="0"/>
              <a:t>the Electoral Commission’s reputation as a credible and trustworthy Electoral Management Body;</a:t>
            </a:r>
          </a:p>
          <a:p>
            <a:pPr marL="536575" indent="-536575">
              <a:buNone/>
              <a:defRPr/>
            </a:pPr>
            <a:r>
              <a:rPr lang="en-US" altLang="en-US" sz="2000" dirty="0"/>
              <a:t>3.4	</a:t>
            </a:r>
            <a:r>
              <a:rPr lang="en-ZA" altLang="en-US" sz="2000" dirty="0" smtClean="0"/>
              <a:t>Provide </a:t>
            </a:r>
            <a:r>
              <a:rPr lang="en-ZA" altLang="en-US" sz="2000" dirty="0"/>
              <a:t>thought leadership in the field of electoral management and related </a:t>
            </a:r>
            <a:r>
              <a:rPr lang="en-ZA" altLang="en-US" sz="2000" dirty="0" smtClean="0"/>
              <a:t>fields as per Vision 2018 in order to strengthen electoral democracy.</a:t>
            </a:r>
            <a:endParaRPr lang="en-ZA" altLang="en-US" sz="2000" dirty="0"/>
          </a:p>
          <a:p>
            <a:pPr marL="0" indent="0">
              <a:buNone/>
            </a:pPr>
            <a:endParaRPr lang="en-ZA" dirty="0"/>
          </a:p>
        </p:txBody>
      </p:sp>
    </p:spTree>
    <p:extLst>
      <p:ext uri="{BB962C8B-B14F-4D97-AF65-F5344CB8AC3E}">
        <p14:creationId xmlns:p14="http://schemas.microsoft.com/office/powerpoint/2010/main" xmlns="" val="155097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824388"/>
          </a:xfrm>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35476592"/>
              </p:ext>
            </p:extLst>
          </p:nvPr>
        </p:nvGraphicFramePr>
        <p:xfrm>
          <a:off x="716280" y="914208"/>
          <a:ext cx="7903845" cy="5029583"/>
        </p:xfrm>
        <a:graphic>
          <a:graphicData uri="http://schemas.openxmlformats.org/drawingml/2006/table">
            <a:tbl>
              <a:tblPr firstRow="1" firstCol="1" lastRow="1" lastCol="1" bandRow="1" bandCol="1">
                <a:tableStyleId>{5C22544A-7EE6-4342-B048-85BDC9FD1C3A}</a:tableStyleId>
              </a:tblPr>
              <a:tblGrid>
                <a:gridCol w="588625"/>
                <a:gridCol w="2152670"/>
                <a:gridCol w="904875"/>
                <a:gridCol w="981075"/>
                <a:gridCol w="676275"/>
                <a:gridCol w="952500"/>
                <a:gridCol w="628650"/>
                <a:gridCol w="1019175"/>
              </a:tblGrid>
              <a:tr h="296386">
                <a:tc rowSpan="2" gridSpan="2">
                  <a:txBody>
                    <a:bodyPr/>
                    <a:lstStyle/>
                    <a:p>
                      <a:pPr>
                        <a:spcBef>
                          <a:spcPts val="600"/>
                        </a:spcBef>
                        <a:spcAft>
                          <a:spcPts val="600"/>
                        </a:spcAft>
                      </a:pPr>
                      <a:r>
                        <a:rPr lang="en-US" sz="1200" b="1" dirty="0">
                          <a:solidFill>
                            <a:schemeClr val="bg1"/>
                          </a:solidFill>
                          <a:effectLst/>
                        </a:rPr>
                        <a:t>Quarterly targets </a:t>
                      </a:r>
                      <a:r>
                        <a:rPr lang="en-US" sz="1200" b="1" dirty="0" err="1">
                          <a:solidFill>
                            <a:schemeClr val="bg1"/>
                          </a:solidFill>
                          <a:effectLst/>
                        </a:rPr>
                        <a:t>iro</a:t>
                      </a:r>
                      <a:r>
                        <a:rPr lang="en-US" sz="1200" b="1" dirty="0">
                          <a:solidFill>
                            <a:schemeClr val="bg1"/>
                          </a:solidFill>
                          <a:effectLst/>
                        </a:rPr>
                        <a:t> performance indicators for strategic objective 3.1</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hMerge="1">
                  <a:txBody>
                    <a:bodyPr/>
                    <a:lstStyle/>
                    <a:p>
                      <a:endParaRPr lang="en-ZA"/>
                    </a:p>
                  </a:txBody>
                  <a:tcPr/>
                </a:tc>
                <a:tc rowSpan="2">
                  <a:txBody>
                    <a:bodyPr/>
                    <a:lstStyle/>
                    <a:p>
                      <a:pPr algn="ctr">
                        <a:spcBef>
                          <a:spcPts val="600"/>
                        </a:spcBef>
                        <a:spcAft>
                          <a:spcPts val="600"/>
                        </a:spcAft>
                      </a:pPr>
                      <a:r>
                        <a:rPr lang="en-US" sz="1200" b="1" dirty="0">
                          <a:solidFill>
                            <a:schemeClr val="bg1"/>
                          </a:solidFill>
                          <a:effectLst/>
                        </a:rPr>
                        <a:t>Reporting period (Quarterly / Biannually / Annually)</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endParaRPr>
                    </a:p>
                    <a:p>
                      <a:pPr algn="ctr">
                        <a:spcBef>
                          <a:spcPts val="600"/>
                        </a:spcBef>
                        <a:spcAft>
                          <a:spcPts val="600"/>
                        </a:spcAft>
                      </a:pPr>
                      <a:r>
                        <a:rPr lang="en-US" sz="1200" b="1" dirty="0">
                          <a:solidFill>
                            <a:schemeClr val="bg1"/>
                          </a:solidFill>
                          <a:effectLst/>
                        </a:rPr>
                        <a:t> </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gridSpan="4">
                  <a:txBody>
                    <a:bodyPr/>
                    <a:lstStyle/>
                    <a:p>
                      <a:pPr algn="ctr">
                        <a:spcBef>
                          <a:spcPts val="600"/>
                        </a:spcBef>
                        <a:spcAft>
                          <a:spcPts val="600"/>
                        </a:spcAft>
                      </a:pPr>
                      <a:r>
                        <a:rPr lang="en-US" sz="1200" b="1" dirty="0">
                          <a:solidFill>
                            <a:schemeClr val="bg1"/>
                          </a:solidFill>
                          <a:effectLst/>
                        </a:rPr>
                        <a:t>Quarterly targets</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56517">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r>
              <a:tr h="998632">
                <a:tc>
                  <a:txBody>
                    <a:bodyPr/>
                    <a:lstStyle/>
                    <a:p>
                      <a:pPr>
                        <a:spcBef>
                          <a:spcPts val="600"/>
                        </a:spcBef>
                        <a:spcAft>
                          <a:spcPts val="600"/>
                        </a:spcAft>
                      </a:pPr>
                      <a:r>
                        <a:rPr lang="en-US" sz="1200" b="0" dirty="0">
                          <a:solidFill>
                            <a:schemeClr val="tx1"/>
                          </a:solidFill>
                          <a:effectLst/>
                        </a:rPr>
                        <a:t>3.1.1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spcBef>
                          <a:spcPts val="600"/>
                        </a:spcBef>
                        <a:spcAft>
                          <a:spcPts val="600"/>
                        </a:spcAft>
                      </a:pPr>
                      <a:r>
                        <a:rPr lang="en-US" sz="1200" b="0" dirty="0">
                          <a:solidFill>
                            <a:schemeClr val="tx1"/>
                          </a:solidFill>
                          <a:effectLst/>
                        </a:rPr>
                        <a:t>Number of voters who turnout in national and local government elections, as a percentage of registered voters in years when applicable</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en-US" sz="1200" b="1" dirty="0">
                          <a:solidFill>
                            <a:schemeClr val="tx1"/>
                          </a:solidFill>
                          <a:effectLst/>
                        </a:rPr>
                        <a:t>60% of registered voters (15,683,473)</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60% of registered voters (15,683,473)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427985">
                <a:tc>
                  <a:txBody>
                    <a:bodyPr/>
                    <a:lstStyle/>
                    <a:p>
                      <a:pPr>
                        <a:spcBef>
                          <a:spcPts val="600"/>
                        </a:spcBef>
                        <a:spcAft>
                          <a:spcPts val="600"/>
                        </a:spcAft>
                      </a:pPr>
                      <a:r>
                        <a:rPr lang="en-US" sz="1200" b="0">
                          <a:solidFill>
                            <a:schemeClr val="tx1"/>
                          </a:solidFill>
                          <a:effectLst/>
                        </a:rPr>
                        <a:t>3.1.2</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spcBef>
                          <a:spcPts val="600"/>
                        </a:spcBef>
                        <a:spcAft>
                          <a:spcPts val="600"/>
                        </a:spcAft>
                      </a:pPr>
                      <a:r>
                        <a:rPr lang="en-US" sz="1200" b="0" dirty="0">
                          <a:solidFill>
                            <a:schemeClr val="tx1"/>
                          </a:solidFill>
                          <a:effectLst/>
                        </a:rPr>
                        <a:t>Number of civic and democracy education events held per annum.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Quarterly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60,000</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a:solidFill>
                            <a:schemeClr val="tx1"/>
                          </a:solidFill>
                          <a:effectLst/>
                        </a:rPr>
                        <a:t>30,000</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10,000</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10,000</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10,000</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426617">
                <a:tc>
                  <a:txBody>
                    <a:bodyPr/>
                    <a:lstStyle/>
                    <a:p>
                      <a:pPr>
                        <a:spcBef>
                          <a:spcPts val="600"/>
                        </a:spcBef>
                        <a:spcAft>
                          <a:spcPts val="600"/>
                        </a:spcAft>
                      </a:pPr>
                      <a:r>
                        <a:rPr lang="en-US" sz="1200" b="0">
                          <a:solidFill>
                            <a:schemeClr val="tx1"/>
                          </a:solidFill>
                          <a:effectLst/>
                        </a:rPr>
                        <a:t>3.1.3</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spcBef>
                          <a:spcPts val="600"/>
                        </a:spcBef>
                        <a:spcAft>
                          <a:spcPts val="600"/>
                        </a:spcAft>
                      </a:pPr>
                      <a:r>
                        <a:rPr lang="en-US" sz="1200" b="0" dirty="0">
                          <a:solidFill>
                            <a:schemeClr val="tx1"/>
                          </a:solidFill>
                          <a:effectLst/>
                        </a:rPr>
                        <a:t>Audience reach for television and radio democracy education content as evidenced by the relevant viewership and listenership figures in each year covered by the Annual Performance Plan</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a:solidFill>
                            <a:schemeClr val="tx1"/>
                          </a:solidFill>
                          <a:effectLst/>
                        </a:rPr>
                        <a:t>Annually</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2,5  million viewers and listeners</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smtClean="0">
                          <a:solidFill>
                            <a:schemeClr val="tx1"/>
                          </a:solidFill>
                          <a:effectLst/>
                        </a:rPr>
                        <a:t>-</a:t>
                      </a:r>
                      <a:r>
                        <a:rPr lang="en-US" sz="1200" b="0" dirty="0">
                          <a:solidFill>
                            <a:schemeClr val="tx1"/>
                          </a:solidFill>
                          <a:effectLst/>
                        </a:rPr>
                        <a:t> </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2,5  million viewers and listeners</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141294">
                <a:tc>
                  <a:txBody>
                    <a:bodyPr/>
                    <a:lstStyle/>
                    <a:p>
                      <a:pPr>
                        <a:spcBef>
                          <a:spcPts val="600"/>
                        </a:spcBef>
                        <a:spcAft>
                          <a:spcPts val="600"/>
                        </a:spcAft>
                      </a:pPr>
                      <a:r>
                        <a:rPr lang="en-US" sz="1200" b="0">
                          <a:solidFill>
                            <a:schemeClr val="tx1"/>
                          </a:solidFill>
                          <a:effectLst/>
                        </a:rPr>
                        <a:t>3.1.4</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spcBef>
                          <a:spcPts val="600"/>
                        </a:spcBef>
                        <a:spcAft>
                          <a:spcPts val="600"/>
                        </a:spcAft>
                      </a:pPr>
                      <a:r>
                        <a:rPr lang="en-US" sz="1200" b="0" dirty="0">
                          <a:solidFill>
                            <a:schemeClr val="tx1"/>
                          </a:solidFill>
                          <a:effectLst/>
                        </a:rPr>
                        <a:t>Public perceptions of the Electoral Commission held, as evidenced by the media reports for each year covered by the Annual Performance Plan</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a:solidFill>
                            <a:schemeClr val="tx1"/>
                          </a:solidFill>
                          <a:effectLst/>
                        </a:rPr>
                        <a:t>Quarterly</a:t>
                      </a:r>
                      <a:endParaRPr lang="en-ZA" sz="1200" b="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75%  neutral / positive achievement</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75%</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75%</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75%</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75%</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259194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892174"/>
          </a:xfrm>
        </p:spPr>
        <p:txBody>
          <a:bodyPr>
            <a:normAutofit fontScale="90000"/>
          </a:bodyPr>
          <a:lstStyle/>
          <a:p>
            <a:r>
              <a:rPr lang="en-ZA" altLang="en-US" sz="3300" b="1" dirty="0">
                <a:latin typeface="+mn-lt"/>
                <a:ea typeface="+mn-ea"/>
                <a:cs typeface="+mn-cs"/>
              </a:rPr>
              <a:t>Performance indicators and targets</a:t>
            </a:r>
            <a:r>
              <a:rPr lang="en-ZA" altLang="en-US" dirty="0"/>
              <a:t/>
            </a:r>
            <a:br>
              <a:rPr lang="en-ZA" altLang="en-US" dirty="0"/>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07644080"/>
              </p:ext>
            </p:extLst>
          </p:nvPr>
        </p:nvGraphicFramePr>
        <p:xfrm>
          <a:off x="792480" y="1409701"/>
          <a:ext cx="7751445" cy="3721186"/>
        </p:xfrm>
        <a:graphic>
          <a:graphicData uri="http://schemas.openxmlformats.org/drawingml/2006/table">
            <a:tbl>
              <a:tblPr firstRow="1" firstCol="1" lastRow="1" lastCol="1" bandRow="1" bandCol="1">
                <a:tableStyleId>{5C22544A-7EE6-4342-B048-85BDC9FD1C3A}</a:tableStyleId>
              </a:tblPr>
              <a:tblGrid>
                <a:gridCol w="832576"/>
                <a:gridCol w="2061119"/>
                <a:gridCol w="914400"/>
                <a:gridCol w="683887"/>
                <a:gridCol w="744863"/>
                <a:gridCol w="904875"/>
                <a:gridCol w="800100"/>
                <a:gridCol w="809625"/>
              </a:tblGrid>
              <a:tr h="448961">
                <a:tc rowSpan="2" gridSpan="2">
                  <a:txBody>
                    <a:bodyPr/>
                    <a:lstStyle/>
                    <a:p>
                      <a:pPr>
                        <a:spcBef>
                          <a:spcPts val="600"/>
                        </a:spcBef>
                        <a:spcAft>
                          <a:spcPts val="600"/>
                        </a:spcAft>
                      </a:pPr>
                      <a:r>
                        <a:rPr lang="en-US" sz="1200" b="1" i="0" dirty="0">
                          <a:solidFill>
                            <a:schemeClr val="bg1"/>
                          </a:solidFill>
                          <a:effectLst/>
                        </a:rPr>
                        <a:t>Quarterly targets </a:t>
                      </a:r>
                      <a:r>
                        <a:rPr lang="en-US" sz="1200" b="1" i="0" dirty="0" err="1">
                          <a:solidFill>
                            <a:schemeClr val="bg1"/>
                          </a:solidFill>
                          <a:effectLst/>
                        </a:rPr>
                        <a:t>iro</a:t>
                      </a:r>
                      <a:r>
                        <a:rPr lang="en-US" sz="1200" b="1" i="0" dirty="0">
                          <a:solidFill>
                            <a:schemeClr val="bg1"/>
                          </a:solidFill>
                          <a:effectLst/>
                        </a:rPr>
                        <a:t> performance indicators for strategic objective 3.2</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hMerge="1">
                  <a:txBody>
                    <a:bodyPr/>
                    <a:lstStyle/>
                    <a:p>
                      <a:endParaRPr lang="en-ZA"/>
                    </a:p>
                  </a:txBody>
                  <a:tcPr/>
                </a:tc>
                <a:tc rowSpan="2">
                  <a:txBody>
                    <a:bodyPr/>
                    <a:lstStyle/>
                    <a:p>
                      <a:pPr algn="ctr">
                        <a:spcBef>
                          <a:spcPts val="600"/>
                        </a:spcBef>
                        <a:spcAft>
                          <a:spcPts val="600"/>
                        </a:spcAft>
                      </a:pPr>
                      <a:r>
                        <a:rPr lang="en-US" sz="1200" b="1" i="0" dirty="0">
                          <a:solidFill>
                            <a:schemeClr val="bg1"/>
                          </a:solidFill>
                          <a:effectLst/>
                        </a:rPr>
                        <a:t>Reporting period (Quarterly / Biannually / Annually)</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a:txBody>
                    <a:bodyPr/>
                    <a:lstStyle/>
                    <a:p>
                      <a:pPr algn="ctr">
                        <a:spcBef>
                          <a:spcPts val="600"/>
                        </a:spcBef>
                        <a:spcAft>
                          <a:spcPts val="600"/>
                        </a:spcAft>
                      </a:pPr>
                      <a:r>
                        <a:rPr lang="en-US" sz="1200" b="1" i="0" dirty="0">
                          <a:solidFill>
                            <a:schemeClr val="bg1"/>
                          </a:solidFill>
                          <a:effectLst/>
                        </a:rPr>
                        <a:t>Annual target 2016/17</a:t>
                      </a:r>
                      <a:endParaRPr lang="en-ZA" sz="1200" b="1" i="0" dirty="0">
                        <a:solidFill>
                          <a:schemeClr val="bg1"/>
                        </a:solidFill>
                        <a:effectLst/>
                      </a:endParaRPr>
                    </a:p>
                    <a:p>
                      <a:pPr algn="ctr">
                        <a:spcBef>
                          <a:spcPts val="600"/>
                        </a:spcBef>
                        <a:spcAft>
                          <a:spcPts val="600"/>
                        </a:spcAft>
                      </a:pPr>
                      <a:r>
                        <a:rPr lang="en-US" sz="1200" b="1" i="0" dirty="0">
                          <a:solidFill>
                            <a:schemeClr val="bg1"/>
                          </a:solidFill>
                          <a:effectLst/>
                        </a:rPr>
                        <a:t> </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gridSpan="4">
                  <a:txBody>
                    <a:bodyPr/>
                    <a:lstStyle/>
                    <a:p>
                      <a:pPr algn="ctr">
                        <a:spcBef>
                          <a:spcPts val="600"/>
                        </a:spcBef>
                        <a:spcAft>
                          <a:spcPts val="600"/>
                        </a:spcAft>
                      </a:pPr>
                      <a:r>
                        <a:rPr lang="en-US" sz="1200" dirty="0">
                          <a:effectLst/>
                        </a:rPr>
                        <a:t>Quarterly targets</a:t>
                      </a:r>
                      <a:endParaRPr lang="en-ZA" sz="1200" dirty="0">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1027413">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i="0" dirty="0">
                          <a:solidFill>
                            <a:schemeClr val="bg1"/>
                          </a:solidFill>
                          <a:effectLst/>
                        </a:rPr>
                        <a:t>1</a:t>
                      </a:r>
                      <a:r>
                        <a:rPr lang="en-US" sz="1200" b="1" i="0" baseline="30000" dirty="0">
                          <a:solidFill>
                            <a:schemeClr val="bg1"/>
                          </a:solidFill>
                          <a:effectLst/>
                        </a:rPr>
                        <a:t>st</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i="0" dirty="0">
                          <a:solidFill>
                            <a:schemeClr val="bg1"/>
                          </a:solidFill>
                          <a:effectLst/>
                        </a:rPr>
                        <a:t>2</a:t>
                      </a:r>
                      <a:r>
                        <a:rPr lang="en-US" sz="1200" b="1" i="0" baseline="30000" dirty="0">
                          <a:solidFill>
                            <a:schemeClr val="bg1"/>
                          </a:solidFill>
                          <a:effectLst/>
                        </a:rPr>
                        <a:t>nd</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i="0" dirty="0">
                          <a:solidFill>
                            <a:schemeClr val="bg1"/>
                          </a:solidFill>
                          <a:effectLst/>
                        </a:rPr>
                        <a:t>3</a:t>
                      </a:r>
                      <a:r>
                        <a:rPr lang="en-US" sz="1200" b="1" i="0" baseline="30000" dirty="0">
                          <a:solidFill>
                            <a:schemeClr val="bg1"/>
                          </a:solidFill>
                          <a:effectLst/>
                        </a:rPr>
                        <a:t>rd</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i="0" dirty="0">
                          <a:solidFill>
                            <a:schemeClr val="bg1"/>
                          </a:solidFill>
                          <a:effectLst/>
                        </a:rPr>
                        <a:t>4</a:t>
                      </a:r>
                      <a:r>
                        <a:rPr lang="en-US" sz="1200" b="1" i="0" baseline="30000" dirty="0">
                          <a:solidFill>
                            <a:schemeClr val="bg1"/>
                          </a:solidFill>
                          <a:effectLst/>
                        </a:rPr>
                        <a:t>th</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r>
              <a:tr h="2244812">
                <a:tc>
                  <a:txBody>
                    <a:bodyPr/>
                    <a:lstStyle/>
                    <a:p>
                      <a:pPr algn="just">
                        <a:spcBef>
                          <a:spcPts val="600"/>
                        </a:spcBef>
                        <a:spcAft>
                          <a:spcPts val="600"/>
                        </a:spcAft>
                      </a:pPr>
                      <a:r>
                        <a:rPr lang="en-US" sz="1200" b="0" dirty="0">
                          <a:solidFill>
                            <a:schemeClr val="tx1"/>
                          </a:solidFill>
                          <a:effectLst/>
                        </a:rPr>
                        <a:t>3.2.1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Recorded number of spoilt ballots in national and local government elections in the years when applicable</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Annually</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n-lt"/>
                          <a:ea typeface="+mn-ea"/>
                          <a:cs typeface="+mn-cs"/>
                        </a:rPr>
                        <a:t>1.6% of votes cast</a:t>
                      </a:r>
                      <a:endParaRPr lang="en-ZA" sz="1200" b="1"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n-lt"/>
                          <a:ea typeface="+mn-ea"/>
                          <a:cs typeface="+mn-cs"/>
                        </a:rPr>
                        <a:t>-</a:t>
                      </a:r>
                      <a:r>
                        <a:rPr lang="en-US" sz="1200" b="0" kern="1200" dirty="0">
                          <a:solidFill>
                            <a:schemeClr val="tx1"/>
                          </a:solidFill>
                          <a:effectLst/>
                          <a:latin typeface="+mn-lt"/>
                          <a:ea typeface="+mn-ea"/>
                          <a:cs typeface="+mn-cs"/>
                        </a:rPr>
                        <a:t> </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1.6% of votes cast</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smtClean="0">
                          <a:solidFill>
                            <a:schemeClr val="tx1"/>
                          </a:solidFill>
                          <a:effectLst/>
                          <a:latin typeface="+mn-lt"/>
                          <a:ea typeface="+mn-ea"/>
                          <a:cs typeface="+mn-cs"/>
                        </a:rPr>
                        <a:t>-</a:t>
                      </a:r>
                      <a:r>
                        <a:rPr lang="en-US" sz="1200" b="0" kern="1200" dirty="0">
                          <a:solidFill>
                            <a:schemeClr val="tx1"/>
                          </a:solidFill>
                          <a:effectLst/>
                          <a:latin typeface="+mn-lt"/>
                          <a:ea typeface="+mn-ea"/>
                          <a:cs typeface="+mn-cs"/>
                        </a:rPr>
                        <a:t> </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938877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altLang="en-US" sz="3300" b="1" dirty="0">
                <a:latin typeface="+mn-lt"/>
                <a:ea typeface="+mn-ea"/>
                <a:cs typeface="+mn-cs"/>
              </a:rPr>
              <a:t>Performance indicators and targets</a:t>
            </a:r>
            <a:r>
              <a:rPr lang="en-ZA" altLang="en-US" dirty="0"/>
              <a:t/>
            </a:r>
            <a:br>
              <a:rPr lang="en-ZA" altLang="en-US" dirty="0"/>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6347181"/>
              </p:ext>
            </p:extLst>
          </p:nvPr>
        </p:nvGraphicFramePr>
        <p:xfrm>
          <a:off x="861059" y="1455420"/>
          <a:ext cx="7759066" cy="3021330"/>
        </p:xfrm>
        <a:graphic>
          <a:graphicData uri="http://schemas.openxmlformats.org/drawingml/2006/table">
            <a:tbl>
              <a:tblPr firstRow="1" firstCol="1" lastRow="1" lastCol="1" bandRow="1" bandCol="1">
                <a:tableStyleId>{5C22544A-7EE6-4342-B048-85BDC9FD1C3A}</a:tableStyleId>
              </a:tblPr>
              <a:tblGrid>
                <a:gridCol w="648377"/>
                <a:gridCol w="2386289"/>
                <a:gridCol w="914400"/>
                <a:gridCol w="790575"/>
                <a:gridCol w="771525"/>
                <a:gridCol w="771525"/>
                <a:gridCol w="781050"/>
                <a:gridCol w="695325"/>
              </a:tblGrid>
              <a:tr h="617551">
                <a:tc rowSpan="2" gridSpan="2">
                  <a:txBody>
                    <a:bodyPr/>
                    <a:lstStyle/>
                    <a:p>
                      <a:pPr>
                        <a:spcBef>
                          <a:spcPts val="600"/>
                        </a:spcBef>
                        <a:spcAft>
                          <a:spcPts val="600"/>
                        </a:spcAft>
                      </a:pPr>
                      <a:r>
                        <a:rPr lang="en-US" sz="1200" dirty="0">
                          <a:effectLst/>
                        </a:rPr>
                        <a:t>Quarterly targets </a:t>
                      </a:r>
                      <a:r>
                        <a:rPr lang="en-US" sz="1200" dirty="0" err="1">
                          <a:effectLst/>
                        </a:rPr>
                        <a:t>iro</a:t>
                      </a:r>
                      <a:r>
                        <a:rPr lang="en-US" sz="1200" dirty="0">
                          <a:effectLst/>
                        </a:rPr>
                        <a:t> performance indicators for strategic objective 3.3</a:t>
                      </a:r>
                      <a:endParaRPr lang="en-ZA" sz="1200" dirty="0">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hMerge="1">
                  <a:txBody>
                    <a:bodyPr/>
                    <a:lstStyle/>
                    <a:p>
                      <a:endParaRPr lang="en-ZA"/>
                    </a:p>
                  </a:txBody>
                  <a:tcPr/>
                </a:tc>
                <a:tc rowSpan="2">
                  <a:txBody>
                    <a:bodyPr/>
                    <a:lstStyle/>
                    <a:p>
                      <a:pPr algn="ctr">
                        <a:spcBef>
                          <a:spcPts val="600"/>
                        </a:spcBef>
                        <a:spcAft>
                          <a:spcPts val="600"/>
                        </a:spcAft>
                      </a:pPr>
                      <a:r>
                        <a:rPr lang="en-US" sz="1200" dirty="0">
                          <a:effectLst/>
                        </a:rPr>
                        <a:t>Reporting period (Quarterly / Biannually / Annually)</a:t>
                      </a:r>
                      <a:endParaRPr lang="en-ZA" sz="1200" dirty="0">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a:txBody>
                    <a:bodyPr/>
                    <a:lstStyle/>
                    <a:p>
                      <a:pPr algn="ctr">
                        <a:spcBef>
                          <a:spcPts val="600"/>
                        </a:spcBef>
                        <a:spcAft>
                          <a:spcPts val="600"/>
                        </a:spcAft>
                      </a:pPr>
                      <a:r>
                        <a:rPr lang="en-US" sz="1200" b="1" dirty="0">
                          <a:effectLst/>
                        </a:rPr>
                        <a:t>Annual target 2016/17</a:t>
                      </a:r>
                      <a:endParaRPr lang="en-ZA" sz="1200" b="1" dirty="0">
                        <a:effectLst/>
                      </a:endParaRPr>
                    </a:p>
                    <a:p>
                      <a:pPr algn="ctr">
                        <a:spcBef>
                          <a:spcPts val="600"/>
                        </a:spcBef>
                        <a:spcAft>
                          <a:spcPts val="600"/>
                        </a:spcAft>
                      </a:pPr>
                      <a:r>
                        <a:rPr lang="en-US" sz="1200" b="1" dirty="0">
                          <a:effectLst/>
                        </a:rPr>
                        <a:t> </a:t>
                      </a:r>
                      <a:endParaRPr lang="en-ZA" sz="1200" b="1" dirty="0">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gridSpan="4">
                  <a:txBody>
                    <a:bodyPr/>
                    <a:lstStyle/>
                    <a:p>
                      <a:pPr algn="ctr">
                        <a:spcBef>
                          <a:spcPts val="600"/>
                        </a:spcBef>
                        <a:spcAft>
                          <a:spcPts val="600"/>
                        </a:spcAft>
                      </a:pPr>
                      <a:r>
                        <a:rPr lang="en-US" sz="1200" dirty="0">
                          <a:effectLst/>
                        </a:rPr>
                        <a:t>Quarterly targets</a:t>
                      </a:r>
                      <a:endParaRPr lang="en-ZA" sz="1200" dirty="0">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951179">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dirty="0">
                          <a:solidFill>
                            <a:schemeClr val="bg1"/>
                          </a:solidFill>
                          <a:effectLst/>
                        </a:rPr>
                        <a:t>1</a:t>
                      </a:r>
                      <a:r>
                        <a:rPr lang="en-US" sz="1200" b="1" baseline="30000" dirty="0">
                          <a:solidFill>
                            <a:schemeClr val="bg1"/>
                          </a:solidFill>
                          <a:effectLst/>
                        </a:rPr>
                        <a:t>st</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dirty="0">
                          <a:solidFill>
                            <a:schemeClr val="bg1"/>
                          </a:solidFill>
                          <a:effectLst/>
                        </a:rPr>
                        <a:t>2</a:t>
                      </a:r>
                      <a:r>
                        <a:rPr lang="en-US" sz="1200" b="1" baseline="30000" dirty="0">
                          <a:solidFill>
                            <a:schemeClr val="bg1"/>
                          </a:solidFill>
                          <a:effectLst/>
                        </a:rPr>
                        <a:t>nd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dirty="0">
                          <a:solidFill>
                            <a:schemeClr val="bg1"/>
                          </a:solidFill>
                          <a:effectLst/>
                        </a:rPr>
                        <a:t>3</a:t>
                      </a:r>
                      <a:r>
                        <a:rPr lang="en-US" sz="1200" b="1" baseline="30000" dirty="0">
                          <a:solidFill>
                            <a:schemeClr val="bg1"/>
                          </a:solidFill>
                          <a:effectLst/>
                        </a:rPr>
                        <a:t>rd</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dirty="0">
                          <a:solidFill>
                            <a:schemeClr val="bg1"/>
                          </a:solidFill>
                          <a:effectLst/>
                        </a:rPr>
                        <a:t>4</a:t>
                      </a:r>
                      <a:r>
                        <a:rPr lang="en-US" sz="1200" b="1" baseline="30000" dirty="0">
                          <a:solidFill>
                            <a:schemeClr val="bg1"/>
                          </a:solidFill>
                          <a:effectLst/>
                        </a:rPr>
                        <a:t>th</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r>
              <a:tr h="1452600">
                <a:tc>
                  <a:txBody>
                    <a:bodyPr/>
                    <a:lstStyle/>
                    <a:p>
                      <a:pPr algn="just">
                        <a:spcBef>
                          <a:spcPts val="600"/>
                        </a:spcBef>
                        <a:spcAft>
                          <a:spcPts val="600"/>
                        </a:spcAft>
                      </a:pPr>
                      <a:r>
                        <a:rPr lang="en-US" sz="1200" b="0" dirty="0">
                          <a:solidFill>
                            <a:schemeClr val="tx1"/>
                          </a:solidFill>
                          <a:effectLst/>
                        </a:rPr>
                        <a:t>3.3.1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n-US" sz="1200" b="0" kern="1200" dirty="0">
                          <a:solidFill>
                            <a:schemeClr val="tx1"/>
                          </a:solidFill>
                          <a:effectLst/>
                          <a:latin typeface="+mn-lt"/>
                          <a:ea typeface="+mn-ea"/>
                          <a:cs typeface="+mn-cs"/>
                        </a:rPr>
                        <a:t>Number of interactions / liaisons internationally achieved per annum.</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Quarterly</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1" kern="1200" dirty="0">
                          <a:solidFill>
                            <a:schemeClr val="tx1"/>
                          </a:solidFill>
                          <a:effectLst/>
                          <a:latin typeface="+mn-lt"/>
                          <a:ea typeface="+mn-ea"/>
                          <a:cs typeface="+mn-cs"/>
                        </a:rPr>
                        <a:t>30</a:t>
                      </a:r>
                      <a:endParaRPr lang="en-ZA" sz="1200" b="1"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7</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7</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algn="ctr" defTabSz="914400" rtl="0" eaLnBrk="1" latinLnBrk="0" hangingPunct="1">
                        <a:spcBef>
                          <a:spcPts val="600"/>
                        </a:spcBef>
                        <a:spcAft>
                          <a:spcPts val="600"/>
                        </a:spcAft>
                      </a:pPr>
                      <a:r>
                        <a:rPr lang="en-US" sz="1200" b="0" kern="1200" dirty="0">
                          <a:solidFill>
                            <a:schemeClr val="tx1"/>
                          </a:solidFill>
                          <a:effectLst/>
                          <a:latin typeface="+mn-lt"/>
                          <a:ea typeface="+mn-ea"/>
                          <a:cs typeface="+mn-cs"/>
                        </a:rPr>
                        <a:t>8</a:t>
                      </a:r>
                      <a:endParaRPr lang="en-ZA" sz="1200" b="0" kern="1200" dirty="0">
                        <a:solidFill>
                          <a:schemeClr val="tx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8</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08961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863599"/>
          </a:xfrm>
        </p:spPr>
        <p:txBody>
          <a:bodyPr>
            <a:normAutofit/>
          </a:bodyPr>
          <a:lstStyle/>
          <a:p>
            <a:r>
              <a:rPr lang="en-ZA" altLang="en-US" sz="3000" b="1" dirty="0">
                <a:latin typeface="+mn-lt"/>
                <a:ea typeface="+mn-ea"/>
                <a:cs typeface="+mn-cs"/>
              </a:rPr>
              <a:t>Organisational Values</a:t>
            </a:r>
            <a:endParaRPr lang="en-ZA" sz="3000" b="1" dirty="0">
              <a:latin typeface="+mn-lt"/>
              <a:ea typeface="+mn-ea"/>
              <a:cs typeface="+mn-cs"/>
            </a:endParaRPr>
          </a:p>
        </p:txBody>
      </p:sp>
      <p:sp>
        <p:nvSpPr>
          <p:cNvPr id="3" name="Content Placeholder 2"/>
          <p:cNvSpPr>
            <a:spLocks noGrp="1"/>
          </p:cNvSpPr>
          <p:nvPr>
            <p:ph idx="1"/>
          </p:nvPr>
        </p:nvSpPr>
        <p:spPr>
          <a:xfrm>
            <a:off x="628650" y="1143000"/>
            <a:ext cx="7886700" cy="5033963"/>
          </a:xfrm>
        </p:spPr>
        <p:txBody>
          <a:bodyPr/>
          <a:lstStyle/>
          <a:p>
            <a:pPr marL="0" indent="0">
              <a:lnSpc>
                <a:spcPct val="150000"/>
              </a:lnSpc>
              <a:buFontTx/>
              <a:buNone/>
            </a:pPr>
            <a:r>
              <a:rPr lang="en-GB" altLang="en-US" sz="2000" dirty="0"/>
              <a:t>To enable the Electoral Commission to serve the needs of stakeholders, including the electorate, political parties, the media and permanent and temporary staff, the organisation subscribes to the following organisational values: </a:t>
            </a:r>
            <a:endParaRPr lang="en-ZA" altLang="en-US" sz="2000" dirty="0"/>
          </a:p>
          <a:p>
            <a:pPr lvl="1" indent="-685800">
              <a:buFont typeface="Arial" charset="0"/>
              <a:buChar char="•"/>
            </a:pPr>
            <a:r>
              <a:rPr lang="en-GB" altLang="en-US" sz="2000" dirty="0" smtClean="0"/>
              <a:t>Impartiality;</a:t>
            </a:r>
            <a:endParaRPr lang="en-ZA" altLang="en-US" sz="2000" dirty="0"/>
          </a:p>
          <a:p>
            <a:pPr lvl="1" indent="-685800">
              <a:buFont typeface="Arial" charset="0"/>
              <a:buChar char="•"/>
            </a:pPr>
            <a:r>
              <a:rPr lang="en-GB" altLang="en-US" sz="2000" dirty="0" smtClean="0"/>
              <a:t>Integrity;</a:t>
            </a:r>
            <a:endParaRPr lang="en-ZA" altLang="en-US" sz="2000" dirty="0"/>
          </a:p>
          <a:p>
            <a:pPr lvl="1" indent="-685800">
              <a:buFont typeface="Arial" charset="0"/>
              <a:buChar char="•"/>
            </a:pPr>
            <a:r>
              <a:rPr lang="en-GB" altLang="en-US" sz="2000" dirty="0" smtClean="0"/>
              <a:t>Accountability;</a:t>
            </a:r>
            <a:endParaRPr lang="en-ZA" altLang="en-US" sz="2000" dirty="0"/>
          </a:p>
          <a:p>
            <a:pPr lvl="1" indent="-685800">
              <a:buFont typeface="Arial" charset="0"/>
              <a:buChar char="•"/>
            </a:pPr>
            <a:r>
              <a:rPr lang="en-GB" altLang="en-US" sz="2000" dirty="0" smtClean="0"/>
              <a:t>Transparency;</a:t>
            </a:r>
            <a:endParaRPr lang="en-ZA" altLang="en-US" sz="2000" dirty="0"/>
          </a:p>
          <a:p>
            <a:pPr lvl="1" indent="-685800">
              <a:buFont typeface="Arial" charset="0"/>
              <a:buChar char="•"/>
            </a:pPr>
            <a:r>
              <a:rPr lang="en-GB" altLang="en-US" sz="2000" dirty="0" smtClean="0"/>
              <a:t>Participation;</a:t>
            </a:r>
            <a:endParaRPr lang="en-ZA" altLang="en-US" sz="2000" dirty="0"/>
          </a:p>
          <a:p>
            <a:pPr lvl="1" indent="-685800">
              <a:buFont typeface="Arial" charset="0"/>
              <a:buChar char="•"/>
            </a:pPr>
            <a:r>
              <a:rPr lang="en-GB" altLang="en-US" sz="2000" dirty="0" smtClean="0"/>
              <a:t>Responsiveness; and</a:t>
            </a:r>
            <a:endParaRPr lang="en-ZA" altLang="en-US" sz="2000" dirty="0"/>
          </a:p>
          <a:p>
            <a:pPr lvl="1" indent="-685800">
              <a:buFont typeface="Arial" charset="0"/>
              <a:buChar char="•"/>
              <a:tabLst>
                <a:tab pos="0" algn="l"/>
              </a:tabLst>
            </a:pPr>
            <a:r>
              <a:rPr lang="en-GB" altLang="en-US" sz="2000" dirty="0" smtClean="0"/>
              <a:t>Respect.</a:t>
            </a:r>
            <a:endParaRPr lang="en-ZA" altLang="en-US" sz="2000" dirty="0"/>
          </a:p>
          <a:p>
            <a:pPr marL="0" indent="0">
              <a:buNone/>
            </a:pPr>
            <a:endParaRPr lang="en-ZA" dirty="0"/>
          </a:p>
        </p:txBody>
      </p:sp>
    </p:spTree>
    <p:extLst>
      <p:ext uri="{BB962C8B-B14F-4D97-AF65-F5344CB8AC3E}">
        <p14:creationId xmlns:p14="http://schemas.microsoft.com/office/powerpoint/2010/main" xmlns="" val="3862918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ZA" altLang="en-US" sz="3300" b="1" dirty="0">
                <a:latin typeface="+mn-lt"/>
                <a:ea typeface="+mn-ea"/>
                <a:cs typeface="+mn-cs"/>
              </a:rPr>
              <a:t>Performance indicators and targets</a:t>
            </a:r>
            <a:br>
              <a:rPr lang="en-ZA" altLang="en-US" sz="3300" b="1" dirty="0">
                <a:latin typeface="+mn-lt"/>
                <a:ea typeface="+mn-ea"/>
                <a:cs typeface="+mn-cs"/>
              </a:rPr>
            </a:br>
            <a:r>
              <a:rPr lang="en-US" altLang="en-US" sz="1800" dirty="0"/>
              <a:t>Quarterly targets for 2017</a:t>
            </a:r>
            <a:r>
              <a:rPr lang="en-ZA" altLang="en-US" dirty="0"/>
              <a:t/>
            </a:r>
            <a:br>
              <a:rPr lang="en-ZA" alt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868567"/>
              </p:ext>
            </p:extLst>
          </p:nvPr>
        </p:nvGraphicFramePr>
        <p:xfrm>
          <a:off x="784855" y="1554480"/>
          <a:ext cx="7711445" cy="2590800"/>
        </p:xfrm>
        <a:graphic>
          <a:graphicData uri="http://schemas.openxmlformats.org/drawingml/2006/table">
            <a:tbl>
              <a:tblPr firstRow="1" firstCol="1" lastRow="1" lastCol="1" bandRow="1" bandCol="1">
                <a:tableStyleId>{5C22544A-7EE6-4342-B048-85BDC9FD1C3A}</a:tableStyleId>
              </a:tblPr>
              <a:tblGrid>
                <a:gridCol w="650492"/>
                <a:gridCol w="2260353"/>
                <a:gridCol w="1057275"/>
                <a:gridCol w="809625"/>
                <a:gridCol w="742950"/>
                <a:gridCol w="609600"/>
                <a:gridCol w="714375"/>
                <a:gridCol w="866775"/>
              </a:tblGrid>
              <a:tr h="485775">
                <a:tc rowSpan="2" gridSpan="2">
                  <a:txBody>
                    <a:bodyPr/>
                    <a:lstStyle/>
                    <a:p>
                      <a:pPr>
                        <a:spcBef>
                          <a:spcPts val="600"/>
                        </a:spcBef>
                        <a:spcAft>
                          <a:spcPts val="600"/>
                        </a:spcAft>
                      </a:pPr>
                      <a:r>
                        <a:rPr lang="en-US" sz="1200" dirty="0">
                          <a:solidFill>
                            <a:schemeClr val="bg1"/>
                          </a:solidFill>
                          <a:effectLst/>
                        </a:rPr>
                        <a:t>Quarterly targets </a:t>
                      </a:r>
                      <a:r>
                        <a:rPr lang="en-US" sz="1200" dirty="0" err="1">
                          <a:solidFill>
                            <a:schemeClr val="bg1"/>
                          </a:solidFill>
                          <a:effectLst/>
                        </a:rPr>
                        <a:t>iro</a:t>
                      </a:r>
                      <a:r>
                        <a:rPr lang="en-US" sz="1200" dirty="0">
                          <a:solidFill>
                            <a:schemeClr val="bg1"/>
                          </a:solidFill>
                          <a:effectLst/>
                        </a:rPr>
                        <a:t> performance indicators for strategic objective 3.4</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hMerge="1">
                  <a:txBody>
                    <a:bodyPr/>
                    <a:lstStyle/>
                    <a:p>
                      <a:endParaRPr lang="en-ZA"/>
                    </a:p>
                  </a:txBody>
                  <a:tcPr/>
                </a:tc>
                <a:tc rowSpan="2">
                  <a:txBody>
                    <a:bodyPr/>
                    <a:lstStyle/>
                    <a:p>
                      <a:pPr algn="ctr">
                        <a:spcBef>
                          <a:spcPts val="600"/>
                        </a:spcBef>
                        <a:spcAft>
                          <a:spcPts val="600"/>
                        </a:spcAft>
                      </a:pPr>
                      <a:r>
                        <a:rPr lang="en-US" sz="1200" dirty="0">
                          <a:solidFill>
                            <a:schemeClr val="bg1"/>
                          </a:solidFill>
                          <a:effectLst/>
                        </a:rPr>
                        <a:t>Reporting period (Quarterly / Biannually / Annually)</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rowSpan="2">
                  <a:txBody>
                    <a:bodyPr/>
                    <a:lstStyle/>
                    <a:p>
                      <a:pPr algn="ctr">
                        <a:spcBef>
                          <a:spcPts val="600"/>
                        </a:spcBef>
                        <a:spcAft>
                          <a:spcPts val="600"/>
                        </a:spcAft>
                      </a:pPr>
                      <a:r>
                        <a:rPr lang="en-US" sz="1200" b="1" dirty="0">
                          <a:solidFill>
                            <a:schemeClr val="bg1"/>
                          </a:solidFill>
                          <a:effectLst/>
                        </a:rPr>
                        <a:t>Annual target 2016/17</a:t>
                      </a:r>
                      <a:endParaRPr lang="en-ZA" sz="1200" b="1" dirty="0">
                        <a:solidFill>
                          <a:schemeClr val="bg1"/>
                        </a:solidFill>
                        <a:effectLst/>
                      </a:endParaRPr>
                    </a:p>
                    <a:p>
                      <a:pPr algn="ctr">
                        <a:spcBef>
                          <a:spcPts val="600"/>
                        </a:spcBef>
                        <a:spcAft>
                          <a:spcPts val="600"/>
                        </a:spcAft>
                      </a:pPr>
                      <a:r>
                        <a:rPr lang="en-US" sz="1200" b="1" dirty="0">
                          <a:solidFill>
                            <a:schemeClr val="bg1"/>
                          </a:solidFill>
                          <a:effectLst/>
                        </a:rPr>
                        <a:t> </a:t>
                      </a:r>
                      <a:endParaRPr lang="en-ZA" sz="1200" b="1"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gridSpan="4">
                  <a:txBody>
                    <a:bodyPr/>
                    <a:lstStyle/>
                    <a:p>
                      <a:pPr algn="ctr">
                        <a:spcBef>
                          <a:spcPts val="600"/>
                        </a:spcBef>
                        <a:spcAft>
                          <a:spcPts val="600"/>
                        </a:spcAft>
                      </a:pPr>
                      <a:r>
                        <a:rPr lang="en-US" sz="1200" dirty="0">
                          <a:solidFill>
                            <a:schemeClr val="bg1"/>
                          </a:solidFill>
                          <a:effectLst/>
                        </a:rPr>
                        <a:t>Quarterly targets</a:t>
                      </a:r>
                      <a:endParaRPr lang="en-ZA" sz="120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809625">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Bef>
                          <a:spcPts val="600"/>
                        </a:spcBef>
                        <a:spcAft>
                          <a:spcPts val="600"/>
                        </a:spcAft>
                      </a:pPr>
                      <a:r>
                        <a:rPr lang="en-US" sz="1200" b="1" i="0" dirty="0">
                          <a:solidFill>
                            <a:schemeClr val="bg1"/>
                          </a:solidFill>
                          <a:effectLst/>
                        </a:rPr>
                        <a:t>1</a:t>
                      </a:r>
                      <a:r>
                        <a:rPr lang="en-US" sz="1200" b="1" i="0" baseline="30000" dirty="0">
                          <a:solidFill>
                            <a:schemeClr val="bg1"/>
                          </a:solidFill>
                          <a:effectLst/>
                        </a:rPr>
                        <a:t>st</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i="0" dirty="0">
                          <a:solidFill>
                            <a:schemeClr val="bg1"/>
                          </a:solidFill>
                          <a:effectLst/>
                        </a:rPr>
                        <a:t>2</a:t>
                      </a:r>
                      <a:r>
                        <a:rPr lang="en-US" sz="1200" b="1" i="0" baseline="30000" dirty="0">
                          <a:solidFill>
                            <a:schemeClr val="bg1"/>
                          </a:solidFill>
                          <a:effectLst/>
                        </a:rPr>
                        <a:t>nd</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i="0" dirty="0">
                          <a:solidFill>
                            <a:schemeClr val="bg1"/>
                          </a:solidFill>
                          <a:effectLst/>
                        </a:rPr>
                        <a:t>3</a:t>
                      </a:r>
                      <a:r>
                        <a:rPr lang="en-US" sz="1200" b="1" i="0" baseline="30000" dirty="0">
                          <a:solidFill>
                            <a:schemeClr val="bg1"/>
                          </a:solidFill>
                          <a:effectLst/>
                        </a:rPr>
                        <a:t>rd</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spcBef>
                          <a:spcPts val="600"/>
                        </a:spcBef>
                        <a:spcAft>
                          <a:spcPts val="600"/>
                        </a:spcAft>
                      </a:pPr>
                      <a:r>
                        <a:rPr lang="en-US" sz="1200" b="1" i="0" dirty="0">
                          <a:solidFill>
                            <a:schemeClr val="bg1"/>
                          </a:solidFill>
                          <a:effectLst/>
                        </a:rPr>
                        <a:t>4</a:t>
                      </a:r>
                      <a:r>
                        <a:rPr lang="en-US" sz="1200" b="1" i="0" baseline="30000" dirty="0">
                          <a:solidFill>
                            <a:schemeClr val="bg1"/>
                          </a:solidFill>
                          <a:effectLst/>
                        </a:rPr>
                        <a:t>th</a:t>
                      </a:r>
                      <a:endParaRPr lang="en-ZA" sz="1200" b="1" i="0" dirty="0">
                        <a:solidFill>
                          <a:schemeClr val="bg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r>
              <a:tr h="1295400">
                <a:tc>
                  <a:txBody>
                    <a:bodyPr/>
                    <a:lstStyle/>
                    <a:p>
                      <a:pPr algn="just">
                        <a:spcBef>
                          <a:spcPts val="600"/>
                        </a:spcBef>
                        <a:spcAft>
                          <a:spcPts val="600"/>
                        </a:spcAft>
                      </a:pPr>
                      <a:r>
                        <a:rPr lang="en-US" sz="1200" b="0" dirty="0">
                          <a:solidFill>
                            <a:schemeClr val="tx1"/>
                          </a:solidFill>
                          <a:effectLst/>
                        </a:rPr>
                        <a:t>3.4.1</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a:spcBef>
                          <a:spcPts val="600"/>
                        </a:spcBef>
                        <a:spcAft>
                          <a:spcPts val="600"/>
                        </a:spcAft>
                      </a:pPr>
                      <a:r>
                        <a:rPr lang="en-US" sz="1200" b="0" dirty="0">
                          <a:solidFill>
                            <a:schemeClr val="tx1"/>
                          </a:solidFill>
                          <a:effectLst/>
                        </a:rPr>
                        <a:t>The number of research and thought leadership initiatives achieved per annum</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Annually</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1" dirty="0">
                          <a:solidFill>
                            <a:schemeClr val="tx1"/>
                          </a:solidFill>
                          <a:effectLst/>
                        </a:rPr>
                        <a:t>4</a:t>
                      </a:r>
                      <a:endParaRPr lang="en-ZA" sz="1200" b="1"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 </a:t>
                      </a:r>
                      <a:r>
                        <a:rPr lang="en-US" sz="1200" b="0" dirty="0" smtClean="0">
                          <a:solidFill>
                            <a:schemeClr val="tx1"/>
                          </a:solidFill>
                          <a:effectLst/>
                        </a:rPr>
                        <a:t>-</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a:spcBef>
                          <a:spcPts val="600"/>
                        </a:spcBef>
                        <a:spcAft>
                          <a:spcPts val="600"/>
                        </a:spcAft>
                      </a:pPr>
                      <a:r>
                        <a:rPr lang="en-US" sz="1200" b="0" dirty="0">
                          <a:solidFill>
                            <a:schemeClr val="tx1"/>
                          </a:solidFill>
                          <a:effectLst/>
                        </a:rPr>
                        <a:t>4</a:t>
                      </a:r>
                      <a:endParaRPr lang="en-ZA" sz="1200" b="0" dirty="0">
                        <a:solidFill>
                          <a:schemeClr val="tx1"/>
                        </a:solidFill>
                        <a:effectLst/>
                        <a:latin typeface="Times New Roman"/>
                        <a:ea typeface="Times New Roman"/>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483831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739774"/>
          </a:xfrm>
        </p:spPr>
        <p:txBody>
          <a:bodyPr>
            <a:normAutofit fontScale="90000"/>
          </a:bodyPr>
          <a:lstStyle/>
          <a:p>
            <a:r>
              <a:rPr lang="en-ZA" altLang="en-US" dirty="0" smtClean="0"/>
              <a:t/>
            </a:r>
            <a:br>
              <a:rPr lang="en-ZA" altLang="en-US" dirty="0" smtClean="0"/>
            </a:br>
            <a:r>
              <a:rPr lang="en-ZA" altLang="en-US" sz="3300" b="1" dirty="0">
                <a:latin typeface="+mn-lt"/>
                <a:ea typeface="+mn-ea"/>
                <a:cs typeface="+mn-cs"/>
              </a:rPr>
              <a:t>Summary of budget in respect of strategic goals</a:t>
            </a:r>
            <a:br>
              <a:rPr lang="en-ZA" altLang="en-US" sz="3300" b="1" dirty="0">
                <a:latin typeface="+mn-lt"/>
                <a:ea typeface="+mn-ea"/>
                <a:cs typeface="+mn-cs"/>
              </a:rPr>
            </a:br>
            <a:endParaRPr lang="en-ZA" sz="3300" b="1" dirty="0">
              <a:latin typeface="+mn-lt"/>
              <a:ea typeface="+mn-ea"/>
              <a:cs typeface="+mn-cs"/>
            </a:endParaRPr>
          </a:p>
        </p:txBody>
      </p:sp>
      <p:graphicFrame>
        <p:nvGraphicFramePr>
          <p:cNvPr id="7" name="Group 61"/>
          <p:cNvGraphicFramePr>
            <a:graphicFrameLocks noGrp="1"/>
          </p:cNvGraphicFramePr>
          <p:nvPr>
            <p:ph idx="1"/>
            <p:extLst>
              <p:ext uri="{D42A27DB-BD31-4B8C-83A1-F6EECF244321}">
                <p14:modId xmlns:p14="http://schemas.microsoft.com/office/powerpoint/2010/main" xmlns="" val="2720129459"/>
              </p:ext>
            </p:extLst>
          </p:nvPr>
        </p:nvGraphicFramePr>
        <p:xfrm>
          <a:off x="733425" y="1476375"/>
          <a:ext cx="7471410" cy="4086909"/>
        </p:xfrm>
        <a:graphic>
          <a:graphicData uri="http://schemas.openxmlformats.org/drawingml/2006/table">
            <a:tbl>
              <a:tblPr firstCol="1"/>
              <a:tblGrid>
                <a:gridCol w="3524250"/>
                <a:gridCol w="1318260"/>
                <a:gridCol w="1295400"/>
                <a:gridCol w="1333500"/>
              </a:tblGrid>
              <a:tr h="548156">
                <a:tc>
                  <a:txBody>
                    <a:bodyPr/>
                    <a:lstStyle/>
                    <a:p>
                      <a:pPr marL="0" marR="0" lvl="0" indent="0" algn="l" defTabSz="984250" rtl="0" eaLnBrk="1" fontAlgn="base" latinLnBrk="0" hangingPunct="1">
                        <a:lnSpc>
                          <a:spcPct val="100000"/>
                        </a:lnSpc>
                        <a:spcBef>
                          <a:spcPct val="2000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rPr>
                        <a:t>Strategic Goals</a:t>
                      </a:r>
                      <a:endParaRPr kumimoji="0" lang="en-GB" sz="1400" b="1" i="0" u="none" strike="noStrike" cap="none" normalizeH="0" baseline="0" dirty="0" smtClean="0">
                        <a:ln>
                          <a:noFill/>
                        </a:ln>
                        <a:solidFill>
                          <a:schemeClr val="bg1"/>
                        </a:solidFill>
                        <a:effectLst/>
                        <a:latin typeface="+mn-lt"/>
                      </a:endParaRP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84250" rtl="0" eaLnBrk="1" fontAlgn="base" latinLnBrk="0" hangingPunct="1">
                        <a:lnSpc>
                          <a:spcPct val="100000"/>
                        </a:lnSpc>
                        <a:spcBef>
                          <a:spcPct val="2000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rPr>
                        <a:t>2016/17</a:t>
                      </a:r>
                    </a:p>
                    <a:p>
                      <a:pPr marL="0" marR="0" lvl="0" indent="0" algn="ctr" defTabSz="98425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R000’s</a:t>
                      </a:r>
                      <a:endParaRPr kumimoji="0" lang="en-GB" sz="1400" b="1" i="0" u="none" strike="noStrike" cap="none" normalizeH="0" baseline="0" dirty="0" smtClean="0">
                        <a:ln>
                          <a:noFill/>
                        </a:ln>
                        <a:solidFill>
                          <a:schemeClr val="bg1"/>
                        </a:solidFill>
                        <a:effectLst/>
                        <a:latin typeface="+mn-lt"/>
                      </a:endParaRP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84250" rtl="0" eaLnBrk="1" fontAlgn="base" latinLnBrk="0" hangingPunct="1">
                        <a:lnSpc>
                          <a:spcPct val="100000"/>
                        </a:lnSpc>
                        <a:spcBef>
                          <a:spcPct val="2000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rPr>
                        <a:t>2017/18</a:t>
                      </a:r>
                    </a:p>
                    <a:p>
                      <a:pPr marL="0" marR="0" lvl="0" indent="0" algn="ctr" defTabSz="98425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R000’s</a:t>
                      </a:r>
                      <a:endParaRPr kumimoji="0" lang="en-GB" sz="1400" b="1" i="0" u="none" strike="noStrike" cap="none" normalizeH="0" baseline="0" dirty="0" smtClean="0">
                        <a:ln>
                          <a:noFill/>
                        </a:ln>
                        <a:solidFill>
                          <a:schemeClr val="bg1"/>
                        </a:solidFill>
                        <a:effectLst/>
                        <a:latin typeface="+mn-lt"/>
                      </a:endParaRP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84250" rtl="0" eaLnBrk="1" fontAlgn="base" latinLnBrk="0" hangingPunct="1">
                        <a:lnSpc>
                          <a:spcPct val="100000"/>
                        </a:lnSpc>
                        <a:spcBef>
                          <a:spcPct val="2000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rPr>
                        <a:t>2018/19</a:t>
                      </a:r>
                    </a:p>
                    <a:p>
                      <a:pPr marL="0" marR="0" lvl="0" indent="0" algn="ctr" defTabSz="98425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R000’s</a:t>
                      </a:r>
                      <a:endParaRPr kumimoji="0" lang="en-GB" sz="1400" b="1" i="0" u="none" strike="noStrike" cap="none" normalizeH="0" baseline="0" dirty="0" smtClean="0">
                        <a:ln>
                          <a:noFill/>
                        </a:ln>
                        <a:solidFill>
                          <a:schemeClr val="bg1"/>
                        </a:solidFill>
                        <a:effectLst/>
                        <a:latin typeface="+mn-lt"/>
                      </a:endParaRP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r>
              <a:tr h="1210159">
                <a:tc>
                  <a:txBody>
                    <a:bodyPr/>
                    <a:lstStyle/>
                    <a:p>
                      <a:pPr marL="266700" indent="-266700" eaLnBrk="1" hangingPunct="1">
                        <a:lnSpc>
                          <a:spcPct val="150000"/>
                        </a:lnSpc>
                        <a:buFontTx/>
                        <a:buNone/>
                        <a:tabLst>
                          <a:tab pos="182563" algn="l"/>
                          <a:tab pos="266700" algn="l"/>
                        </a:tabLst>
                      </a:pPr>
                      <a:r>
                        <a:rPr lang="en-US" sz="1200" dirty="0" smtClean="0">
                          <a:latin typeface="+mn-lt"/>
                        </a:rPr>
                        <a:t>1.    </a:t>
                      </a:r>
                      <a:r>
                        <a:rPr lang="en-US" altLang="en-US" sz="1200" kern="1200" dirty="0" smtClean="0">
                          <a:solidFill>
                            <a:schemeClr val="tx1"/>
                          </a:solidFill>
                          <a:latin typeface="+mn-lt"/>
                          <a:ea typeface="+mn-ea"/>
                          <a:cs typeface="+mn-cs"/>
                        </a:rPr>
                        <a:t>Strengthening governance, institutional excellence, professionalism and enabling business processes, at all levels of </a:t>
                      </a:r>
                      <a:r>
                        <a:rPr lang="en-US" altLang="en-US" sz="1200" dirty="0" smtClean="0">
                          <a:latin typeface="+mn-lt"/>
                        </a:rPr>
                        <a:t>the </a:t>
                      </a:r>
                      <a:r>
                        <a:rPr lang="en-US" altLang="en-US" sz="1200" dirty="0" err="1" smtClean="0">
                          <a:latin typeface="+mn-lt"/>
                        </a:rPr>
                        <a:t>organisation</a:t>
                      </a:r>
                      <a:endParaRPr lang="en-US" sz="1200" dirty="0" smtClean="0">
                        <a:latin typeface="+mn-lt"/>
                      </a:endParaRP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485,909</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535,225</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581,019</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1356360">
                <a:tc>
                  <a:txBody>
                    <a:bodyPr/>
                    <a:lstStyle/>
                    <a:p>
                      <a:pPr marL="261938" marR="0" indent="-261938" algn="l" defTabSz="914400" rtl="0" eaLnBrk="1" fontAlgn="auto" latinLnBrk="0" hangingPunct="1">
                        <a:lnSpc>
                          <a:spcPct val="150000"/>
                        </a:lnSpc>
                        <a:spcBef>
                          <a:spcPts val="0"/>
                        </a:spcBef>
                        <a:spcAft>
                          <a:spcPts val="0"/>
                        </a:spcAft>
                        <a:buClrTx/>
                        <a:buSzTx/>
                        <a:buFontTx/>
                        <a:buAutoNum type="arabicPeriod" startAt="2"/>
                        <a:tabLst/>
                        <a:defRPr/>
                      </a:pPr>
                      <a:r>
                        <a:rPr lang="en-US" altLang="en-US" sz="1200" dirty="0" smtClean="0">
                          <a:latin typeface="+mn-lt"/>
                        </a:rPr>
                        <a:t>Achieving pre-eminence in the area of managing elections and referenda, including the strengthening of a cooperative relationship with political parties</a:t>
                      </a: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959,200</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482,650</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884,452</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654710">
                <a:tc>
                  <a:txBody>
                    <a:bodyPr/>
                    <a:lstStyle/>
                    <a:p>
                      <a:pPr marL="261938" indent="-261938" eaLnBrk="1" hangingPunct="1">
                        <a:lnSpc>
                          <a:spcPct val="150000"/>
                        </a:lnSpc>
                        <a:buFontTx/>
                        <a:buAutoNum type="arabicPeriod" startAt="2"/>
                      </a:pPr>
                      <a:r>
                        <a:rPr lang="en-US" sz="1200" dirty="0" smtClean="0">
                          <a:latin typeface="+mn-lt"/>
                        </a:rPr>
                        <a:t>Strengthening electoral democracy</a:t>
                      </a:r>
                      <a:endParaRPr lang="en-ZA" sz="1200" dirty="0" smtClean="0">
                        <a:latin typeface="+mn-lt"/>
                      </a:endParaRP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200,985</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133,633</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spcAft>
                          <a:spcPts val="0"/>
                        </a:spcAft>
                      </a:pPr>
                      <a:r>
                        <a:rPr lang="en-US" sz="1200" kern="1200" dirty="0" smtClean="0">
                          <a:solidFill>
                            <a:schemeClr val="tx1"/>
                          </a:solidFill>
                          <a:latin typeface="+mn-lt"/>
                          <a:ea typeface="+mn-ea"/>
                          <a:cs typeface="+mn-cs"/>
                        </a:rPr>
                        <a:t>380,581</a:t>
                      </a:r>
                      <a:endParaRPr lang="en-ZA" sz="1200" kern="1200" dirty="0">
                        <a:solidFill>
                          <a:schemeClr val="tx1"/>
                        </a:solidFill>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266740">
                <a:tc>
                  <a:txBody>
                    <a:bodyPr/>
                    <a:lstStyle/>
                    <a:p>
                      <a:pPr marL="0" marR="0" lvl="0" indent="0" algn="l" defTabSz="984250" rtl="0" eaLnBrk="1" fontAlgn="base" latinLnBrk="0" hangingPunct="1">
                        <a:lnSpc>
                          <a:spcPct val="100000"/>
                        </a:lnSpc>
                        <a:spcBef>
                          <a:spcPct val="20000"/>
                        </a:spcBef>
                        <a:spcAft>
                          <a:spcPct val="0"/>
                        </a:spcAft>
                        <a:buClrTx/>
                        <a:buSzTx/>
                        <a:buFontTx/>
                        <a:buNone/>
                        <a:tabLst/>
                      </a:pPr>
                      <a:r>
                        <a:rPr kumimoji="0" lang="en-ZA" sz="1400" b="1" i="0" u="none" strike="noStrike" kern="1200" cap="none" normalizeH="0" baseline="0" dirty="0" smtClean="0">
                          <a:ln>
                            <a:noFill/>
                          </a:ln>
                          <a:solidFill>
                            <a:schemeClr val="bg1"/>
                          </a:solidFill>
                          <a:effectLst/>
                          <a:latin typeface="+mn-lt"/>
                          <a:ea typeface="+mn-ea"/>
                          <a:cs typeface="+mn-cs"/>
                        </a:rPr>
                        <a:t>GRAND TOTAL</a:t>
                      </a:r>
                      <a:endParaRPr kumimoji="0" lang="en-GB" sz="1400" b="1" i="0" u="none" strike="noStrike" kern="1200" cap="none" normalizeH="0" baseline="0" dirty="0" smtClean="0">
                        <a:ln>
                          <a:noFill/>
                        </a:ln>
                        <a:solidFill>
                          <a:schemeClr val="bg1"/>
                        </a:solidFill>
                        <a:effectLst/>
                        <a:latin typeface="+mn-lt"/>
                        <a:ea typeface="+mn-ea"/>
                        <a:cs typeface="+mn-cs"/>
                      </a:endParaRPr>
                    </a:p>
                  </a:txBody>
                  <a:tcPr marL="91433" marR="91433" marT="45732" marB="45732"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c>
                  <a:txBody>
                    <a:bodyPr/>
                    <a:lstStyle/>
                    <a:p>
                      <a:pPr marL="0" marR="0" lvl="0" indent="0" algn="r" defTabSz="98425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mn-lt"/>
                          <a:ea typeface="+mn-ea"/>
                          <a:cs typeface="+mn-cs"/>
                        </a:rPr>
                        <a:t>1,646,094</a:t>
                      </a:r>
                      <a:endParaRPr kumimoji="0" lang="en-ZA" sz="1400" b="1" i="0" u="none" strike="noStrike" kern="1200" cap="none" normalizeH="0" baseline="0" dirty="0">
                        <a:ln>
                          <a:noFill/>
                        </a:ln>
                        <a:solidFill>
                          <a:schemeClr val="bg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c>
                  <a:txBody>
                    <a:bodyPr/>
                    <a:lstStyle/>
                    <a:p>
                      <a:pPr marL="0" marR="0" lvl="0" indent="0" algn="r" defTabSz="98425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mn-lt"/>
                          <a:ea typeface="+mn-ea"/>
                          <a:cs typeface="+mn-cs"/>
                        </a:rPr>
                        <a:t>1,151,508</a:t>
                      </a:r>
                      <a:endParaRPr kumimoji="0" lang="en-ZA" sz="1400" b="1" i="0" u="none" strike="noStrike" kern="1200" cap="none" normalizeH="0" baseline="0" dirty="0">
                        <a:ln>
                          <a:noFill/>
                        </a:ln>
                        <a:solidFill>
                          <a:schemeClr val="bg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c>
                  <a:txBody>
                    <a:bodyPr/>
                    <a:lstStyle/>
                    <a:p>
                      <a:pPr marL="0" marR="0" lvl="0" indent="0" algn="r" defTabSz="98425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mn-lt"/>
                          <a:ea typeface="+mn-ea"/>
                          <a:cs typeface="+mn-cs"/>
                        </a:rPr>
                        <a:t>1,846,052</a:t>
                      </a:r>
                      <a:endParaRPr kumimoji="0" lang="en-ZA" sz="1400" b="1" i="0" u="none" strike="noStrike" kern="1200" cap="none" normalizeH="0" baseline="0" dirty="0">
                        <a:ln>
                          <a:noFill/>
                        </a:ln>
                        <a:solidFill>
                          <a:schemeClr val="bg1"/>
                        </a:solidFill>
                        <a:effectLst/>
                        <a:latin typeface="+mn-lt"/>
                        <a:ea typeface="+mn-ea"/>
                        <a:cs typeface="+mn-cs"/>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rgbClr val="5B9BD5"/>
                    </a:solidFill>
                  </a:tcPr>
                </a:tc>
              </a:tr>
            </a:tbl>
          </a:graphicData>
        </a:graphic>
      </p:graphicFrame>
    </p:spTree>
    <p:extLst>
      <p:ext uri="{BB962C8B-B14F-4D97-AF65-F5344CB8AC3E}">
        <p14:creationId xmlns:p14="http://schemas.microsoft.com/office/powerpoint/2010/main" xmlns="" val="3087175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503434" y="349324"/>
            <a:ext cx="8085762" cy="738664"/>
          </a:xfrm>
          <a:prstGeom prst="rect">
            <a:avLst/>
          </a:prstGeom>
          <a:noFill/>
        </p:spPr>
        <p:txBody>
          <a:bodyPr wrap="square" rtlCol="0">
            <a:spAutoFit/>
          </a:bodyPr>
          <a:lstStyle/>
          <a:p>
            <a:r>
              <a:rPr lang="en-US" sz="2400" b="1" dirty="0" smtClean="0">
                <a:solidFill>
                  <a:schemeClr val="bg1"/>
                </a:solidFill>
                <a:latin typeface="Arial" charset="0"/>
                <a:ea typeface="Arial" charset="0"/>
                <a:cs typeface="Arial" charset="0"/>
              </a:rPr>
              <a:t> </a:t>
            </a:r>
          </a:p>
          <a:p>
            <a:endParaRPr lang="en-US" dirty="0">
              <a:solidFill>
                <a:schemeClr val="bg1"/>
              </a:solidFill>
              <a:latin typeface="Arial" charset="0"/>
              <a:ea typeface="Arial" charset="0"/>
              <a:cs typeface="Arial" charset="0"/>
            </a:endParaRPr>
          </a:p>
        </p:txBody>
      </p:sp>
      <p:sp>
        <p:nvSpPr>
          <p:cNvPr id="6" name="TextBox 5"/>
          <p:cNvSpPr txBox="1"/>
          <p:nvPr/>
        </p:nvSpPr>
        <p:spPr>
          <a:xfrm>
            <a:off x="633145" y="2194169"/>
            <a:ext cx="8106310" cy="1938992"/>
          </a:xfrm>
          <a:prstGeom prst="rect">
            <a:avLst/>
          </a:prstGeom>
          <a:noFill/>
        </p:spPr>
        <p:txBody>
          <a:bodyPr wrap="square" rtlCol="0">
            <a:spAutoFit/>
          </a:bodyPr>
          <a:lstStyle/>
          <a:p>
            <a:pPr algn="ctr"/>
            <a:r>
              <a:rPr lang="en-US" altLang="en-US" sz="4000" dirty="0" smtClean="0">
                <a:solidFill>
                  <a:schemeClr val="bg1"/>
                </a:solidFill>
              </a:rPr>
              <a:t>End </a:t>
            </a:r>
            <a:r>
              <a:rPr lang="en-US" altLang="en-US" sz="4000" dirty="0">
                <a:solidFill>
                  <a:schemeClr val="bg1"/>
                </a:solidFill>
              </a:rPr>
              <a:t>of Presentation</a:t>
            </a:r>
            <a:br>
              <a:rPr lang="en-US" altLang="en-US" sz="4000" dirty="0">
                <a:solidFill>
                  <a:schemeClr val="bg1"/>
                </a:solidFill>
              </a:rPr>
            </a:br>
            <a:r>
              <a:rPr lang="en-US" altLang="en-US" sz="4000" dirty="0">
                <a:solidFill>
                  <a:schemeClr val="bg1"/>
                </a:solidFill>
              </a:rPr>
              <a:t/>
            </a:r>
            <a:br>
              <a:rPr lang="en-US" altLang="en-US" sz="4000" dirty="0">
                <a:solidFill>
                  <a:schemeClr val="bg1"/>
                </a:solidFill>
              </a:rPr>
            </a:br>
            <a:r>
              <a:rPr lang="en-US" altLang="en-US" sz="4000" dirty="0">
                <a:solidFill>
                  <a:schemeClr val="bg1"/>
                </a:solidFill>
              </a:rPr>
              <a:t>Discussions &amp; </a:t>
            </a:r>
            <a:r>
              <a:rPr lang="en-US" altLang="en-US" sz="4000" dirty="0" smtClean="0">
                <a:solidFill>
                  <a:schemeClr val="bg1"/>
                </a:solidFill>
              </a:rPr>
              <a:t>Questions</a:t>
            </a:r>
            <a:endParaRPr lang="en-ZA" sz="4000" dirty="0">
              <a:solidFill>
                <a:schemeClr val="bg1"/>
              </a:solidFill>
            </a:endParaRPr>
          </a:p>
        </p:txBody>
      </p:sp>
    </p:spTree>
    <p:extLst>
      <p:ext uri="{BB962C8B-B14F-4D97-AF65-F5344CB8AC3E}">
        <p14:creationId xmlns:p14="http://schemas.microsoft.com/office/powerpoint/2010/main" xmlns="" val="211825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892174"/>
          </a:xfrm>
        </p:spPr>
        <p:txBody>
          <a:bodyPr>
            <a:normAutofit/>
          </a:bodyPr>
          <a:lstStyle/>
          <a:p>
            <a:r>
              <a:rPr lang="en-US" altLang="en-US" sz="3000" b="1" dirty="0">
                <a:latin typeface="+mn-lt"/>
                <a:ea typeface="+mn-ea"/>
                <a:cs typeface="+mn-cs"/>
              </a:rPr>
              <a:t>Legislative and other mandates</a:t>
            </a:r>
            <a:endParaRPr lang="en-ZA" sz="3000" b="1" dirty="0">
              <a:latin typeface="+mn-lt"/>
              <a:ea typeface="+mn-ea"/>
              <a:cs typeface="+mn-cs"/>
            </a:endParaRPr>
          </a:p>
        </p:txBody>
      </p:sp>
      <p:sp>
        <p:nvSpPr>
          <p:cNvPr id="3" name="Content Placeholder 2"/>
          <p:cNvSpPr>
            <a:spLocks noGrp="1"/>
          </p:cNvSpPr>
          <p:nvPr>
            <p:ph idx="1"/>
          </p:nvPr>
        </p:nvSpPr>
        <p:spPr>
          <a:xfrm>
            <a:off x="581025" y="1257301"/>
            <a:ext cx="7886700" cy="4351338"/>
          </a:xfrm>
        </p:spPr>
        <p:txBody>
          <a:bodyPr/>
          <a:lstStyle/>
          <a:p>
            <a:pPr marL="0" indent="0">
              <a:lnSpc>
                <a:spcPct val="150000"/>
              </a:lnSpc>
              <a:buFontTx/>
              <a:buNone/>
            </a:pPr>
            <a:r>
              <a:rPr lang="en-GB" altLang="en-US" sz="2000" dirty="0"/>
              <a:t>In terms of Section 190 of the Constitution of the Republic of South Africa (Act 108 of 1996), the Electoral Commission must:-</a:t>
            </a:r>
          </a:p>
          <a:p>
            <a:pPr lvl="1" indent="-685800">
              <a:lnSpc>
                <a:spcPct val="150000"/>
              </a:lnSpc>
              <a:buFont typeface="Arial" charset="0"/>
              <a:buChar char="•"/>
            </a:pPr>
            <a:r>
              <a:rPr lang="en-GB" altLang="en-US" sz="2000" dirty="0"/>
              <a:t>manage elections of national, provincial and municipal legislative bodies in accordance with national legislation; </a:t>
            </a:r>
            <a:endParaRPr lang="en-ZA" altLang="en-US" sz="2000" dirty="0"/>
          </a:p>
          <a:p>
            <a:pPr lvl="1" indent="-685800">
              <a:lnSpc>
                <a:spcPct val="150000"/>
              </a:lnSpc>
              <a:buFont typeface="Arial" charset="0"/>
              <a:buChar char="•"/>
            </a:pPr>
            <a:r>
              <a:rPr lang="en-GB" altLang="en-US" sz="2000" dirty="0"/>
              <a:t>ensure that those elections are free and fair; and</a:t>
            </a:r>
            <a:endParaRPr lang="en-ZA" altLang="en-US" sz="2000" dirty="0"/>
          </a:p>
          <a:p>
            <a:pPr lvl="1" indent="-685800">
              <a:lnSpc>
                <a:spcPct val="150000"/>
              </a:lnSpc>
              <a:buFont typeface="Arial" charset="0"/>
              <a:buChar char="•"/>
            </a:pPr>
            <a:r>
              <a:rPr lang="en-GB" altLang="en-US" sz="2000" dirty="0"/>
              <a:t>declare the results of those elections within a </a:t>
            </a:r>
            <a:r>
              <a:rPr lang="en-GB" altLang="en-US" sz="2000" dirty="0" smtClean="0"/>
              <a:t>time frame </a:t>
            </a:r>
            <a:r>
              <a:rPr lang="en-GB" altLang="en-US" sz="2000" dirty="0"/>
              <a:t>that </a:t>
            </a:r>
            <a:r>
              <a:rPr lang="en-GB" altLang="en-US" sz="2000" dirty="0" smtClean="0"/>
              <a:t>is </a:t>
            </a:r>
            <a:r>
              <a:rPr lang="en-GB" altLang="en-US" sz="2000" dirty="0"/>
              <a:t>prescribed by national legislation and that is as short as reasonably possible.</a:t>
            </a:r>
            <a:endParaRPr lang="en-ZA" altLang="en-US" sz="2000" dirty="0"/>
          </a:p>
          <a:p>
            <a:pPr marL="0" indent="0">
              <a:buNone/>
            </a:pPr>
            <a:endParaRPr lang="en-ZA" dirty="0"/>
          </a:p>
        </p:txBody>
      </p:sp>
    </p:spTree>
    <p:extLst>
      <p:ext uri="{BB962C8B-B14F-4D97-AF65-F5344CB8AC3E}">
        <p14:creationId xmlns:p14="http://schemas.microsoft.com/office/powerpoint/2010/main" xmlns="" val="285976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619125"/>
            <a:ext cx="7886700" cy="600076"/>
          </a:xfrm>
        </p:spPr>
        <p:txBody>
          <a:bodyPr>
            <a:normAutofit fontScale="90000"/>
          </a:bodyPr>
          <a:lstStyle/>
          <a:p>
            <a:r>
              <a:rPr lang="en-US" sz="3300" b="1" dirty="0">
                <a:latin typeface="+mn-lt"/>
                <a:ea typeface="+mn-ea"/>
                <a:cs typeface="+mn-cs"/>
              </a:rPr>
              <a:t>Legislative and other mandates</a:t>
            </a:r>
            <a:r>
              <a:rPr lang="en-US" sz="1400" i="1" kern="0" dirty="0"/>
              <a:t>…continued</a:t>
            </a:r>
            <a:br>
              <a:rPr lang="en-US" sz="1400" i="1" kern="0" dirty="0"/>
            </a:br>
            <a:endParaRPr lang="en-ZA" dirty="0"/>
          </a:p>
        </p:txBody>
      </p:sp>
      <p:sp>
        <p:nvSpPr>
          <p:cNvPr id="3" name="Content Placeholder 2"/>
          <p:cNvSpPr>
            <a:spLocks noGrp="1"/>
          </p:cNvSpPr>
          <p:nvPr>
            <p:ph idx="1"/>
          </p:nvPr>
        </p:nvSpPr>
        <p:spPr>
          <a:xfrm>
            <a:off x="628650" y="971550"/>
            <a:ext cx="7886700" cy="5205413"/>
          </a:xfrm>
        </p:spPr>
        <p:txBody>
          <a:bodyPr/>
          <a:lstStyle/>
          <a:p>
            <a:pPr marL="0" indent="0">
              <a:lnSpc>
                <a:spcPct val="150000"/>
              </a:lnSpc>
              <a:buFontTx/>
              <a:buNone/>
            </a:pPr>
            <a:r>
              <a:rPr lang="en-GB" altLang="en-US" sz="2000" dirty="0"/>
              <a:t>The duties and functions of the Electoral Commission are defined in section 5 of the Electoral Commission Act, 1996. These include to:–</a:t>
            </a:r>
          </a:p>
          <a:p>
            <a:pPr lvl="1" indent="-685800">
              <a:lnSpc>
                <a:spcPct val="150000"/>
              </a:lnSpc>
              <a:buFont typeface="Arial" charset="0"/>
              <a:buChar char="•"/>
            </a:pPr>
            <a:r>
              <a:rPr lang="en-GB" altLang="en-US" sz="2000" dirty="0"/>
              <a:t>manage any election;</a:t>
            </a:r>
            <a:endParaRPr lang="en-ZA" altLang="en-US" sz="2000" dirty="0"/>
          </a:p>
          <a:p>
            <a:pPr lvl="1" indent="-685800">
              <a:lnSpc>
                <a:spcPct val="150000"/>
              </a:lnSpc>
              <a:buFont typeface="Arial" charset="0"/>
              <a:buChar char="•"/>
            </a:pPr>
            <a:r>
              <a:rPr lang="en-GB" altLang="en-US" sz="2000" dirty="0"/>
              <a:t>ensure that any election is free and fair;</a:t>
            </a:r>
            <a:endParaRPr lang="en-ZA" altLang="en-US" sz="2000" dirty="0"/>
          </a:p>
          <a:p>
            <a:pPr lvl="1" indent="-685800">
              <a:lnSpc>
                <a:spcPct val="150000"/>
              </a:lnSpc>
              <a:buFont typeface="Arial" charset="0"/>
              <a:buChar char="•"/>
            </a:pPr>
            <a:r>
              <a:rPr lang="en-GB" altLang="en-US" sz="2000" dirty="0"/>
              <a:t>promote conditions conducive to free and fair elections;</a:t>
            </a:r>
            <a:endParaRPr lang="en-ZA" altLang="en-US" sz="2000" dirty="0"/>
          </a:p>
          <a:p>
            <a:pPr lvl="1" indent="-685800">
              <a:lnSpc>
                <a:spcPct val="150000"/>
              </a:lnSpc>
              <a:buFont typeface="Arial" charset="0"/>
              <a:buChar char="•"/>
            </a:pPr>
            <a:r>
              <a:rPr lang="en-GB" altLang="en-US" sz="2000" dirty="0"/>
              <a:t>promote knowledge of sound and democratic electoral processes;</a:t>
            </a:r>
          </a:p>
          <a:p>
            <a:pPr lvl="1" indent="-685800">
              <a:lnSpc>
                <a:spcPct val="150000"/>
              </a:lnSpc>
              <a:buFont typeface="Arial" charset="0"/>
              <a:buChar char="•"/>
            </a:pPr>
            <a:r>
              <a:rPr lang="en-GB" altLang="en-US" sz="2000" dirty="0"/>
              <a:t>compile and maintain a voters' roll by means of a system of registering eligible voters by utilising data available from government sources and information furnished by voters;</a:t>
            </a:r>
            <a:endParaRPr lang="en-ZA" altLang="en-US" sz="2000" dirty="0"/>
          </a:p>
          <a:p>
            <a:pPr marL="0" indent="0">
              <a:buNone/>
            </a:pPr>
            <a:endParaRPr lang="en-ZA" dirty="0"/>
          </a:p>
        </p:txBody>
      </p:sp>
    </p:spTree>
    <p:extLst>
      <p:ext uri="{BB962C8B-B14F-4D97-AF65-F5344CB8AC3E}">
        <p14:creationId xmlns:p14="http://schemas.microsoft.com/office/powerpoint/2010/main" xmlns="" val="355195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863599"/>
          </a:xfrm>
        </p:spPr>
        <p:txBody>
          <a:bodyPr>
            <a:normAutofit fontScale="90000"/>
          </a:bodyPr>
          <a:lstStyle/>
          <a:p>
            <a:r>
              <a:rPr lang="en-US" b="1" kern="0" dirty="0" smtClean="0"/>
              <a:t/>
            </a:r>
            <a:br>
              <a:rPr lang="en-US" b="1" kern="0" dirty="0" smtClean="0"/>
            </a:br>
            <a:r>
              <a:rPr lang="en-US" sz="3300" b="1" dirty="0">
                <a:latin typeface="+mn-lt"/>
                <a:ea typeface="+mn-ea"/>
                <a:cs typeface="+mn-cs"/>
              </a:rPr>
              <a:t>Legislative and other mandates</a:t>
            </a:r>
            <a:r>
              <a:rPr lang="en-US" sz="1400" i="1" kern="0" dirty="0"/>
              <a:t>…continued</a:t>
            </a:r>
            <a:br>
              <a:rPr lang="en-US" sz="1400" i="1" kern="0" dirty="0"/>
            </a:br>
            <a:endParaRPr lang="en-ZA" dirty="0"/>
          </a:p>
        </p:txBody>
      </p:sp>
      <p:sp>
        <p:nvSpPr>
          <p:cNvPr id="3" name="Content Placeholder 2"/>
          <p:cNvSpPr>
            <a:spLocks noGrp="1"/>
          </p:cNvSpPr>
          <p:nvPr>
            <p:ph idx="1"/>
          </p:nvPr>
        </p:nvSpPr>
        <p:spPr>
          <a:xfrm>
            <a:off x="628650" y="1143000"/>
            <a:ext cx="7886700" cy="5033963"/>
          </a:xfrm>
        </p:spPr>
        <p:txBody>
          <a:bodyPr/>
          <a:lstStyle/>
          <a:p>
            <a:pPr lvl="1" indent="-685800">
              <a:lnSpc>
                <a:spcPct val="150000"/>
              </a:lnSpc>
              <a:buFont typeface="Arial" charset="0"/>
              <a:buChar char="•"/>
            </a:pPr>
            <a:r>
              <a:rPr lang="en-GB" altLang="en-US" sz="2000" dirty="0"/>
              <a:t>compile and maintain a register of parties;</a:t>
            </a:r>
            <a:endParaRPr lang="en-ZA" altLang="en-US" sz="2000" dirty="0"/>
          </a:p>
          <a:p>
            <a:pPr lvl="1" indent="-685800">
              <a:lnSpc>
                <a:spcPct val="150000"/>
              </a:lnSpc>
              <a:buFont typeface="Arial" charset="0"/>
              <a:buChar char="•"/>
            </a:pPr>
            <a:r>
              <a:rPr lang="en-GB" altLang="en-US" sz="2000" dirty="0"/>
              <a:t>establish and maintain liaison and co-operation with parties;</a:t>
            </a:r>
            <a:endParaRPr lang="en-ZA" altLang="en-US" sz="2000" dirty="0"/>
          </a:p>
          <a:p>
            <a:pPr lvl="1" indent="-685800">
              <a:lnSpc>
                <a:spcPct val="150000"/>
              </a:lnSpc>
              <a:buFont typeface="Arial" charset="0"/>
              <a:buChar char="•"/>
            </a:pPr>
            <a:r>
              <a:rPr lang="en-GB" altLang="en-US" sz="2000" dirty="0"/>
              <a:t>undertake and promote research into electoral matters;</a:t>
            </a:r>
            <a:endParaRPr lang="en-ZA" altLang="en-US" sz="2000" dirty="0"/>
          </a:p>
          <a:p>
            <a:pPr lvl="1" indent="-685800">
              <a:lnSpc>
                <a:spcPct val="150000"/>
              </a:lnSpc>
              <a:buFont typeface="Arial" charset="0"/>
              <a:buChar char="•"/>
            </a:pPr>
            <a:r>
              <a:rPr lang="en-GB" altLang="en-US" sz="2000" dirty="0"/>
              <a:t>develop and promote the development of electoral expertise and technology in all spheres of government;</a:t>
            </a:r>
          </a:p>
          <a:p>
            <a:pPr lvl="1" indent="-685800">
              <a:lnSpc>
                <a:spcPct val="150000"/>
              </a:lnSpc>
              <a:buFont typeface="Arial" charset="0"/>
              <a:buChar char="•"/>
            </a:pPr>
            <a:r>
              <a:rPr lang="en-GB" altLang="en-US" sz="2000" dirty="0"/>
              <a:t>continuously review electoral legislation and proposed electoral legislation, and to make recommendations in connection therewith;</a:t>
            </a:r>
            <a:endParaRPr lang="en-ZA" altLang="en-US" sz="2000" dirty="0"/>
          </a:p>
          <a:p>
            <a:pPr lvl="1" indent="-685800">
              <a:lnSpc>
                <a:spcPct val="150000"/>
              </a:lnSpc>
              <a:buFont typeface="Arial" charset="0"/>
              <a:buChar char="•"/>
            </a:pPr>
            <a:r>
              <a:rPr lang="en-GB" altLang="en-US" sz="2000" dirty="0"/>
              <a:t>promote voter education;</a:t>
            </a:r>
            <a:endParaRPr lang="en-ZA" altLang="en-US" sz="2000" dirty="0"/>
          </a:p>
          <a:p>
            <a:pPr marL="0" indent="0">
              <a:buNone/>
            </a:pPr>
            <a:endParaRPr lang="en-ZA" dirty="0"/>
          </a:p>
        </p:txBody>
      </p:sp>
    </p:spTree>
    <p:extLst>
      <p:ext uri="{BB962C8B-B14F-4D97-AF65-F5344CB8AC3E}">
        <p14:creationId xmlns:p14="http://schemas.microsoft.com/office/powerpoint/2010/main" xmlns="" val="37738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825499"/>
          </a:xfrm>
        </p:spPr>
        <p:txBody>
          <a:bodyPr>
            <a:normAutofit fontScale="90000"/>
          </a:bodyPr>
          <a:lstStyle/>
          <a:p>
            <a:r>
              <a:rPr lang="en-US" b="1" kern="0" dirty="0" smtClean="0"/>
              <a:t/>
            </a:r>
            <a:br>
              <a:rPr lang="en-US" b="1" kern="0" dirty="0" smtClean="0"/>
            </a:br>
            <a:r>
              <a:rPr lang="en-US" sz="3300" b="1" dirty="0">
                <a:latin typeface="+mn-lt"/>
                <a:ea typeface="+mn-ea"/>
                <a:cs typeface="+mn-cs"/>
              </a:rPr>
              <a:t>Legislative and other mandates</a:t>
            </a:r>
            <a:r>
              <a:rPr lang="en-US" sz="1400" i="1" kern="0" dirty="0"/>
              <a:t>…continued</a:t>
            </a:r>
            <a:br>
              <a:rPr lang="en-US" sz="1400" i="1" kern="0" dirty="0"/>
            </a:br>
            <a:endParaRPr lang="en-ZA" dirty="0"/>
          </a:p>
        </p:txBody>
      </p:sp>
      <p:sp>
        <p:nvSpPr>
          <p:cNvPr id="3" name="Content Placeholder 2"/>
          <p:cNvSpPr>
            <a:spLocks noGrp="1"/>
          </p:cNvSpPr>
          <p:nvPr>
            <p:ph idx="1"/>
          </p:nvPr>
        </p:nvSpPr>
        <p:spPr>
          <a:xfrm>
            <a:off x="571500" y="1187449"/>
            <a:ext cx="7886700" cy="5337175"/>
          </a:xfrm>
        </p:spPr>
        <p:txBody>
          <a:bodyPr>
            <a:normAutofit fontScale="47500" lnSpcReduction="20000"/>
          </a:bodyPr>
          <a:lstStyle/>
          <a:p>
            <a:pPr marL="714375" indent="-714375">
              <a:lnSpc>
                <a:spcPct val="150000"/>
              </a:lnSpc>
            </a:pPr>
            <a:r>
              <a:rPr lang="en-GB" altLang="en-US" sz="4200" dirty="0"/>
              <a:t>promote co-operation with and between persons, institutions, governments and administrations for the achievement of its objects;</a:t>
            </a:r>
            <a:endParaRPr lang="en-ZA" altLang="en-US" sz="4200" dirty="0"/>
          </a:p>
          <a:p>
            <a:pPr marL="714375" indent="-714375">
              <a:lnSpc>
                <a:spcPct val="150000"/>
              </a:lnSpc>
            </a:pPr>
            <a:r>
              <a:rPr lang="en-GB" altLang="en-US" sz="4200" dirty="0"/>
              <a:t>declare the results of elections for national, provincial and municipal legislative bodies within seven days after such elections;</a:t>
            </a:r>
            <a:endParaRPr lang="en-ZA" altLang="en-US" sz="4200" dirty="0"/>
          </a:p>
          <a:p>
            <a:pPr marL="714375" indent="-714375">
              <a:lnSpc>
                <a:spcPct val="150000"/>
              </a:lnSpc>
            </a:pPr>
            <a:r>
              <a:rPr lang="en-GB" altLang="en-US" sz="4200" dirty="0"/>
              <a:t>adjudicate disputes which may arise from the organisation, administration or conducting of elections and which are of an administrative nature; and</a:t>
            </a:r>
            <a:endParaRPr lang="en-ZA" altLang="en-US" sz="4200" dirty="0"/>
          </a:p>
          <a:p>
            <a:pPr marL="714375" indent="-714375">
              <a:lnSpc>
                <a:spcPct val="150000"/>
              </a:lnSpc>
            </a:pPr>
            <a:r>
              <a:rPr lang="en-GB" altLang="en-US" sz="4200" dirty="0"/>
              <a:t>appoint appropriate public administrations in any sphere of government to conduct elections when necessary</a:t>
            </a:r>
            <a:r>
              <a:rPr lang="en-GB" altLang="en-US" sz="4200" dirty="0" smtClean="0"/>
              <a:t>.</a:t>
            </a:r>
            <a:endParaRPr lang="en-ZA" dirty="0"/>
          </a:p>
        </p:txBody>
      </p:sp>
    </p:spTree>
    <p:extLst>
      <p:ext uri="{BB962C8B-B14F-4D97-AF65-F5344CB8AC3E}">
        <p14:creationId xmlns:p14="http://schemas.microsoft.com/office/powerpoint/2010/main" xmlns="" val="131631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511174"/>
          </a:xfrm>
        </p:spPr>
        <p:txBody>
          <a:bodyPr>
            <a:normAutofit/>
          </a:bodyPr>
          <a:lstStyle/>
          <a:p>
            <a:r>
              <a:rPr lang="en-ZA" altLang="en-US" sz="3000" b="1" dirty="0">
                <a:latin typeface="+mn-lt"/>
                <a:ea typeface="+mn-ea"/>
                <a:cs typeface="+mn-cs"/>
              </a:rPr>
              <a:t>Strategic </a:t>
            </a:r>
            <a:r>
              <a:rPr lang="en-ZA" altLang="en-US" sz="3000" b="1" dirty="0" smtClean="0">
                <a:latin typeface="+mn-lt"/>
                <a:ea typeface="+mn-ea"/>
                <a:cs typeface="+mn-cs"/>
              </a:rPr>
              <a:t>Planning Process</a:t>
            </a:r>
            <a:endParaRPr lang="en-ZA" sz="3000" b="1" dirty="0">
              <a:latin typeface="+mn-lt"/>
              <a:ea typeface="+mn-ea"/>
              <a:cs typeface="+mn-cs"/>
            </a:endParaRPr>
          </a:p>
        </p:txBody>
      </p:sp>
      <p:sp>
        <p:nvSpPr>
          <p:cNvPr id="3" name="Content Placeholder 2"/>
          <p:cNvSpPr>
            <a:spLocks noGrp="1"/>
          </p:cNvSpPr>
          <p:nvPr>
            <p:ph idx="1"/>
          </p:nvPr>
        </p:nvSpPr>
        <p:spPr>
          <a:xfrm>
            <a:off x="628650" y="876301"/>
            <a:ext cx="7886700" cy="5722620"/>
          </a:xfrm>
        </p:spPr>
        <p:txBody>
          <a:bodyPr>
            <a:noAutofit/>
          </a:bodyPr>
          <a:lstStyle/>
          <a:p>
            <a:pPr marL="0" indent="0">
              <a:lnSpc>
                <a:spcPct val="120000"/>
              </a:lnSpc>
              <a:buNone/>
            </a:pPr>
            <a:r>
              <a:rPr lang="en-GB" altLang="en-US" sz="2000" dirty="0">
                <a:cs typeface="Arial" charset="0"/>
              </a:rPr>
              <a:t>The strategic plan for 2014/15 – 2018/19 and the 2016/17 annual performance plan were d</a:t>
            </a:r>
            <a:r>
              <a:rPr lang="en-ZA" altLang="en-US" sz="2000" dirty="0">
                <a:cs typeface="Arial" charset="0"/>
              </a:rPr>
              <a:t>rafted after a consultative process and in terms of the Framework for Strategic Plans and Annual Performance Plans. The plans have been adopted by the </a:t>
            </a:r>
            <a:r>
              <a:rPr lang="en-ZA" altLang="en-US" sz="2000" dirty="0" smtClean="0">
                <a:cs typeface="Arial" charset="0"/>
              </a:rPr>
              <a:t>Commission.</a:t>
            </a:r>
          </a:p>
          <a:p>
            <a:pPr marL="0" indent="0">
              <a:lnSpc>
                <a:spcPct val="120000"/>
              </a:lnSpc>
              <a:buNone/>
            </a:pPr>
            <a:r>
              <a:rPr lang="en-ZA" altLang="en-US" sz="2000" dirty="0" smtClean="0">
                <a:cs typeface="Arial" charset="0"/>
              </a:rPr>
              <a:t>The annual </a:t>
            </a:r>
            <a:r>
              <a:rPr lang="en-ZA" altLang="en-US" sz="2000" dirty="0">
                <a:cs typeface="Arial" charset="0"/>
              </a:rPr>
              <a:t>performance plan, </a:t>
            </a:r>
            <a:r>
              <a:rPr lang="en-ZA" altLang="en-US" sz="2000" dirty="0" smtClean="0">
                <a:cs typeface="Arial" charset="0"/>
              </a:rPr>
              <a:t>covers </a:t>
            </a:r>
            <a:r>
              <a:rPr lang="en-ZA" altLang="en-US" sz="2000" dirty="0">
                <a:cs typeface="Arial" charset="0"/>
              </a:rPr>
              <a:t>a period of three </a:t>
            </a:r>
            <a:r>
              <a:rPr lang="en-ZA" altLang="en-US" sz="2000" dirty="0" smtClean="0">
                <a:cs typeface="Arial" charset="0"/>
              </a:rPr>
              <a:t>years and </a:t>
            </a:r>
            <a:r>
              <a:rPr lang="en-GB" altLang="en-US" sz="2000" dirty="0" smtClean="0">
                <a:cs typeface="Arial" charset="0"/>
              </a:rPr>
              <a:t>includes </a:t>
            </a:r>
            <a:r>
              <a:rPr lang="en-GB" altLang="en-US" sz="2000" dirty="0">
                <a:cs typeface="Arial" charset="0"/>
              </a:rPr>
              <a:t>the strategic goals, measurable objectives, performance indicators and targets of the Commission’s </a:t>
            </a:r>
            <a:r>
              <a:rPr lang="en-GB" altLang="en-US" sz="2000" dirty="0" smtClean="0">
                <a:cs typeface="Arial" charset="0"/>
              </a:rPr>
              <a:t>programmes.</a:t>
            </a:r>
          </a:p>
          <a:p>
            <a:pPr marL="0" indent="0">
              <a:lnSpc>
                <a:spcPct val="120000"/>
              </a:lnSpc>
              <a:buNone/>
            </a:pPr>
            <a:r>
              <a:rPr lang="en-GB" altLang="en-US" sz="2000" dirty="0" smtClean="0">
                <a:cs typeface="Arial" charset="0"/>
              </a:rPr>
              <a:t>Procedures have been established </a:t>
            </a:r>
            <a:r>
              <a:rPr lang="en-GB" altLang="en-US" sz="2000" dirty="0">
                <a:cs typeface="Arial" charset="0"/>
              </a:rPr>
              <a:t>for quarterly reporting to the executive </a:t>
            </a:r>
            <a:r>
              <a:rPr lang="en-GB" altLang="en-US" sz="2000" dirty="0" smtClean="0">
                <a:cs typeface="Arial" charset="0"/>
              </a:rPr>
              <a:t>authority </a:t>
            </a:r>
            <a:r>
              <a:rPr lang="en-GB" altLang="en-US" sz="2000" dirty="0">
                <a:cs typeface="Arial" charset="0"/>
              </a:rPr>
              <a:t>to </a:t>
            </a:r>
            <a:r>
              <a:rPr lang="en-GB" altLang="en-US" sz="2000" dirty="0" smtClean="0">
                <a:cs typeface="Arial" charset="0"/>
              </a:rPr>
              <a:t>facilitate effective </a:t>
            </a:r>
            <a:r>
              <a:rPr lang="en-GB" altLang="en-US" sz="2000" dirty="0">
                <a:cs typeface="Arial" charset="0"/>
              </a:rPr>
              <a:t>performance monitoring, evaluation </a:t>
            </a:r>
            <a:r>
              <a:rPr lang="en-GB" altLang="en-US" sz="2000" dirty="0" smtClean="0">
                <a:cs typeface="Arial" charset="0"/>
              </a:rPr>
              <a:t>and corrective action.</a:t>
            </a:r>
          </a:p>
          <a:p>
            <a:pPr marL="0" indent="0">
              <a:buNone/>
            </a:pPr>
            <a:r>
              <a:rPr lang="en-GB" sz="2000" dirty="0" smtClean="0">
                <a:cs typeface="Arial" charset="0"/>
              </a:rPr>
              <a:t>The annual performance plan will form the basis for the annual report.</a:t>
            </a:r>
            <a:endParaRPr lang="en-ZA" sz="2000" dirty="0"/>
          </a:p>
        </p:txBody>
      </p:sp>
    </p:spTree>
    <p:extLst>
      <p:ext uri="{BB962C8B-B14F-4D97-AF65-F5344CB8AC3E}">
        <p14:creationId xmlns:p14="http://schemas.microsoft.com/office/powerpoint/2010/main" xmlns="" val="252662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720724"/>
          </a:xfrm>
        </p:spPr>
        <p:txBody>
          <a:bodyPr>
            <a:normAutofit/>
          </a:bodyPr>
          <a:lstStyle/>
          <a:p>
            <a:r>
              <a:rPr lang="en-ZA" altLang="en-US" sz="3000" b="1" dirty="0">
                <a:latin typeface="+mn-lt"/>
                <a:ea typeface="+mn-ea"/>
                <a:cs typeface="+mn-cs"/>
              </a:rPr>
              <a:t>Strategic Goals</a:t>
            </a:r>
            <a:endParaRPr lang="en-ZA" sz="3000" b="1" dirty="0">
              <a:latin typeface="+mn-lt"/>
              <a:ea typeface="+mn-ea"/>
              <a:cs typeface="+mn-cs"/>
            </a:endParaRPr>
          </a:p>
        </p:txBody>
      </p:sp>
      <p:sp>
        <p:nvSpPr>
          <p:cNvPr id="3" name="Content Placeholder 2"/>
          <p:cNvSpPr>
            <a:spLocks noGrp="1"/>
          </p:cNvSpPr>
          <p:nvPr>
            <p:ph idx="1"/>
          </p:nvPr>
        </p:nvSpPr>
        <p:spPr>
          <a:xfrm>
            <a:off x="542925" y="1120776"/>
            <a:ext cx="7886700" cy="4351338"/>
          </a:xfrm>
        </p:spPr>
        <p:txBody>
          <a:bodyPr>
            <a:normAutofit/>
          </a:bodyPr>
          <a:lstStyle/>
          <a:p>
            <a:pPr marL="438150" indent="-438150">
              <a:lnSpc>
                <a:spcPct val="150000"/>
              </a:lnSpc>
              <a:buFontTx/>
              <a:buAutoNum type="arabicPeriod"/>
            </a:pPr>
            <a:r>
              <a:rPr lang="en-US" altLang="en-US" sz="2000" dirty="0" smtClean="0"/>
              <a:t>Strengthening governance, institutional excellence, professionalism and enabling business processes, at all levels of the organisation.</a:t>
            </a:r>
          </a:p>
          <a:p>
            <a:pPr marL="438150" indent="-438150">
              <a:lnSpc>
                <a:spcPct val="150000"/>
              </a:lnSpc>
              <a:buFontTx/>
              <a:buAutoNum type="arabicPeriod"/>
            </a:pPr>
            <a:endParaRPr lang="en-US" altLang="en-US" sz="2000" dirty="0" smtClean="0"/>
          </a:p>
          <a:p>
            <a:pPr marL="438150" indent="-438150">
              <a:lnSpc>
                <a:spcPct val="150000"/>
              </a:lnSpc>
              <a:buFontTx/>
              <a:buAutoNum type="arabicPeriod"/>
            </a:pPr>
            <a:r>
              <a:rPr lang="en-US" altLang="en-US" sz="2000" dirty="0" smtClean="0"/>
              <a:t>Achieving pre-eminence in the area of managing elections and referenda, including the strengthening of a cooperative relationship with political parties.</a:t>
            </a:r>
          </a:p>
          <a:p>
            <a:pPr marL="438150" indent="-438150">
              <a:lnSpc>
                <a:spcPct val="150000"/>
              </a:lnSpc>
              <a:buFontTx/>
              <a:buAutoNum type="arabicPeriod"/>
            </a:pPr>
            <a:endParaRPr lang="en-US" altLang="en-US" sz="2000" dirty="0" smtClean="0"/>
          </a:p>
          <a:p>
            <a:pPr marL="438150" indent="-438150">
              <a:lnSpc>
                <a:spcPct val="150000"/>
              </a:lnSpc>
              <a:buFontTx/>
              <a:buAutoNum type="arabicPeriod"/>
            </a:pPr>
            <a:r>
              <a:rPr lang="en-US" altLang="en-US" sz="2000" dirty="0" smtClean="0"/>
              <a:t>Strengthening electoral democracy.</a:t>
            </a:r>
            <a:endParaRPr lang="en-ZA" sz="2000" dirty="0"/>
          </a:p>
        </p:txBody>
      </p:sp>
    </p:spTree>
    <p:extLst>
      <p:ext uri="{BB962C8B-B14F-4D97-AF65-F5344CB8AC3E}">
        <p14:creationId xmlns:p14="http://schemas.microsoft.com/office/powerpoint/2010/main" xmlns="" val="4229218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2972</TotalTime>
  <Words>2422</Words>
  <Application>Microsoft Office PowerPoint</Application>
  <PresentationFormat>On-screen Show (4:3)</PresentationFormat>
  <Paragraphs>584</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Organisational Values</vt:lpstr>
      <vt:lpstr>Legislative and other mandates</vt:lpstr>
      <vt:lpstr>Legislative and other mandates…continued </vt:lpstr>
      <vt:lpstr> Legislative and other mandates…continued </vt:lpstr>
      <vt:lpstr> Legislative and other mandates…continued </vt:lpstr>
      <vt:lpstr>Strategic Planning Process</vt:lpstr>
      <vt:lpstr>Strategic Goals</vt:lpstr>
      <vt:lpstr>Strategic Goal 1: Strengthening governance, institutional excellence, professionalism and enabling business processes, at all levels of the organisation</vt:lpstr>
      <vt:lpstr>Strategic Goal 1: Strengthening governance, institutional excellence, professionalism and enabling business processes, at all levels of the organisation</vt:lpstr>
      <vt:lpstr>Performance indicators and targets Quarterly targets for 2017 </vt:lpstr>
      <vt:lpstr>Performance indicators and targets Quarterly targets for 2017 </vt:lpstr>
      <vt:lpstr>Performance indicators and targets Quarterly targets for 2017 </vt:lpstr>
      <vt:lpstr>Performance indicators and targets Quarterly targets for 2017 </vt:lpstr>
      <vt:lpstr>Performance indicators and targets Quarterly targets for 2017 </vt:lpstr>
      <vt:lpstr>Performance indicators and targets Quarterly targets for 2017 </vt:lpstr>
      <vt:lpstr>Strategic Goal 2: Achieving pre-eminence in the area of managing elections and referenda, including the strengthening of a cooperative relationship with political parties</vt:lpstr>
      <vt:lpstr>Strategic Goal 2: Achieving pre-eminence in the area of managing elections and referenda, including the strengthening of a cooperative relationship with political parties</vt:lpstr>
      <vt:lpstr>Performance indicators and targets Quarterly targets for 2017 </vt:lpstr>
      <vt:lpstr>Performance indicators and targets Quarterly targets for 2017 </vt:lpstr>
      <vt:lpstr>Performance indicators and targets Quarterly targets for 2017 </vt:lpstr>
      <vt:lpstr>Performance indicators and targets Quarterly targets for 2017 </vt:lpstr>
      <vt:lpstr>Performance indicators and targets Quarterly targets for 2017 </vt:lpstr>
      <vt:lpstr>Performance indicators and targets Quarterly targets for 2017 </vt:lpstr>
      <vt:lpstr>Strategic Goal 3: Strengthening electoral democracy</vt:lpstr>
      <vt:lpstr>Performance indicators and targets Quarterly targets for 2017 </vt:lpstr>
      <vt:lpstr>Performance indicators and targets Quarterly targets for 2017 </vt:lpstr>
      <vt:lpstr>Performance indicators and targets Quarterly targets for 2017 </vt:lpstr>
      <vt:lpstr>Performance indicators and targets Quarterly targets for 2017 </vt:lpstr>
      <vt:lpstr> Summary of budget in respect of strategic goals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PUMZA</cp:lastModifiedBy>
  <cp:revision>70</cp:revision>
  <cp:lastPrinted>2016-03-01T13:41:36Z</cp:lastPrinted>
  <dcterms:created xsi:type="dcterms:W3CDTF">2016-01-19T13:58:20Z</dcterms:created>
  <dcterms:modified xsi:type="dcterms:W3CDTF">2016-04-07T08:11:07Z</dcterms:modified>
</cp:coreProperties>
</file>