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284" r:id="rId2"/>
    <p:sldId id="441" r:id="rId3"/>
    <p:sldId id="446" r:id="rId4"/>
    <p:sldId id="447" r:id="rId5"/>
    <p:sldId id="448" r:id="rId6"/>
    <p:sldId id="449" r:id="rId7"/>
    <p:sldId id="450" r:id="rId8"/>
    <p:sldId id="453" r:id="rId9"/>
    <p:sldId id="452" r:id="rId10"/>
    <p:sldId id="454" r:id="rId11"/>
    <p:sldId id="451" r:id="rId12"/>
    <p:sldId id="427" r:id="rId13"/>
    <p:sldId id="426" r:id="rId14"/>
    <p:sldId id="444" r:id="rId15"/>
    <p:sldId id="409" r:id="rId16"/>
    <p:sldId id="443" r:id="rId17"/>
    <p:sldId id="432" r:id="rId18"/>
    <p:sldId id="433" r:id="rId19"/>
    <p:sldId id="455" r:id="rId20"/>
    <p:sldId id="440" r:id="rId21"/>
    <p:sldId id="445" r:id="rId22"/>
    <p:sldId id="439" r:id="rId23"/>
    <p:sldId id="389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56" r:id="rId33"/>
    <p:sldId id="411" r:id="rId34"/>
    <p:sldId id="356" r:id="rId3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8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1D991-8DE4-4D45-897A-C05726660A68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231C-0390-4744-9F06-E611C36E1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429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751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053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204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505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247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247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2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2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2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2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505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76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00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F231C-0390-4744-9F06-E611C36E181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959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66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94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8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3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00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18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37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065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559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2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8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16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Simang_ppt_templat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4350" y="-387350"/>
            <a:ext cx="1017270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4908301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ZA" dirty="0" smtClean="0"/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5800" dirty="0" smtClean="0">
                <a:solidFill>
                  <a:schemeClr val="bg1"/>
                </a:solidFill>
              </a:rPr>
              <a:t> </a:t>
            </a:r>
            <a:r>
              <a:rPr lang="en-GB" sz="9600" b="1" dirty="0" smtClean="0">
                <a:solidFill>
                  <a:schemeClr val="bg1"/>
                </a:solidFill>
              </a:rPr>
              <a:t>Portfolio and Select Committees </a:t>
            </a:r>
          </a:p>
          <a:p>
            <a:pPr>
              <a:defRPr/>
            </a:pPr>
            <a:r>
              <a:rPr lang="en-GB" sz="9600" b="1" dirty="0" smtClean="0">
                <a:solidFill>
                  <a:schemeClr val="bg1"/>
                </a:solidFill>
              </a:rPr>
              <a:t>2016/17 Annual Performance Plan</a:t>
            </a:r>
          </a:p>
          <a:p>
            <a:pPr>
              <a:defRPr/>
            </a:pPr>
            <a:r>
              <a:rPr lang="en-GB" sz="9600" b="1" dirty="0" smtClean="0">
                <a:solidFill>
                  <a:schemeClr val="bg1"/>
                </a:solidFill>
              </a:rPr>
              <a:t>April 2016</a:t>
            </a:r>
            <a:endParaRPr lang="en-ZA" sz="96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3364968"/>
              </p:ext>
            </p:extLst>
          </p:nvPr>
        </p:nvGraphicFramePr>
        <p:xfrm>
          <a:off x="395536" y="1845920"/>
          <a:ext cx="835292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192688"/>
              </a:tblGrid>
              <a:tr h="11878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Tourism 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84% increase in tourism supply around the Park from 2000 to 2011;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Park contributes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approx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0.06% of SA’s tourism GDP &amp; 6.8% of KZN tourism GDP;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1291 direct jobs (6924 jobs total);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tourism expenditure in area estimated at R1219m per annum;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wholly community-owned tourism licences – fishing charter, estuary cruises, turtle tours;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community-owned lodges (3 operating; 1 in process) equity from 20-100%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6624736" cy="1143000"/>
          </a:xfrm>
        </p:spPr>
        <p:txBody>
          <a:bodyPr>
            <a:normAutofit/>
          </a:bodyPr>
          <a:lstStyle/>
          <a:p>
            <a:pPr algn="l"/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iSimangaliso’s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Progress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1464"/>
            <a:ext cx="9089719" cy="60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02309"/>
            <a:ext cx="8784976" cy="1938659"/>
          </a:xfrm>
        </p:spPr>
        <p:txBody>
          <a:bodyPr>
            <a:normAutofit/>
          </a:bodyPr>
          <a:lstStyle/>
          <a:p>
            <a:pPr algn="l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Mandate: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(The World Heritage Convention Act and Regulations)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3212976"/>
            <a:ext cx="878497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to protect, conserve and present the Park;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to empower historically disadvantaged adjacent communities;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to promote and facilitate optimal tourism and related development in Park. </a:t>
            </a:r>
          </a:p>
          <a:p>
            <a:pPr algn="l"/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42653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02309"/>
            <a:ext cx="8784976" cy="1938659"/>
          </a:xfrm>
        </p:spPr>
        <p:txBody>
          <a:bodyPr>
            <a:normAutofit/>
          </a:bodyPr>
          <a:lstStyle/>
          <a:p>
            <a:pPr algn="l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Vision: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create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Africa’s greatest conservation-based tourism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destination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driven by community empowerment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3212976"/>
            <a:ext cx="878497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Mission</a:t>
            </a:r>
            <a:r>
              <a:rPr lang="en-GB" sz="112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protect, conserve and present the Wetland Park and its World Heritage Values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current and future generations in line with the standards laid down by UNESCO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the World Heritage Act, and to deliver benefits to communities living in and adjacent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the Park by facilitating optimal tourism and related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1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14794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9" y="260649"/>
            <a:ext cx="8957997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7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90587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High-Level </a:t>
            </a:r>
            <a:r>
              <a:rPr lang="en-GB" b="1" dirty="0"/>
              <a:t>Structure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324544" y="1844824"/>
            <a:ext cx="9721080" cy="3816424"/>
            <a:chOff x="-324544" y="1844824"/>
            <a:chExt cx="9721080" cy="3816424"/>
          </a:xfrm>
        </p:grpSpPr>
        <p:grpSp>
          <p:nvGrpSpPr>
            <p:cNvPr id="6" name="Group 5"/>
            <p:cNvGrpSpPr/>
            <p:nvPr/>
          </p:nvGrpSpPr>
          <p:grpSpPr>
            <a:xfrm>
              <a:off x="2915816" y="1844824"/>
              <a:ext cx="3240360" cy="2017385"/>
              <a:chOff x="2915817" y="1844824"/>
              <a:chExt cx="3240360" cy="201738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18320" y="1844824"/>
                <a:ext cx="1435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Minister</a:t>
                </a:r>
                <a:endParaRPr lang="en-GB" sz="2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18320" y="2638073"/>
                <a:ext cx="1435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Board</a:t>
                </a:r>
                <a:endParaRPr lang="en-GB" sz="2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15817" y="3431322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Chief Executive Officer</a:t>
                </a:r>
                <a:endParaRPr lang="en-GB" sz="2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324544" y="4553252"/>
              <a:ext cx="9721080" cy="1107996"/>
              <a:chOff x="107504" y="4222249"/>
              <a:chExt cx="9721080" cy="11079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7504" y="4222249"/>
                <a:ext cx="3240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Park Operations </a:t>
                </a:r>
              </a:p>
              <a:p>
                <a:pPr algn="ctr"/>
                <a:r>
                  <a:rPr lang="en-GB" sz="2200" dirty="0" smtClean="0"/>
                  <a:t>Director</a:t>
                </a:r>
                <a:endParaRPr lang="en-GB" sz="2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7744" y="4222249"/>
                <a:ext cx="3240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Business</a:t>
                </a:r>
              </a:p>
              <a:p>
                <a:pPr algn="ctr"/>
                <a:r>
                  <a:rPr lang="en-GB" sz="2200" dirty="0" smtClean="0"/>
                  <a:t>Director</a:t>
                </a:r>
                <a:endParaRPr lang="en-GB" sz="2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27984" y="4222249"/>
                <a:ext cx="32403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Research, Policy &amp; Planning</a:t>
                </a:r>
              </a:p>
              <a:p>
                <a:pPr algn="ctr"/>
                <a:r>
                  <a:rPr lang="en-GB" sz="2200" dirty="0" smtClean="0"/>
                  <a:t>Senior Manager</a:t>
                </a:r>
                <a:endParaRPr lang="en-GB" sz="2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88224" y="4222249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CFO</a:t>
                </a:r>
                <a:endParaRPr lang="en-GB" sz="2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115616" y="2275711"/>
              <a:ext cx="6660740" cy="2277541"/>
              <a:chOff x="1115616" y="2275711"/>
              <a:chExt cx="6660740" cy="2277541"/>
            </a:xfrm>
          </p:grpSpPr>
          <p:cxnSp>
            <p:nvCxnSpPr>
              <p:cNvPr id="14" name="Straight Arrow Connector 13"/>
              <p:cNvCxnSpPr>
                <a:stCxn id="3" idx="2"/>
                <a:endCxn id="7" idx="0"/>
              </p:cNvCxnSpPr>
              <p:nvPr/>
            </p:nvCxnSpPr>
            <p:spPr>
              <a:xfrm>
                <a:off x="4535997" y="2275711"/>
                <a:ext cx="0" cy="3623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8" idx="0"/>
              </p:cNvCxnSpPr>
              <p:nvPr/>
            </p:nvCxnSpPr>
            <p:spPr>
              <a:xfrm>
                <a:off x="4535996" y="3068960"/>
                <a:ext cx="0" cy="3623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8" idx="2"/>
              </p:cNvCxnSpPr>
              <p:nvPr/>
            </p:nvCxnSpPr>
            <p:spPr>
              <a:xfrm>
                <a:off x="4535996" y="3862209"/>
                <a:ext cx="0" cy="502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15616" y="4365104"/>
                <a:ext cx="66607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11561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10" idx="0"/>
              </p:cNvCxnSpPr>
              <p:nvPr/>
            </p:nvCxnSpPr>
            <p:spPr>
              <a:xfrm>
                <a:off x="345587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0"/>
              </p:cNvCxnSpPr>
              <p:nvPr/>
            </p:nvCxnSpPr>
            <p:spPr>
              <a:xfrm>
                <a:off x="561611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77635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2226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771"/>
            <a:ext cx="9144000" cy="60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2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b="1" dirty="0"/>
              <a:t>NDP Contribution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854792"/>
              </p:ext>
            </p:extLst>
          </p:nvPr>
        </p:nvGraphicFramePr>
        <p:xfrm>
          <a:off x="215516" y="1418864"/>
          <a:ext cx="8532948" cy="518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5328592"/>
              </a:tblGrid>
              <a:tr h="706925"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</a:t>
                      </a:r>
                      <a:r>
                        <a:rPr lang="en-GB" sz="1800" b="1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OBJECTIVE</a:t>
                      </a:r>
                      <a:r>
                        <a:rPr lang="en-GB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CONTRIBUTION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591243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Environmental Sustainability </a:t>
                      </a:r>
                      <a:r>
                        <a:rPr lang="en-GB" sz="1400" b="1" kern="120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 Resilience</a:t>
                      </a:r>
                    </a:p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Land and oceans under protection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Energy-efficiency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Zero emission</a:t>
                      </a: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 building 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Climate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Investment in rural livelihoods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Regulatory framework for land to ensure conservation and restoration of protected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South Africa in the Region and in the World</a:t>
                      </a:r>
                    </a:p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Regional integration strategy identifying and promoting practical opportunities for cooperation based on complementary and national endowments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174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Economy and Employment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Reduce unemployment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Young labour market entrants</a:t>
                      </a: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Increased GDP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Broaden ownership of assets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186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Social 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Provide income support through labour market initiatives such as public works programmes, training and skills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Inclusive Rural Economy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Tourism investments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28">
                <a:tc gridSpan="2">
                  <a:txBody>
                    <a:bodyPr/>
                    <a:lstStyle/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6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b="1" dirty="0"/>
              <a:t>NDP </a:t>
            </a:r>
            <a:r>
              <a:rPr lang="en-GB" b="1" dirty="0" smtClean="0"/>
              <a:t>Contribution cont.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1611243"/>
              </p:ext>
            </p:extLst>
          </p:nvPr>
        </p:nvGraphicFramePr>
        <p:xfrm>
          <a:off x="215516" y="1610096"/>
          <a:ext cx="8532948" cy="362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5328592"/>
              </a:tblGrid>
              <a:tr h="706925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OBJECTIVE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CONTRIBUTION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99155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Improving Education, Training and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Provide learning opportunities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Increase enrolments at universities</a:t>
                      </a: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Health care</a:t>
                      </a:r>
                    </a:p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Prevent</a:t>
                      </a: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 and reduce disease burdens through deterring  and treating HIV/AIDS, new epidemics and alcohol abuse</a:t>
                      </a: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Building a capable and developmental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Public service immersed in the development agenda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Experienced, competent staff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Relations between national, provincial and local government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47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Fighting corruption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28">
                <a:tc gridSpan="2">
                  <a:txBody>
                    <a:bodyPr/>
                    <a:lstStyle/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95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8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0" y="188640"/>
            <a:ext cx="6261248" cy="1938659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Presentation Outline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endParaRPr lang="en-GB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High level structure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NDP Contribution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Alignment with DEA Plans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Programme structure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Budget Estimates	</a:t>
            </a:r>
          </a:p>
          <a:p>
            <a:pPr algn="l">
              <a:lnSpc>
                <a:spcPct val="120000"/>
              </a:lnSpc>
            </a:pP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endParaRPr lang="en-GB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564" y="3084543"/>
            <a:ext cx="4030924" cy="26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4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341784"/>
            <a:ext cx="8651304" cy="1143000"/>
          </a:xfrm>
        </p:spPr>
        <p:txBody>
          <a:bodyPr/>
          <a:lstStyle/>
          <a:p>
            <a:pPr algn="l"/>
            <a:r>
              <a:rPr lang="en-GB" b="1" dirty="0" smtClean="0"/>
              <a:t>Alignment with DEA Plan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445609"/>
              </p:ext>
            </p:extLst>
          </p:nvPr>
        </p:nvGraphicFramePr>
        <p:xfrm>
          <a:off x="215516" y="1529382"/>
          <a:ext cx="8532948" cy="455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5328592"/>
              </a:tblGrid>
              <a:tr h="706925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OBJECTIVE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CONTRIBUTION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43171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Biodiversity and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Ecosystems conserved, managed,</a:t>
                      </a: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 and sustainably used</a:t>
                      </a: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Strengthened knowledge, science and policy interface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Improved socio-economic 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Climate change and air quality</a:t>
                      </a:r>
                    </a:p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Threats to environmental quality and integrity managed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Environmental programmes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Improved socio-economic benefits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Ecosystems conserved, managed, and sustainably used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Equitable and sound corporate governance</a:t>
                      </a:r>
                      <a:endParaRPr lang="en-GB" sz="14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Adequately appropriately skilled diverse workforce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Efficient and effective information technology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Strengthened knowledge and science for policy interface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Enhanced international cooperation of SA environmental/</a:t>
                      </a:r>
                      <a:r>
                        <a:rPr lang="en-GB" sz="1400" baseline="0" dirty="0" err="1" smtClean="0">
                          <a:latin typeface="Arial Narrow" panose="020B0606020202030204" pitchFamily="34" charset="0"/>
                        </a:rPr>
                        <a:t>sustainabile</a:t>
                      </a: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 sustainable plans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28">
                <a:tc gridSpan="2">
                  <a:txBody>
                    <a:bodyPr/>
                    <a:lstStyle/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37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413792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Alignment with DEA Plan</a:t>
            </a:r>
            <a:br>
              <a:rPr lang="en-GB" b="1" dirty="0" smtClean="0"/>
            </a:br>
            <a:r>
              <a:rPr lang="en-GB" b="1" dirty="0" smtClean="0"/>
              <a:t>cont.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4735315"/>
              </p:ext>
            </p:extLst>
          </p:nvPr>
        </p:nvGraphicFramePr>
        <p:xfrm>
          <a:off x="215516" y="1701536"/>
          <a:ext cx="8532948" cy="258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5328592"/>
              </a:tblGrid>
              <a:tr h="706925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OBJECTIVE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CONTRIBUTION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02347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Legal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authorisations compliance and enforcement</a:t>
                      </a:r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Improved compliance</a:t>
                      </a: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 with environmental legislation by effective compliance and enforcement</a:t>
                      </a:r>
                      <a:endParaRPr lang="en-GB" sz="14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299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Oceans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and coasts</a:t>
                      </a:r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Threats to environmental quality and integrity managed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Strengthened knowledge, science, and policy interface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>
                          <a:latin typeface="Arial Narrow" panose="020B0606020202030204" pitchFamily="34" charset="0"/>
                        </a:rPr>
                        <a:t>Ecosystems conserved, managed, and sustainably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28">
                <a:tc gridSpan="2">
                  <a:txBody>
                    <a:bodyPr/>
                    <a:lstStyle/>
                    <a:p>
                      <a:endParaRPr lang="en-GB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71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" y="-99391"/>
            <a:ext cx="87849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b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b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22" y="1124744"/>
            <a:ext cx="8784976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694"/>
            <a:ext cx="9144000" cy="60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	</a:t>
            </a:r>
            <a:r>
              <a:rPr lang="en-GB" b="1" dirty="0" smtClean="0"/>
              <a:t>Programme Structure</a:t>
            </a:r>
            <a:endParaRPr lang="en-GB" b="1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2400" y="1573857"/>
            <a:ext cx="8839200" cy="5743575"/>
          </a:xfrm>
        </p:spPr>
        <p:txBody>
          <a:bodyPr/>
          <a:lstStyle/>
          <a:p>
            <a:pPr algn="just">
              <a:buFont typeface="Arial" charset="0"/>
              <a:buAutoNum type="arabicPeriod"/>
            </a:pPr>
            <a:r>
              <a:rPr lang="en-GB" altLang="en-US" sz="2000" b="1" dirty="0" smtClean="0"/>
              <a:t>Park Operations: </a:t>
            </a:r>
            <a:r>
              <a:rPr lang="en-GB" altLang="en-US" sz="2000" dirty="0" smtClean="0"/>
              <a:t>To ensure the regulation and management of the World Heritage Values in a manner that facilitates sustainable economic growth and development  </a:t>
            </a:r>
          </a:p>
          <a:p>
            <a:pPr algn="just">
              <a:buFont typeface="Arial" charset="0"/>
              <a:buAutoNum type="arabicPeriod"/>
            </a:pPr>
            <a:r>
              <a:rPr lang="en-GB" altLang="en-US" sz="2000" b="1" dirty="0" smtClean="0"/>
              <a:t>Transformation (Social and Economic Development) </a:t>
            </a:r>
            <a:r>
              <a:rPr lang="en-GB" altLang="en-US" sz="2000" dirty="0" smtClean="0"/>
              <a:t>: To improve access to job and income generation opportunities for previously disadvantaged individuals and communities</a:t>
            </a:r>
          </a:p>
          <a:p>
            <a:pPr algn="just">
              <a:buFont typeface="Arial" charset="0"/>
              <a:buAutoNum type="arabicPeriod"/>
            </a:pPr>
            <a:r>
              <a:rPr lang="en-GB" altLang="en-US" sz="2000" b="1" dirty="0" smtClean="0"/>
              <a:t>Commercialisation</a:t>
            </a:r>
            <a:r>
              <a:rPr lang="en-GB" altLang="en-US" sz="2000" dirty="0" smtClean="0"/>
              <a:t>: To position the Park as a premiere tourism destination</a:t>
            </a:r>
          </a:p>
          <a:p>
            <a:pPr algn="just">
              <a:buFont typeface="Arial" charset="0"/>
              <a:buAutoNum type="arabicPeriod"/>
            </a:pPr>
            <a:r>
              <a:rPr lang="en-GB" altLang="en-US" sz="2000" b="1" dirty="0" smtClean="0"/>
              <a:t>Governance and Administration</a:t>
            </a:r>
            <a:r>
              <a:rPr lang="en-GB" altLang="en-US" sz="2000" dirty="0" smtClean="0"/>
              <a:t>: To improve the framework for policy making in iSimangaliso, promote innovative research that supports management objectives, and develop, implement, and maintain cost-efficient and effective systems that support the execution of business processes</a:t>
            </a:r>
          </a:p>
          <a:p>
            <a:pPr algn="just">
              <a:buFont typeface="Arial" charset="0"/>
              <a:buAutoNum type="arabicPeriod"/>
            </a:pPr>
            <a:endParaRPr lang="en-GB" altLang="en-US" sz="2000" dirty="0" smtClean="0"/>
          </a:p>
          <a:p>
            <a:pPr algn="just">
              <a:buFont typeface="Arial" charset="0"/>
              <a:buChar char="•"/>
            </a:pPr>
            <a:endParaRPr lang="en-GB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xmlns="" val="1097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dirty="0" smtClean="0"/>
              <a:t>Programme 1: Park Operations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328288"/>
              </p:ext>
            </p:extLst>
          </p:nvPr>
        </p:nvGraphicFramePr>
        <p:xfrm>
          <a:off x="215516" y="1418864"/>
          <a:ext cx="8676963" cy="470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706925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71163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the regulation and management of the World Heritage values in a manner that facilitates sustainable economic growth and development</a:t>
                      </a:r>
                      <a:endParaRPr lang="en-ZA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park management meetings attended with day-to-day conservation manager</a:t>
                      </a:r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1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new environmental audits completed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1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follow-up environmental audits completed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4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environmental monitors deployed in </a:t>
                      </a: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iSimangaliso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6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hectares of invasive alien plants treated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kilometres of accessible coastline cleaned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dirty="0" smtClean="0"/>
              <a:t>Programme 1: Park Operations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5431020"/>
              </p:ext>
            </p:extLst>
          </p:nvPr>
        </p:nvGraphicFramePr>
        <p:xfrm>
          <a:off x="215516" y="1418865"/>
          <a:ext cx="8676963" cy="593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41983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13411">
                <a:tc rowSpan="4">
                  <a:txBody>
                    <a:bodyPr/>
                    <a:lstStyle/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completion of annual controlled burning programme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7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applications processed in respect of developments in the buffer zone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identified unauthorised developments/activities actioned legally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completion of annual infrastructure maintenance programme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518">
                <a:tc gridSpan="2">
                  <a:txBody>
                    <a:bodyPr/>
                    <a:lstStyle/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9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dirty="0" smtClean="0"/>
              <a:t>Programme 2: </a:t>
            </a:r>
            <a:r>
              <a:rPr lang="en-GB" dirty="0"/>
              <a:t>Transformation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079538"/>
              </p:ext>
            </p:extLst>
          </p:nvPr>
        </p:nvGraphicFramePr>
        <p:xfrm>
          <a:off x="215516" y="1556792"/>
          <a:ext cx="8676963" cy="510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41983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0080">
                <a:tc rowSpan="5"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optimise empowerment in all Park activities in order to support the transformation of tourism, conservation and research sectors through ownership, education, training, and job creation</a:t>
                      </a: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temporary jobs created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training days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SMMES participating in and skills development programmes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bursaries awarded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procurement from black-owned suppliers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129">
                <a:tc gridSpan="2">
                  <a:txBody>
                    <a:bodyPr/>
                    <a:lstStyle/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dirty="0" smtClean="0"/>
              <a:t>Programme </a:t>
            </a:r>
            <a:r>
              <a:rPr lang="en-GB" dirty="0"/>
              <a:t>3</a:t>
            </a:r>
            <a:r>
              <a:rPr lang="en-GB" dirty="0" smtClean="0"/>
              <a:t>: </a:t>
            </a:r>
            <a:r>
              <a:rPr lang="en-GB" dirty="0"/>
              <a:t>Commercialisation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74955"/>
              </p:ext>
            </p:extLst>
          </p:nvPr>
        </p:nvGraphicFramePr>
        <p:xfrm>
          <a:off x="215516" y="1564017"/>
          <a:ext cx="8676963" cy="438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41983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36104">
                <a:tc rowSpan="4"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optimise the Park’s revenue generation in an environmentally- and commercially sustainable manner that fosters job creation and empowerment of historically-disadvantaged communities</a:t>
                      </a: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 to the Park from commercial sources (rand million)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Visitor 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506860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lapsed licenses/concessions retendered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implementation of plan in respect of new tourism developments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endParaRPr lang="en-GB" sz="13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/>
          <a:lstStyle/>
          <a:p>
            <a:pPr algn="l"/>
            <a:r>
              <a:rPr lang="en-GB" dirty="0" smtClean="0"/>
              <a:t>Programme </a:t>
            </a:r>
            <a:r>
              <a:rPr lang="en-GB" dirty="0"/>
              <a:t>3</a:t>
            </a:r>
            <a:r>
              <a:rPr lang="en-GB" dirty="0" smtClean="0"/>
              <a:t>: </a:t>
            </a:r>
            <a:r>
              <a:rPr lang="en-GB" dirty="0"/>
              <a:t>Commercialisation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466514"/>
              </p:ext>
            </p:extLst>
          </p:nvPr>
        </p:nvGraphicFramePr>
        <p:xfrm>
          <a:off x="215516" y="1562881"/>
          <a:ext cx="8676963" cy="395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41983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00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and market the Park and establish it as a prominent tourism destination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annual events implemented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annual marketing and PR programme (%completion)</a:t>
                      </a:r>
                      <a:endParaRPr lang="en-ZA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ZA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060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environmentally appropriate tourism infrastructure that supports the development of the tourism market for the Park as well as conservation management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annual infrastructure programme (%completion)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140">
                <a:tc gridSpan="4">
                  <a:txBody>
                    <a:bodyPr/>
                    <a:lstStyle/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7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Programme 4: </a:t>
            </a:r>
            <a:r>
              <a:rPr lang="en-GB" dirty="0"/>
              <a:t>Finance and </a:t>
            </a:r>
            <a:r>
              <a:rPr lang="en-GB" dirty="0" smtClean="0"/>
              <a:t>						  Administration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080308"/>
              </p:ext>
            </p:extLst>
          </p:nvPr>
        </p:nvGraphicFramePr>
        <p:xfrm>
          <a:off x="215516" y="1418864"/>
          <a:ext cx="8676963" cy="518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9675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44305">
                <a:tc rowSpan="3"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research that is innovative and relevant to the knowledge requirements and management objectives of the </a:t>
                      </a:r>
                      <a:r>
                        <a:rPr lang="en-GB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iSimangaliso</a:t>
                      </a:r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Wetland Park</a:t>
                      </a: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new approved proposals that relate to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5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effective monitoring programme for the Park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of impacts of implementation on the ecological health of Lake St Lucia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11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visitor market surveys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present the World Heritage values</a:t>
                      </a:r>
                    </a:p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completion of the environmental education plan for the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1337">
                <a:tc rowSpan="2"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plans, policies and strategies for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implementation of plans to mitigate impact of identified threats to rare and endangered species and ecosystems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of 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8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14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7653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to </a:t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iSimangaliso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855365"/>
            <a:ext cx="8229600" cy="3445843"/>
          </a:xfrm>
        </p:spPr>
        <p:txBody>
          <a:bodyPr/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African became a signatory to the World Heritage Convention in 1997</a:t>
            </a: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iSimangaliso was the first South African site to be listed; it was listed in December 1999</a:t>
            </a: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It was listed for 3 World Heritage Values: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Programme 4: </a:t>
            </a:r>
            <a:r>
              <a:rPr lang="en-GB" dirty="0"/>
              <a:t>Finance and </a:t>
            </a:r>
            <a:r>
              <a:rPr lang="en-GB" dirty="0" smtClean="0"/>
              <a:t>						  Administration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4979636"/>
              </p:ext>
            </p:extLst>
          </p:nvPr>
        </p:nvGraphicFramePr>
        <p:xfrm>
          <a:off x="215516" y="1418864"/>
          <a:ext cx="8676963" cy="447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52"/>
                <a:gridCol w="2048333"/>
                <a:gridCol w="1820739"/>
                <a:gridCol w="1820739"/>
              </a:tblGrid>
              <a:tr h="69675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OBJECTIVE: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INDICATOR: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1338">
                <a:tc>
                  <a:txBody>
                    <a:bodyPr/>
                    <a:lstStyle/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completion of plans requested/required within the financial year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373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maintain good governance and a sound control environment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Unqualified external audit opinion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Unqualified opinion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2237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staff the organisation with appropriately skilled people in order to deliver against it mandate and business plan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retention of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4383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provide effective information technology and other systems that support business processes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and percentage implementation of business improvements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indicator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assessment for business systems improvements and technical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834">
                <a:tc gridSpan="4">
                  <a:txBody>
                    <a:bodyPr/>
                    <a:lstStyle/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35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Strategic risks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219651"/>
              </p:ext>
            </p:extLst>
          </p:nvPr>
        </p:nvGraphicFramePr>
        <p:xfrm>
          <a:off x="215516" y="1622333"/>
          <a:ext cx="8676963" cy="468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304256"/>
                <a:gridCol w="2067692"/>
                <a:gridCol w="1820739"/>
              </a:tblGrid>
              <a:tr h="69675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DISCRIPTION: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MITIGATION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PLANS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1338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 burden</a:t>
                      </a:r>
                      <a:r>
                        <a:rPr lang="en-GB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rapidly changing legal environment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the impacts of a rapidly changing and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increasing legal environment on service delivery and benefit creation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delivery slowed down impacting negatively on job creation and tourism potential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Actively participate in development of new legislation and streamline processes internally to meet requirements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multiple acts and avoid duplication of effort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373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 land uses outside the Park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 land uses outside the Park may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 negatively on the world heritage values for example catchment degradation 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Ecology and habitats inside the Park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become degraded negatively impacting world heritage values, livelihoods and tourism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with agencies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responsible for areas outside the park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legal avenues available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2237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Shortages</a:t>
                      </a:r>
                      <a:r>
                        <a:rPr lang="en-GB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funding for programmes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funding secured for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benefit creation programmes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jobs and benefits created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own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revenue generation potential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donor funding strategy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834">
                <a:tc gridSpan="4">
                  <a:txBody>
                    <a:bodyPr/>
                    <a:lstStyle/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6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269776"/>
            <a:ext cx="8651304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Strategic risks cont.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392373"/>
              </p:ext>
            </p:extLst>
          </p:nvPr>
        </p:nvGraphicFramePr>
        <p:xfrm>
          <a:off x="215516" y="1684490"/>
          <a:ext cx="8676963" cy="246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304256"/>
                <a:gridCol w="2067692"/>
                <a:gridCol w="1820739"/>
              </a:tblGrid>
              <a:tr h="69675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RISK:</a:t>
                      </a:r>
                      <a:endParaRPr lang="en-ZA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DISCRIPTION: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IMPACT: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MITIGATION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PLANS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1338">
                <a:tc>
                  <a:txBody>
                    <a:bodyPr/>
                    <a:lstStyle/>
                    <a:p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dependence on key skills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skills available in the area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key skills leave the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organisation institutional memory and delivery and negatively impacted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development strategy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 programme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Bursary programme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programmes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Retention strategies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834">
                <a:tc gridSpan="4">
                  <a:txBody>
                    <a:bodyPr/>
                    <a:lstStyle/>
                    <a:p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65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Budget Estimates</a:t>
            </a:r>
            <a:endParaRPr lang="en-GB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5032358"/>
              </p:ext>
            </p:extLst>
          </p:nvPr>
        </p:nvGraphicFramePr>
        <p:xfrm>
          <a:off x="575556" y="1844824"/>
          <a:ext cx="7992888" cy="3352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36504"/>
                <a:gridCol w="3456384"/>
              </a:tblGrid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Medium-term expenditure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thousand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55,168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13,289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en-GB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administration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Policy, Planning and Research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Finance</a:t>
                      </a:r>
                      <a:r>
                        <a:rPr lang="en-GB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&amp; administration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42,537</a:t>
                      </a:r>
                      <a:endParaRPr lang="en-GB" sz="20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149,505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73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4099" name="Picture 7" descr="launch pic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3295" y="188913"/>
            <a:ext cx="8121153" cy="5436830"/>
          </a:xfrm>
          <a:noFill/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67009" y="5558699"/>
            <a:ext cx="7991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/>
              <a:t>SIYABONGA – THANK </a:t>
            </a:r>
            <a:r>
              <a:rPr lang="en-US" altLang="en-US" sz="2800" b="1" dirty="0" smtClean="0"/>
              <a:t>YOU from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Africa’s greatest conservation-based tourism destination driven by community empowerment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8733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ippo and flamingos in Lake St Lucia low r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79979" y="3384376"/>
            <a:ext cx="476402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astern Shores_Perri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7" y="0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Aerial view of Lake Sibaya the Coastal Dune Forest and the Indian Ocea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27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188640"/>
            <a:ext cx="403244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+mn-lt"/>
              </a:rPr>
              <a:t>Unique ecological and biological processes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27201"/>
            <a:ext cx="3995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latin typeface="Calibri" pitchFamily="34" charset="0"/>
              </a:rPr>
              <a:t>Superlative natural </a:t>
            </a:r>
            <a:r>
              <a:rPr lang="en-ZA" sz="2800" b="1" dirty="0" smtClean="0">
                <a:latin typeface="Calibri" pitchFamily="34" charset="0"/>
              </a:rPr>
              <a:t>phenomena (sense of place)</a:t>
            </a:r>
            <a:endParaRPr lang="en-ZA" sz="2800" b="1" dirty="0">
              <a:latin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06751" y="3789040"/>
            <a:ext cx="4301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latin typeface="Calibri" pitchFamily="34" charset="0"/>
              </a:rPr>
              <a:t>Biological diversity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6114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iSimangaliso’s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Legislative Framework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 Heritage Convention was brought into South African law in 2000 when the World Heritage Convention Act was promulgated</a:t>
            </a: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iSimangaliso Wetland Park was established under the World Heritage Convention Act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consolidating 16 different parcels of land under one proclamation in November 2000</a:t>
            </a: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The iSimangaliso Wetland Park Authority was established to manage the Park under the World Heritage Convention Regulations in November 2000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74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iSimangaliso’s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Establishment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55000" lnSpcReduction="20000"/>
          </a:bodyPr>
          <a:lstStyle/>
          <a:p>
            <a:r>
              <a:rPr lang="en-ZA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iSimangaliso’s</a:t>
            </a:r>
            <a:r>
              <a:rPr lang="en-Z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was established in April 2002</a:t>
            </a:r>
          </a:p>
          <a:p>
            <a:r>
              <a:rPr lang="en-Z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a board with a max of 9 members</a:t>
            </a:r>
          </a:p>
          <a:p>
            <a:r>
              <a:rPr lang="en-Z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representation from traditional communities and land claimants</a:t>
            </a:r>
          </a:p>
          <a:p>
            <a:pPr lvl="0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Its mandate as set out in the act is to:</a:t>
            </a:r>
          </a:p>
          <a:p>
            <a:pPr lvl="1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conserve and present the Park, especially World Heritage Values;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Empower historically disadvantaged adjacent communities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Promote and facilitate optimal tourism and related development in Park. 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Its MTEF allocation for its first year of operations was R3.96m; its total revenue for that year was R16.82m and it had a staff complement of 14 people (this year MTEF was R24.9 and total revenue R126.3m; staff complement 30)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1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LocalityDim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285750"/>
            <a:ext cx="4086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ram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35099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frame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" y="285750"/>
            <a:ext cx="35083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bull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75" y="285750"/>
            <a:ext cx="35083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frame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85750"/>
            <a:ext cx="35290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frame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285750"/>
            <a:ext cx="35290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 descr="consolid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285750"/>
            <a:ext cx="35290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 descr="frame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285750"/>
            <a:ext cx="352901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924300" y="40703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Calibri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788594"/>
              </p:ext>
            </p:extLst>
          </p:nvPr>
        </p:nvGraphicFramePr>
        <p:xfrm>
          <a:off x="4143375" y="309563"/>
          <a:ext cx="4848226" cy="604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113"/>
                <a:gridCol w="2424113"/>
              </a:tblGrid>
              <a:tr h="305355"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iSIMANGALISO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Progress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05355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Major tourism routes</a:t>
                      </a:r>
                      <a:endParaRPr lang="en-GB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N2 and R22</a:t>
                      </a:r>
                      <a:endParaRPr lang="en-GB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Community feeder roads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Sibaya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&amp;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uMkhuze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9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park roads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Eastern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&amp; Western Shores &amp; </a:t>
                      </a:r>
                      <a:r>
                        <a:rPr lang="en-GB" sz="1800" b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uMkhuze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15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Land consolidation and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rehabilitation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Land consolidation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commercial forestry areas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Alien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clearing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parcels of land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Eastern &amp; Western Shores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15000ha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78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Fencing of entire park 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Almost the distance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from Durban to </a:t>
                      </a:r>
                      <a:r>
                        <a:rPr lang="en-GB" sz="1800" b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Jhb</a:t>
                      </a:r>
                      <a:endParaRPr lang="en-GB" sz="1800" b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Wilderness fenced for first time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Infrastructure upgrades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22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pic>
        <p:nvPicPr>
          <p:cNvPr id="7" name="Picture 1" descr="Annexure3_Infrastructure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" y="0"/>
            <a:ext cx="5719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29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839266"/>
            <a:ext cx="8784976" cy="439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677459"/>
              </p:ext>
            </p:extLst>
          </p:nvPr>
        </p:nvGraphicFramePr>
        <p:xfrm>
          <a:off x="395536" y="1628800"/>
          <a:ext cx="835292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192688"/>
              </a:tblGrid>
              <a:tr h="30535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Game introductions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 species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that existed reintroduced except Eland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Small business support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178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small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businesses supported through enterprise programme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9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Bursary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programme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bursaries to youth from the areas adjacent to the Park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9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 programme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interns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9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Job creation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figures – 54000 temporary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Training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programmes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Arts, craft, tourism, hospitality,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construction, agriculture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(artists sold commissions for R100k a piece and exhibited inter alia at JAG and Moses </a:t>
                      </a:r>
                      <a:r>
                        <a:rPr lang="en-GB" sz="1800" b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Mabhida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Revenue share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8% of commercial revenue paid to claimants annually (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approx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R1.2m)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6624736" cy="1143000"/>
          </a:xfrm>
        </p:spPr>
        <p:txBody>
          <a:bodyPr>
            <a:normAutofit/>
          </a:bodyPr>
          <a:lstStyle/>
          <a:p>
            <a:pPr algn="l"/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iSimangaliso’s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Progress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1821</Words>
  <Application>Microsoft Office PowerPoint</Application>
  <PresentationFormat>On-screen Show (4:3)</PresentationFormat>
  <Paragraphs>404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Presentation Outline </vt:lpstr>
      <vt:lpstr>Background to  iSimangaliso</vt:lpstr>
      <vt:lpstr>Superlative natural phenomena (sense of place)</vt:lpstr>
      <vt:lpstr>iSimangaliso’s Legislative Framework</vt:lpstr>
      <vt:lpstr>iSimangaliso’s Establishment</vt:lpstr>
      <vt:lpstr>Slide 7</vt:lpstr>
      <vt:lpstr>Slide 8</vt:lpstr>
      <vt:lpstr>iSimangaliso’s Progress</vt:lpstr>
      <vt:lpstr>iSimangaliso’s Progress</vt:lpstr>
      <vt:lpstr>Slide 11</vt:lpstr>
      <vt:lpstr>    Mandate:  (The World Heritage Convention Act and Regulations)</vt:lpstr>
      <vt:lpstr>       Vision:  to create Africa’s greatest conservation-based tourism destination driven by community empowerment</vt:lpstr>
      <vt:lpstr>Slide 14</vt:lpstr>
      <vt:lpstr>High-Level Structure</vt:lpstr>
      <vt:lpstr>Slide 16</vt:lpstr>
      <vt:lpstr>NDP Contribution</vt:lpstr>
      <vt:lpstr>NDP Contribution cont.</vt:lpstr>
      <vt:lpstr>Slide 19</vt:lpstr>
      <vt:lpstr>Alignment with DEA Plan</vt:lpstr>
      <vt:lpstr>Alignment with DEA Plan cont.</vt:lpstr>
      <vt:lpstr>                </vt:lpstr>
      <vt:lpstr> Programme Structure</vt:lpstr>
      <vt:lpstr>Programme 1: Park Operations</vt:lpstr>
      <vt:lpstr>Programme 1: Park Operations</vt:lpstr>
      <vt:lpstr>Programme 2: Transformation</vt:lpstr>
      <vt:lpstr>Programme 3: Commercialisation</vt:lpstr>
      <vt:lpstr>Programme 3: Commercialisation</vt:lpstr>
      <vt:lpstr>Programme 4: Finance and         Administration</vt:lpstr>
      <vt:lpstr>Programme 4: Finance and         Administration</vt:lpstr>
      <vt:lpstr>Strategic risks</vt:lpstr>
      <vt:lpstr>Strategic risks cont.</vt:lpstr>
      <vt:lpstr>Budget Estimates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iSimangaliso Wetland Park Authority</dc:title>
  <dc:creator>Terri</dc:creator>
  <cp:lastModifiedBy>PUMZA</cp:lastModifiedBy>
  <cp:revision>163</cp:revision>
  <cp:lastPrinted>2015-11-10T06:48:34Z</cp:lastPrinted>
  <dcterms:created xsi:type="dcterms:W3CDTF">2014-06-03T10:23:54Z</dcterms:created>
  <dcterms:modified xsi:type="dcterms:W3CDTF">2016-08-26T13:51:43Z</dcterms:modified>
</cp:coreProperties>
</file>