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440" r:id="rId3"/>
    <p:sldId id="461" r:id="rId4"/>
    <p:sldId id="448" r:id="rId5"/>
    <p:sldId id="419" r:id="rId6"/>
    <p:sldId id="449" r:id="rId7"/>
    <p:sldId id="452" r:id="rId8"/>
    <p:sldId id="453" r:id="rId9"/>
    <p:sldId id="460" r:id="rId10"/>
    <p:sldId id="467" r:id="rId11"/>
    <p:sldId id="468" r:id="rId12"/>
    <p:sldId id="462" r:id="rId13"/>
    <p:sldId id="463" r:id="rId14"/>
    <p:sldId id="466" r:id="rId15"/>
    <p:sldId id="329" r:id="rId16"/>
  </p:sldIdLst>
  <p:sldSz cx="9144000" cy="6858000" type="screen4x3"/>
  <p:notesSz cx="6881813" cy="92964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FF0000"/>
    <a:srgbClr val="9900CC"/>
    <a:srgbClr val="3CC43C"/>
    <a:srgbClr val="6F9175"/>
    <a:srgbClr val="66CC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450" autoAdjust="0"/>
    <p:restoredTop sz="94671" autoAdjust="0"/>
  </p:normalViewPr>
  <p:slideViewPr>
    <p:cSldViewPr>
      <p:cViewPr>
        <p:scale>
          <a:sx n="60" d="100"/>
          <a:sy n="60" d="100"/>
        </p:scale>
        <p:origin x="-3084" y="-11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0" d="100"/>
        <a:sy n="110" d="100"/>
      </p:scale>
      <p:origin x="0" y="906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2119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46" tIns="46223" rIns="92446" bIns="46223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98102" y="0"/>
            <a:ext cx="2982119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46" tIns="46223" rIns="92446" bIns="46223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76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8182" y="4415790"/>
            <a:ext cx="550545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46" tIns="46223" rIns="92446" bIns="4622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2982119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46" tIns="46223" rIns="92446" bIns="46223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8102" y="8829967"/>
            <a:ext cx="2982119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46" tIns="46223" rIns="92446" bIns="46223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44B4DC0-9D1F-4143-B753-8785C81B74A8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3363716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58371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36D5D7-D81B-420F-BFCB-6A8288A612E6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BCA358-3789-4767-98B6-4834027025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77025" y="188913"/>
            <a:ext cx="2092325" cy="59372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5288" y="188913"/>
            <a:ext cx="6129337" cy="59372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33A93E-10AA-44AE-822E-035AEF89693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TOP SECRET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925F17-5703-433A-A008-E4595EE034D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41773395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985F30-5E81-45DE-AAEE-EA84A1EBA3A1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C7E85B-2A2C-42D5-A586-5B319F838AB1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B01870-3037-4CE0-83C6-E95F5130E1ED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78A856-6BA7-4267-978B-6D9C4E861E76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4A1E2E-0A00-415F-9A58-8291F2EC473D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4D69C3-1A8A-407A-B6ED-429B4F1D285E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350CD6-E83B-4246-8E63-BB44DAB1ADE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64954F-85CA-482F-B242-09062FE1213B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95288" y="188913"/>
            <a:ext cx="8374062" cy="935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706B8DA-D6CD-4690-A0A2-FC841A86B45C}" type="slidenum">
              <a:rPr lang="en-GB"/>
              <a:pPr/>
              <a:t>‹#›</a:t>
            </a:fld>
            <a:endParaRPr lang="en-GB"/>
          </a:p>
        </p:txBody>
      </p:sp>
      <p:pic>
        <p:nvPicPr>
          <p:cNvPr id="1031" name="Picture 7" descr="header"/>
          <p:cNvPicPr>
            <a:picLocks noChangeAspect="1" noChangeArrowheads="1"/>
          </p:cNvPicPr>
          <p:nvPr userDrawn="1"/>
        </p:nvPicPr>
        <p:blipFill>
          <a:blip r:embed="rId14" cstate="print"/>
          <a:srcRect l="23436" r="28241"/>
          <a:stretch>
            <a:fillRect/>
          </a:stretch>
        </p:blipFill>
        <p:spPr bwMode="auto">
          <a:xfrm>
            <a:off x="2700338" y="188913"/>
            <a:ext cx="3095625" cy="935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8" descr="logo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395288" y="188913"/>
            <a:ext cx="2232025" cy="935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3" name="Picture 9" descr="Image of a Metrorail train."/>
          <p:cNvPicPr>
            <a:picLocks noChangeAspect="1" noChangeArrowheads="1"/>
          </p:cNvPicPr>
          <p:nvPr userDrawn="1"/>
        </p:nvPicPr>
        <p:blipFill>
          <a:blip r:embed="rId16" cstate="print"/>
          <a:srcRect l="8572" t="5479" r="16566" b="1370"/>
          <a:stretch>
            <a:fillRect/>
          </a:stretch>
        </p:blipFill>
        <p:spPr bwMode="auto">
          <a:xfrm>
            <a:off x="5867400" y="188913"/>
            <a:ext cx="1368425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4" name="Picture 10" descr="banner-menu-image004"/>
          <p:cNvPicPr>
            <a:picLocks noChangeAspect="1" noChangeArrowheads="1"/>
          </p:cNvPicPr>
          <p:nvPr userDrawn="1"/>
        </p:nvPicPr>
        <p:blipFill>
          <a:blip r:embed="rId17" cstate="print"/>
          <a:srcRect l="4808" r="7906"/>
          <a:stretch>
            <a:fillRect/>
          </a:stretch>
        </p:blipFill>
        <p:spPr bwMode="auto">
          <a:xfrm>
            <a:off x="7308850" y="188913"/>
            <a:ext cx="1368425" cy="935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E0FB2-03C8-4890-B7C7-F7A5424A98CB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42910" y="1484784"/>
            <a:ext cx="7601498" cy="1656184"/>
          </a:xfrm>
        </p:spPr>
        <p:txBody>
          <a:bodyPr/>
          <a:lstStyle/>
          <a:p>
            <a:r>
              <a:rPr lang="en-ZA" sz="3600" b="1" dirty="0" smtClean="0"/>
              <a:t/>
            </a:r>
            <a:br>
              <a:rPr lang="en-ZA" sz="3600" b="1" dirty="0" smtClean="0"/>
            </a:br>
            <a:r>
              <a:rPr lang="en-ZA" sz="3600" b="1" dirty="0" smtClean="0"/>
              <a:t/>
            </a:r>
            <a:br>
              <a:rPr lang="en-ZA" sz="3600" b="1" dirty="0" smtClean="0"/>
            </a:br>
            <a:r>
              <a:rPr lang="en-ZA" sz="3600" b="1" dirty="0" smtClean="0"/>
              <a:t/>
            </a:r>
            <a:br>
              <a:rPr lang="en-ZA" sz="3600" b="1" dirty="0" smtClean="0"/>
            </a:br>
            <a:r>
              <a:rPr lang="en-ZA" sz="3600" b="1" dirty="0" smtClean="0"/>
              <a:t/>
            </a:r>
            <a:br>
              <a:rPr lang="en-ZA" sz="3600" b="1" dirty="0" smtClean="0"/>
            </a:br>
            <a:r>
              <a:rPr lang="en-ZA" sz="3600" b="1" dirty="0" smtClean="0"/>
              <a:t/>
            </a:r>
            <a:br>
              <a:rPr lang="en-ZA" sz="3600" b="1" dirty="0" smtClean="0"/>
            </a:br>
            <a:r>
              <a:rPr lang="en-ZA" sz="3600" b="1" dirty="0" smtClean="0"/>
              <a:t/>
            </a:r>
            <a:br>
              <a:rPr lang="en-ZA" sz="3600" b="1" dirty="0" smtClean="0"/>
            </a:br>
            <a:r>
              <a:rPr lang="en-ZA" sz="3600" b="1" dirty="0" smtClean="0"/>
              <a:t/>
            </a:r>
            <a:br>
              <a:rPr lang="en-ZA" sz="3600" b="1" dirty="0" smtClean="0"/>
            </a:br>
            <a:r>
              <a:rPr lang="en-ZA" sz="3600" b="1" dirty="0" smtClean="0"/>
              <a:t/>
            </a:r>
            <a:br>
              <a:rPr lang="en-ZA" sz="3600" b="1" dirty="0" smtClean="0"/>
            </a:br>
            <a:r>
              <a:rPr lang="en-ZA" sz="2800" b="1" dirty="0" smtClean="0"/>
              <a:t>DEPARTMENT OF TRANSPORT</a:t>
            </a:r>
            <a:br>
              <a:rPr lang="en-ZA" sz="2800" b="1" dirty="0" smtClean="0"/>
            </a:br>
            <a:r>
              <a:rPr lang="en-ZA" sz="2800" b="1" dirty="0" smtClean="0"/>
              <a:t/>
            </a:r>
            <a:br>
              <a:rPr lang="en-ZA" sz="2800" b="1" dirty="0" smtClean="0"/>
            </a:br>
            <a:r>
              <a:rPr lang="en-ZA" sz="2800" b="1" dirty="0" smtClean="0"/>
              <a:t/>
            </a:r>
            <a:br>
              <a:rPr lang="en-ZA" sz="2800" b="1" dirty="0" smtClean="0"/>
            </a:br>
            <a:r>
              <a:rPr lang="en-ZA" sz="3600" b="1" dirty="0" smtClean="0"/>
              <a:t/>
            </a:r>
            <a:br>
              <a:rPr lang="en-ZA" sz="3600" b="1" dirty="0" smtClean="0"/>
            </a:br>
            <a:r>
              <a:rPr lang="en-ZA" sz="3600" b="1" dirty="0" smtClean="0"/>
              <a:t>WHITE PAPER ON NATIONAL CIVIL AVIATION POLICY (NCAP)</a:t>
            </a:r>
            <a:br>
              <a:rPr lang="en-ZA" sz="3600" b="1" dirty="0" smtClean="0"/>
            </a:br>
            <a:r>
              <a:rPr lang="en-ZA" sz="3600" b="1" dirty="0"/>
              <a:t/>
            </a:r>
            <a:br>
              <a:rPr lang="en-ZA" sz="3600" b="1" dirty="0"/>
            </a:br>
            <a:r>
              <a:rPr lang="en-ZA" sz="2400" b="1" dirty="0" smtClean="0"/>
              <a:t>PRESENTATION TO THE SELECT COMMITTEE ON PETITIONS AND EXECUTIVE UNDERTAKINGS </a:t>
            </a:r>
            <a:br>
              <a:rPr lang="en-ZA" sz="2400" b="1" dirty="0" smtClean="0"/>
            </a:br>
            <a:r>
              <a:rPr lang="en-ZA" sz="2400" b="1" dirty="0" smtClean="0"/>
              <a:t>16 MARCH 2016</a:t>
            </a:r>
            <a:br>
              <a:rPr lang="en-ZA" sz="2400" b="1" dirty="0" smtClean="0"/>
            </a:br>
            <a:r>
              <a:rPr lang="en-ZA" sz="3600" b="1" dirty="0"/>
              <a:t/>
            </a:r>
            <a:br>
              <a:rPr lang="en-ZA" sz="3600" b="1" dirty="0"/>
            </a:br>
            <a:endParaRPr lang="en-GB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690DD-C269-4133-8916-21B36BD4BFDC}" type="slidenum">
              <a:rPr lang="en-GB"/>
              <a:pPr/>
              <a:t>10</a:t>
            </a:fld>
            <a:endParaRPr lang="en-GB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58" y="1071546"/>
            <a:ext cx="8429684" cy="845286"/>
          </a:xfrm>
        </p:spPr>
        <p:txBody>
          <a:bodyPr/>
          <a:lstStyle/>
          <a:p>
            <a:r>
              <a:rPr lang="en-GB" sz="2800" b="1" dirty="0" smtClean="0">
                <a:solidFill>
                  <a:schemeClr val="accent2"/>
                </a:solidFill>
              </a:rPr>
              <a:t>Aircraft Operations and the Environment (continued)</a:t>
            </a:r>
            <a:endParaRPr lang="en-GB" sz="2800" b="1" dirty="0">
              <a:solidFill>
                <a:schemeClr val="accent2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7158" y="1628800"/>
            <a:ext cx="8643998" cy="5229200"/>
          </a:xfrm>
        </p:spPr>
        <p:txBody>
          <a:bodyPr/>
          <a:lstStyle/>
          <a:p>
            <a:pPr lvl="2"/>
            <a:endParaRPr lang="en-GB" sz="2000" b="1" i="1" dirty="0" smtClean="0"/>
          </a:p>
          <a:p>
            <a:pPr lvl="2"/>
            <a:endParaRPr lang="en-GB" sz="2000" b="1" i="1" dirty="0" smtClean="0"/>
          </a:p>
          <a:p>
            <a:pPr lvl="2"/>
            <a:r>
              <a:rPr lang="en-GB" sz="2000" b="1" i="1" dirty="0" smtClean="0"/>
              <a:t>Noise abatement:  </a:t>
            </a:r>
            <a:r>
              <a:rPr lang="en-GB" sz="2000" i="1" dirty="0" smtClean="0"/>
              <a:t>Affected airports to ensure </a:t>
            </a:r>
            <a:r>
              <a:rPr lang="en-GB" sz="2000" i="1" dirty="0"/>
              <a:t>that appropriate noise abatement procedures and measures are developed and published after </a:t>
            </a:r>
            <a:r>
              <a:rPr lang="en-GB" sz="2000" i="1" dirty="0" smtClean="0"/>
              <a:t> SACAA approval.  </a:t>
            </a:r>
          </a:p>
          <a:p>
            <a:pPr lvl="2"/>
            <a:endParaRPr lang="en-GB" sz="2000" i="1" dirty="0" smtClean="0"/>
          </a:p>
          <a:p>
            <a:pPr lvl="2"/>
            <a:r>
              <a:rPr lang="en-GB" sz="2000" b="1" i="1" dirty="0" smtClean="0"/>
              <a:t>Operating restrictions</a:t>
            </a:r>
            <a:r>
              <a:rPr lang="en-ZA" sz="2000" b="1" i="1" dirty="0" smtClean="0"/>
              <a:t>:  </a:t>
            </a:r>
            <a:r>
              <a:rPr lang="en-ZA" sz="2000" i="1" dirty="0" smtClean="0"/>
              <a:t>Any measure aimed at reducing aircraft noise which could not be addressed through the 3 measures listed above.  Includes  limitations on night flights and curfews</a:t>
            </a:r>
            <a:endParaRPr lang="en-ZA" sz="2000" dirty="0"/>
          </a:p>
          <a:p>
            <a:pPr lvl="1"/>
            <a:endParaRPr lang="en-ZA" sz="2000" dirty="0"/>
          </a:p>
          <a:p>
            <a:endParaRPr lang="en-GB" sz="2000" i="1" dirty="0" smtClean="0"/>
          </a:p>
        </p:txBody>
      </p:sp>
    </p:spTree>
    <p:extLst>
      <p:ext uri="{BB962C8B-B14F-4D97-AF65-F5344CB8AC3E}">
        <p14:creationId xmlns:p14="http://schemas.microsoft.com/office/powerpoint/2010/main" xmlns="" val="2234986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690DD-C269-4133-8916-21B36BD4BFDC}" type="slidenum">
              <a:rPr lang="en-GB"/>
              <a:pPr/>
              <a:t>11</a:t>
            </a:fld>
            <a:endParaRPr lang="en-GB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58" y="1071546"/>
            <a:ext cx="8429684" cy="576263"/>
          </a:xfrm>
        </p:spPr>
        <p:txBody>
          <a:bodyPr/>
          <a:lstStyle/>
          <a:p>
            <a:r>
              <a:rPr lang="en-GB" sz="2800" b="1" dirty="0" smtClean="0">
                <a:solidFill>
                  <a:schemeClr val="accent2"/>
                </a:solidFill>
              </a:rPr>
              <a:t>Aircraft Operations and the Environment (cont.)</a:t>
            </a:r>
            <a:endParaRPr lang="en-GB" sz="2800" b="1" dirty="0">
              <a:solidFill>
                <a:schemeClr val="accent2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7158" y="1628800"/>
            <a:ext cx="8643998" cy="5229200"/>
          </a:xfrm>
        </p:spPr>
        <p:txBody>
          <a:bodyPr/>
          <a:lstStyle/>
          <a:p>
            <a:pPr marL="342900" lvl="3" indent="-342900">
              <a:buFontTx/>
              <a:buChar char="•"/>
            </a:pPr>
            <a:r>
              <a:rPr lang="en-GB" sz="2400" b="1" dirty="0"/>
              <a:t>Calculation and prediction of aircraft </a:t>
            </a:r>
            <a:r>
              <a:rPr lang="en-GB" sz="2400" b="1" dirty="0" smtClean="0"/>
              <a:t>noise - </a:t>
            </a:r>
            <a:r>
              <a:rPr lang="en-GB" sz="2400" dirty="0" smtClean="0"/>
              <a:t>Essential </a:t>
            </a:r>
            <a:r>
              <a:rPr lang="en-GB" sz="2400" dirty="0"/>
              <a:t>for airport operations and in particular, for the long-term planning of land-uses around existing and future airports</a:t>
            </a:r>
            <a:r>
              <a:rPr lang="en-GB" sz="2400" dirty="0" smtClean="0"/>
              <a:t>. </a:t>
            </a:r>
          </a:p>
          <a:p>
            <a:pPr marL="342900" lvl="3" indent="-342900">
              <a:buFontTx/>
              <a:buChar char="•"/>
            </a:pPr>
            <a:endParaRPr lang="en-GB" sz="2400" dirty="0" smtClean="0"/>
          </a:p>
          <a:p>
            <a:pPr marL="342900" lvl="3" indent="-342900">
              <a:buFontTx/>
              <a:buChar char="•"/>
            </a:pPr>
            <a:r>
              <a:rPr lang="en-GB" sz="2400" b="1" dirty="0" smtClean="0"/>
              <a:t>Policy statements:</a:t>
            </a:r>
          </a:p>
          <a:p>
            <a:pPr lvl="1"/>
            <a:r>
              <a:rPr lang="en-GB" sz="1800" i="1" dirty="0"/>
              <a:t>SACAA must, in terms of formulated criteria as prescribed, determine which airports are required to calculate aircraft noise contours.</a:t>
            </a:r>
            <a:endParaRPr lang="en-ZA" sz="1800" dirty="0"/>
          </a:p>
          <a:p>
            <a:pPr lvl="1"/>
            <a:r>
              <a:rPr lang="en-GB" sz="1800" i="1" dirty="0"/>
              <a:t>The airport licensee </a:t>
            </a:r>
            <a:r>
              <a:rPr lang="en-GB" sz="1800" i="1" dirty="0" smtClean="0"/>
              <a:t>responsible </a:t>
            </a:r>
            <a:r>
              <a:rPr lang="en-GB" sz="1800" i="1" dirty="0"/>
              <a:t>for calculating and predicting aircraft noise in accordance with the prediction model set in the National Code of Practice and ICAO and bear the </a:t>
            </a:r>
            <a:r>
              <a:rPr lang="en-GB" sz="1800" i="1" dirty="0" smtClean="0"/>
              <a:t>costs</a:t>
            </a:r>
            <a:endParaRPr lang="en-ZA" sz="1800" dirty="0"/>
          </a:p>
          <a:p>
            <a:pPr lvl="1"/>
            <a:r>
              <a:rPr lang="en-GB" sz="1800" i="1" dirty="0"/>
              <a:t>The airport noise contours should be established in a manner that would not subject land-use development rights to frequent change. </a:t>
            </a:r>
            <a:endParaRPr lang="en-ZA" sz="1800" dirty="0"/>
          </a:p>
          <a:p>
            <a:pPr lvl="1"/>
            <a:r>
              <a:rPr lang="en-GB" sz="1800" i="1" dirty="0"/>
              <a:t>SACAA </a:t>
            </a:r>
            <a:r>
              <a:rPr lang="en-GB" sz="1800" i="1" dirty="0" smtClean="0"/>
              <a:t>responsible for </a:t>
            </a:r>
            <a:r>
              <a:rPr lang="en-GB" sz="1800" i="1" dirty="0"/>
              <a:t>enforcing and regulating the calculation of aircraft noise </a:t>
            </a:r>
            <a:r>
              <a:rPr lang="en-GB" sz="1800" i="1" dirty="0" smtClean="0"/>
              <a:t>contours</a:t>
            </a:r>
            <a:endParaRPr lang="en-ZA" sz="1800" dirty="0"/>
          </a:p>
        </p:txBody>
      </p:sp>
    </p:spTree>
    <p:extLst>
      <p:ext uri="{BB962C8B-B14F-4D97-AF65-F5344CB8AC3E}">
        <p14:creationId xmlns:p14="http://schemas.microsoft.com/office/powerpoint/2010/main" xmlns="" val="2807802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690DD-C269-4133-8916-21B36BD4BFDC}" type="slidenum">
              <a:rPr lang="en-GB"/>
              <a:pPr/>
              <a:t>12</a:t>
            </a:fld>
            <a:endParaRPr lang="en-GB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58" y="1071546"/>
            <a:ext cx="8429684" cy="576263"/>
          </a:xfrm>
        </p:spPr>
        <p:txBody>
          <a:bodyPr/>
          <a:lstStyle/>
          <a:p>
            <a:r>
              <a:rPr lang="en-GB" sz="2800" b="1" dirty="0" smtClean="0">
                <a:solidFill>
                  <a:schemeClr val="accent2"/>
                </a:solidFill>
              </a:rPr>
              <a:t>Aircraft Operations and the Environment (cont.)</a:t>
            </a:r>
            <a:endParaRPr lang="en-GB" sz="2800" b="1" dirty="0">
              <a:solidFill>
                <a:schemeClr val="accent2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7158" y="1628800"/>
            <a:ext cx="8643998" cy="5229200"/>
          </a:xfrm>
        </p:spPr>
        <p:txBody>
          <a:bodyPr/>
          <a:lstStyle/>
          <a:p>
            <a:pPr marL="342900" lvl="4" indent="-342900">
              <a:buFontTx/>
              <a:buChar char="•"/>
            </a:pPr>
            <a:r>
              <a:rPr lang="en-GB" sz="2400" b="1" dirty="0" smtClean="0"/>
              <a:t>Noise </a:t>
            </a:r>
            <a:r>
              <a:rPr lang="en-GB" sz="2400" b="1" dirty="0"/>
              <a:t>and track conformance-monitoring </a:t>
            </a:r>
            <a:r>
              <a:rPr lang="en-GB" sz="2400" b="1" dirty="0" smtClean="0"/>
              <a:t>systems</a:t>
            </a:r>
          </a:p>
          <a:p>
            <a:pPr marL="457200" lvl="5" indent="0">
              <a:buNone/>
            </a:pPr>
            <a:endParaRPr lang="en-GB" sz="1400" dirty="0" smtClean="0"/>
          </a:p>
          <a:p>
            <a:pPr marL="457200" lvl="5" indent="0">
              <a:buNone/>
            </a:pPr>
            <a:r>
              <a:rPr lang="en-GB" dirty="0" smtClean="0"/>
              <a:t>Monitoring </a:t>
            </a:r>
            <a:r>
              <a:rPr lang="en-GB" dirty="0"/>
              <a:t>aircraft noise around airports is a primary instrument in minimising the impact of aircraft noise.  </a:t>
            </a:r>
            <a:r>
              <a:rPr lang="en-GB" dirty="0" smtClean="0"/>
              <a:t> NCAP assigned the following responsibilities</a:t>
            </a:r>
            <a:r>
              <a:rPr lang="en-GB" b="1" i="1" dirty="0" smtClean="0"/>
              <a:t>:</a:t>
            </a:r>
          </a:p>
          <a:p>
            <a:pPr marL="457200" lvl="5" indent="0">
              <a:buNone/>
            </a:pPr>
            <a:endParaRPr lang="en-GB" b="1" i="1" dirty="0" smtClean="0"/>
          </a:p>
          <a:p>
            <a:pPr lvl="1"/>
            <a:r>
              <a:rPr lang="en-GB" sz="1800" i="1" dirty="0" smtClean="0"/>
              <a:t>SACAA must </a:t>
            </a:r>
            <a:r>
              <a:rPr lang="en-GB" sz="1800" i="1" dirty="0"/>
              <a:t>in terms of formulated criteria, as prescribed, determine which airports are required to conduct regular monitoring of aircraft noise. </a:t>
            </a:r>
            <a:endParaRPr lang="en-GB" sz="1800" i="1" dirty="0" smtClean="0"/>
          </a:p>
          <a:p>
            <a:pPr lvl="1"/>
            <a:endParaRPr lang="en-ZA" sz="1800" dirty="0"/>
          </a:p>
          <a:p>
            <a:pPr lvl="1"/>
            <a:r>
              <a:rPr lang="en-GB" sz="1800" i="1" dirty="0" smtClean="0"/>
              <a:t>SACAA is responsible </a:t>
            </a:r>
            <a:r>
              <a:rPr lang="en-GB" sz="1800" i="1" dirty="0"/>
              <a:t>for the regulation of the standards and requirements for aircraft noise monitoring systems in line with international practice as well as enforcing the monitoring of aircraft </a:t>
            </a:r>
            <a:r>
              <a:rPr lang="en-GB" sz="1800" i="1" dirty="0" smtClean="0"/>
              <a:t>noise.</a:t>
            </a:r>
          </a:p>
          <a:p>
            <a:pPr lvl="1"/>
            <a:endParaRPr lang="en-ZA" sz="1800" dirty="0"/>
          </a:p>
          <a:p>
            <a:pPr lvl="1"/>
            <a:r>
              <a:rPr lang="en-GB" sz="1800" i="1" dirty="0" smtClean="0"/>
              <a:t>The </a:t>
            </a:r>
            <a:r>
              <a:rPr lang="en-GB" sz="1800" i="1" dirty="0"/>
              <a:t>airport licensee will be responsible for funding the procurement, installation, operation and maintenance of the permanent noise monitoring </a:t>
            </a:r>
            <a:r>
              <a:rPr lang="en-GB" sz="1800" i="1" dirty="0" smtClean="0"/>
              <a:t>equipment.</a:t>
            </a:r>
          </a:p>
        </p:txBody>
      </p:sp>
    </p:spTree>
    <p:extLst>
      <p:ext uri="{BB962C8B-B14F-4D97-AF65-F5344CB8AC3E}">
        <p14:creationId xmlns:p14="http://schemas.microsoft.com/office/powerpoint/2010/main" xmlns="" val="947054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690DD-C269-4133-8916-21B36BD4BFDC}" type="slidenum">
              <a:rPr lang="en-GB"/>
              <a:pPr/>
              <a:t>13</a:t>
            </a:fld>
            <a:endParaRPr lang="en-GB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58" y="1071546"/>
            <a:ext cx="8429684" cy="576263"/>
          </a:xfrm>
        </p:spPr>
        <p:txBody>
          <a:bodyPr/>
          <a:lstStyle/>
          <a:p>
            <a:r>
              <a:rPr lang="en-GB" sz="2800" b="1" dirty="0" smtClean="0">
                <a:solidFill>
                  <a:schemeClr val="accent2"/>
                </a:solidFill>
              </a:rPr>
              <a:t>Aircraft Operations and the Environment (cont.)</a:t>
            </a:r>
            <a:endParaRPr lang="en-GB" sz="2800" b="1" dirty="0">
              <a:solidFill>
                <a:schemeClr val="accent2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628800"/>
            <a:ext cx="8784976" cy="5229200"/>
          </a:xfrm>
        </p:spPr>
        <p:txBody>
          <a:bodyPr/>
          <a:lstStyle/>
          <a:p>
            <a:pPr marL="0" lvl="3" indent="0">
              <a:buNone/>
            </a:pPr>
            <a:r>
              <a:rPr lang="en-GB" b="1" dirty="0" smtClean="0"/>
              <a:t>Aircraft engine emissions</a:t>
            </a:r>
          </a:p>
          <a:p>
            <a:pPr marL="342900" lvl="3" indent="-342900">
              <a:buFontTx/>
              <a:buChar char="•"/>
            </a:pPr>
            <a:r>
              <a:rPr lang="en-GB" dirty="0"/>
              <a:t>Aircraft engines produce emissions that are similar to other emissions produced by fossil fuel </a:t>
            </a:r>
            <a:r>
              <a:rPr lang="en-GB" dirty="0" smtClean="0"/>
              <a:t>combustion</a:t>
            </a:r>
          </a:p>
          <a:p>
            <a:pPr marL="342900" lvl="3" indent="-342900">
              <a:buFontTx/>
              <a:buChar char="•"/>
            </a:pPr>
            <a:r>
              <a:rPr lang="en-GB" dirty="0"/>
              <a:t>A</a:t>
            </a:r>
            <a:r>
              <a:rPr lang="en-GB" dirty="0" smtClean="0"/>
              <a:t>viation responsible </a:t>
            </a:r>
            <a:r>
              <a:rPr lang="en-GB" dirty="0"/>
              <a:t>for approximately 2% of the world’s carbon dioxide </a:t>
            </a:r>
            <a:r>
              <a:rPr lang="en-GB" dirty="0" smtClean="0"/>
              <a:t>emissions</a:t>
            </a:r>
          </a:p>
          <a:p>
            <a:pPr marL="342900" lvl="3" indent="-342900">
              <a:buFontTx/>
              <a:buChar char="•"/>
            </a:pPr>
            <a:r>
              <a:rPr lang="en-GB" b="1" dirty="0" err="1" smtClean="0"/>
              <a:t>NCAP</a:t>
            </a:r>
            <a:r>
              <a:rPr lang="en-GB" b="1" dirty="0" smtClean="0"/>
              <a:t> addresses engine emissions as follows:</a:t>
            </a:r>
          </a:p>
          <a:p>
            <a:pPr marL="800100" lvl="4" indent="-342900">
              <a:buFontTx/>
              <a:buChar char="•"/>
            </a:pPr>
            <a:r>
              <a:rPr lang="en-GB" sz="1700" dirty="0" smtClean="0"/>
              <a:t>Reduction of emissions at source – phasing out of old technology (Chapter 2 aircraft);</a:t>
            </a:r>
          </a:p>
          <a:p>
            <a:pPr marL="800100" lvl="4" indent="-342900">
              <a:buFontTx/>
              <a:buChar char="•"/>
            </a:pPr>
            <a:r>
              <a:rPr lang="en-GB" sz="1700" dirty="0" smtClean="0"/>
              <a:t>Introduction of operational </a:t>
            </a:r>
            <a:r>
              <a:rPr lang="en-GB" sz="1700" dirty="0"/>
              <a:t>measures to </a:t>
            </a:r>
            <a:r>
              <a:rPr lang="en-GB" sz="1700" dirty="0" smtClean="0"/>
              <a:t>optimise efficiency and minimise </a:t>
            </a:r>
            <a:r>
              <a:rPr lang="en-GB" sz="1700" dirty="0"/>
              <a:t>fuel </a:t>
            </a:r>
            <a:r>
              <a:rPr lang="en-GB" sz="1700" dirty="0" smtClean="0"/>
              <a:t>use;</a:t>
            </a:r>
          </a:p>
          <a:p>
            <a:pPr marL="800100" lvl="4" indent="-342900">
              <a:buFontTx/>
              <a:buChar char="•"/>
            </a:pPr>
            <a:r>
              <a:rPr lang="en-GB" sz="1700" dirty="0" smtClean="0"/>
              <a:t>South African aircraft operators to report </a:t>
            </a:r>
            <a:r>
              <a:rPr lang="en-GB" sz="1700" dirty="0"/>
              <a:t>on fuel consumption and carbon dioxide </a:t>
            </a:r>
            <a:r>
              <a:rPr lang="en-GB" sz="1700" dirty="0" smtClean="0"/>
              <a:t>emissions to </a:t>
            </a:r>
            <a:r>
              <a:rPr lang="en-GB" sz="1700" dirty="0"/>
              <a:t>the </a:t>
            </a:r>
            <a:r>
              <a:rPr lang="en-GB" sz="1700" dirty="0" smtClean="0"/>
              <a:t>DOT and ICAO on </a:t>
            </a:r>
            <a:r>
              <a:rPr lang="en-GB" sz="1700" dirty="0"/>
              <a:t>an annual </a:t>
            </a:r>
            <a:r>
              <a:rPr lang="en-GB" sz="1700" dirty="0" smtClean="0"/>
              <a:t>basis;</a:t>
            </a:r>
          </a:p>
          <a:p>
            <a:pPr marL="800100" lvl="4" indent="-342900">
              <a:buFontTx/>
              <a:buChar char="•"/>
            </a:pPr>
            <a:r>
              <a:rPr lang="en-GB" sz="1700" dirty="0"/>
              <a:t>Government supports the principle that emissions trading schemes should respect the </a:t>
            </a:r>
            <a:r>
              <a:rPr lang="en-GB" sz="1700" i="1" dirty="0"/>
              <a:t>sovereignty</a:t>
            </a:r>
            <a:r>
              <a:rPr lang="en-GB" sz="1700" dirty="0"/>
              <a:t> of Contracting States, be implemented on the basis of mutual agreement and take into account the special circumstances and respective capabilities of developing countries, based on common, but differentiated </a:t>
            </a:r>
            <a:r>
              <a:rPr lang="en-GB" sz="1700" dirty="0" smtClean="0"/>
              <a:t>responsibilities.</a:t>
            </a:r>
          </a:p>
          <a:p>
            <a:pPr marL="800100" lvl="4" indent="-342900">
              <a:buFontTx/>
              <a:buChar char="•"/>
            </a:pPr>
            <a:endParaRPr lang="en-GB" sz="1600" dirty="0" smtClean="0"/>
          </a:p>
          <a:p>
            <a:pPr marL="342900" lvl="3" indent="-342900">
              <a:buFontTx/>
              <a:buChar char="•"/>
            </a:pPr>
            <a:endParaRPr lang="en-GB" sz="1800" b="1" i="1" dirty="0"/>
          </a:p>
          <a:p>
            <a:pPr marL="342900" lvl="3" indent="-342900">
              <a:buFontTx/>
              <a:buChar char="•"/>
            </a:pPr>
            <a:endParaRPr lang="en-GB" sz="1400" i="1" dirty="0" smtClean="0"/>
          </a:p>
        </p:txBody>
      </p:sp>
    </p:spTree>
    <p:extLst>
      <p:ext uri="{BB962C8B-B14F-4D97-AF65-F5344CB8AC3E}">
        <p14:creationId xmlns:p14="http://schemas.microsoft.com/office/powerpoint/2010/main" xmlns="" val="1403592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690DD-C269-4133-8916-21B36BD4BFDC}" type="slidenum">
              <a:rPr lang="en-GB"/>
              <a:pPr/>
              <a:t>14</a:t>
            </a:fld>
            <a:endParaRPr lang="en-GB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1196752"/>
            <a:ext cx="8429684" cy="576263"/>
          </a:xfrm>
        </p:spPr>
        <p:txBody>
          <a:bodyPr/>
          <a:lstStyle/>
          <a:p>
            <a:r>
              <a:rPr lang="en-GB" sz="2800" b="1" dirty="0" smtClean="0">
                <a:solidFill>
                  <a:schemeClr val="accent2"/>
                </a:solidFill>
              </a:rPr>
              <a:t>Implementation</a:t>
            </a:r>
            <a:endParaRPr lang="en-GB" sz="2800" b="1" dirty="0">
              <a:solidFill>
                <a:schemeClr val="accent2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1772816"/>
            <a:ext cx="8856984" cy="4885159"/>
          </a:xfrm>
        </p:spPr>
        <p:txBody>
          <a:bodyPr/>
          <a:lstStyle/>
          <a:p>
            <a:r>
              <a:rPr lang="en-GB" sz="2000" dirty="0" smtClean="0"/>
              <a:t>NCAP provides </a:t>
            </a:r>
            <a:r>
              <a:rPr lang="en-GB" sz="2000" dirty="0"/>
              <a:t>a primary framework for the future actions of </a:t>
            </a:r>
            <a:r>
              <a:rPr lang="en-GB" sz="2000" dirty="0" smtClean="0"/>
              <a:t>DOT </a:t>
            </a:r>
            <a:r>
              <a:rPr lang="en-GB" sz="2000" dirty="0"/>
              <a:t>in the area of civil aviation.  </a:t>
            </a:r>
            <a:r>
              <a:rPr lang="en-GB" sz="2000" dirty="0" smtClean="0"/>
              <a:t>Actions required include:</a:t>
            </a:r>
          </a:p>
          <a:p>
            <a:endParaRPr lang="en-GB" sz="1800" dirty="0" smtClean="0"/>
          </a:p>
          <a:p>
            <a:pPr lvl="1"/>
            <a:r>
              <a:rPr lang="en-GB" sz="1700" dirty="0" smtClean="0"/>
              <a:t>Policy elements </a:t>
            </a:r>
            <a:r>
              <a:rPr lang="en-GB" sz="1700" dirty="0"/>
              <a:t>that would require only administrative action </a:t>
            </a:r>
            <a:r>
              <a:rPr lang="en-GB" sz="1700" dirty="0" smtClean="0"/>
              <a:t>to be </a:t>
            </a:r>
            <a:r>
              <a:rPr lang="en-GB" sz="1700" dirty="0"/>
              <a:t>implemented </a:t>
            </a:r>
            <a:r>
              <a:rPr lang="en-GB" sz="1700" dirty="0" smtClean="0"/>
              <a:t>immediately</a:t>
            </a:r>
            <a:r>
              <a:rPr lang="en-GB" sz="1700" dirty="0"/>
              <a:t>;</a:t>
            </a:r>
            <a:endParaRPr lang="en-GB" sz="1700" dirty="0" smtClean="0"/>
          </a:p>
          <a:p>
            <a:pPr lvl="1"/>
            <a:endParaRPr lang="en-GB" sz="1700" dirty="0" smtClean="0"/>
          </a:p>
          <a:p>
            <a:pPr lvl="1"/>
            <a:r>
              <a:rPr lang="en-GB" sz="1700" dirty="0" smtClean="0"/>
              <a:t>It </a:t>
            </a:r>
            <a:r>
              <a:rPr lang="en-GB" sz="1700" dirty="0"/>
              <a:t>is recognised that certain elements of the </a:t>
            </a:r>
            <a:r>
              <a:rPr lang="en-GB" sz="1700" dirty="0" err="1" smtClean="0"/>
              <a:t>NCAP</a:t>
            </a:r>
            <a:r>
              <a:rPr lang="en-GB" sz="1700" dirty="0" smtClean="0"/>
              <a:t> which </a:t>
            </a:r>
            <a:r>
              <a:rPr lang="en-GB" sz="1700" dirty="0"/>
              <a:t>represent a significant change from existing policy cannot be implemented immediately. In such </a:t>
            </a:r>
            <a:r>
              <a:rPr lang="en-GB" sz="1700" dirty="0" smtClean="0"/>
              <a:t>cases </a:t>
            </a:r>
            <a:r>
              <a:rPr lang="en-GB" sz="1700" dirty="0"/>
              <a:t>the implementation will be phased over a transitional period in a planned </a:t>
            </a:r>
            <a:r>
              <a:rPr lang="en-GB" sz="1700" dirty="0" smtClean="0"/>
              <a:t>manner</a:t>
            </a:r>
            <a:r>
              <a:rPr lang="en-GB" sz="1700" dirty="0"/>
              <a:t>;</a:t>
            </a:r>
            <a:endParaRPr lang="en-GB" sz="1700" dirty="0" smtClean="0"/>
          </a:p>
          <a:p>
            <a:pPr lvl="1"/>
            <a:endParaRPr lang="en-ZA" sz="1700" dirty="0"/>
          </a:p>
          <a:p>
            <a:pPr lvl="1"/>
            <a:r>
              <a:rPr lang="en-GB" sz="1700" dirty="0" smtClean="0"/>
              <a:t>Where </a:t>
            </a:r>
            <a:r>
              <a:rPr lang="en-GB" sz="1700" dirty="0"/>
              <a:t>new policy directives require new or amended legislation, appropriate new bills, amendment bills and regulations, as required, will be </a:t>
            </a:r>
            <a:r>
              <a:rPr lang="en-GB" sz="1700" dirty="0" smtClean="0"/>
              <a:t>drafted; and</a:t>
            </a:r>
          </a:p>
          <a:p>
            <a:pPr lvl="1"/>
            <a:endParaRPr lang="en-GB" sz="1700" dirty="0" smtClean="0"/>
          </a:p>
          <a:p>
            <a:pPr lvl="1"/>
            <a:r>
              <a:rPr lang="en-GB" sz="1700" dirty="0"/>
              <a:t>Progress towards meeting the targets, objectives and deliverables </a:t>
            </a:r>
            <a:r>
              <a:rPr lang="en-GB" sz="1700" dirty="0" smtClean="0"/>
              <a:t>to be </a:t>
            </a:r>
            <a:r>
              <a:rPr lang="en-GB" sz="1700" dirty="0"/>
              <a:t>evaluated annually, followed by a comprehensive consolidated review after five </a:t>
            </a:r>
            <a:r>
              <a:rPr lang="en-GB" sz="1700" dirty="0" smtClean="0"/>
              <a:t>years.</a:t>
            </a:r>
            <a:endParaRPr lang="en-GB" sz="1700" i="1" dirty="0" smtClean="0"/>
          </a:p>
        </p:txBody>
      </p:sp>
    </p:spTree>
    <p:extLst>
      <p:ext uri="{BB962C8B-B14F-4D97-AF65-F5344CB8AC3E}">
        <p14:creationId xmlns:p14="http://schemas.microsoft.com/office/powerpoint/2010/main" xmlns="" val="3014786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F7C9BC-99AC-4410-9B72-9D6D0D7252C5}" type="slidenum">
              <a:rPr lang="en-US" altLang="en-US"/>
              <a:pPr>
                <a:defRPr/>
              </a:pPr>
              <a:t>15</a:t>
            </a:fld>
            <a:endParaRPr lang="en-US" altLang="en-US"/>
          </a:p>
        </p:txBody>
      </p:sp>
      <p:sp>
        <p:nvSpPr>
          <p:cNvPr id="348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ZA" smtClean="0"/>
              <a:t> </a:t>
            </a:r>
            <a:endParaRPr lang="en-GB" smtClean="0"/>
          </a:p>
        </p:txBody>
      </p:sp>
      <p:sp>
        <p:nvSpPr>
          <p:cNvPr id="3482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484438" y="549275"/>
            <a:ext cx="4038600" cy="4525963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endParaRPr lang="en-ZA" sz="2600" dirty="0" smtClean="0"/>
          </a:p>
          <a:p>
            <a:pPr algn="ctr" eaLnBrk="1" hangingPunct="1">
              <a:buFont typeface="Wingdings" pitchFamily="2" charset="2"/>
              <a:buNone/>
            </a:pPr>
            <a:endParaRPr lang="en-ZA" sz="2600" dirty="0" smtClean="0"/>
          </a:p>
          <a:p>
            <a:pPr algn="ctr" eaLnBrk="1" hangingPunct="1">
              <a:buFont typeface="Wingdings" pitchFamily="2" charset="2"/>
              <a:buNone/>
            </a:pPr>
            <a:endParaRPr lang="en-ZA" sz="5400" b="1" dirty="0" smtClean="0"/>
          </a:p>
          <a:p>
            <a:pPr algn="ctr" eaLnBrk="1" hangingPunct="1">
              <a:buFont typeface="Wingdings" pitchFamily="2" charset="2"/>
              <a:buNone/>
            </a:pPr>
            <a:r>
              <a:rPr lang="en-ZA" sz="5400" b="1" dirty="0" smtClean="0"/>
              <a:t>Thank you	</a:t>
            </a:r>
          </a:p>
          <a:p>
            <a:pPr algn="ctr" eaLnBrk="1" hangingPunct="1">
              <a:buFont typeface="Wingdings" pitchFamily="2" charset="2"/>
              <a:buNone/>
            </a:pPr>
            <a:endParaRPr lang="en-ZA" sz="2600" dirty="0" smtClean="0"/>
          </a:p>
          <a:p>
            <a:pPr algn="ctr" eaLnBrk="1" hangingPunct="1">
              <a:buFont typeface="Wingdings" pitchFamily="2" charset="2"/>
              <a:buNone/>
            </a:pPr>
            <a:endParaRPr lang="en-GB" sz="2600" dirty="0" smtClean="0"/>
          </a:p>
        </p:txBody>
      </p:sp>
    </p:spTree>
    <p:extLst>
      <p:ext uri="{BB962C8B-B14F-4D97-AF65-F5344CB8AC3E}">
        <p14:creationId xmlns:p14="http://schemas.microsoft.com/office/powerpoint/2010/main" xmlns="" val="2334522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7495" y="1628800"/>
            <a:ext cx="8229600" cy="432048"/>
          </a:xfrm>
        </p:spPr>
        <p:txBody>
          <a:bodyPr/>
          <a:lstStyle/>
          <a:p>
            <a:r>
              <a:rPr lang="en-US" altLang="en-US" sz="2400" b="1" dirty="0">
                <a:latin typeface="Arial" charset="0"/>
              </a:rPr>
              <a:t>Why comprehensive Policy Review?</a:t>
            </a:r>
            <a:r>
              <a:rPr lang="en-US" altLang="en-US" sz="2400" dirty="0">
                <a:latin typeface="Arial" charset="0"/>
              </a:rPr>
              <a:t> </a:t>
            </a:r>
            <a:endParaRPr lang="en-US" altLang="en-US" sz="2000" dirty="0" smtClean="0">
              <a:latin typeface="Arial" charset="0"/>
            </a:endParaRPr>
          </a:p>
          <a:p>
            <a:pPr lvl="1" eaLnBrk="0"/>
            <a:r>
              <a:rPr lang="en-US" sz="2000" b="1" dirty="0" smtClean="0"/>
              <a:t>Civil Aviation: </a:t>
            </a:r>
          </a:p>
          <a:p>
            <a:pPr lvl="2" eaLnBrk="0"/>
            <a:r>
              <a:rPr lang="en-US" sz="1600" b="1" dirty="0" smtClean="0"/>
              <a:t>Serves </a:t>
            </a:r>
            <a:r>
              <a:rPr lang="en-US" sz="1600" b="1" dirty="0"/>
              <a:t>as a major catalyst </a:t>
            </a:r>
            <a:r>
              <a:rPr lang="en-US" sz="1600" b="1" dirty="0" smtClean="0"/>
              <a:t>for</a:t>
            </a:r>
            <a:r>
              <a:rPr lang="en-ZA" sz="1600" dirty="0"/>
              <a:t> </a:t>
            </a:r>
            <a:r>
              <a:rPr lang="en-US" sz="1600" b="1" dirty="0" smtClean="0"/>
              <a:t>global </a:t>
            </a:r>
            <a:r>
              <a:rPr lang="en-US" sz="1600" b="1" dirty="0"/>
              <a:t>economic </a:t>
            </a:r>
            <a:r>
              <a:rPr lang="en-US" sz="1600" b="1" dirty="0" smtClean="0"/>
              <a:t>activity</a:t>
            </a:r>
          </a:p>
          <a:p>
            <a:pPr lvl="2" eaLnBrk="0"/>
            <a:r>
              <a:rPr lang="en-US" sz="1600" b="1" dirty="0" smtClean="0"/>
              <a:t>Is </a:t>
            </a:r>
            <a:r>
              <a:rPr lang="en-US" sz="1600" b="1" dirty="0"/>
              <a:t>v</a:t>
            </a:r>
            <a:r>
              <a:rPr lang="en-US" sz="1600" b="1" dirty="0" smtClean="0"/>
              <a:t>ital </a:t>
            </a:r>
            <a:r>
              <a:rPr lang="en-US" sz="1600" b="1" dirty="0"/>
              <a:t>to ensure South </a:t>
            </a:r>
            <a:r>
              <a:rPr lang="en-US" sz="1600" b="1" dirty="0" smtClean="0"/>
              <a:t>Africa’s effective</a:t>
            </a:r>
            <a:r>
              <a:rPr lang="en-ZA" sz="1600" dirty="0"/>
              <a:t> </a:t>
            </a:r>
            <a:r>
              <a:rPr lang="en-US" sz="1600" b="1" dirty="0" smtClean="0"/>
              <a:t>participation </a:t>
            </a:r>
            <a:r>
              <a:rPr lang="en-US" sz="1600" b="1" dirty="0"/>
              <a:t>in the provision of orderly, safe </a:t>
            </a:r>
            <a:r>
              <a:rPr lang="en-US" sz="1600" b="1" dirty="0" smtClean="0"/>
              <a:t>and</a:t>
            </a:r>
            <a:r>
              <a:rPr lang="en-ZA" sz="1600" b="1" dirty="0"/>
              <a:t> </a:t>
            </a:r>
            <a:r>
              <a:rPr lang="en-US" sz="1600" b="1" dirty="0" smtClean="0"/>
              <a:t>secure </a:t>
            </a:r>
            <a:r>
              <a:rPr lang="en-US" sz="1600" b="1" dirty="0"/>
              <a:t>air transport services to </a:t>
            </a:r>
            <a:r>
              <a:rPr lang="en-US" sz="1600" b="1" dirty="0" smtClean="0"/>
              <a:t>maximize economic </a:t>
            </a:r>
            <a:r>
              <a:rPr lang="en-US" sz="1600" b="1" dirty="0"/>
              <a:t>and social </a:t>
            </a:r>
            <a:r>
              <a:rPr lang="en-US" sz="1600" b="1" dirty="0" smtClean="0"/>
              <a:t>benefits</a:t>
            </a:r>
          </a:p>
          <a:p>
            <a:pPr marL="457200" lvl="1" indent="0" eaLnBrk="0">
              <a:buNone/>
            </a:pPr>
            <a:endParaRPr lang="en-ZA" sz="2000" dirty="0"/>
          </a:p>
          <a:p>
            <a:pPr lvl="1" eaLnBrk="0"/>
            <a:r>
              <a:rPr lang="en-US" sz="2000" b="1" dirty="0"/>
              <a:t>Policy review needed due to fundamental </a:t>
            </a:r>
            <a:r>
              <a:rPr lang="en-US" sz="2000" b="1" dirty="0" smtClean="0"/>
              <a:t>change</a:t>
            </a:r>
            <a:r>
              <a:rPr lang="en-ZA" sz="2000" dirty="0"/>
              <a:t> </a:t>
            </a:r>
            <a:r>
              <a:rPr lang="en-US" sz="2000" b="1" dirty="0" smtClean="0"/>
              <a:t>in </a:t>
            </a:r>
            <a:r>
              <a:rPr lang="en-US" sz="2000" b="1" dirty="0"/>
              <a:t>global aero-political </a:t>
            </a:r>
            <a:r>
              <a:rPr lang="en-US" sz="2000" b="1" dirty="0" smtClean="0"/>
              <a:t>environment, including:</a:t>
            </a:r>
          </a:p>
          <a:p>
            <a:pPr lvl="2" eaLnBrk="0"/>
            <a:r>
              <a:rPr lang="en-US" sz="1600" b="1" dirty="0" smtClean="0"/>
              <a:t>Airport and airspace management</a:t>
            </a:r>
          </a:p>
          <a:p>
            <a:pPr lvl="2" eaLnBrk="0"/>
            <a:r>
              <a:rPr lang="en-US" sz="1600" b="1" dirty="0" smtClean="0"/>
              <a:t>Liberalization </a:t>
            </a:r>
            <a:r>
              <a:rPr lang="en-US" sz="1600" b="1" dirty="0"/>
              <a:t>of air services  </a:t>
            </a:r>
            <a:r>
              <a:rPr lang="en-US" sz="1600" b="1" dirty="0" smtClean="0"/>
              <a:t>- including Yamoussoukro Decision (</a:t>
            </a:r>
            <a:r>
              <a:rPr lang="en-US" sz="1600" b="1" dirty="0" err="1" smtClean="0"/>
              <a:t>YD</a:t>
            </a:r>
            <a:r>
              <a:rPr lang="en-US" sz="1600" b="1" dirty="0" smtClean="0"/>
              <a:t>); and </a:t>
            </a:r>
            <a:r>
              <a:rPr lang="en-US" sz="1600" b="1" dirty="0"/>
              <a:t>its impact </a:t>
            </a:r>
            <a:r>
              <a:rPr lang="en-US" sz="1600" b="1" dirty="0" smtClean="0"/>
              <a:t>on</a:t>
            </a:r>
            <a:r>
              <a:rPr lang="en-ZA" sz="1600" b="1" dirty="0"/>
              <a:t> </a:t>
            </a:r>
            <a:r>
              <a:rPr lang="en-US" sz="1600" b="1" dirty="0" smtClean="0"/>
              <a:t>aviation </a:t>
            </a:r>
            <a:r>
              <a:rPr lang="en-US" sz="1600" b="1" dirty="0"/>
              <a:t>safety and security </a:t>
            </a:r>
            <a:r>
              <a:rPr lang="en-US" sz="1600" b="1" dirty="0" smtClean="0"/>
              <a:t>oversight</a:t>
            </a:r>
          </a:p>
          <a:p>
            <a:pPr lvl="2" eaLnBrk="0"/>
            <a:r>
              <a:rPr lang="en-US" sz="1600" b="1" dirty="0"/>
              <a:t>E</a:t>
            </a:r>
            <a:r>
              <a:rPr lang="en-US" sz="1600" b="1" dirty="0" smtClean="0"/>
              <a:t>nvironmental impact – International Civil Aviation Organization (ICAO) and United Nations Framework Convention on Climate Change (</a:t>
            </a:r>
            <a:r>
              <a:rPr lang="en-ZA" sz="1600" b="1" dirty="0" smtClean="0"/>
              <a:t>UNFCCC)</a:t>
            </a:r>
            <a:r>
              <a:rPr lang="en-US" sz="1600" b="1" dirty="0" smtClean="0"/>
              <a:t> activities</a:t>
            </a:r>
          </a:p>
          <a:p>
            <a:pPr lvl="2" eaLnBrk="0"/>
            <a:r>
              <a:rPr lang="en-US" sz="1600" b="1" dirty="0" smtClean="0"/>
              <a:t>Remotely Piloted Aircraft Systems (RPAS)</a:t>
            </a:r>
            <a:endParaRPr lang="en-ZA" sz="1600" dirty="0"/>
          </a:p>
          <a:p>
            <a:endParaRPr lang="en-US" altLang="en-US" sz="2000" b="1" dirty="0" smtClean="0">
              <a:latin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85F30-5E81-45DE-AAEE-EA84A1EBA3A1}" type="slidenum">
              <a:rPr lang="en-GB" smtClean="0"/>
              <a:pPr/>
              <a:t>2</a:t>
            </a:fld>
            <a:endParaRPr lang="en-GB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428595" y="1156852"/>
            <a:ext cx="8374063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2400" b="1" kern="0" dirty="0" smtClean="0">
                <a:solidFill>
                  <a:schemeClr val="accent2"/>
                </a:solidFill>
                <a:latin typeface="+mj-lt"/>
                <a:ea typeface="+mj-ea"/>
                <a:cs typeface="+mj-cs"/>
              </a:rPr>
              <a:t>Introduction</a:t>
            </a:r>
            <a:endParaRPr kumimoji="0" lang="en-GB" sz="2400" b="1" i="0" u="none" strike="noStrike" kern="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7494" y="1628800"/>
            <a:ext cx="8454986" cy="5229200"/>
          </a:xfrm>
        </p:spPr>
        <p:txBody>
          <a:bodyPr/>
          <a:lstStyle/>
          <a:p>
            <a:r>
              <a:rPr lang="en-US" altLang="en-US" sz="2400" b="1" dirty="0" smtClean="0">
                <a:latin typeface="Arial" charset="0"/>
              </a:rPr>
              <a:t>Need for consolidation of Civil Aviation Policies</a:t>
            </a:r>
            <a:r>
              <a:rPr lang="en-US" altLang="en-US" sz="2400" dirty="0" smtClean="0">
                <a:latin typeface="Arial" charset="0"/>
              </a:rPr>
              <a:t> </a:t>
            </a:r>
            <a:endParaRPr lang="en-US" altLang="en-US" sz="2000" dirty="0" smtClean="0">
              <a:latin typeface="Arial" charset="0"/>
            </a:endParaRPr>
          </a:p>
          <a:p>
            <a:pPr marL="446088" lvl="1" indent="-271463" eaLnBrk="0"/>
            <a:r>
              <a:rPr lang="en-US" sz="2000" b="1" dirty="0" smtClean="0"/>
              <a:t>Current Civil Aviation Policies are fragmented and consist of:</a:t>
            </a:r>
          </a:p>
          <a:p>
            <a:pPr marL="631825" lvl="2" indent="-273050" eaLnBrk="0"/>
            <a:r>
              <a:rPr lang="en-GB" sz="1800" dirty="0" smtClean="0"/>
              <a:t>Domestic </a:t>
            </a:r>
            <a:r>
              <a:rPr lang="en-GB" sz="1800" dirty="0"/>
              <a:t>Air Transport Policy, </a:t>
            </a:r>
            <a:r>
              <a:rPr lang="en-GB" sz="1800" dirty="0" smtClean="0"/>
              <a:t>1990:  Deregulation </a:t>
            </a:r>
            <a:r>
              <a:rPr lang="en-GB" sz="1800" dirty="0"/>
              <a:t>of domestic air </a:t>
            </a:r>
            <a:r>
              <a:rPr lang="en-GB" sz="1800" dirty="0" smtClean="0"/>
              <a:t>transport</a:t>
            </a:r>
          </a:p>
          <a:p>
            <a:pPr marL="631825" lvl="2" indent="-273050" eaLnBrk="0"/>
            <a:r>
              <a:rPr lang="en-GB" sz="1800" dirty="0" smtClean="0"/>
              <a:t>International </a:t>
            </a:r>
            <a:r>
              <a:rPr lang="en-GB" sz="1800" dirty="0"/>
              <a:t>Aviation Policy of South </a:t>
            </a:r>
            <a:r>
              <a:rPr lang="en-GB" sz="1800" dirty="0" smtClean="0"/>
              <a:t>Africa 1992:  Enabling liberalisation </a:t>
            </a:r>
            <a:r>
              <a:rPr lang="en-GB" sz="1800" dirty="0"/>
              <a:t>in international air transport </a:t>
            </a:r>
            <a:endParaRPr lang="en-GB" sz="1800" dirty="0" smtClean="0"/>
          </a:p>
          <a:p>
            <a:pPr marL="631825" lvl="2" indent="-273050" eaLnBrk="0"/>
            <a:r>
              <a:rPr lang="en-GB" sz="1800" dirty="0" smtClean="0"/>
              <a:t>White </a:t>
            </a:r>
            <a:r>
              <a:rPr lang="en-GB" sz="1800" dirty="0"/>
              <a:t>Paper on National Transport Policy </a:t>
            </a:r>
            <a:r>
              <a:rPr lang="en-GB" sz="1800" i="1" dirty="0"/>
              <a:t>inter alia</a:t>
            </a:r>
            <a:r>
              <a:rPr lang="en-GB" sz="1800" dirty="0"/>
              <a:t> reiterating the policy positions contained in the domestic and international aviation policies, albeit with minor adjustments in </a:t>
            </a:r>
            <a:r>
              <a:rPr lang="en-GB" sz="1800" dirty="0" smtClean="0"/>
              <a:t>1996</a:t>
            </a:r>
          </a:p>
          <a:p>
            <a:pPr marL="631825" lvl="2" indent="-273050" eaLnBrk="0"/>
            <a:r>
              <a:rPr lang="en-GB" sz="1800" dirty="0" smtClean="0"/>
              <a:t>The </a:t>
            </a:r>
            <a:r>
              <a:rPr lang="en-GB" sz="1800" dirty="0"/>
              <a:t>White Paper on National Policy on Airports and Airspace Management, 1998</a:t>
            </a:r>
            <a:r>
              <a:rPr lang="en-GB" sz="1800" dirty="0" smtClean="0"/>
              <a:t>.</a:t>
            </a:r>
          </a:p>
          <a:p>
            <a:pPr marL="631825" lvl="2" indent="-273050" eaLnBrk="0"/>
            <a:endParaRPr lang="en-ZA" sz="1800" dirty="0"/>
          </a:p>
          <a:p>
            <a:pPr marL="446088" lvl="1" indent="-271463" algn="just" eaLnBrk="0"/>
            <a:r>
              <a:rPr lang="en-US" sz="2000" b="1" dirty="0"/>
              <a:t>Policy review </a:t>
            </a:r>
            <a:r>
              <a:rPr lang="en-US" sz="2000" b="1" dirty="0" smtClean="0"/>
              <a:t>process identified and addressed gaps, formulated policies on key areas not previously addressed,   and consolidated all civil aviation policy matters into one document.</a:t>
            </a:r>
          </a:p>
          <a:p>
            <a:endParaRPr lang="en-US" altLang="en-US" sz="2000" b="1" dirty="0" smtClean="0">
              <a:latin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85F30-5E81-45DE-AAEE-EA84A1EBA3A1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428595" y="1156852"/>
            <a:ext cx="8374063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2400" b="1" kern="0" dirty="0" smtClean="0">
                <a:solidFill>
                  <a:schemeClr val="accent2"/>
                </a:solidFill>
                <a:latin typeface="+mj-lt"/>
                <a:ea typeface="+mj-ea"/>
                <a:cs typeface="+mj-cs"/>
              </a:rPr>
              <a:t>Introduction</a:t>
            </a:r>
            <a:endParaRPr kumimoji="0" lang="en-GB" sz="2400" b="1" i="0" u="none" strike="noStrike" kern="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503430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7495" y="1628800"/>
            <a:ext cx="8229600" cy="4968552"/>
          </a:xfrm>
        </p:spPr>
        <p:txBody>
          <a:bodyPr/>
          <a:lstStyle/>
          <a:p>
            <a:pPr marL="0" indent="0">
              <a:buNone/>
            </a:pPr>
            <a:r>
              <a:rPr lang="en-US" altLang="en-US" sz="2800" b="1" dirty="0" smtClean="0">
                <a:latin typeface="Arial" charset="0"/>
              </a:rPr>
              <a:t>Issues addressed in </a:t>
            </a:r>
            <a:r>
              <a:rPr lang="en-US" altLang="en-US" sz="2800" b="1" dirty="0" err="1" smtClean="0">
                <a:latin typeface="Arial" charset="0"/>
              </a:rPr>
              <a:t>NCAP</a:t>
            </a:r>
            <a:r>
              <a:rPr lang="en-US" altLang="en-US" sz="2800" b="1" dirty="0" smtClean="0">
                <a:latin typeface="Arial" charset="0"/>
              </a:rPr>
              <a:t>:</a:t>
            </a:r>
          </a:p>
          <a:p>
            <a:endParaRPr lang="en-US" altLang="en-US" sz="2400" dirty="0" smtClean="0">
              <a:latin typeface="+mj-lt"/>
            </a:endParaRPr>
          </a:p>
          <a:p>
            <a:pPr marL="914400" lvl="1" indent="-457200" eaLnBrk="0">
              <a:buFont typeface="+mj-lt"/>
              <a:buAutoNum type="arabicPeriod"/>
            </a:pPr>
            <a:r>
              <a:rPr lang="en-US" sz="2400" dirty="0" smtClean="0">
                <a:latin typeface="+mj-lt"/>
              </a:rPr>
              <a:t>International obligations - Aviation </a:t>
            </a:r>
            <a:r>
              <a:rPr lang="en-US" sz="2400" dirty="0">
                <a:latin typeface="+mj-lt"/>
              </a:rPr>
              <a:t>safety and </a:t>
            </a:r>
            <a:r>
              <a:rPr lang="en-US" sz="2400" dirty="0" smtClean="0">
                <a:latin typeface="+mj-lt"/>
              </a:rPr>
              <a:t>security;</a:t>
            </a:r>
            <a:endParaRPr lang="en-ZA" sz="2400" dirty="0">
              <a:latin typeface="+mj-lt"/>
            </a:endParaRPr>
          </a:p>
          <a:p>
            <a:pPr marL="914400" lvl="1" indent="-457200" eaLnBrk="0">
              <a:buFont typeface="+mj-lt"/>
              <a:buAutoNum type="arabicPeriod"/>
            </a:pPr>
            <a:r>
              <a:rPr lang="en-US" sz="2400" dirty="0" smtClean="0">
                <a:latin typeface="+mj-lt"/>
              </a:rPr>
              <a:t>Institutional matters;</a:t>
            </a:r>
            <a:endParaRPr lang="en-ZA" sz="2400" dirty="0">
              <a:latin typeface="+mj-lt"/>
            </a:endParaRPr>
          </a:p>
          <a:p>
            <a:pPr marL="914400" lvl="1" indent="-457200" eaLnBrk="0">
              <a:buFont typeface="+mj-lt"/>
              <a:buAutoNum type="arabicPeriod"/>
            </a:pPr>
            <a:r>
              <a:rPr lang="en-US" sz="2400" b="1" dirty="0" smtClean="0">
                <a:latin typeface="+mj-lt"/>
              </a:rPr>
              <a:t>Civil aviation infrastructure</a:t>
            </a:r>
            <a:r>
              <a:rPr lang="en-US" sz="2400" dirty="0" smtClean="0">
                <a:latin typeface="+mj-lt"/>
              </a:rPr>
              <a:t>;</a:t>
            </a:r>
            <a:endParaRPr lang="en-ZA" sz="2400" dirty="0">
              <a:latin typeface="+mj-lt"/>
            </a:endParaRPr>
          </a:p>
          <a:p>
            <a:pPr marL="914400" lvl="1" indent="-457200" eaLnBrk="0">
              <a:buFont typeface="+mj-lt"/>
              <a:buAutoNum type="arabicPeriod"/>
            </a:pPr>
            <a:r>
              <a:rPr lang="en-US" sz="2400" dirty="0" smtClean="0">
                <a:latin typeface="+mj-lt"/>
              </a:rPr>
              <a:t>Civil aviation operations (commercial  and non-commercial air services);</a:t>
            </a:r>
            <a:endParaRPr lang="en-ZA" sz="2400" dirty="0">
              <a:latin typeface="+mj-lt"/>
            </a:endParaRPr>
          </a:p>
          <a:p>
            <a:pPr marL="914400" lvl="1" indent="-457200" eaLnBrk="0">
              <a:buFont typeface="+mj-lt"/>
              <a:buAutoNum type="arabicPeriod"/>
            </a:pPr>
            <a:r>
              <a:rPr lang="en-US" sz="2400" dirty="0" smtClean="0">
                <a:latin typeface="+mj-lt"/>
              </a:rPr>
              <a:t>Remotely Piloted Aircraft Systems;</a:t>
            </a:r>
            <a:endParaRPr lang="en-ZA" sz="2400" dirty="0">
              <a:latin typeface="+mj-lt"/>
            </a:endParaRPr>
          </a:p>
          <a:p>
            <a:pPr marL="914400" lvl="1" indent="-457200" eaLnBrk="0">
              <a:buFont typeface="+mj-lt"/>
              <a:buAutoNum type="arabicPeriod"/>
            </a:pPr>
            <a:r>
              <a:rPr lang="en-US" sz="2400" b="1" dirty="0" smtClean="0">
                <a:latin typeface="+mj-lt"/>
              </a:rPr>
              <a:t>Aircraft </a:t>
            </a:r>
            <a:r>
              <a:rPr lang="en-US" sz="2400" b="1" dirty="0">
                <a:latin typeface="+mj-lt"/>
              </a:rPr>
              <a:t>operations and the </a:t>
            </a:r>
            <a:r>
              <a:rPr lang="en-US" sz="2400" b="1" dirty="0" smtClean="0">
                <a:latin typeface="+mj-lt"/>
              </a:rPr>
              <a:t>environment</a:t>
            </a:r>
            <a:r>
              <a:rPr lang="en-US" sz="2400" dirty="0" smtClean="0">
                <a:latin typeface="+mj-lt"/>
              </a:rPr>
              <a:t>;</a:t>
            </a:r>
            <a:endParaRPr lang="en-ZA" sz="2400" dirty="0">
              <a:latin typeface="+mj-lt"/>
            </a:endParaRPr>
          </a:p>
          <a:p>
            <a:pPr marL="914400" lvl="1" indent="-457200" eaLnBrk="0">
              <a:buFont typeface="+mj-lt"/>
              <a:buAutoNum type="arabicPeriod"/>
            </a:pPr>
            <a:r>
              <a:rPr lang="en-US" sz="2400" dirty="0" smtClean="0">
                <a:latin typeface="+mj-lt"/>
              </a:rPr>
              <a:t>Human </a:t>
            </a:r>
            <a:r>
              <a:rPr lang="en-US" sz="2400" dirty="0">
                <a:latin typeface="+mj-lt"/>
              </a:rPr>
              <a:t>resource </a:t>
            </a:r>
            <a:r>
              <a:rPr lang="en-US" sz="2400" dirty="0" smtClean="0">
                <a:latin typeface="+mj-lt"/>
              </a:rPr>
              <a:t>development and technology &amp; innovation</a:t>
            </a:r>
            <a:endParaRPr lang="en-ZA" sz="2400" dirty="0">
              <a:latin typeface="+mj-lt"/>
            </a:endParaRPr>
          </a:p>
          <a:p>
            <a:endParaRPr lang="en-US" altLang="en-US" sz="2000" b="1" dirty="0" smtClean="0">
              <a:latin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85F30-5E81-45DE-AAEE-EA84A1EBA3A1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428595" y="1156852"/>
            <a:ext cx="8374063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2400" b="1" kern="0" dirty="0" smtClean="0">
                <a:solidFill>
                  <a:schemeClr val="accent2"/>
                </a:solidFill>
                <a:latin typeface="+mj-lt"/>
                <a:ea typeface="+mj-ea"/>
                <a:cs typeface="+mj-cs"/>
              </a:rPr>
              <a:t>Introduction </a:t>
            </a:r>
            <a:r>
              <a:rPr lang="en-GB" sz="1400" b="1" kern="0" dirty="0" smtClean="0">
                <a:solidFill>
                  <a:schemeClr val="accent2"/>
                </a:solidFill>
                <a:latin typeface="+mj-lt"/>
                <a:ea typeface="+mj-ea"/>
                <a:cs typeface="+mj-cs"/>
              </a:rPr>
              <a:t>(continued)</a:t>
            </a:r>
            <a:endParaRPr kumimoji="0" lang="en-GB" sz="1400" b="1" i="0" u="none" strike="noStrike" kern="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87149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690DD-C269-4133-8916-21B36BD4BFDC}" type="slidenum">
              <a:rPr lang="en-GB"/>
              <a:pPr/>
              <a:t>5</a:t>
            </a:fld>
            <a:endParaRPr lang="en-GB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58" y="1071546"/>
            <a:ext cx="8429684" cy="576263"/>
          </a:xfrm>
        </p:spPr>
        <p:txBody>
          <a:bodyPr/>
          <a:lstStyle/>
          <a:p>
            <a:r>
              <a:rPr lang="en-GB" sz="2800" b="1" dirty="0" smtClean="0">
                <a:solidFill>
                  <a:schemeClr val="accent2"/>
                </a:solidFill>
              </a:rPr>
              <a:t>Strategic objectives of </a:t>
            </a:r>
            <a:r>
              <a:rPr lang="en-GB" sz="2800" b="1" dirty="0" err="1" smtClean="0">
                <a:solidFill>
                  <a:schemeClr val="accent2"/>
                </a:solidFill>
              </a:rPr>
              <a:t>NCAP</a:t>
            </a:r>
            <a:endParaRPr lang="en-GB" sz="2800" b="1" dirty="0">
              <a:solidFill>
                <a:schemeClr val="accent2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7158" y="1714488"/>
            <a:ext cx="8643998" cy="4740286"/>
          </a:xfrm>
        </p:spPr>
        <p:txBody>
          <a:bodyPr/>
          <a:lstStyle/>
          <a:p>
            <a:r>
              <a:rPr lang="en-US" sz="2100" dirty="0"/>
              <a:t>To promote and enhance civil aviation </a:t>
            </a:r>
            <a:r>
              <a:rPr lang="en-US" sz="2100" b="1" dirty="0"/>
              <a:t>safety, security and environmental </a:t>
            </a:r>
            <a:r>
              <a:rPr lang="en-US" sz="2100" b="1" dirty="0" smtClean="0"/>
              <a:t>compliance</a:t>
            </a:r>
            <a:r>
              <a:rPr lang="en-US" sz="2100" dirty="0" smtClean="0"/>
              <a:t>;</a:t>
            </a:r>
            <a:endParaRPr lang="en-ZA" sz="2100" dirty="0"/>
          </a:p>
          <a:p>
            <a:r>
              <a:rPr lang="en-US" sz="2100" dirty="0" smtClean="0"/>
              <a:t>To </a:t>
            </a:r>
            <a:r>
              <a:rPr lang="en-US" sz="2100" dirty="0"/>
              <a:t>promote the national interest of South Africa and facilitate the expansion of trade and tourism;</a:t>
            </a:r>
            <a:endParaRPr lang="en-ZA" sz="2100" dirty="0"/>
          </a:p>
          <a:p>
            <a:r>
              <a:rPr lang="en-US" sz="2100" dirty="0"/>
              <a:t>T</a:t>
            </a:r>
            <a:r>
              <a:rPr lang="en-US" sz="2100" dirty="0" smtClean="0"/>
              <a:t>o promote </a:t>
            </a:r>
            <a:r>
              <a:rPr lang="en-US" sz="2100" dirty="0"/>
              <a:t>the development of an efficient and productive aviation industry, which is capable of competing both </a:t>
            </a:r>
            <a:r>
              <a:rPr lang="en-US" sz="2100" dirty="0" smtClean="0"/>
              <a:t>locally and </a:t>
            </a:r>
            <a:r>
              <a:rPr lang="en-US" sz="2100" dirty="0"/>
              <a:t>internationally;</a:t>
            </a:r>
            <a:endParaRPr lang="en-ZA" sz="2100" dirty="0"/>
          </a:p>
          <a:p>
            <a:r>
              <a:rPr lang="en-US" sz="2100" dirty="0"/>
              <a:t>T</a:t>
            </a:r>
            <a:r>
              <a:rPr lang="en-US" sz="2100" dirty="0" smtClean="0"/>
              <a:t>o </a:t>
            </a:r>
            <a:r>
              <a:rPr lang="en-US" sz="2100" dirty="0"/>
              <a:t>ensure that civil aviation contributes meaningfully to the development of human resources, meeting basic needs and broadening all South African citizens' participation in the economy;</a:t>
            </a:r>
            <a:endParaRPr lang="en-ZA" sz="2100" dirty="0"/>
          </a:p>
          <a:p>
            <a:r>
              <a:rPr lang="en-US" sz="2100" dirty="0"/>
              <a:t>T</a:t>
            </a:r>
            <a:r>
              <a:rPr lang="en-US" sz="2100" dirty="0" smtClean="0"/>
              <a:t>o </a:t>
            </a:r>
            <a:r>
              <a:rPr lang="en-US" sz="2100" dirty="0"/>
              <a:t>maintain an appropriate and cost-effective regulatory framework, </a:t>
            </a:r>
            <a:r>
              <a:rPr lang="en-US" sz="2100" b="1" dirty="0"/>
              <a:t>ensuring safe, secure, environmentally friendly </a:t>
            </a:r>
            <a:r>
              <a:rPr lang="en-US" sz="2100" dirty="0"/>
              <a:t>and reliable air services, capable of responding to changing circumstances</a:t>
            </a:r>
            <a:r>
              <a:rPr lang="en-US" sz="2100" dirty="0" smtClean="0"/>
              <a:t>;</a:t>
            </a:r>
            <a:endParaRPr lang="en-ZA" sz="2100" dirty="0"/>
          </a:p>
        </p:txBody>
      </p:sp>
    </p:spTree>
    <p:extLst>
      <p:ext uri="{BB962C8B-B14F-4D97-AF65-F5344CB8AC3E}">
        <p14:creationId xmlns:p14="http://schemas.microsoft.com/office/powerpoint/2010/main" xmlns="" val="654126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690DD-C269-4133-8916-21B36BD4BFDC}" type="slidenum">
              <a:rPr lang="en-GB"/>
              <a:pPr/>
              <a:t>6</a:t>
            </a:fld>
            <a:endParaRPr lang="en-GB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58" y="1071546"/>
            <a:ext cx="8429684" cy="576263"/>
          </a:xfrm>
        </p:spPr>
        <p:txBody>
          <a:bodyPr/>
          <a:lstStyle/>
          <a:p>
            <a:r>
              <a:rPr lang="en-GB" sz="2800" b="1" dirty="0" smtClean="0">
                <a:solidFill>
                  <a:schemeClr val="accent2"/>
                </a:solidFill>
              </a:rPr>
              <a:t>Strategic objectives </a:t>
            </a:r>
            <a:r>
              <a:rPr lang="en-GB" sz="1800" b="1" dirty="0" smtClean="0">
                <a:solidFill>
                  <a:schemeClr val="accent2"/>
                </a:solidFill>
              </a:rPr>
              <a:t>(continued)</a:t>
            </a:r>
            <a:endParaRPr lang="en-GB" sz="1800" b="1" dirty="0">
              <a:solidFill>
                <a:schemeClr val="accent2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7158" y="1714488"/>
            <a:ext cx="8643998" cy="4740286"/>
          </a:xfrm>
        </p:spPr>
        <p:txBody>
          <a:bodyPr/>
          <a:lstStyle/>
          <a:p>
            <a:r>
              <a:rPr lang="en-US" sz="2200" dirty="0" smtClean="0"/>
              <a:t>To </a:t>
            </a:r>
            <a:r>
              <a:rPr lang="en-US" sz="2200" dirty="0"/>
              <a:t>facilitate the application of </a:t>
            </a:r>
            <a:r>
              <a:rPr lang="en-US" sz="2200" dirty="0" smtClean="0"/>
              <a:t>market </a:t>
            </a:r>
            <a:r>
              <a:rPr lang="en-US" sz="2200" dirty="0"/>
              <a:t>principles as far as possible, relevant to economic decisions in all industries, which will apply equally to aviation services with a view to </a:t>
            </a:r>
            <a:r>
              <a:rPr lang="en-US" sz="2200" dirty="0" err="1"/>
              <a:t>maximising</a:t>
            </a:r>
            <a:r>
              <a:rPr lang="en-US" sz="2200" dirty="0"/>
              <a:t> consumer choice and satisfying consumer's needs</a:t>
            </a:r>
            <a:r>
              <a:rPr lang="en-US" sz="2200" dirty="0" smtClean="0"/>
              <a:t>;</a:t>
            </a:r>
            <a:endParaRPr lang="en-ZA" sz="2200" dirty="0"/>
          </a:p>
          <a:p>
            <a:r>
              <a:rPr lang="en-US" sz="2200" dirty="0"/>
              <a:t>T</a:t>
            </a:r>
            <a:r>
              <a:rPr lang="en-US" sz="2200" dirty="0" smtClean="0"/>
              <a:t>o </a:t>
            </a:r>
            <a:r>
              <a:rPr lang="en-US" sz="2200" dirty="0"/>
              <a:t>meet the needs of all users of aviation-related services</a:t>
            </a:r>
            <a:r>
              <a:rPr lang="en-US" sz="2200" dirty="0" smtClean="0"/>
              <a:t>;</a:t>
            </a:r>
          </a:p>
          <a:p>
            <a:r>
              <a:rPr lang="en-US" sz="2200" dirty="0" smtClean="0"/>
              <a:t>To enable preservation of aviation heritage;</a:t>
            </a:r>
            <a:endParaRPr lang="en-ZA" sz="2200" dirty="0"/>
          </a:p>
          <a:p>
            <a:r>
              <a:rPr lang="en-US" sz="2200" dirty="0" smtClean="0"/>
              <a:t>To </a:t>
            </a:r>
            <a:r>
              <a:rPr lang="en-US" sz="2200" dirty="0"/>
              <a:t>promote sound relations with other countries, groups of countries and related regional and other international </a:t>
            </a:r>
            <a:r>
              <a:rPr lang="en-US" sz="2200" dirty="0" err="1"/>
              <a:t>organisations</a:t>
            </a:r>
            <a:r>
              <a:rPr lang="en-US" sz="2200" dirty="0"/>
              <a:t>;</a:t>
            </a:r>
            <a:endParaRPr lang="en-ZA" sz="2200" dirty="0"/>
          </a:p>
          <a:p>
            <a:r>
              <a:rPr lang="en-US" sz="2200" dirty="0"/>
              <a:t>T</a:t>
            </a:r>
            <a:r>
              <a:rPr lang="en-US" sz="2200" dirty="0" smtClean="0"/>
              <a:t>o </a:t>
            </a:r>
            <a:r>
              <a:rPr lang="en-US" sz="2200" dirty="0"/>
              <a:t>transform the aviation industry by broadening economic participation in the provision of aviation-related services; and</a:t>
            </a:r>
            <a:endParaRPr lang="en-ZA" sz="2200" dirty="0"/>
          </a:p>
          <a:p>
            <a:r>
              <a:rPr lang="en-US" sz="2200" dirty="0"/>
              <a:t>T</a:t>
            </a:r>
            <a:r>
              <a:rPr lang="en-US" sz="2200" dirty="0" smtClean="0"/>
              <a:t>o </a:t>
            </a:r>
            <a:r>
              <a:rPr lang="en-US" sz="2200" dirty="0"/>
              <a:t>provide for </a:t>
            </a:r>
            <a:r>
              <a:rPr lang="en-US" sz="2200" b="1" dirty="0"/>
              <a:t>adequate consultative forums </a:t>
            </a:r>
            <a:r>
              <a:rPr lang="en-US" sz="2200" dirty="0"/>
              <a:t>in well-defined communication systems.</a:t>
            </a:r>
            <a:endParaRPr lang="en-ZA" sz="2200" dirty="0"/>
          </a:p>
          <a:p>
            <a:pPr lvl="0">
              <a:buNone/>
            </a:pPr>
            <a:endParaRPr lang="en-ZA" sz="2000" dirty="0" smtClean="0"/>
          </a:p>
          <a:p>
            <a:pPr>
              <a:buNone/>
            </a:pP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xmlns="" val="2249451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690DD-C269-4133-8916-21B36BD4BFDC}" type="slidenum">
              <a:rPr lang="en-GB"/>
              <a:pPr/>
              <a:t>7</a:t>
            </a:fld>
            <a:endParaRPr lang="en-GB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58" y="1071546"/>
            <a:ext cx="8429684" cy="576263"/>
          </a:xfrm>
        </p:spPr>
        <p:txBody>
          <a:bodyPr/>
          <a:lstStyle/>
          <a:p>
            <a:r>
              <a:rPr lang="en-GB" sz="2800" b="1" dirty="0" smtClean="0">
                <a:solidFill>
                  <a:schemeClr val="accent2"/>
                </a:solidFill>
              </a:rPr>
              <a:t>Civil Aviation Infrastructure - Airports</a:t>
            </a:r>
            <a:endParaRPr lang="en-GB" sz="2800" b="1" dirty="0">
              <a:solidFill>
                <a:schemeClr val="accent2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1628800"/>
            <a:ext cx="8821644" cy="5229200"/>
          </a:xfrm>
        </p:spPr>
        <p:txBody>
          <a:bodyPr/>
          <a:lstStyle/>
          <a:p>
            <a:r>
              <a:rPr lang="en-US" sz="2000" dirty="0" smtClean="0"/>
              <a:t>Key Policy </a:t>
            </a:r>
            <a:r>
              <a:rPr lang="en-US" sz="2000" dirty="0"/>
              <a:t>statements </a:t>
            </a:r>
            <a:r>
              <a:rPr lang="en-US" sz="2000" dirty="0" smtClean="0"/>
              <a:t>addressing </a:t>
            </a:r>
            <a:r>
              <a:rPr lang="en-US" sz="2000" b="1" dirty="0"/>
              <a:t>a</a:t>
            </a:r>
            <a:r>
              <a:rPr lang="en-US" sz="2000" b="1" dirty="0" smtClean="0"/>
              <a:t>irports</a:t>
            </a:r>
            <a:r>
              <a:rPr lang="en-US" sz="2000" dirty="0" smtClean="0"/>
              <a:t> include:</a:t>
            </a:r>
          </a:p>
          <a:p>
            <a:pPr lvl="1"/>
            <a:r>
              <a:rPr lang="en-US" sz="2000" b="1" dirty="0" smtClean="0"/>
              <a:t>National Airports Development Plan </a:t>
            </a:r>
            <a:r>
              <a:rPr lang="en-US" sz="2000" dirty="0" smtClean="0"/>
              <a:t>(NADP) to be developed to guide airport development in South Africa</a:t>
            </a:r>
          </a:p>
          <a:p>
            <a:pPr lvl="1"/>
            <a:r>
              <a:rPr lang="en-US" sz="2000" b="1" dirty="0" smtClean="0"/>
              <a:t>Environmental susta</a:t>
            </a:r>
            <a:r>
              <a:rPr lang="en-US" sz="2000" dirty="0" smtClean="0"/>
              <a:t>inability to be assessed as prerequisite during planning</a:t>
            </a:r>
          </a:p>
          <a:p>
            <a:pPr lvl="1"/>
            <a:r>
              <a:rPr lang="en-US" sz="2000" dirty="0" smtClean="0"/>
              <a:t>Existing and new airports to be developed and operated on the basis of financial sustainability and viability, guided by the NADP</a:t>
            </a:r>
          </a:p>
          <a:p>
            <a:pPr lvl="1"/>
            <a:r>
              <a:rPr lang="en-US" sz="2000" dirty="0" smtClean="0"/>
              <a:t>“User-pays” principle </a:t>
            </a:r>
            <a:r>
              <a:rPr lang="en-US" sz="2000" dirty="0" err="1" smtClean="0"/>
              <a:t>iro</a:t>
            </a:r>
            <a:r>
              <a:rPr lang="en-US" sz="2000" dirty="0" smtClean="0"/>
              <a:t> services rendered to be applied, where feasible</a:t>
            </a:r>
          </a:p>
          <a:p>
            <a:pPr lvl="1"/>
            <a:r>
              <a:rPr lang="en-US" sz="2000" dirty="0" smtClean="0"/>
              <a:t>Airport licensing system to be reviewed and a registration system for un-licensed airports to be introduced</a:t>
            </a:r>
          </a:p>
          <a:p>
            <a:pPr lvl="1"/>
            <a:r>
              <a:rPr lang="en-US" sz="2000" b="1" dirty="0" smtClean="0"/>
              <a:t>Requirement to ensure holistic airport planning at provincial and municipal spheres of government, guided by the NADP</a:t>
            </a:r>
          </a:p>
          <a:p>
            <a:endParaRPr lang="en-GB" sz="2000" dirty="0" smtClean="0"/>
          </a:p>
          <a:p>
            <a:pPr lvl="1"/>
            <a:endParaRPr lang="en-GB" sz="1600" dirty="0" smtClean="0"/>
          </a:p>
          <a:p>
            <a:pPr lvl="1"/>
            <a:endParaRPr lang="en-GB" sz="1600" dirty="0" smtClean="0"/>
          </a:p>
          <a:p>
            <a:endParaRPr lang="en-US" sz="1600" dirty="0" smtClean="0"/>
          </a:p>
          <a:p>
            <a:pPr lvl="1" eaLnBrk="0"/>
            <a:endParaRPr lang="en-ZA" sz="1600" dirty="0"/>
          </a:p>
          <a:p>
            <a:pPr lvl="0" eaLnBrk="0"/>
            <a:endParaRPr lang="en-ZA" sz="2400" dirty="0"/>
          </a:p>
          <a:p>
            <a:pPr lvl="0">
              <a:buNone/>
            </a:pPr>
            <a:endParaRPr lang="en-ZA" sz="2000" dirty="0" smtClean="0"/>
          </a:p>
          <a:p>
            <a:pPr>
              <a:buNone/>
            </a:pP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xmlns="" val="4206955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690DD-C269-4133-8916-21B36BD4BFDC}" type="slidenum">
              <a:rPr lang="en-GB"/>
              <a:pPr/>
              <a:t>8</a:t>
            </a:fld>
            <a:endParaRPr lang="en-GB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58" y="1071546"/>
            <a:ext cx="8429684" cy="576263"/>
          </a:xfrm>
        </p:spPr>
        <p:txBody>
          <a:bodyPr/>
          <a:lstStyle/>
          <a:p>
            <a:r>
              <a:rPr lang="en-GB" sz="2800" b="1" dirty="0" smtClean="0">
                <a:solidFill>
                  <a:schemeClr val="accent2"/>
                </a:solidFill>
              </a:rPr>
              <a:t>Civil Aviation Infrastructure - Airspace</a:t>
            </a:r>
            <a:endParaRPr lang="en-GB" sz="2800" b="1" dirty="0">
              <a:solidFill>
                <a:schemeClr val="accent2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7158" y="1628800"/>
            <a:ext cx="8643998" cy="5229200"/>
          </a:xfrm>
        </p:spPr>
        <p:txBody>
          <a:bodyPr/>
          <a:lstStyle/>
          <a:p>
            <a:r>
              <a:rPr lang="en-US" sz="2000" dirty="0" smtClean="0"/>
              <a:t>Key Policy </a:t>
            </a:r>
            <a:r>
              <a:rPr lang="en-US" sz="2000" dirty="0"/>
              <a:t>statements </a:t>
            </a:r>
            <a:r>
              <a:rPr lang="en-US" sz="2000" dirty="0" smtClean="0"/>
              <a:t>addressing </a:t>
            </a:r>
            <a:r>
              <a:rPr lang="en-US" sz="2000" b="1" dirty="0" smtClean="0"/>
              <a:t>airspace </a:t>
            </a:r>
            <a:r>
              <a:rPr lang="en-US" sz="2000" dirty="0" smtClean="0"/>
              <a:t>include:</a:t>
            </a:r>
          </a:p>
          <a:p>
            <a:pPr lvl="1"/>
            <a:r>
              <a:rPr lang="en-GB" sz="1800" dirty="0" smtClean="0"/>
              <a:t>DOT should </a:t>
            </a:r>
            <a:r>
              <a:rPr lang="en-GB" sz="1800" dirty="0"/>
              <a:t>ensure adequate collaboration between the members of the </a:t>
            </a:r>
            <a:r>
              <a:rPr lang="en-GB" sz="1800" dirty="0" smtClean="0"/>
              <a:t>Air Traffic Management </a:t>
            </a:r>
            <a:r>
              <a:rPr lang="en-GB" sz="1800" dirty="0"/>
              <a:t>Community concerning the harmonised planning and implementation of the key enablers of the ICAO </a:t>
            </a:r>
            <a:r>
              <a:rPr lang="en-GB" sz="1800" dirty="0" smtClean="0"/>
              <a:t>Air Traffic Management </a:t>
            </a:r>
            <a:r>
              <a:rPr lang="en-GB" sz="1800" dirty="0"/>
              <a:t>Operational Concept </a:t>
            </a:r>
            <a:endParaRPr lang="en-GB" sz="1800" dirty="0" smtClean="0"/>
          </a:p>
          <a:p>
            <a:pPr lvl="1"/>
            <a:r>
              <a:rPr lang="en-GB" sz="1800" dirty="0"/>
              <a:t>Air traffic services and air navigation services </a:t>
            </a:r>
            <a:r>
              <a:rPr lang="en-GB" sz="1800" dirty="0" smtClean="0"/>
              <a:t>to be </a:t>
            </a:r>
            <a:r>
              <a:rPr lang="en-GB" sz="1800" dirty="0"/>
              <a:t>provided on the basis of sustainability and </a:t>
            </a:r>
            <a:endParaRPr lang="en-GB" sz="1800" dirty="0" smtClean="0"/>
          </a:p>
          <a:p>
            <a:pPr lvl="1"/>
            <a:r>
              <a:rPr lang="en-GB" sz="1800" dirty="0" smtClean="0"/>
              <a:t>DOT to ensure periodic </a:t>
            </a:r>
            <a:r>
              <a:rPr lang="en-GB" sz="1800" dirty="0"/>
              <a:t>review and amendment of the </a:t>
            </a:r>
            <a:r>
              <a:rPr lang="en-GB" sz="1800" b="1" dirty="0"/>
              <a:t>National Airspace Master Plan </a:t>
            </a:r>
          </a:p>
          <a:p>
            <a:pPr lvl="1"/>
            <a:r>
              <a:rPr lang="en-GB" sz="1800" dirty="0" smtClean="0"/>
              <a:t>Airspace </a:t>
            </a:r>
            <a:r>
              <a:rPr lang="en-GB" sz="1800" dirty="0"/>
              <a:t>management should be dynamic, flexible and based on services </a:t>
            </a:r>
            <a:r>
              <a:rPr lang="en-GB" sz="1800" dirty="0" smtClean="0"/>
              <a:t>demanded</a:t>
            </a:r>
          </a:p>
          <a:p>
            <a:pPr lvl="1"/>
            <a:r>
              <a:rPr lang="en-GB" sz="1800" dirty="0" smtClean="0"/>
              <a:t>The </a:t>
            </a:r>
            <a:r>
              <a:rPr lang="en-GB" sz="1800" dirty="0"/>
              <a:t>principles of cooperative government and intergovernmental relations should guide all activities of government departments and institutions relating to airspace matters and shall require the Minister of Transport’s concurrence prior to </a:t>
            </a:r>
            <a:r>
              <a:rPr lang="en-GB" sz="1800" dirty="0" smtClean="0"/>
              <a:t>implementation</a:t>
            </a:r>
          </a:p>
          <a:p>
            <a:endParaRPr lang="en-GB" sz="1600" dirty="0" smtClean="0"/>
          </a:p>
          <a:p>
            <a:pPr lvl="1"/>
            <a:endParaRPr lang="en-GB" sz="1600" dirty="0" smtClean="0"/>
          </a:p>
          <a:p>
            <a:pPr lvl="1"/>
            <a:endParaRPr lang="en-GB" sz="1600" dirty="0" smtClean="0"/>
          </a:p>
          <a:p>
            <a:endParaRPr lang="en-US" sz="1600" dirty="0" smtClean="0"/>
          </a:p>
          <a:p>
            <a:pPr lvl="1" eaLnBrk="0"/>
            <a:endParaRPr lang="en-ZA" sz="1600" dirty="0"/>
          </a:p>
          <a:p>
            <a:pPr lvl="0" eaLnBrk="0"/>
            <a:endParaRPr lang="en-ZA" sz="2400" dirty="0"/>
          </a:p>
          <a:p>
            <a:pPr lvl="0">
              <a:buNone/>
            </a:pPr>
            <a:endParaRPr lang="en-ZA" sz="2000" dirty="0" smtClean="0"/>
          </a:p>
          <a:p>
            <a:pPr>
              <a:buNone/>
            </a:pP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xmlns="" val="670142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690DD-C269-4133-8916-21B36BD4BFDC}" type="slidenum">
              <a:rPr lang="en-GB"/>
              <a:pPr/>
              <a:t>9</a:t>
            </a:fld>
            <a:endParaRPr lang="en-GB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58" y="1071546"/>
            <a:ext cx="8429684" cy="576263"/>
          </a:xfrm>
        </p:spPr>
        <p:txBody>
          <a:bodyPr/>
          <a:lstStyle/>
          <a:p>
            <a:r>
              <a:rPr lang="en-GB" sz="2800" b="1" dirty="0" smtClean="0">
                <a:solidFill>
                  <a:schemeClr val="accent2"/>
                </a:solidFill>
              </a:rPr>
              <a:t>Aircraft Operations and the Environment</a:t>
            </a:r>
            <a:endParaRPr lang="en-GB" sz="2800" b="1" dirty="0">
              <a:solidFill>
                <a:schemeClr val="accent2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7158" y="1628800"/>
            <a:ext cx="8643998" cy="5229200"/>
          </a:xfrm>
        </p:spPr>
        <p:txBody>
          <a:bodyPr/>
          <a:lstStyle/>
          <a:p>
            <a:r>
              <a:rPr lang="en-US" sz="2200" dirty="0"/>
              <a:t>This part of the </a:t>
            </a:r>
            <a:r>
              <a:rPr lang="en-US" sz="2200" dirty="0" err="1"/>
              <a:t>NCAP</a:t>
            </a:r>
            <a:r>
              <a:rPr lang="en-US" sz="2200" dirty="0"/>
              <a:t> is based </a:t>
            </a:r>
            <a:r>
              <a:rPr lang="en-US" sz="2200" dirty="0" smtClean="0"/>
              <a:t>on ICAO‘s Annex 16 “Environmental Protection, related guidance material, and various Assembly Resolutions </a:t>
            </a:r>
          </a:p>
          <a:p>
            <a:endParaRPr lang="en-GB" sz="2200" dirty="0" smtClean="0"/>
          </a:p>
          <a:p>
            <a:r>
              <a:rPr lang="en-GB" sz="2200" dirty="0" smtClean="0"/>
              <a:t>Policy formulated includes:</a:t>
            </a:r>
          </a:p>
          <a:p>
            <a:pPr lvl="1"/>
            <a:r>
              <a:rPr lang="en-GB" sz="1800" dirty="0"/>
              <a:t>C</a:t>
            </a:r>
            <a:r>
              <a:rPr lang="en-GB" sz="1800" dirty="0" smtClean="0"/>
              <a:t>onsultation with affected parties:  </a:t>
            </a:r>
            <a:r>
              <a:rPr lang="en-GB" sz="1800" b="1" dirty="0" smtClean="0"/>
              <a:t>S</a:t>
            </a:r>
            <a:r>
              <a:rPr lang="en-GB" sz="1800" b="1" i="1" dirty="0" smtClean="0"/>
              <a:t>tanding </a:t>
            </a:r>
            <a:r>
              <a:rPr lang="en-GB" sz="1800" b="1" i="1" dirty="0"/>
              <a:t>Airport Environmental Committee </a:t>
            </a:r>
            <a:r>
              <a:rPr lang="en-GB" sz="1800" b="1" i="1" dirty="0" smtClean="0"/>
              <a:t>to be established </a:t>
            </a:r>
            <a:endParaRPr lang="en-GB" sz="1800" i="1" dirty="0" smtClean="0"/>
          </a:p>
          <a:p>
            <a:pPr lvl="1"/>
            <a:r>
              <a:rPr lang="en-GB" sz="1800" i="1" dirty="0" smtClean="0"/>
              <a:t>Implementation </a:t>
            </a:r>
            <a:r>
              <a:rPr lang="en-GB" sz="1800" i="1" dirty="0"/>
              <a:t>of measures for the control of aircraft noise </a:t>
            </a:r>
            <a:r>
              <a:rPr lang="en-GB" sz="1800" i="1" dirty="0" smtClean="0"/>
              <a:t>to be in accordance </a:t>
            </a:r>
            <a:r>
              <a:rPr lang="en-GB" sz="1800" i="1" dirty="0"/>
              <a:t>with </a:t>
            </a:r>
            <a:r>
              <a:rPr lang="en-GB" sz="1800" b="1" i="1" dirty="0" smtClean="0"/>
              <a:t>ICAO’s balanced approach to noise management as follows</a:t>
            </a:r>
            <a:r>
              <a:rPr lang="en-GB" sz="1800" i="1" dirty="0" smtClean="0"/>
              <a:t>:</a:t>
            </a:r>
          </a:p>
          <a:p>
            <a:pPr lvl="2"/>
            <a:r>
              <a:rPr lang="en-GB" sz="1800" b="1" i="1" dirty="0" smtClean="0"/>
              <a:t>Reducing aircraft noise at source</a:t>
            </a:r>
            <a:r>
              <a:rPr lang="en-GB" sz="1800" i="1" dirty="0" smtClean="0"/>
              <a:t>:  Phasing-out of Chapter 2 aircraft</a:t>
            </a:r>
          </a:p>
          <a:p>
            <a:pPr lvl="2"/>
            <a:r>
              <a:rPr lang="en-GB" sz="1800" b="1" i="1" dirty="0" smtClean="0"/>
              <a:t>Land-use planning</a:t>
            </a:r>
            <a:r>
              <a:rPr lang="en-GB" sz="1800" i="1" dirty="0" smtClean="0"/>
              <a:t>:  </a:t>
            </a:r>
            <a:r>
              <a:rPr lang="en-GB" sz="1800" i="1" dirty="0"/>
              <a:t>N</a:t>
            </a:r>
            <a:r>
              <a:rPr lang="en-GB" sz="1800" i="1" dirty="0" smtClean="0"/>
              <a:t>oise </a:t>
            </a:r>
            <a:r>
              <a:rPr lang="en-GB" sz="1800" i="1" dirty="0"/>
              <a:t>contours for the airport </a:t>
            </a:r>
            <a:r>
              <a:rPr lang="en-GB" sz="1800" i="1" dirty="0" smtClean="0"/>
              <a:t>to be established </a:t>
            </a:r>
            <a:r>
              <a:rPr lang="en-GB" sz="1800" i="1" dirty="0"/>
              <a:t>and the proposed land-uses </a:t>
            </a:r>
            <a:r>
              <a:rPr lang="en-GB" sz="1800" i="1" dirty="0" smtClean="0"/>
              <a:t>to be accepted </a:t>
            </a:r>
            <a:r>
              <a:rPr lang="en-GB" sz="1800" i="1" dirty="0"/>
              <a:t>for the different noise </a:t>
            </a:r>
            <a:r>
              <a:rPr lang="en-GB" sz="1800" i="1" dirty="0" smtClean="0"/>
              <a:t>zones - </a:t>
            </a:r>
            <a:r>
              <a:rPr lang="en-GB" sz="1800" i="1" dirty="0"/>
              <a:t>local </a:t>
            </a:r>
            <a:r>
              <a:rPr lang="en-GB" sz="1800" i="1" dirty="0" smtClean="0"/>
              <a:t>authority to ensure compatible developments</a:t>
            </a:r>
          </a:p>
          <a:p>
            <a:pPr lvl="1"/>
            <a:endParaRPr lang="en-ZA" sz="1400" dirty="0"/>
          </a:p>
          <a:p>
            <a:endParaRPr lang="en-GB" sz="1600" i="1" dirty="0" smtClean="0"/>
          </a:p>
        </p:txBody>
      </p:sp>
    </p:spTree>
    <p:extLst>
      <p:ext uri="{BB962C8B-B14F-4D97-AF65-F5344CB8AC3E}">
        <p14:creationId xmlns:p14="http://schemas.microsoft.com/office/powerpoint/2010/main" xmlns="" val="3163384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9004</TotalTime>
  <Words>1414</Words>
  <Application>Microsoft Office PowerPoint</Application>
  <PresentationFormat>On-screen Show (4:3)</PresentationFormat>
  <Paragraphs>146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Default Design</vt:lpstr>
      <vt:lpstr>        DEPARTMENT OF TRANSPORT    WHITE PAPER ON NATIONAL CIVIL AVIATION POLICY (NCAP)  PRESENTATION TO THE SELECT COMMITTEE ON PETITIONS AND EXECUTIVE UNDERTAKINGS  16 MARCH 2016  </vt:lpstr>
      <vt:lpstr>.</vt:lpstr>
      <vt:lpstr>.</vt:lpstr>
      <vt:lpstr>.</vt:lpstr>
      <vt:lpstr>Strategic objectives of NCAP</vt:lpstr>
      <vt:lpstr>Strategic objectives (continued)</vt:lpstr>
      <vt:lpstr>Civil Aviation Infrastructure - Airports</vt:lpstr>
      <vt:lpstr>Civil Aviation Infrastructure - Airspace</vt:lpstr>
      <vt:lpstr>Aircraft Operations and the Environment</vt:lpstr>
      <vt:lpstr>Aircraft Operations and the Environment (continued)</vt:lpstr>
      <vt:lpstr>Aircraft Operations and the Environment (cont.)</vt:lpstr>
      <vt:lpstr>Aircraft Operations and the Environment (cont.)</vt:lpstr>
      <vt:lpstr>Aircraft Operations and the Environment (cont.)</vt:lpstr>
      <vt:lpstr>Implementation</vt:lpstr>
      <vt:lpstr>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Luisa Martins</dc:creator>
  <cp:lastModifiedBy>PUMZA</cp:lastModifiedBy>
  <cp:revision>460</cp:revision>
  <dcterms:created xsi:type="dcterms:W3CDTF">2011-04-09T15:32:33Z</dcterms:created>
  <dcterms:modified xsi:type="dcterms:W3CDTF">2016-03-23T13:28:09Z</dcterms:modified>
</cp:coreProperties>
</file>