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3"/>
  </p:notesMasterIdLst>
  <p:handoutMasterIdLst>
    <p:handoutMasterId r:id="rId24"/>
  </p:handoutMasterIdLst>
  <p:sldIdLst>
    <p:sldId id="256" r:id="rId2"/>
    <p:sldId id="343" r:id="rId3"/>
    <p:sldId id="344" r:id="rId4"/>
    <p:sldId id="314" r:id="rId5"/>
    <p:sldId id="345" r:id="rId6"/>
    <p:sldId id="353" r:id="rId7"/>
    <p:sldId id="350" r:id="rId8"/>
    <p:sldId id="348" r:id="rId9"/>
    <p:sldId id="349" r:id="rId10"/>
    <p:sldId id="354" r:id="rId11"/>
    <p:sldId id="355" r:id="rId12"/>
    <p:sldId id="364" r:id="rId13"/>
    <p:sldId id="365" r:id="rId14"/>
    <p:sldId id="366" r:id="rId15"/>
    <p:sldId id="369" r:id="rId16"/>
    <p:sldId id="370" r:id="rId17"/>
    <p:sldId id="371" r:id="rId18"/>
    <p:sldId id="357" r:id="rId19"/>
    <p:sldId id="372" r:id="rId20"/>
    <p:sldId id="363" r:id="rId21"/>
    <p:sldId id="334" r:id="rId22"/>
  </p:sldIdLst>
  <p:sldSz cx="9144000" cy="6858000" type="screen4x3"/>
  <p:notesSz cx="6669088" cy="9926638"/>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Arial" charset="0"/>
      </a:defRPr>
    </a:lvl1pPr>
    <a:lvl2pPr marL="457200" algn="l" rtl="0" fontAlgn="base">
      <a:spcBef>
        <a:spcPct val="0"/>
      </a:spcBef>
      <a:spcAft>
        <a:spcPct val="0"/>
      </a:spcAft>
      <a:defRPr sz="2400" kern="1200">
        <a:solidFill>
          <a:schemeClr val="tx1"/>
        </a:solidFill>
        <a:latin typeface="Times" pitchFamily="18" charset="0"/>
        <a:ea typeface="+mn-ea"/>
        <a:cs typeface="Arial" charset="0"/>
      </a:defRPr>
    </a:lvl2pPr>
    <a:lvl3pPr marL="914400" algn="l" rtl="0" fontAlgn="base">
      <a:spcBef>
        <a:spcPct val="0"/>
      </a:spcBef>
      <a:spcAft>
        <a:spcPct val="0"/>
      </a:spcAft>
      <a:defRPr sz="2400" kern="1200">
        <a:solidFill>
          <a:schemeClr val="tx1"/>
        </a:solidFill>
        <a:latin typeface="Times" pitchFamily="18" charset="0"/>
        <a:ea typeface="+mn-ea"/>
        <a:cs typeface="Arial" charset="0"/>
      </a:defRPr>
    </a:lvl3pPr>
    <a:lvl4pPr marL="1371600" algn="l" rtl="0" fontAlgn="base">
      <a:spcBef>
        <a:spcPct val="0"/>
      </a:spcBef>
      <a:spcAft>
        <a:spcPct val="0"/>
      </a:spcAft>
      <a:defRPr sz="2400" kern="1200">
        <a:solidFill>
          <a:schemeClr val="tx1"/>
        </a:solidFill>
        <a:latin typeface="Times" pitchFamily="18" charset="0"/>
        <a:ea typeface="+mn-ea"/>
        <a:cs typeface="Arial" charset="0"/>
      </a:defRPr>
    </a:lvl4pPr>
    <a:lvl5pPr marL="1828800" algn="l" rtl="0" fontAlgn="base">
      <a:spcBef>
        <a:spcPct val="0"/>
      </a:spcBef>
      <a:spcAft>
        <a:spcPct val="0"/>
      </a:spcAft>
      <a:defRPr sz="2400" kern="1200">
        <a:solidFill>
          <a:schemeClr val="tx1"/>
        </a:solidFill>
        <a:latin typeface="Times" pitchFamily="18" charset="0"/>
        <a:ea typeface="+mn-ea"/>
        <a:cs typeface="Arial" charset="0"/>
      </a:defRPr>
    </a:lvl5pPr>
    <a:lvl6pPr marL="2286000" algn="l" defTabSz="914400" rtl="0" eaLnBrk="1" latinLnBrk="0" hangingPunct="1">
      <a:defRPr sz="2400" kern="1200">
        <a:solidFill>
          <a:schemeClr val="tx1"/>
        </a:solidFill>
        <a:latin typeface="Times" pitchFamily="18" charset="0"/>
        <a:ea typeface="+mn-ea"/>
        <a:cs typeface="Arial" charset="0"/>
      </a:defRPr>
    </a:lvl6pPr>
    <a:lvl7pPr marL="2743200" algn="l" defTabSz="914400" rtl="0" eaLnBrk="1" latinLnBrk="0" hangingPunct="1">
      <a:defRPr sz="2400" kern="1200">
        <a:solidFill>
          <a:schemeClr val="tx1"/>
        </a:solidFill>
        <a:latin typeface="Times" pitchFamily="18" charset="0"/>
        <a:ea typeface="+mn-ea"/>
        <a:cs typeface="Arial" charset="0"/>
      </a:defRPr>
    </a:lvl7pPr>
    <a:lvl8pPr marL="3200400" algn="l" defTabSz="914400" rtl="0" eaLnBrk="1" latinLnBrk="0" hangingPunct="1">
      <a:defRPr sz="2400" kern="1200">
        <a:solidFill>
          <a:schemeClr val="tx1"/>
        </a:solidFill>
        <a:latin typeface="Times" pitchFamily="18" charset="0"/>
        <a:ea typeface="+mn-ea"/>
        <a:cs typeface="Arial" charset="0"/>
      </a:defRPr>
    </a:lvl8pPr>
    <a:lvl9pPr marL="3657600" algn="l" defTabSz="914400" rtl="0" eaLnBrk="1" latinLnBrk="0" hangingPunct="1">
      <a:defRPr sz="2400" kern="1200">
        <a:solidFill>
          <a:schemeClr val="tx1"/>
        </a:solidFill>
        <a:latin typeface="Times" pitchFamily="18"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23B"/>
    <a:srgbClr val="CC0000"/>
    <a:srgbClr val="CC3300"/>
    <a:srgbClr val="66FF33"/>
    <a:srgbClr val="C0C0C0"/>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38" autoAdjust="0"/>
  </p:normalViewPr>
  <p:slideViewPr>
    <p:cSldViewPr>
      <p:cViewPr varScale="1">
        <p:scale>
          <a:sx n="110" d="100"/>
          <a:sy n="110" d="100"/>
        </p:scale>
        <p:origin x="-1644" y="-84"/>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4339" name="Rectangle 3"/>
          <p:cNvSpPr>
            <a:spLocks noGrp="1" noChangeArrowheads="1"/>
          </p:cNvSpPr>
          <p:nvPr>
            <p:ph type="dt" sz="quarter" idx="1"/>
          </p:nvPr>
        </p:nvSpPr>
        <p:spPr bwMode="auto">
          <a:xfrm>
            <a:off x="3778250" y="0"/>
            <a:ext cx="2890838" cy="49688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cs typeface="+mn-cs"/>
              </a:defRPr>
            </a:lvl1pPr>
          </a:lstStyle>
          <a:p>
            <a:pPr>
              <a:defRPr/>
            </a:pPr>
            <a:endParaRPr lang="en-US"/>
          </a:p>
        </p:txBody>
      </p:sp>
      <p:sp>
        <p:nvSpPr>
          <p:cNvPr id="14340" name="Rectangle 4"/>
          <p:cNvSpPr>
            <a:spLocks noGrp="1" noChangeArrowheads="1"/>
          </p:cNvSpPr>
          <p:nvPr>
            <p:ph type="ftr" sz="quarter" idx="2"/>
          </p:nvPr>
        </p:nvSpPr>
        <p:spPr bwMode="auto">
          <a:xfrm>
            <a:off x="0" y="9429750"/>
            <a:ext cx="2890838" cy="49688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4341" name="Rectangle 5"/>
          <p:cNvSpPr>
            <a:spLocks noGrp="1" noChangeArrowheads="1"/>
          </p:cNvSpPr>
          <p:nvPr>
            <p:ph type="sldNum" sz="quarter" idx="3"/>
          </p:nvPr>
        </p:nvSpPr>
        <p:spPr bwMode="auto">
          <a:xfrm>
            <a:off x="3778250" y="9429750"/>
            <a:ext cx="2890838" cy="49688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atin typeface="Times"/>
                <a:cs typeface="+mn-cs"/>
              </a:defRPr>
            </a:lvl1pPr>
          </a:lstStyle>
          <a:p>
            <a:pPr>
              <a:defRPr/>
            </a:pPr>
            <a:fld id="{76A89D76-D79D-4EB4-9EDC-44B735EC1BD2}" type="slidenum">
              <a:rPr lang="en-US"/>
              <a:pPr>
                <a:defRPr/>
              </a:pPr>
              <a:t>‹#›</a:t>
            </a:fld>
            <a:endParaRPr lang="en-US"/>
          </a:p>
        </p:txBody>
      </p:sp>
    </p:spTree>
    <p:extLst>
      <p:ext uri="{BB962C8B-B14F-4D97-AF65-F5344CB8AC3E}">
        <p14:creationId xmlns:p14="http://schemas.microsoft.com/office/powerpoint/2010/main" xmlns="" val="5267216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1267" name="Rectangle 3"/>
          <p:cNvSpPr>
            <a:spLocks noGrp="1" noChangeArrowheads="1"/>
          </p:cNvSpPr>
          <p:nvPr>
            <p:ph type="dt" idx="1"/>
          </p:nvPr>
        </p:nvSpPr>
        <p:spPr bwMode="auto">
          <a:xfrm>
            <a:off x="3778250" y="0"/>
            <a:ext cx="2890838" cy="49688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0" hangingPunct="0">
              <a:defRPr sz="1200">
                <a:latin typeface="Times"/>
                <a:cs typeface="+mn-cs"/>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889000" y="4716463"/>
            <a:ext cx="4891088" cy="446563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9429750"/>
            <a:ext cx="2890838" cy="49688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0" hangingPunct="0">
              <a:defRPr sz="1200">
                <a:latin typeface="Times"/>
                <a:cs typeface="+mn-cs"/>
              </a:defRPr>
            </a:lvl1pPr>
          </a:lstStyle>
          <a:p>
            <a:pPr>
              <a:defRPr/>
            </a:pPr>
            <a:endParaRPr lang="en-US"/>
          </a:p>
        </p:txBody>
      </p:sp>
      <p:sp>
        <p:nvSpPr>
          <p:cNvPr id="11271" name="Rectangle 7"/>
          <p:cNvSpPr>
            <a:spLocks noGrp="1" noChangeArrowheads="1"/>
          </p:cNvSpPr>
          <p:nvPr>
            <p:ph type="sldNum" sz="quarter" idx="5"/>
          </p:nvPr>
        </p:nvSpPr>
        <p:spPr bwMode="auto">
          <a:xfrm>
            <a:off x="3778250" y="9429750"/>
            <a:ext cx="2890838" cy="49688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0" hangingPunct="0">
              <a:defRPr sz="1200">
                <a:latin typeface="Times"/>
                <a:cs typeface="+mn-cs"/>
              </a:defRPr>
            </a:lvl1pPr>
          </a:lstStyle>
          <a:p>
            <a:pPr>
              <a:defRPr/>
            </a:pPr>
            <a:fld id="{6C66A9F9-9C2C-497C-AA61-74770C300922}" type="slidenum">
              <a:rPr lang="en-US"/>
              <a:pPr>
                <a:defRPr/>
              </a:pPr>
              <a:t>‹#›</a:t>
            </a:fld>
            <a:endParaRPr lang="en-US"/>
          </a:p>
        </p:txBody>
      </p:sp>
    </p:spTree>
    <p:extLst>
      <p:ext uri="{BB962C8B-B14F-4D97-AF65-F5344CB8AC3E}">
        <p14:creationId xmlns:p14="http://schemas.microsoft.com/office/powerpoint/2010/main" xmlns="" val="26527542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n-ea"/>
        <a:cs typeface="+mn-cs"/>
      </a:defRPr>
    </a:lvl1pPr>
    <a:lvl2pPr marL="457200" algn="l" rtl="0" eaLnBrk="0" fontAlgn="base" hangingPunct="0">
      <a:spcBef>
        <a:spcPct val="30000"/>
      </a:spcBef>
      <a:spcAft>
        <a:spcPct val="0"/>
      </a:spcAft>
      <a:defRPr sz="1200" kern="1200">
        <a:solidFill>
          <a:schemeClr val="tx1"/>
        </a:solidFill>
        <a:latin typeface="Times"/>
        <a:ea typeface="+mn-ea"/>
        <a:cs typeface="+mn-cs"/>
      </a:defRPr>
    </a:lvl2pPr>
    <a:lvl3pPr marL="914400" algn="l" rtl="0" eaLnBrk="0" fontAlgn="base" hangingPunct="0">
      <a:spcBef>
        <a:spcPct val="30000"/>
      </a:spcBef>
      <a:spcAft>
        <a:spcPct val="0"/>
      </a:spcAft>
      <a:defRPr sz="1200" kern="1200">
        <a:solidFill>
          <a:schemeClr val="tx1"/>
        </a:solidFill>
        <a:latin typeface="Times"/>
        <a:ea typeface="+mn-ea"/>
        <a:cs typeface="+mn-cs"/>
      </a:defRPr>
    </a:lvl3pPr>
    <a:lvl4pPr marL="1371600" algn="l" rtl="0" eaLnBrk="0" fontAlgn="base" hangingPunct="0">
      <a:spcBef>
        <a:spcPct val="30000"/>
      </a:spcBef>
      <a:spcAft>
        <a:spcPct val="0"/>
      </a:spcAft>
      <a:defRPr sz="1200" kern="1200">
        <a:solidFill>
          <a:schemeClr val="tx1"/>
        </a:solidFill>
        <a:latin typeface="Times"/>
        <a:ea typeface="+mn-ea"/>
        <a:cs typeface="+mn-cs"/>
      </a:defRPr>
    </a:lvl4pPr>
    <a:lvl5pPr marL="1828800" algn="l" rtl="0" eaLnBrk="0" fontAlgn="base" hangingPunct="0">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p:txBody>
          <a:bodyPr/>
          <a:lstStyle/>
          <a:p>
            <a:pPr>
              <a:defRPr/>
            </a:pPr>
            <a:fld id="{17FA5A17-A7EA-4A41-A858-80F237C23D79}" type="slidenum">
              <a:rPr lang="en-US" smtClean="0">
                <a:latin typeface="Times" pitchFamily="18" charset="0"/>
              </a:rPr>
              <a:pPr>
                <a:defRPr/>
              </a:pPr>
              <a:t>1</a:t>
            </a:fld>
            <a:endParaRPr lang="en-US" smtClean="0">
              <a:latin typeface="Times"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eaLnBrk="1" hangingPunct="1"/>
            <a:endParaRPr lang="en-GB" smtClean="0">
              <a:latin typeface="Times" pitchFamily="18" charset="0"/>
            </a:endParaRPr>
          </a:p>
        </p:txBody>
      </p:sp>
    </p:spTree>
    <p:extLst>
      <p:ext uri="{BB962C8B-B14F-4D97-AF65-F5344CB8AC3E}">
        <p14:creationId xmlns:p14="http://schemas.microsoft.com/office/powerpoint/2010/main" xmlns="" val="9050116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3" descr="Powerpoint"/>
          <p:cNvPicPr>
            <a:picLocks noChangeAspect="1" noChangeArrowheads="1"/>
          </p:cNvPicPr>
          <p:nvPr/>
        </p:nvPicPr>
        <p:blipFill>
          <a:blip r:embed="rId2" cstate="print"/>
          <a:srcRect b="15651"/>
          <a:stretch>
            <a:fillRect/>
          </a:stretch>
        </p:blipFill>
        <p:spPr bwMode="auto">
          <a:xfrm>
            <a:off x="0" y="0"/>
            <a:ext cx="9144000" cy="5715000"/>
          </a:xfrm>
          <a:prstGeom prst="rect">
            <a:avLst/>
          </a:prstGeom>
          <a:noFill/>
          <a:ln w="9525">
            <a:noFill/>
            <a:miter lim="800000"/>
            <a:headEnd/>
            <a:tailEnd/>
          </a:ln>
        </p:spPr>
      </p:pic>
      <p:sp>
        <p:nvSpPr>
          <p:cNvPr id="5" name="Rectangle 6"/>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a:latin typeface="Times"/>
              <a:cs typeface="+mn-cs"/>
            </a:endParaRPr>
          </a:p>
        </p:txBody>
      </p:sp>
      <p:pic>
        <p:nvPicPr>
          <p:cNvPr id="6" name="Picture 7" descr="dirclogo"/>
          <p:cNvPicPr>
            <a:picLocks noChangeAspect="1" noChangeArrowheads="1"/>
          </p:cNvPicPr>
          <p:nvPr/>
        </p:nvPicPr>
        <p:blipFill>
          <a:blip r:embed="rId3" cstate="print"/>
          <a:srcRect/>
          <a:stretch>
            <a:fillRect/>
          </a:stretch>
        </p:blipFill>
        <p:spPr bwMode="auto">
          <a:xfrm>
            <a:off x="228600" y="5943600"/>
            <a:ext cx="2209800" cy="728663"/>
          </a:xfrm>
          <a:prstGeom prst="rect">
            <a:avLst/>
          </a:prstGeom>
          <a:noFill/>
          <a:ln w="9525">
            <a:noFill/>
            <a:miter lim="800000"/>
            <a:headEnd/>
            <a:tailEnd/>
          </a:ln>
        </p:spPr>
      </p:pic>
      <p:sp>
        <p:nvSpPr>
          <p:cNvPr id="22538" name="Rectangle 10"/>
          <p:cNvSpPr>
            <a:spLocks noGrp="1" noChangeArrowheads="1"/>
          </p:cNvSpPr>
          <p:nvPr>
            <p:ph type="ctrTitle" sz="quarter"/>
          </p:nvPr>
        </p:nvSpPr>
        <p:spPr>
          <a:xfrm>
            <a:off x="685800" y="968375"/>
            <a:ext cx="7772400" cy="1470025"/>
          </a:xfrm>
        </p:spPr>
        <p:txBody>
          <a:bodyPr/>
          <a:lstStyle>
            <a:lvl1pPr>
              <a:defRPr/>
            </a:lvl1pPr>
          </a:lstStyle>
          <a:p>
            <a:r>
              <a:rPr lang="en-US" smtClean="0"/>
              <a:t>Click to edit Master title style</a:t>
            </a:r>
            <a:endParaRPr lang="en-GB"/>
          </a:p>
        </p:txBody>
      </p:sp>
      <p:sp>
        <p:nvSpPr>
          <p:cNvPr id="22539" name="Rectangle 11"/>
          <p:cNvSpPr>
            <a:spLocks noGrp="1" noChangeArrowheads="1"/>
          </p:cNvSpPr>
          <p:nvPr>
            <p:ph type="subTitle" sz="quarter" idx="1"/>
          </p:nvPr>
        </p:nvSpPr>
        <p:spPr>
          <a:xfrm>
            <a:off x="1371600" y="3429000"/>
            <a:ext cx="6400800" cy="1752600"/>
          </a:xfrm>
        </p:spPr>
        <p:txBody>
          <a:bodyPr/>
          <a:lstStyle>
            <a:lvl1pPr marL="0" indent="0" algn="ctr">
              <a:buFontTx/>
              <a:buNone/>
              <a:defRPr/>
            </a:lvl1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0C2C3356-AE8A-4376-A61E-365C7519F7D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CA230FEA-541B-4022-ACEA-7CCFE68DD7CB}"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sldNum" sz="quarter" idx="10"/>
          </p:nvPr>
        </p:nvSpPr>
        <p:spPr>
          <a:ln/>
        </p:spPr>
        <p:txBody>
          <a:bodyPr/>
          <a:lstStyle>
            <a:lvl1pPr>
              <a:defRPr/>
            </a:lvl1pPr>
          </a:lstStyle>
          <a:p>
            <a:pPr>
              <a:defRPr/>
            </a:pPr>
            <a:fld id="{C0F0C0B4-D702-490A-902D-DF9F8F3BB186}"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B5E83716-9244-49FC-8683-0F06403B12E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sldNum" sz="quarter" idx="10"/>
          </p:nvPr>
        </p:nvSpPr>
        <p:spPr>
          <a:ln/>
        </p:spPr>
        <p:txBody>
          <a:bodyPr/>
          <a:lstStyle>
            <a:lvl1pPr>
              <a:defRPr/>
            </a:lvl1pPr>
          </a:lstStyle>
          <a:p>
            <a:pPr>
              <a:defRPr/>
            </a:pPr>
            <a:fld id="{CC970702-6A1B-4666-9C7C-0859EA46571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sldNum" sz="quarter" idx="10"/>
          </p:nvPr>
        </p:nvSpPr>
        <p:spPr>
          <a:ln/>
        </p:spPr>
        <p:txBody>
          <a:bodyPr/>
          <a:lstStyle>
            <a:lvl1pPr>
              <a:defRPr/>
            </a:lvl1pPr>
          </a:lstStyle>
          <a:p>
            <a:pPr>
              <a:defRPr/>
            </a:pPr>
            <a:fld id="{56F44C35-B046-49F7-96B5-066A7F3641E4}"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sldNum" sz="quarter" idx="10"/>
          </p:nvPr>
        </p:nvSpPr>
        <p:spPr>
          <a:ln/>
        </p:spPr>
        <p:txBody>
          <a:bodyPr/>
          <a:lstStyle>
            <a:lvl1pPr>
              <a:defRPr/>
            </a:lvl1pPr>
          </a:lstStyle>
          <a:p>
            <a:pPr>
              <a:defRPr/>
            </a:pPr>
            <a:fld id="{DCE839F2-73E2-435F-833B-BA792D2BDF18}"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C7B51654-D514-41B8-A4C7-82339479755B}"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FAA7A8AA-E037-44B6-A3BB-09053BA6C18A}"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DA2231CC-96CD-4527-AB7E-96B4A4E9E20A}"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a:latin typeface="Times"/>
              <a:cs typeface="+mn-cs"/>
            </a:endParaRPr>
          </a:p>
        </p:txBody>
      </p:sp>
      <p:pic>
        <p:nvPicPr>
          <p:cNvPr id="1027" name="Picture 20" descr="dirclogo"/>
          <p:cNvPicPr>
            <a:picLocks noChangeAspect="1" noChangeArrowheads="1"/>
          </p:cNvPicPr>
          <p:nvPr/>
        </p:nvPicPr>
        <p:blipFill>
          <a:blip r:embed="rId13" cstate="print"/>
          <a:srcRect/>
          <a:stretch>
            <a:fillRect/>
          </a:stretch>
        </p:blipFill>
        <p:spPr bwMode="auto">
          <a:xfrm>
            <a:off x="228600" y="5943600"/>
            <a:ext cx="2209800" cy="728663"/>
          </a:xfrm>
          <a:prstGeom prst="rect">
            <a:avLst/>
          </a:prstGeom>
          <a:noFill/>
          <a:ln w="9525">
            <a:noFill/>
            <a:miter lim="800000"/>
            <a:headEnd/>
            <a:tailEnd/>
          </a:ln>
        </p:spPr>
      </p:pic>
      <p:sp>
        <p:nvSpPr>
          <p:cNvPr id="1028"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9"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Times"/>
                <a:cs typeface="+mn-cs"/>
              </a:defRPr>
            </a:lvl1pPr>
          </a:lstStyle>
          <a:p>
            <a:pPr>
              <a:defRPr/>
            </a:pPr>
            <a:fld id="{13C3942E-197D-46F5-AAA7-6D8A3848246F}"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899"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1" fontAlgn="base" hangingPunct="1">
        <a:spcBef>
          <a:spcPct val="0"/>
        </a:spcBef>
        <a:spcAft>
          <a:spcPct val="0"/>
        </a:spcAft>
        <a:defRPr sz="3200" b="1">
          <a:solidFill>
            <a:schemeClr val="tx2"/>
          </a:solidFill>
          <a:latin typeface="Arial" charset="0"/>
        </a:defRPr>
      </a:lvl6pPr>
      <a:lvl7pPr marL="914400" algn="ctr" rtl="0" eaLnBrk="1" fontAlgn="base" hangingPunct="1">
        <a:spcBef>
          <a:spcPct val="0"/>
        </a:spcBef>
        <a:spcAft>
          <a:spcPct val="0"/>
        </a:spcAft>
        <a:defRPr sz="3200" b="1">
          <a:solidFill>
            <a:schemeClr val="tx2"/>
          </a:solidFill>
          <a:latin typeface="Arial" charset="0"/>
        </a:defRPr>
      </a:lvl7pPr>
      <a:lvl8pPr marL="1371600" algn="ctr" rtl="0" eaLnBrk="1" fontAlgn="base" hangingPunct="1">
        <a:spcBef>
          <a:spcPct val="0"/>
        </a:spcBef>
        <a:spcAft>
          <a:spcPct val="0"/>
        </a:spcAft>
        <a:defRPr sz="3200" b="1">
          <a:solidFill>
            <a:schemeClr val="tx2"/>
          </a:solidFill>
          <a:latin typeface="Arial" charset="0"/>
        </a:defRPr>
      </a:lvl8pPr>
      <a:lvl9pPr marL="1828800" algn="ctr" rtl="0" eaLnBrk="1" fontAlgn="base" hangingPunct="1">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tx1"/>
          </a:solidFill>
          <a:latin typeface="+mn-lt"/>
        </a:defRPr>
      </a:lvl6pPr>
      <a:lvl7pPr marL="2971800" indent="-228600" algn="l" rtl="0" eaLnBrk="1" fontAlgn="base" hangingPunct="1">
        <a:spcBef>
          <a:spcPct val="20000"/>
        </a:spcBef>
        <a:spcAft>
          <a:spcPct val="0"/>
        </a:spcAft>
        <a:buChar char="»"/>
        <a:defRPr sz="1400">
          <a:solidFill>
            <a:schemeClr val="tx1"/>
          </a:solidFill>
          <a:latin typeface="+mn-lt"/>
        </a:defRPr>
      </a:lvl7pPr>
      <a:lvl8pPr marL="3429000" indent="-228600" algn="l" rtl="0" eaLnBrk="1" fontAlgn="base" hangingPunct="1">
        <a:spcBef>
          <a:spcPct val="20000"/>
        </a:spcBef>
        <a:spcAft>
          <a:spcPct val="0"/>
        </a:spcAft>
        <a:buChar char="»"/>
        <a:defRPr sz="1400">
          <a:solidFill>
            <a:schemeClr val="tx1"/>
          </a:solidFill>
          <a:latin typeface="+mn-lt"/>
        </a:defRPr>
      </a:lvl8pPr>
      <a:lvl9pPr marL="3886200" indent="-228600" algn="l" rtl="0" eaLnBrk="1" fontAlgn="base" hangingPunct="1">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9"/>
          <p:cNvSpPr>
            <a:spLocks noGrp="1" noChangeArrowheads="1"/>
          </p:cNvSpPr>
          <p:nvPr>
            <p:ph type="ctrTitle"/>
          </p:nvPr>
        </p:nvSpPr>
        <p:spPr>
          <a:xfrm>
            <a:off x="0" y="500042"/>
            <a:ext cx="9144000" cy="2032000"/>
          </a:xfrm>
        </p:spPr>
        <p:txBody>
          <a:bodyPr/>
          <a:lstStyle/>
          <a:p>
            <a:pPr eaLnBrk="1" hangingPunct="1"/>
            <a:r>
              <a:rPr lang="en-GB" sz="4400" dirty="0" smtClean="0">
                <a:latin typeface="+mn-lt"/>
                <a:cs typeface="Angsana New" pitchFamily="18" charset="-34"/>
              </a:rPr>
              <a:t>“Building a Better World:</a:t>
            </a:r>
            <a:br>
              <a:rPr lang="en-GB" sz="4400" dirty="0" smtClean="0">
                <a:latin typeface="+mn-lt"/>
                <a:cs typeface="Angsana New" pitchFamily="18" charset="-34"/>
              </a:rPr>
            </a:br>
            <a:r>
              <a:rPr lang="en-GB" sz="4400" dirty="0" smtClean="0">
                <a:latin typeface="+mn-lt"/>
                <a:cs typeface="Angsana New" pitchFamily="18" charset="-34"/>
              </a:rPr>
              <a:t>The Diplomacy of </a:t>
            </a:r>
            <a:r>
              <a:rPr lang="en-GB" sz="4400" dirty="0" err="1" smtClean="0">
                <a:latin typeface="+mn-lt"/>
                <a:cs typeface="Angsana New" pitchFamily="18" charset="-34"/>
              </a:rPr>
              <a:t>Ubuntu</a:t>
            </a:r>
            <a:r>
              <a:rPr lang="en-GB" sz="4400" dirty="0" smtClean="0">
                <a:latin typeface="+mn-lt"/>
                <a:cs typeface="Angsana New" pitchFamily="18" charset="-34"/>
              </a:rPr>
              <a:t>”</a:t>
            </a:r>
          </a:p>
        </p:txBody>
      </p:sp>
      <p:sp>
        <p:nvSpPr>
          <p:cNvPr id="3075" name="Rectangle 20"/>
          <p:cNvSpPr>
            <a:spLocks noGrp="1" noChangeArrowheads="1"/>
          </p:cNvSpPr>
          <p:nvPr>
            <p:ph type="subTitle" idx="1"/>
          </p:nvPr>
        </p:nvSpPr>
        <p:spPr>
          <a:xfrm>
            <a:off x="0" y="2500306"/>
            <a:ext cx="9144000" cy="2286014"/>
          </a:xfrm>
        </p:spPr>
        <p:txBody>
          <a:bodyPr/>
          <a:lstStyle/>
          <a:p>
            <a:pPr eaLnBrk="1" hangingPunct="1"/>
            <a:r>
              <a:rPr lang="en-GB" sz="3200" b="1" smtClean="0">
                <a:cs typeface="Calibri" pitchFamily="34" charset="0"/>
              </a:rPr>
              <a:t>Draft </a:t>
            </a:r>
            <a:r>
              <a:rPr lang="en-GB" sz="3200" b="1" dirty="0" smtClean="0">
                <a:cs typeface="Calibri" pitchFamily="34" charset="0"/>
              </a:rPr>
              <a:t>White Paper on </a:t>
            </a:r>
          </a:p>
          <a:p>
            <a:pPr eaLnBrk="1" hangingPunct="1"/>
            <a:r>
              <a:rPr lang="en-GB" sz="3200" b="1" dirty="0" smtClean="0">
                <a:cs typeface="Calibri" pitchFamily="34" charset="0"/>
              </a:rPr>
              <a:t>South Africa’s Foreign Policy</a:t>
            </a:r>
          </a:p>
          <a:p>
            <a:pPr eaLnBrk="1" hangingPunct="1"/>
            <a:endParaRPr lang="en-GB" sz="1800" b="1" dirty="0" smtClean="0">
              <a:latin typeface="Calibri" pitchFamily="34" charset="0"/>
              <a:cs typeface="Calibri" pitchFamily="34" charset="0"/>
            </a:endParaRPr>
          </a:p>
          <a:p>
            <a:pPr eaLnBrk="1" hangingPunct="1"/>
            <a:r>
              <a:rPr lang="en-GB" sz="3200" b="1" dirty="0" smtClean="0">
                <a:cs typeface="Calibri" pitchFamily="34" charset="0"/>
              </a:rPr>
              <a:t>Presented by the Department of </a:t>
            </a:r>
          </a:p>
          <a:p>
            <a:pPr eaLnBrk="1" hangingPunct="1"/>
            <a:r>
              <a:rPr lang="en-GB" sz="3200" b="1" dirty="0" smtClean="0">
                <a:cs typeface="Calibri" pitchFamily="34" charset="0"/>
              </a:rPr>
              <a:t>International Relations and Cooperation</a:t>
            </a:r>
          </a:p>
          <a:p>
            <a:pPr eaLnBrk="1" hangingPunct="1"/>
            <a:endParaRPr lang="en-GB" sz="4000" b="1" dirty="0" smtClean="0"/>
          </a:p>
          <a:p>
            <a:pPr eaLnBrk="1" hangingPunct="1"/>
            <a:endParaRPr lang="en-GB" sz="40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Global Positioning of South Africa</a:t>
            </a:r>
            <a:endParaRPr lang="en-US" dirty="0"/>
          </a:p>
        </p:txBody>
      </p:sp>
      <p:sp>
        <p:nvSpPr>
          <p:cNvPr id="3" name="Content Placeholder 2"/>
          <p:cNvSpPr>
            <a:spLocks noGrp="1"/>
          </p:cNvSpPr>
          <p:nvPr>
            <p:ph idx="1"/>
          </p:nvPr>
        </p:nvSpPr>
        <p:spPr>
          <a:xfrm>
            <a:off x="457200" y="1604978"/>
            <a:ext cx="8229600" cy="4038600"/>
          </a:xfrm>
        </p:spPr>
        <p:txBody>
          <a:bodyPr/>
          <a:lstStyle/>
          <a:p>
            <a:r>
              <a:rPr lang="en-ZA" sz="2400" dirty="0" smtClean="0"/>
              <a:t>South Africa’s vision:</a:t>
            </a:r>
          </a:p>
          <a:p>
            <a:pPr lvl="1"/>
            <a:r>
              <a:rPr lang="en-ZA" sz="2400" dirty="0" smtClean="0"/>
              <a:t>to be a successful, influential and leading member of the international community</a:t>
            </a:r>
          </a:p>
          <a:p>
            <a:pPr lvl="1"/>
            <a:r>
              <a:rPr lang="en-ZA" sz="2400" dirty="0"/>
              <a:t>b</a:t>
            </a:r>
            <a:r>
              <a:rPr lang="en-ZA" sz="2400" dirty="0" smtClean="0"/>
              <a:t>uild a globally competitive economy on a sustained growth path</a:t>
            </a:r>
          </a:p>
          <a:p>
            <a:pPr lvl="1"/>
            <a:r>
              <a:rPr lang="en-ZA" sz="2400" dirty="0"/>
              <a:t>c</a:t>
            </a:r>
            <a:r>
              <a:rPr lang="en-ZA" sz="2400" dirty="0" smtClean="0"/>
              <a:t>ontinue making significant inroads in addressing unemployment, inequality and poverty</a:t>
            </a:r>
          </a:p>
          <a:p>
            <a:pPr lvl="1"/>
            <a:r>
              <a:rPr lang="en-ZA" sz="2400" dirty="0" smtClean="0"/>
              <a:t>to contribute to the development of our region and continent. </a:t>
            </a:r>
            <a:endParaRPr lang="en-US" sz="2400" dirty="0"/>
          </a:p>
        </p:txBody>
      </p:sp>
      <p:sp>
        <p:nvSpPr>
          <p:cNvPr id="4" name="Slide Number Placeholder 3"/>
          <p:cNvSpPr>
            <a:spLocks noGrp="1"/>
          </p:cNvSpPr>
          <p:nvPr>
            <p:ph type="sldNum" sz="quarter" idx="10"/>
          </p:nvPr>
        </p:nvSpPr>
        <p:spPr/>
        <p:txBody>
          <a:bodyPr/>
          <a:lstStyle/>
          <a:p>
            <a:pPr>
              <a:defRPr/>
            </a:pPr>
            <a:fld id="{C0F0C0B4-D702-490A-902D-DF9F8F3BB186}" type="slidenum">
              <a:rPr lang="en-GB" smtClean="0"/>
              <a:pPr>
                <a:defRPr/>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Africa</a:t>
            </a:r>
            <a:endParaRPr lang="en-US" dirty="0"/>
          </a:p>
        </p:txBody>
      </p:sp>
      <p:sp>
        <p:nvSpPr>
          <p:cNvPr id="3" name="Content Placeholder 2"/>
          <p:cNvSpPr>
            <a:spLocks noGrp="1"/>
          </p:cNvSpPr>
          <p:nvPr>
            <p:ph idx="1"/>
          </p:nvPr>
        </p:nvSpPr>
        <p:spPr/>
        <p:txBody>
          <a:bodyPr/>
          <a:lstStyle/>
          <a:p>
            <a:r>
              <a:rPr lang="en-ZA" sz="2400" dirty="0" smtClean="0"/>
              <a:t>Our struggle for a better life in South Africa is intertwined with our pursuit of a better Africa in a better world. </a:t>
            </a:r>
          </a:p>
          <a:p>
            <a:r>
              <a:rPr lang="en-ZA" sz="2400" dirty="0" smtClean="0"/>
              <a:t>Our destiny is inextricably linked to that of the Southern African region. We therefore support the Southern African Development Community (SADC). </a:t>
            </a:r>
          </a:p>
          <a:p>
            <a:r>
              <a:rPr lang="en-ZA" sz="2400" dirty="0" smtClean="0"/>
              <a:t>Regional and continental integration is the foundation for Africa’s socio-economic development and political unity, and essential for our own prosperity and security. </a:t>
            </a:r>
          </a:p>
          <a:p>
            <a:r>
              <a:rPr lang="en-ZA" sz="2400" dirty="0" smtClean="0"/>
              <a:t>Africa is at the centre of South Africa’s foreign policy. </a:t>
            </a:r>
          </a:p>
          <a:p>
            <a:r>
              <a:rPr lang="en-ZA" sz="2400" dirty="0" smtClean="0"/>
              <a:t>We actively support regional and continental processes.</a:t>
            </a:r>
            <a:endParaRPr lang="en-US" sz="2400" dirty="0" smtClean="0"/>
          </a:p>
          <a:p>
            <a:endParaRPr lang="en-US" sz="2400" dirty="0"/>
          </a:p>
        </p:txBody>
      </p:sp>
      <p:sp>
        <p:nvSpPr>
          <p:cNvPr id="4" name="Slide Number Placeholder 3"/>
          <p:cNvSpPr>
            <a:spLocks noGrp="1"/>
          </p:cNvSpPr>
          <p:nvPr>
            <p:ph type="sldNum" sz="quarter" idx="10"/>
          </p:nvPr>
        </p:nvSpPr>
        <p:spPr/>
        <p:txBody>
          <a:bodyPr/>
          <a:lstStyle/>
          <a:p>
            <a:pPr>
              <a:defRPr/>
            </a:pPr>
            <a:fld id="{C0F0C0B4-D702-490A-902D-DF9F8F3BB186}" type="slidenum">
              <a:rPr lang="en-GB" smtClean="0"/>
              <a:pPr>
                <a:defRPr/>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dirty="0" smtClean="0"/>
              <a:t>Africa’s Potential</a:t>
            </a:r>
            <a:endParaRPr lang="en-US" dirty="0"/>
          </a:p>
        </p:txBody>
      </p:sp>
      <p:sp>
        <p:nvSpPr>
          <p:cNvPr id="40963" name="Content Placeholder 2"/>
          <p:cNvSpPr>
            <a:spLocks noGrp="1"/>
          </p:cNvSpPr>
          <p:nvPr>
            <p:ph idx="1"/>
          </p:nvPr>
        </p:nvSpPr>
        <p:spPr>
          <a:xfrm>
            <a:off x="457200" y="1371600"/>
            <a:ext cx="8229600" cy="4038600"/>
          </a:xfrm>
        </p:spPr>
        <p:txBody>
          <a:bodyPr/>
          <a:lstStyle/>
          <a:p>
            <a:pPr>
              <a:buFont typeface="Wingdings" charset="2"/>
              <a:buChar char="§"/>
            </a:pPr>
            <a:r>
              <a:rPr lang="en-GB" sz="2400" dirty="0" smtClean="0"/>
              <a:t>Structural </a:t>
            </a:r>
            <a:r>
              <a:rPr lang="en-GB" sz="2400" dirty="0"/>
              <a:t>changes in the global economy have opened up opportunities </a:t>
            </a:r>
            <a:r>
              <a:rPr lang="en-GB" sz="2400" dirty="0" smtClean="0"/>
              <a:t>that </a:t>
            </a:r>
            <a:r>
              <a:rPr lang="en-GB" sz="2400" dirty="0"/>
              <a:t>position Africa as significant </a:t>
            </a:r>
            <a:r>
              <a:rPr lang="en-GB" sz="2400" dirty="0" smtClean="0"/>
              <a:t>to </a:t>
            </a:r>
            <a:r>
              <a:rPr lang="en-GB" sz="2400" dirty="0"/>
              <a:t>the global </a:t>
            </a:r>
            <a:r>
              <a:rPr lang="en-GB" sz="2400" dirty="0" smtClean="0"/>
              <a:t>economy, despite the global economic downturn. </a:t>
            </a:r>
            <a:endParaRPr lang="en-GB" sz="2400" dirty="0"/>
          </a:p>
          <a:p>
            <a:pPr>
              <a:buFont typeface="Wingdings" charset="2"/>
              <a:buChar char="§"/>
            </a:pPr>
            <a:r>
              <a:rPr lang="en-GB" sz="2400" dirty="0"/>
              <a:t>Africa </a:t>
            </a:r>
            <a:r>
              <a:rPr lang="en-GB" sz="2400" dirty="0" smtClean="0"/>
              <a:t>benefited </a:t>
            </a:r>
            <a:r>
              <a:rPr lang="en-GB" sz="2400" dirty="0"/>
              <a:t>greatly from the demand for its natural resources as a result of the rise of emerging powers.</a:t>
            </a:r>
          </a:p>
          <a:p>
            <a:pPr>
              <a:buFont typeface="Wingdings" charset="2"/>
              <a:buChar char="§"/>
            </a:pPr>
            <a:r>
              <a:rPr lang="en-GB" sz="2400" dirty="0"/>
              <a:t>Accelerated growth </a:t>
            </a:r>
            <a:r>
              <a:rPr lang="en-GB" sz="2400" dirty="0" smtClean="0"/>
              <a:t>above the global average has </a:t>
            </a:r>
            <a:r>
              <a:rPr lang="en-GB" sz="2400" dirty="0"/>
              <a:t>been demonstrated in </a:t>
            </a:r>
            <a:r>
              <a:rPr lang="en-GB" sz="2400" dirty="0" smtClean="0"/>
              <a:t>many African countries. </a:t>
            </a:r>
            <a:endParaRPr lang="en-GB" sz="2400" dirty="0"/>
          </a:p>
          <a:p>
            <a:pPr>
              <a:buFont typeface="Wingdings" charset="2"/>
              <a:buChar char="§"/>
            </a:pPr>
            <a:r>
              <a:rPr lang="en-GB" sz="2400" dirty="0"/>
              <a:t>Several factors lie behind these changes, </a:t>
            </a:r>
            <a:r>
              <a:rPr lang="en-GB" sz="2400" dirty="0" smtClean="0"/>
              <a:t>including </a:t>
            </a:r>
            <a:r>
              <a:rPr lang="en-GB" sz="2400" dirty="0"/>
              <a:t>improved </a:t>
            </a:r>
            <a:r>
              <a:rPr lang="en-GB" sz="2400" dirty="0" smtClean="0"/>
              <a:t>governance, better </a:t>
            </a:r>
            <a:r>
              <a:rPr lang="en-GB" sz="2400" dirty="0"/>
              <a:t>business </a:t>
            </a:r>
            <a:r>
              <a:rPr lang="en-GB" sz="2400" dirty="0" smtClean="0"/>
              <a:t>environments, </a:t>
            </a:r>
            <a:r>
              <a:rPr lang="en-GB" sz="2400" dirty="0"/>
              <a:t>increased demand for </a:t>
            </a:r>
            <a:r>
              <a:rPr lang="en-GB" sz="2400" dirty="0" smtClean="0"/>
              <a:t>goods </a:t>
            </a:r>
            <a:r>
              <a:rPr lang="en-GB" sz="2400" dirty="0"/>
              <a:t>and </a:t>
            </a:r>
            <a:r>
              <a:rPr lang="en-GB" sz="2400" dirty="0" smtClean="0"/>
              <a:t>services, social mobility and demographic change. </a:t>
            </a:r>
            <a:endParaRPr lang="en-US" sz="2400" dirty="0"/>
          </a:p>
          <a:p>
            <a:endParaRPr lang="en-US" dirty="0"/>
          </a:p>
        </p:txBody>
      </p:sp>
      <p:sp>
        <p:nvSpPr>
          <p:cNvPr id="40964" name="Slide Number Placeholder 3"/>
          <p:cNvSpPr>
            <a:spLocks noGrp="1"/>
          </p:cNvSpPr>
          <p:nvPr>
            <p:ph type="sldNum" sz="quarter" idx="10"/>
          </p:nvPr>
        </p:nvSpPr>
        <p:spPr>
          <a:noFill/>
        </p:spPr>
        <p:txBody>
          <a:bodyPr/>
          <a:lstStyle/>
          <a:p>
            <a:fld id="{4DE540BA-A1F7-BF4C-A410-4BCF8D58DFD1}" type="slidenum">
              <a:rPr lang="en-GB"/>
              <a:pPr/>
              <a:t>12</a:t>
            </a:fld>
            <a:endParaRPr lang="en-GB"/>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dirty="0" smtClean="0"/>
              <a:t>The African Agenda</a:t>
            </a:r>
            <a:endParaRPr lang="en-US" dirty="0"/>
          </a:p>
        </p:txBody>
      </p:sp>
      <p:sp>
        <p:nvSpPr>
          <p:cNvPr id="41987" name="Content Placeholder 2"/>
          <p:cNvSpPr>
            <a:spLocks noGrp="1"/>
          </p:cNvSpPr>
          <p:nvPr>
            <p:ph idx="1"/>
          </p:nvPr>
        </p:nvSpPr>
        <p:spPr/>
        <p:txBody>
          <a:bodyPr/>
          <a:lstStyle/>
          <a:p>
            <a:pPr>
              <a:buFont typeface="Wingdings" charset="2"/>
              <a:buChar char="§"/>
            </a:pPr>
            <a:r>
              <a:rPr lang="en-GB" sz="2400" dirty="0" smtClean="0"/>
              <a:t>Given the global trend towards regionalism, the acceleration of Africa’s regional integration is imperative for economic competiveness and greater economies of scale.</a:t>
            </a:r>
          </a:p>
          <a:p>
            <a:pPr>
              <a:buFont typeface="Wingdings" charset="2"/>
              <a:buChar char="§"/>
            </a:pPr>
            <a:r>
              <a:rPr lang="en-GB" sz="2400" dirty="0" smtClean="0"/>
              <a:t>Peace, stability, and security are essential preconditions for development.</a:t>
            </a:r>
          </a:p>
          <a:p>
            <a:pPr>
              <a:buFont typeface="Wingdings" charset="2"/>
              <a:buChar char="§"/>
            </a:pPr>
            <a:r>
              <a:rPr lang="en-GB" sz="2400" dirty="0" smtClean="0"/>
              <a:t>South Africa will continue its active engagement in the AU, SADC and their structures in order to fulfil their roles in building unity and driving social and economic development of the continent and region.</a:t>
            </a:r>
            <a:endParaRPr lang="en-US" sz="2400" dirty="0"/>
          </a:p>
        </p:txBody>
      </p:sp>
      <p:sp>
        <p:nvSpPr>
          <p:cNvPr id="41988" name="Slide Number Placeholder 3"/>
          <p:cNvSpPr>
            <a:spLocks noGrp="1"/>
          </p:cNvSpPr>
          <p:nvPr>
            <p:ph type="sldNum" sz="quarter" idx="10"/>
          </p:nvPr>
        </p:nvSpPr>
        <p:spPr>
          <a:noFill/>
        </p:spPr>
        <p:txBody>
          <a:bodyPr/>
          <a:lstStyle/>
          <a:p>
            <a:fld id="{AC24D100-817C-1045-870D-0E8E3049DA09}" type="slidenum">
              <a:rPr lang="en-GB"/>
              <a:pPr/>
              <a:t>13</a:t>
            </a:fld>
            <a:endParaRPr lang="en-GB"/>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Partnerships</a:t>
            </a:r>
            <a:endParaRPr lang="en-US" dirty="0"/>
          </a:p>
        </p:txBody>
      </p:sp>
      <p:sp>
        <p:nvSpPr>
          <p:cNvPr id="3" name="Content Placeholder 2"/>
          <p:cNvSpPr>
            <a:spLocks noGrp="1"/>
          </p:cNvSpPr>
          <p:nvPr>
            <p:ph idx="1"/>
          </p:nvPr>
        </p:nvSpPr>
        <p:spPr/>
        <p:txBody>
          <a:bodyPr/>
          <a:lstStyle/>
          <a:p>
            <a:r>
              <a:rPr lang="en-GB" sz="2400" dirty="0" smtClean="0"/>
              <a:t>South Africa will continue to engage internationally on aid effectiveness, increased global development assistance, and strengthening development partnerships.</a:t>
            </a:r>
          </a:p>
          <a:p>
            <a:r>
              <a:rPr lang="en-GB" sz="2400" dirty="0" smtClean="0"/>
              <a:t>The South African Development Partnership Agency (SADPA) will be an important instrument to promote more effective development cooperation.</a:t>
            </a:r>
          </a:p>
          <a:p>
            <a:r>
              <a:rPr lang="en-GB" sz="2400" dirty="0" smtClean="0"/>
              <a:t>We will therefore pursue bilateral cooperation with African countries as well as trilateral cooperation with international partners in support of African development.</a:t>
            </a:r>
            <a:endParaRPr lang="en-US" sz="2400" dirty="0" smtClean="0"/>
          </a:p>
          <a:p>
            <a:endParaRPr lang="en-US" sz="2400" dirty="0"/>
          </a:p>
        </p:txBody>
      </p:sp>
      <p:sp>
        <p:nvSpPr>
          <p:cNvPr id="4" name="Slide Number Placeholder 3"/>
          <p:cNvSpPr>
            <a:spLocks noGrp="1"/>
          </p:cNvSpPr>
          <p:nvPr>
            <p:ph type="sldNum" sz="quarter" idx="10"/>
          </p:nvPr>
        </p:nvSpPr>
        <p:spPr/>
        <p:txBody>
          <a:bodyPr/>
          <a:lstStyle/>
          <a:p>
            <a:pPr>
              <a:defRPr/>
            </a:pPr>
            <a:fld id="{0542A199-F196-4F52-98C2-B506B2669779}" type="slidenum">
              <a:rPr lang="en-GB" smtClean="0"/>
              <a:pPr>
                <a:defRPr/>
              </a:pPr>
              <a:t>14</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Multilateralism</a:t>
            </a:r>
            <a:endParaRPr lang="en-US" dirty="0"/>
          </a:p>
        </p:txBody>
      </p:sp>
      <p:sp>
        <p:nvSpPr>
          <p:cNvPr id="3" name="Content Placeholder 2"/>
          <p:cNvSpPr>
            <a:spLocks noGrp="1"/>
          </p:cNvSpPr>
          <p:nvPr>
            <p:ph idx="1"/>
          </p:nvPr>
        </p:nvSpPr>
        <p:spPr>
          <a:xfrm>
            <a:off x="457200" y="1428736"/>
            <a:ext cx="8229600" cy="4038600"/>
          </a:xfrm>
        </p:spPr>
        <p:txBody>
          <a:bodyPr/>
          <a:lstStyle/>
          <a:p>
            <a:r>
              <a:rPr lang="en-US" dirty="0" smtClean="0"/>
              <a:t>Global challenges: </a:t>
            </a:r>
            <a:r>
              <a:rPr lang="en-GB" dirty="0" smtClean="0"/>
              <a:t>human security, environmental sustainability, poverty alleviation, development (and the Post-2015 Development Agenda), political and economic crises, human rights, disarmament and the non-proliferation of nuclear weapons.</a:t>
            </a:r>
          </a:p>
          <a:p>
            <a:r>
              <a:rPr lang="en-GB" dirty="0" smtClean="0"/>
              <a:t>Multilateral cooperation is needed to find equitable multilateral solutions to global problems. </a:t>
            </a:r>
          </a:p>
          <a:p>
            <a:r>
              <a:rPr lang="en-GB" dirty="0" smtClean="0"/>
              <a:t>The United Nations system, through its universal membership and broad mandate, occupies the central and indispensable role within the global system of governance.</a:t>
            </a:r>
            <a:endParaRPr lang="en-US" dirty="0" smtClean="0"/>
          </a:p>
          <a:p>
            <a:r>
              <a:rPr lang="en-GB" dirty="0" smtClean="0"/>
              <a:t>However, the global multilateral architecture has its roots in the post-Second World War context and needs urgent reform.</a:t>
            </a:r>
          </a:p>
          <a:p>
            <a:endParaRPr lang="en-US" dirty="0"/>
          </a:p>
        </p:txBody>
      </p:sp>
      <p:sp>
        <p:nvSpPr>
          <p:cNvPr id="4" name="Slide Number Placeholder 3"/>
          <p:cNvSpPr>
            <a:spLocks noGrp="1"/>
          </p:cNvSpPr>
          <p:nvPr>
            <p:ph type="sldNum" sz="quarter" idx="10"/>
          </p:nvPr>
        </p:nvSpPr>
        <p:spPr/>
        <p:txBody>
          <a:bodyPr/>
          <a:lstStyle/>
          <a:p>
            <a:pPr>
              <a:defRPr/>
            </a:pPr>
            <a:fld id="{0542A199-F196-4F52-98C2-B506B2669779}" type="slidenum">
              <a:rPr lang="en-GB" smtClean="0"/>
              <a:pPr>
                <a:defRPr/>
              </a:pPr>
              <a:t>15</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Reform of the UN and </a:t>
            </a:r>
            <a:br>
              <a:rPr lang="en-US" dirty="0" smtClean="0"/>
            </a:br>
            <a:r>
              <a:rPr lang="en-US" dirty="0" err="1" smtClean="0"/>
              <a:t>Bretton</a:t>
            </a:r>
            <a:r>
              <a:rPr lang="en-US" dirty="0" smtClean="0"/>
              <a:t> Woods Institutions</a:t>
            </a:r>
            <a:endParaRPr lang="en-US" dirty="0"/>
          </a:p>
        </p:txBody>
      </p:sp>
      <p:sp>
        <p:nvSpPr>
          <p:cNvPr id="3" name="Content Placeholder 2"/>
          <p:cNvSpPr>
            <a:spLocks noGrp="1"/>
          </p:cNvSpPr>
          <p:nvPr>
            <p:ph idx="1"/>
          </p:nvPr>
        </p:nvSpPr>
        <p:spPr>
          <a:xfrm>
            <a:off x="457200" y="1428736"/>
            <a:ext cx="8229600" cy="4038600"/>
          </a:xfrm>
        </p:spPr>
        <p:txBody>
          <a:bodyPr/>
          <a:lstStyle/>
          <a:p>
            <a:r>
              <a:rPr lang="en-GB" sz="2000" dirty="0" smtClean="0"/>
              <a:t>The developing world, especially Africa, has a limited voice and participation in the decision- and policy-making processes of the global trade, economic and financial institutions.</a:t>
            </a:r>
          </a:p>
          <a:p>
            <a:r>
              <a:rPr lang="en-GB" sz="2000" dirty="0" smtClean="0"/>
              <a:t>South Africa recognises the importance of multilateralism and a rules-based system governed by international law.</a:t>
            </a:r>
          </a:p>
          <a:p>
            <a:r>
              <a:rPr lang="en-GB" sz="2000" dirty="0" smtClean="0"/>
              <a:t>Comprehensive reform is needed of the architecture of global governance, including the UN system and the Bretton Woods Institutions, to make them more effective, legitimate, and responsive to the needs of the developing world. </a:t>
            </a:r>
          </a:p>
          <a:p>
            <a:r>
              <a:rPr lang="en-GB" sz="2000" dirty="0" smtClean="0"/>
              <a:t>The UN Security Council:</a:t>
            </a:r>
          </a:p>
          <a:p>
            <a:pPr lvl="1"/>
            <a:r>
              <a:rPr lang="en-GB" dirty="0" smtClean="0"/>
              <a:t>SA served twice as a non-permanent member</a:t>
            </a:r>
          </a:p>
          <a:p>
            <a:pPr lvl="1"/>
            <a:r>
              <a:rPr lang="en-GB" dirty="0" smtClean="0"/>
              <a:t>SA continues to pursue reform to establish greater African representation.</a:t>
            </a:r>
            <a:endParaRPr lang="en-US" dirty="0"/>
          </a:p>
        </p:txBody>
      </p:sp>
      <p:sp>
        <p:nvSpPr>
          <p:cNvPr id="4" name="Slide Number Placeholder 3"/>
          <p:cNvSpPr>
            <a:spLocks noGrp="1"/>
          </p:cNvSpPr>
          <p:nvPr>
            <p:ph type="sldNum" sz="quarter" idx="10"/>
          </p:nvPr>
        </p:nvSpPr>
        <p:spPr/>
        <p:txBody>
          <a:bodyPr/>
          <a:lstStyle/>
          <a:p>
            <a:pPr>
              <a:defRPr/>
            </a:pPr>
            <a:fld id="{0542A199-F196-4F52-98C2-B506B2669779}" type="slidenum">
              <a:rPr lang="en-GB" smtClean="0"/>
              <a:pPr>
                <a:defRPr/>
              </a:pPr>
              <a:t>16</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forums</a:t>
            </a:r>
            <a:endParaRPr lang="en-US" dirty="0"/>
          </a:p>
        </p:txBody>
      </p:sp>
      <p:sp>
        <p:nvSpPr>
          <p:cNvPr id="3" name="Content Placeholder 2"/>
          <p:cNvSpPr>
            <a:spLocks noGrp="1"/>
          </p:cNvSpPr>
          <p:nvPr>
            <p:ph idx="1"/>
          </p:nvPr>
        </p:nvSpPr>
        <p:spPr>
          <a:xfrm>
            <a:off x="457200" y="1392851"/>
            <a:ext cx="8229600" cy="4442048"/>
          </a:xfrm>
        </p:spPr>
        <p:txBody>
          <a:bodyPr/>
          <a:lstStyle/>
          <a:p>
            <a:r>
              <a:rPr lang="en-GB" dirty="0" smtClean="0"/>
              <a:t>Groupings form outside established multilateral structures to address specific issues affecting the international community.</a:t>
            </a:r>
          </a:p>
          <a:p>
            <a:endParaRPr lang="en-GB" sz="1200" dirty="0" smtClean="0"/>
          </a:p>
          <a:p>
            <a:r>
              <a:rPr lang="en-GB" dirty="0" smtClean="0"/>
              <a:t>Groups such as the G20, IBSA, BRICS, ALBA and MIKTA have grown in prominence and are focused on global issues related to political, security, environment and economic matters.</a:t>
            </a:r>
          </a:p>
          <a:p>
            <a:endParaRPr lang="en-GB" sz="1200" dirty="0" smtClean="0"/>
          </a:p>
          <a:p>
            <a:r>
              <a:rPr lang="en-GB" dirty="0" smtClean="0"/>
              <a:t>South Africa supports the use of such groupings as an important mechanism for consensus building, whilst recognising the centrality of the UN and ensuring that its processes are not undermined.</a:t>
            </a:r>
            <a:endParaRPr lang="en-US" dirty="0" smtClean="0"/>
          </a:p>
          <a:p>
            <a:pPr marL="0" indent="0">
              <a:buNone/>
            </a:pPr>
            <a:endParaRPr lang="en-US" dirty="0"/>
          </a:p>
        </p:txBody>
      </p:sp>
      <p:sp>
        <p:nvSpPr>
          <p:cNvPr id="4" name="Slide Number Placeholder 3"/>
          <p:cNvSpPr>
            <a:spLocks noGrp="1"/>
          </p:cNvSpPr>
          <p:nvPr>
            <p:ph type="sldNum" sz="quarter" idx="10"/>
          </p:nvPr>
        </p:nvSpPr>
        <p:spPr/>
        <p:txBody>
          <a:bodyPr/>
          <a:lstStyle/>
          <a:p>
            <a:pPr>
              <a:defRPr/>
            </a:pPr>
            <a:fld id="{0542A199-F196-4F52-98C2-B506B2669779}" type="slidenum">
              <a:rPr lang="en-GB" smtClean="0"/>
              <a:pPr>
                <a:defRPr/>
              </a:pPr>
              <a:t>17</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Economic Diplomacy</a:t>
            </a:r>
            <a:endParaRPr lang="en-US" dirty="0"/>
          </a:p>
        </p:txBody>
      </p:sp>
      <p:sp>
        <p:nvSpPr>
          <p:cNvPr id="3" name="Content Placeholder 2"/>
          <p:cNvSpPr>
            <a:spLocks noGrp="1"/>
          </p:cNvSpPr>
          <p:nvPr>
            <p:ph idx="1"/>
          </p:nvPr>
        </p:nvSpPr>
        <p:spPr/>
        <p:txBody>
          <a:bodyPr/>
          <a:lstStyle/>
          <a:p>
            <a:r>
              <a:rPr lang="en-ZA" sz="2400" dirty="0" smtClean="0"/>
              <a:t>Success of economic diplomacy linked to achievement of domestic priorities. </a:t>
            </a:r>
          </a:p>
          <a:p>
            <a:r>
              <a:rPr lang="en-ZA" sz="2400" dirty="0" smtClean="0"/>
              <a:t>Economy must be able to compete in the global market. </a:t>
            </a:r>
          </a:p>
          <a:p>
            <a:r>
              <a:rPr lang="en-ZA" sz="2400" dirty="0" smtClean="0"/>
              <a:t>Aim is to pursue national economic policy objectives and leverage opportunities that arise from global markets and increasing flows of global trade and investment. </a:t>
            </a:r>
          </a:p>
          <a:p>
            <a:r>
              <a:rPr lang="en-ZA" sz="2400" dirty="0" smtClean="0"/>
              <a:t>Focus of our international engagements must therefore include the creation of sustainable jobs and scaled up investments in employment-intensive sectors in South Africa. </a:t>
            </a:r>
          </a:p>
          <a:p>
            <a:endParaRPr lang="en-US" sz="2400" dirty="0"/>
          </a:p>
        </p:txBody>
      </p:sp>
      <p:sp>
        <p:nvSpPr>
          <p:cNvPr id="4" name="Slide Number Placeholder 3"/>
          <p:cNvSpPr>
            <a:spLocks noGrp="1"/>
          </p:cNvSpPr>
          <p:nvPr>
            <p:ph type="sldNum" sz="quarter" idx="10"/>
          </p:nvPr>
        </p:nvSpPr>
        <p:spPr/>
        <p:txBody>
          <a:bodyPr/>
          <a:lstStyle/>
          <a:p>
            <a:pPr>
              <a:defRPr/>
            </a:pPr>
            <a:fld id="{C0F0C0B4-D702-490A-902D-DF9F8F3BB186}" type="slidenum">
              <a:rPr lang="en-GB" smtClean="0"/>
              <a:pPr>
                <a:defRPr/>
              </a:pPr>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Economic Diplomacy (cont…)</a:t>
            </a:r>
            <a:endParaRPr lang="en-US" dirty="0"/>
          </a:p>
        </p:txBody>
      </p:sp>
      <p:sp>
        <p:nvSpPr>
          <p:cNvPr id="3" name="Content Placeholder 2"/>
          <p:cNvSpPr>
            <a:spLocks noGrp="1"/>
          </p:cNvSpPr>
          <p:nvPr>
            <p:ph idx="1"/>
          </p:nvPr>
        </p:nvSpPr>
        <p:spPr>
          <a:xfrm>
            <a:off x="457200" y="1142984"/>
            <a:ext cx="8229600" cy="4038600"/>
          </a:xfrm>
        </p:spPr>
        <p:txBody>
          <a:bodyPr/>
          <a:lstStyle/>
          <a:p>
            <a:r>
              <a:rPr lang="en-ZA" sz="2400" dirty="0" smtClean="0"/>
              <a:t>South Africa’s economic diplomacy will therefore:</a:t>
            </a:r>
          </a:p>
          <a:p>
            <a:pPr lvl="1"/>
            <a:r>
              <a:rPr lang="en-ZA" sz="2400" dirty="0" smtClean="0"/>
              <a:t>Provide guidance to government and the business sector on economic developments and markets, </a:t>
            </a:r>
          </a:p>
          <a:p>
            <a:pPr lvl="1"/>
            <a:r>
              <a:rPr lang="en-ZA" sz="2400" dirty="0" smtClean="0"/>
              <a:t>Pursue market access for South African products, </a:t>
            </a:r>
          </a:p>
          <a:p>
            <a:pPr lvl="1"/>
            <a:r>
              <a:rPr lang="en-ZA" sz="2400" dirty="0" smtClean="0"/>
              <a:t>Strive to attract investment and tourism, </a:t>
            </a:r>
          </a:p>
          <a:p>
            <a:pPr lvl="1"/>
            <a:r>
              <a:rPr lang="en-ZA" sz="2400" dirty="0" smtClean="0"/>
              <a:t>Remove barriers to trade, </a:t>
            </a:r>
          </a:p>
          <a:p>
            <a:pPr lvl="1"/>
            <a:r>
              <a:rPr lang="en-ZA" sz="2400" dirty="0" smtClean="0"/>
              <a:t>Support development of larger markets in Africa, </a:t>
            </a:r>
          </a:p>
          <a:p>
            <a:pPr lvl="1"/>
            <a:r>
              <a:rPr lang="en-ZA" sz="2400" dirty="0" smtClean="0"/>
              <a:t>Enhance competitiveness of South African goods and services in the major global markets, and</a:t>
            </a:r>
          </a:p>
          <a:p>
            <a:pPr lvl="1"/>
            <a:r>
              <a:rPr lang="en-ZA" sz="2400" dirty="0" smtClean="0"/>
              <a:t>Pursue a fair and equitable rules-based international trade regime. </a:t>
            </a:r>
            <a:endParaRPr lang="en-US" sz="2400" dirty="0" smtClean="0"/>
          </a:p>
          <a:p>
            <a:endParaRPr lang="en-US" dirty="0"/>
          </a:p>
        </p:txBody>
      </p:sp>
      <p:sp>
        <p:nvSpPr>
          <p:cNvPr id="4" name="Slide Number Placeholder 3"/>
          <p:cNvSpPr>
            <a:spLocks noGrp="1"/>
          </p:cNvSpPr>
          <p:nvPr>
            <p:ph type="sldNum" sz="quarter" idx="10"/>
          </p:nvPr>
        </p:nvSpPr>
        <p:spPr/>
        <p:txBody>
          <a:bodyPr/>
          <a:lstStyle/>
          <a:p>
            <a:pPr>
              <a:defRPr/>
            </a:pPr>
            <a:fld id="{C0F0C0B4-D702-490A-902D-DF9F8F3BB186}" type="slidenum">
              <a:rPr lang="en-GB" smtClean="0"/>
              <a:pPr>
                <a:defRPr/>
              </a:pPr>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274638"/>
            <a:ext cx="9144000" cy="1143000"/>
          </a:xfrm>
        </p:spPr>
        <p:txBody>
          <a:bodyPr/>
          <a:lstStyle/>
          <a:p>
            <a:r>
              <a:rPr lang="en-ZA" sz="4400" dirty="0" smtClean="0">
                <a:solidFill>
                  <a:schemeClr val="tx1"/>
                </a:solidFill>
                <a:latin typeface="Calibri" pitchFamily="34" charset="0"/>
                <a:cs typeface="Calibri" pitchFamily="34" charset="0"/>
              </a:rPr>
              <a:t>Background</a:t>
            </a:r>
            <a:endParaRPr lang="en-US" sz="4400" dirty="0" smtClean="0">
              <a:solidFill>
                <a:schemeClr val="tx1"/>
              </a:solidFill>
              <a:latin typeface="Calibri" pitchFamily="34" charset="0"/>
              <a:cs typeface="Calibri" pitchFamily="34" charset="0"/>
            </a:endParaRPr>
          </a:p>
        </p:txBody>
      </p:sp>
      <p:sp>
        <p:nvSpPr>
          <p:cNvPr id="5123" name="Content Placeholder 2"/>
          <p:cNvSpPr>
            <a:spLocks noGrp="1"/>
          </p:cNvSpPr>
          <p:nvPr>
            <p:ph idx="1"/>
          </p:nvPr>
        </p:nvSpPr>
        <p:spPr>
          <a:xfrm>
            <a:off x="428625" y="1357313"/>
            <a:ext cx="8229600" cy="4429141"/>
          </a:xfrm>
        </p:spPr>
        <p:txBody>
          <a:bodyPr/>
          <a:lstStyle/>
          <a:p>
            <a:pPr>
              <a:spcBef>
                <a:spcPct val="0"/>
              </a:spcBef>
            </a:pPr>
            <a:r>
              <a:rPr lang="en-GB" sz="2400" dirty="0" smtClean="0">
                <a:latin typeface="Calibri" pitchFamily="34" charset="0"/>
                <a:cs typeface="Calibri" pitchFamily="34" charset="0"/>
              </a:rPr>
              <a:t>Green Paper on Foreign Policy was finalised in 1996.</a:t>
            </a:r>
          </a:p>
          <a:p>
            <a:pPr>
              <a:spcBef>
                <a:spcPct val="0"/>
              </a:spcBef>
            </a:pPr>
            <a:r>
              <a:rPr lang="en-GB" sz="2400" dirty="0" smtClean="0">
                <a:latin typeface="Calibri" pitchFamily="34" charset="0"/>
                <a:cs typeface="Calibri" pitchFamily="34" charset="0"/>
              </a:rPr>
              <a:t>In 2010 the Minister of International Relations and  Cooperation initiated an assessment of South Africa’s foreign policy against the backdrop of a rapidly changing international relations environment.</a:t>
            </a:r>
          </a:p>
          <a:p>
            <a:pPr marL="342900" lvl="1" indent="-342900">
              <a:spcBef>
                <a:spcPct val="0"/>
              </a:spcBef>
              <a:buFontTx/>
              <a:buChar char="•"/>
            </a:pPr>
            <a:r>
              <a:rPr lang="en-GB" sz="2400" dirty="0" smtClean="0">
                <a:latin typeface="Calibri" pitchFamily="34" charset="0"/>
                <a:cs typeface="Calibri" pitchFamily="34" charset="0"/>
              </a:rPr>
              <a:t>DIRCO therefore engaged a broad base of stakeholders.</a:t>
            </a:r>
          </a:p>
          <a:p>
            <a:pPr marL="342900" lvl="1" indent="-342900">
              <a:spcBef>
                <a:spcPct val="0"/>
              </a:spcBef>
              <a:buFontTx/>
              <a:buChar char="•"/>
            </a:pPr>
            <a:r>
              <a:rPr lang="en-GB" sz="2400" dirty="0" smtClean="0">
                <a:latin typeface="Calibri" pitchFamily="34" charset="0"/>
                <a:cs typeface="Calibri" pitchFamily="34" charset="0"/>
              </a:rPr>
              <a:t>Successive drafts were workshopped with: ICTS cluster, other departments, </a:t>
            </a:r>
            <a:r>
              <a:rPr lang="en-GB" sz="2400" dirty="0">
                <a:latin typeface="Calibri" pitchFamily="34" charset="0"/>
                <a:cs typeface="Calibri" pitchFamily="34" charset="0"/>
              </a:rPr>
              <a:t>p</a:t>
            </a:r>
            <a:r>
              <a:rPr lang="en-GB" sz="2400" dirty="0" smtClean="0">
                <a:latin typeface="Calibri" pitchFamily="34" charset="0"/>
                <a:cs typeface="Calibri" pitchFamily="34" charset="0"/>
              </a:rPr>
              <a:t>rovinces, former diplomats, academia, think tanks, business, organised labour, NGOs and civil society.</a:t>
            </a:r>
          </a:p>
          <a:p>
            <a:pPr marL="342900" lvl="1" indent="-342900">
              <a:spcBef>
                <a:spcPct val="0"/>
              </a:spcBef>
              <a:buFontTx/>
              <a:buChar char="•"/>
            </a:pPr>
            <a:r>
              <a:rPr lang="en-GB" sz="2400" dirty="0" smtClean="0">
                <a:latin typeface="Calibri" pitchFamily="34" charset="0"/>
                <a:cs typeface="Calibri" pitchFamily="34" charset="0"/>
              </a:rPr>
              <a:t>Approved by Cabinet on 5 December 2012 for submission to Parliament</a:t>
            </a:r>
            <a:endParaRPr lang="en-US" sz="2400" dirty="0" smtClean="0">
              <a:latin typeface="Calibri" pitchFamily="34" charset="0"/>
              <a:cs typeface="Calibri" pitchFamily="34" charset="0"/>
            </a:endParaRPr>
          </a:p>
          <a:p>
            <a:pPr algn="just">
              <a:spcBef>
                <a:spcPct val="0"/>
              </a:spcBef>
            </a:pPr>
            <a:endParaRPr lang="en-ZA" sz="2400" dirty="0" smtClean="0">
              <a:latin typeface="Calibri" pitchFamily="34" charset="0"/>
              <a:cs typeface="Calibri" pitchFamily="34" charset="0"/>
            </a:endParaRPr>
          </a:p>
          <a:p>
            <a:pPr algn="just">
              <a:spcBef>
                <a:spcPct val="0"/>
              </a:spcBef>
            </a:pPr>
            <a:endParaRPr lang="en-ZA" sz="2400" dirty="0" smtClean="0">
              <a:latin typeface="Calibri" pitchFamily="34" charset="0"/>
              <a:cs typeface="Calibri" pitchFamily="34" charset="0"/>
            </a:endParaRPr>
          </a:p>
        </p:txBody>
      </p:sp>
      <p:sp>
        <p:nvSpPr>
          <p:cNvPr id="5124" name="Slide Number Placeholder 3"/>
          <p:cNvSpPr>
            <a:spLocks noGrp="1"/>
          </p:cNvSpPr>
          <p:nvPr>
            <p:ph type="sldNum" sz="quarter" idx="10"/>
          </p:nvPr>
        </p:nvSpPr>
        <p:spPr/>
        <p:txBody>
          <a:bodyPr/>
          <a:lstStyle/>
          <a:p>
            <a:pPr>
              <a:defRPr/>
            </a:pPr>
            <a:fld id="{99CE8F78-786C-481E-B8D7-69D9B134F7E2}" type="slidenum">
              <a:rPr lang="en-GB" smtClean="0">
                <a:latin typeface="Times" pitchFamily="18" charset="0"/>
              </a:rPr>
              <a:pPr>
                <a:defRPr/>
              </a:pPr>
              <a:t>2</a:t>
            </a:fld>
            <a:endParaRPr lang="en-GB" smtClean="0">
              <a:latin typeface="Times"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Taking Diplomacy Forward</a:t>
            </a:r>
            <a:endParaRPr lang="en-US" dirty="0"/>
          </a:p>
        </p:txBody>
      </p:sp>
      <p:sp>
        <p:nvSpPr>
          <p:cNvPr id="3" name="Content Placeholder 2"/>
          <p:cNvSpPr>
            <a:spLocks noGrp="1"/>
          </p:cNvSpPr>
          <p:nvPr>
            <p:ph idx="1"/>
          </p:nvPr>
        </p:nvSpPr>
        <p:spPr>
          <a:xfrm>
            <a:off x="457200" y="1124744"/>
            <a:ext cx="8229600" cy="4464496"/>
          </a:xfrm>
        </p:spPr>
        <p:txBody>
          <a:bodyPr/>
          <a:lstStyle/>
          <a:p>
            <a:r>
              <a:rPr lang="en-ZA" sz="2400" dirty="0" smtClean="0"/>
              <a:t>Cross-sectoral approach and coordinated response required across all spheres of government, public enterprises, the private sector, labour, civil society, and other non-state actors. </a:t>
            </a:r>
          </a:p>
          <a:p>
            <a:pPr lvl="1"/>
            <a:r>
              <a:rPr lang="en-ZA" dirty="0" smtClean="0"/>
              <a:t>Strengthen the Consultative Forum on International Relations</a:t>
            </a:r>
          </a:p>
          <a:p>
            <a:pPr lvl="1"/>
            <a:r>
              <a:rPr lang="en-ZA" dirty="0" smtClean="0"/>
              <a:t>Establish South African Council on International Relations </a:t>
            </a:r>
          </a:p>
          <a:p>
            <a:pPr marL="342900" lvl="1" indent="-342900">
              <a:buFontTx/>
              <a:buChar char="•"/>
            </a:pPr>
            <a:r>
              <a:rPr lang="en-ZA" sz="2400" dirty="0" smtClean="0"/>
              <a:t>Public diplomacy essential to project South Africa’s image, values and culture both domestically and abroad. </a:t>
            </a:r>
          </a:p>
          <a:p>
            <a:r>
              <a:rPr lang="en-ZA" sz="2400" dirty="0" smtClean="0"/>
              <a:t>South Africa’s Diplomacy of Ubuntu focuses on our common humanity, and provides an inclusive and constructive world view to shape the evolving global order.</a:t>
            </a:r>
            <a:endParaRPr lang="en-US" sz="2400" dirty="0" smtClean="0"/>
          </a:p>
          <a:p>
            <a:endParaRPr lang="en-ZA" sz="2400" dirty="0" smtClean="0"/>
          </a:p>
          <a:p>
            <a:endParaRPr lang="en-US" sz="2400" dirty="0"/>
          </a:p>
        </p:txBody>
      </p:sp>
      <p:sp>
        <p:nvSpPr>
          <p:cNvPr id="4" name="Slide Number Placeholder 3"/>
          <p:cNvSpPr>
            <a:spLocks noGrp="1"/>
          </p:cNvSpPr>
          <p:nvPr>
            <p:ph type="sldNum" sz="quarter" idx="10"/>
          </p:nvPr>
        </p:nvSpPr>
        <p:spPr/>
        <p:txBody>
          <a:bodyPr/>
          <a:lstStyle/>
          <a:p>
            <a:pPr>
              <a:defRPr/>
            </a:pPr>
            <a:fld id="{C0F0C0B4-D702-490A-902D-DF9F8F3BB186}" type="slidenum">
              <a:rPr lang="en-GB" smtClean="0"/>
              <a:pPr>
                <a:defRPr/>
              </a:pPr>
              <a:t>20</a:t>
            </a:fld>
            <a:endParaRPr lang="en-GB"/>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428625" y="1000125"/>
            <a:ext cx="8229600" cy="4038600"/>
          </a:xfrm>
        </p:spPr>
        <p:txBody>
          <a:bodyPr/>
          <a:lstStyle/>
          <a:p>
            <a:endParaRPr lang="en-GB" sz="4400" dirty="0" smtClean="0">
              <a:latin typeface="Calibri" pitchFamily="34" charset="0"/>
              <a:cs typeface="Calibri" pitchFamily="34" charset="0"/>
            </a:endParaRPr>
          </a:p>
          <a:p>
            <a:endParaRPr lang="en-GB" sz="4400" dirty="0" smtClean="0">
              <a:latin typeface="Calibri" pitchFamily="34" charset="0"/>
              <a:cs typeface="Calibri" pitchFamily="34" charset="0"/>
            </a:endParaRPr>
          </a:p>
          <a:p>
            <a:pPr algn="ctr">
              <a:buFontTx/>
              <a:buNone/>
            </a:pPr>
            <a:r>
              <a:rPr lang="en-GB" sz="4400" b="1" dirty="0" smtClean="0">
                <a:latin typeface="Calibri" pitchFamily="34" charset="0"/>
                <a:cs typeface="Calibri" pitchFamily="34" charset="0"/>
              </a:rPr>
              <a:t>THANK YOU</a:t>
            </a:r>
            <a:endParaRPr lang="en-US" sz="4400" b="1" dirty="0" smtClean="0">
              <a:latin typeface="Calibri" pitchFamily="34" charset="0"/>
              <a:cs typeface="Calibri" pitchFamily="34" charset="0"/>
            </a:endParaRPr>
          </a:p>
        </p:txBody>
      </p:sp>
      <p:sp>
        <p:nvSpPr>
          <p:cNvPr id="23556" name="Slide Number Placeholder 3"/>
          <p:cNvSpPr>
            <a:spLocks noGrp="1"/>
          </p:cNvSpPr>
          <p:nvPr>
            <p:ph type="sldNum" sz="quarter" idx="10"/>
          </p:nvPr>
        </p:nvSpPr>
        <p:spPr/>
        <p:txBody>
          <a:bodyPr/>
          <a:lstStyle/>
          <a:p>
            <a:pPr>
              <a:defRPr/>
            </a:pPr>
            <a:fld id="{DC9789BB-02CC-42AB-BA73-93599F8AA0B5}" type="slidenum">
              <a:rPr lang="en-GB" smtClean="0">
                <a:latin typeface="Times" pitchFamily="18" charset="0"/>
              </a:rPr>
              <a:pPr>
                <a:defRPr/>
              </a:pPr>
              <a:t>21</a:t>
            </a:fld>
            <a:endParaRPr lang="en-GB" smtClean="0">
              <a:latin typeface="Times"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274638"/>
            <a:ext cx="9144000" cy="1143000"/>
          </a:xfrm>
        </p:spPr>
        <p:txBody>
          <a:bodyPr/>
          <a:lstStyle/>
          <a:p>
            <a:r>
              <a:rPr lang="en-ZA" sz="4400" dirty="0" smtClean="0">
                <a:solidFill>
                  <a:schemeClr val="tx1"/>
                </a:solidFill>
                <a:latin typeface="Calibri" pitchFamily="34" charset="0"/>
                <a:cs typeface="Calibri" pitchFamily="34" charset="0"/>
              </a:rPr>
              <a:t>Strategic Purpose</a:t>
            </a:r>
            <a:endParaRPr lang="en-US" sz="4400" dirty="0" smtClean="0">
              <a:solidFill>
                <a:schemeClr val="tx1"/>
              </a:solidFill>
              <a:latin typeface="Calibri" pitchFamily="34" charset="0"/>
              <a:cs typeface="Calibri" pitchFamily="34" charset="0"/>
            </a:endParaRPr>
          </a:p>
        </p:txBody>
      </p:sp>
      <p:sp>
        <p:nvSpPr>
          <p:cNvPr id="5123" name="Content Placeholder 2"/>
          <p:cNvSpPr>
            <a:spLocks noGrp="1"/>
          </p:cNvSpPr>
          <p:nvPr>
            <p:ph idx="1"/>
          </p:nvPr>
        </p:nvSpPr>
        <p:spPr>
          <a:xfrm>
            <a:off x="428625" y="1357313"/>
            <a:ext cx="8229600" cy="4429141"/>
          </a:xfrm>
        </p:spPr>
        <p:txBody>
          <a:bodyPr/>
          <a:lstStyle/>
          <a:p>
            <a:pPr marL="342900" lvl="1" indent="-342900">
              <a:spcBef>
                <a:spcPct val="0"/>
              </a:spcBef>
              <a:buFontTx/>
              <a:buChar char="•"/>
            </a:pPr>
            <a:r>
              <a:rPr lang="en-GB" sz="3200" dirty="0" smtClean="0">
                <a:latin typeface="Calibri" pitchFamily="34" charset="0"/>
                <a:cs typeface="Calibri" pitchFamily="34" charset="0"/>
              </a:rPr>
              <a:t>The White Paper strives to outline the broad principles and elements of South Africa’s foreign policy, as well as a framework for implementation thereof, including clarification on the role &amp; mandate of DIRCO. </a:t>
            </a:r>
          </a:p>
          <a:p>
            <a:pPr marL="342900" lvl="1" indent="-342900">
              <a:spcBef>
                <a:spcPct val="0"/>
              </a:spcBef>
              <a:buFontTx/>
              <a:buChar char="•"/>
            </a:pPr>
            <a:r>
              <a:rPr lang="en-GB" sz="3200" dirty="0" smtClean="0">
                <a:latin typeface="Calibri" pitchFamily="34" charset="0"/>
                <a:cs typeface="Calibri" pitchFamily="34" charset="0"/>
              </a:rPr>
              <a:t>The White Paper presents a framework for achieving Outcome 11, namely to create a better South Africa and contribute to a better and safer Africa and World. </a:t>
            </a:r>
          </a:p>
          <a:p>
            <a:pPr>
              <a:spcBef>
                <a:spcPct val="0"/>
              </a:spcBef>
            </a:pPr>
            <a:endParaRPr lang="en-ZA" sz="3200" dirty="0" smtClean="0">
              <a:latin typeface="Calibri" pitchFamily="34" charset="0"/>
              <a:cs typeface="Calibri" pitchFamily="34" charset="0"/>
            </a:endParaRPr>
          </a:p>
          <a:p>
            <a:pPr>
              <a:spcBef>
                <a:spcPct val="0"/>
              </a:spcBef>
            </a:pPr>
            <a:endParaRPr lang="en-ZA" sz="3200" dirty="0" smtClean="0">
              <a:latin typeface="Calibri" pitchFamily="34" charset="0"/>
              <a:cs typeface="Calibri" pitchFamily="34" charset="0"/>
            </a:endParaRPr>
          </a:p>
        </p:txBody>
      </p:sp>
      <p:sp>
        <p:nvSpPr>
          <p:cNvPr id="5124" name="Slide Number Placeholder 3"/>
          <p:cNvSpPr>
            <a:spLocks noGrp="1"/>
          </p:cNvSpPr>
          <p:nvPr>
            <p:ph type="sldNum" sz="quarter" idx="10"/>
          </p:nvPr>
        </p:nvSpPr>
        <p:spPr/>
        <p:txBody>
          <a:bodyPr/>
          <a:lstStyle/>
          <a:p>
            <a:pPr>
              <a:defRPr/>
            </a:pPr>
            <a:fld id="{99CE8F78-786C-481E-B8D7-69D9B134F7E2}" type="slidenum">
              <a:rPr lang="en-GB" smtClean="0">
                <a:latin typeface="Times" pitchFamily="18" charset="0"/>
              </a:rPr>
              <a:pPr>
                <a:defRPr/>
              </a:pPr>
              <a:t>3</a:t>
            </a:fld>
            <a:endParaRPr lang="en-GB" smtClean="0">
              <a:latin typeface="Times"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9144000" cy="1143000"/>
          </a:xfrm>
        </p:spPr>
        <p:txBody>
          <a:bodyPr/>
          <a:lstStyle/>
          <a:p>
            <a:r>
              <a:rPr lang="en-ZA" sz="4400" dirty="0" smtClean="0">
                <a:solidFill>
                  <a:schemeClr val="tx1"/>
                </a:solidFill>
                <a:latin typeface="Calibri" pitchFamily="34" charset="0"/>
                <a:cs typeface="Calibri" pitchFamily="34" charset="0"/>
              </a:rPr>
              <a:t>Structure of the White Paper</a:t>
            </a:r>
            <a:endParaRPr lang="en-US" sz="4400" dirty="0" smtClean="0">
              <a:solidFill>
                <a:schemeClr val="tx1"/>
              </a:solidFill>
              <a:latin typeface="Calibri" pitchFamily="34" charset="0"/>
              <a:cs typeface="Calibri" pitchFamily="34" charset="0"/>
            </a:endParaRPr>
          </a:p>
        </p:txBody>
      </p:sp>
      <p:sp>
        <p:nvSpPr>
          <p:cNvPr id="6147" name="Content Placeholder 2"/>
          <p:cNvSpPr>
            <a:spLocks noGrp="1"/>
          </p:cNvSpPr>
          <p:nvPr>
            <p:ph idx="1"/>
          </p:nvPr>
        </p:nvSpPr>
        <p:spPr>
          <a:xfrm>
            <a:off x="500063" y="1071563"/>
            <a:ext cx="8229600" cy="4786312"/>
          </a:xfrm>
        </p:spPr>
        <p:txBody>
          <a:bodyPr/>
          <a:lstStyle/>
          <a:p>
            <a:pPr marL="457200" indent="-457200">
              <a:lnSpc>
                <a:spcPct val="114000"/>
              </a:lnSpc>
              <a:spcBef>
                <a:spcPct val="0"/>
              </a:spcBef>
              <a:buNone/>
            </a:pPr>
            <a:r>
              <a:rPr lang="en-ZA" sz="3200" dirty="0" smtClean="0">
                <a:latin typeface="Calibri" pitchFamily="34" charset="0"/>
                <a:cs typeface="Calibri" pitchFamily="34" charset="0"/>
              </a:rPr>
              <a:t>	Foreword</a:t>
            </a:r>
          </a:p>
          <a:p>
            <a:pPr marL="457200" indent="-457200">
              <a:lnSpc>
                <a:spcPct val="114000"/>
              </a:lnSpc>
              <a:spcBef>
                <a:spcPct val="0"/>
              </a:spcBef>
              <a:buNone/>
            </a:pPr>
            <a:r>
              <a:rPr lang="en-ZA" sz="3200" dirty="0" smtClean="0">
                <a:latin typeface="Calibri" pitchFamily="34" charset="0"/>
                <a:cs typeface="Calibri" pitchFamily="34" charset="0"/>
              </a:rPr>
              <a:t>	Preamble</a:t>
            </a:r>
          </a:p>
          <a:p>
            <a:pPr marL="457200" indent="-457200">
              <a:lnSpc>
                <a:spcPct val="114000"/>
              </a:lnSpc>
              <a:spcBef>
                <a:spcPct val="0"/>
              </a:spcBef>
              <a:buFontTx/>
              <a:buAutoNum type="arabicPeriod"/>
            </a:pPr>
            <a:r>
              <a:rPr lang="en-ZA" sz="3200" dirty="0" smtClean="0">
                <a:latin typeface="Calibri" pitchFamily="34" charset="0"/>
                <a:cs typeface="Calibri" pitchFamily="34" charset="0"/>
              </a:rPr>
              <a:t>Introduction</a:t>
            </a:r>
            <a:endParaRPr lang="en-US" sz="3200" dirty="0" smtClean="0">
              <a:latin typeface="Calibri" pitchFamily="34" charset="0"/>
              <a:cs typeface="Calibri" pitchFamily="34" charset="0"/>
            </a:endParaRPr>
          </a:p>
          <a:p>
            <a:pPr marL="457200" indent="-457200">
              <a:lnSpc>
                <a:spcPct val="114000"/>
              </a:lnSpc>
              <a:spcBef>
                <a:spcPct val="0"/>
              </a:spcBef>
              <a:buFontTx/>
              <a:buAutoNum type="arabicPeriod"/>
            </a:pPr>
            <a:r>
              <a:rPr lang="en-GB" sz="3200" dirty="0" smtClean="0">
                <a:latin typeface="Calibri" pitchFamily="34" charset="0"/>
                <a:cs typeface="Calibri" pitchFamily="34" charset="0"/>
              </a:rPr>
              <a:t>The Mandate of </a:t>
            </a:r>
            <a:r>
              <a:rPr lang="en-ZA" sz="3200" dirty="0" smtClean="0">
                <a:latin typeface="Calibri" pitchFamily="34" charset="0"/>
                <a:cs typeface="Calibri" pitchFamily="34" charset="0"/>
              </a:rPr>
              <a:t>DIRCO</a:t>
            </a:r>
            <a:endParaRPr lang="en-US" sz="3200" dirty="0" smtClean="0">
              <a:latin typeface="Calibri" pitchFamily="34" charset="0"/>
              <a:cs typeface="Calibri" pitchFamily="34" charset="0"/>
            </a:endParaRPr>
          </a:p>
          <a:p>
            <a:pPr marL="457200" indent="-457200">
              <a:lnSpc>
                <a:spcPct val="114000"/>
              </a:lnSpc>
              <a:spcBef>
                <a:spcPct val="0"/>
              </a:spcBef>
              <a:buFontTx/>
              <a:buAutoNum type="arabicPeriod"/>
            </a:pPr>
            <a:r>
              <a:rPr lang="en-ZA" sz="3200" dirty="0" smtClean="0">
                <a:latin typeface="Calibri" pitchFamily="34" charset="0"/>
                <a:cs typeface="Calibri" pitchFamily="34" charset="0"/>
              </a:rPr>
              <a:t>South Africa’s Values and Interests</a:t>
            </a:r>
            <a:endParaRPr lang="en-US" sz="3200" dirty="0" smtClean="0">
              <a:latin typeface="Calibri" pitchFamily="34" charset="0"/>
              <a:cs typeface="Calibri" pitchFamily="34" charset="0"/>
            </a:endParaRPr>
          </a:p>
          <a:p>
            <a:pPr marL="457200" indent="-457200">
              <a:lnSpc>
                <a:spcPct val="114000"/>
              </a:lnSpc>
              <a:spcBef>
                <a:spcPct val="0"/>
              </a:spcBef>
              <a:buFontTx/>
              <a:buAutoNum type="arabicPeriod"/>
            </a:pPr>
            <a:r>
              <a:rPr lang="en-ZA" sz="3200" dirty="0" smtClean="0">
                <a:latin typeface="Calibri" pitchFamily="34" charset="0"/>
                <a:cs typeface="Calibri" pitchFamily="34" charset="0"/>
              </a:rPr>
              <a:t>Drivers and Trends in the Global System</a:t>
            </a:r>
            <a:endParaRPr lang="en-US" sz="3200" dirty="0" smtClean="0">
              <a:latin typeface="Calibri" pitchFamily="34" charset="0"/>
              <a:cs typeface="Calibri" pitchFamily="34" charset="0"/>
            </a:endParaRPr>
          </a:p>
          <a:p>
            <a:pPr marL="457200" indent="-457200">
              <a:lnSpc>
                <a:spcPct val="114000"/>
              </a:lnSpc>
              <a:spcBef>
                <a:spcPct val="0"/>
              </a:spcBef>
              <a:buFontTx/>
              <a:buAutoNum type="arabicPeriod"/>
            </a:pPr>
            <a:r>
              <a:rPr lang="en-ZA" sz="3200" dirty="0" smtClean="0">
                <a:latin typeface="Calibri" pitchFamily="34" charset="0"/>
                <a:cs typeface="Calibri" pitchFamily="34" charset="0"/>
              </a:rPr>
              <a:t>Global P</a:t>
            </a:r>
            <a:r>
              <a:rPr lang="en-GB" sz="3200" dirty="0" err="1" smtClean="0">
                <a:latin typeface="Calibri" pitchFamily="34" charset="0"/>
                <a:cs typeface="Calibri" pitchFamily="34" charset="0"/>
              </a:rPr>
              <a:t>ositioning</a:t>
            </a:r>
            <a:r>
              <a:rPr lang="en-GB" sz="3200" dirty="0" smtClean="0">
                <a:latin typeface="Calibri" pitchFamily="34" charset="0"/>
                <a:cs typeface="Calibri" pitchFamily="34" charset="0"/>
              </a:rPr>
              <a:t> of South Africa	</a:t>
            </a:r>
            <a:endParaRPr lang="en-US" sz="3200" dirty="0" smtClean="0">
              <a:latin typeface="Calibri" pitchFamily="34" charset="0"/>
              <a:cs typeface="Calibri" pitchFamily="34" charset="0"/>
            </a:endParaRPr>
          </a:p>
          <a:p>
            <a:pPr marL="457200" indent="-457200">
              <a:lnSpc>
                <a:spcPct val="114000"/>
              </a:lnSpc>
              <a:spcBef>
                <a:spcPct val="0"/>
              </a:spcBef>
              <a:buFontTx/>
              <a:buAutoNum type="arabicPeriod"/>
            </a:pPr>
            <a:r>
              <a:rPr lang="en-GB" sz="3200" dirty="0" smtClean="0">
                <a:latin typeface="Calibri" pitchFamily="34" charset="0"/>
                <a:cs typeface="Calibri" pitchFamily="34" charset="0"/>
              </a:rPr>
              <a:t>Taking Diplomacy Forward</a:t>
            </a:r>
            <a:endParaRPr lang="en-US" sz="3200" dirty="0" smtClean="0">
              <a:latin typeface="Calibri" pitchFamily="34" charset="0"/>
              <a:cs typeface="Calibri" pitchFamily="34" charset="0"/>
            </a:endParaRPr>
          </a:p>
        </p:txBody>
      </p:sp>
      <p:sp>
        <p:nvSpPr>
          <p:cNvPr id="6148" name="Slide Number Placeholder 3"/>
          <p:cNvSpPr>
            <a:spLocks noGrp="1"/>
          </p:cNvSpPr>
          <p:nvPr>
            <p:ph type="sldNum" sz="quarter" idx="10"/>
          </p:nvPr>
        </p:nvSpPr>
        <p:spPr/>
        <p:txBody>
          <a:bodyPr/>
          <a:lstStyle/>
          <a:p>
            <a:pPr>
              <a:defRPr/>
            </a:pPr>
            <a:fld id="{7806A627-0823-46F4-85AB-BA827CF34ACE}" type="slidenum">
              <a:rPr lang="en-GB" smtClean="0">
                <a:latin typeface="Times" pitchFamily="18" charset="0"/>
              </a:rPr>
              <a:pPr>
                <a:defRPr/>
              </a:pPr>
              <a:t>4</a:t>
            </a:fld>
            <a:endParaRPr lang="en-GB" smtClean="0">
              <a:latin typeface="Times"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274638"/>
            <a:ext cx="9144000" cy="1143000"/>
          </a:xfrm>
        </p:spPr>
        <p:txBody>
          <a:bodyPr/>
          <a:lstStyle/>
          <a:p>
            <a:r>
              <a:rPr lang="en-ZA" sz="4400" dirty="0" smtClean="0">
                <a:solidFill>
                  <a:schemeClr val="tx1"/>
                </a:solidFill>
                <a:latin typeface="Calibri" pitchFamily="34" charset="0"/>
                <a:cs typeface="Calibri" pitchFamily="34" charset="0"/>
              </a:rPr>
              <a:t>Key Concepts</a:t>
            </a:r>
            <a:endParaRPr lang="en-US" sz="4400" dirty="0" smtClean="0">
              <a:solidFill>
                <a:schemeClr val="tx1"/>
              </a:solidFill>
              <a:latin typeface="Calibri" pitchFamily="34" charset="0"/>
              <a:cs typeface="Calibri" pitchFamily="34" charset="0"/>
            </a:endParaRPr>
          </a:p>
        </p:txBody>
      </p:sp>
      <p:sp>
        <p:nvSpPr>
          <p:cNvPr id="5123" name="Content Placeholder 2"/>
          <p:cNvSpPr>
            <a:spLocks noGrp="1"/>
          </p:cNvSpPr>
          <p:nvPr>
            <p:ph idx="1"/>
          </p:nvPr>
        </p:nvSpPr>
        <p:spPr>
          <a:xfrm>
            <a:off x="428625" y="1357313"/>
            <a:ext cx="8229600" cy="4429141"/>
          </a:xfrm>
        </p:spPr>
        <p:txBody>
          <a:bodyPr/>
          <a:lstStyle/>
          <a:p>
            <a:pPr marL="358775" indent="-358775">
              <a:spcBef>
                <a:spcPts val="0"/>
              </a:spcBef>
            </a:pPr>
            <a:r>
              <a:rPr lang="en-ZA" sz="2400" dirty="0" smtClean="0">
                <a:latin typeface="Calibri" pitchFamily="34" charset="0"/>
                <a:cs typeface="Calibri" pitchFamily="34" charset="0"/>
              </a:rPr>
              <a:t>The White Paper grounds foreign policy in South Africa’s domestic priorities.</a:t>
            </a:r>
          </a:p>
          <a:p>
            <a:pPr marL="358775" indent="-358775">
              <a:spcBef>
                <a:spcPts val="0"/>
              </a:spcBef>
            </a:pPr>
            <a:endParaRPr lang="en-ZA" sz="2400" dirty="0" smtClean="0">
              <a:latin typeface="Calibri" pitchFamily="34" charset="0"/>
              <a:cs typeface="Calibri" pitchFamily="34" charset="0"/>
            </a:endParaRPr>
          </a:p>
          <a:p>
            <a:pPr marL="358775" indent="-358775">
              <a:spcBef>
                <a:spcPts val="0"/>
              </a:spcBef>
            </a:pPr>
            <a:r>
              <a:rPr lang="en-ZA" sz="2400" dirty="0" smtClean="0">
                <a:latin typeface="Calibri" pitchFamily="34" charset="0"/>
                <a:cs typeface="Calibri" pitchFamily="34" charset="0"/>
              </a:rPr>
              <a:t>The White Paper acknowledges the inter-connectedness/relationship between interests and values in determining the National Interest.</a:t>
            </a:r>
          </a:p>
          <a:p>
            <a:pPr marL="0" indent="0">
              <a:spcBef>
                <a:spcPts val="0"/>
              </a:spcBef>
              <a:buNone/>
            </a:pPr>
            <a:r>
              <a:rPr lang="en-ZA" sz="2400" dirty="0" smtClean="0">
                <a:latin typeface="Calibri" pitchFamily="34" charset="0"/>
                <a:cs typeface="Calibri" pitchFamily="34" charset="0"/>
              </a:rPr>
              <a:t> </a:t>
            </a:r>
          </a:p>
          <a:p>
            <a:pPr marL="358775" indent="-358775">
              <a:spcBef>
                <a:spcPts val="0"/>
              </a:spcBef>
            </a:pPr>
            <a:r>
              <a:rPr lang="en-ZA" sz="2400" dirty="0" smtClean="0">
                <a:latin typeface="Calibri" pitchFamily="34" charset="0"/>
                <a:cs typeface="Calibri" pitchFamily="34" charset="0"/>
              </a:rPr>
              <a:t>The concept of the “Diplomacy of Ubuntu” is used to explain South Africa’s foreign policy approach - of collaboration, cooperation and partnership rather than of conflict and the use of force. </a:t>
            </a:r>
          </a:p>
          <a:p>
            <a:pPr marL="358775" indent="-358775" algn="just">
              <a:spcBef>
                <a:spcPts val="0"/>
              </a:spcBef>
            </a:pPr>
            <a:endParaRPr lang="en-ZA" sz="2400" dirty="0" smtClean="0">
              <a:latin typeface="Calibri" pitchFamily="34" charset="0"/>
              <a:cs typeface="Calibri" pitchFamily="34" charset="0"/>
            </a:endParaRPr>
          </a:p>
          <a:p>
            <a:pPr marL="358775" indent="-358775" algn="just">
              <a:spcBef>
                <a:spcPts val="0"/>
              </a:spcBef>
            </a:pPr>
            <a:endParaRPr lang="en-ZA" sz="2400" dirty="0" smtClean="0">
              <a:latin typeface="Calibri" pitchFamily="34" charset="0"/>
              <a:cs typeface="Calibri" pitchFamily="34" charset="0"/>
            </a:endParaRPr>
          </a:p>
        </p:txBody>
      </p:sp>
      <p:sp>
        <p:nvSpPr>
          <p:cNvPr id="5124" name="Slide Number Placeholder 3"/>
          <p:cNvSpPr>
            <a:spLocks noGrp="1"/>
          </p:cNvSpPr>
          <p:nvPr>
            <p:ph type="sldNum" sz="quarter" idx="10"/>
          </p:nvPr>
        </p:nvSpPr>
        <p:spPr/>
        <p:txBody>
          <a:bodyPr/>
          <a:lstStyle/>
          <a:p>
            <a:pPr>
              <a:defRPr/>
            </a:pPr>
            <a:fld id="{99CE8F78-786C-481E-B8D7-69D9B134F7E2}" type="slidenum">
              <a:rPr lang="en-GB" smtClean="0">
                <a:latin typeface="Times" pitchFamily="18" charset="0"/>
              </a:rPr>
              <a:pPr>
                <a:defRPr/>
              </a:pPr>
              <a:t>5</a:t>
            </a:fld>
            <a:endParaRPr lang="en-GB" smtClean="0">
              <a:latin typeface="Times"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274638"/>
            <a:ext cx="9144000" cy="1143000"/>
          </a:xfrm>
        </p:spPr>
        <p:txBody>
          <a:bodyPr/>
          <a:lstStyle/>
          <a:p>
            <a:r>
              <a:rPr lang="en-ZA" sz="4400" dirty="0" smtClean="0">
                <a:solidFill>
                  <a:schemeClr val="tx1"/>
                </a:solidFill>
                <a:latin typeface="Calibri" pitchFamily="34" charset="0"/>
                <a:cs typeface="Calibri" pitchFamily="34" charset="0"/>
              </a:rPr>
              <a:t>Pillars of South Africa’s Foreign Policy</a:t>
            </a:r>
            <a:endParaRPr lang="en-US" sz="4400" dirty="0" smtClean="0">
              <a:solidFill>
                <a:schemeClr val="tx1"/>
              </a:solidFill>
              <a:latin typeface="Calibri" pitchFamily="34" charset="0"/>
              <a:cs typeface="Calibri" pitchFamily="34" charset="0"/>
            </a:endParaRPr>
          </a:p>
        </p:txBody>
      </p:sp>
      <p:sp>
        <p:nvSpPr>
          <p:cNvPr id="5123" name="Content Placeholder 2"/>
          <p:cNvSpPr>
            <a:spLocks noGrp="1"/>
          </p:cNvSpPr>
          <p:nvPr>
            <p:ph idx="1"/>
          </p:nvPr>
        </p:nvSpPr>
        <p:spPr>
          <a:xfrm>
            <a:off x="428625" y="1357313"/>
            <a:ext cx="8229600" cy="4429141"/>
          </a:xfrm>
        </p:spPr>
        <p:txBody>
          <a:bodyPr/>
          <a:lstStyle/>
          <a:p>
            <a:pPr marL="358775" indent="-358775">
              <a:spcBef>
                <a:spcPts val="0"/>
              </a:spcBef>
            </a:pPr>
            <a:r>
              <a:rPr lang="en-ZA" sz="2400" dirty="0" smtClean="0">
                <a:latin typeface="Calibri" pitchFamily="34" charset="0"/>
                <a:cs typeface="Calibri" pitchFamily="34" charset="0"/>
              </a:rPr>
              <a:t>Central importance of our immediate neighbourhood and the </a:t>
            </a:r>
            <a:r>
              <a:rPr lang="en-ZA" sz="2400" u="sng" dirty="0" smtClean="0">
                <a:latin typeface="Calibri" pitchFamily="34" charset="0"/>
                <a:cs typeface="Calibri" pitchFamily="34" charset="0"/>
              </a:rPr>
              <a:t>African</a:t>
            </a:r>
            <a:r>
              <a:rPr lang="en-ZA" sz="2400" dirty="0" smtClean="0">
                <a:latin typeface="Calibri" pitchFamily="34" charset="0"/>
                <a:cs typeface="Calibri" pitchFamily="34" charset="0"/>
              </a:rPr>
              <a:t> Continent as a whole; </a:t>
            </a:r>
          </a:p>
          <a:p>
            <a:pPr marL="358775" indent="-358775">
              <a:spcBef>
                <a:spcPts val="0"/>
              </a:spcBef>
            </a:pPr>
            <a:r>
              <a:rPr lang="en-ZA" sz="2400" dirty="0" smtClean="0">
                <a:latin typeface="Calibri" pitchFamily="34" charset="0"/>
                <a:cs typeface="Calibri" pitchFamily="34" charset="0"/>
              </a:rPr>
              <a:t>Working with the </a:t>
            </a:r>
            <a:r>
              <a:rPr lang="en-ZA" sz="2400" u="sng" dirty="0" smtClean="0">
                <a:latin typeface="Calibri" pitchFamily="34" charset="0"/>
                <a:cs typeface="Calibri" pitchFamily="34" charset="0"/>
              </a:rPr>
              <a:t>South</a:t>
            </a:r>
            <a:r>
              <a:rPr lang="en-ZA" sz="2400" dirty="0" smtClean="0">
                <a:latin typeface="Calibri" pitchFamily="34" charset="0"/>
                <a:cs typeface="Calibri" pitchFamily="34" charset="0"/>
              </a:rPr>
              <a:t> to address shared challenges of underdevelopment;</a:t>
            </a:r>
          </a:p>
          <a:p>
            <a:pPr marL="358775" indent="-358775">
              <a:spcBef>
                <a:spcPts val="0"/>
              </a:spcBef>
            </a:pPr>
            <a:r>
              <a:rPr lang="en-ZA" sz="2400" dirty="0" smtClean="0">
                <a:latin typeface="Calibri" pitchFamily="34" charset="0"/>
                <a:cs typeface="Calibri" pitchFamily="34" charset="0"/>
              </a:rPr>
              <a:t>Working with the </a:t>
            </a:r>
            <a:r>
              <a:rPr lang="en-ZA" sz="2400" u="sng" dirty="0" smtClean="0">
                <a:latin typeface="Calibri" pitchFamily="34" charset="0"/>
                <a:cs typeface="Calibri" pitchFamily="34" charset="0"/>
              </a:rPr>
              <a:t>North</a:t>
            </a:r>
            <a:r>
              <a:rPr lang="en-ZA" sz="2400" dirty="0" smtClean="0">
                <a:latin typeface="Calibri" pitchFamily="34" charset="0"/>
                <a:cs typeface="Calibri" pitchFamily="34" charset="0"/>
              </a:rPr>
              <a:t> to develop true and effective partnerships for a better world; </a:t>
            </a:r>
          </a:p>
          <a:p>
            <a:pPr marL="358775" indent="-358775">
              <a:spcBef>
                <a:spcPts val="0"/>
              </a:spcBef>
            </a:pPr>
            <a:r>
              <a:rPr lang="en-ZA" sz="2400" dirty="0" smtClean="0">
                <a:latin typeface="Calibri" pitchFamily="34" charset="0"/>
                <a:cs typeface="Calibri" pitchFamily="34" charset="0"/>
              </a:rPr>
              <a:t>Transforming and strengthening the </a:t>
            </a:r>
            <a:r>
              <a:rPr lang="en-ZA" sz="2400" u="sng" dirty="0" smtClean="0">
                <a:latin typeface="Calibri" pitchFamily="34" charset="0"/>
                <a:cs typeface="Calibri" pitchFamily="34" charset="0"/>
              </a:rPr>
              <a:t>multilateral</a:t>
            </a:r>
            <a:r>
              <a:rPr lang="en-ZA" sz="2400" dirty="0" smtClean="0">
                <a:latin typeface="Calibri" pitchFamily="34" charset="0"/>
                <a:cs typeface="Calibri" pitchFamily="34" charset="0"/>
              </a:rPr>
              <a:t> system to better reflect global diversity &amp; its importance in global governance.</a:t>
            </a:r>
            <a:endParaRPr lang="en-US" sz="2400" dirty="0" smtClean="0">
              <a:latin typeface="Calibri" pitchFamily="34" charset="0"/>
              <a:cs typeface="Calibri" pitchFamily="34" charset="0"/>
            </a:endParaRPr>
          </a:p>
          <a:p>
            <a:pPr marL="358775" indent="-358775">
              <a:spcBef>
                <a:spcPts val="0"/>
              </a:spcBef>
            </a:pPr>
            <a:r>
              <a:rPr lang="en-ZA" sz="2400" dirty="0">
                <a:latin typeface="Calibri" pitchFamily="34" charset="0"/>
                <a:cs typeface="Calibri" pitchFamily="34" charset="0"/>
              </a:rPr>
              <a:t>Promoting global </a:t>
            </a:r>
            <a:r>
              <a:rPr lang="en-ZA" sz="2400" u="sng" dirty="0">
                <a:latin typeface="Calibri" pitchFamily="34" charset="0"/>
                <a:cs typeface="Calibri" pitchFamily="34" charset="0"/>
              </a:rPr>
              <a:t>equity</a:t>
            </a:r>
            <a:r>
              <a:rPr lang="en-ZA" sz="2400" dirty="0">
                <a:latin typeface="Calibri" pitchFamily="34" charset="0"/>
                <a:cs typeface="Calibri" pitchFamily="34" charset="0"/>
              </a:rPr>
              <a:t> and social justice;</a:t>
            </a:r>
          </a:p>
          <a:p>
            <a:pPr marL="358775" indent="-358775">
              <a:spcBef>
                <a:spcPts val="0"/>
              </a:spcBef>
            </a:pPr>
            <a:endParaRPr lang="en-ZA" sz="2400" dirty="0" smtClean="0">
              <a:latin typeface="Calibri" pitchFamily="34" charset="0"/>
              <a:cs typeface="Calibri" pitchFamily="34" charset="0"/>
            </a:endParaRPr>
          </a:p>
        </p:txBody>
      </p:sp>
      <p:sp>
        <p:nvSpPr>
          <p:cNvPr id="5124" name="Slide Number Placeholder 3"/>
          <p:cNvSpPr>
            <a:spLocks noGrp="1"/>
          </p:cNvSpPr>
          <p:nvPr>
            <p:ph type="sldNum" sz="quarter" idx="10"/>
          </p:nvPr>
        </p:nvSpPr>
        <p:spPr/>
        <p:txBody>
          <a:bodyPr/>
          <a:lstStyle/>
          <a:p>
            <a:pPr>
              <a:defRPr/>
            </a:pPr>
            <a:fld id="{99CE8F78-786C-481E-B8D7-69D9B134F7E2}" type="slidenum">
              <a:rPr lang="en-GB" smtClean="0">
                <a:latin typeface="Times" pitchFamily="18" charset="0"/>
              </a:rPr>
              <a:pPr>
                <a:defRPr/>
              </a:pPr>
              <a:t>6</a:t>
            </a:fld>
            <a:endParaRPr lang="en-GB" smtClean="0">
              <a:latin typeface="Times"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ZA" sz="4400" dirty="0" smtClean="0">
                <a:solidFill>
                  <a:schemeClr val="tx1"/>
                </a:solidFill>
                <a:latin typeface="Calibri" pitchFamily="34" charset="0"/>
                <a:cs typeface="Calibri" pitchFamily="34" charset="0"/>
              </a:rPr>
              <a:t>Key Foreign Policy Principles</a:t>
            </a:r>
            <a:endParaRPr lang="en-US" sz="4400" dirty="0">
              <a:solidFill>
                <a:schemeClr val="tx1"/>
              </a:solidFill>
            </a:endParaRPr>
          </a:p>
        </p:txBody>
      </p:sp>
      <p:sp>
        <p:nvSpPr>
          <p:cNvPr id="3" name="Content Placeholder 2"/>
          <p:cNvSpPr>
            <a:spLocks noGrp="1"/>
          </p:cNvSpPr>
          <p:nvPr>
            <p:ph idx="1"/>
          </p:nvPr>
        </p:nvSpPr>
        <p:spPr>
          <a:xfrm>
            <a:off x="457200" y="1600200"/>
            <a:ext cx="8401080" cy="4038600"/>
          </a:xfrm>
        </p:spPr>
        <p:txBody>
          <a:bodyPr/>
          <a:lstStyle/>
          <a:p>
            <a:pPr marL="358775" lvl="1" indent="-358775">
              <a:spcBef>
                <a:spcPts val="0"/>
              </a:spcBef>
            </a:pPr>
            <a:r>
              <a:rPr lang="en-GB" sz="2400" dirty="0" smtClean="0">
                <a:latin typeface="Calibri" pitchFamily="34" charset="0"/>
                <a:cs typeface="Calibri" pitchFamily="34" charset="0"/>
              </a:rPr>
              <a:t>States are </a:t>
            </a:r>
            <a:r>
              <a:rPr lang="en-GB" sz="2400" u="sng" dirty="0" smtClean="0">
                <a:latin typeface="Calibri" pitchFamily="34" charset="0"/>
                <a:cs typeface="Calibri" pitchFamily="34" charset="0"/>
              </a:rPr>
              <a:t>inter-dependent</a:t>
            </a:r>
          </a:p>
          <a:p>
            <a:pPr marL="0" lvl="1" indent="0">
              <a:spcBef>
                <a:spcPts val="0"/>
              </a:spcBef>
              <a:buNone/>
            </a:pPr>
            <a:endParaRPr lang="en-GB" sz="1000" u="sng" dirty="0" smtClean="0">
              <a:latin typeface="Calibri" pitchFamily="34" charset="0"/>
              <a:cs typeface="Calibri" pitchFamily="34" charset="0"/>
            </a:endParaRPr>
          </a:p>
          <a:p>
            <a:pPr marL="358775" lvl="1" indent="-358775">
              <a:spcBef>
                <a:spcPts val="0"/>
              </a:spcBef>
            </a:pPr>
            <a:r>
              <a:rPr lang="en-GB" sz="2400" u="sng" dirty="0" smtClean="0">
                <a:latin typeface="Calibri" pitchFamily="34" charset="0"/>
                <a:cs typeface="Calibri" pitchFamily="34" charset="0"/>
              </a:rPr>
              <a:t>Cooperation</a:t>
            </a:r>
            <a:r>
              <a:rPr lang="en-GB" sz="2400" dirty="0" smtClean="0">
                <a:latin typeface="Calibri" pitchFamily="34" charset="0"/>
                <a:cs typeface="Calibri" pitchFamily="34" charset="0"/>
              </a:rPr>
              <a:t> over competition and collaboration over confrontation</a:t>
            </a:r>
          </a:p>
          <a:p>
            <a:pPr marL="358775" lvl="1" indent="-358775">
              <a:spcBef>
                <a:spcPts val="0"/>
              </a:spcBef>
            </a:pPr>
            <a:endParaRPr lang="en-GB" sz="1000" dirty="0" smtClean="0">
              <a:latin typeface="Calibri" pitchFamily="34" charset="0"/>
              <a:cs typeface="Calibri" pitchFamily="34" charset="0"/>
            </a:endParaRPr>
          </a:p>
          <a:p>
            <a:pPr marL="358775" lvl="1" indent="-358775">
              <a:spcBef>
                <a:spcPts val="0"/>
              </a:spcBef>
            </a:pPr>
            <a:r>
              <a:rPr lang="en-GB" sz="2400" dirty="0" smtClean="0">
                <a:latin typeface="Calibri" pitchFamily="34" charset="0"/>
                <a:cs typeface="Calibri" pitchFamily="34" charset="0"/>
              </a:rPr>
              <a:t>Draws on the spirit of internationalism, pan-Africanism, and South-South </a:t>
            </a:r>
            <a:r>
              <a:rPr lang="en-GB" sz="2400" u="sng" dirty="0" smtClean="0">
                <a:latin typeface="Calibri" pitchFamily="34" charset="0"/>
                <a:cs typeface="Calibri" pitchFamily="34" charset="0"/>
              </a:rPr>
              <a:t>solidarity</a:t>
            </a:r>
            <a:r>
              <a:rPr lang="en-GB" sz="2400" dirty="0" smtClean="0">
                <a:latin typeface="Calibri" pitchFamily="34" charset="0"/>
                <a:cs typeface="Calibri" pitchFamily="34" charset="0"/>
              </a:rPr>
              <a:t>, rejects colonialism and other forms of oppression</a:t>
            </a:r>
          </a:p>
          <a:p>
            <a:pPr marL="358775" lvl="1" indent="-358775">
              <a:spcBef>
                <a:spcPts val="0"/>
              </a:spcBef>
            </a:pPr>
            <a:endParaRPr lang="en-GB" sz="1000" dirty="0" smtClean="0">
              <a:latin typeface="Calibri" pitchFamily="34" charset="0"/>
              <a:cs typeface="Calibri" pitchFamily="34" charset="0"/>
            </a:endParaRPr>
          </a:p>
          <a:p>
            <a:pPr marL="358775" lvl="1" indent="-358775">
              <a:spcBef>
                <a:spcPts val="0"/>
              </a:spcBef>
            </a:pPr>
            <a:r>
              <a:rPr lang="en-GB" sz="2400" dirty="0" smtClean="0">
                <a:latin typeface="Calibri" pitchFamily="34" charset="0"/>
                <a:cs typeface="Calibri" pitchFamily="34" charset="0"/>
              </a:rPr>
              <a:t>Pursues the aspirations for African unity and the economic, political and social </a:t>
            </a:r>
            <a:r>
              <a:rPr lang="en-GB" sz="2400" u="sng" dirty="0" smtClean="0">
                <a:latin typeface="Calibri" pitchFamily="34" charset="0"/>
                <a:cs typeface="Calibri" pitchFamily="34" charset="0"/>
              </a:rPr>
              <a:t>renewal of Africa</a:t>
            </a:r>
          </a:p>
          <a:p>
            <a:pPr marL="0" lvl="1" indent="0">
              <a:spcBef>
                <a:spcPts val="0"/>
              </a:spcBef>
              <a:buNone/>
            </a:pPr>
            <a:endParaRPr lang="en-GB" sz="2400" dirty="0" smtClean="0">
              <a:latin typeface="Calibri" pitchFamily="34" charset="0"/>
              <a:cs typeface="Calibri" pitchFamily="34" charset="0"/>
            </a:endParaRPr>
          </a:p>
          <a:p>
            <a:pPr marL="358775" indent="-358775">
              <a:spcBef>
                <a:spcPts val="0"/>
              </a:spcBef>
            </a:pPr>
            <a:endParaRPr lang="en-US" sz="2400" dirty="0">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pPr>
              <a:defRPr/>
            </a:pPr>
            <a:fld id="{631CB3F3-D868-4437-AD20-D1D8FE5BAE58}" type="slidenum">
              <a:rPr lang="en-GB" smtClean="0"/>
              <a:pPr>
                <a:defRPr/>
              </a:pPr>
              <a:t>7</a:t>
            </a:fld>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ZA" sz="4400" dirty="0" smtClean="0">
                <a:solidFill>
                  <a:schemeClr val="tx1"/>
                </a:solidFill>
                <a:latin typeface="Calibri" pitchFamily="34" charset="0"/>
                <a:cs typeface="Calibri" pitchFamily="34" charset="0"/>
              </a:rPr>
              <a:t>Key Foreign Policy Principles (cont)</a:t>
            </a:r>
            <a:endParaRPr lang="en-US" sz="4400" dirty="0">
              <a:solidFill>
                <a:schemeClr val="tx1"/>
              </a:solidFill>
            </a:endParaRPr>
          </a:p>
        </p:txBody>
      </p:sp>
      <p:sp>
        <p:nvSpPr>
          <p:cNvPr id="3" name="Content Placeholder 2"/>
          <p:cNvSpPr>
            <a:spLocks noGrp="1"/>
          </p:cNvSpPr>
          <p:nvPr>
            <p:ph idx="1"/>
          </p:nvPr>
        </p:nvSpPr>
        <p:spPr>
          <a:xfrm>
            <a:off x="457200" y="1600200"/>
            <a:ext cx="8401080" cy="4038600"/>
          </a:xfrm>
        </p:spPr>
        <p:txBody>
          <a:bodyPr/>
          <a:lstStyle/>
          <a:p>
            <a:pPr marL="358775" lvl="1" indent="-358775">
              <a:spcBef>
                <a:spcPts val="0"/>
              </a:spcBef>
            </a:pPr>
            <a:r>
              <a:rPr lang="en-GB" sz="2400" dirty="0" smtClean="0">
                <a:latin typeface="Calibri" pitchFamily="34" charset="0"/>
                <a:cs typeface="Calibri" pitchFamily="34" charset="0"/>
              </a:rPr>
              <a:t>Committed to development partnerships with countries of the North, as well as through trilateral and South-South cooperation</a:t>
            </a:r>
          </a:p>
          <a:p>
            <a:pPr marL="358775" lvl="1" indent="-358775">
              <a:spcBef>
                <a:spcPts val="0"/>
              </a:spcBef>
            </a:pPr>
            <a:endParaRPr lang="en-GB" sz="1200" dirty="0" smtClean="0">
              <a:latin typeface="Calibri" pitchFamily="34" charset="0"/>
              <a:cs typeface="Calibri" pitchFamily="34" charset="0"/>
            </a:endParaRPr>
          </a:p>
          <a:p>
            <a:pPr marL="358775" lvl="1" indent="-358775">
              <a:spcBef>
                <a:spcPts val="0"/>
              </a:spcBef>
            </a:pPr>
            <a:r>
              <a:rPr lang="en-GB" sz="2400" dirty="0" smtClean="0">
                <a:latin typeface="Calibri" pitchFamily="34" charset="0"/>
                <a:cs typeface="Calibri" pitchFamily="34" charset="0"/>
              </a:rPr>
              <a:t>Promotes poverty alleviation around the world; and opposition to structural inequality and abuse of power in the global system</a:t>
            </a:r>
          </a:p>
          <a:p>
            <a:pPr marL="0" lvl="1" indent="0">
              <a:spcBef>
                <a:spcPts val="0"/>
              </a:spcBef>
              <a:buNone/>
            </a:pPr>
            <a:endParaRPr lang="en-GB" sz="1200" dirty="0" smtClean="0">
              <a:latin typeface="Calibri" pitchFamily="34" charset="0"/>
              <a:cs typeface="Calibri" pitchFamily="34" charset="0"/>
            </a:endParaRPr>
          </a:p>
          <a:p>
            <a:pPr marL="358775" lvl="1" indent="-358775">
              <a:spcBef>
                <a:spcPts val="0"/>
              </a:spcBef>
            </a:pPr>
            <a:r>
              <a:rPr lang="en-GB" sz="2400" dirty="0" smtClean="0">
                <a:latin typeface="Calibri" pitchFamily="34" charset="0"/>
                <a:cs typeface="Calibri" pitchFamily="34" charset="0"/>
              </a:rPr>
              <a:t>Pursues democracy within the international system of governance</a:t>
            </a:r>
            <a:endParaRPr lang="en-US" sz="2400" dirty="0" smtClean="0">
              <a:latin typeface="Calibri" pitchFamily="34" charset="0"/>
              <a:cs typeface="Calibri" pitchFamily="34" charset="0"/>
            </a:endParaRPr>
          </a:p>
          <a:p>
            <a:pPr marL="285750" indent="-285750">
              <a:spcBef>
                <a:spcPts val="0"/>
              </a:spcBef>
            </a:pPr>
            <a:endParaRPr lang="en-US" sz="2400" dirty="0">
              <a:latin typeface="Calibri" pitchFamily="34" charset="0"/>
              <a:cs typeface="Calibri" pitchFamily="34" charset="0"/>
            </a:endParaRPr>
          </a:p>
        </p:txBody>
      </p:sp>
      <p:sp>
        <p:nvSpPr>
          <p:cNvPr id="4" name="Slide Number Placeholder 3"/>
          <p:cNvSpPr>
            <a:spLocks noGrp="1"/>
          </p:cNvSpPr>
          <p:nvPr>
            <p:ph type="sldNum" sz="quarter" idx="10"/>
          </p:nvPr>
        </p:nvSpPr>
        <p:spPr/>
        <p:txBody>
          <a:bodyPr/>
          <a:lstStyle/>
          <a:p>
            <a:pPr>
              <a:defRPr/>
            </a:pPr>
            <a:fld id="{631CB3F3-D868-4437-AD20-D1D8FE5BAE58}" type="slidenum">
              <a:rPr lang="en-GB" smtClean="0"/>
              <a:pPr>
                <a:defRPr/>
              </a:pPr>
              <a:t>8</a:t>
            </a:fld>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274638"/>
            <a:ext cx="9144000" cy="1143000"/>
          </a:xfrm>
        </p:spPr>
        <p:txBody>
          <a:bodyPr/>
          <a:lstStyle/>
          <a:p>
            <a:r>
              <a:rPr lang="en-ZA" sz="4400" dirty="0" smtClean="0">
                <a:solidFill>
                  <a:schemeClr val="tx1"/>
                </a:solidFill>
                <a:latin typeface="Calibri" pitchFamily="34" charset="0"/>
                <a:cs typeface="Calibri" pitchFamily="34" charset="0"/>
              </a:rPr>
              <a:t>Drivers and Trends </a:t>
            </a:r>
            <a:br>
              <a:rPr lang="en-ZA" sz="4400" dirty="0" smtClean="0">
                <a:solidFill>
                  <a:schemeClr val="tx1"/>
                </a:solidFill>
                <a:latin typeface="Calibri" pitchFamily="34" charset="0"/>
                <a:cs typeface="Calibri" pitchFamily="34" charset="0"/>
              </a:rPr>
            </a:br>
            <a:r>
              <a:rPr lang="en-ZA" sz="4400" dirty="0" smtClean="0">
                <a:solidFill>
                  <a:schemeClr val="tx1"/>
                </a:solidFill>
                <a:latin typeface="Calibri" pitchFamily="34" charset="0"/>
                <a:cs typeface="Calibri" pitchFamily="34" charset="0"/>
              </a:rPr>
              <a:t>in the Global System</a:t>
            </a:r>
            <a:endParaRPr lang="en-US" sz="4400" u="sng" dirty="0" smtClean="0">
              <a:solidFill>
                <a:srgbClr val="00B050"/>
              </a:solidFill>
            </a:endParaRPr>
          </a:p>
        </p:txBody>
      </p:sp>
      <p:sp>
        <p:nvSpPr>
          <p:cNvPr id="12291" name="Content Placeholder 2"/>
          <p:cNvSpPr>
            <a:spLocks noGrp="1"/>
          </p:cNvSpPr>
          <p:nvPr>
            <p:ph idx="1"/>
          </p:nvPr>
        </p:nvSpPr>
        <p:spPr/>
        <p:txBody>
          <a:bodyPr/>
          <a:lstStyle/>
          <a:p>
            <a:pPr>
              <a:spcBef>
                <a:spcPts val="0"/>
              </a:spcBef>
              <a:buFontTx/>
              <a:buNone/>
            </a:pPr>
            <a:r>
              <a:rPr lang="en-ZA" sz="2400" dirty="0" smtClean="0">
                <a:latin typeface="Calibri" pitchFamily="34" charset="0"/>
                <a:cs typeface="Calibri" pitchFamily="34" charset="0"/>
              </a:rPr>
              <a:t>	</a:t>
            </a:r>
          </a:p>
          <a:p>
            <a:pPr>
              <a:spcBef>
                <a:spcPts val="0"/>
              </a:spcBef>
              <a:buFontTx/>
              <a:buNone/>
            </a:pPr>
            <a:r>
              <a:rPr lang="en-ZA" sz="2400" b="1" dirty="0" smtClean="0">
                <a:latin typeface="Calibri" pitchFamily="34" charset="0"/>
                <a:cs typeface="Calibri" pitchFamily="34" charset="0"/>
              </a:rPr>
              <a:t>Rapidly changing economic &amp; political order:</a:t>
            </a:r>
          </a:p>
          <a:p>
            <a:pPr>
              <a:spcBef>
                <a:spcPts val="0"/>
              </a:spcBef>
              <a:buFontTx/>
              <a:buNone/>
            </a:pPr>
            <a:endParaRPr lang="en-ZA" sz="2400" dirty="0" smtClean="0">
              <a:latin typeface="Calibri" pitchFamily="34" charset="0"/>
              <a:cs typeface="Calibri" pitchFamily="34" charset="0"/>
            </a:endParaRPr>
          </a:p>
          <a:p>
            <a:pPr lvl="1">
              <a:spcBef>
                <a:spcPts val="0"/>
              </a:spcBef>
            </a:pPr>
            <a:r>
              <a:rPr lang="en-ZA" sz="2400" dirty="0" smtClean="0">
                <a:latin typeface="Calibri" pitchFamily="34" charset="0"/>
                <a:cs typeface="Calibri" pitchFamily="34" charset="0"/>
              </a:rPr>
              <a:t>Demographics</a:t>
            </a:r>
          </a:p>
          <a:p>
            <a:pPr lvl="1">
              <a:spcBef>
                <a:spcPts val="0"/>
              </a:spcBef>
            </a:pPr>
            <a:r>
              <a:rPr lang="en-ZA" sz="2400" dirty="0" smtClean="0">
                <a:latin typeface="Calibri" pitchFamily="34" charset="0"/>
                <a:cs typeface="Calibri" pitchFamily="34" charset="0"/>
              </a:rPr>
              <a:t>Realignment of economic power</a:t>
            </a:r>
          </a:p>
          <a:p>
            <a:pPr lvl="1">
              <a:spcBef>
                <a:spcPts val="0"/>
              </a:spcBef>
            </a:pPr>
            <a:r>
              <a:rPr lang="en-ZA" sz="2400" dirty="0" smtClean="0">
                <a:latin typeface="Calibri" pitchFamily="34" charset="0"/>
                <a:cs typeface="Calibri" pitchFamily="34" charset="0"/>
              </a:rPr>
              <a:t>Innovation</a:t>
            </a:r>
          </a:p>
          <a:p>
            <a:pPr lvl="1">
              <a:spcBef>
                <a:spcPts val="0"/>
              </a:spcBef>
            </a:pPr>
            <a:r>
              <a:rPr lang="en-ZA" sz="2400" dirty="0" smtClean="0">
                <a:latin typeface="Calibri" pitchFamily="34" charset="0"/>
                <a:cs typeface="Calibri" pitchFamily="34" charset="0"/>
              </a:rPr>
              <a:t>New media and social networks</a:t>
            </a:r>
          </a:p>
          <a:p>
            <a:pPr lvl="1">
              <a:spcBef>
                <a:spcPts val="0"/>
              </a:spcBef>
            </a:pPr>
            <a:r>
              <a:rPr lang="en-ZA" sz="2400" dirty="0" smtClean="0">
                <a:latin typeface="Calibri" pitchFamily="34" charset="0"/>
                <a:cs typeface="Calibri" pitchFamily="34" charset="0"/>
              </a:rPr>
              <a:t>Environmental change</a:t>
            </a:r>
          </a:p>
          <a:p>
            <a:pPr lvl="1">
              <a:spcBef>
                <a:spcPts val="0"/>
              </a:spcBef>
            </a:pPr>
            <a:r>
              <a:rPr lang="en-ZA" sz="2400" dirty="0" smtClean="0">
                <a:latin typeface="Calibri" pitchFamily="34" charset="0"/>
                <a:cs typeface="Calibri" pitchFamily="34" charset="0"/>
              </a:rPr>
              <a:t>Heightened tensions over scarce resources</a:t>
            </a:r>
          </a:p>
          <a:p>
            <a:pPr lvl="1">
              <a:spcBef>
                <a:spcPts val="0"/>
              </a:spcBef>
            </a:pPr>
            <a:r>
              <a:rPr lang="en-ZA" sz="2400" dirty="0" smtClean="0">
                <a:latin typeface="Calibri" pitchFamily="34" charset="0"/>
                <a:cs typeface="Calibri" pitchFamily="34" charset="0"/>
              </a:rPr>
              <a:t>Changing nature of conflict and insecurity</a:t>
            </a:r>
          </a:p>
          <a:p>
            <a:pPr lvl="1">
              <a:buFontTx/>
              <a:buNone/>
            </a:pPr>
            <a:endParaRPr lang="en-ZA" sz="2400" dirty="0" smtClean="0">
              <a:latin typeface="Calibri" pitchFamily="34" charset="0"/>
              <a:cs typeface="Calibri" pitchFamily="34" charset="0"/>
            </a:endParaRPr>
          </a:p>
        </p:txBody>
      </p:sp>
      <p:sp>
        <p:nvSpPr>
          <p:cNvPr id="12292" name="Slide Number Placeholder 3"/>
          <p:cNvSpPr>
            <a:spLocks noGrp="1"/>
          </p:cNvSpPr>
          <p:nvPr>
            <p:ph type="sldNum" sz="quarter" idx="10"/>
          </p:nvPr>
        </p:nvSpPr>
        <p:spPr/>
        <p:txBody>
          <a:bodyPr/>
          <a:lstStyle/>
          <a:p>
            <a:pPr>
              <a:defRPr/>
            </a:pPr>
            <a:fld id="{5398BA96-F7DB-4B98-9176-973EADB83654}" type="slidenum">
              <a:rPr lang="en-GB" smtClean="0">
                <a:latin typeface="Times" pitchFamily="18" charset="0"/>
              </a:rPr>
              <a:pPr>
                <a:defRPr/>
              </a:pPr>
              <a:t>9</a:t>
            </a:fld>
            <a:endParaRPr lang="en-GB" smtClean="0">
              <a:latin typeface="Times" pitchFamily="18" charset="0"/>
            </a:endParaRPr>
          </a:p>
        </p:txBody>
      </p:sp>
    </p:spTree>
  </p:cSld>
  <p:clrMapOvr>
    <a:masterClrMapping/>
  </p:clrMapOvr>
</p:sld>
</file>

<file path=ppt/theme/theme1.xml><?xml version="1.0" encoding="utf-8"?>
<a:theme xmlns:a="http://schemas.openxmlformats.org/drawingml/2006/main" name="DICO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DICO Presentation</Template>
  <TotalTime>2215</TotalTime>
  <Words>1361</Words>
  <Application>Microsoft Office PowerPoint</Application>
  <PresentationFormat>On-screen Show (4:3)</PresentationFormat>
  <Paragraphs>148</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DICO Presentation</vt:lpstr>
      <vt:lpstr>“Building a Better World: The Diplomacy of Ubuntu”</vt:lpstr>
      <vt:lpstr>Background</vt:lpstr>
      <vt:lpstr>Strategic Purpose</vt:lpstr>
      <vt:lpstr>Structure of the White Paper</vt:lpstr>
      <vt:lpstr>Key Concepts</vt:lpstr>
      <vt:lpstr>Pillars of South Africa’s Foreign Policy</vt:lpstr>
      <vt:lpstr>Key Foreign Policy Principles</vt:lpstr>
      <vt:lpstr>Key Foreign Policy Principles (cont)</vt:lpstr>
      <vt:lpstr>Drivers and Trends  in the Global System</vt:lpstr>
      <vt:lpstr>Global Positioning of South Africa</vt:lpstr>
      <vt:lpstr>Africa</vt:lpstr>
      <vt:lpstr>Africa’s Potential</vt:lpstr>
      <vt:lpstr>The African Agenda</vt:lpstr>
      <vt:lpstr>Development Partnerships</vt:lpstr>
      <vt:lpstr>Multilateralism</vt:lpstr>
      <vt:lpstr>Reform of the UN and  Bretton Woods Institutions</vt:lpstr>
      <vt:lpstr>Other forums</vt:lpstr>
      <vt:lpstr>Economic Diplomacy</vt:lpstr>
      <vt:lpstr>Economic Diplomacy (cont…)</vt:lpstr>
      <vt:lpstr>Taking Diplomacy Forward</vt:lpstr>
      <vt:lpstr>Slide 21</vt:lpstr>
    </vt:vector>
  </TitlesOfParts>
  <Company>DIRCO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czz022</dc:creator>
  <cp:lastModifiedBy>PUMZA</cp:lastModifiedBy>
  <cp:revision>245</cp:revision>
  <dcterms:created xsi:type="dcterms:W3CDTF">2010-03-09T13:58:39Z</dcterms:created>
  <dcterms:modified xsi:type="dcterms:W3CDTF">2016-03-18T09:41:59Z</dcterms:modified>
</cp:coreProperties>
</file>