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98" r:id="rId2"/>
    <p:sldId id="366" r:id="rId3"/>
    <p:sldId id="417" r:id="rId4"/>
    <p:sldId id="368" r:id="rId5"/>
    <p:sldId id="369" r:id="rId6"/>
    <p:sldId id="371" r:id="rId7"/>
    <p:sldId id="419" r:id="rId8"/>
    <p:sldId id="420" r:id="rId9"/>
    <p:sldId id="379" r:id="rId10"/>
    <p:sldId id="382" r:id="rId11"/>
    <p:sldId id="389" r:id="rId12"/>
    <p:sldId id="391" r:id="rId13"/>
    <p:sldId id="392" r:id="rId14"/>
    <p:sldId id="395" r:id="rId15"/>
    <p:sldId id="396" r:id="rId16"/>
    <p:sldId id="398" r:id="rId17"/>
    <p:sldId id="399" r:id="rId18"/>
    <p:sldId id="416" r:id="rId19"/>
    <p:sldId id="409" r:id="rId20"/>
    <p:sldId id="410" r:id="rId21"/>
    <p:sldId id="411" r:id="rId22"/>
    <p:sldId id="413" r:id="rId23"/>
  </p:sldIdLst>
  <p:sldSz cx="9144000" cy="6858000" type="screen4x3"/>
  <p:notesSz cx="6797675" cy="9926638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sonal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7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D9D1204-6014-4AE6-B82C-202779AF4D5F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D71DE8A7-7088-4E59-84EF-6F7CB5F4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919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2F3DBE72-6F76-4D45-9EEA-249AA0BD6ADD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154"/>
            <a:ext cx="5438140" cy="4466988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11EF694-277B-417B-BE37-9B1FFB807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01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1364" y="4722614"/>
            <a:ext cx="4699570" cy="3814026"/>
          </a:xfrm>
          <a:noFill/>
          <a:ln/>
        </p:spPr>
        <p:txBody>
          <a:bodyPr wrap="none" lIns="80549" tIns="40274" rIns="80549" bIns="40274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8F7E5-DA45-46ED-868A-CABCF3043235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8F7E5-DA45-46ED-868A-CABCF304323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8F7E5-DA45-46ED-868A-CABCF304323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8F7E5-DA45-46ED-868A-CABCF3043235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8F7E5-DA45-46ED-868A-CABCF304323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76C8-D57F-4E5C-AE36-2E1AA762EF4F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9841" y="256347"/>
            <a:ext cx="1988640" cy="6002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480" y="256347"/>
            <a:ext cx="5829120" cy="6002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40" y="256347"/>
            <a:ext cx="764208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482" y="1781469"/>
            <a:ext cx="3908160" cy="447743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880" y="1781469"/>
            <a:ext cx="3909600" cy="447743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0" y="0"/>
            <a:ext cx="9142560" cy="6856560"/>
            <a:chOff x="0" y="0"/>
            <a:chExt cx="6349" cy="4761"/>
          </a:xfrm>
        </p:grpSpPr>
        <p:sp>
          <p:nvSpPr>
            <p:cNvPr id="2" name="AutoShape 2"/>
            <p:cNvSpPr>
              <a:spLocks noChangeArrowheads="1"/>
            </p:cNvSpPr>
            <p:nvPr/>
          </p:nvSpPr>
          <p:spPr bwMode="auto">
            <a:xfrm>
              <a:off x="0" y="159"/>
              <a:ext cx="476" cy="1111"/>
            </a:xfrm>
            <a:prstGeom prst="roundRect">
              <a:avLst>
                <a:gd name="adj" fmla="val 208"/>
              </a:avLst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0" y="1270"/>
              <a:ext cx="476" cy="3493"/>
            </a:xfrm>
            <a:prstGeom prst="roundRect">
              <a:avLst>
                <a:gd name="adj" fmla="val 208"/>
              </a:avLst>
            </a:prstGeom>
            <a:solidFill>
              <a:srgbClr val="D3890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476" cy="159"/>
            </a:xfrm>
            <a:prstGeom prst="roundRect">
              <a:avLst>
                <a:gd name="adj" fmla="val 630"/>
              </a:avLst>
            </a:prstGeom>
            <a:solidFill>
              <a:srgbClr val="D3890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159" y="0"/>
              <a:ext cx="159" cy="4762"/>
            </a:xfrm>
            <a:prstGeom prst="roundRect">
              <a:avLst>
                <a:gd name="adj" fmla="val 630"/>
              </a:avLst>
            </a:prstGeom>
            <a:solidFill>
              <a:srgbClr val="FCA60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159" y="0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E851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59" y="159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98A7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59" y="317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E851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159" y="476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98A7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59" y="635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E851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159" y="794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98A7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159" y="952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E851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159" y="1111"/>
              <a:ext cx="159" cy="159"/>
            </a:xfrm>
            <a:prstGeom prst="roundRect">
              <a:avLst>
                <a:gd name="adj" fmla="val 630"/>
              </a:avLst>
            </a:prstGeom>
            <a:solidFill>
              <a:srgbClr val="98A7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476" y="0"/>
              <a:ext cx="1108" cy="4762"/>
            </a:xfrm>
            <a:prstGeom prst="roundRect">
              <a:avLst>
                <a:gd name="adj" fmla="val 88"/>
              </a:avLst>
            </a:prstGeom>
            <a:solidFill>
              <a:srgbClr val="FFFFFF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476" y="0"/>
              <a:ext cx="5873" cy="4762"/>
            </a:xfrm>
            <a:prstGeom prst="roundRect">
              <a:avLst>
                <a:gd name="adj" fmla="val 19"/>
              </a:avLst>
            </a:prstGeom>
            <a:solidFill>
              <a:srgbClr val="E8E8E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476" y="159"/>
              <a:ext cx="5873" cy="1111"/>
            </a:xfrm>
            <a:prstGeom prst="roundRect">
              <a:avLst>
                <a:gd name="adj" fmla="val 88"/>
              </a:avLst>
            </a:prstGeom>
            <a:solidFill>
              <a:srgbClr val="9A998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476" y="0"/>
              <a:ext cx="1111" cy="4762"/>
            </a:xfrm>
            <a:prstGeom prst="roundRect">
              <a:avLst>
                <a:gd name="adj" fmla="val 88"/>
              </a:avLst>
            </a:prstGeom>
            <a:solidFill>
              <a:srgbClr val="D1D1C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476" y="159"/>
              <a:ext cx="1111" cy="1111"/>
            </a:xfrm>
            <a:prstGeom prst="roundRect">
              <a:avLst>
                <a:gd name="adj" fmla="val 88"/>
              </a:avLst>
            </a:prstGeom>
            <a:solidFill>
              <a:srgbClr val="4447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836640" y="256347"/>
            <a:ext cx="7642080" cy="114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481" y="1781469"/>
            <a:ext cx="7956000" cy="447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3600" b="1" i="1">
          <a:solidFill>
            <a:srgbClr val="FFFF00"/>
          </a:solidFill>
          <a:latin typeface="+mj-lt"/>
          <a:ea typeface="+mj-ea"/>
          <a:cs typeface="+mj-cs"/>
        </a:defRPr>
      </a:lvl1pPr>
      <a:lvl2pPr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3600" b="1" i="1">
          <a:solidFill>
            <a:srgbClr val="FFFF00"/>
          </a:solidFill>
          <a:latin typeface="Arial" charset="0"/>
        </a:defRPr>
      </a:lvl2pPr>
      <a:lvl3pPr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3600" b="1" i="1">
          <a:solidFill>
            <a:srgbClr val="FFFF00"/>
          </a:solidFill>
          <a:latin typeface="Arial" charset="0"/>
        </a:defRPr>
      </a:lvl3pPr>
      <a:lvl4pPr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3600" b="1" i="1">
          <a:solidFill>
            <a:srgbClr val="FFFF00"/>
          </a:solidFill>
          <a:latin typeface="Arial" charset="0"/>
        </a:defRPr>
      </a:lvl4pPr>
      <a:lvl5pPr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3600" b="1" i="1">
          <a:solidFill>
            <a:srgbClr val="FFFF00"/>
          </a:solidFill>
          <a:latin typeface="Arial" charset="0"/>
        </a:defRPr>
      </a:lvl5pPr>
      <a:lvl6pPr marL="1720647" algn="l" defTabSz="407484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6pPr>
      <a:lvl7pPr marL="2135331" algn="l" defTabSz="407484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7pPr>
      <a:lvl8pPr marL="2550013" algn="l" defTabSz="407484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8pPr>
      <a:lvl9pPr marL="2964697" algn="l" defTabSz="407484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9pPr>
    </p:titleStyle>
    <p:bodyStyle>
      <a:lvl1pPr marL="391645" indent="-293733"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/>
        <a:buChar char="●"/>
        <a:defRPr sz="2900">
          <a:solidFill>
            <a:srgbClr val="663300"/>
          </a:solidFill>
          <a:latin typeface="+mn-lt"/>
          <a:ea typeface="+mn-ea"/>
          <a:cs typeface="+mn-cs"/>
        </a:defRPr>
      </a:lvl1pPr>
      <a:lvl2pPr marL="783291" indent="-260617"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75000"/>
        <a:buFont typeface="StarSymbol"/>
        <a:buChar char="–"/>
        <a:defRPr sz="2500">
          <a:solidFill>
            <a:srgbClr val="663300"/>
          </a:solidFill>
          <a:latin typeface="+mn-lt"/>
        </a:defRPr>
      </a:lvl2pPr>
      <a:lvl3pPr marL="1174935" indent="-195823"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/>
        <a:buChar char="●"/>
        <a:defRPr sz="2200">
          <a:solidFill>
            <a:srgbClr val="663300"/>
          </a:solidFill>
          <a:latin typeface="+mn-lt"/>
        </a:defRPr>
      </a:lvl3pPr>
      <a:lvl4pPr marL="1566581" indent="-195823"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75000"/>
        <a:buFont typeface="StarSymbol"/>
        <a:buChar char="–"/>
        <a:defRPr sz="1800">
          <a:solidFill>
            <a:srgbClr val="663300"/>
          </a:solidFill>
          <a:latin typeface="+mn-lt"/>
        </a:defRPr>
      </a:lvl4pPr>
      <a:lvl5pPr marL="1958226" indent="-195823" algn="l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/>
        <a:buChar char="●"/>
        <a:defRPr sz="1800">
          <a:solidFill>
            <a:srgbClr val="663300"/>
          </a:solidFill>
          <a:latin typeface="+mn-lt"/>
        </a:defRPr>
      </a:lvl5pPr>
      <a:lvl6pPr marL="2372909" indent="-195823" algn="l" defTabSz="40748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 charset="0"/>
        <a:buChar char="●"/>
        <a:defRPr sz="1800">
          <a:solidFill>
            <a:srgbClr val="663300"/>
          </a:solidFill>
          <a:latin typeface="+mn-lt"/>
        </a:defRPr>
      </a:lvl6pPr>
      <a:lvl7pPr marL="2787592" indent="-195823" algn="l" defTabSz="40748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 charset="0"/>
        <a:buChar char="●"/>
        <a:defRPr sz="1800">
          <a:solidFill>
            <a:srgbClr val="663300"/>
          </a:solidFill>
          <a:latin typeface="+mn-lt"/>
        </a:defRPr>
      </a:lvl7pPr>
      <a:lvl8pPr marL="3202275" indent="-195823" algn="l" defTabSz="40748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 charset="0"/>
        <a:buChar char="●"/>
        <a:defRPr sz="1800">
          <a:solidFill>
            <a:srgbClr val="663300"/>
          </a:solidFill>
          <a:latin typeface="+mn-lt"/>
        </a:defRPr>
      </a:lvl8pPr>
      <a:lvl9pPr marL="3616958" indent="-195823" algn="l" defTabSz="40748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800000"/>
        </a:buClr>
        <a:buSzPct val="45000"/>
        <a:buFont typeface="StarSymbol" charset="0"/>
        <a:buChar char="●"/>
        <a:defRPr sz="1800">
          <a:solidFill>
            <a:srgbClr val="663300"/>
          </a:solidFill>
          <a:latin typeface="+mn-lt"/>
        </a:defRPr>
      </a:lvl9pPr>
    </p:bodyStyle>
    <p:otherStyle>
      <a:defPPr>
        <a:defRPr lang="en-US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 noChangeAspect="1" noChangeArrowheads="1"/>
          </p:cNvSpPr>
          <p:nvPr/>
        </p:nvSpPr>
        <p:spPr bwMode="auto">
          <a:xfrm>
            <a:off x="652320" y="-8641"/>
            <a:ext cx="8524800" cy="68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/>
          <a:lstStyle/>
          <a:p>
            <a:pPr eaLnBrk="0" hangingPunct="0"/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0322" y="0"/>
            <a:ext cx="7809120" cy="2488581"/>
          </a:xfrm>
        </p:spPr>
        <p:txBody>
          <a:bodyPr/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sz="2500" dirty="0"/>
              <a:t>	</a:t>
            </a:r>
            <a:endParaRPr lang="en-US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357422" y="1857364"/>
            <a:ext cx="6679074" cy="4451956"/>
          </a:xfrm>
        </p:spPr>
        <p:txBody>
          <a:bodyPr anchor="ctr">
            <a:normAutofit fontScale="25000" lnSpcReduction="20000"/>
          </a:bodyPr>
          <a:lstStyle/>
          <a:p>
            <a:pPr algn="ctr">
              <a:lnSpc>
                <a:spcPct val="90000"/>
              </a:lnSpc>
              <a:buNone/>
            </a:pPr>
            <a:endParaRPr lang="en-US" sz="12800" b="1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ZA" sz="11000" b="1" dirty="0" smtClean="0">
                <a:solidFill>
                  <a:schemeClr val="bg1"/>
                </a:solidFill>
              </a:rPr>
              <a:t> </a:t>
            </a:r>
            <a:r>
              <a:rPr lang="en-US" sz="11000" b="1" dirty="0" smtClean="0">
                <a:latin typeface="Arial" charset="0"/>
              </a:rPr>
              <a:t>NATIONAL AIRPORTS DEVELOPMENT PLAN  </a:t>
            </a:r>
          </a:p>
          <a:p>
            <a:pPr algn="ctr">
              <a:lnSpc>
                <a:spcPct val="90000"/>
              </a:lnSpc>
              <a:buNone/>
            </a:pPr>
            <a:endParaRPr lang="en-US" sz="11000" b="1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US" sz="11000" b="1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11000" b="1" dirty="0" smtClean="0">
                <a:latin typeface="Arial" charset="0"/>
              </a:rPr>
              <a:t>PRESENTATION TO THE SELECT COMMITTEE ON PETITIONS AND EXECUTIVE UNDERTAKINGS</a:t>
            </a:r>
          </a:p>
          <a:p>
            <a:pPr algn="ctr">
              <a:lnSpc>
                <a:spcPct val="90000"/>
              </a:lnSpc>
              <a:buNone/>
            </a:pPr>
            <a:endParaRPr lang="en-US" sz="11000" b="1" dirty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US" sz="11000" b="1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11000" b="1" smtClean="0">
                <a:latin typeface="Arial" charset="0"/>
              </a:rPr>
              <a:t>16 MARCH 2016</a:t>
            </a:r>
            <a:endParaRPr lang="en-GB" sz="11000" b="1" dirty="0" smtClean="0">
              <a:latin typeface="Arial" charset="0"/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endParaRPr lang="en-ZA" sz="128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5000"/>
              </a:lnSpc>
              <a:buClr>
                <a:srgbClr val="000000"/>
              </a:buClr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endParaRPr lang="en-ZA" sz="25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58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660485"/>
          </a:xfrm>
        </p:spPr>
        <p:txBody>
          <a:bodyPr/>
          <a:lstStyle/>
          <a:p>
            <a:pPr algn="ctr" eaLnBrk="1" hangingPunct="1"/>
            <a:r>
              <a:rPr lang="en-US" sz="3200" i="0" dirty="0" smtClean="0"/>
              <a:t>Policy gap assessment summary:</a:t>
            </a:r>
            <a:br>
              <a:rPr lang="en-US" sz="3200" i="0" dirty="0" smtClean="0"/>
            </a:br>
            <a:endParaRPr lang="en-US" sz="3200" i="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5576" y="1890564"/>
            <a:ext cx="8388424" cy="456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600"/>
              </a:spcBef>
              <a:buClr>
                <a:srgbClr val="DC7E1B"/>
              </a:buClr>
              <a:buSzPct val="80000"/>
              <a:tabLst>
                <a:tab pos="485775" algn="l"/>
              </a:tabLst>
            </a:pPr>
            <a:r>
              <a:rPr lang="en-US" sz="2000" b="1" dirty="0"/>
              <a:t>Insufficient resources</a:t>
            </a:r>
            <a:endParaRPr lang="en-ZA" sz="2000" b="1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Challenges - airports to  be commercially </a:t>
            </a: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viable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on a </a:t>
            </a: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“user pays”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basis: </a:t>
            </a:r>
          </a:p>
          <a:p>
            <a:pPr marL="819150" lvl="1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Font typeface="Symbol" pitchFamily="18" charset="2"/>
              <a:buChar char="-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Some attempts made to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increase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viability of publicly-owned airports </a:t>
            </a: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819150" lvl="1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Font typeface="Symbol" pitchFamily="18" charset="2"/>
              <a:buChar char="-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No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agreed system in place to determine whether airports’ socio-economic  contribution merits continued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investment from public resources</a:t>
            </a: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Public funding priorities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on </a:t>
            </a:r>
            <a:r>
              <a:rPr lang="en-ZA" sz="1800" i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basic needs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related infrastructure development and maintenance – airports normally a low priority</a:t>
            </a: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Constraints to increasing private </a:t>
            </a:r>
            <a:r>
              <a:rPr lang="en-ZA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sector </a:t>
            </a: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participation, notably:</a:t>
            </a:r>
          </a:p>
          <a:p>
            <a:pPr marL="819150" lvl="1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Font typeface="Symbol" pitchFamily="18" charset="2"/>
              <a:buChar char="-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Long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pay-back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periods;</a:t>
            </a:r>
          </a:p>
          <a:p>
            <a:pPr marL="819150" lvl="1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Font typeface="Symbol" pitchFamily="18" charset="2"/>
              <a:buChar char="-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High cost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administrative burden and political sensitivity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of </a:t>
            </a:r>
            <a:r>
              <a:rPr lang="en-ZA" sz="1600" dirty="0" err="1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PPPs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; and</a:t>
            </a:r>
          </a:p>
          <a:p>
            <a:pPr marL="819150" lvl="1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Font typeface="Symbol" pitchFamily="18" charset="2"/>
              <a:buChar char="-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For smaller/lower activity publicly-owned airports:  Low returns,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lack of credit worthiness of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some municipalities, lack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of borrowing rights of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many public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entities </a:t>
            </a: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 </a:t>
            </a: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planning capacity and support gaps:  All spheres of Government</a:t>
            </a:r>
            <a:endParaRPr lang="en-ZA" sz="18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27270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752EDA8F-2224-4DD4-825C-C6A38FC2A629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256346"/>
            <a:ext cx="6480720" cy="1444461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Part D – Guiding Principles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56146" y="2320750"/>
            <a:ext cx="7313613" cy="146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This Part sets out guiding principles to support decision making and planning for both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the overall airport network and individual airports in their surrounding.  In particular, these guiding principles aim to support airport operators and provincial and local government in their airport related planning 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15365" name="Straight Connector 7"/>
          <p:cNvCxnSpPr>
            <a:cxnSpLocks noChangeShapeType="1"/>
          </p:cNvCxnSpPr>
          <p:nvPr/>
        </p:nvCxnSpPr>
        <p:spPr bwMode="auto">
          <a:xfrm>
            <a:off x="1115889" y="2060848"/>
            <a:ext cx="68405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5366" name="Straight Connector 9"/>
          <p:cNvCxnSpPr>
            <a:cxnSpLocks noChangeShapeType="1"/>
          </p:cNvCxnSpPr>
          <p:nvPr/>
        </p:nvCxnSpPr>
        <p:spPr bwMode="auto">
          <a:xfrm>
            <a:off x="1156146" y="6093296"/>
            <a:ext cx="68405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" name="Rectangle 1"/>
          <p:cNvSpPr/>
          <p:nvPr/>
        </p:nvSpPr>
        <p:spPr bwMode="auto">
          <a:xfrm>
            <a:off x="1475656" y="4727612"/>
            <a:ext cx="2664544" cy="1224136"/>
          </a:xfrm>
          <a:prstGeom prst="rect">
            <a:avLst/>
          </a:prstGeom>
          <a:solidFill>
            <a:schemeClr val="folHlink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 NETWORK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PLANNING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76056" y="4689140"/>
            <a:ext cx="2664544" cy="1224136"/>
          </a:xfrm>
          <a:prstGeom prst="rect">
            <a:avLst/>
          </a:prstGeom>
          <a:noFill/>
          <a:ln w="63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INDIVIDUAL AIRPORT PLANNING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 rot="2439037">
            <a:off x="3826590" y="3762734"/>
            <a:ext cx="611944" cy="935335"/>
          </a:xfrm>
          <a:prstGeom prst="downArrow">
            <a:avLst/>
          </a:prstGeom>
          <a:solidFill>
            <a:schemeClr val="folHlink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rgbClr val="5F5F5F"/>
              </a:solidFill>
              <a:effectLst/>
              <a:latin typeface="Tahoma" pitchFamily="1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15175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588477"/>
          </a:xfrm>
        </p:spPr>
        <p:txBody>
          <a:bodyPr/>
          <a:lstStyle/>
          <a:p>
            <a:pPr algn="ctr" eaLnBrk="1" hangingPunct="1"/>
            <a:r>
              <a:rPr lang="en-US" i="0" dirty="0"/>
              <a:t>Guiding principles: Airport Network planning </a:t>
            </a:r>
            <a:endParaRPr lang="en-US" i="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1560" y="1844824"/>
            <a:ext cx="853244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12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Addressing capacity constraints</a:t>
            </a:r>
            <a:endParaRPr lang="en-ZA" sz="2400" b="1" dirty="0" smtClean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endParaRPr lang="en-ZA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4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Prioritise </a:t>
            </a:r>
            <a:r>
              <a:rPr lang="en-ZA" sz="24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alternative approaches to addressing capacity pressures</a:t>
            </a:r>
            <a:r>
              <a:rPr lang="en-ZA" sz="24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rather than major infrastructure expansions or green-field </a:t>
            </a:r>
            <a:r>
              <a:rPr lang="en-ZA" sz="24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investments</a:t>
            </a: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4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Encourage </a:t>
            </a:r>
            <a:r>
              <a:rPr lang="en-ZA" sz="24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proactive </a:t>
            </a:r>
            <a:r>
              <a:rPr lang="en-ZA" sz="24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identification of capacity gaps </a:t>
            </a:r>
            <a:endParaRPr lang="en-ZA" sz="2400" b="1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4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Promote </a:t>
            </a:r>
            <a:r>
              <a:rPr lang="en-ZA" sz="24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use of </a:t>
            </a:r>
            <a:r>
              <a:rPr lang="en-ZA" sz="24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Planning Activity </a:t>
            </a:r>
            <a:r>
              <a:rPr lang="en-ZA" sz="24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Levels </a:t>
            </a: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4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Coordinated airspace </a:t>
            </a:r>
            <a:r>
              <a:rPr lang="en-ZA" sz="24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management </a:t>
            </a:r>
            <a:endParaRPr lang="en-ZA" sz="2400" b="1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endParaRPr lang="en-ZA" sz="24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16141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7"/>
            <a:ext cx="6804248" cy="1143480"/>
          </a:xfrm>
        </p:spPr>
        <p:txBody>
          <a:bodyPr/>
          <a:lstStyle/>
          <a:p>
            <a:pPr algn="ctr" eaLnBrk="1" hangingPunct="1"/>
            <a:r>
              <a:rPr lang="en-US" i="0" dirty="0"/>
              <a:t>Guiding </a:t>
            </a:r>
            <a:r>
              <a:rPr lang="en-US" i="0" dirty="0" smtClean="0"/>
              <a:t>principles: </a:t>
            </a:r>
            <a:r>
              <a:rPr lang="en-US" i="0" dirty="0"/>
              <a:t>Airport Network planning </a:t>
            </a:r>
            <a:r>
              <a:rPr lang="en-US" sz="1400" i="0" dirty="0"/>
              <a:t>(continued)</a:t>
            </a:r>
            <a:endParaRPr lang="en-ZA" i="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3568" y="1844824"/>
            <a:ext cx="828092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12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Airport network planning systems</a:t>
            </a:r>
            <a:endParaRPr lang="en-ZA" sz="2400" b="1" dirty="0" smtClean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Ideally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airport network planning would identify the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optimal locations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for airports to meet particular needs within the airport network based on all relevant considerations. </a:t>
            </a: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Where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airports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(in particular those in larger cities where land is a constraint and urbanisation and urban expansion rates are high) are expected to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exceed their ultimate capacity in the next 40 to 60 years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provision should ideally be made to safeguard suitable land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for the required additional 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airport.</a:t>
            </a: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line with the National Infrastructure Plan’s planning horizon,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any major infrastructure projects required within the next 20 years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to address the capacity gap should be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identified and reviewed every 5 years. </a:t>
            </a:r>
          </a:p>
          <a:p>
            <a:pPr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tabLst>
                <a:tab pos="485775" algn="l"/>
              </a:tabLst>
            </a:pPr>
            <a:endParaRPr lang="en-ZA" sz="18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20796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56346"/>
            <a:ext cx="6596820" cy="1516469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Guiding principles: </a:t>
            </a:r>
            <a:r>
              <a:rPr lang="en-US" i="0" dirty="0"/>
              <a:t>Airport Network planning </a:t>
            </a:r>
            <a:r>
              <a:rPr lang="en-US" sz="1400" i="0" dirty="0"/>
              <a:t>(</a:t>
            </a:r>
            <a:r>
              <a:rPr lang="en-US" sz="1400" i="0" dirty="0" smtClean="0"/>
              <a:t>continued)</a:t>
            </a:r>
            <a:endParaRPr lang="en-ZA" sz="1400" i="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552" y="1772816"/>
            <a:ext cx="8469028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12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ZA" sz="2400" b="1" dirty="0" smtClean="0"/>
              <a:t>Licensing</a:t>
            </a:r>
            <a:r>
              <a:rPr lang="en-ZA" sz="2400" b="1" dirty="0"/>
              <a:t>, registration and other </a:t>
            </a:r>
            <a:r>
              <a:rPr lang="en-ZA" sz="2400" b="1" dirty="0" smtClean="0"/>
              <a:t>approvals</a:t>
            </a:r>
          </a:p>
          <a:p>
            <a:pPr marL="361950" indent="-361950" eaLnBrk="0" hangingPunct="0"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Applications 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for international,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“regional international” (if concept is approved), 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and national airports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to be processed </a:t>
            </a:r>
            <a:r>
              <a:rPr lang="en-ZA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within </a:t>
            </a:r>
            <a:r>
              <a:rPr lang="en-ZA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application window periods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to enable comparison between </a:t>
            </a:r>
            <a:r>
              <a:rPr lang="en-ZA" sz="18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applications, and </a:t>
            </a:r>
            <a:r>
              <a:rPr lang="en-ZA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data gathering systems will be put in place to support evaluation of applications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.  </a:t>
            </a:r>
            <a:endParaRPr lang="en-ZA" sz="1800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DOT will work together with other national departments to amend or develop 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the following </a:t>
            </a:r>
            <a:r>
              <a:rPr lang="en-ZA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processes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and publish them as regulations or procedures in order to give them </a:t>
            </a:r>
            <a:r>
              <a:rPr lang="en-ZA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legal standing</a:t>
            </a:r>
            <a:r>
              <a:rPr lang="en-ZA" sz="18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:</a:t>
            </a:r>
          </a:p>
          <a:p>
            <a:pPr marL="819150" lvl="1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Arial" panose="020B0604020202020204" pitchFamily="34" charset="0"/>
              <a:buChar char="–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Application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for </a:t>
            </a:r>
            <a:r>
              <a:rPr lang="en-ZA" sz="16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international airport status </a:t>
            </a:r>
            <a:r>
              <a:rPr lang="en-ZA" sz="16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(including sub-set for </a:t>
            </a:r>
            <a:r>
              <a:rPr lang="en-ZA" sz="1600" dirty="0" smtClean="0">
                <a:latin typeface="Arial" pitchFamily="34" charset="0"/>
                <a:cs typeface="Times New Roman" pitchFamily="18" charset="0"/>
              </a:rPr>
              <a:t>regional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international airports, following consultations as per NCAP)</a:t>
            </a: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819150" lvl="1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Arial" panose="020B0604020202020204" pitchFamily="34" charset="0"/>
              <a:buChar char="–"/>
              <a:tabLst>
                <a:tab pos="485775" algn="l"/>
              </a:tabLst>
            </a:pPr>
            <a:r>
              <a:rPr lang="en-ZA" sz="16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 </a:t>
            </a:r>
            <a:r>
              <a:rPr lang="en-ZA" sz="16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licensing  </a:t>
            </a: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(addressing licensing of airports where indirect hire and reward is taking place)</a:t>
            </a: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819150" lvl="1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Arial" panose="020B0604020202020204" pitchFamily="34" charset="0"/>
              <a:buChar char="–"/>
              <a:tabLst>
                <a:tab pos="485775" algn="l"/>
              </a:tabLst>
            </a:pPr>
            <a:r>
              <a:rPr lang="en-ZA" sz="16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 </a:t>
            </a:r>
            <a:r>
              <a:rPr lang="en-ZA" sz="16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registration</a:t>
            </a:r>
          </a:p>
          <a:p>
            <a:pPr marL="819150" lvl="1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Arial" panose="020B0604020202020204" pitchFamily="34" charset="0"/>
              <a:buChar char="–"/>
              <a:tabLst>
                <a:tab pos="485775" algn="l"/>
              </a:tabLst>
            </a:pPr>
            <a:r>
              <a:rPr lang="en-ZA" sz="16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Pre-approval </a:t>
            </a:r>
            <a:r>
              <a:rPr lang="en-ZA" sz="16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process for green-field airports</a:t>
            </a:r>
          </a:p>
          <a:p>
            <a:pPr algn="l" ea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DC7E1B"/>
              </a:buClr>
              <a:tabLst>
                <a:tab pos="485775" algn="l"/>
              </a:tabLst>
            </a:pPr>
            <a:endParaRPr lang="en-ZA" sz="1800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12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endParaRPr lang="en-ZA" sz="18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21012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696744" cy="1588477"/>
          </a:xfrm>
        </p:spPr>
        <p:txBody>
          <a:bodyPr/>
          <a:lstStyle/>
          <a:p>
            <a:pPr algn="ctr" eaLnBrk="1" hangingPunct="1"/>
            <a:r>
              <a:rPr lang="en-US" sz="3200" i="0" dirty="0" smtClean="0"/>
              <a:t>Guiding </a:t>
            </a:r>
            <a:r>
              <a:rPr lang="en-US" sz="3200" i="0" dirty="0"/>
              <a:t>principles: Airport Network planning </a:t>
            </a:r>
            <a:r>
              <a:rPr lang="en-US" sz="1200" i="0" dirty="0"/>
              <a:t>(continued)</a:t>
            </a:r>
            <a:endParaRPr lang="en-ZA" sz="3200" i="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1560" y="1844824"/>
            <a:ext cx="792088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ZA" sz="2400" b="1" dirty="0" smtClean="0"/>
              <a:t>Address information </a:t>
            </a:r>
            <a:r>
              <a:rPr lang="en-ZA" sz="2400" b="1" dirty="0"/>
              <a:t>gap to enable evidence-based network </a:t>
            </a:r>
            <a:r>
              <a:rPr lang="en-ZA" sz="2400" b="1" dirty="0" smtClean="0"/>
              <a:t>planning</a:t>
            </a:r>
          </a:p>
          <a:p>
            <a:pPr eaLnBrk="0" hangingPunct="0"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endParaRPr lang="en-ZA" sz="2400" b="1" dirty="0" smtClean="0"/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DOT is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developing a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Knowledge Management System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on airports which will interface with both DOT’s internal GIS (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NATMAP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) and the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South African Civil Aviation Authority’s systems.  </a:t>
            </a:r>
            <a:endParaRPr lang="en-ZA" sz="2000" b="1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endParaRPr lang="en-ZA" sz="20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It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will also establish a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system to collect airport network information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which over time can shift to an integrated system with electronic data exchange with key aviation stakeholders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C7E1B"/>
              </a:buClr>
              <a:tabLst>
                <a:tab pos="485775" algn="l"/>
              </a:tabLst>
            </a:pPr>
            <a:endParaRPr lang="en-ZA" sz="20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endParaRPr lang="en-ZA" sz="20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9240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752EDA8F-2224-4DD4-825C-C6A38FC2A629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624736" cy="1444461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Guiding Principles – Individual Airport Planning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58787" y="2708920"/>
            <a:ext cx="7313613" cy="86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GUIDING PRINCIPLES 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15365" name="Straight Connector 7"/>
          <p:cNvCxnSpPr>
            <a:cxnSpLocks noChangeShapeType="1"/>
          </p:cNvCxnSpPr>
          <p:nvPr/>
        </p:nvCxnSpPr>
        <p:spPr bwMode="auto">
          <a:xfrm>
            <a:off x="1115889" y="2349500"/>
            <a:ext cx="68405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5366" name="Straight Connector 9"/>
          <p:cNvCxnSpPr>
            <a:cxnSpLocks noChangeShapeType="1"/>
          </p:cNvCxnSpPr>
          <p:nvPr/>
        </p:nvCxnSpPr>
        <p:spPr bwMode="auto">
          <a:xfrm>
            <a:off x="1115839" y="5661248"/>
            <a:ext cx="68405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" name="Rectangle 1"/>
          <p:cNvSpPr/>
          <p:nvPr/>
        </p:nvSpPr>
        <p:spPr bwMode="auto">
          <a:xfrm>
            <a:off x="1475656" y="4077072"/>
            <a:ext cx="2664544" cy="1224136"/>
          </a:xfrm>
          <a:prstGeom prst="rect">
            <a:avLst/>
          </a:prstGeom>
          <a:noFill/>
          <a:ln w="63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AIRPORT NETWORK PLANNING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076056" y="4077072"/>
            <a:ext cx="2664544" cy="1224136"/>
          </a:xfrm>
          <a:prstGeom prst="rect">
            <a:avLst/>
          </a:prstGeom>
          <a:solidFill>
            <a:schemeClr val="folHlink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INDIVIDUAL AIRPORT PLANNING</a:t>
            </a:r>
          </a:p>
        </p:txBody>
      </p:sp>
      <p:sp>
        <p:nvSpPr>
          <p:cNvPr id="3" name="Down Arrow 2"/>
          <p:cNvSpPr/>
          <p:nvPr/>
        </p:nvSpPr>
        <p:spPr bwMode="auto">
          <a:xfrm rot="18767251">
            <a:off x="5058190" y="3209447"/>
            <a:ext cx="611944" cy="935335"/>
          </a:xfrm>
          <a:prstGeom prst="downArrow">
            <a:avLst/>
          </a:prstGeom>
          <a:solidFill>
            <a:schemeClr val="folHlink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rgbClr val="5F5F5F"/>
              </a:solidFill>
              <a:effectLst/>
              <a:latin typeface="Tahoma" pitchFamily="1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15501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660485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Good practice in airport planning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1916832"/>
            <a:ext cx="838842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US" sz="2400" b="1" dirty="0"/>
              <a:t>Good practice in airport </a:t>
            </a:r>
            <a:r>
              <a:rPr lang="en-US" sz="2400" b="1" dirty="0" smtClean="0"/>
              <a:t>planning -  </a:t>
            </a:r>
            <a:r>
              <a:rPr lang="en-US" sz="2400" b="1" dirty="0"/>
              <a:t>balancing many complex </a:t>
            </a:r>
            <a:r>
              <a:rPr lang="en-US" sz="2400" b="1" dirty="0" smtClean="0"/>
              <a:t>factors, including:</a:t>
            </a:r>
          </a:p>
          <a:p>
            <a:pPr eaLnBrk="0" hangingPunct="0"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endParaRPr lang="en-US" sz="2400" b="1" dirty="0" smtClean="0"/>
          </a:p>
          <a:p>
            <a:pPr marL="457200" indent="-457200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Volume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and nature of forecast </a:t>
            </a:r>
            <a:r>
              <a:rPr lang="en-ZA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demand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including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phasing,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based on </a:t>
            </a:r>
            <a:r>
              <a:rPr lang="en-ZA" b="1" i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Planning Activity </a:t>
            </a:r>
            <a:r>
              <a:rPr lang="en-ZA" b="1" i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Levels;  </a:t>
            </a:r>
            <a:endParaRPr lang="en-ZA" b="1" i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Optimising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the </a:t>
            </a:r>
            <a:r>
              <a:rPr lang="en-ZA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economic impact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including contributing to enhanced competitiveness of key sectors in the vicinity through improved movement of people and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goods; 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Requirements </a:t>
            </a:r>
            <a:r>
              <a:rPr lang="en-ZA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of key partners and user groups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including both direct and indirect users, potentially including use of co-design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methods;</a:t>
            </a:r>
          </a:p>
          <a:p>
            <a:pPr marL="457200" indent="-45720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Compliance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with relevant regulation and licensing/registration or designation requirements, including both airport-specific and wider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regulations;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3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3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301401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444461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Good practice in airport planning </a:t>
            </a:r>
            <a:r>
              <a:rPr lang="en-US" sz="1600" i="0" dirty="0" smtClean="0"/>
              <a:t>(balancing many complex factors Cont.)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1916832"/>
            <a:ext cx="838842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endParaRPr lang="en-ZA" b="1" dirty="0" smtClean="0">
              <a:latin typeface="Arial" pitchFamily="34" charset="0"/>
              <a:cs typeface="Times New Roman" pitchFamily="18" charset="0"/>
            </a:endParaRP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b="1" dirty="0" smtClean="0">
                <a:latin typeface="Arial" pitchFamily="34" charset="0"/>
                <a:cs typeface="Times New Roman" pitchFamily="18" charset="0"/>
              </a:rPr>
              <a:t>Technology </a:t>
            </a:r>
            <a:r>
              <a:rPr lang="en-ZA" b="1" dirty="0">
                <a:latin typeface="Arial" pitchFamily="34" charset="0"/>
                <a:cs typeface="Times New Roman" pitchFamily="18" charset="0"/>
              </a:rPr>
              <a:t>trends </a:t>
            </a:r>
            <a:r>
              <a:rPr lang="en-ZA" dirty="0">
                <a:latin typeface="Arial" pitchFamily="34" charset="0"/>
                <a:cs typeface="Times New Roman" pitchFamily="18" charset="0"/>
              </a:rPr>
              <a:t>impacting on facility design, including layout, flow, and systems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integration</a:t>
            </a:r>
            <a:endParaRPr lang="en-ZA" sz="1600" dirty="0">
              <a:latin typeface="Arial" pitchFamily="34" charset="0"/>
              <a:cs typeface="Times New Roman" pitchFamily="18" charset="0"/>
            </a:endParaRP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b="1" dirty="0" smtClean="0">
                <a:latin typeface="Arial" pitchFamily="34" charset="0"/>
                <a:cs typeface="Times New Roman" pitchFamily="18" charset="0"/>
              </a:rPr>
              <a:t>Minimising </a:t>
            </a:r>
            <a:r>
              <a:rPr lang="en-ZA" b="1" dirty="0">
                <a:latin typeface="Arial" pitchFamily="34" charset="0"/>
                <a:cs typeface="Times New Roman" pitchFamily="18" charset="0"/>
              </a:rPr>
              <a:t>of environmental impacts, </a:t>
            </a:r>
            <a:r>
              <a:rPr lang="en-ZA" dirty="0">
                <a:latin typeface="Arial" pitchFamily="34" charset="0"/>
                <a:cs typeface="Times New Roman" pitchFamily="18" charset="0"/>
              </a:rPr>
              <a:t>including carbon footprint, noise, emissions and water use </a:t>
            </a:r>
            <a:endParaRPr lang="en-ZA" dirty="0" smtClean="0">
              <a:latin typeface="Arial" pitchFamily="34" charset="0"/>
              <a:cs typeface="Times New Roman" pitchFamily="18" charset="0"/>
            </a:endParaRP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Integration with the transport network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at the airport and in the vicinity, including public transport, private vehicle access, freight transport and fuel pipelines</a:t>
            </a: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dirty="0" smtClean="0">
                <a:latin typeface="Arial" pitchFamily="34" charset="0"/>
                <a:cs typeface="Times New Roman" pitchFamily="18" charset="0"/>
              </a:rPr>
              <a:t>Selecting the </a:t>
            </a:r>
            <a:r>
              <a:rPr lang="en-ZA" b="1" dirty="0" smtClean="0">
                <a:latin typeface="Arial" pitchFamily="34" charset="0"/>
                <a:cs typeface="Times New Roman" pitchFamily="18" charset="0"/>
              </a:rPr>
              <a:t>appropriate management, operation and funding model</a:t>
            </a:r>
            <a:endParaRPr lang="en-ZA" b="1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Optimising of both aeronautical and non-aeronautical revenues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, including integration of the </a:t>
            </a: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wider precinct </a:t>
            </a: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Minimising on-going </a:t>
            </a: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facilities management and maintenance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costs</a:t>
            </a:r>
          </a:p>
          <a:p>
            <a:pPr marL="446088" indent="-446088" eaLnBrk="0" hangingPunct="0">
              <a:spcBef>
                <a:spcPts val="600"/>
              </a:spcBef>
              <a:buClr>
                <a:srgbClr val="DC7E1B"/>
              </a:buClr>
              <a:buFont typeface="+mj-lt"/>
              <a:buAutoNum type="arabicPeriod" startAt="5"/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Integrating </a:t>
            </a: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requirements from financiers</a:t>
            </a:r>
          </a:p>
          <a:p>
            <a:pPr marL="457200" indent="-45720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3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3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41154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107082"/>
            <a:ext cx="6696744" cy="1772815"/>
          </a:xfrm>
        </p:spPr>
        <p:txBody>
          <a:bodyPr/>
          <a:lstStyle/>
          <a:p>
            <a:pPr algn="ctr" eaLnBrk="1" hangingPunct="1"/>
            <a:r>
              <a:rPr lang="en-US" sz="3200" i="0" dirty="0" smtClean="0"/>
              <a:t>Part E: Five Year Implementation Plan – Airport Network Planning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191683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Integration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of airport network planning into transport and spatial planning coordination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structures;</a:t>
            </a:r>
            <a:endParaRPr lang="en-ZA" sz="2000" dirty="0">
              <a:solidFill>
                <a:schemeClr val="tx1"/>
              </a:solidFill>
              <a:latin typeface="+mn-lt"/>
            </a:endParaRPr>
          </a:p>
          <a:p>
            <a:pPr marL="533400" lvl="0" indent="-5334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Formalisation of selection processes for international,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“regional international” (subject to approval of this concept)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and national airports, and pre-approval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process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 for green-field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airports;</a:t>
            </a:r>
            <a:endParaRPr lang="en-ZA" sz="2000" dirty="0">
              <a:solidFill>
                <a:schemeClr val="tx1"/>
              </a:solidFill>
              <a:latin typeface="+mn-lt"/>
            </a:endParaRPr>
          </a:p>
          <a:p>
            <a:pPr marL="533400" lvl="0" indent="-5334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Mechanism to reserve land for key long-term airport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requirements; </a:t>
            </a:r>
            <a:endParaRPr lang="en-ZA" sz="2000" dirty="0">
              <a:solidFill>
                <a:schemeClr val="tx1"/>
              </a:solidFill>
              <a:latin typeface="+mn-lt"/>
            </a:endParaRPr>
          </a:p>
          <a:p>
            <a:pPr marL="533400" lvl="0" indent="-533400">
              <a:spcBef>
                <a:spcPts val="1200"/>
              </a:spcBef>
              <a:buFont typeface="+mj-lt"/>
              <a:buAutoNum type="arabicPeriod"/>
            </a:pP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Development of a preferred option to provide for general air services, flying training, adventure aviation and non-commercial aviation within the national airport network; </a:t>
            </a:r>
          </a:p>
          <a:p>
            <a:pPr marL="533400" lvl="0" indent="-5334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Development of a knowledge management system and DOT capacity to inform airport network planning.</a:t>
            </a:r>
          </a:p>
          <a:p>
            <a:pPr marL="533400" lvl="0" indent="-5334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endParaRPr lang="en-ZA" sz="2000" dirty="0"/>
          </a:p>
          <a:p>
            <a:pPr lvl="0" algn="l">
              <a:lnSpc>
                <a:spcPct val="100000"/>
              </a:lnSpc>
              <a:spcBef>
                <a:spcPts val="1200"/>
              </a:spcBef>
            </a:pPr>
            <a:endParaRPr lang="en-ZA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34221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752EDA8F-2224-4DD4-825C-C6A38FC2A62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56346"/>
            <a:ext cx="6732240" cy="1444461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Table of Contents 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11560" y="1916832"/>
            <a:ext cx="85324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 A – Introduction, Purpose, Background, and Vision of the NADP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342900" indent="-342900">
              <a:buAutoNum type="arabicPeriod" startAt="2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 B – NADP context, Overview of the South African existing airport network, Demand Forecasts, International Trends, Policy Context</a:t>
            </a:r>
          </a:p>
          <a:p>
            <a:pPr marL="342900" indent="-342900">
              <a:buAutoNum type="arabicPeriod" startAt="2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 C – Gap Assessment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- Policy trends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- International trends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4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 D – Guiding Principles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- Airport Network Planning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- Individual Airport Planning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 E – Five-Year Implementation Plan</a:t>
            </a:r>
          </a:p>
          <a:p>
            <a:pPr marL="342900" indent="-342900">
              <a:buAutoNum type="arabicPeriod" startAt="5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Toolkits to </a:t>
            </a:r>
            <a:r>
              <a:rPr lang="en-US" dirty="0">
                <a:latin typeface="Arial" pitchFamily="34" charset="0"/>
                <a:cs typeface="Arial" pitchFamily="34" charset="0"/>
              </a:rPr>
              <a:t>support implementation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NADP</a:t>
            </a:r>
          </a:p>
          <a:p>
            <a:pPr marL="342900" indent="-342900">
              <a:buAutoNum type="arabicPeriod" startAt="5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3885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44446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 </a:t>
            </a:r>
            <a:r>
              <a:rPr lang="en-US" i="0" dirty="0"/>
              <a:t>Five Year Implementation Plan </a:t>
            </a:r>
            <a:r>
              <a:rPr lang="en-US" i="0" dirty="0" smtClean="0"/>
              <a:t>– Individual Airport Planning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91683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Development of </a:t>
            </a:r>
            <a:r>
              <a:rPr lang="en-ZA" sz="2000" b="1" dirty="0">
                <a:solidFill>
                  <a:schemeClr val="tx1"/>
                </a:solidFill>
                <a:latin typeface="+mn-lt"/>
              </a:rPr>
              <a:t>airport planning technical capacity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at a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national, provincial and local government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level that can support individual airport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planning;</a:t>
            </a:r>
            <a:endParaRPr lang="en-ZA" sz="2000" dirty="0">
              <a:solidFill>
                <a:schemeClr val="tx1"/>
              </a:solidFill>
              <a:latin typeface="+mn-lt"/>
            </a:endParaRPr>
          </a:p>
          <a:p>
            <a:pPr marL="444500" indent="-4445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Development of a </a:t>
            </a:r>
            <a:r>
              <a:rPr lang="en-ZA" sz="2000" b="1" dirty="0">
                <a:solidFill>
                  <a:schemeClr val="tx1"/>
                </a:solidFill>
                <a:latin typeface="+mn-lt"/>
              </a:rPr>
              <a:t>detailed guide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to support airport development and planning within their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surroundings (master planning); </a:t>
            </a:r>
            <a:endParaRPr lang="en-ZA" sz="2000" dirty="0">
              <a:solidFill>
                <a:schemeClr val="tx1"/>
              </a:solidFill>
              <a:latin typeface="+mn-lt"/>
            </a:endParaRPr>
          </a:p>
          <a:p>
            <a:pPr marL="444500" indent="-4445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Exploration of </a:t>
            </a:r>
            <a:r>
              <a:rPr lang="en-ZA" sz="2000" b="1" dirty="0">
                <a:solidFill>
                  <a:schemeClr val="tx1"/>
                </a:solidFill>
                <a:latin typeface="+mn-lt"/>
              </a:rPr>
              <a:t>potential mechanisms to involve the private sector in airport planning and </a:t>
            </a:r>
            <a:r>
              <a:rPr lang="en-ZA" sz="2000" b="1" dirty="0" smtClean="0">
                <a:solidFill>
                  <a:schemeClr val="tx1"/>
                </a:solidFill>
                <a:latin typeface="+mn-lt"/>
              </a:rPr>
              <a:t>design;  </a:t>
            </a:r>
            <a:endParaRPr lang="en-ZA" sz="2000" b="1" dirty="0">
              <a:solidFill>
                <a:schemeClr val="tx1"/>
              </a:solidFill>
              <a:latin typeface="+mn-lt"/>
            </a:endParaRPr>
          </a:p>
          <a:p>
            <a:pPr marL="444500" indent="-4445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Joint</a:t>
            </a:r>
            <a:r>
              <a:rPr lang="en-ZA" sz="2000" b="1" dirty="0">
                <a:solidFill>
                  <a:schemeClr val="tx1"/>
                </a:solidFill>
                <a:latin typeface="+mn-lt"/>
              </a:rPr>
              <a:t> identification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with relevant entities of the </a:t>
            </a:r>
            <a:r>
              <a:rPr lang="en-ZA" sz="2000" b="1" dirty="0">
                <a:solidFill>
                  <a:schemeClr val="tx1"/>
                </a:solidFill>
                <a:latin typeface="+mn-lt"/>
              </a:rPr>
              <a:t>most viable approach to securing funding to support airside safety and security compliance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ZA" sz="2000" dirty="0" smtClean="0">
                <a:solidFill>
                  <a:schemeClr val="tx1"/>
                </a:solidFill>
                <a:latin typeface="+mn-lt"/>
              </a:rPr>
              <a:t>of airports; and</a:t>
            </a:r>
            <a:endParaRPr lang="en-ZA" sz="2000" dirty="0">
              <a:solidFill>
                <a:schemeClr val="tx1"/>
              </a:solidFill>
              <a:latin typeface="+mn-lt"/>
            </a:endParaRPr>
          </a:p>
          <a:p>
            <a:pPr marL="444500" indent="-444500"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ZA" sz="2000" dirty="0">
                <a:solidFill>
                  <a:schemeClr val="tx1"/>
                </a:solidFill>
                <a:latin typeface="+mn-lt"/>
              </a:rPr>
              <a:t>Collaboration to create </a:t>
            </a:r>
            <a:r>
              <a:rPr lang="en-ZA" sz="2000" b="1" dirty="0">
                <a:solidFill>
                  <a:schemeClr val="tx1"/>
                </a:solidFill>
                <a:latin typeface="+mn-lt"/>
              </a:rPr>
              <a:t>networking and information sharing platforms </a:t>
            </a:r>
            <a:r>
              <a:rPr lang="en-ZA" sz="2000" dirty="0">
                <a:solidFill>
                  <a:schemeClr val="tx1"/>
                </a:solidFill>
                <a:latin typeface="+mn-lt"/>
              </a:rPr>
              <a:t>for airport designers and planners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7960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56346"/>
            <a:ext cx="6732240" cy="1516469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Implementation plan – Toolkits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1916832"/>
            <a:ext cx="76328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ZA" sz="2000" b="1" dirty="0" smtClean="0">
                <a:solidFill>
                  <a:schemeClr val="tx1"/>
                </a:solidFill>
                <a:cs typeface="Arial" pitchFamily="34" charset="0"/>
              </a:rPr>
              <a:t>The following Toolkits have been developed and validated </a:t>
            </a:r>
            <a:r>
              <a:rPr lang="en-US" sz="2000" b="1" dirty="0" smtClean="0"/>
              <a:t>to </a:t>
            </a:r>
            <a:r>
              <a:rPr lang="en-US" sz="2000" b="1" dirty="0"/>
              <a:t>support implementation of the </a:t>
            </a:r>
            <a:r>
              <a:rPr lang="en-US" sz="2000" b="1" dirty="0" smtClean="0"/>
              <a:t>NADP</a:t>
            </a:r>
            <a:r>
              <a:rPr lang="en-ZA" sz="2000" b="1" dirty="0">
                <a:cs typeface="Arial" pitchFamily="34" charset="0"/>
              </a:rPr>
              <a:t>:</a:t>
            </a:r>
            <a:endParaRPr lang="en-ZA" sz="20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GIS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airport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inventory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	</a:t>
            </a:r>
          </a:p>
          <a:p>
            <a:pPr marL="342900" lvl="0" indent="-342900" algn="l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Demand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forecasting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tool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model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Z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Commercial viability 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assessment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tool	</a:t>
            </a:r>
            <a:endParaRPr lang="en-Z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Greenfield airport / airport upgrade socio-economic impact assessment </a:t>
            </a:r>
          </a:p>
          <a:p>
            <a:pPr marL="342900" lvl="0" indent="-342900" algn="l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Funding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 for different airport 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categories</a:t>
            </a:r>
          </a:p>
          <a:p>
            <a:pPr lvl="0" algn="l">
              <a:lnSpc>
                <a:spcPct val="100000"/>
              </a:lnSpc>
              <a:spcBef>
                <a:spcPts val="1800"/>
              </a:spcBef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39593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752EDA8F-2224-4DD4-825C-C6A38FC2A629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24372" y="2636912"/>
            <a:ext cx="73136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</a:pPr>
            <a:r>
              <a:rPr lang="en-ZA" sz="72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Thank you</a:t>
            </a:r>
            <a:endParaRPr lang="en-ZA" sz="72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15365" name="Straight Connector 7"/>
          <p:cNvCxnSpPr>
            <a:cxnSpLocks noChangeShapeType="1"/>
          </p:cNvCxnSpPr>
          <p:nvPr/>
        </p:nvCxnSpPr>
        <p:spPr bwMode="auto">
          <a:xfrm>
            <a:off x="1115889" y="2349500"/>
            <a:ext cx="68405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5366" name="Straight Connector 9"/>
          <p:cNvCxnSpPr>
            <a:cxnSpLocks noChangeShapeType="1"/>
          </p:cNvCxnSpPr>
          <p:nvPr/>
        </p:nvCxnSpPr>
        <p:spPr bwMode="auto">
          <a:xfrm>
            <a:off x="1115889" y="4005263"/>
            <a:ext cx="68405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xmlns="" val="37964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752EDA8F-2224-4DD4-825C-C6A38FC2A629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56346"/>
            <a:ext cx="6732240" cy="1444461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Part A – Introduction and Background 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94420" y="1916832"/>
            <a:ext cx="827006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a national airport development plan for South Africa was first raised in the White Paper on National Policy on Airports and Airspace Management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1997 – confirmed during current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policy review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process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(draft)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White Paper on National Civil Aviation Policy (NCAP) acknowledges that the present airport infrastructure is an integral part of the South African transport system and contributes to the socio-economic development of the country by facilitating domestic and international tourism and trade.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NCAP also acknowledges that these airports are currently not integrated into a meaningful airport network and that an integrated planning system involving all spheres of government should be introduced.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2394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624736" cy="1444461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Purpose of the NADP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3568" y="1844824"/>
            <a:ext cx="828092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Arial" pitchFamily="34" charset="0"/>
              <a:buChar char="•"/>
              <a:tabLst>
                <a:tab pos="485775" algn="l"/>
              </a:tabLst>
            </a:pP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The NADP has been developed </a:t>
            </a:r>
            <a:r>
              <a:rPr lang="en-ZA" sz="2000" dirty="0" smtClean="0">
                <a:latin typeface="Arial" pitchFamily="34" charset="0"/>
                <a:cs typeface="Times New Roman" pitchFamily="18" charset="0"/>
              </a:rPr>
              <a:t>to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address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the gaps between the current airport network and the future desired state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. </a:t>
            </a:r>
            <a:endParaRPr lang="en-ZA" sz="2000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endParaRPr lang="en-ZA" sz="2000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42900" indent="-34290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Arial" pitchFamily="34" charset="0"/>
              <a:buChar char="•"/>
              <a:tabLst>
                <a:tab pos="485775" algn="l"/>
              </a:tabLst>
            </a:pP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It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will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guide and support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both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overall network planning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and the development of </a:t>
            </a:r>
            <a:r>
              <a:rPr lang="en-ZA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individual airports integrated within their broader spatial and transport </a:t>
            </a: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contexts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.  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endParaRPr lang="en-ZA" sz="20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Note: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Operational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aspects of airports 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(including aviation security) are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dealt with through other mechanisms, including 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the Civil </a:t>
            </a:r>
            <a:r>
              <a:rPr lang="en-ZA" sz="2000" dirty="0">
                <a:latin typeface="Arial" pitchFamily="34" charset="0"/>
                <a:cs typeface="Times New Roman" pitchFamily="18" charset="0"/>
              </a:rPr>
              <a:t>A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viation Act, Civil </a:t>
            </a:r>
            <a:r>
              <a:rPr lang="en-ZA" sz="2000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Aviation Regulations and Technical </a:t>
            </a:r>
            <a:r>
              <a:rPr lang="en-ZA" sz="2000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Standards.</a:t>
            </a:r>
            <a:endParaRPr lang="en-ZA" sz="20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37427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53336"/>
            <a:ext cx="1223963" cy="40466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 smtClean="0"/>
              <a:t>Page </a:t>
            </a:r>
            <a:fld id="{B47885B7-B16E-42D2-BB3C-2DDCDACC3AB0}" type="slidenum">
              <a:rPr lang="en-US" sz="1200" smtClean="0"/>
              <a:pPr/>
              <a:t>5</a:t>
            </a:fld>
            <a:endParaRPr lang="en-US" sz="12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696744" cy="1516469"/>
          </a:xfrm>
        </p:spPr>
        <p:txBody>
          <a:bodyPr/>
          <a:lstStyle/>
          <a:p>
            <a:pPr algn="ctr" eaLnBrk="1" hangingPunct="1"/>
            <a:r>
              <a:rPr lang="en-ZA" i="0" dirty="0" smtClean="0"/>
              <a:t>Vision </a:t>
            </a:r>
            <a:r>
              <a:rPr lang="en-ZA" i="0" dirty="0"/>
              <a:t>for the South African airport network</a:t>
            </a:r>
            <a:endParaRPr lang="en-US" i="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5576" y="1916832"/>
            <a:ext cx="82809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r>
              <a:rPr lang="en-ZA" dirty="0" smtClean="0">
                <a:latin typeface="Arial" pitchFamily="34" charset="0"/>
                <a:cs typeface="Times New Roman" pitchFamily="18" charset="0"/>
              </a:rPr>
              <a:t>The SA Airport Network: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tabLst>
                <a:tab pos="485775" algn="l"/>
              </a:tabLst>
            </a:pPr>
            <a:endParaRPr lang="en-ZA" dirty="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Should have sufficient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capacity to handle air traffic, passenger, freight, and general aviation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volumes;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Be integrated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into the strategic transport network, spatial development and land use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planning;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latin typeface="Arial" pitchFamily="34" charset="0"/>
                <a:cs typeface="Times New Roman" pitchFamily="18" charset="0"/>
              </a:rPr>
              <a:t>Must be a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ble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to balance and meet the needs of airport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users;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Should be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financially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sustainable, as far as possible;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Must comply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with safety, security and environmental regulation, including noise and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emissions;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Should optimise its contribution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to socio-economic development and meeting government’s wider objectives, both directly and indirectly through airport precinct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development; and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  <a:p>
            <a:pPr marL="361950" indent="-361950" algn="l" eaLnBrk="0" hangingPunct="0">
              <a:lnSpc>
                <a:spcPct val="100000"/>
              </a:lnSpc>
              <a:spcBef>
                <a:spcPts val="600"/>
              </a:spcBef>
              <a:buClr>
                <a:srgbClr val="DC7E1B"/>
              </a:buClr>
              <a:buFont typeface="Wingdings 3" pitchFamily="18" charset="2"/>
              <a:buChar char=""/>
              <a:tabLst>
                <a:tab pos="485775" algn="l"/>
              </a:tabLst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Must be responsive </a:t>
            </a:r>
            <a:r>
              <a:rPr lang="en-ZA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to changing </a:t>
            </a: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technologies</a:t>
            </a:r>
            <a:endParaRPr lang="en-ZA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23379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516469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Overview of the structure of the NADP</a:t>
            </a:r>
          </a:p>
        </p:txBody>
      </p:sp>
      <p:sp>
        <p:nvSpPr>
          <p:cNvPr id="7" name="Rectangle 341"/>
          <p:cNvSpPr>
            <a:spLocks noChangeArrowheads="1"/>
          </p:cNvSpPr>
          <p:nvPr/>
        </p:nvSpPr>
        <p:spPr bwMode="auto">
          <a:xfrm>
            <a:off x="6192466" y="1988840"/>
            <a:ext cx="2160240" cy="775247"/>
          </a:xfrm>
          <a:prstGeom prst="rect">
            <a:avLst/>
          </a:prstGeom>
          <a:solidFill>
            <a:srgbClr val="0080EA">
              <a:alpha val="20000"/>
            </a:srgbClr>
          </a:solidFill>
          <a:ln w="2540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559B"/>
                </a:solidFill>
                <a:latin typeface="Arial"/>
              </a:rPr>
              <a:t>POLICY DIRECTION (National Civil Aviation Policy (NCAP))</a:t>
            </a:r>
            <a:endParaRPr kumimoji="0" lang="en-GB" sz="1400" b="1" i="0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Rectangle 341"/>
          <p:cNvSpPr>
            <a:spLocks noChangeArrowheads="1"/>
          </p:cNvSpPr>
          <p:nvPr/>
        </p:nvSpPr>
        <p:spPr bwMode="auto">
          <a:xfrm>
            <a:off x="6192466" y="3068960"/>
            <a:ext cx="2160240" cy="756040"/>
          </a:xfrm>
          <a:prstGeom prst="rect">
            <a:avLst/>
          </a:prstGeom>
          <a:solidFill>
            <a:srgbClr val="0080EA">
              <a:alpha val="20000"/>
            </a:srgbClr>
          </a:solidFill>
          <a:ln w="2540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400" b="1" noProof="0" dirty="0" smtClean="0">
                <a:solidFill>
                  <a:srgbClr val="00559B"/>
                </a:solidFill>
                <a:latin typeface="Arial"/>
              </a:rPr>
              <a:t>INTERNATIONAL TRENDS</a:t>
            </a:r>
          </a:p>
        </p:txBody>
      </p:sp>
      <p:sp>
        <p:nvSpPr>
          <p:cNvPr id="9" name="Left-Right Arrow 8"/>
          <p:cNvSpPr/>
          <p:nvPr/>
        </p:nvSpPr>
        <p:spPr bwMode="auto">
          <a:xfrm>
            <a:off x="3203848" y="2310553"/>
            <a:ext cx="2736304" cy="1262463"/>
          </a:xfrm>
          <a:prstGeom prst="leftRightArrow">
            <a:avLst/>
          </a:prstGeom>
          <a:solidFill>
            <a:schemeClr val="folHlink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sz="1400" b="1" dirty="0" smtClean="0">
                <a:latin typeface="+mn-lt"/>
              </a:rPr>
              <a:t>GAP ANALYSIS</a:t>
            </a:r>
            <a:br>
              <a:rPr lang="en-ZA" sz="1400" b="1" dirty="0" smtClean="0">
                <a:latin typeface="+mn-lt"/>
              </a:rPr>
            </a:br>
            <a:r>
              <a:rPr lang="en-ZA" sz="1400" b="1" dirty="0" smtClean="0">
                <a:latin typeface="+mn-lt"/>
              </a:rPr>
              <a:t>(PART C of NADP)</a:t>
            </a:r>
            <a:endParaRPr kumimoji="0" lang="en-ZA" sz="1400" b="1" i="0" u="none" strike="noStrike" cap="none" normalizeH="0" baseline="0" dirty="0" smtClean="0">
              <a:ln>
                <a:noFill/>
              </a:ln>
              <a:solidFill>
                <a:srgbClr val="5F5F5F"/>
              </a:solidFill>
              <a:effectLst/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420888"/>
            <a:ext cx="2204912" cy="1672852"/>
            <a:chOff x="899591" y="2753144"/>
            <a:chExt cx="2204912" cy="1672852"/>
          </a:xfrm>
        </p:grpSpPr>
        <p:pic>
          <p:nvPicPr>
            <p:cNvPr id="10" name="Picture 9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874" t="2960" r="4649" b="3185"/>
            <a:stretch/>
          </p:blipFill>
          <p:spPr bwMode="auto">
            <a:xfrm>
              <a:off x="899591" y="2753144"/>
              <a:ext cx="2160241" cy="16728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 bwMode="auto">
            <a:xfrm>
              <a:off x="2579526" y="4032533"/>
              <a:ext cx="524977" cy="39346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5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1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Tahoma" pitchFamily="1" charset="0"/>
              </a:endParaRPr>
            </a:p>
          </p:txBody>
        </p:sp>
      </p:grpSp>
      <p:sp>
        <p:nvSpPr>
          <p:cNvPr id="13" name="Rectangle 341"/>
          <p:cNvSpPr>
            <a:spLocks noChangeArrowheads="1"/>
          </p:cNvSpPr>
          <p:nvPr/>
        </p:nvSpPr>
        <p:spPr bwMode="auto">
          <a:xfrm>
            <a:off x="755576" y="1916832"/>
            <a:ext cx="2337851" cy="432048"/>
          </a:xfrm>
          <a:prstGeom prst="rect">
            <a:avLst/>
          </a:prstGeom>
          <a:solidFill>
            <a:srgbClr val="0080EA">
              <a:alpha val="20000"/>
            </a:srgbClr>
          </a:solidFill>
          <a:ln w="2540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559B"/>
                </a:solidFill>
                <a:latin typeface="Arial"/>
              </a:rPr>
              <a:t>PART </a:t>
            </a:r>
            <a:r>
              <a:rPr lang="en-US" sz="1400" b="1" dirty="0" smtClean="0">
                <a:solidFill>
                  <a:srgbClr val="00559B"/>
                </a:solidFill>
                <a:latin typeface="Arial"/>
              </a:rPr>
              <a:t>B of NADP: </a:t>
            </a:r>
            <a:r>
              <a:rPr lang="en-US" sz="1400" b="1" noProof="0" dirty="0" smtClean="0">
                <a:solidFill>
                  <a:srgbClr val="00559B"/>
                </a:solidFill>
                <a:latin typeface="Arial"/>
              </a:rPr>
              <a:t>EXISTING NETWORK</a:t>
            </a:r>
            <a:endParaRPr kumimoji="0" lang="en-GB" sz="1400" b="1" i="0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Rectangle 341"/>
          <p:cNvSpPr>
            <a:spLocks noChangeArrowheads="1"/>
          </p:cNvSpPr>
          <p:nvPr/>
        </p:nvSpPr>
        <p:spPr bwMode="auto">
          <a:xfrm>
            <a:off x="755576" y="4581128"/>
            <a:ext cx="7632848" cy="576064"/>
          </a:xfrm>
          <a:prstGeom prst="rect">
            <a:avLst/>
          </a:prstGeom>
          <a:solidFill>
            <a:srgbClr val="0080EA">
              <a:alpha val="20000"/>
            </a:srgbClr>
          </a:solidFill>
          <a:ln w="2540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400" b="1" dirty="0" smtClean="0">
                <a:solidFill>
                  <a:srgbClr val="00559B"/>
                </a:solidFill>
                <a:latin typeface="Arial"/>
              </a:rPr>
              <a:t>PART D of NADP: GUIDING PRINCIPLES: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400" b="1" dirty="0" smtClean="0">
                <a:solidFill>
                  <a:srgbClr val="00559B"/>
                </a:solidFill>
                <a:latin typeface="Arial"/>
              </a:rPr>
              <a:t>AIRPORT NETWORK &amp; INDIVIDUAL AIRPORT </a:t>
            </a:r>
            <a:r>
              <a:rPr lang="en-US" sz="1400" b="1" dirty="0">
                <a:solidFill>
                  <a:srgbClr val="00559B"/>
                </a:solidFill>
                <a:latin typeface="Arial"/>
              </a:rPr>
              <a:t>PLANNING</a:t>
            </a:r>
            <a:r>
              <a:rPr lang="en-US" sz="1400" b="1" dirty="0" smtClean="0">
                <a:solidFill>
                  <a:srgbClr val="00559B"/>
                </a:solidFill>
                <a:latin typeface="Arial"/>
              </a:rPr>
              <a:t> </a:t>
            </a:r>
            <a:endParaRPr kumimoji="0" lang="en-GB" sz="1400" b="1" i="0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7" name="Rectangle 341"/>
          <p:cNvSpPr>
            <a:spLocks noChangeArrowheads="1"/>
          </p:cNvSpPr>
          <p:nvPr/>
        </p:nvSpPr>
        <p:spPr bwMode="auto">
          <a:xfrm>
            <a:off x="755576" y="5484930"/>
            <a:ext cx="7632848" cy="536358"/>
          </a:xfrm>
          <a:prstGeom prst="rect">
            <a:avLst/>
          </a:prstGeom>
          <a:solidFill>
            <a:srgbClr val="0080EA">
              <a:alpha val="20000"/>
            </a:srgbClr>
          </a:solidFill>
          <a:ln w="2540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400" b="1" dirty="0" smtClean="0">
                <a:solidFill>
                  <a:srgbClr val="00559B"/>
                </a:solidFill>
                <a:latin typeface="Arial"/>
              </a:rPr>
              <a:t>PART E of NADP: 5 YEAR IMPLEMENTATION PLAN</a:t>
            </a:r>
            <a:endParaRPr kumimoji="0" lang="en-GB" sz="1400" b="1" i="0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27584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2219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47885B7-B16E-42D2-BB3C-2DDCDACC3AB0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7"/>
            <a:ext cx="6755314" cy="1588477"/>
          </a:xfrm>
        </p:spPr>
        <p:txBody>
          <a:bodyPr/>
          <a:lstStyle/>
          <a:p>
            <a:pPr algn="ctr" eaLnBrk="1" hangingPunct="1"/>
            <a:r>
              <a:rPr lang="en-GB" i="0" dirty="0" smtClean="0"/>
              <a:t>Part B: NADP </a:t>
            </a:r>
            <a:r>
              <a:rPr lang="en-GB" i="0" dirty="0"/>
              <a:t>Context – South Africa’s existing airport </a:t>
            </a:r>
            <a:r>
              <a:rPr lang="en-GB" i="0" dirty="0" smtClean="0"/>
              <a:t>network</a:t>
            </a:r>
            <a:endParaRPr lang="en-US" i="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30102" y="1916832"/>
            <a:ext cx="81369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 </a:t>
            </a:r>
            <a:endParaRPr lang="en-GB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cs typeface="Arial" pitchFamily="34" charset="0"/>
              </a:rPr>
              <a:t>Part B sets out the key issues that inform the NADP and includes:</a:t>
            </a:r>
          </a:p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What South Africa already has in terms of airport infrastructure and 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facilities;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Estimates of the future demand that the airport network will need to 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serve;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Requirements set out by policy, legislation and 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regulation;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Institutional roles that will impact on the approach to joint planning and development of 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airports; and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Global trends that are shaping airport infrastructure, facilities, and systems 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 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The abovementioned issues provide the basis for a </a:t>
            </a:r>
            <a:r>
              <a:rPr lang="en-GB" sz="2000" b="1" dirty="0">
                <a:solidFill>
                  <a:srgbClr val="000000"/>
                </a:solidFill>
                <a:cs typeface="Arial" pitchFamily="34" charset="0"/>
              </a:rPr>
              <a:t>gap assessment</a:t>
            </a: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, which is captured in </a:t>
            </a:r>
            <a:r>
              <a:rPr lang="en-GB" sz="2000" b="1" dirty="0">
                <a:solidFill>
                  <a:srgbClr val="000000"/>
                </a:solidFill>
                <a:cs typeface="Arial" pitchFamily="34" charset="0"/>
              </a:rPr>
              <a:t>Part C of the NADP</a:t>
            </a: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.  </a:t>
            </a:r>
            <a:endParaRPr lang="en-GB" sz="2000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GB" dirty="0">
              <a:solidFill>
                <a:srgbClr val="000000"/>
              </a:solidFill>
              <a:cs typeface="Arial" pitchFamily="34" charset="0"/>
            </a:endParaRPr>
          </a:p>
          <a:p>
            <a:endParaRPr lang="en-GB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1989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7"/>
            <a:ext cx="6731866" cy="1568612"/>
          </a:xfrm>
        </p:spPr>
        <p:txBody>
          <a:bodyPr/>
          <a:lstStyle/>
          <a:p>
            <a:pPr algn="ctr" eaLnBrk="1" hangingPunct="1"/>
            <a:r>
              <a:rPr lang="en-US" i="0" dirty="0" smtClean="0"/>
              <a:t>Part C – Gap Assessment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140200" y="5122952"/>
            <a:ext cx="792088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 eaLnBrk="0" hangingPunct="0">
              <a:lnSpc>
                <a:spcPct val="100000"/>
              </a:lnSpc>
              <a:spcBef>
                <a:spcPts val="300"/>
              </a:spcBef>
              <a:buClr>
                <a:srgbClr val="DC7E1B"/>
              </a:buClr>
              <a:buFont typeface="+mj-lt"/>
              <a:buAutoNum type="arabicPeriod"/>
              <a:tabLst>
                <a:tab pos="485775" algn="l"/>
              </a:tabLst>
            </a:pPr>
            <a:endParaRPr lang="en-ZA" sz="1600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" name="AutoShape 19" descr="data:image/jpeg;base64,/9j/4AAQSkZJRgABAQAAAQABAAD/2wCEAAkGBxQTEhUUExQWFRUXGBwXFxgYFxcVGBcYGBcXGB0YFBcYHCggGB0lHBUXITEhJSksLi4uFx8zODMsNygtLiwBCgoKDg0OGhAQGiwkHyQsLCwsLCwsLCwsLCwsLCwsLCwsLCwsLCwsLCwsLCwsLCwsLCwsLCwsLCwsLCwsLCwsLP/AABEIALcBEwMBIgACEQEDEQH/xAAcAAABBQEBAQAAAAAAAAAAAAAEAAIDBQYBBwj/xABIEAABAwIDBAYGCAQFAgYDAAABAgMRACEEEjEFQVFhBiJxgZGhEzKxwdHwByNCUmJykuEUM1OCFUOywvGToiVEY3PS4hYXJP/EABoBAAMBAQEBAAAAAAAAAAAAAAABAgMEBQb/xAAlEQACAgICAgIBBQAAAAAAAAAAAQIRAyESMUFRBBMiFEJhcYH/2gAMAwEAAhEDEQA/APK2mQQIEW4DhXonQf6QGWwlnaDLSkaJfDSCpI4OgDrDmL9teaodMDVJGh3V3KZsZHDh+1FhR9Qf4NhnUBbbbKkqEpUlCCCOIIFUuP6ONDRpv9CfhXkPQzpm/s9X1ZzsqMraUTl/Mg/YVz8a956PbdY2gz6VhUxZaDZbavurHvFjVppkONGGxWxUD/LR+hPwoQYNAsW0foT8K9A2hgDWcxuDI3UMkpENNj/Lb/Qn4UU0Gv6Tf6E/CoXkRQxdikOi9ZLP9Jr/AKaPhRzLbB/yWv8Apo+FZdvFUS3jKBUaY4Jg6NNf9NHwo/ZLWFSCFsNTuPo0HxtWWax9FN48UnsatF3trZ2FMKQ01mmCAhEEcdLGqlWzmf6Tf6E/CnDFA766HRxoiqVA9sYvZ7M/ym/0J+FM/wAPa/pN/oT8KJKvmRSFMVAitntf0m/0J+FRKwDX9Jv9CfhRyhTKBgTmAagD0Tf6E/CoFYFr+k3+hPwo5xVDuGgdAa8E1/Tb/Qn4VEcG3/TR+hPwopRplAAxwjf9Nv8AQn4U04Nr+k3+hPwoiJNR7Qw7ofKUKbLKQklzmQCYk9aCdwoAgVg2v6aP0p+FRqwbX9NH6E/Cpir55VEpVAyBeFa/po/SPhUC8K39xH6U/CiFGolGgCBWER9xH6R8KiODR9xP6R8KIcUBrrwGv7VCoFWthwHv40AQKZb3IQT+UQO07+6ufwSTcpT+keQii0oqVLRNAAH8Gj7if0j4V1OAR9xP6R8KuGMESYirvB9Hibq6vmaCbMiNmJ+4n9I+FKvQU7HaG4nmTXaAs8AS1YbxA0+bVFlBMpsod3iN9MbJAF4+eNNcTF/3H7VNGlkoJuVCjdi7Xdwzoew7hQsbxoR91Y0UORqvQ6ogzccdfGmmI4eykM+gehP0lMY3KziMrOIOm5tw/gJ9U/hJ7Ca1+L2WDXyehY0NetfR79KpbCcPjpU2ISh7VSR/6n3hpcX7apS9kuJr9p7II3VnsVgyK9Pew6HUBaFJUkiQUkEEciKzG1Nkm8CqJMK6giomlKEyZvbkOFXOKwh31WPMkVIyRl2nemNDszXSqkI2TOKwC2xJW2qL+sTPKAQao0YqqUv09GKoSobdl+MV89wqVOJqjGI0qVOJpiLr+Jp6XqpRiKeMVQBeYVguKypBJibCaDesSDutQ2H2kpBlKik8QYqJeJkyTrRuytUTqWKhUuagW5NOQ6mAFoSsA5ryDMRBIOnKmSOK6jUqmPPSSYAncLDSLeFDLcJoCyVS6iUahJM7o89370s8+qJ57v3oA6sxcmBUMk6WHHf3cKnSzvNz86VO2yTQFgqGIqVGHmrjA7HWvQW46Dxq+wmwkpuszyFh460Csy2F2YpRgAmr/BdHgLrPcNe80trdK8HhOopxOYCfRt9ZXeE6d8VgNt/Sm8tP/wDM2GkyBmX11kHgB1U+dFhTZ6g4pnDoKlFDaRqpRA8Saxu3vpMw7Q+oSrEHQEdRE/mNz3CvKdo4x19xSnnFuEJ1USYJ4DQd1NfR1UD53UiuJqHPpHx5JI9CkHQBBMcpKr0qzraLfPGlQFEDTRCRcm3CnE8RPzwp7RGUROm4204GojmkjUbuPcaVlEaRBsCN3KkQd4Hu8KnRJOW8mI7anxODWg5VpI5ER/zSYyrHlrUzaoNdcYjS1RqEG9qQzZdB+n72zlFIBdYUZLRMQY1Qfsmw5GK926P7dw+0GQ4wq/2kGy0Hgoe/Q18q5oNWexdsPYZ1LrKyhadCND+FQ+0DwNNOhNJn0PtjZR3CsnjcIRuq+6GfSDh9oANPQziNMpPVWf8A0yd/4Tftqy23sYiSJrTTMtowOHRc1C+mDV4MH1jQGMw5qGhlG6YNRpXReIaoMoNSUEJXUocqJCDArqhTAmS5SLlQpqTHoSkgIUFiASRIgkXFwKdhxHh2kl6glLpIVTFQf6am+loYrqNToFMVBSnajU/u1PAe/hUKEqVyHn+1H4TAE2SKABggq18Bp+9GMYcnQVf4Ho8dVnKPE0zGdJMDhOrmDjgtCOuZ5n1U+NAhYDYK1XIgcT8KtnMPhsMnO8tCQPtLISO4HWvOtr/STiXQfQJSwm1z119YxqbDwNY7FOrdOd1anFSrrLUVHuJ0HKlY+J6htn6T2UdXDNqeOgUZbbGvEZjpwrCbe6V4zEghbxQkrjI1LYgTqQZOm81UZbI8fL967lmPzKPh/wA0rKSQOGwCs/g/2mmvN9QDmn30U5h1BK1FJAyxJBF8ot23pejkgfiT5AmlYwbJJdPOPCKkeT10chPtpzKeqTxUT4q/anLTK+xIFMCTCo6o+d9dp+D9RNKkIqWnIgaWm/dTz1rmxqL0YMTFokVOhTQP2k+JHlNJlouOiSUfxTBeRnQHEyJ1vpX0DtToLh3QcvUncQFpB45TavmzDYgA5grTTiOYJvW3wn0k4ufrFEidUnIo2gXuB4USk60iZJ+C56Q/RQ4Os2md8tmY/sVB8DXne1+jWJZWUKaKim8hKtOaSJHdavTti/S3Cgh1EJJGZe8mLmIi9axrpjs3FSXC2bQCsCTB00kVP2R86J5V2fNK0GbiDwrhN6+gdqdGdm43qoWELKZAlJJgTAM5u6d1eTdM+iRwYCs2ZCjCRIJ0JBBG61Vae0OM0zNtOQbH3EHl2V7D0K+klxpDbW0QVMrH1b/rKSNId+9prr214zWu6PdJW0shh9vM2Aq+p6xnQ6X591Juuhy6Pe3tnocSHWlBaFCUqTBBB3gis5tLAGbDyrK/RZtxTeOOHZcUrDOJUoNqMhKkoKrfd0i2terYva+GB6ygD+UnzArTkmrZHF3o86f2eb2PhUB2YCg9U5h+IAfpIk9xrevbVwR/zE+Y91VmI2lgSf5yB89lRcfZSjP0zIIwZjSolYYzWpXtLBRAxDfjQT+Mwh/8w1+tPxqrXsOMvRQuYRQGaLTE86DdbOg1q5xGKw8mH2iJt10/GhXcSzudbP8Aen40BT9FUpqPfyPClFFKdbJgLR+tPxq42TsH0ozAgpBuqRlHfQDM6lsq08fgKscBsdSjZJJ41bYzaeAwtlL9O4Pst3HerTzrLbY6f4hcoYSnDov6vWXqB6xEDXcO+mTtmsVs5nDpzYl1KBwJEns491VG0PpAaaBThGc0D11ykeHrHvisBiXFLcKlqUpR3qJUdUjU9tNix7EjxUaVj4h+2ukWJxBUHXVZY9RPUR6p+yNe+arkpgdwPmr4V11N1dpHkR7qkWmyvy+9dIZB9kdqB7TTUmx/u9oqXLp+ZPs/emIT1T3+ah8KAJCLI7D/ALRSb9gUfFX7VLl9Ts/3JpuGEz86qVQMhJJC5M2T55ambF1HhfyNRtiyu1A9lSqHVd7APExSQxjCPqwPy+wmk2JWr50otCOr3jyH71BhU3WeR9lUSLBeonspVAh2AByHsrtIY5zYqUJSXH0JJSDlAUtVxIBA076qHmkzY+VPiIudKelXO/fUWykq7B0J4i9dQcu8gcifZNWbazqbzpI86DWDmJgann5UuRdejgWYmZj2VKl6BO7tNMQRHM8j8io8vAe2lY+IXhdrLQQUKI4HyqXaG2lvISlwyRF7k2nW/M1WuidLchpSEUJLwZ8ERkTrTmhevScD9EGJdYaebda+tQleVWYZQpIVEwZ1qs279HGMwjZddSgoSJJQrNA7CKtjVD/ooT/4gnePRumeENqI8xWz6c4VamWlEqCioTcg6G1Y76Mmz/HtwrKShzdP+Wo3HC1egY9UIJcBcShU5TYDq2NjpJnnBrPLL8aEsqxZE30ec47ZzwWoNrUVBSUpClWJUQADPM0dhujGOGVK2gFQZBWiRAP4qutqMAh1axAUEwQAb5TcDgCJq36GY994YcPOhSFJWnPlQpavR5gDnWmSCEzerqGgWWTt2ZJHRnFZEktCd/XbP+6q3HdH8UM31J/Un/5V6Pj8YxMJXilXgZGmFA9kJqmxrrRORSsUg6yppoKg8o07qvjESyu+zzf/AAPFEx6BZPLKfYagxuw8S3PpGFotMqEbjzrZfxTiFH0LyyggwShCVWKdCBrfdVctBU8vOoypESZUSYMC+/nScUVzdmNGFXzFaPZDrga9GVryBWbLJy6AkxoaIc2eBv41LhWYR3f7R8KOOwlK4gTzO/u8BFDFHWV2e8VeONjJPAq8iKr/AEdieXwqjMCKOt2SfNNdU31e5Pz51M0nrHsP+pupEiw7EecUADNMyoc5PjmpzaJB7E+ZNEITBjg2T5H407Dtev8AhE+AUaAA20XHaPIJqNKOp3J81E0UlOh5q8gPhTVp6o/tHgiffQB3LdHd/r/am7ORPzwBNTR1kf2/6lV3ZghtRP3FH/tKffRQADIsfzpHgKnUOrHFSfao0zDiw5uHyRRC03bHG/kfjQgY8jqk8z7P2qHDJhtw8vbU7n8s/OpqM2YVz+Kf3piKXErhUch7BSofHufWK+dwpVBY9aZEDSB7Kk2dgy64ltMX1VwAuVG24Vtf/wAYDWRaApSVJQoCfV6hzJIgkySDzAUNYkvE7KSxhnSlvI6uwTf0iWRBcCSbKvMHeBXJl+So69k/YvBhNoOlxwlFmxCUXiEJGVPkJ76WBwClklSsrafXXcxySJ6yjuFXT3Q7KvNmjDyZVqeQA0JKSCO3lVZtF4KUENJKWUWSkTrvUpW8njTjkjJVBmkZJ6QK5GY5AoJ+yJkgfiPGmKaEamd9/wB6Owmw3HFdXSDvJ0BO7sitBhOiABTnEibzwC0zp+EL8a08Gkpxj2YtSTxN+YpqBxr03B9Cx6OCkFeUAmN5ABPaCnN31n+kWxm8IAhQHpFCQMw6gJ1VO+BYDmd4p8qMlli3SG4fp3ikMoYSsBCQEphMdUbqlx/TvFPNlta5SpJSpMCIMCseVnT3VLh0nxpOK7LWON9G4+i1wf4i1KgmUuCSbXaULzW0x20ChCsOMqngosyrQpGY5j/YPExWD+jvCZscxaRKgSZyj6tcSYtetdtLB+ixaAopCSDJJEwM3UBkamL8Kzk22lX+mPyItzSBtqOElCs0IKI6ugOUFXhEc6otq4p1IbyqskklQtIkxHODpzo3bTDjLig6nKAJCQsK14E84ka6VgduKK1JIcSExESRG7QdlZxxvn6M4w2e19AcROGZLADhzSpSiISq+ZIjQpEGD96q7pFiChWKAVmdGXJ9oyqSQlJ16p86G6GY8vNfVOkJTCYhInnajtp7ES4c7ozED1oTI8799ehGSqjZRadmZZDqEpU9JQE9VUAJSJTby1N6FxOPS27my5w42Ui5tI9YRrBI8RXdr9EFoRmDqVpScwTm60E3jKqBA3RWfWt1QSskABICNSEgiyo+9ABvwFP+ge3bLFzaCSRfjRezjmQO/wAkK/asu5jW20ZEyVAZU2JOZR6y1TqeHCrvYDLzaEIU2sqOZQiDZQBG+9iNKnyU9x0W6QPRr5BZ/wBB+NVih7FH9NOGKJLrQSorSmVACYB4xobVCHxEzqh72pH+6rMhYRPWJ4JWfA/sKiYEkflR7qewuEuH8B83DUTCusPyt+wGkBNhjLijwbHmRT2LIf8AyAeI/wCagwxu6fwx4AVJn6rnM+X1g+FAEavUB/N/vpzqLxzPkkCmq/lI5mPL/wC1SqX1p/Of+6KAGtiVp7vJM++utphhX/tjzINMYV9Z2A/6BU2NENKHJI8hQADhB1Udqz7BRTw66OTY8wDQ+C9VH5FHxVRb46x5NoHlQgYzED6ofm9gHxqPGCGQOMeaj/8AGpsV/LR2k+ZqPahhtPakeAn30wRlcUjMtR5n212jsKzKQe32mlUjs9J6E7SffStDjZhlCVeksAE2ASeJ4EcKtsa4DCjcDxHzJHeRVb0sCWcKzhWAPS4hCHFnTKj0SRlJG7qlUc6h2Gy4UhCSpxSEyTvIA87d9q8r5ShN8X2cs+7RYPrT6L0JH1ZTljgItHd7KyuP6PgONNpUQktejJj/ADcnpM1uJKgPy1ofRhSSAbi4HFOsd1TYXbCEtKzIClBNib20twPPma8/4mR4Mji+m9jx5eNj9kYBDKQCASBfhIQgHzCvGisftFKZsJtHfJ8Osayr211Gd1926f8AgUxG1k5gTeDmjnER2a+NepLPF+Qcl5Nu9tFOBwhxGIutf8psGFKzaE8B7hXim0sUXnVOKF1EkxMCToJ+NavpVtc4g53ZCUzeTKhayRokRbjWRWvMSRYcK2jNPo6vjRXYGLGrTD7SwzLQUpCnXzMJJytIToFKI6yzMmBAtVS4JNQY9uyTyit4o2laRrMB0/xjYRDqMrZOVsNtpQLEA5UwSYPGqXbOOS918yyqxXMXJjNEaXJqkSoiitnt5iZrRGXZbdIttIddUW0uJFgAtRVli1r3kAazWr6JbCYeUhGZAISCsrSNTEwSLXsOysq3gUCV5SVbrzJq+2QhabhuTa5y7z+9RllTo1xR1Z6Kx0fw6LelQI+6SB4C1EPYPDgRnmPm/Gso1i3B9lIvxSNw5US1tA3lxInmndbeOdTcR1Il2thGQhZbUoqykpFheLDx9tYFD2KTmiUkgpVAJBB1B46b62zriTotNz94HyFVmNaKhlzixtAI8xM1oneyFrT6Mpg9h4x90BpQzE5vWCQmCOsR9kC1araXTIoUpLrSTiUpCFrMQogesCLwdd1qqP8ADVoKj6QAaKyhV+UkXqrxGz0nQjN/dJ8bVcZ8eyZQvUTW9G+krbn1YSG1qPW3ha/vk77bjpFZzpYUh/K2sGLmBcKJ9UHfVIrBrCpCojSOqfKrjZ2z8I4JcedQ4nWYKVG3qkIPgfOqnl5RomONwlbA8PjVZVg8I9p9tGjEAG53J8kfGh8QEBUNZsoMyqDPOIruIx6SnrpAO4pt4isLNvr9hWHdEKM6z7QKe4uGzz+J+NV+O2aWw0rNJWkKtoAYtzN6nxiiltA4oB8SKUMilVE5MbjYWtdmR+L3oHupBcz+T2k0CcQApBOiSZ8vhXcLiRCpMdUD58a1tGLiwxtd1nkr2ke6idsK+rc/tHsqsQ6IPMHzk0ZttfUXzX7P+KYvIzBeqOTftJPuovEG6j+VPglNBMWBH4EjyPxovEnqk8VHyt7qEDO4sWbH4Z8STQ+3VQn+72Jj3UViEy4gcgKA26uUjmpZ86GNA2A/lp+d5pVG1ZIHIeylUjo9CGGU4hLoOZRQgTJ3JAETpQ2Gx7uHzpBIzCCOYMgg6ggiQaFwW2YDRTZRaTYnqKiRBG7iDVgX23kyLEesg7vniK+ZzSyY8rb6OGbadgCscdSTIMhW+edVeKxJBN7GfPWp8fhim6Tb50qhxrhNb4orI7FHbH7RxxnKDQqMYRzoR5cq7qu+jmFRBdcIgaAiec/PCu1wjFG6ggRaSRmVM9+nzanlvcR+1vnxqN3HlSiTckkgcJ+FNdcUfbJ9tW2+onRGb6ROMK36y7ACONUu0loywmNbVzEYlSuJQNYkedQoLZNwv9Q+FdGKDW5MtX5AatNlszYXKiBHOomUIm6CZ0GaD41e7MebaGYNwsSUqKiQDeCBvI9orcaQ/GJCHA3ZWSyjJHWi4kawZvR+CKDctpPbmO88R2VT4bCZoUVXUSTfv+FXGC2VIHWOsfaPurmk7dm60qLJlSE6NIB7NRA40QjE2ta1ogDQ3oHD7L0JJIJOtrAkWvy86NY2SjrDKrUjyBHtoCxxxaxHW53I+I4mh38cT9s8wI8xJo/B7MQUCwEGCSZ4iYPMedD4nDlHqqSeyD48K0REiqxCsyY66o0mLc53zVbiMOsKy5b21uZO62+rpZn1SbX+7B5HurjasoIF1KkTMADfHFZ+davipbZKyygqRQY5kgwVFRHrQLA8BxjjQK2I41du4eLGo0oy6Dx+bVDnFG0cGSW2ynLqgIiTxirvYOxsDicqXX3W3uCsiUqJiyFFJHcYPbTFsBWnhvHxoFxvId3YQD5URyL0PJglXZvsT0LaSgBS3IQLElIgayYSB31jttKQVpCFZ0ISEzEZo9tAPY4k9aY0FyQBwApyFTpSlV6QscG1+TCUvtmyk5eYuKavBAiUkKHL31EpEXNV2Lx+UkI10J5EedNfkVJqPY7EOBOhqwxGKK2xOpV7v3qgZMqvVs4sdRPMnzHwrWqRyNqUi1bOv9o8hRKzKE8yT51XIc17fd+1FZuq2OXtprolrYez/OBO4T4CqbaXqI/9ue9Rq0QqC4eCTVZjnkzE6BI46XPtqJyovHCwDEuQojhHsFKosTClEg6mlTsKLl1lRQ3MoSltMlQNzJMCNdaa3tPKZEhI3k9btt7K0LWPR6NKVIkZUzfNPVG6gX9nYdz1EZZN7kxb7MmB3g15CyqTayROWMo7UgtvaAWgGc27gR3bqq8fhQbixOnOh3sA4ykxJSFTnFt0DMPnWutbRJy5hKkqCkkWum+nPTvoj8Vxdwehfpv3QdoBRgsy02ME37osKs9qJKGYA9Y/PlV1s1lCnghcBMjKTbqlIM/pQTVPtrHoUVKHqJMJ5m8e2tpKXJfwVxZSyEC/efcIqtxGJKtLD29tdxGIK9bVClUV2Y4V32bRXEeHFZCkKOUkEpkgEgWJGhNcSg6eFMUTadKmaF7a/O6tUUS4Zu4nXx7vKjPRKWsJTcCRuHM1xpspEza/78qHwzpJJG+w7KWR6pGkF5ZpcFhXs1ssC0Zki0zB8qtMGw7JPpEAhX306gAcKy2BSok33/OnZVtgcG4qYCzKiNFXvzrGMCpTL1vDOZLuNAAn7aR9ozurjWFWU3WzfrGX/dlqva2I4UTki6hdQF57TV7h+iiogpSDEak98QKuibIsPspxQTDmGAIm6yTcaQI40S30dXuW0q0etF4gwZPOi2ujnUQrMAm27joIJPHlTndmNgwXDIsQCOPKgVg2J2O6BmhuBcyom282A7fGqjGNqbFiyriE37xzG6r4bJZiSVETBk+2KhwzDSJT6IqKSQeroDdJE8j5VSEzMgKdUQQFGJlIAgAa8ItVfiCROUTzJA8jWsxrcSkNGAM0SBYESLaiYMdnCmtYdSjCQ2kRmJJkAfeEC45U/qjLY18mcFRjWRmSpxS8qEalIm50SDxN7d9Aqx7e5E8zJrZbXwuchKCEoTdKQOOqlXvPlYbqqkbFKtSRx004jiKr60tEPNKW2Zpx6T6s8ssfCmIcgykK7Inz31rk7KaRdbiY1ur3E9YedQP4vCtGywvkm/fOkedVwRKytdGRxjzi9xHKD51vdgbL2ViAltz0iHgIh1whKj+BxMDXcYqgxe1GlGA2odib95NBqeTnMNkmdSoJo0tA+Utnqw6DYNH/AJdM8yVe00LtPoZhnIhv0ahopHVI7tD3iqDo10ifZT64U2DdpZzpT2KmU91aNXTfDFM5HQu4KAArTeFSLXFOiTIbR6G4hoKLRDwuY9VYsdxMHuNVLjhQpKVApKREKEHTga1rv0gNkkIYcPMqQB5E1mNs7VXiF5lwAPVSNB8TWc5JG2PG5f0c9IVyEqAB1E3NDrwBG6hVCpWcWtOhkcDes7T7OlR4rQ04U8KVFf4pxQKVOl7Ff8CVtWWgR1pASqYELAsoQNCm0aSk0GdsFAEzJN77udVYfKAQnRQEzfS9h20KpVL6U+0cTUfRsdnbXSq2bWxSq0jkdDQG0WilxQQOqFmCTPqwY8xWeQuDWgw7oWGkGcytN5kmBI4VCxfX10XiSi2X2JXkR6Thhkx2qJZHkTWNxz5VAmw3fi4+6ti+Qv0WGkAqaQ2tRE5fRuKXu4SKTmz8M0oJSpRM+sSEmBFykJgST3RSi4x7NYYZyWujDGRqnne1IX3/ADyrS7ebTAUSToASkJVIVeIABEcqo3WhmIn54GK3i09oznBxdMjaSbA2PxjxopnDTxnhvkW+NGYTYy1aKSeJnS3Mc6PVhvRCVQVAWIO/t8apSjdNjWOTV0V+KSAlKUkqKrbgAOHnVrs3AKslKEkjq6SSeV6pcNjWw5nUYCdNTfd8a2HQ7pdg8OvO6ha4uCALHsJvu8K5pKU5G/KMUaDoz0SxJElSGgnMbpk3Ufsg8qNOyvRBsemUqc6jCUj7RuOrbfVZ/wDtcZCljDqki7i1JA5mAmT31n8T0xxbkJbaKzlInKs2VOgTEa1vwpHPzt7NPg2+qwCpfWWCesRYHMbeA760WOSAFwFKyqB1J9teWtY7aS8kQnLISeomIIn1jOsUZiNm7RdJDuLKbSQHFHyTFKqH2bzDiW3EwALwTlEZVEakW0FCK2m2Os4tCAUQo50wkgwDbjurE4LogVrh19ahI0B+1N7kxcHwrSo6ItJ+rIUtITAzHVIUFEagHiLWvRoOhy+leFB/mpJIhQSFqmBqLRuque6UIzhTUrsUkSlMgXG8nSfKrpewMIgpKGkALTE5Uyk6WJuDUT6AlBIAzNQTAiUpM27qNBspsTtLFEBSGEgJkglc2i4IAuKrHBjldQZEpmQAFnfoc1iATvrYJH2fsqugxMcrmmggCZEJGVYtYC001ITjZkG9k4s+s8tMXIQlCY7Dmri9gjVxT6yBJlxKRfePhWwcERBBP2Te44GNapNttZ05kzAPWF7H3j403N0EcackmUBw2ESf5GbiSsqnv41xzEgeo00iOCATHMmo3URURrB5ZM74/Gxx8WSlwL5K8j2E+yhnWuNdUKeh/cu447x8ag0rwArbIuKjxjynIzEmN0xa1uy1WTrVpFxxFBus1pGbRhPCnsjZeToLcqlzUI6zTEulOtx5jsNOrJ5NaYbTDUaHQdP3p80qKsbFKnUqBFIs0wXMDWpktyL1t/o/6IOOp/icsgGED/d42rqUWzz7SKPF7C9EwhwyXFHKUmISTfjuHnV70e2UhIClFSiJKjfcE2SAdbx3Gt9iNmIYbgpQ/ProWnq6T1RrI41m9ubTQ2mGmv4dRIIy5lK6yTbrG0+VuVTlxSfTNcGaCe1sBxuz0rWlxX1ZmLHLJy71bhaDG8mqhW02mSSn6xUgiLTY2MWSJI4mxFJ1D2IUVKU45BuXFado4VTO+jSbnSbJgifdXOsXtnR+opVBUFY/FpWgLcJU9NgLIbT90J3nfNt1URdKlzvJrmJeJNLDp3zWqjRzuTkzQM4gpsBrKcwuLa76Fxr/AFcs8uPb5UmhlRJkXBRzjcDu41zCpLroB032AsLnSlkaijXGm+zuG2U2QmStRNyEwIrRbG6MFwKLeGSU2TmdcTCZIE5SbxTMMkSpUQOdgAB38qt8GQhhPWSVKiRfffUp7q545G3s0ljSWgxez1ohB/h03+w3PeDppyqZGD+sKlOSQm8GJ3/Z+bmuMJQt1CVKSkbzcx4EcKkQtsLcAUDAO4i3Wg7+FXysjjQKyyEpzC8qIIgb8o4/gnvNWvpuuJtI4x82FDh1Ia3a/h/F2U1nFqKU71iUXm5FgTFhPVPfT7DoJQ+AgyDZXM+Mab6HxXSH0ipCQnIoCJkkZT1vIiOdLCYn0gWFBIkXBIsRrIsd586bgmUejBCUkqUQkpFjEkgRI3HwpkMg2njnE5kIVcK9KiwugJUVJ01BSR4VI3jX1OkZ5QpIWmQLpOo01BMVJtF9tIacySEqIWlPVPqG8jtB7xTMYwvO4lCdChTZUpSkqQrUSowDT8AVw2gufRrVEdUEASJ9RSfYRxiusbRUc8nKsWXYEXEBYB3Kt39tTfwIQr63KkKnKUkJuDNyOInw50Hin8GiSXEkmxAIWo9sSYoAi/xF1EpURlBA/KqJH9qhccLin4zaDmUOIIt1ViBfn+3Huqsc23h5KQFOAiATYxqEys2g7+ygF7edX1WmYJtYFRV2gJ1tVpMhssGXQ5oO4bqgeajsqbBOYwNOpS0EKX1VOEQtKPtJTJ+1aTyqZjDLDY9IUqOhymfEbjU5MXlHTg+R+2RWkU0ijHcKRcXFDuADUxXOdhE2sp07wdD2ipglK/Vsd6T7jvoR3EgfvbypOtKDPp1HKkmG5kFZ35RwHGtYwcjCeWMe2R4hQ7TyoFxfZ40M4+o6mBysKjKa1jjOaee+iY8qkbfI1vQ7STqCB3+6pVKHf4DwOndVcDNZQ1LwrtBBw8D891cqOBf2oiYSVqSgaqISO8x76+ougeHQGFNoHVQAgDTQC/spUq6Y9NnHMK2rjW1oW3lynKQpV5FvsRoedeDdJ1tpXCcyzMhayVLJAyypRJJ0pUq2yRSiYwk3IoHHlFKusY3iSAe2qvEAbtaVKuWjqsHy7qkZTJA4muUqnyUGvuZeruHbqd8fOlPwO0ENhUyVGwjcN++lSqHFSbs2cnHoJc20jIEgHUZpA0m9GjpQ3KeouBwge+u0qSxRJeaQaz0gzEuBpZTYXWkXJjSixtIozuFqAk+jWM4JOe4I6u4geNdpVDSTK5NoOwu087axlgBsLFyTKs2ulAfx+V5klRhaJIAtnAgHyT+mlSppCbDdnbPeUhGaEw5nzEySDqCBMzO80cramHwiPROOKVlXnACTIVwG6LmlSpL8nQdKyoxfSxK4Th2DIUFStQGgjTstrUmIf2ivrJKAhJuBAG6QZk791KlWrikZqTYA90fXiHVEuncSm64KuBUoWtRmD6HMpP1pWog5T1sozboCRMEEHXfSpUW+hpWXGF2CwnMj0KBwWEhShvBlRJ4bqhOISApl5WRSLpKZ7iAhIjxtSpVKZTQG5thE/aKxvCQMwtrMwaFXtJJV1EWOqSfZoKVKtkzGYO+8sTmSEjjmUDHPJObvqlxLgmyp5gHwkma7So4of3TqrDOjmwQ+tanVQwyn0jpF1ZR9lI4nSgNv7SOJczQENpGVpsaIQNAOfE1ylWj0kZJ222VwbqXD4UxIBIGo6vvrtKoZR1Tid8DxPkABUqGFkWTb+1Psk0qVAAy0XuU/95pUqVM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755576" y="1916832"/>
            <a:ext cx="806489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part assesses the gaps between the desired state of South Africa’s airport network and policy principles, international trends and current capacity of the airport network.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NADP </a:t>
            </a:r>
            <a:r>
              <a:rPr lang="en-ZA" sz="2200" dirty="0">
                <a:latin typeface="Arial" pitchFamily="34" charset="0"/>
                <a:cs typeface="Times New Roman" pitchFamily="18" charset="0"/>
              </a:rPr>
              <a:t>contains extracts of the </a:t>
            </a: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17 </a:t>
            </a:r>
            <a:r>
              <a:rPr lang="en-ZA" sz="2200" dirty="0">
                <a:latin typeface="Arial" pitchFamily="34" charset="0"/>
                <a:cs typeface="Times New Roman" pitchFamily="18" charset="0"/>
              </a:rPr>
              <a:t>most relevant </a:t>
            </a:r>
            <a:r>
              <a:rPr lang="en-ZA" sz="2200" i="1" dirty="0" smtClean="0">
                <a:latin typeface="Arial" pitchFamily="34" charset="0"/>
                <a:cs typeface="Times New Roman" pitchFamily="18" charset="0"/>
              </a:rPr>
              <a:t>Policy Statements</a:t>
            </a: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ZA" sz="2200" dirty="0">
                <a:latin typeface="Arial" pitchFamily="34" charset="0"/>
                <a:cs typeface="Times New Roman" pitchFamily="18" charset="0"/>
              </a:rPr>
              <a:t>from the </a:t>
            </a: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draft National Civil Aviation Policy (NCAP), </a:t>
            </a:r>
            <a:r>
              <a:rPr lang="en-ZA" sz="2200" dirty="0">
                <a:latin typeface="Arial" pitchFamily="34" charset="0"/>
                <a:cs typeface="Times New Roman" pitchFamily="18" charset="0"/>
              </a:rPr>
              <a:t>and provides a gap assessment for </a:t>
            </a: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each.</a:t>
            </a:r>
          </a:p>
          <a:p>
            <a:endParaRPr lang="en-ZA" sz="2200" dirty="0" smtClean="0">
              <a:latin typeface="Arial" pitchFamily="34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The NADP also assesses the </a:t>
            </a:r>
            <a:r>
              <a:rPr lang="en-ZA" sz="2200" i="1" dirty="0" smtClean="0">
                <a:latin typeface="Arial" pitchFamily="34" charset="0"/>
                <a:cs typeface="Times New Roman" pitchFamily="18" charset="0"/>
              </a:rPr>
              <a:t>gap</a:t>
            </a:r>
            <a:r>
              <a:rPr lang="en-ZA" sz="2200" dirty="0" smtClean="0">
                <a:latin typeface="Arial" pitchFamily="34" charset="0"/>
                <a:cs typeface="Times New Roman" pitchFamily="18" charset="0"/>
              </a:rPr>
              <a:t> between the desired airport network and individual airport planning in terms of international trends.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15316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40200" y="6400800"/>
            <a:ext cx="1223963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B47885B7-B16E-42D2-BB3C-2DDCDACC3AB0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56346"/>
            <a:ext cx="6804248" cy="1516469"/>
          </a:xfrm>
        </p:spPr>
        <p:txBody>
          <a:bodyPr/>
          <a:lstStyle/>
          <a:p>
            <a:pPr algn="ctr" eaLnBrk="1" hangingPunct="1"/>
            <a:r>
              <a:rPr lang="en-US" sz="3200" i="0" dirty="0"/>
              <a:t>Policy gap assessment summary: </a:t>
            </a:r>
            <a:br>
              <a:rPr lang="en-US" sz="3200" i="0" dirty="0"/>
            </a:br>
            <a:endParaRPr lang="en-US" sz="3200" i="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3568" y="1844824"/>
            <a:ext cx="835233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buClr>
                <a:srgbClr val="DC7E1B"/>
              </a:buClr>
              <a:buSzPct val="80000"/>
              <a:tabLst>
                <a:tab pos="485775" algn="l"/>
              </a:tabLst>
            </a:pPr>
            <a:r>
              <a:rPr lang="en-US" sz="2400" b="1" dirty="0"/>
              <a:t>Gaps in individual airport development and </a:t>
            </a:r>
            <a:r>
              <a:rPr lang="en-US" sz="2400" b="1" dirty="0" smtClean="0"/>
              <a:t>planning</a:t>
            </a: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endParaRPr lang="en-GB" dirty="0" smtClean="0">
              <a:latin typeface="Arial" pitchFamily="34" charset="0"/>
              <a:cs typeface="Times New Roman" pitchFamily="18" charset="0"/>
            </a:endParaRP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GB" dirty="0" smtClean="0">
                <a:latin typeface="Arial" pitchFamily="34" charset="0"/>
                <a:cs typeface="Times New Roman" pitchFamily="18" charset="0"/>
              </a:rPr>
              <a:t>Limited integration into transport planning processes - Previously mainly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focussed on land transport</a:t>
            </a: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endParaRPr lang="en-ZA" dirty="0" smtClean="0">
              <a:latin typeface="Arial" pitchFamily="34" charset="0"/>
              <a:cs typeface="Times New Roman" pitchFamily="18" charset="0"/>
            </a:endParaRP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dirty="0" smtClean="0">
                <a:latin typeface="Arial" pitchFamily="34" charset="0"/>
                <a:cs typeface="Times New Roman" pitchFamily="18" charset="0"/>
              </a:rPr>
              <a:t>Limited</a:t>
            </a:r>
            <a:r>
              <a:rPr lang="en-ZA" b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ZA" dirty="0">
                <a:latin typeface="Arial" pitchFamily="34" charset="0"/>
                <a:cs typeface="Times New Roman" pitchFamily="18" charset="0"/>
              </a:rPr>
              <a:t>multi-modal</a:t>
            </a:r>
            <a:r>
              <a:rPr lang="en-ZA" b="1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ZA" dirty="0">
                <a:latin typeface="Arial" pitchFamily="34" charset="0"/>
                <a:cs typeface="Times New Roman" pitchFamily="18" charset="0"/>
              </a:rPr>
              <a:t>integrated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planning</a:t>
            </a: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endParaRPr lang="en-ZA" dirty="0" smtClean="0">
              <a:latin typeface="Arial" pitchFamily="34" charset="0"/>
              <a:cs typeface="Times New Roman" pitchFamily="18" charset="0"/>
            </a:endParaRP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GB" dirty="0" smtClean="0">
                <a:latin typeface="Arial" pitchFamily="34" charset="0"/>
                <a:cs typeface="Times New Roman" pitchFamily="18" charset="0"/>
              </a:rPr>
              <a:t>Pre-planning of airports is not always taking into account technical requirements of users </a:t>
            </a: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endParaRPr lang="en-GB" dirty="0" smtClean="0">
              <a:latin typeface="Arial" pitchFamily="34" charset="0"/>
              <a:cs typeface="Times New Roman" pitchFamily="18" charset="0"/>
            </a:endParaRP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dirty="0">
                <a:latin typeface="Arial" pitchFamily="34" charset="0"/>
                <a:cs typeface="Times New Roman" pitchFamily="18" charset="0"/>
              </a:rPr>
              <a:t>Gaps in available information and data sharing for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airport </a:t>
            </a:r>
            <a:r>
              <a:rPr lang="en-ZA" dirty="0">
                <a:latin typeface="Arial" pitchFamily="34" charset="0"/>
                <a:cs typeface="Times New Roman" pitchFamily="18" charset="0"/>
              </a:rPr>
              <a:t>network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planning</a:t>
            </a: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endParaRPr lang="en-ZA" dirty="0">
              <a:latin typeface="Arial" pitchFamily="34" charset="0"/>
              <a:cs typeface="Times New Roman" pitchFamily="18" charset="0"/>
            </a:endParaRP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r>
              <a:rPr lang="en-ZA" dirty="0">
                <a:latin typeface="Arial" pitchFamily="34" charset="0"/>
                <a:cs typeface="Times New Roman" pitchFamily="18" charset="0"/>
              </a:rPr>
              <a:t>Multiple role-players with overlapping jurisdictions and </a:t>
            </a:r>
            <a:r>
              <a:rPr lang="en-ZA" dirty="0" smtClean="0">
                <a:latin typeface="Arial" pitchFamily="34" charset="0"/>
                <a:cs typeface="Times New Roman" pitchFamily="18" charset="0"/>
              </a:rPr>
              <a:t>mandates</a:t>
            </a:r>
            <a:endParaRPr lang="en-ZA" dirty="0">
              <a:latin typeface="Arial" pitchFamily="34" charset="0"/>
              <a:cs typeface="Times New Roman" pitchFamily="18" charset="0"/>
            </a:endParaRPr>
          </a:p>
          <a:p>
            <a:pPr marL="361950" indent="-361950" eaLnBrk="0" hangingPunct="0">
              <a:spcBef>
                <a:spcPts val="600"/>
              </a:spcBef>
              <a:buClr>
                <a:srgbClr val="DC7E1B"/>
              </a:buClr>
              <a:buSzPct val="80000"/>
              <a:buFont typeface="Wingdings 3" panose="05040102010807070707" pitchFamily="18" charset="2"/>
              <a:buChar char="u"/>
              <a:tabLst>
                <a:tab pos="485775" algn="l"/>
              </a:tabLst>
            </a:pPr>
            <a:endParaRPr lang="en-GB" b="1" dirty="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340" y="64291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200" b="1" dirty="0">
                <a:solidFill>
                  <a:srgbClr val="9A9985"/>
                </a:solidFill>
                <a:latin typeface="Arial" charset="0"/>
              </a:rPr>
              <a:t>Department  of Transport</a:t>
            </a:r>
          </a:p>
        </p:txBody>
      </p:sp>
    </p:spTree>
    <p:extLst>
      <p:ext uri="{BB962C8B-B14F-4D97-AF65-F5344CB8AC3E}">
        <p14:creationId xmlns:p14="http://schemas.microsoft.com/office/powerpoint/2010/main" xmlns="" val="14701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5382</TotalTime>
  <Words>1677</Words>
  <Application>Microsoft Office PowerPoint</Application>
  <PresentationFormat>On-screen Show (4:3)</PresentationFormat>
  <Paragraphs>231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 </vt:lpstr>
      <vt:lpstr>Table of Contents </vt:lpstr>
      <vt:lpstr>Part A – Introduction and Background </vt:lpstr>
      <vt:lpstr>Purpose of the NADP</vt:lpstr>
      <vt:lpstr>Vision for the South African airport network</vt:lpstr>
      <vt:lpstr>Overview of the structure of the NADP</vt:lpstr>
      <vt:lpstr>Part B: NADP Context – South Africa’s existing airport network</vt:lpstr>
      <vt:lpstr>Part C – Gap Assessment </vt:lpstr>
      <vt:lpstr>Policy gap assessment summary:  </vt:lpstr>
      <vt:lpstr>Policy gap assessment summary: </vt:lpstr>
      <vt:lpstr>Part D – Guiding Principles</vt:lpstr>
      <vt:lpstr>Guiding principles: Airport Network planning </vt:lpstr>
      <vt:lpstr>Guiding principles: Airport Network planning (continued)</vt:lpstr>
      <vt:lpstr>Guiding principles: Airport Network planning (continued)</vt:lpstr>
      <vt:lpstr>Guiding principles: Airport Network planning (continued)</vt:lpstr>
      <vt:lpstr>Guiding Principles – Individual Airport Planning</vt:lpstr>
      <vt:lpstr>Good practice in airport planning</vt:lpstr>
      <vt:lpstr>Good practice in airport planning (balancing many complex factors Cont.) </vt:lpstr>
      <vt:lpstr>Part E: Five Year Implementation Plan – Airport Network Planning</vt:lpstr>
      <vt:lpstr> Five Year Implementation Plan – Individual Airport Planning</vt:lpstr>
      <vt:lpstr>Implementation plan – Toolkits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PrinsJ</dc:creator>
  <cp:lastModifiedBy>PUMZA</cp:lastModifiedBy>
  <cp:revision>571</cp:revision>
  <cp:lastPrinted>2014-01-15T08:01:18Z</cp:lastPrinted>
  <dcterms:created xsi:type="dcterms:W3CDTF">2011-03-29T12:34:04Z</dcterms:created>
  <dcterms:modified xsi:type="dcterms:W3CDTF">2016-03-23T13:28:44Z</dcterms:modified>
</cp:coreProperties>
</file>