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1091" r:id="rId2"/>
    <p:sldId id="1388" r:id="rId3"/>
    <p:sldId id="1454" r:id="rId4"/>
    <p:sldId id="1461" r:id="rId5"/>
    <p:sldId id="1460" r:id="rId6"/>
    <p:sldId id="1458" r:id="rId7"/>
    <p:sldId id="1459" r:id="rId8"/>
    <p:sldId id="1463" r:id="rId9"/>
    <p:sldId id="1462" r:id="rId10"/>
    <p:sldId id="1455" r:id="rId11"/>
    <p:sldId id="1465" r:id="rId12"/>
    <p:sldId id="1468" r:id="rId13"/>
    <p:sldId id="1469" r:id="rId14"/>
    <p:sldId id="1446" r:id="rId15"/>
    <p:sldId id="1305" r:id="rId16"/>
    <p:sldId id="1411" r:id="rId17"/>
    <p:sldId id="1445" r:id="rId18"/>
    <p:sldId id="1421" r:id="rId19"/>
    <p:sldId id="1431" r:id="rId20"/>
    <p:sldId id="1464" r:id="rId21"/>
    <p:sldId id="1418" r:id="rId22"/>
    <p:sldId id="1433" r:id="rId23"/>
    <p:sldId id="1466" r:id="rId24"/>
    <p:sldId id="1456" r:id="rId25"/>
    <p:sldId id="1457" r:id="rId26"/>
    <p:sldId id="1450" r:id="rId27"/>
    <p:sldId id="1448" r:id="rId28"/>
    <p:sldId id="1451" r:id="rId29"/>
    <p:sldId id="1357" r:id="rId30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9900"/>
    <a:srgbClr val="FF3300"/>
    <a:srgbClr val="27A55A"/>
    <a:srgbClr val="FFCC99"/>
    <a:srgbClr val="FFFF99"/>
    <a:srgbClr val="FFFF00"/>
    <a:srgbClr val="FF6600"/>
    <a:srgbClr val="98B0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88632" autoAdjust="0"/>
  </p:normalViewPr>
  <p:slideViewPr>
    <p:cSldViewPr>
      <p:cViewPr>
        <p:scale>
          <a:sx n="70" d="100"/>
          <a:sy n="70" d="100"/>
        </p:scale>
        <p:origin x="-2814" y="-804"/>
      </p:cViewPr>
      <p:guideLst>
        <p:guide orient="horz" pos="1104"/>
        <p:guide pos="1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48" d="100"/>
          <a:sy n="48" d="100"/>
        </p:scale>
        <p:origin x="-1926" y="-114"/>
      </p:cViewPr>
      <p:guideLst>
        <p:guide orient="horz" pos="309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13A3B0-AE0B-40D4-895B-48EF2F3BD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20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6600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8838"/>
            <a:ext cx="5329238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8DE09-10A7-4DA3-A74E-7C9ABA6FF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69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1B0E1-52A7-468F-8720-BE8D7BCB907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0" y="1265238"/>
            <a:ext cx="11196638" cy="83994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355600"/>
            <a:ext cx="5522913" cy="317500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8DE09-10A7-4DA3-A74E-7C9ABA6FF5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12CE6-EB48-4C18-BD4B-8AB9A2BA1193}" type="slidenum">
              <a:rPr lang="en-US" b="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012CE6-EB48-4C18-BD4B-8AB9A2BA1193}" type="slidenum">
              <a:rPr lang="en-US" b="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CFE57-ECC8-4001-A08D-9069DB6B0FB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CFE57-ECC8-4001-A08D-9069DB6B0FB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122654-D34D-4CAF-9F6C-BAC4409CA38D}" type="slidenum">
              <a:rPr lang="en-GB" smtClean="0">
                <a:latin typeface="Times New Roman" pitchFamily="18" charset="0"/>
              </a:rPr>
              <a:pPr/>
              <a:t>24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23480-7B56-41F5-A49B-F2EA856D5856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E7494-D54C-45DF-BDD1-9C3FAAEA631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6A45D5-530C-40DD-8C99-F817F7E9880D}" type="slidenum">
              <a:rPr lang="en-GB" smtClean="0">
                <a:latin typeface="Times New Roman" pitchFamily="18" charset="0"/>
              </a:rPr>
              <a:pPr/>
              <a:t>4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841A28-E883-42C0-A068-936793796AD4}" type="slidenum">
              <a:rPr lang="en-GB" smtClean="0">
                <a:latin typeface="Times New Roman" pitchFamily="18" charset="0"/>
              </a:rPr>
              <a:pPr/>
              <a:t>5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F21EDE-D4FE-4298-BD78-A66A32BADED8}" type="slidenum">
              <a:rPr lang="en-US" altLang="en-US" b="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841A28-E883-42C0-A068-936793796AD4}" type="slidenum">
              <a:rPr lang="en-GB" smtClean="0">
                <a:latin typeface="Times New Roman" pitchFamily="18" charset="0"/>
              </a:rPr>
              <a:pPr/>
              <a:t>8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EAFB84-F3CE-40A0-B1E7-A4EB133E08A2}" type="slidenum">
              <a:rPr lang="en-GB" smtClean="0">
                <a:latin typeface="Times New Roman" pitchFamily="18" charset="0"/>
              </a:rPr>
              <a:pPr/>
              <a:t>9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CFE57-ECC8-4001-A08D-9069DB6B0FB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F5818-E4F1-43AD-A31C-E21C8DBA196D}" type="slidenum">
              <a:rPr lang="en-US" smtClean="0">
                <a:solidFill>
                  <a:srgbClr val="EEECE1"/>
                </a:solidFill>
              </a:rPr>
              <a:pPr/>
              <a:t>16</a:t>
            </a:fld>
            <a:endParaRPr lang="en-US" dirty="0" smtClean="0">
              <a:solidFill>
                <a:srgbClr val="EEECE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4763"/>
            <a:ext cx="9142412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4221163"/>
            <a:ext cx="4608512" cy="431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PRESENTATION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3391-7C9E-4D16-A0CC-C11E6E5BEFEA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2DC6-22CC-4ECA-9F48-0C47F965A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196975"/>
            <a:ext cx="203358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196975"/>
            <a:ext cx="594995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8F57-CA0F-4C65-A0A5-C8CFF76A1B8D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717E-0F19-45ED-80B7-42B1CAFB5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0" y="1196975"/>
            <a:ext cx="3024188" cy="503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2276475"/>
            <a:ext cx="7993063" cy="403225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F5F2-A9E0-4A3C-A5B3-5DFF4162F8E8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9682-46AB-4E09-9654-2DE093747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993063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9D62-6A75-466B-A3DE-90BE570BA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2054"/>
          <p:cNvSpPr txBox="1">
            <a:spLocks noChangeArrowheads="1"/>
          </p:cNvSpPr>
          <p:nvPr userDrawn="1"/>
        </p:nvSpPr>
        <p:spPr bwMode="auto">
          <a:xfrm>
            <a:off x="1747626" y="5805264"/>
            <a:ext cx="31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319E4-F907-4FF3-AE7F-5752F5BF9CC7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923AC-078E-489E-AE7C-D6BA2309E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276475"/>
            <a:ext cx="39195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2276475"/>
            <a:ext cx="39211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AB042-2809-42F7-9F5A-37DE49EC706B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01B6-36F4-4A52-8EC8-38DFECEA0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818F-7B2F-4018-B9A0-182A030B5BA8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08B6-EB13-40A3-B5EC-27F91B7C8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BAE4-0DC8-46A7-A202-A56CDE4A548D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B6FE-33D6-486F-8D7E-62CEF62AB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8485-B9E8-4D6A-B3C8-EA64E57ADBB1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5933-6321-4E9F-865C-6DC1A2611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196F-3CA3-4339-9E2F-3B60BB223138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02C22-ED44-45C9-98AA-72027700E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7619-ED63-49B5-873F-6B9B8B37FAE3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8A46-547A-4B0C-961F-CEE83FD94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276475"/>
            <a:ext cx="79930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5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832525-74C1-4B36-A476-79D734437C9C}" type="datetime3">
              <a:rPr lang="en-US"/>
              <a:pPr>
                <a:defRPr/>
              </a:pPr>
              <a:t>16 March 2016</a:t>
            </a:fld>
            <a:endParaRPr lang="en-US" dirty="0"/>
          </a:p>
        </p:txBody>
      </p:sp>
      <p:sp>
        <p:nvSpPr>
          <p:cNvPr id="555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5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30BDA04-1739-4D24-AC62-100EFF979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5465763" y="1196975"/>
            <a:ext cx="2986087" cy="519113"/>
          </a:xfrm>
          <a:prstGeom prst="roundRect">
            <a:avLst>
              <a:gd name="adj" fmla="val 24542"/>
            </a:avLst>
          </a:prstGeom>
          <a:solidFill>
            <a:srgbClr val="B07D3A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1.em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gray">
          <a:xfrm>
            <a:off x="608013" y="1420813"/>
            <a:ext cx="3684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6" tIns="46638" rIns="93276" bIns="46638">
            <a:spAutoFit/>
          </a:bodyPr>
          <a:lstStyle/>
          <a:p>
            <a:pPr algn="ctr" defTabSz="933450" eaLnBrk="0" hangingPunct="0"/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843808" y="4149080"/>
            <a:ext cx="4738687" cy="714375"/>
          </a:xfrm>
        </p:spPr>
        <p:txBody>
          <a:bodyPr/>
          <a:lstStyle/>
          <a:p>
            <a:pPr eaLnBrk="1" hangingPunct="1"/>
            <a:r>
              <a:rPr lang="en-US" sz="1400" dirty="0" smtClean="0"/>
              <a:t>The Role of State Owned Companies in Supporting </a:t>
            </a:r>
            <a:r>
              <a:rPr lang="en-US" sz="1400" dirty="0" err="1" smtClean="0"/>
              <a:t>Localisation</a:t>
            </a:r>
            <a:r>
              <a:rPr lang="en-US" sz="1400" dirty="0" smtClean="0"/>
              <a:t> and Local Procurement in South Africa</a:t>
            </a:r>
            <a:endParaRPr lang="en-US" sz="1600" i="1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27584" y="4562960"/>
            <a:ext cx="7992888" cy="1787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ZA" sz="2000" b="1" dirty="0" smtClean="0">
              <a:solidFill>
                <a:srgbClr val="0070C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PORTFOLIO COMMITTEE ON PUBLIC ENTERPRISES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ZA" sz="2000" b="1" dirty="0" smtClean="0">
                <a:solidFill>
                  <a:srgbClr val="0070C0"/>
                </a:solidFill>
              </a:rPr>
              <a:t>16 March  2016</a:t>
            </a:r>
          </a:p>
          <a:p>
            <a:pPr algn="ctr" eaLnBrk="0" hangingPunct="0">
              <a:spcBef>
                <a:spcPct val="50000"/>
              </a:spcBef>
            </a:pPr>
            <a:endParaRPr lang="en-ZA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Procurement Levers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7323"/>
            <a:ext cx="8280598" cy="5040560"/>
          </a:xfrm>
        </p:spPr>
        <p:txBody>
          <a:bodyPr/>
          <a:lstStyle/>
          <a:p>
            <a:pPr marL="719138" indent="-719138" algn="just"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0000FF"/>
                </a:solidFill>
                <a:latin typeface="Arial Narrow" pitchFamily="34" charset="0"/>
              </a:rPr>
              <a:t>National </a:t>
            </a:r>
            <a:r>
              <a:rPr lang="fr-FR" sz="2000" b="1" dirty="0">
                <a:solidFill>
                  <a:srgbClr val="0000FF"/>
                </a:solidFill>
                <a:latin typeface="Arial Narrow" pitchFamily="34" charset="0"/>
              </a:rPr>
              <a:t>Industrial Participation Programme (NIPP)</a:t>
            </a:r>
          </a:p>
          <a:p>
            <a:pPr marL="1074738" lvl="1" indent="-355600" algn="just"/>
            <a:r>
              <a:rPr lang="en-ZA" sz="1700" dirty="0">
                <a:latin typeface="Arial Narrow" pitchFamily="34" charset="0"/>
                <a:cs typeface="Arial" pitchFamily="34" charset="0"/>
              </a:rPr>
              <a:t>Applicable to all government procurement, except State Owned Companies (SOCs) that have opted for CSDP</a:t>
            </a:r>
          </a:p>
          <a:p>
            <a:pPr marL="1074738" lvl="1" indent="-355600" algn="just"/>
            <a:r>
              <a:rPr lang="en-US" sz="1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Imported Content  =&gt; US$10 million</a:t>
            </a:r>
          </a:p>
          <a:p>
            <a:pPr marL="1074738" lvl="1" indent="-355600" algn="just"/>
            <a:r>
              <a:rPr lang="en-US" sz="17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Direct NIPP &amp; Indirect NIPP </a:t>
            </a:r>
          </a:p>
          <a:p>
            <a:pPr marL="804863" lvl="0" indent="-804863" algn="just">
              <a:buClr>
                <a:srgbClr val="0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Defence Industrial Participation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  <a:p>
            <a:pPr marL="1346200" lvl="1" indent="-541338" algn="just">
              <a:buClr>
                <a:srgbClr val="000000"/>
              </a:buClr>
            </a:pPr>
            <a:r>
              <a:rPr lang="en-US" sz="17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Managed by Armscor and applicable </a:t>
            </a:r>
            <a:r>
              <a:rPr lang="en-US" sz="17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to all </a:t>
            </a:r>
            <a:r>
              <a:rPr lang="en-US" sz="17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defence procurement</a:t>
            </a:r>
          </a:p>
          <a:p>
            <a:pPr marL="1346200" lvl="1" indent="-541338" algn="just">
              <a:buClr>
                <a:srgbClr val="000000"/>
              </a:buClr>
            </a:pPr>
            <a:r>
              <a:rPr lang="en-US" sz="1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Imported Content  =&gt; </a:t>
            </a:r>
            <a:r>
              <a:rPr lang="en-US" sz="17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US$2 </a:t>
            </a:r>
            <a:r>
              <a:rPr lang="en-US" sz="1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million</a:t>
            </a:r>
          </a:p>
          <a:p>
            <a:pPr marL="804863" lvl="0" indent="-804863" algn="just">
              <a:buClr>
                <a:srgbClr val="00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CSDP</a:t>
            </a:r>
          </a:p>
          <a:p>
            <a:pPr marL="1346200" lvl="1" indent="-541338" algn="just">
              <a:buClr>
                <a:srgbClr val="000000"/>
              </a:buClr>
            </a:pPr>
            <a:r>
              <a:rPr lang="en-ZA" sz="17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Managed </a:t>
            </a:r>
            <a:r>
              <a:rPr lang="en-ZA" sz="17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by DPE in conjunction with State Owned Companies (SOCs) </a:t>
            </a:r>
          </a:p>
          <a:p>
            <a:pPr marL="1346200" lvl="1" indent="-541338" algn="just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Used in instances where there are long term Supplier Development Plans in place</a:t>
            </a:r>
          </a:p>
          <a:p>
            <a:pPr marL="719138" lvl="1" indent="-719138" algn="just">
              <a:buFont typeface="Wingdings" pitchFamily="2" charset="2"/>
              <a:buChar char="q"/>
            </a:pPr>
            <a:r>
              <a:rPr lang="en-ZA" sz="2000" b="1" dirty="0" smtClean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Designation </a:t>
            </a:r>
            <a:r>
              <a:rPr lang="en-ZA" sz="2000" b="1" dirty="0">
                <a:solidFill>
                  <a:srgbClr val="0000FF"/>
                </a:solidFill>
                <a:latin typeface="Arial Narrow" pitchFamily="34" charset="0"/>
                <a:ea typeface="+mn-ea"/>
                <a:cs typeface="+mn-cs"/>
              </a:rPr>
              <a:t>&amp; Local Production</a:t>
            </a:r>
          </a:p>
          <a:p>
            <a:pPr marL="1074738" lvl="1" indent="-355600"/>
            <a:r>
              <a:rPr lang="en-ZA" sz="1800" dirty="0">
                <a:latin typeface="Arial" pitchFamily="34" charset="0"/>
                <a:cs typeface="Arial" pitchFamily="34" charset="0"/>
              </a:rPr>
              <a:t>Used in instances where government has carried out an in depth analysis of the sector and there is local production capacity and public procurement opportunities. </a:t>
            </a:r>
          </a:p>
          <a:p>
            <a:pPr marL="1074738" lvl="1" indent="-355600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346200" lvl="1" indent="-541338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1F1C-7550-48D2-9052-E536B033E8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3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Different and Linked Aspects of Localisation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5477-2EFC-47E4-9A69-76472CC894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976770"/>
              </p:ext>
            </p:extLst>
          </p:nvPr>
        </p:nvGraphicFramePr>
        <p:xfrm>
          <a:off x="467544" y="1844824"/>
          <a:ext cx="7848872" cy="4874791"/>
        </p:xfrm>
        <a:graphic>
          <a:graphicData uri="http://schemas.openxmlformats.org/drawingml/2006/table">
            <a:tbl>
              <a:tblPr firstRow="1" firstCol="1" bandRow="1"/>
              <a:tblGrid>
                <a:gridCol w="3924436"/>
                <a:gridCol w="3924436"/>
              </a:tblGrid>
              <a:tr h="27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Key policy objectives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Focus areas</a:t>
                      </a:r>
                      <a:endParaRPr lang="en-ZA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838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Industrialisation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Leveraging procurement spend to foster industrial and competitive capabilities in the South African economy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18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Localisation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Province/Municipal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Site/Operation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Utilisation of  procurement spend  to develop South African based suppliers (integrating B-BBEE and Black Owned suppliers)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38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Skills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Increasing the skill base (number and skill level) of South African workers, especially in areas where there is a national scarcity of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59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Employment and job creation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Creation of new jobs directly and indirectly by suppliers in the value chain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18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Enterprise and supplier development programmes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Providing a platform for SA-based suppliers to develop into national and international suppliers, through Capability, Capacity &amp; Competitiveness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85888" y="2654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01613" y="319088"/>
            <a:ext cx="70342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ZA" altLang="en-US" sz="2400">
                <a:solidFill>
                  <a:srgbClr val="FFFFFF"/>
                </a:solidFill>
              </a:rPr>
              <a:t>SD&amp;L evaluation criteria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92521" y="1988840"/>
            <a:ext cx="7645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ZA" altLang="en-US" sz="2000" dirty="0">
                <a:solidFill>
                  <a:schemeClr val="tx1"/>
                </a:solidFill>
              </a:rPr>
              <a:t>The evaluation criteria seeks to increase SD&amp;L evaluation score allocation in the overall scoring and to ensure all dimensions  of local development are considered:</a:t>
            </a: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000">
                <a:solidFill>
                  <a:srgbClr val="000000"/>
                </a:solidFill>
              </a:rPr>
              <a:t>| </a:t>
            </a:r>
            <a:fld id="{D2ECC868-DEA6-4ABE-8097-DFCBD43D9867}" type="slidenum">
              <a:rPr lang="en-GB" altLang="en-US" sz="1000">
                <a:solidFill>
                  <a:srgbClr val="000000"/>
                </a:solidFill>
              </a:rPr>
              <a:pPr/>
              <a:t>12</a:t>
            </a:fld>
            <a:r>
              <a:rPr lang="en-GB" altLang="en-US" sz="1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3143866"/>
            <a:ext cx="79343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435600" y="1196975"/>
            <a:ext cx="3024188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altLang="en-US" sz="1400" smtClean="0">
                <a:cs typeface="Arial" charset="0"/>
              </a:rPr>
              <a:t>Eskom’s Supplier Development &amp; Localisation Criteria </a:t>
            </a:r>
            <a:endParaRPr lang="en-ZA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98545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dirty="0" smtClean="0">
                <a:cs typeface="Arial" charset="0"/>
              </a:rPr>
              <a:t>Eskom’s Supplier Development &amp; </a:t>
            </a:r>
            <a:r>
              <a:rPr lang="en-US" altLang="en-US" sz="1400" dirty="0" err="1" smtClean="0">
                <a:cs typeface="Arial" charset="0"/>
              </a:rPr>
              <a:t>Localisation</a:t>
            </a:r>
            <a:r>
              <a:rPr lang="en-US" altLang="en-US" sz="1400" dirty="0" smtClean="0">
                <a:cs typeface="Arial" charset="0"/>
              </a:rPr>
              <a:t> Criteria </a:t>
            </a:r>
            <a:endParaRPr lang="en-ZA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9356-4FDB-49D5-BFC1-CA44A64F7D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75272"/>
              </p:ext>
            </p:extLst>
          </p:nvPr>
        </p:nvGraphicFramePr>
        <p:xfrm>
          <a:off x="179512" y="1813425"/>
          <a:ext cx="8239696" cy="509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313"/>
                <a:gridCol w="1658382"/>
                <a:gridCol w="866061"/>
                <a:gridCol w="1211146"/>
                <a:gridCol w="1420794"/>
              </a:tblGrid>
              <a:tr h="58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Criteria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Weight (%)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Total Target (%)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Proposed Target (%)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Total Overall Weighted Score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tx1"/>
                    </a:solidFill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Local Content to South Africa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30%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70%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Local</a:t>
                      </a:r>
                      <a:r>
                        <a:rPr lang="en-ZA" sz="1200" baseline="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to site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15%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10%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Procurement from LBS 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15%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10%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5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Procurement from BWO (Local to site)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10%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5%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5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Procurement from SBE(Local to site)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10%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5%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1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Skills development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20%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0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3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200" dirty="0">
                        <a:effectLst/>
                        <a:latin typeface="Arial Black" pitchFamily="34" charset="0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effectLst/>
                          <a:latin typeface="Arial Black" pitchFamily="34" charset="0"/>
                        </a:rPr>
                        <a:t>Localisation </a:t>
                      </a:r>
                      <a:r>
                        <a:rPr lang="en-ZA" sz="1200" b="1" dirty="0">
                          <a:effectLst/>
                          <a:latin typeface="Arial Black" pitchFamily="34" charset="0"/>
                        </a:rPr>
                        <a:t>Score.</a:t>
                      </a:r>
                      <a:endParaRPr lang="en-ZA" sz="1200" b="1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Black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3998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0" dirty="0" smtClean="0">
                          <a:effectLst/>
                          <a:latin typeface="Arial Black" pitchFamily="34" charset="0"/>
                          <a:cs typeface="Times New Roman"/>
                        </a:rPr>
                        <a:t>Note: A Supplier’s tender response must achieve a total </a:t>
                      </a:r>
                      <a:r>
                        <a:rPr lang="en-US" sz="1600" b="0" dirty="0" err="1" smtClean="0">
                          <a:effectLst/>
                          <a:latin typeface="Arial Black" pitchFamily="34" charset="0"/>
                          <a:cs typeface="Times New Roman"/>
                        </a:rPr>
                        <a:t>Localisation</a:t>
                      </a:r>
                      <a:r>
                        <a:rPr lang="en-US" sz="1600" b="0" dirty="0" smtClean="0">
                          <a:effectLst/>
                          <a:latin typeface="Arial Black" pitchFamily="34" charset="0"/>
                          <a:cs typeface="Times New Roman"/>
                        </a:rPr>
                        <a:t> score greater than 60% to get to the next stage of tender evaluation process.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US" sz="1600" b="0" dirty="0" smtClean="0">
                        <a:effectLst/>
                        <a:latin typeface="Arial Black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smtClean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  <a:cs typeface="Times New Roman"/>
                        </a:rPr>
                        <a:t>Some suppliers might be locally-based</a:t>
                      </a:r>
                      <a:r>
                        <a:rPr lang="en-US" sz="2000" b="0" baseline="0" dirty="0" smtClean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  <a:cs typeface="Times New Roman"/>
                        </a:rPr>
                        <a:t> but importers.</a:t>
                      </a:r>
                      <a:endParaRPr lang="en-US" sz="2000" b="0" dirty="0" smtClean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US" sz="1600" b="0" dirty="0" smtClean="0">
                        <a:effectLst/>
                        <a:latin typeface="Arial Black" pitchFamily="34" charset="0"/>
                        <a:cs typeface="Times New Roman"/>
                      </a:endParaRPr>
                    </a:p>
                  </a:txBody>
                  <a:tcPr marL="54892" marR="54892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892" marR="54892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892" marR="54892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6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B4E78-C29A-400A-99E1-D9E82943F6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21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500" dirty="0" smtClean="0"/>
              <a:t>Understanding of Local Content Value Chain &amp; Linkages</a:t>
            </a:r>
            <a:endParaRPr lang="en-ZA" sz="1500" dirty="0" smtClean="0"/>
          </a:p>
        </p:txBody>
      </p:sp>
      <p:pic>
        <p:nvPicPr>
          <p:cNvPr id="9221" name="Picture 11" descr="http://t2.gstatic.com/images?q=tbn:ANd9GcSWmke0Ly9j-Xz1jza7sd4ZlqzHAf0efKGSZl0w5Hoh8K6xGL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0"/>
            <a:ext cx="1071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http://images.cdn2.inmagine.com/168nwm/rubberball/rbvs016/rbvs0160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785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Image of a Metrorail trai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0"/>
            <a:ext cx="1571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 descr="http://t1.gstatic.com/images?q=tbn:ANd9GcR6Z4Di2RW7pbcH4zjUAc1cZVBo3aVf6aWx53rwbUBZWa23ZOzO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0"/>
            <a:ext cx="1071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 descr="C:\Users\GFourie\Documents\My Documents\1. Green and Energy Efficient Industries\presentations\solar-collec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0"/>
            <a:ext cx="1071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913424"/>
              </p:ext>
            </p:extLst>
          </p:nvPr>
        </p:nvGraphicFramePr>
        <p:xfrm>
          <a:off x="539552" y="1745432"/>
          <a:ext cx="8229601" cy="5112568"/>
        </p:xfrm>
        <a:graphic>
          <a:graphicData uri="http://schemas.openxmlformats.org/drawingml/2006/table">
            <a:tbl>
              <a:tblPr/>
              <a:tblGrid>
                <a:gridCol w="543357"/>
                <a:gridCol w="724477"/>
                <a:gridCol w="939556"/>
                <a:gridCol w="1460273"/>
                <a:gridCol w="807177"/>
                <a:gridCol w="1368152"/>
                <a:gridCol w="671637"/>
                <a:gridCol w="1044265"/>
                <a:gridCol w="670707"/>
              </a:tblGrid>
              <a:tr h="793996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</a:t>
                      </a:r>
                      <a:r>
                        <a:rPr lang="en-ZA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Chain</a:t>
                      </a:r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Programme Management: Once off opportunity</a:t>
                      </a:r>
                    </a:p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 has</a:t>
                      </a:r>
                      <a:r>
                        <a:rPr lang="en-ZA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longer term opportunity due to added O&amp;M phase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96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Manufacturing/</a:t>
                      </a:r>
                    </a:p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Testing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Commissioning 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O&amp;M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Decommissioning/</a:t>
                      </a:r>
                    </a:p>
                    <a:p>
                      <a:pPr algn="ctr" fontAlgn="ctr"/>
                      <a:r>
                        <a:rPr lang="en-ZA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Disposal</a:t>
                      </a:r>
                      <a:endParaRPr lang="en-ZA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1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Scope</a:t>
                      </a:r>
                    </a:p>
                  </a:txBody>
                  <a:tcPr marL="8502" marR="8502" marT="85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Understanding Current Industry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Capabilities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 Analysis</a:t>
                      </a:r>
                    </a:p>
                  </a:txBody>
                  <a:tcPr marL="8502" marR="8502" marT="850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ad Development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/ Funding 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Skills Development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BBBEE / Transformation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Intellectual Property  / Technology Transfer 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Appropriate Legislation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85889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 Process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02" marR="8502" marT="85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207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 Management (Penalties and Incentives)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Supplier Relationship Management</a:t>
                      </a:r>
                    </a:p>
                  </a:txBody>
                  <a:tcPr marL="8502" marR="8502" marT="8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2" marR="8502" marT="85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84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PPPFA and Local Content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7993063" cy="4929187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Preferential Procurement Policy Framework Act (PPPFA) was enacted in 2000, and its Regulations promulgated in 2001</a:t>
            </a:r>
          </a:p>
          <a:p>
            <a:pPr marL="342900" lvl="1" indent="-342900" algn="just"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 The Regulations were amended in 2011 and new regulations came into effect on 7 December 2011.</a:t>
            </a:r>
          </a:p>
          <a:p>
            <a:pPr marL="342900" lvl="1" indent="-342900" algn="just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Section 9: Local Production and Content</a:t>
            </a:r>
          </a:p>
          <a:p>
            <a:pPr marL="342900" lvl="1" indent="-342900" algn="just"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Paragraph 9 (1) of the Regulations empowers the dti to designate specific industries where tenders should prescribe that only locally manufactured products with a prescribed minimum threshold for local production and content will be considered</a:t>
            </a:r>
          </a:p>
          <a:p>
            <a:pPr marL="342900" lvl="1" indent="-342900" algn="just">
              <a:buFontTx/>
              <a:buChar char="•"/>
            </a:pPr>
            <a:r>
              <a:rPr lang="en-ZA" dirty="0" smtClean="0">
                <a:latin typeface="Arial Narrow" pitchFamily="34" charset="0"/>
                <a:cs typeface="Arial" pitchFamily="34" charset="0"/>
              </a:rPr>
              <a:t>To give effect to government decisions on public procurement; sectors/products were and are being designated for local production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5477-2EFC-47E4-9A69-76472CC894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3FCF2-A898-4AE5-8FBE-DB11C04348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400" dirty="0" smtClean="0"/>
              <a:t>Key Elements of a Local Content Programme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92" t="-2291" r="-2779" b="-3354"/>
          <a:stretch/>
        </p:blipFill>
        <p:spPr bwMode="auto">
          <a:xfrm>
            <a:off x="971600" y="3212976"/>
            <a:ext cx="7081018" cy="341385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570662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</a:t>
            </a:r>
            <a:r>
              <a:rPr lang="en-GB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Adapted from </a:t>
            </a:r>
            <a:r>
              <a:rPr lang="en-GB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Lunde</a:t>
            </a:r>
            <a:r>
              <a:rPr lang="en-GB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(2013) 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833552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“Local Content” </a:t>
            </a:r>
            <a:r>
              <a:rPr lang="en-Z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means that portion of the tender price which is not included in the imported content, provided that local </a:t>
            </a:r>
            <a:r>
              <a:rPr lang="en-Z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manufacturing </a:t>
            </a:r>
            <a:r>
              <a:rPr lang="en-Z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take place </a:t>
            </a:r>
            <a:r>
              <a:rPr lang="en-Z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within the borders of South Africa (SABS Approved Technical Specification SATS </a:t>
            </a:r>
            <a:r>
              <a:rPr lang="en-Z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1286:2011)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3454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300" dirty="0" smtClean="0"/>
              <a:t>Designated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5477-2EFC-47E4-9A69-76472CC894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91626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29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Leveraging </a:t>
            </a:r>
            <a:r>
              <a:rPr lang="en-ZA" dirty="0"/>
              <a:t>South Africa’s </a:t>
            </a:r>
            <a:r>
              <a:rPr lang="en-ZA" dirty="0" smtClean="0"/>
              <a:t>Rail Industry Strengths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86C54-7F91-4FA4-95D7-4988139F6B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700212"/>
            <a:ext cx="820668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endParaRPr lang="en-US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05" y="1844824"/>
            <a:ext cx="883789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 smtClean="0">
                <a:solidFill>
                  <a:schemeClr val="tx1"/>
                </a:solidFill>
                <a:latin typeface="Arial Narrow" pitchFamily="34" charset="0"/>
              </a:rPr>
              <a:t>As the Continent’s major rail country, the South African rail industry is uniquely positioned to support the growth in freight and passenger rail on the continent… </a:t>
            </a:r>
          </a:p>
          <a:p>
            <a:pPr marL="246854" lvl="0" indent="-246854" algn="just" defTabSz="892138">
              <a:spcBef>
                <a:spcPct val="40000"/>
              </a:spcBef>
              <a:buClr>
                <a:prstClr val="black"/>
              </a:buClr>
              <a:buSzPts val="2400"/>
              <a:buFont typeface="Verdana" pitchFamily="34" charset="0"/>
              <a:buChar char="•"/>
            </a:pPr>
            <a:r>
              <a:rPr lang="en-ZA" altLang="zh-CN" sz="2000" b="0" noProof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South 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Africa is the continent’s </a:t>
            </a:r>
            <a:r>
              <a:rPr lang="en-ZA" altLang="zh-CN" sz="200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leading rail country in terms of both freight and passenger rail infrastructure, 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as well as rolling stock assets</a:t>
            </a:r>
            <a:r>
              <a:rPr lang="en-ZA" altLang="zh-CN" sz="2000" b="0" noProof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.</a:t>
            </a:r>
          </a:p>
          <a:p>
            <a:pPr marL="246854" lvl="0" indent="-246854" algn="just" defTabSz="892138">
              <a:spcBef>
                <a:spcPct val="40000"/>
              </a:spcBef>
              <a:buClr>
                <a:prstClr val="black"/>
              </a:buClr>
              <a:buSzPts val="2400"/>
              <a:buFont typeface="Verdana" pitchFamily="34" charset="0"/>
              <a:buChar char="•"/>
            </a:pPr>
            <a:endParaRPr lang="en-ZA" altLang="zh-CN" sz="2000" b="0" noProof="1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246854" lvl="0" indent="-246854" algn="just" defTabSz="892138">
              <a:spcBef>
                <a:spcPct val="40000"/>
              </a:spcBef>
              <a:buClr>
                <a:prstClr val="black"/>
              </a:buClr>
              <a:buSzPts val="2400"/>
              <a:buFont typeface="Verdana" pitchFamily="34" charset="0"/>
              <a:buChar char="•"/>
            </a:pPr>
            <a:r>
              <a:rPr lang="en-ZA" altLang="zh-CN" sz="2000" b="0" noProof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The 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South African rail sector has developed capabilities, skills and expertise </a:t>
            </a:r>
            <a:r>
              <a:rPr lang="en-ZA" altLang="zh-CN" sz="200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as manufacturer, assembler and supplier of rail infrastructure, rolling stock and components,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 including the </a:t>
            </a:r>
            <a:r>
              <a:rPr lang="en-ZA" altLang="zh-CN" sz="200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refurbishment and rejuvenation 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of aged rail and rolling stock infrastructure and components</a:t>
            </a:r>
            <a:r>
              <a:rPr lang="en-ZA" altLang="zh-CN" sz="2000" b="0" noProof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.</a:t>
            </a:r>
          </a:p>
          <a:p>
            <a:pPr marL="246854" lvl="0" indent="-246854" algn="just" defTabSz="892138">
              <a:spcBef>
                <a:spcPct val="40000"/>
              </a:spcBef>
              <a:buClr>
                <a:prstClr val="black"/>
              </a:buClr>
              <a:buSzPts val="2400"/>
              <a:buFont typeface="Verdana" pitchFamily="34" charset="0"/>
              <a:buChar char="•"/>
            </a:pPr>
            <a:endParaRPr lang="en-ZA" altLang="zh-CN" sz="2000" b="0" noProof="1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246854" lvl="0" indent="-246854" algn="just" defTabSz="892138">
              <a:spcBef>
                <a:spcPct val="40000"/>
              </a:spcBef>
              <a:buClr>
                <a:prstClr val="black"/>
              </a:buClr>
              <a:buSzPts val="2400"/>
              <a:buFont typeface="Verdana" pitchFamily="34" charset="0"/>
              <a:buChar char="•"/>
            </a:pPr>
            <a:r>
              <a:rPr lang="en-ZA" altLang="zh-CN" sz="2000" b="0" noProof="1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South </a:t>
            </a:r>
            <a:r>
              <a:rPr lang="en-ZA" altLang="zh-CN" sz="2000" b="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Africa’s own substantial investments in its freight and passenger rail and rolling stock infrastructure over the next decade will further </a:t>
            </a:r>
            <a:r>
              <a:rPr lang="en-ZA" altLang="zh-CN" sz="2000" noProof="1">
                <a:solidFill>
                  <a:schemeClr val="tx1"/>
                </a:solidFill>
                <a:latin typeface="Arial Narrow" pitchFamily="34" charset="0"/>
                <a:cs typeface="+mn-cs"/>
              </a:rPr>
              <a:t>strengthen and deepen its participation in important aspects of the rail industry value chain.</a:t>
            </a:r>
          </a:p>
          <a:p>
            <a:endParaRPr lang="en-US" sz="1800" i="1" dirty="0" smtClean="0">
              <a:solidFill>
                <a:schemeClr val="tx1"/>
              </a:solidFill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US" sz="1800" i="1" dirty="0" smtClean="0"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US" sz="1800" i="1" dirty="0" smtClean="0"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US" sz="1800" i="1" dirty="0" smtClean="0"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US" sz="1800" i="1" dirty="0" smtClean="0"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US" sz="1800" i="1" dirty="0" smtClean="0">
              <a:latin typeface="Myriad Pro Light"/>
            </a:endParaRPr>
          </a:p>
          <a:p>
            <a:endParaRPr lang="en-US" sz="1800" i="1" dirty="0">
              <a:latin typeface="Myriad Pro Light"/>
            </a:endParaRPr>
          </a:p>
          <a:p>
            <a:endParaRPr lang="en-ZA" sz="1800" i="1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Designated Sectors</a:t>
            </a:r>
            <a:endParaRPr lang="en-ZA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3B4A1-2871-4D9F-B081-8080E3F90D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" y="1219878"/>
            <a:ext cx="8961755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88950"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Rail 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fleet procurement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algn="just">
              <a:lnSpc>
                <a:spcPct val="150000"/>
              </a:lnSpc>
              <a:defRPr/>
            </a:pPr>
            <a:r>
              <a:rPr lang="en-ZA" altLang="en-US" sz="18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Under rolling stock, PRASA and Transnet Freight Rail (TFR) are implementing CAPEX programme: Alstom-</a:t>
            </a:r>
            <a:r>
              <a:rPr lang="en-ZA" altLang="en-US" sz="180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Gibela</a:t>
            </a:r>
            <a:r>
              <a:rPr lang="en-ZA" altLang="en-US" sz="18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 will  build the PRASA coaches/EMUs (3600 coaches at the cost of R51 billion) and the 1064 locomotive programme is delivered by GE &amp; CNR for diesel locos and CSR &amp; Bombardier for electric locos. The following deliveries have happened to-date: </a:t>
            </a:r>
          </a:p>
          <a:p>
            <a:pPr marL="7429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First 2 of 20 train-sets for PRASA built by Alstom-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Gibela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in Brazil. The local factory is being established in Nigel to assemble the remaining units 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First 6 of Class 44 diesel locomotives built by GE in the USA. The assembly of the remainder has commenced at TE 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Koedoespoort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First 40 of Class 22E dual voltage electric locomotives built by CSR in China. The assembly of the remainder has commenced at TE 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Koedoespoort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CNR will do the assembly at TE facility in Durban and also working with MTU SA for local assembly on diesel engine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Bombardier will do the assembly at TE facility in Durban </a:t>
            </a: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GB" sz="1800" b="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0" indent="-342900" algn="just" defTabSz="4889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endParaRPr lang="en-US" sz="2400" b="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 algn="just" defTabSz="4889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endParaRPr lang="en-GB" sz="2400" b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395536" y="1628800"/>
            <a:ext cx="7993062" cy="4103687"/>
          </a:xfrm>
        </p:spPr>
        <p:txBody>
          <a:bodyPr/>
          <a:lstStyle/>
          <a:p>
            <a:pPr algn="just" eaLnBrk="1" hangingPunct="1"/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 overview on some of the economic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changes facing South Africa</a:t>
            </a: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Role of the SOCs in Economic Development</a:t>
            </a: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PPPFA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Local Content </a:t>
            </a:r>
          </a:p>
          <a:p>
            <a:pPr algn="just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Regulation  9.3 of the PPPFA</a:t>
            </a: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List of Designated Sectors (approved, outstanding and not approved)</a:t>
            </a:r>
          </a:p>
          <a:p>
            <a:pPr algn="just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Highlights on Designated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Sectors</a:t>
            </a:r>
          </a:p>
          <a:p>
            <a:pPr algn="just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Priority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areas for consideration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 smtClean="0"/>
              <a:t>Purpose of the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6C637-E691-4323-B2E9-D3C567B2B1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6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Designated Sectors</a:t>
            </a:r>
            <a:endParaRPr lang="en-ZA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3B4A1-2871-4D9F-B081-8080E3F90D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3" y="1219878"/>
            <a:ext cx="8784976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88950"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Rail fleet procurement </a:t>
            </a:r>
            <a:endParaRPr lang="en-US" sz="20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285750" lvl="1">
              <a:lnSpc>
                <a:spcPct val="150000"/>
              </a:lnSpc>
              <a:defRPr/>
            </a:pPr>
            <a:r>
              <a:rPr lang="en-ZA" altLang="en-US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At the back of these OEMs work packages:  </a:t>
            </a: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IEC Holden assembled the first SA made AC traction motors under the Bombardier loco contract 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BT built a Propulsion and Controls Production facility in 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Elandsfontein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Over 50 companies are benefiting from both the PRASA and TFR contracts directly </a:t>
            </a:r>
            <a:r>
              <a:rPr lang="en-GB" sz="1800" b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or 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through the Tier 1 suppliers.  However, they are </a:t>
            </a:r>
            <a:r>
              <a:rPr lang="en-GB" sz="1800" b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challenges 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(e.g. cash flow issues and weak balance sheets) which has the potential to erode their installed capacity and be replaced with imports</a:t>
            </a:r>
          </a:p>
          <a:p>
            <a:pPr marL="285750" lvl="1">
              <a:lnSpc>
                <a:spcPct val="150000"/>
              </a:lnSpc>
              <a:defRPr/>
            </a:pPr>
            <a:r>
              <a:rPr lang="en-ZA" altLang="en-US" sz="1800" b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Interventions </a:t>
            </a:r>
            <a:r>
              <a:rPr lang="en-ZA" altLang="en-US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have been made at the various foundries to improve competitiveness under the National Foundry Technology Network</a:t>
            </a: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Mitech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, 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Guestro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and </a:t>
            </a:r>
            <a:r>
              <a:rPr lang="en-GB" sz="1800" b="0" dirty="0" err="1">
                <a:solidFill>
                  <a:schemeClr val="tx1"/>
                </a:solidFill>
                <a:latin typeface="Arial Narrow" pitchFamily="34" charset="0"/>
                <a:cs typeface="+mn-cs"/>
              </a:rPr>
              <a:t>Dhuva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Foundries, amongst others, revamped their manufacturing facilities with a state-of-the-art equipment to gear themselves to meet the local content requirements for rolling stock and valves designations but </a:t>
            </a:r>
            <a:r>
              <a:rPr lang="en-GB" sz="1800" b="0" dirty="0" smtClean="0">
                <a:solidFill>
                  <a:schemeClr val="tx1"/>
                </a:solidFill>
                <a:latin typeface="Arial Narrow" pitchFamily="34" charset="0"/>
                <a:cs typeface="+mn-cs"/>
              </a:rPr>
              <a:t>have financing </a:t>
            </a:r>
            <a:r>
              <a:rPr lang="en-GB" sz="1800" b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challenges</a:t>
            </a:r>
            <a:endParaRPr lang="en-ZA" sz="1800" b="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  <a:p>
            <a:pPr marL="7429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GB" sz="1400" b="0" dirty="0">
              <a:solidFill>
                <a:srgbClr val="000000"/>
              </a:solidFill>
            </a:endParaRPr>
          </a:p>
          <a:p>
            <a:pPr marL="342900" lvl="0" indent="-342900" algn="just" defTabSz="4889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endParaRPr lang="en-US" sz="2400" b="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 algn="just" defTabSz="4889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endParaRPr lang="en-GB" sz="2400" b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1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/>
              <a:t>Rail fleet procurement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9356-4FDB-49D5-BFC1-CA44A64F7D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8" y="1801038"/>
            <a:ext cx="8982075" cy="50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4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Rail Rolling Stock Opportunities</a:t>
            </a:r>
            <a:endParaRPr lang="en-ZA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19D62-6A75-466B-A3DE-90BE570BAB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0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1800" dirty="0">
                <a:cs typeface="Arial" charset="0"/>
              </a:rPr>
              <a:t>Transnet National Ports Authority (TNPA)</a:t>
            </a:r>
            <a:r>
              <a:rPr lang="en-US" altLang="en-US" sz="1800" dirty="0">
                <a:cs typeface="Arial" charset="0"/>
              </a:rPr>
              <a:t> </a:t>
            </a:r>
            <a:endParaRPr lang="en-ZA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9356-4FDB-49D5-BFC1-CA44A64F7D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0825" y="1714488"/>
            <a:ext cx="8058150" cy="46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2880" lvl="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ZA" altLang="en-US" sz="1950" b="0" dirty="0">
                <a:latin typeface="Arial Narrow" pitchFamily="34" charset="0"/>
                <a:cs typeface="Arial" charset="0"/>
              </a:rPr>
              <a:t>Transnet National Ports Authority (TNPA) and Transnet SOC Limited have adopted a Public- Private -Partnership (PPP) model to finance new Operation </a:t>
            </a:r>
            <a:r>
              <a:rPr lang="en-ZA" altLang="en-US" sz="1950" b="0" dirty="0" err="1">
                <a:latin typeface="Arial Narrow" pitchFamily="34" charset="0"/>
                <a:cs typeface="Arial" charset="0"/>
              </a:rPr>
              <a:t>Phakisa</a:t>
            </a:r>
            <a:r>
              <a:rPr lang="en-ZA" altLang="en-US" sz="1950" b="0" dirty="0">
                <a:latin typeface="Arial Narrow" pitchFamily="34" charset="0"/>
                <a:cs typeface="Arial" charset="0"/>
              </a:rPr>
              <a:t> infrastructure</a:t>
            </a:r>
            <a:r>
              <a:rPr lang="en-ZA" altLang="en-US" sz="1950" b="0" dirty="0" smtClean="0">
                <a:latin typeface="Arial Narrow" pitchFamily="34" charset="0"/>
                <a:cs typeface="Arial" charset="0"/>
              </a:rPr>
              <a:t>.</a:t>
            </a:r>
            <a:endParaRPr lang="en-ZA" altLang="en-US" sz="1950" b="0" dirty="0">
              <a:latin typeface="Arial Narrow" pitchFamily="34" charset="0"/>
              <a:cs typeface="Arial" charset="0"/>
            </a:endParaRPr>
          </a:p>
          <a:p>
            <a:pPr marL="617220" lvl="1" indent="-34290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Courier New" pitchFamily="49" charset="0"/>
              <a:buChar char="o"/>
              <a:defRPr/>
            </a:pPr>
            <a:r>
              <a:rPr lang="en-ZA" altLang="en-US" sz="1800" b="0" dirty="0">
                <a:latin typeface="Arial" pitchFamily="34" charset="0"/>
                <a:cs typeface="Arial" pitchFamily="34" charset="0"/>
              </a:rPr>
              <a:t>TNPA has committed R7 billion for public sector investment in domestic ports to support industrial opportunities in the </a:t>
            </a:r>
            <a:r>
              <a:rPr lang="en-ZA" altLang="en-US" sz="1800" b="0" dirty="0" smtClean="0">
                <a:latin typeface="Arial" pitchFamily="34" charset="0"/>
                <a:cs typeface="Arial" pitchFamily="34" charset="0"/>
              </a:rPr>
              <a:t>ports</a:t>
            </a:r>
            <a:endParaRPr lang="en-ZA" altLang="en-US" sz="1800" b="0" dirty="0">
              <a:latin typeface="Arial" pitchFamily="34" charset="0"/>
              <a:cs typeface="Arial" pitchFamily="34" charset="0"/>
            </a:endParaRPr>
          </a:p>
          <a:p>
            <a:pPr marL="182880" lvl="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ZA" altLang="en-US" sz="1950" b="0" dirty="0">
                <a:latin typeface="Arial Narrow" pitchFamily="34" charset="0"/>
                <a:cs typeface="Arial" charset="0"/>
              </a:rPr>
              <a:t> Establishment of </a:t>
            </a:r>
            <a:r>
              <a:rPr lang="en-ZA" altLang="en-US" sz="1950" b="0" dirty="0" err="1">
                <a:latin typeface="Arial Narrow" pitchFamily="34" charset="0"/>
                <a:cs typeface="Arial" charset="0"/>
              </a:rPr>
              <a:t>Saldanha</a:t>
            </a:r>
            <a:r>
              <a:rPr lang="en-ZA" altLang="en-US" sz="1950" b="0" dirty="0">
                <a:latin typeface="Arial Narrow" pitchFamily="34" charset="0"/>
                <a:cs typeface="Arial" charset="0"/>
              </a:rPr>
              <a:t> Bay as an oil and gas hub:</a:t>
            </a:r>
          </a:p>
          <a:p>
            <a:pPr marL="617220" lvl="1" indent="-34290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/>
              <a:buChar char="•"/>
              <a:defRPr/>
            </a:pPr>
            <a:r>
              <a:rPr lang="en-ZA" altLang="en-US" sz="1950" b="0" dirty="0">
                <a:latin typeface="Arial Narrow" pitchFamily="34" charset="0"/>
              </a:rPr>
              <a:t> Total scope of initiative amounts to </a:t>
            </a:r>
            <a:r>
              <a:rPr lang="en-ZA" altLang="en-US" sz="1950" dirty="0">
                <a:latin typeface="Arial Narrow" pitchFamily="34" charset="0"/>
              </a:rPr>
              <a:t>R9.2 billion investment </a:t>
            </a:r>
            <a:r>
              <a:rPr lang="en-ZA" altLang="en-US" sz="1950" b="0" dirty="0">
                <a:latin typeface="Arial Narrow" pitchFamily="34" charset="0"/>
              </a:rPr>
              <a:t>(public and  private).</a:t>
            </a:r>
          </a:p>
          <a:p>
            <a:pPr marL="914400" lvl="2" indent="0" algn="just" eaLnBrk="1" fontAlgn="auto" hangingPunct="1">
              <a:spcAft>
                <a:spcPts val="0"/>
              </a:spcAft>
              <a:buClr>
                <a:srgbClr val="93A299"/>
              </a:buClr>
              <a:buSzPct val="90000"/>
              <a:buNone/>
              <a:defRPr/>
            </a:pPr>
            <a:r>
              <a:rPr lang="en-ZA" altLang="en-US" sz="1950" b="0" dirty="0" smtClean="0">
                <a:latin typeface="Arial Narrow" pitchFamily="34" charset="0"/>
              </a:rPr>
              <a:t>1</a:t>
            </a:r>
            <a:r>
              <a:rPr lang="en-ZA" altLang="en-US" sz="1950" b="0" dirty="0">
                <a:latin typeface="Arial Narrow" pitchFamily="34" charset="0"/>
              </a:rPr>
              <a:t>. Offshore Supply Base – work has commenced.</a:t>
            </a:r>
          </a:p>
          <a:p>
            <a:pPr marL="914400" lvl="2" indent="0" algn="just" eaLnBrk="1" fontAlgn="auto" hangingPunct="1">
              <a:spcAft>
                <a:spcPts val="0"/>
              </a:spcAft>
              <a:buClr>
                <a:srgbClr val="93A299"/>
              </a:buClr>
              <a:buSzPct val="90000"/>
              <a:buNone/>
              <a:defRPr/>
            </a:pPr>
            <a:r>
              <a:rPr lang="en-ZA" altLang="en-US" sz="1950" b="0" dirty="0">
                <a:latin typeface="Arial Narrow" pitchFamily="34" charset="0"/>
              </a:rPr>
              <a:t>2. Berth 205 (rig repair facility)</a:t>
            </a:r>
          </a:p>
          <a:p>
            <a:pPr marL="914400" lvl="2" indent="0" algn="just" eaLnBrk="1" fontAlgn="auto" hangingPunct="1">
              <a:spcAft>
                <a:spcPts val="0"/>
              </a:spcAft>
              <a:buClr>
                <a:srgbClr val="93A299"/>
              </a:buClr>
              <a:buSzPct val="90000"/>
              <a:buNone/>
              <a:defRPr/>
            </a:pPr>
            <a:r>
              <a:rPr lang="en-ZA" altLang="en-US" sz="1950" b="0" dirty="0">
                <a:latin typeface="Arial Narrow" pitchFamily="34" charset="0"/>
              </a:rPr>
              <a:t>3. </a:t>
            </a:r>
            <a:r>
              <a:rPr lang="en-ZA" altLang="en-US" sz="1950" b="0" dirty="0" err="1">
                <a:latin typeface="Arial Narrow" pitchFamily="34" charset="0"/>
              </a:rPr>
              <a:t>Mossgas</a:t>
            </a:r>
            <a:r>
              <a:rPr lang="en-ZA" altLang="en-US" sz="1950" b="0" dirty="0">
                <a:latin typeface="Arial Narrow" pitchFamily="34" charset="0"/>
              </a:rPr>
              <a:t> Jetty (extension</a:t>
            </a:r>
            <a:r>
              <a:rPr lang="en-ZA" altLang="en-US" sz="1950" b="0" dirty="0" smtClean="0">
                <a:latin typeface="Arial Narrow" pitchFamily="34" charset="0"/>
              </a:rPr>
              <a:t>)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1950" dirty="0">
                <a:latin typeface="Arial Narrow" pitchFamily="34" charset="0"/>
                <a:cs typeface="Arial" charset="0"/>
              </a:rPr>
              <a:t>the </a:t>
            </a:r>
            <a:r>
              <a:rPr lang="en-US" altLang="en-US" sz="1950" dirty="0" err="1">
                <a:latin typeface="Arial Narrow" pitchFamily="34" charset="0"/>
                <a:cs typeface="Arial" charset="0"/>
              </a:rPr>
              <a:t>dti</a:t>
            </a:r>
            <a:r>
              <a:rPr lang="en-US" altLang="en-US" sz="1950" dirty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1950" b="0" dirty="0">
                <a:latin typeface="Arial Narrow" pitchFamily="34" charset="0"/>
                <a:cs typeface="Arial" charset="0"/>
              </a:rPr>
              <a:t>designated working vessels for local procurement (60% local content). National Treasury issued Instruction Note.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en-US" altLang="en-US" sz="1950" b="0" dirty="0">
                <a:latin typeface="Arial Narrow" pitchFamily="34" charset="0"/>
                <a:cs typeface="Arial" charset="0"/>
              </a:rPr>
              <a:t>A R1.4bn tender by TNPA for the procurement of tug boats was awarded to a South African company in support of local procurement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en-ZA" altLang="en-US" sz="1950" b="0" dirty="0">
              <a:latin typeface="Arial Narrow" pitchFamily="34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400" b="0" kern="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/>
          </p:cNvSpPr>
          <p:nvPr/>
        </p:nvSpPr>
        <p:spPr bwMode="auto">
          <a:xfrm>
            <a:off x="241300" y="765175"/>
            <a:ext cx="76438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n-US"/>
          </a:p>
        </p:txBody>
      </p:sp>
      <p:sp>
        <p:nvSpPr>
          <p:cNvPr id="29699" name="Rectangle 3"/>
          <p:cNvSpPr txBox="1">
            <a:spLocks/>
          </p:cNvSpPr>
          <p:nvPr/>
        </p:nvSpPr>
        <p:spPr bwMode="auto">
          <a:xfrm>
            <a:off x="65087" y="981075"/>
            <a:ext cx="88566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indent="-1825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endParaRPr lang="en-US" sz="2600">
              <a:solidFill>
                <a:srgbClr val="29293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1336" y="6248400"/>
            <a:ext cx="1876552" cy="5120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70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925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E1472A-7555-4529-9180-E1C683748FC0}" type="slidenum">
              <a:rPr lang="en-GB">
                <a:solidFill>
                  <a:srgbClr val="FFFFFF"/>
                </a:solidFill>
              </a:rPr>
              <a:pPr/>
              <a:t>24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68513"/>
            <a:ext cx="66976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5155406" y="3861595"/>
            <a:ext cx="3781425" cy="169862"/>
          </a:xfrm>
          <a:prstGeom prst="triangle">
            <a:avLst>
              <a:gd name="adj" fmla="val 50000"/>
            </a:avLst>
          </a:prstGeom>
          <a:solidFill>
            <a:srgbClr val="6633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 kern="0">
              <a:solidFill>
                <a:sysClr val="windowText" lastClr="000000"/>
              </a:solidFill>
              <a:latin typeface="Arial" charset="0"/>
              <a:cs typeface="+mn-cs"/>
            </a:endParaRP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7105650" y="1828800"/>
            <a:ext cx="18161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ZA" sz="1600"/>
              <a:t>The Small African Regional Aircraft Program involves developing a 24 seat passenger / freight pressurised African air taxi.  </a:t>
            </a:r>
          </a:p>
          <a:p>
            <a:endParaRPr lang="en-ZA" sz="1600"/>
          </a:p>
          <a:p>
            <a:r>
              <a:rPr lang="en-ZA" sz="1600"/>
              <a:t>This can act as a base-load of demand for the sustaining and building of an entire cluster.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ZA" sz="1800" dirty="0" smtClean="0"/>
              <a:t>Role of Denel in Regional Aircraft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489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21878" y="6394848"/>
            <a:ext cx="1770602" cy="339725"/>
          </a:xfrm>
          <a:noFill/>
        </p:spPr>
        <p:txBody>
          <a:bodyPr/>
          <a:lstStyle>
            <a:lvl1pPr defTabSz="872436" eaLnBrk="0" hangingPunct="0">
              <a:defRPr sz="1800" b="1">
                <a:solidFill>
                  <a:schemeClr val="tx1"/>
                </a:solidFill>
                <a:latin typeface="Arial" charset="0"/>
              </a:defRPr>
            </a:lvl1pPr>
            <a:lvl2pPr marL="678239" indent="-260861" defTabSz="872436" eaLnBrk="0" hangingPunct="0">
              <a:defRPr sz="1800" b="1">
                <a:solidFill>
                  <a:schemeClr val="tx1"/>
                </a:solidFill>
                <a:latin typeface="Arial" charset="0"/>
              </a:defRPr>
            </a:lvl2pPr>
            <a:lvl3pPr marL="1043445" indent="-208689" defTabSz="872436" eaLnBrk="0" hangingPunct="0">
              <a:defRPr sz="1800" b="1">
                <a:solidFill>
                  <a:schemeClr val="tx1"/>
                </a:solidFill>
                <a:latin typeface="Arial" charset="0"/>
              </a:defRPr>
            </a:lvl3pPr>
            <a:lvl4pPr marL="1460823" indent="-208689" defTabSz="872436" eaLnBrk="0" hangingPunct="0">
              <a:defRPr sz="1800" b="1">
                <a:solidFill>
                  <a:schemeClr val="tx1"/>
                </a:solidFill>
                <a:latin typeface="Arial" charset="0"/>
              </a:defRPr>
            </a:lvl4pPr>
            <a:lvl5pPr marL="1878200" indent="-208689" defTabSz="872436" eaLnBrk="0" hangingPunct="0">
              <a:defRPr sz="1800" b="1">
                <a:solidFill>
                  <a:schemeClr val="tx1"/>
                </a:solidFill>
                <a:latin typeface="Arial" charset="0"/>
              </a:defRPr>
            </a:lvl5pPr>
            <a:lvl6pPr marL="2295578" indent="-208689" defTabSz="872436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6pPr>
            <a:lvl7pPr marL="2712956" indent="-208689" defTabSz="872436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7pPr>
            <a:lvl8pPr marL="3130334" indent="-208689" defTabSz="872436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8pPr>
            <a:lvl9pPr marL="3547712" indent="-208689" defTabSz="872436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1FC4241-1C83-4C3B-AA39-DF130189D557}" type="slidenum">
              <a:rPr lang="fr-FR" sz="1200" b="0">
                <a:latin typeface="Arial Narrow" pitchFamily="34" charset="0"/>
              </a:rPr>
              <a:pPr algn="r"/>
              <a:t>25</a:t>
            </a:fld>
            <a:endParaRPr lang="fr-FR" sz="1200" b="0" dirty="0">
              <a:latin typeface="Arial Narrow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Defence’s role in Industrial Development</a:t>
            </a: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3579948" y="3420731"/>
            <a:ext cx="2132189" cy="1438961"/>
            <a:chOff x="2215" y="2005"/>
            <a:chExt cx="1632" cy="1034"/>
          </a:xfrm>
          <a:solidFill>
            <a:srgbClr val="FF0000"/>
          </a:solidFill>
        </p:grpSpPr>
        <p:pic>
          <p:nvPicPr>
            <p:cNvPr id="11303" name="Picture 4" descr="j04103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" y="2464"/>
              <a:ext cx="1019" cy="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5" descr="j04103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2365"/>
              <a:ext cx="829" cy="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6" descr="avion_08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46" b="22136"/>
            <a:stretch>
              <a:fillRect/>
            </a:stretch>
          </p:blipFill>
          <p:spPr bwMode="auto">
            <a:xfrm>
              <a:off x="2840" y="2005"/>
              <a:ext cx="1007" cy="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7" descr="j03119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78" y="2326097"/>
            <a:ext cx="1224844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1135945" y="4008645"/>
            <a:ext cx="1080911" cy="676628"/>
            <a:chOff x="632" y="2592"/>
            <a:chExt cx="720" cy="423"/>
          </a:xfrm>
        </p:grpSpPr>
        <p:pic>
          <p:nvPicPr>
            <p:cNvPr id="11301" name="Picture 9" descr="moteur avion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" y="2592"/>
              <a:ext cx="68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1132" y="2940"/>
              <a:ext cx="220" cy="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dirty="0"/>
            </a:p>
          </p:txBody>
        </p:sp>
      </p:grpSp>
      <p:pic>
        <p:nvPicPr>
          <p:cNvPr id="11272" name="Picture 11" descr="in00488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834" y="1617893"/>
            <a:ext cx="804333" cy="6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j04326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123" y="4007141"/>
            <a:ext cx="702733" cy="74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j04339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567" y="2135137"/>
            <a:ext cx="699911" cy="74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rc 14"/>
          <p:cNvSpPr>
            <a:spLocks/>
          </p:cNvSpPr>
          <p:nvPr/>
        </p:nvSpPr>
        <p:spPr bwMode="auto">
          <a:xfrm rot="353112" flipV="1">
            <a:off x="4025901" y="2748613"/>
            <a:ext cx="674511" cy="521756"/>
          </a:xfrm>
          <a:custGeom>
            <a:avLst/>
            <a:gdLst>
              <a:gd name="T0" fmla="*/ 752818 w 21600"/>
              <a:gd name="T1" fmla="*/ 0 h 15702"/>
              <a:gd name="T2" fmla="*/ 606182 w 21600"/>
              <a:gd name="T3" fmla="*/ 550863 h 15702"/>
              <a:gd name="T4" fmla="*/ 0 w 21600"/>
              <a:gd name="T5" fmla="*/ 95038 h 157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702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</a:path>
              <a:path w="21600" h="15702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3451291" y="2315183"/>
            <a:ext cx="2531533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Metals, plastics, fabrics,…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907345" y="2885443"/>
            <a:ext cx="2159000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Railway rolling stock, transport &amp; logistics</a:t>
            </a:r>
          </a:p>
        </p:txBody>
      </p:sp>
      <p:sp>
        <p:nvSpPr>
          <p:cNvPr id="11278" name="Arc 17"/>
          <p:cNvSpPr>
            <a:spLocks/>
          </p:cNvSpPr>
          <p:nvPr/>
        </p:nvSpPr>
        <p:spPr bwMode="auto">
          <a:xfrm rot="19436849" flipV="1">
            <a:off x="2981679" y="3329010"/>
            <a:ext cx="674511" cy="521756"/>
          </a:xfrm>
          <a:custGeom>
            <a:avLst/>
            <a:gdLst>
              <a:gd name="T0" fmla="*/ 752818 w 21600"/>
              <a:gd name="T1" fmla="*/ 0 h 15702"/>
              <a:gd name="T2" fmla="*/ 606182 w 21600"/>
              <a:gd name="T3" fmla="*/ 550863 h 15702"/>
              <a:gd name="T4" fmla="*/ 0 w 21600"/>
              <a:gd name="T5" fmla="*/ 95038 h 157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702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</a:path>
              <a:path w="21600" h="15702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79" name="Arc 18"/>
          <p:cNvSpPr>
            <a:spLocks/>
          </p:cNvSpPr>
          <p:nvPr/>
        </p:nvSpPr>
        <p:spPr bwMode="auto">
          <a:xfrm rot="17005098" flipV="1">
            <a:off x="2479086" y="4303615"/>
            <a:ext cx="718729" cy="489656"/>
          </a:xfrm>
          <a:custGeom>
            <a:avLst/>
            <a:gdLst>
              <a:gd name="T0" fmla="*/ 752818 w 21600"/>
              <a:gd name="T1" fmla="*/ 0 h 15702"/>
              <a:gd name="T2" fmla="*/ 606182 w 21600"/>
              <a:gd name="T3" fmla="*/ 550863 h 15702"/>
              <a:gd name="T4" fmla="*/ 0 w 21600"/>
              <a:gd name="T5" fmla="*/ 95038 h 157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702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</a:path>
              <a:path w="21600" h="15702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354190" y="4712338"/>
            <a:ext cx="2181578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Engines, propulsion systems</a:t>
            </a:r>
          </a:p>
        </p:txBody>
      </p:sp>
      <p:sp>
        <p:nvSpPr>
          <p:cNvPr id="11281" name="Arc 20"/>
          <p:cNvSpPr>
            <a:spLocks/>
          </p:cNvSpPr>
          <p:nvPr/>
        </p:nvSpPr>
        <p:spPr bwMode="auto">
          <a:xfrm rot="1925747">
            <a:off x="3333045" y="4853678"/>
            <a:ext cx="674511" cy="529273"/>
          </a:xfrm>
          <a:custGeom>
            <a:avLst/>
            <a:gdLst>
              <a:gd name="T0" fmla="*/ 752818 w 21600"/>
              <a:gd name="T1" fmla="*/ 0 h 15945"/>
              <a:gd name="T2" fmla="*/ 599683 w 21600"/>
              <a:gd name="T3" fmla="*/ 558800 h 15945"/>
              <a:gd name="T4" fmla="*/ 0 w 21600"/>
              <a:gd name="T5" fmla="*/ 94938 h 15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945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501"/>
                  <a:pt x="20006" y="12157"/>
                  <a:pt x="17069" y="15944"/>
                </a:cubicBezTo>
              </a:path>
              <a:path w="21600" h="15945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501"/>
                  <a:pt x="20006" y="12157"/>
                  <a:pt x="17069" y="15944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82" name="Arc 21"/>
          <p:cNvSpPr>
            <a:spLocks/>
          </p:cNvSpPr>
          <p:nvPr/>
        </p:nvSpPr>
        <p:spPr bwMode="auto">
          <a:xfrm rot="20084820" flipH="1">
            <a:off x="5322712" y="4876232"/>
            <a:ext cx="674511" cy="529273"/>
          </a:xfrm>
          <a:custGeom>
            <a:avLst/>
            <a:gdLst>
              <a:gd name="T0" fmla="*/ 752818 w 21600"/>
              <a:gd name="T1" fmla="*/ 0 h 15945"/>
              <a:gd name="T2" fmla="*/ 599683 w 21600"/>
              <a:gd name="T3" fmla="*/ 558800 h 15945"/>
              <a:gd name="T4" fmla="*/ 0 w 21600"/>
              <a:gd name="T5" fmla="*/ 94938 h 159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945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501"/>
                  <a:pt x="20006" y="12157"/>
                  <a:pt x="17069" y="15944"/>
                </a:cubicBezTo>
              </a:path>
              <a:path w="21600" h="15945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501"/>
                  <a:pt x="20006" y="12157"/>
                  <a:pt x="17069" y="15944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83" name="Arc 22"/>
          <p:cNvSpPr>
            <a:spLocks/>
          </p:cNvSpPr>
          <p:nvPr/>
        </p:nvSpPr>
        <p:spPr bwMode="auto">
          <a:xfrm rot="2163151" flipH="1" flipV="1">
            <a:off x="5801079" y="3329010"/>
            <a:ext cx="674511" cy="521756"/>
          </a:xfrm>
          <a:custGeom>
            <a:avLst/>
            <a:gdLst>
              <a:gd name="T0" fmla="*/ 752818 w 21600"/>
              <a:gd name="T1" fmla="*/ 0 h 15702"/>
              <a:gd name="T2" fmla="*/ 606182 w 21600"/>
              <a:gd name="T3" fmla="*/ 550863 h 15702"/>
              <a:gd name="T4" fmla="*/ 0 w 21600"/>
              <a:gd name="T5" fmla="*/ 95038 h 157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702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</a:path>
              <a:path w="21600" h="15702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6087534" y="2811765"/>
            <a:ext cx="2068689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Software, design,…</a:t>
            </a:r>
          </a:p>
        </p:txBody>
      </p:sp>
      <p:sp>
        <p:nvSpPr>
          <p:cNvPr id="11285" name="Text Box 24"/>
          <p:cNvSpPr txBox="1">
            <a:spLocks noChangeArrowheads="1"/>
          </p:cNvSpPr>
          <p:nvPr/>
        </p:nvSpPr>
        <p:spPr bwMode="auto">
          <a:xfrm>
            <a:off x="2185812" y="6304669"/>
            <a:ext cx="1481667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Automotive</a:t>
            </a:r>
          </a:p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Road freight</a:t>
            </a:r>
          </a:p>
        </p:txBody>
      </p:sp>
      <p:sp>
        <p:nvSpPr>
          <p:cNvPr id="11286" name="Arc 25"/>
          <p:cNvSpPr>
            <a:spLocks/>
          </p:cNvSpPr>
          <p:nvPr/>
        </p:nvSpPr>
        <p:spPr bwMode="auto">
          <a:xfrm rot="4594902" flipH="1" flipV="1">
            <a:off x="5834708" y="4393833"/>
            <a:ext cx="718729" cy="489656"/>
          </a:xfrm>
          <a:custGeom>
            <a:avLst/>
            <a:gdLst>
              <a:gd name="T0" fmla="*/ 752818 w 21600"/>
              <a:gd name="T1" fmla="*/ 0 h 15702"/>
              <a:gd name="T2" fmla="*/ 606182 w 21600"/>
              <a:gd name="T3" fmla="*/ 550863 h 15702"/>
              <a:gd name="T4" fmla="*/ 0 w 21600"/>
              <a:gd name="T5" fmla="*/ 95038 h 157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702" fill="none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</a:path>
              <a:path w="21600" h="15702" stroke="0" extrusionOk="0">
                <a:moveTo>
                  <a:pt x="21429" y="-1"/>
                </a:moveTo>
                <a:cubicBezTo>
                  <a:pt x="21543" y="898"/>
                  <a:pt x="21600" y="1803"/>
                  <a:pt x="21600" y="2709"/>
                </a:cubicBezTo>
                <a:cubicBezTo>
                  <a:pt x="21600" y="7396"/>
                  <a:pt x="20074" y="11957"/>
                  <a:pt x="17255" y="15702"/>
                </a:cubicBezTo>
                <a:lnTo>
                  <a:pt x="0" y="2709"/>
                </a:lnTo>
                <a:lnTo>
                  <a:pt x="21429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76" tIns="41738" rIns="83476" bIns="41738" anchor="ctr"/>
          <a:lstStyle/>
          <a:p>
            <a:endParaRPr lang="en-ZA" dirty="0"/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6897510" y="4673244"/>
            <a:ext cx="1418905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Electronics</a:t>
            </a:r>
          </a:p>
        </p:txBody>
      </p:sp>
      <p:sp>
        <p:nvSpPr>
          <p:cNvPr id="11288" name="Text Box 27"/>
          <p:cNvSpPr txBox="1">
            <a:spLocks noChangeArrowheads="1"/>
          </p:cNvSpPr>
          <p:nvPr/>
        </p:nvSpPr>
        <p:spPr bwMode="auto">
          <a:xfrm>
            <a:off x="4443590" y="6294144"/>
            <a:ext cx="2949222" cy="3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76" tIns="41738" rIns="83476" bIns="41738" anchor="ctr"/>
          <a:lstStyle>
            <a:lvl1pPr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1713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500" i="1" dirty="0"/>
              <a:t>Mechanical &amp; Electrical Engineering</a:t>
            </a:r>
          </a:p>
        </p:txBody>
      </p:sp>
      <p:grpSp>
        <p:nvGrpSpPr>
          <p:cNvPr id="11289" name="Group 28"/>
          <p:cNvGrpSpPr>
            <a:grpSpLocks/>
          </p:cNvGrpSpPr>
          <p:nvPr/>
        </p:nvGrpSpPr>
        <p:grpSpPr bwMode="auto">
          <a:xfrm>
            <a:off x="5638801" y="5543838"/>
            <a:ext cx="596900" cy="721736"/>
            <a:chOff x="4715" y="599"/>
            <a:chExt cx="1014" cy="1150"/>
          </a:xfrm>
        </p:grpSpPr>
        <p:sp>
          <p:nvSpPr>
            <p:cNvPr id="11291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715" y="599"/>
              <a:ext cx="1014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2" name="Freeform 30"/>
            <p:cNvSpPr>
              <a:spLocks/>
            </p:cNvSpPr>
            <p:nvPr/>
          </p:nvSpPr>
          <p:spPr bwMode="auto">
            <a:xfrm>
              <a:off x="4715" y="996"/>
              <a:ext cx="753" cy="753"/>
            </a:xfrm>
            <a:custGeom>
              <a:avLst/>
              <a:gdLst>
                <a:gd name="T0" fmla="*/ 267 w 1505"/>
                <a:gd name="T1" fmla="*/ 737 h 1506"/>
                <a:gd name="T2" fmla="*/ 289 w 1505"/>
                <a:gd name="T3" fmla="*/ 743 h 1506"/>
                <a:gd name="T4" fmla="*/ 342 w 1505"/>
                <a:gd name="T5" fmla="*/ 677 h 1506"/>
                <a:gd name="T6" fmla="*/ 376 w 1505"/>
                <a:gd name="T7" fmla="*/ 753 h 1506"/>
                <a:gd name="T8" fmla="*/ 406 w 1505"/>
                <a:gd name="T9" fmla="*/ 752 h 1506"/>
                <a:gd name="T10" fmla="*/ 436 w 1505"/>
                <a:gd name="T11" fmla="*/ 748 h 1506"/>
                <a:gd name="T12" fmla="*/ 460 w 1505"/>
                <a:gd name="T13" fmla="*/ 667 h 1506"/>
                <a:gd name="T14" fmla="*/ 520 w 1505"/>
                <a:gd name="T15" fmla="*/ 724 h 1506"/>
                <a:gd name="T16" fmla="*/ 548 w 1505"/>
                <a:gd name="T17" fmla="*/ 712 h 1506"/>
                <a:gd name="T18" fmla="*/ 574 w 1505"/>
                <a:gd name="T19" fmla="*/ 697 h 1506"/>
                <a:gd name="T20" fmla="*/ 565 w 1505"/>
                <a:gd name="T21" fmla="*/ 613 h 1506"/>
                <a:gd name="T22" fmla="*/ 642 w 1505"/>
                <a:gd name="T23" fmla="*/ 644 h 1506"/>
                <a:gd name="T24" fmla="*/ 662 w 1505"/>
                <a:gd name="T25" fmla="*/ 621 h 1506"/>
                <a:gd name="T26" fmla="*/ 681 w 1505"/>
                <a:gd name="T27" fmla="*/ 597 h 1506"/>
                <a:gd name="T28" fmla="*/ 647 w 1505"/>
                <a:gd name="T29" fmla="*/ 512 h 1506"/>
                <a:gd name="T30" fmla="*/ 731 w 1505"/>
                <a:gd name="T31" fmla="*/ 502 h 1506"/>
                <a:gd name="T32" fmla="*/ 740 w 1505"/>
                <a:gd name="T33" fmla="*/ 472 h 1506"/>
                <a:gd name="T34" fmla="*/ 679 w 1505"/>
                <a:gd name="T35" fmla="*/ 407 h 1506"/>
                <a:gd name="T36" fmla="*/ 752 w 1505"/>
                <a:gd name="T37" fmla="*/ 350 h 1506"/>
                <a:gd name="T38" fmla="*/ 673 w 1505"/>
                <a:gd name="T39" fmla="*/ 303 h 1506"/>
                <a:gd name="T40" fmla="*/ 723 w 1505"/>
                <a:gd name="T41" fmla="*/ 232 h 1506"/>
                <a:gd name="T42" fmla="*/ 711 w 1505"/>
                <a:gd name="T43" fmla="*/ 205 h 1506"/>
                <a:gd name="T44" fmla="*/ 628 w 1505"/>
                <a:gd name="T45" fmla="*/ 202 h 1506"/>
                <a:gd name="T46" fmla="*/ 649 w 1505"/>
                <a:gd name="T47" fmla="*/ 118 h 1506"/>
                <a:gd name="T48" fmla="*/ 626 w 1505"/>
                <a:gd name="T49" fmla="*/ 96 h 1506"/>
                <a:gd name="T50" fmla="*/ 602 w 1505"/>
                <a:gd name="T51" fmla="*/ 76 h 1506"/>
                <a:gd name="T52" fmla="*/ 533 w 1505"/>
                <a:gd name="T53" fmla="*/ 113 h 1506"/>
                <a:gd name="T54" fmla="*/ 531 w 1505"/>
                <a:gd name="T55" fmla="*/ 34 h 1506"/>
                <a:gd name="T56" fmla="*/ 501 w 1505"/>
                <a:gd name="T57" fmla="*/ 22 h 1506"/>
                <a:gd name="T58" fmla="*/ 472 w 1505"/>
                <a:gd name="T59" fmla="*/ 12 h 1506"/>
                <a:gd name="T60" fmla="*/ 421 w 1505"/>
                <a:gd name="T61" fmla="*/ 72 h 1506"/>
                <a:gd name="T62" fmla="*/ 388 w 1505"/>
                <a:gd name="T63" fmla="*/ 0 h 1506"/>
                <a:gd name="T64" fmla="*/ 357 w 1505"/>
                <a:gd name="T65" fmla="*/ 1 h 1506"/>
                <a:gd name="T66" fmla="*/ 327 w 1505"/>
                <a:gd name="T67" fmla="*/ 4 h 1506"/>
                <a:gd name="T68" fmla="*/ 303 w 1505"/>
                <a:gd name="T69" fmla="*/ 77 h 1506"/>
                <a:gd name="T70" fmla="*/ 243 w 1505"/>
                <a:gd name="T71" fmla="*/ 24 h 1506"/>
                <a:gd name="T72" fmla="*/ 216 w 1505"/>
                <a:gd name="T73" fmla="*/ 37 h 1506"/>
                <a:gd name="T74" fmla="*/ 189 w 1505"/>
                <a:gd name="T75" fmla="*/ 50 h 1506"/>
                <a:gd name="T76" fmla="*/ 194 w 1505"/>
                <a:gd name="T77" fmla="*/ 129 h 1506"/>
                <a:gd name="T78" fmla="*/ 118 w 1505"/>
                <a:gd name="T79" fmla="*/ 103 h 1506"/>
                <a:gd name="T80" fmla="*/ 97 w 1505"/>
                <a:gd name="T81" fmla="*/ 125 h 1506"/>
                <a:gd name="T82" fmla="*/ 78 w 1505"/>
                <a:gd name="T83" fmla="*/ 148 h 1506"/>
                <a:gd name="T84" fmla="*/ 113 w 1505"/>
                <a:gd name="T85" fmla="*/ 219 h 1506"/>
                <a:gd name="T86" fmla="*/ 32 w 1505"/>
                <a:gd name="T87" fmla="*/ 224 h 1506"/>
                <a:gd name="T88" fmla="*/ 20 w 1505"/>
                <a:gd name="T89" fmla="*/ 255 h 1506"/>
                <a:gd name="T90" fmla="*/ 13 w 1505"/>
                <a:gd name="T91" fmla="*/ 280 h 1506"/>
                <a:gd name="T92" fmla="*/ 72 w 1505"/>
                <a:gd name="T93" fmla="*/ 351 h 1506"/>
                <a:gd name="T94" fmla="*/ 1 w 1505"/>
                <a:gd name="T95" fmla="*/ 410 h 1506"/>
                <a:gd name="T96" fmla="*/ 82 w 1505"/>
                <a:gd name="T97" fmla="*/ 454 h 1506"/>
                <a:gd name="T98" fmla="*/ 32 w 1505"/>
                <a:gd name="T99" fmla="*/ 529 h 1506"/>
                <a:gd name="T100" fmla="*/ 44 w 1505"/>
                <a:gd name="T101" fmla="*/ 553 h 1506"/>
                <a:gd name="T102" fmla="*/ 129 w 1505"/>
                <a:gd name="T103" fmla="*/ 552 h 1506"/>
                <a:gd name="T104" fmla="*/ 142 w 1505"/>
                <a:gd name="T105" fmla="*/ 569 h 1506"/>
                <a:gd name="T106" fmla="*/ 118 w 1505"/>
                <a:gd name="T107" fmla="*/ 651 h 1506"/>
                <a:gd name="T108" fmla="*/ 138 w 1505"/>
                <a:gd name="T109" fmla="*/ 668 h 1506"/>
                <a:gd name="T110" fmla="*/ 218 w 1505"/>
                <a:gd name="T111" fmla="*/ 635 h 1506"/>
                <a:gd name="T112" fmla="*/ 235 w 1505"/>
                <a:gd name="T113" fmla="*/ 644 h 1506"/>
                <a:gd name="T114" fmla="*/ 244 w 1505"/>
                <a:gd name="T115" fmla="*/ 729 h 1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05" h="1506">
                  <a:moveTo>
                    <a:pt x="510" y="1466"/>
                  </a:moveTo>
                  <a:lnTo>
                    <a:pt x="516" y="1468"/>
                  </a:lnTo>
                  <a:lnTo>
                    <a:pt x="522" y="1470"/>
                  </a:lnTo>
                  <a:lnTo>
                    <a:pt x="527" y="1471"/>
                  </a:lnTo>
                  <a:lnTo>
                    <a:pt x="534" y="1474"/>
                  </a:lnTo>
                  <a:lnTo>
                    <a:pt x="540" y="1475"/>
                  </a:lnTo>
                  <a:lnTo>
                    <a:pt x="547" y="1477"/>
                  </a:lnTo>
                  <a:lnTo>
                    <a:pt x="554" y="1478"/>
                  </a:lnTo>
                  <a:lnTo>
                    <a:pt x="561" y="1481"/>
                  </a:lnTo>
                  <a:lnTo>
                    <a:pt x="577" y="1485"/>
                  </a:lnTo>
                  <a:lnTo>
                    <a:pt x="653" y="1348"/>
                  </a:lnTo>
                  <a:lnTo>
                    <a:pt x="660" y="1349"/>
                  </a:lnTo>
                  <a:lnTo>
                    <a:pt x="668" y="1350"/>
                  </a:lnTo>
                  <a:lnTo>
                    <a:pt x="675" y="1352"/>
                  </a:lnTo>
                  <a:lnTo>
                    <a:pt x="683" y="1353"/>
                  </a:lnTo>
                  <a:lnTo>
                    <a:pt x="690" y="1353"/>
                  </a:lnTo>
                  <a:lnTo>
                    <a:pt x="698" y="1354"/>
                  </a:lnTo>
                  <a:lnTo>
                    <a:pt x="705" y="1355"/>
                  </a:lnTo>
                  <a:lnTo>
                    <a:pt x="713" y="1355"/>
                  </a:lnTo>
                  <a:lnTo>
                    <a:pt x="752" y="1506"/>
                  </a:lnTo>
                  <a:lnTo>
                    <a:pt x="768" y="1506"/>
                  </a:lnTo>
                  <a:lnTo>
                    <a:pt x="778" y="1506"/>
                  </a:lnTo>
                  <a:lnTo>
                    <a:pt x="790" y="1505"/>
                  </a:lnTo>
                  <a:lnTo>
                    <a:pt x="800" y="1504"/>
                  </a:lnTo>
                  <a:lnTo>
                    <a:pt x="812" y="1504"/>
                  </a:lnTo>
                  <a:lnTo>
                    <a:pt x="822" y="1503"/>
                  </a:lnTo>
                  <a:lnTo>
                    <a:pt x="834" y="1501"/>
                  </a:lnTo>
                  <a:lnTo>
                    <a:pt x="845" y="1499"/>
                  </a:lnTo>
                  <a:lnTo>
                    <a:pt x="857" y="1498"/>
                  </a:lnTo>
                  <a:lnTo>
                    <a:pt x="872" y="1496"/>
                  </a:lnTo>
                  <a:lnTo>
                    <a:pt x="891" y="1340"/>
                  </a:lnTo>
                  <a:lnTo>
                    <a:pt x="898" y="1338"/>
                  </a:lnTo>
                  <a:lnTo>
                    <a:pt x="905" y="1337"/>
                  </a:lnTo>
                  <a:lnTo>
                    <a:pt x="912" y="1334"/>
                  </a:lnTo>
                  <a:lnTo>
                    <a:pt x="919" y="1333"/>
                  </a:lnTo>
                  <a:lnTo>
                    <a:pt x="926" y="1331"/>
                  </a:lnTo>
                  <a:lnTo>
                    <a:pt x="933" y="1329"/>
                  </a:lnTo>
                  <a:lnTo>
                    <a:pt x="939" y="1326"/>
                  </a:lnTo>
                  <a:lnTo>
                    <a:pt x="945" y="1324"/>
                  </a:lnTo>
                  <a:lnTo>
                    <a:pt x="1040" y="1448"/>
                  </a:lnTo>
                  <a:lnTo>
                    <a:pt x="1055" y="1441"/>
                  </a:lnTo>
                  <a:lnTo>
                    <a:pt x="1065" y="1437"/>
                  </a:lnTo>
                  <a:lnTo>
                    <a:pt x="1074" y="1432"/>
                  </a:lnTo>
                  <a:lnTo>
                    <a:pt x="1085" y="1428"/>
                  </a:lnTo>
                  <a:lnTo>
                    <a:pt x="1095" y="1423"/>
                  </a:lnTo>
                  <a:lnTo>
                    <a:pt x="1104" y="1417"/>
                  </a:lnTo>
                  <a:lnTo>
                    <a:pt x="1115" y="1413"/>
                  </a:lnTo>
                  <a:lnTo>
                    <a:pt x="1125" y="1407"/>
                  </a:lnTo>
                  <a:lnTo>
                    <a:pt x="1135" y="1401"/>
                  </a:lnTo>
                  <a:lnTo>
                    <a:pt x="1148" y="1393"/>
                  </a:lnTo>
                  <a:lnTo>
                    <a:pt x="1107" y="1242"/>
                  </a:lnTo>
                  <a:lnTo>
                    <a:pt x="1112" y="1239"/>
                  </a:lnTo>
                  <a:lnTo>
                    <a:pt x="1118" y="1234"/>
                  </a:lnTo>
                  <a:lnTo>
                    <a:pt x="1123" y="1231"/>
                  </a:lnTo>
                  <a:lnTo>
                    <a:pt x="1129" y="1226"/>
                  </a:lnTo>
                  <a:lnTo>
                    <a:pt x="1133" y="1221"/>
                  </a:lnTo>
                  <a:lnTo>
                    <a:pt x="1139" y="1217"/>
                  </a:lnTo>
                  <a:lnTo>
                    <a:pt x="1144" y="1213"/>
                  </a:lnTo>
                  <a:lnTo>
                    <a:pt x="1149" y="1209"/>
                  </a:lnTo>
                  <a:lnTo>
                    <a:pt x="1283" y="1287"/>
                  </a:lnTo>
                  <a:lnTo>
                    <a:pt x="1293" y="1276"/>
                  </a:lnTo>
                  <a:lnTo>
                    <a:pt x="1301" y="1267"/>
                  </a:lnTo>
                  <a:lnTo>
                    <a:pt x="1309" y="1258"/>
                  </a:lnTo>
                  <a:lnTo>
                    <a:pt x="1317" y="1250"/>
                  </a:lnTo>
                  <a:lnTo>
                    <a:pt x="1324" y="1241"/>
                  </a:lnTo>
                  <a:lnTo>
                    <a:pt x="1332" y="1233"/>
                  </a:lnTo>
                  <a:lnTo>
                    <a:pt x="1339" y="1224"/>
                  </a:lnTo>
                  <a:lnTo>
                    <a:pt x="1346" y="1214"/>
                  </a:lnTo>
                  <a:lnTo>
                    <a:pt x="1353" y="1205"/>
                  </a:lnTo>
                  <a:lnTo>
                    <a:pt x="1362" y="1193"/>
                  </a:lnTo>
                  <a:lnTo>
                    <a:pt x="1268" y="1070"/>
                  </a:lnTo>
                  <a:lnTo>
                    <a:pt x="1275" y="1059"/>
                  </a:lnTo>
                  <a:lnTo>
                    <a:pt x="1281" y="1047"/>
                  </a:lnTo>
                  <a:lnTo>
                    <a:pt x="1288" y="1036"/>
                  </a:lnTo>
                  <a:lnTo>
                    <a:pt x="1293" y="1024"/>
                  </a:lnTo>
                  <a:lnTo>
                    <a:pt x="1445" y="1046"/>
                  </a:lnTo>
                  <a:lnTo>
                    <a:pt x="1451" y="1031"/>
                  </a:lnTo>
                  <a:lnTo>
                    <a:pt x="1454" y="1022"/>
                  </a:lnTo>
                  <a:lnTo>
                    <a:pt x="1458" y="1013"/>
                  </a:lnTo>
                  <a:lnTo>
                    <a:pt x="1461" y="1004"/>
                  </a:lnTo>
                  <a:lnTo>
                    <a:pt x="1465" y="994"/>
                  </a:lnTo>
                  <a:lnTo>
                    <a:pt x="1468" y="983"/>
                  </a:lnTo>
                  <a:lnTo>
                    <a:pt x="1473" y="970"/>
                  </a:lnTo>
                  <a:lnTo>
                    <a:pt x="1476" y="956"/>
                  </a:lnTo>
                  <a:lnTo>
                    <a:pt x="1480" y="943"/>
                  </a:lnTo>
                  <a:lnTo>
                    <a:pt x="1484" y="926"/>
                  </a:lnTo>
                  <a:lnTo>
                    <a:pt x="1352" y="851"/>
                  </a:lnTo>
                  <a:lnTo>
                    <a:pt x="1354" y="839"/>
                  </a:lnTo>
                  <a:lnTo>
                    <a:pt x="1355" y="826"/>
                  </a:lnTo>
                  <a:lnTo>
                    <a:pt x="1358" y="813"/>
                  </a:lnTo>
                  <a:lnTo>
                    <a:pt x="1359" y="801"/>
                  </a:lnTo>
                  <a:lnTo>
                    <a:pt x="1505" y="763"/>
                  </a:lnTo>
                  <a:lnTo>
                    <a:pt x="1504" y="747"/>
                  </a:lnTo>
                  <a:lnTo>
                    <a:pt x="1504" y="724"/>
                  </a:lnTo>
                  <a:lnTo>
                    <a:pt x="1503" y="699"/>
                  </a:lnTo>
                  <a:lnTo>
                    <a:pt x="1501" y="675"/>
                  </a:lnTo>
                  <a:lnTo>
                    <a:pt x="1498" y="652"/>
                  </a:lnTo>
                  <a:lnTo>
                    <a:pt x="1496" y="637"/>
                  </a:lnTo>
                  <a:lnTo>
                    <a:pt x="1347" y="619"/>
                  </a:lnTo>
                  <a:lnTo>
                    <a:pt x="1345" y="606"/>
                  </a:lnTo>
                  <a:lnTo>
                    <a:pt x="1342" y="593"/>
                  </a:lnTo>
                  <a:lnTo>
                    <a:pt x="1338" y="581"/>
                  </a:lnTo>
                  <a:lnTo>
                    <a:pt x="1335" y="568"/>
                  </a:lnTo>
                  <a:lnTo>
                    <a:pt x="1453" y="478"/>
                  </a:lnTo>
                  <a:lnTo>
                    <a:pt x="1446" y="463"/>
                  </a:lnTo>
                  <a:lnTo>
                    <a:pt x="1442" y="453"/>
                  </a:lnTo>
                  <a:lnTo>
                    <a:pt x="1437" y="441"/>
                  </a:lnTo>
                  <a:lnTo>
                    <a:pt x="1433" y="431"/>
                  </a:lnTo>
                  <a:lnTo>
                    <a:pt x="1428" y="421"/>
                  </a:lnTo>
                  <a:lnTo>
                    <a:pt x="1422" y="409"/>
                  </a:lnTo>
                  <a:lnTo>
                    <a:pt x="1416" y="399"/>
                  </a:lnTo>
                  <a:lnTo>
                    <a:pt x="1411" y="388"/>
                  </a:lnTo>
                  <a:lnTo>
                    <a:pt x="1405" y="378"/>
                  </a:lnTo>
                  <a:lnTo>
                    <a:pt x="1397" y="364"/>
                  </a:lnTo>
                  <a:lnTo>
                    <a:pt x="1255" y="403"/>
                  </a:lnTo>
                  <a:lnTo>
                    <a:pt x="1248" y="392"/>
                  </a:lnTo>
                  <a:lnTo>
                    <a:pt x="1240" y="381"/>
                  </a:lnTo>
                  <a:lnTo>
                    <a:pt x="1231" y="371"/>
                  </a:lnTo>
                  <a:lnTo>
                    <a:pt x="1223" y="359"/>
                  </a:lnTo>
                  <a:lnTo>
                    <a:pt x="1298" y="235"/>
                  </a:lnTo>
                  <a:lnTo>
                    <a:pt x="1286" y="223"/>
                  </a:lnTo>
                  <a:lnTo>
                    <a:pt x="1278" y="215"/>
                  </a:lnTo>
                  <a:lnTo>
                    <a:pt x="1269" y="207"/>
                  </a:lnTo>
                  <a:lnTo>
                    <a:pt x="1261" y="199"/>
                  </a:lnTo>
                  <a:lnTo>
                    <a:pt x="1252" y="191"/>
                  </a:lnTo>
                  <a:lnTo>
                    <a:pt x="1244" y="183"/>
                  </a:lnTo>
                  <a:lnTo>
                    <a:pt x="1235" y="175"/>
                  </a:lnTo>
                  <a:lnTo>
                    <a:pt x="1225" y="167"/>
                  </a:lnTo>
                  <a:lnTo>
                    <a:pt x="1216" y="160"/>
                  </a:lnTo>
                  <a:lnTo>
                    <a:pt x="1203" y="151"/>
                  </a:lnTo>
                  <a:lnTo>
                    <a:pt x="1089" y="240"/>
                  </a:lnTo>
                  <a:lnTo>
                    <a:pt x="1084" y="236"/>
                  </a:lnTo>
                  <a:lnTo>
                    <a:pt x="1077" y="232"/>
                  </a:lnTo>
                  <a:lnTo>
                    <a:pt x="1071" y="228"/>
                  </a:lnTo>
                  <a:lnTo>
                    <a:pt x="1065" y="225"/>
                  </a:lnTo>
                  <a:lnTo>
                    <a:pt x="1059" y="220"/>
                  </a:lnTo>
                  <a:lnTo>
                    <a:pt x="1053" y="217"/>
                  </a:lnTo>
                  <a:lnTo>
                    <a:pt x="1047" y="213"/>
                  </a:lnTo>
                  <a:lnTo>
                    <a:pt x="1040" y="210"/>
                  </a:lnTo>
                  <a:lnTo>
                    <a:pt x="1061" y="67"/>
                  </a:lnTo>
                  <a:lnTo>
                    <a:pt x="1046" y="60"/>
                  </a:lnTo>
                  <a:lnTo>
                    <a:pt x="1033" y="55"/>
                  </a:lnTo>
                  <a:lnTo>
                    <a:pt x="1023" y="51"/>
                  </a:lnTo>
                  <a:lnTo>
                    <a:pt x="1011" y="46"/>
                  </a:lnTo>
                  <a:lnTo>
                    <a:pt x="1001" y="43"/>
                  </a:lnTo>
                  <a:lnTo>
                    <a:pt x="990" y="39"/>
                  </a:lnTo>
                  <a:lnTo>
                    <a:pt x="980" y="36"/>
                  </a:lnTo>
                  <a:lnTo>
                    <a:pt x="970" y="32"/>
                  </a:lnTo>
                  <a:lnTo>
                    <a:pt x="958" y="29"/>
                  </a:lnTo>
                  <a:lnTo>
                    <a:pt x="943" y="24"/>
                  </a:lnTo>
                  <a:lnTo>
                    <a:pt x="872" y="149"/>
                  </a:lnTo>
                  <a:lnTo>
                    <a:pt x="865" y="147"/>
                  </a:lnTo>
                  <a:lnTo>
                    <a:pt x="857" y="146"/>
                  </a:lnTo>
                  <a:lnTo>
                    <a:pt x="850" y="145"/>
                  </a:lnTo>
                  <a:lnTo>
                    <a:pt x="842" y="144"/>
                  </a:lnTo>
                  <a:lnTo>
                    <a:pt x="834" y="143"/>
                  </a:lnTo>
                  <a:lnTo>
                    <a:pt x="827" y="142"/>
                  </a:lnTo>
                  <a:lnTo>
                    <a:pt x="819" y="141"/>
                  </a:lnTo>
                  <a:lnTo>
                    <a:pt x="812" y="139"/>
                  </a:lnTo>
                  <a:lnTo>
                    <a:pt x="775" y="0"/>
                  </a:lnTo>
                  <a:lnTo>
                    <a:pt x="760" y="0"/>
                  </a:lnTo>
                  <a:lnTo>
                    <a:pt x="749" y="0"/>
                  </a:lnTo>
                  <a:lnTo>
                    <a:pt x="737" y="0"/>
                  </a:lnTo>
                  <a:lnTo>
                    <a:pt x="726" y="0"/>
                  </a:lnTo>
                  <a:lnTo>
                    <a:pt x="714" y="1"/>
                  </a:lnTo>
                  <a:lnTo>
                    <a:pt x="702" y="1"/>
                  </a:lnTo>
                  <a:lnTo>
                    <a:pt x="692" y="2"/>
                  </a:lnTo>
                  <a:lnTo>
                    <a:pt x="681" y="3"/>
                  </a:lnTo>
                  <a:lnTo>
                    <a:pt x="669" y="5"/>
                  </a:lnTo>
                  <a:lnTo>
                    <a:pt x="653" y="7"/>
                  </a:lnTo>
                  <a:lnTo>
                    <a:pt x="635" y="147"/>
                  </a:lnTo>
                  <a:lnTo>
                    <a:pt x="628" y="150"/>
                  </a:lnTo>
                  <a:lnTo>
                    <a:pt x="620" y="151"/>
                  </a:lnTo>
                  <a:lnTo>
                    <a:pt x="613" y="153"/>
                  </a:lnTo>
                  <a:lnTo>
                    <a:pt x="605" y="154"/>
                  </a:lnTo>
                  <a:lnTo>
                    <a:pt x="597" y="157"/>
                  </a:lnTo>
                  <a:lnTo>
                    <a:pt x="588" y="159"/>
                  </a:lnTo>
                  <a:lnTo>
                    <a:pt x="582" y="161"/>
                  </a:lnTo>
                  <a:lnTo>
                    <a:pt x="574" y="164"/>
                  </a:lnTo>
                  <a:lnTo>
                    <a:pt x="486" y="48"/>
                  </a:lnTo>
                  <a:lnTo>
                    <a:pt x="472" y="54"/>
                  </a:lnTo>
                  <a:lnTo>
                    <a:pt x="462" y="59"/>
                  </a:lnTo>
                  <a:lnTo>
                    <a:pt x="451" y="63"/>
                  </a:lnTo>
                  <a:lnTo>
                    <a:pt x="441" y="68"/>
                  </a:lnTo>
                  <a:lnTo>
                    <a:pt x="431" y="73"/>
                  </a:lnTo>
                  <a:lnTo>
                    <a:pt x="420" y="78"/>
                  </a:lnTo>
                  <a:lnTo>
                    <a:pt x="410" y="83"/>
                  </a:lnTo>
                  <a:lnTo>
                    <a:pt x="401" y="89"/>
                  </a:lnTo>
                  <a:lnTo>
                    <a:pt x="390" y="93"/>
                  </a:lnTo>
                  <a:lnTo>
                    <a:pt x="377" y="100"/>
                  </a:lnTo>
                  <a:lnTo>
                    <a:pt x="415" y="238"/>
                  </a:lnTo>
                  <a:lnTo>
                    <a:pt x="408" y="243"/>
                  </a:lnTo>
                  <a:lnTo>
                    <a:pt x="401" y="248"/>
                  </a:lnTo>
                  <a:lnTo>
                    <a:pt x="394" y="253"/>
                  </a:lnTo>
                  <a:lnTo>
                    <a:pt x="387" y="258"/>
                  </a:lnTo>
                  <a:lnTo>
                    <a:pt x="380" y="264"/>
                  </a:lnTo>
                  <a:lnTo>
                    <a:pt x="373" y="268"/>
                  </a:lnTo>
                  <a:lnTo>
                    <a:pt x="367" y="274"/>
                  </a:lnTo>
                  <a:lnTo>
                    <a:pt x="360" y="279"/>
                  </a:lnTo>
                  <a:lnTo>
                    <a:pt x="236" y="206"/>
                  </a:lnTo>
                  <a:lnTo>
                    <a:pt x="225" y="217"/>
                  </a:lnTo>
                  <a:lnTo>
                    <a:pt x="217" y="225"/>
                  </a:lnTo>
                  <a:lnTo>
                    <a:pt x="208" y="233"/>
                  </a:lnTo>
                  <a:lnTo>
                    <a:pt x="200" y="241"/>
                  </a:lnTo>
                  <a:lnTo>
                    <a:pt x="193" y="249"/>
                  </a:lnTo>
                  <a:lnTo>
                    <a:pt x="187" y="258"/>
                  </a:lnTo>
                  <a:lnTo>
                    <a:pt x="180" y="266"/>
                  </a:lnTo>
                  <a:lnTo>
                    <a:pt x="173" y="274"/>
                  </a:lnTo>
                  <a:lnTo>
                    <a:pt x="166" y="282"/>
                  </a:lnTo>
                  <a:lnTo>
                    <a:pt x="155" y="295"/>
                  </a:lnTo>
                  <a:lnTo>
                    <a:pt x="244" y="407"/>
                  </a:lnTo>
                  <a:lnTo>
                    <a:pt x="240" y="414"/>
                  </a:lnTo>
                  <a:lnTo>
                    <a:pt x="235" y="422"/>
                  </a:lnTo>
                  <a:lnTo>
                    <a:pt x="230" y="429"/>
                  </a:lnTo>
                  <a:lnTo>
                    <a:pt x="226" y="437"/>
                  </a:lnTo>
                  <a:lnTo>
                    <a:pt x="221" y="445"/>
                  </a:lnTo>
                  <a:lnTo>
                    <a:pt x="217" y="453"/>
                  </a:lnTo>
                  <a:lnTo>
                    <a:pt x="212" y="460"/>
                  </a:lnTo>
                  <a:lnTo>
                    <a:pt x="208" y="468"/>
                  </a:lnTo>
                  <a:lnTo>
                    <a:pt x="64" y="448"/>
                  </a:lnTo>
                  <a:lnTo>
                    <a:pt x="58" y="462"/>
                  </a:lnTo>
                  <a:lnTo>
                    <a:pt x="53" y="475"/>
                  </a:lnTo>
                  <a:lnTo>
                    <a:pt x="48" y="487"/>
                  </a:lnTo>
                  <a:lnTo>
                    <a:pt x="44" y="499"/>
                  </a:lnTo>
                  <a:lnTo>
                    <a:pt x="40" y="510"/>
                  </a:lnTo>
                  <a:lnTo>
                    <a:pt x="38" y="518"/>
                  </a:lnTo>
                  <a:lnTo>
                    <a:pt x="35" y="527"/>
                  </a:lnTo>
                  <a:lnTo>
                    <a:pt x="32" y="535"/>
                  </a:lnTo>
                  <a:lnTo>
                    <a:pt x="29" y="544"/>
                  </a:lnTo>
                  <a:lnTo>
                    <a:pt x="25" y="559"/>
                  </a:lnTo>
                  <a:lnTo>
                    <a:pt x="152" y="631"/>
                  </a:lnTo>
                  <a:lnTo>
                    <a:pt x="149" y="649"/>
                  </a:lnTo>
                  <a:lnTo>
                    <a:pt x="146" y="666"/>
                  </a:lnTo>
                  <a:lnTo>
                    <a:pt x="145" y="684"/>
                  </a:lnTo>
                  <a:lnTo>
                    <a:pt x="143" y="702"/>
                  </a:lnTo>
                  <a:lnTo>
                    <a:pt x="0" y="739"/>
                  </a:lnTo>
                  <a:lnTo>
                    <a:pt x="0" y="755"/>
                  </a:lnTo>
                  <a:lnTo>
                    <a:pt x="0" y="777"/>
                  </a:lnTo>
                  <a:lnTo>
                    <a:pt x="1" y="798"/>
                  </a:lnTo>
                  <a:lnTo>
                    <a:pt x="2" y="819"/>
                  </a:lnTo>
                  <a:lnTo>
                    <a:pt x="5" y="840"/>
                  </a:lnTo>
                  <a:lnTo>
                    <a:pt x="7" y="856"/>
                  </a:lnTo>
                  <a:lnTo>
                    <a:pt x="155" y="875"/>
                  </a:lnTo>
                  <a:lnTo>
                    <a:pt x="159" y="892"/>
                  </a:lnTo>
                  <a:lnTo>
                    <a:pt x="164" y="908"/>
                  </a:lnTo>
                  <a:lnTo>
                    <a:pt x="169" y="925"/>
                  </a:lnTo>
                  <a:lnTo>
                    <a:pt x="174" y="941"/>
                  </a:lnTo>
                  <a:lnTo>
                    <a:pt x="54" y="1032"/>
                  </a:lnTo>
                  <a:lnTo>
                    <a:pt x="60" y="1047"/>
                  </a:lnTo>
                  <a:lnTo>
                    <a:pt x="64" y="1058"/>
                  </a:lnTo>
                  <a:lnTo>
                    <a:pt x="69" y="1067"/>
                  </a:lnTo>
                  <a:lnTo>
                    <a:pt x="74" y="1076"/>
                  </a:lnTo>
                  <a:lnTo>
                    <a:pt x="78" y="1087"/>
                  </a:lnTo>
                  <a:lnTo>
                    <a:pt x="83" y="1096"/>
                  </a:lnTo>
                  <a:lnTo>
                    <a:pt x="88" y="1105"/>
                  </a:lnTo>
                  <a:lnTo>
                    <a:pt x="93" y="1114"/>
                  </a:lnTo>
                  <a:lnTo>
                    <a:pt x="98" y="1123"/>
                  </a:lnTo>
                  <a:lnTo>
                    <a:pt x="106" y="1138"/>
                  </a:lnTo>
                  <a:lnTo>
                    <a:pt x="252" y="1097"/>
                  </a:lnTo>
                  <a:lnTo>
                    <a:pt x="258" y="1104"/>
                  </a:lnTo>
                  <a:lnTo>
                    <a:pt x="263" y="1111"/>
                  </a:lnTo>
                  <a:lnTo>
                    <a:pt x="268" y="1118"/>
                  </a:lnTo>
                  <a:lnTo>
                    <a:pt x="273" y="1125"/>
                  </a:lnTo>
                  <a:lnTo>
                    <a:pt x="279" y="1132"/>
                  </a:lnTo>
                  <a:lnTo>
                    <a:pt x="283" y="1138"/>
                  </a:lnTo>
                  <a:lnTo>
                    <a:pt x="289" y="1144"/>
                  </a:lnTo>
                  <a:lnTo>
                    <a:pt x="295" y="1151"/>
                  </a:lnTo>
                  <a:lnTo>
                    <a:pt x="218" y="1282"/>
                  </a:lnTo>
                  <a:lnTo>
                    <a:pt x="229" y="1294"/>
                  </a:lnTo>
                  <a:lnTo>
                    <a:pt x="236" y="1301"/>
                  </a:lnTo>
                  <a:lnTo>
                    <a:pt x="244" y="1308"/>
                  </a:lnTo>
                  <a:lnTo>
                    <a:pt x="252" y="1315"/>
                  </a:lnTo>
                  <a:lnTo>
                    <a:pt x="260" y="1322"/>
                  </a:lnTo>
                  <a:lnTo>
                    <a:pt x="268" y="1329"/>
                  </a:lnTo>
                  <a:lnTo>
                    <a:pt x="276" y="1335"/>
                  </a:lnTo>
                  <a:lnTo>
                    <a:pt x="286" y="1342"/>
                  </a:lnTo>
                  <a:lnTo>
                    <a:pt x="294" y="1349"/>
                  </a:lnTo>
                  <a:lnTo>
                    <a:pt x="306" y="1360"/>
                  </a:lnTo>
                  <a:lnTo>
                    <a:pt x="428" y="1264"/>
                  </a:lnTo>
                  <a:lnTo>
                    <a:pt x="435" y="1269"/>
                  </a:lnTo>
                  <a:lnTo>
                    <a:pt x="442" y="1272"/>
                  </a:lnTo>
                  <a:lnTo>
                    <a:pt x="449" y="1277"/>
                  </a:lnTo>
                  <a:lnTo>
                    <a:pt x="456" y="1280"/>
                  </a:lnTo>
                  <a:lnTo>
                    <a:pt x="463" y="1285"/>
                  </a:lnTo>
                  <a:lnTo>
                    <a:pt x="470" y="1288"/>
                  </a:lnTo>
                  <a:lnTo>
                    <a:pt x="478" y="1292"/>
                  </a:lnTo>
                  <a:lnTo>
                    <a:pt x="485" y="1295"/>
                  </a:lnTo>
                  <a:lnTo>
                    <a:pt x="464" y="1448"/>
                  </a:lnTo>
                  <a:lnTo>
                    <a:pt x="479" y="1454"/>
                  </a:lnTo>
                  <a:lnTo>
                    <a:pt x="487" y="1458"/>
                  </a:lnTo>
                  <a:lnTo>
                    <a:pt x="495" y="1460"/>
                  </a:lnTo>
                  <a:lnTo>
                    <a:pt x="503" y="1463"/>
                  </a:lnTo>
                  <a:lnTo>
                    <a:pt x="510" y="1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3" name="Freeform 31"/>
            <p:cNvSpPr>
              <a:spLocks/>
            </p:cNvSpPr>
            <p:nvPr/>
          </p:nvSpPr>
          <p:spPr bwMode="auto">
            <a:xfrm>
              <a:off x="4736" y="1017"/>
              <a:ext cx="710" cy="711"/>
            </a:xfrm>
            <a:custGeom>
              <a:avLst/>
              <a:gdLst>
                <a:gd name="T0" fmla="*/ 386 w 1422"/>
                <a:gd name="T1" fmla="*/ 710 h 1424"/>
                <a:gd name="T2" fmla="*/ 370 w 1422"/>
                <a:gd name="T3" fmla="*/ 711 h 1424"/>
                <a:gd name="T4" fmla="*/ 328 w 1422"/>
                <a:gd name="T5" fmla="*/ 636 h 1424"/>
                <a:gd name="T6" fmla="*/ 302 w 1422"/>
                <a:gd name="T7" fmla="*/ 632 h 1424"/>
                <a:gd name="T8" fmla="*/ 245 w 1422"/>
                <a:gd name="T9" fmla="*/ 694 h 1424"/>
                <a:gd name="T10" fmla="*/ 233 w 1422"/>
                <a:gd name="T11" fmla="*/ 690 h 1424"/>
                <a:gd name="T12" fmla="*/ 222 w 1422"/>
                <a:gd name="T13" fmla="*/ 604 h 1424"/>
                <a:gd name="T14" fmla="*/ 199 w 1422"/>
                <a:gd name="T15" fmla="*/ 590 h 1424"/>
                <a:gd name="T16" fmla="*/ 126 w 1422"/>
                <a:gd name="T17" fmla="*/ 626 h 1424"/>
                <a:gd name="T18" fmla="*/ 113 w 1422"/>
                <a:gd name="T19" fmla="*/ 616 h 1424"/>
                <a:gd name="T20" fmla="*/ 135 w 1422"/>
                <a:gd name="T21" fmla="*/ 533 h 1424"/>
                <a:gd name="T22" fmla="*/ 119 w 1422"/>
                <a:gd name="T23" fmla="*/ 510 h 1424"/>
                <a:gd name="T24" fmla="*/ 34 w 1422"/>
                <a:gd name="T25" fmla="*/ 508 h 1424"/>
                <a:gd name="T26" fmla="*/ 81 w 1422"/>
                <a:gd name="T27" fmla="*/ 428 h 1424"/>
                <a:gd name="T28" fmla="*/ 1 w 1422"/>
                <a:gd name="T29" fmla="*/ 383 h 1424"/>
                <a:gd name="T30" fmla="*/ 71 w 1422"/>
                <a:gd name="T31" fmla="*/ 339 h 1424"/>
                <a:gd name="T32" fmla="*/ 78 w 1422"/>
                <a:gd name="T33" fmla="*/ 285 h 1424"/>
                <a:gd name="T34" fmla="*/ 18 w 1422"/>
                <a:gd name="T35" fmla="*/ 241 h 1424"/>
                <a:gd name="T36" fmla="*/ 96 w 1422"/>
                <a:gd name="T37" fmla="*/ 236 h 1424"/>
                <a:gd name="T38" fmla="*/ 109 w 1422"/>
                <a:gd name="T39" fmla="*/ 208 h 1424"/>
                <a:gd name="T40" fmla="*/ 127 w 1422"/>
                <a:gd name="T41" fmla="*/ 182 h 1424"/>
                <a:gd name="T42" fmla="*/ 92 w 1422"/>
                <a:gd name="T43" fmla="*/ 117 h 1424"/>
                <a:gd name="T44" fmla="*/ 162 w 1422"/>
                <a:gd name="T45" fmla="*/ 143 h 1424"/>
                <a:gd name="T46" fmla="*/ 185 w 1422"/>
                <a:gd name="T47" fmla="*/ 124 h 1424"/>
                <a:gd name="T48" fmla="*/ 210 w 1422"/>
                <a:gd name="T49" fmla="*/ 107 h 1424"/>
                <a:gd name="T50" fmla="*/ 203 w 1422"/>
                <a:gd name="T51" fmla="*/ 34 h 1424"/>
                <a:gd name="T52" fmla="*/ 258 w 1422"/>
                <a:gd name="T53" fmla="*/ 85 h 1424"/>
                <a:gd name="T54" fmla="*/ 286 w 1422"/>
                <a:gd name="T55" fmla="*/ 76 h 1424"/>
                <a:gd name="T56" fmla="*/ 315 w 1422"/>
                <a:gd name="T57" fmla="*/ 70 h 1424"/>
                <a:gd name="T58" fmla="*/ 337 w 1422"/>
                <a:gd name="T59" fmla="*/ 1 h 1424"/>
                <a:gd name="T60" fmla="*/ 369 w 1422"/>
                <a:gd name="T61" fmla="*/ 68 h 1424"/>
                <a:gd name="T62" fmla="*/ 397 w 1422"/>
                <a:gd name="T63" fmla="*/ 71 h 1424"/>
                <a:gd name="T64" fmla="*/ 426 w 1422"/>
                <a:gd name="T65" fmla="*/ 77 h 1424"/>
                <a:gd name="T66" fmla="*/ 473 w 1422"/>
                <a:gd name="T67" fmla="*/ 20 h 1424"/>
                <a:gd name="T68" fmla="*/ 477 w 1422"/>
                <a:gd name="T69" fmla="*/ 96 h 1424"/>
                <a:gd name="T70" fmla="*/ 501 w 1422"/>
                <a:gd name="T71" fmla="*/ 108 h 1424"/>
                <a:gd name="T72" fmla="*/ 525 w 1422"/>
                <a:gd name="T73" fmla="*/ 124 h 1424"/>
                <a:gd name="T74" fmla="*/ 591 w 1422"/>
                <a:gd name="T75" fmla="*/ 90 h 1424"/>
                <a:gd name="T76" fmla="*/ 565 w 1422"/>
                <a:gd name="T77" fmla="*/ 161 h 1424"/>
                <a:gd name="T78" fmla="*/ 583 w 1422"/>
                <a:gd name="T79" fmla="*/ 182 h 1424"/>
                <a:gd name="T80" fmla="*/ 598 w 1422"/>
                <a:gd name="T81" fmla="*/ 204 h 1424"/>
                <a:gd name="T82" fmla="*/ 680 w 1422"/>
                <a:gd name="T83" fmla="*/ 211 h 1424"/>
                <a:gd name="T84" fmla="*/ 632 w 1422"/>
                <a:gd name="T85" fmla="*/ 290 h 1424"/>
                <a:gd name="T86" fmla="*/ 709 w 1422"/>
                <a:gd name="T87" fmla="*/ 330 h 1424"/>
                <a:gd name="T88" fmla="*/ 637 w 1422"/>
                <a:gd name="T89" fmla="*/ 380 h 1424"/>
                <a:gd name="T90" fmla="*/ 697 w 1422"/>
                <a:gd name="T91" fmla="*/ 452 h 1424"/>
                <a:gd name="T92" fmla="*/ 614 w 1422"/>
                <a:gd name="T93" fmla="*/ 469 h 1424"/>
                <a:gd name="T94" fmla="*/ 601 w 1422"/>
                <a:gd name="T95" fmla="*/ 493 h 1424"/>
                <a:gd name="T96" fmla="*/ 588 w 1422"/>
                <a:gd name="T97" fmla="*/ 515 h 1424"/>
                <a:gd name="T98" fmla="*/ 625 w 1422"/>
                <a:gd name="T99" fmla="*/ 586 h 1424"/>
                <a:gd name="T100" fmla="*/ 551 w 1422"/>
                <a:gd name="T101" fmla="*/ 558 h 1424"/>
                <a:gd name="T102" fmla="*/ 530 w 1422"/>
                <a:gd name="T103" fmla="*/ 576 h 1424"/>
                <a:gd name="T104" fmla="*/ 508 w 1422"/>
                <a:gd name="T105" fmla="*/ 591 h 1424"/>
                <a:gd name="T106" fmla="*/ 517 w 1422"/>
                <a:gd name="T107" fmla="*/ 672 h 1424"/>
                <a:gd name="T108" fmla="*/ 459 w 1422"/>
                <a:gd name="T109" fmla="*/ 617 h 1424"/>
                <a:gd name="T110" fmla="*/ 432 w 1422"/>
                <a:gd name="T111" fmla="*/ 626 h 1424"/>
                <a:gd name="T112" fmla="*/ 406 w 1422"/>
                <a:gd name="T113" fmla="*/ 632 h 14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22" h="1424">
                  <a:moveTo>
                    <a:pt x="814" y="1266"/>
                  </a:moveTo>
                  <a:lnTo>
                    <a:pt x="794" y="1419"/>
                  </a:lnTo>
                  <a:lnTo>
                    <a:pt x="787" y="1420"/>
                  </a:lnTo>
                  <a:lnTo>
                    <a:pt x="781" y="1420"/>
                  </a:lnTo>
                  <a:lnTo>
                    <a:pt x="774" y="1421"/>
                  </a:lnTo>
                  <a:lnTo>
                    <a:pt x="769" y="1421"/>
                  </a:lnTo>
                  <a:lnTo>
                    <a:pt x="762" y="1422"/>
                  </a:lnTo>
                  <a:lnTo>
                    <a:pt x="755" y="1422"/>
                  </a:lnTo>
                  <a:lnTo>
                    <a:pt x="749" y="1424"/>
                  </a:lnTo>
                  <a:lnTo>
                    <a:pt x="742" y="1424"/>
                  </a:lnTo>
                  <a:lnTo>
                    <a:pt x="704" y="1275"/>
                  </a:lnTo>
                  <a:lnTo>
                    <a:pt x="689" y="1275"/>
                  </a:lnTo>
                  <a:lnTo>
                    <a:pt x="679" y="1275"/>
                  </a:lnTo>
                  <a:lnTo>
                    <a:pt x="667" y="1274"/>
                  </a:lnTo>
                  <a:lnTo>
                    <a:pt x="657" y="1273"/>
                  </a:lnTo>
                  <a:lnTo>
                    <a:pt x="647" y="1271"/>
                  </a:lnTo>
                  <a:lnTo>
                    <a:pt x="636" y="1270"/>
                  </a:lnTo>
                  <a:lnTo>
                    <a:pt x="626" y="1269"/>
                  </a:lnTo>
                  <a:lnTo>
                    <a:pt x="615" y="1267"/>
                  </a:lnTo>
                  <a:lnTo>
                    <a:pt x="605" y="1266"/>
                  </a:lnTo>
                  <a:lnTo>
                    <a:pt x="590" y="1262"/>
                  </a:lnTo>
                  <a:lnTo>
                    <a:pt x="515" y="1396"/>
                  </a:lnTo>
                  <a:lnTo>
                    <a:pt x="507" y="1394"/>
                  </a:lnTo>
                  <a:lnTo>
                    <a:pt x="499" y="1391"/>
                  </a:lnTo>
                  <a:lnTo>
                    <a:pt x="491" y="1389"/>
                  </a:lnTo>
                  <a:lnTo>
                    <a:pt x="483" y="1387"/>
                  </a:lnTo>
                  <a:lnTo>
                    <a:pt x="480" y="1385"/>
                  </a:lnTo>
                  <a:lnTo>
                    <a:pt x="475" y="1383"/>
                  </a:lnTo>
                  <a:lnTo>
                    <a:pt x="471" y="1382"/>
                  </a:lnTo>
                  <a:lnTo>
                    <a:pt x="467" y="1381"/>
                  </a:lnTo>
                  <a:lnTo>
                    <a:pt x="489" y="1230"/>
                  </a:lnTo>
                  <a:lnTo>
                    <a:pt x="475" y="1224"/>
                  </a:lnTo>
                  <a:lnTo>
                    <a:pt x="465" y="1220"/>
                  </a:lnTo>
                  <a:lnTo>
                    <a:pt x="454" y="1215"/>
                  </a:lnTo>
                  <a:lnTo>
                    <a:pt x="445" y="1209"/>
                  </a:lnTo>
                  <a:lnTo>
                    <a:pt x="435" y="1205"/>
                  </a:lnTo>
                  <a:lnTo>
                    <a:pt x="425" y="1199"/>
                  </a:lnTo>
                  <a:lnTo>
                    <a:pt x="416" y="1193"/>
                  </a:lnTo>
                  <a:lnTo>
                    <a:pt x="407" y="1187"/>
                  </a:lnTo>
                  <a:lnTo>
                    <a:pt x="398" y="1182"/>
                  </a:lnTo>
                  <a:lnTo>
                    <a:pt x="385" y="1173"/>
                  </a:lnTo>
                  <a:lnTo>
                    <a:pt x="265" y="1267"/>
                  </a:lnTo>
                  <a:lnTo>
                    <a:pt x="261" y="1262"/>
                  </a:lnTo>
                  <a:lnTo>
                    <a:pt x="256" y="1259"/>
                  </a:lnTo>
                  <a:lnTo>
                    <a:pt x="252" y="1254"/>
                  </a:lnTo>
                  <a:lnTo>
                    <a:pt x="247" y="1250"/>
                  </a:lnTo>
                  <a:lnTo>
                    <a:pt x="241" y="1246"/>
                  </a:lnTo>
                  <a:lnTo>
                    <a:pt x="237" y="1241"/>
                  </a:lnTo>
                  <a:lnTo>
                    <a:pt x="232" y="1238"/>
                  </a:lnTo>
                  <a:lnTo>
                    <a:pt x="227" y="1233"/>
                  </a:lnTo>
                  <a:lnTo>
                    <a:pt x="303" y="1104"/>
                  </a:lnTo>
                  <a:lnTo>
                    <a:pt x="294" y="1093"/>
                  </a:lnTo>
                  <a:lnTo>
                    <a:pt x="286" y="1085"/>
                  </a:lnTo>
                  <a:lnTo>
                    <a:pt x="279" y="1076"/>
                  </a:lnTo>
                  <a:lnTo>
                    <a:pt x="271" y="1067"/>
                  </a:lnTo>
                  <a:lnTo>
                    <a:pt x="264" y="1058"/>
                  </a:lnTo>
                  <a:lnTo>
                    <a:pt x="257" y="1049"/>
                  </a:lnTo>
                  <a:lnTo>
                    <a:pt x="250" y="1040"/>
                  </a:lnTo>
                  <a:lnTo>
                    <a:pt x="243" y="1031"/>
                  </a:lnTo>
                  <a:lnTo>
                    <a:pt x="238" y="1021"/>
                  </a:lnTo>
                  <a:lnTo>
                    <a:pt x="228" y="1009"/>
                  </a:lnTo>
                  <a:lnTo>
                    <a:pt x="85" y="1049"/>
                  </a:lnTo>
                  <a:lnTo>
                    <a:pt x="79" y="1037"/>
                  </a:lnTo>
                  <a:lnTo>
                    <a:pt x="74" y="1027"/>
                  </a:lnTo>
                  <a:lnTo>
                    <a:pt x="68" y="1017"/>
                  </a:lnTo>
                  <a:lnTo>
                    <a:pt x="64" y="1005"/>
                  </a:lnTo>
                  <a:lnTo>
                    <a:pt x="181" y="915"/>
                  </a:lnTo>
                  <a:lnTo>
                    <a:pt x="177" y="902"/>
                  </a:lnTo>
                  <a:lnTo>
                    <a:pt x="169" y="880"/>
                  </a:lnTo>
                  <a:lnTo>
                    <a:pt x="162" y="857"/>
                  </a:lnTo>
                  <a:lnTo>
                    <a:pt x="156" y="835"/>
                  </a:lnTo>
                  <a:lnTo>
                    <a:pt x="151" y="812"/>
                  </a:lnTo>
                  <a:lnTo>
                    <a:pt x="149" y="797"/>
                  </a:lnTo>
                  <a:lnTo>
                    <a:pt x="3" y="778"/>
                  </a:lnTo>
                  <a:lnTo>
                    <a:pt x="2" y="767"/>
                  </a:lnTo>
                  <a:lnTo>
                    <a:pt x="2" y="754"/>
                  </a:lnTo>
                  <a:lnTo>
                    <a:pt x="0" y="743"/>
                  </a:lnTo>
                  <a:lnTo>
                    <a:pt x="0" y="730"/>
                  </a:lnTo>
                  <a:lnTo>
                    <a:pt x="141" y="693"/>
                  </a:lnTo>
                  <a:lnTo>
                    <a:pt x="142" y="678"/>
                  </a:lnTo>
                  <a:lnTo>
                    <a:pt x="143" y="655"/>
                  </a:lnTo>
                  <a:lnTo>
                    <a:pt x="147" y="631"/>
                  </a:lnTo>
                  <a:lnTo>
                    <a:pt x="149" y="608"/>
                  </a:lnTo>
                  <a:lnTo>
                    <a:pt x="154" y="585"/>
                  </a:lnTo>
                  <a:lnTo>
                    <a:pt x="157" y="570"/>
                  </a:lnTo>
                  <a:lnTo>
                    <a:pt x="32" y="498"/>
                  </a:lnTo>
                  <a:lnTo>
                    <a:pt x="33" y="494"/>
                  </a:lnTo>
                  <a:lnTo>
                    <a:pt x="35" y="490"/>
                  </a:lnTo>
                  <a:lnTo>
                    <a:pt x="36" y="487"/>
                  </a:lnTo>
                  <a:lnTo>
                    <a:pt x="37" y="482"/>
                  </a:lnTo>
                  <a:lnTo>
                    <a:pt x="40" y="475"/>
                  </a:lnTo>
                  <a:lnTo>
                    <a:pt x="43" y="467"/>
                  </a:lnTo>
                  <a:lnTo>
                    <a:pt x="45" y="459"/>
                  </a:lnTo>
                  <a:lnTo>
                    <a:pt x="49" y="451"/>
                  </a:lnTo>
                  <a:lnTo>
                    <a:pt x="192" y="472"/>
                  </a:lnTo>
                  <a:lnTo>
                    <a:pt x="197" y="458"/>
                  </a:lnTo>
                  <a:lnTo>
                    <a:pt x="203" y="448"/>
                  </a:lnTo>
                  <a:lnTo>
                    <a:pt x="208" y="437"/>
                  </a:lnTo>
                  <a:lnTo>
                    <a:pt x="214" y="427"/>
                  </a:lnTo>
                  <a:lnTo>
                    <a:pt x="219" y="416"/>
                  </a:lnTo>
                  <a:lnTo>
                    <a:pt x="226" y="406"/>
                  </a:lnTo>
                  <a:lnTo>
                    <a:pt x="232" y="397"/>
                  </a:lnTo>
                  <a:lnTo>
                    <a:pt x="238" y="386"/>
                  </a:lnTo>
                  <a:lnTo>
                    <a:pt x="245" y="377"/>
                  </a:lnTo>
                  <a:lnTo>
                    <a:pt x="254" y="365"/>
                  </a:lnTo>
                  <a:lnTo>
                    <a:pt x="166" y="254"/>
                  </a:lnTo>
                  <a:lnTo>
                    <a:pt x="171" y="249"/>
                  </a:lnTo>
                  <a:lnTo>
                    <a:pt x="176" y="245"/>
                  </a:lnTo>
                  <a:lnTo>
                    <a:pt x="179" y="240"/>
                  </a:lnTo>
                  <a:lnTo>
                    <a:pt x="184" y="234"/>
                  </a:lnTo>
                  <a:lnTo>
                    <a:pt x="188" y="230"/>
                  </a:lnTo>
                  <a:lnTo>
                    <a:pt x="193" y="225"/>
                  </a:lnTo>
                  <a:lnTo>
                    <a:pt x="196" y="221"/>
                  </a:lnTo>
                  <a:lnTo>
                    <a:pt x="201" y="216"/>
                  </a:lnTo>
                  <a:lnTo>
                    <a:pt x="324" y="286"/>
                  </a:lnTo>
                  <a:lnTo>
                    <a:pt x="334" y="277"/>
                  </a:lnTo>
                  <a:lnTo>
                    <a:pt x="344" y="269"/>
                  </a:lnTo>
                  <a:lnTo>
                    <a:pt x="352" y="262"/>
                  </a:lnTo>
                  <a:lnTo>
                    <a:pt x="361" y="255"/>
                  </a:lnTo>
                  <a:lnTo>
                    <a:pt x="370" y="248"/>
                  </a:lnTo>
                  <a:lnTo>
                    <a:pt x="379" y="241"/>
                  </a:lnTo>
                  <a:lnTo>
                    <a:pt x="390" y="235"/>
                  </a:lnTo>
                  <a:lnTo>
                    <a:pt x="399" y="229"/>
                  </a:lnTo>
                  <a:lnTo>
                    <a:pt x="408" y="223"/>
                  </a:lnTo>
                  <a:lnTo>
                    <a:pt x="421" y="215"/>
                  </a:lnTo>
                  <a:lnTo>
                    <a:pt x="384" y="80"/>
                  </a:lnTo>
                  <a:lnTo>
                    <a:pt x="390" y="76"/>
                  </a:lnTo>
                  <a:lnTo>
                    <a:pt x="395" y="74"/>
                  </a:lnTo>
                  <a:lnTo>
                    <a:pt x="401" y="71"/>
                  </a:lnTo>
                  <a:lnTo>
                    <a:pt x="407" y="68"/>
                  </a:lnTo>
                  <a:lnTo>
                    <a:pt x="414" y="66"/>
                  </a:lnTo>
                  <a:lnTo>
                    <a:pt x="420" y="64"/>
                  </a:lnTo>
                  <a:lnTo>
                    <a:pt x="425" y="60"/>
                  </a:lnTo>
                  <a:lnTo>
                    <a:pt x="432" y="58"/>
                  </a:lnTo>
                  <a:lnTo>
                    <a:pt x="516" y="170"/>
                  </a:lnTo>
                  <a:lnTo>
                    <a:pt x="531" y="165"/>
                  </a:lnTo>
                  <a:lnTo>
                    <a:pt x="542" y="162"/>
                  </a:lnTo>
                  <a:lnTo>
                    <a:pt x="552" y="158"/>
                  </a:lnTo>
                  <a:lnTo>
                    <a:pt x="562" y="156"/>
                  </a:lnTo>
                  <a:lnTo>
                    <a:pt x="573" y="153"/>
                  </a:lnTo>
                  <a:lnTo>
                    <a:pt x="583" y="150"/>
                  </a:lnTo>
                  <a:lnTo>
                    <a:pt x="594" y="148"/>
                  </a:lnTo>
                  <a:lnTo>
                    <a:pt x="605" y="146"/>
                  </a:lnTo>
                  <a:lnTo>
                    <a:pt x="615" y="143"/>
                  </a:lnTo>
                  <a:lnTo>
                    <a:pt x="630" y="141"/>
                  </a:lnTo>
                  <a:lnTo>
                    <a:pt x="648" y="3"/>
                  </a:lnTo>
                  <a:lnTo>
                    <a:pt x="655" y="3"/>
                  </a:lnTo>
                  <a:lnTo>
                    <a:pt x="661" y="2"/>
                  </a:lnTo>
                  <a:lnTo>
                    <a:pt x="668" y="2"/>
                  </a:lnTo>
                  <a:lnTo>
                    <a:pt x="675" y="2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3" y="0"/>
                  </a:lnTo>
                  <a:lnTo>
                    <a:pt x="739" y="136"/>
                  </a:lnTo>
                  <a:lnTo>
                    <a:pt x="752" y="138"/>
                  </a:lnTo>
                  <a:lnTo>
                    <a:pt x="763" y="139"/>
                  </a:lnTo>
                  <a:lnTo>
                    <a:pt x="774" y="140"/>
                  </a:lnTo>
                  <a:lnTo>
                    <a:pt x="785" y="141"/>
                  </a:lnTo>
                  <a:lnTo>
                    <a:pt x="795" y="142"/>
                  </a:lnTo>
                  <a:lnTo>
                    <a:pt x="807" y="144"/>
                  </a:lnTo>
                  <a:lnTo>
                    <a:pt x="817" y="146"/>
                  </a:lnTo>
                  <a:lnTo>
                    <a:pt x="827" y="148"/>
                  </a:lnTo>
                  <a:lnTo>
                    <a:pt x="838" y="150"/>
                  </a:lnTo>
                  <a:lnTo>
                    <a:pt x="853" y="154"/>
                  </a:lnTo>
                  <a:lnTo>
                    <a:pt x="922" y="32"/>
                  </a:lnTo>
                  <a:lnTo>
                    <a:pt x="929" y="34"/>
                  </a:lnTo>
                  <a:lnTo>
                    <a:pt x="934" y="36"/>
                  </a:lnTo>
                  <a:lnTo>
                    <a:pt x="941" y="38"/>
                  </a:lnTo>
                  <a:lnTo>
                    <a:pt x="947" y="41"/>
                  </a:lnTo>
                  <a:lnTo>
                    <a:pt x="954" y="43"/>
                  </a:lnTo>
                  <a:lnTo>
                    <a:pt x="961" y="45"/>
                  </a:lnTo>
                  <a:lnTo>
                    <a:pt x="968" y="48"/>
                  </a:lnTo>
                  <a:lnTo>
                    <a:pt x="975" y="51"/>
                  </a:lnTo>
                  <a:lnTo>
                    <a:pt x="955" y="192"/>
                  </a:lnTo>
                  <a:lnTo>
                    <a:pt x="968" y="199"/>
                  </a:lnTo>
                  <a:lnTo>
                    <a:pt x="977" y="203"/>
                  </a:lnTo>
                  <a:lnTo>
                    <a:pt x="986" y="208"/>
                  </a:lnTo>
                  <a:lnTo>
                    <a:pt x="995" y="212"/>
                  </a:lnTo>
                  <a:lnTo>
                    <a:pt x="1004" y="217"/>
                  </a:lnTo>
                  <a:lnTo>
                    <a:pt x="1013" y="223"/>
                  </a:lnTo>
                  <a:lnTo>
                    <a:pt x="1021" y="229"/>
                  </a:lnTo>
                  <a:lnTo>
                    <a:pt x="1030" y="234"/>
                  </a:lnTo>
                  <a:lnTo>
                    <a:pt x="1038" y="240"/>
                  </a:lnTo>
                  <a:lnTo>
                    <a:pt x="1051" y="249"/>
                  </a:lnTo>
                  <a:lnTo>
                    <a:pt x="1162" y="162"/>
                  </a:lnTo>
                  <a:lnTo>
                    <a:pt x="1168" y="166"/>
                  </a:lnTo>
                  <a:lnTo>
                    <a:pt x="1174" y="171"/>
                  </a:lnTo>
                  <a:lnTo>
                    <a:pt x="1179" y="176"/>
                  </a:lnTo>
                  <a:lnTo>
                    <a:pt x="1184" y="180"/>
                  </a:lnTo>
                  <a:lnTo>
                    <a:pt x="1189" y="186"/>
                  </a:lnTo>
                  <a:lnTo>
                    <a:pt x="1195" y="191"/>
                  </a:lnTo>
                  <a:lnTo>
                    <a:pt x="1199" y="195"/>
                  </a:lnTo>
                  <a:lnTo>
                    <a:pt x="1205" y="200"/>
                  </a:lnTo>
                  <a:lnTo>
                    <a:pt x="1132" y="323"/>
                  </a:lnTo>
                  <a:lnTo>
                    <a:pt x="1142" y="333"/>
                  </a:lnTo>
                  <a:lnTo>
                    <a:pt x="1149" y="342"/>
                  </a:lnTo>
                  <a:lnTo>
                    <a:pt x="1154" y="350"/>
                  </a:lnTo>
                  <a:lnTo>
                    <a:pt x="1160" y="356"/>
                  </a:lnTo>
                  <a:lnTo>
                    <a:pt x="1167" y="365"/>
                  </a:lnTo>
                  <a:lnTo>
                    <a:pt x="1173" y="373"/>
                  </a:lnTo>
                  <a:lnTo>
                    <a:pt x="1179" y="381"/>
                  </a:lnTo>
                  <a:lnTo>
                    <a:pt x="1183" y="389"/>
                  </a:lnTo>
                  <a:lnTo>
                    <a:pt x="1189" y="397"/>
                  </a:lnTo>
                  <a:lnTo>
                    <a:pt x="1197" y="409"/>
                  </a:lnTo>
                  <a:lnTo>
                    <a:pt x="1336" y="371"/>
                  </a:lnTo>
                  <a:lnTo>
                    <a:pt x="1343" y="384"/>
                  </a:lnTo>
                  <a:lnTo>
                    <a:pt x="1349" y="397"/>
                  </a:lnTo>
                  <a:lnTo>
                    <a:pt x="1356" y="411"/>
                  </a:lnTo>
                  <a:lnTo>
                    <a:pt x="1362" y="423"/>
                  </a:lnTo>
                  <a:lnTo>
                    <a:pt x="1245" y="511"/>
                  </a:lnTo>
                  <a:lnTo>
                    <a:pt x="1250" y="526"/>
                  </a:lnTo>
                  <a:lnTo>
                    <a:pt x="1256" y="543"/>
                  </a:lnTo>
                  <a:lnTo>
                    <a:pt x="1261" y="562"/>
                  </a:lnTo>
                  <a:lnTo>
                    <a:pt x="1266" y="581"/>
                  </a:lnTo>
                  <a:lnTo>
                    <a:pt x="1270" y="600"/>
                  </a:lnTo>
                  <a:lnTo>
                    <a:pt x="1272" y="615"/>
                  </a:lnTo>
                  <a:lnTo>
                    <a:pt x="1418" y="632"/>
                  </a:lnTo>
                  <a:lnTo>
                    <a:pt x="1419" y="647"/>
                  </a:lnTo>
                  <a:lnTo>
                    <a:pt x="1420" y="661"/>
                  </a:lnTo>
                  <a:lnTo>
                    <a:pt x="1422" y="676"/>
                  </a:lnTo>
                  <a:lnTo>
                    <a:pt x="1422" y="691"/>
                  </a:lnTo>
                  <a:lnTo>
                    <a:pt x="1279" y="728"/>
                  </a:lnTo>
                  <a:lnTo>
                    <a:pt x="1279" y="743"/>
                  </a:lnTo>
                  <a:lnTo>
                    <a:pt x="1276" y="761"/>
                  </a:lnTo>
                  <a:lnTo>
                    <a:pt x="1274" y="779"/>
                  </a:lnTo>
                  <a:lnTo>
                    <a:pt x="1272" y="799"/>
                  </a:lnTo>
                  <a:lnTo>
                    <a:pt x="1268" y="817"/>
                  </a:lnTo>
                  <a:lnTo>
                    <a:pt x="1265" y="832"/>
                  </a:lnTo>
                  <a:lnTo>
                    <a:pt x="1395" y="906"/>
                  </a:lnTo>
                  <a:lnTo>
                    <a:pt x="1390" y="921"/>
                  </a:lnTo>
                  <a:lnTo>
                    <a:pt x="1387" y="935"/>
                  </a:lnTo>
                  <a:lnTo>
                    <a:pt x="1382" y="948"/>
                  </a:lnTo>
                  <a:lnTo>
                    <a:pt x="1378" y="960"/>
                  </a:lnTo>
                  <a:lnTo>
                    <a:pt x="1229" y="940"/>
                  </a:lnTo>
                  <a:lnTo>
                    <a:pt x="1222" y="953"/>
                  </a:lnTo>
                  <a:lnTo>
                    <a:pt x="1218" y="961"/>
                  </a:lnTo>
                  <a:lnTo>
                    <a:pt x="1213" y="971"/>
                  </a:lnTo>
                  <a:lnTo>
                    <a:pt x="1209" y="979"/>
                  </a:lnTo>
                  <a:lnTo>
                    <a:pt x="1204" y="987"/>
                  </a:lnTo>
                  <a:lnTo>
                    <a:pt x="1199" y="995"/>
                  </a:lnTo>
                  <a:lnTo>
                    <a:pt x="1195" y="1003"/>
                  </a:lnTo>
                  <a:lnTo>
                    <a:pt x="1190" y="1011"/>
                  </a:lnTo>
                  <a:lnTo>
                    <a:pt x="1185" y="1019"/>
                  </a:lnTo>
                  <a:lnTo>
                    <a:pt x="1177" y="1032"/>
                  </a:lnTo>
                  <a:lnTo>
                    <a:pt x="1271" y="1152"/>
                  </a:lnTo>
                  <a:lnTo>
                    <a:pt x="1266" y="1157"/>
                  </a:lnTo>
                  <a:lnTo>
                    <a:pt x="1261" y="1163"/>
                  </a:lnTo>
                  <a:lnTo>
                    <a:pt x="1257" y="1168"/>
                  </a:lnTo>
                  <a:lnTo>
                    <a:pt x="1252" y="1173"/>
                  </a:lnTo>
                  <a:lnTo>
                    <a:pt x="1248" y="1178"/>
                  </a:lnTo>
                  <a:lnTo>
                    <a:pt x="1243" y="1184"/>
                  </a:lnTo>
                  <a:lnTo>
                    <a:pt x="1238" y="1188"/>
                  </a:lnTo>
                  <a:lnTo>
                    <a:pt x="1234" y="1194"/>
                  </a:lnTo>
                  <a:lnTo>
                    <a:pt x="1104" y="1117"/>
                  </a:lnTo>
                  <a:lnTo>
                    <a:pt x="1092" y="1127"/>
                  </a:lnTo>
                  <a:lnTo>
                    <a:pt x="1085" y="1134"/>
                  </a:lnTo>
                  <a:lnTo>
                    <a:pt x="1077" y="1140"/>
                  </a:lnTo>
                  <a:lnTo>
                    <a:pt x="1070" y="1146"/>
                  </a:lnTo>
                  <a:lnTo>
                    <a:pt x="1062" y="1153"/>
                  </a:lnTo>
                  <a:lnTo>
                    <a:pt x="1054" y="1158"/>
                  </a:lnTo>
                  <a:lnTo>
                    <a:pt x="1046" y="1164"/>
                  </a:lnTo>
                  <a:lnTo>
                    <a:pt x="1039" y="1170"/>
                  </a:lnTo>
                  <a:lnTo>
                    <a:pt x="1031" y="1176"/>
                  </a:lnTo>
                  <a:lnTo>
                    <a:pt x="1018" y="1184"/>
                  </a:lnTo>
                  <a:lnTo>
                    <a:pt x="1060" y="1332"/>
                  </a:lnTo>
                  <a:lnTo>
                    <a:pt x="1054" y="1336"/>
                  </a:lnTo>
                  <a:lnTo>
                    <a:pt x="1048" y="1338"/>
                  </a:lnTo>
                  <a:lnTo>
                    <a:pt x="1042" y="1342"/>
                  </a:lnTo>
                  <a:lnTo>
                    <a:pt x="1036" y="1345"/>
                  </a:lnTo>
                  <a:lnTo>
                    <a:pt x="1030" y="1349"/>
                  </a:lnTo>
                  <a:lnTo>
                    <a:pt x="1024" y="1351"/>
                  </a:lnTo>
                  <a:lnTo>
                    <a:pt x="1017" y="1354"/>
                  </a:lnTo>
                  <a:lnTo>
                    <a:pt x="1012" y="1357"/>
                  </a:lnTo>
                  <a:lnTo>
                    <a:pt x="919" y="1235"/>
                  </a:lnTo>
                  <a:lnTo>
                    <a:pt x="906" y="1240"/>
                  </a:lnTo>
                  <a:lnTo>
                    <a:pt x="896" y="1244"/>
                  </a:lnTo>
                  <a:lnTo>
                    <a:pt x="886" y="1247"/>
                  </a:lnTo>
                  <a:lnTo>
                    <a:pt x="877" y="1250"/>
                  </a:lnTo>
                  <a:lnTo>
                    <a:pt x="866" y="1253"/>
                  </a:lnTo>
                  <a:lnTo>
                    <a:pt x="857" y="1255"/>
                  </a:lnTo>
                  <a:lnTo>
                    <a:pt x="847" y="1258"/>
                  </a:lnTo>
                  <a:lnTo>
                    <a:pt x="838" y="1260"/>
                  </a:lnTo>
                  <a:lnTo>
                    <a:pt x="827" y="1262"/>
                  </a:lnTo>
                  <a:lnTo>
                    <a:pt x="814" y="126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4" name="Freeform 32"/>
            <p:cNvSpPr>
              <a:spLocks/>
            </p:cNvSpPr>
            <p:nvPr/>
          </p:nvSpPr>
          <p:spPr bwMode="auto">
            <a:xfrm>
              <a:off x="4750" y="599"/>
              <a:ext cx="409" cy="411"/>
            </a:xfrm>
            <a:custGeom>
              <a:avLst/>
              <a:gdLst>
                <a:gd name="T0" fmla="*/ 136 w 819"/>
                <a:gd name="T1" fmla="*/ 401 h 822"/>
                <a:gd name="T2" fmla="*/ 144 w 819"/>
                <a:gd name="T3" fmla="*/ 403 h 822"/>
                <a:gd name="T4" fmla="*/ 154 w 819"/>
                <a:gd name="T5" fmla="*/ 406 h 822"/>
                <a:gd name="T6" fmla="*/ 190 w 819"/>
                <a:gd name="T7" fmla="*/ 366 h 822"/>
                <a:gd name="T8" fmla="*/ 198 w 819"/>
                <a:gd name="T9" fmla="*/ 366 h 822"/>
                <a:gd name="T10" fmla="*/ 206 w 819"/>
                <a:gd name="T11" fmla="*/ 366 h 822"/>
                <a:gd name="T12" fmla="*/ 238 w 819"/>
                <a:gd name="T13" fmla="*/ 409 h 822"/>
                <a:gd name="T14" fmla="*/ 247 w 819"/>
                <a:gd name="T15" fmla="*/ 408 h 822"/>
                <a:gd name="T16" fmla="*/ 255 w 819"/>
                <a:gd name="T17" fmla="*/ 406 h 822"/>
                <a:gd name="T18" fmla="*/ 268 w 819"/>
                <a:gd name="T19" fmla="*/ 402 h 822"/>
                <a:gd name="T20" fmla="*/ 278 w 819"/>
                <a:gd name="T21" fmla="*/ 347 h 822"/>
                <a:gd name="T22" fmla="*/ 329 w 819"/>
                <a:gd name="T23" fmla="*/ 371 h 822"/>
                <a:gd name="T24" fmla="*/ 339 w 819"/>
                <a:gd name="T25" fmla="*/ 362 h 822"/>
                <a:gd name="T26" fmla="*/ 345 w 819"/>
                <a:gd name="T27" fmla="*/ 356 h 822"/>
                <a:gd name="T28" fmla="*/ 352 w 819"/>
                <a:gd name="T29" fmla="*/ 350 h 822"/>
                <a:gd name="T30" fmla="*/ 335 w 819"/>
                <a:gd name="T31" fmla="*/ 295 h 822"/>
                <a:gd name="T32" fmla="*/ 342 w 819"/>
                <a:gd name="T33" fmla="*/ 284 h 822"/>
                <a:gd name="T34" fmla="*/ 399 w 819"/>
                <a:gd name="T35" fmla="*/ 275 h 822"/>
                <a:gd name="T36" fmla="*/ 404 w 819"/>
                <a:gd name="T37" fmla="*/ 257 h 822"/>
                <a:gd name="T38" fmla="*/ 362 w 819"/>
                <a:gd name="T39" fmla="*/ 218 h 822"/>
                <a:gd name="T40" fmla="*/ 362 w 819"/>
                <a:gd name="T41" fmla="*/ 205 h 822"/>
                <a:gd name="T42" fmla="*/ 407 w 819"/>
                <a:gd name="T43" fmla="*/ 169 h 822"/>
                <a:gd name="T44" fmla="*/ 403 w 819"/>
                <a:gd name="T45" fmla="*/ 151 h 822"/>
                <a:gd name="T46" fmla="*/ 347 w 819"/>
                <a:gd name="T47" fmla="*/ 139 h 822"/>
                <a:gd name="T48" fmla="*/ 341 w 819"/>
                <a:gd name="T49" fmla="*/ 128 h 822"/>
                <a:gd name="T50" fmla="*/ 363 w 819"/>
                <a:gd name="T51" fmla="*/ 73 h 822"/>
                <a:gd name="T52" fmla="*/ 350 w 819"/>
                <a:gd name="T53" fmla="*/ 60 h 822"/>
                <a:gd name="T54" fmla="*/ 295 w 819"/>
                <a:gd name="T55" fmla="*/ 76 h 822"/>
                <a:gd name="T56" fmla="*/ 284 w 819"/>
                <a:gd name="T57" fmla="*/ 69 h 822"/>
                <a:gd name="T58" fmla="*/ 278 w 819"/>
                <a:gd name="T59" fmla="*/ 13 h 822"/>
                <a:gd name="T60" fmla="*/ 270 w 819"/>
                <a:gd name="T61" fmla="*/ 10 h 822"/>
                <a:gd name="T62" fmla="*/ 262 w 819"/>
                <a:gd name="T63" fmla="*/ 7 h 822"/>
                <a:gd name="T64" fmla="*/ 224 w 819"/>
                <a:gd name="T65" fmla="*/ 48 h 822"/>
                <a:gd name="T66" fmla="*/ 217 w 819"/>
                <a:gd name="T67" fmla="*/ 47 h 822"/>
                <a:gd name="T68" fmla="*/ 210 w 819"/>
                <a:gd name="T69" fmla="*/ 47 h 822"/>
                <a:gd name="T70" fmla="*/ 183 w 819"/>
                <a:gd name="T71" fmla="*/ 0 h 822"/>
                <a:gd name="T72" fmla="*/ 170 w 819"/>
                <a:gd name="T73" fmla="*/ 3 h 822"/>
                <a:gd name="T74" fmla="*/ 162 w 819"/>
                <a:gd name="T75" fmla="*/ 4 h 822"/>
                <a:gd name="T76" fmla="*/ 153 w 819"/>
                <a:gd name="T77" fmla="*/ 6 h 822"/>
                <a:gd name="T78" fmla="*/ 141 w 819"/>
                <a:gd name="T79" fmla="*/ 59 h 822"/>
                <a:gd name="T80" fmla="*/ 133 w 819"/>
                <a:gd name="T81" fmla="*/ 62 h 822"/>
                <a:gd name="T82" fmla="*/ 126 w 819"/>
                <a:gd name="T83" fmla="*/ 66 h 822"/>
                <a:gd name="T84" fmla="*/ 77 w 819"/>
                <a:gd name="T85" fmla="*/ 44 h 822"/>
                <a:gd name="T86" fmla="*/ 71 w 819"/>
                <a:gd name="T87" fmla="*/ 49 h 822"/>
                <a:gd name="T88" fmla="*/ 64 w 819"/>
                <a:gd name="T89" fmla="*/ 55 h 822"/>
                <a:gd name="T90" fmla="*/ 55 w 819"/>
                <a:gd name="T91" fmla="*/ 64 h 822"/>
                <a:gd name="T92" fmla="*/ 70 w 819"/>
                <a:gd name="T93" fmla="*/ 117 h 822"/>
                <a:gd name="T94" fmla="*/ 15 w 819"/>
                <a:gd name="T95" fmla="*/ 124 h 822"/>
                <a:gd name="T96" fmla="*/ 9 w 819"/>
                <a:gd name="T97" fmla="*/ 141 h 822"/>
                <a:gd name="T98" fmla="*/ 4 w 819"/>
                <a:gd name="T99" fmla="*/ 159 h 822"/>
                <a:gd name="T100" fmla="*/ 43 w 819"/>
                <a:gd name="T101" fmla="*/ 197 h 822"/>
                <a:gd name="T102" fmla="*/ 0 w 819"/>
                <a:gd name="T103" fmla="*/ 230 h 822"/>
                <a:gd name="T104" fmla="*/ 3 w 819"/>
                <a:gd name="T105" fmla="*/ 249 h 822"/>
                <a:gd name="T106" fmla="*/ 7 w 819"/>
                <a:gd name="T107" fmla="*/ 266 h 822"/>
                <a:gd name="T108" fmla="*/ 60 w 819"/>
                <a:gd name="T109" fmla="*/ 280 h 822"/>
                <a:gd name="T110" fmla="*/ 40 w 819"/>
                <a:gd name="T111" fmla="*/ 330 h 822"/>
                <a:gd name="T112" fmla="*/ 52 w 819"/>
                <a:gd name="T113" fmla="*/ 345 h 822"/>
                <a:gd name="T114" fmla="*/ 65 w 819"/>
                <a:gd name="T115" fmla="*/ 358 h 822"/>
                <a:gd name="T116" fmla="*/ 113 w 819"/>
                <a:gd name="T117" fmla="*/ 339 h 822"/>
                <a:gd name="T118" fmla="*/ 120 w 819"/>
                <a:gd name="T119" fmla="*/ 344 h 822"/>
                <a:gd name="T120" fmla="*/ 128 w 819"/>
                <a:gd name="T121" fmla="*/ 348 h 8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9" h="822">
                  <a:moveTo>
                    <a:pt x="264" y="797"/>
                  </a:moveTo>
                  <a:lnTo>
                    <a:pt x="268" y="799"/>
                  </a:lnTo>
                  <a:lnTo>
                    <a:pt x="273" y="801"/>
                  </a:lnTo>
                  <a:lnTo>
                    <a:pt x="278" y="802"/>
                  </a:lnTo>
                  <a:lnTo>
                    <a:pt x="282" y="803"/>
                  </a:lnTo>
                  <a:lnTo>
                    <a:pt x="288" y="805"/>
                  </a:lnTo>
                  <a:lnTo>
                    <a:pt x="294" y="808"/>
                  </a:lnTo>
                  <a:lnTo>
                    <a:pt x="301" y="809"/>
                  </a:lnTo>
                  <a:lnTo>
                    <a:pt x="308" y="811"/>
                  </a:lnTo>
                  <a:lnTo>
                    <a:pt x="321" y="815"/>
                  </a:lnTo>
                  <a:lnTo>
                    <a:pt x="374" y="731"/>
                  </a:lnTo>
                  <a:lnTo>
                    <a:pt x="380" y="731"/>
                  </a:lnTo>
                  <a:lnTo>
                    <a:pt x="386" y="732"/>
                  </a:lnTo>
                  <a:lnTo>
                    <a:pt x="392" y="732"/>
                  </a:lnTo>
                  <a:lnTo>
                    <a:pt x="396" y="732"/>
                  </a:lnTo>
                  <a:lnTo>
                    <a:pt x="402" y="732"/>
                  </a:lnTo>
                  <a:lnTo>
                    <a:pt x="408" y="732"/>
                  </a:lnTo>
                  <a:lnTo>
                    <a:pt x="412" y="732"/>
                  </a:lnTo>
                  <a:lnTo>
                    <a:pt x="418" y="732"/>
                  </a:lnTo>
                  <a:lnTo>
                    <a:pt x="462" y="822"/>
                  </a:lnTo>
                  <a:lnTo>
                    <a:pt x="477" y="818"/>
                  </a:lnTo>
                  <a:lnTo>
                    <a:pt x="483" y="817"/>
                  </a:lnTo>
                  <a:lnTo>
                    <a:pt x="488" y="816"/>
                  </a:lnTo>
                  <a:lnTo>
                    <a:pt x="494" y="815"/>
                  </a:lnTo>
                  <a:lnTo>
                    <a:pt x="500" y="814"/>
                  </a:lnTo>
                  <a:lnTo>
                    <a:pt x="506" y="812"/>
                  </a:lnTo>
                  <a:lnTo>
                    <a:pt x="511" y="811"/>
                  </a:lnTo>
                  <a:lnTo>
                    <a:pt x="516" y="810"/>
                  </a:lnTo>
                  <a:lnTo>
                    <a:pt x="522" y="809"/>
                  </a:lnTo>
                  <a:lnTo>
                    <a:pt x="536" y="804"/>
                  </a:lnTo>
                  <a:lnTo>
                    <a:pt x="540" y="703"/>
                  </a:lnTo>
                  <a:lnTo>
                    <a:pt x="548" y="698"/>
                  </a:lnTo>
                  <a:lnTo>
                    <a:pt x="556" y="694"/>
                  </a:lnTo>
                  <a:lnTo>
                    <a:pt x="566" y="689"/>
                  </a:lnTo>
                  <a:lnTo>
                    <a:pt x="574" y="684"/>
                  </a:lnTo>
                  <a:lnTo>
                    <a:pt x="658" y="741"/>
                  </a:lnTo>
                  <a:lnTo>
                    <a:pt x="669" y="732"/>
                  </a:lnTo>
                  <a:lnTo>
                    <a:pt x="674" y="728"/>
                  </a:lnTo>
                  <a:lnTo>
                    <a:pt x="678" y="724"/>
                  </a:lnTo>
                  <a:lnTo>
                    <a:pt x="683" y="720"/>
                  </a:lnTo>
                  <a:lnTo>
                    <a:pt x="688" y="716"/>
                  </a:lnTo>
                  <a:lnTo>
                    <a:pt x="691" y="712"/>
                  </a:lnTo>
                  <a:lnTo>
                    <a:pt x="696" y="708"/>
                  </a:lnTo>
                  <a:lnTo>
                    <a:pt x="700" y="704"/>
                  </a:lnTo>
                  <a:lnTo>
                    <a:pt x="704" y="699"/>
                  </a:lnTo>
                  <a:lnTo>
                    <a:pt x="714" y="689"/>
                  </a:lnTo>
                  <a:lnTo>
                    <a:pt x="666" y="597"/>
                  </a:lnTo>
                  <a:lnTo>
                    <a:pt x="670" y="590"/>
                  </a:lnTo>
                  <a:lnTo>
                    <a:pt x="676" y="582"/>
                  </a:lnTo>
                  <a:lnTo>
                    <a:pt x="681" y="575"/>
                  </a:lnTo>
                  <a:lnTo>
                    <a:pt x="684" y="567"/>
                  </a:lnTo>
                  <a:lnTo>
                    <a:pt x="788" y="574"/>
                  </a:lnTo>
                  <a:lnTo>
                    <a:pt x="794" y="560"/>
                  </a:lnTo>
                  <a:lnTo>
                    <a:pt x="798" y="550"/>
                  </a:lnTo>
                  <a:lnTo>
                    <a:pt x="802" y="538"/>
                  </a:lnTo>
                  <a:lnTo>
                    <a:pt x="805" y="527"/>
                  </a:lnTo>
                  <a:lnTo>
                    <a:pt x="809" y="514"/>
                  </a:lnTo>
                  <a:lnTo>
                    <a:pt x="812" y="500"/>
                  </a:lnTo>
                  <a:lnTo>
                    <a:pt x="723" y="444"/>
                  </a:lnTo>
                  <a:lnTo>
                    <a:pt x="724" y="436"/>
                  </a:lnTo>
                  <a:lnTo>
                    <a:pt x="724" y="428"/>
                  </a:lnTo>
                  <a:lnTo>
                    <a:pt x="724" y="418"/>
                  </a:lnTo>
                  <a:lnTo>
                    <a:pt x="724" y="410"/>
                  </a:lnTo>
                  <a:lnTo>
                    <a:pt x="819" y="364"/>
                  </a:lnTo>
                  <a:lnTo>
                    <a:pt x="817" y="349"/>
                  </a:lnTo>
                  <a:lnTo>
                    <a:pt x="814" y="338"/>
                  </a:lnTo>
                  <a:lnTo>
                    <a:pt x="812" y="326"/>
                  </a:lnTo>
                  <a:lnTo>
                    <a:pt x="810" y="313"/>
                  </a:lnTo>
                  <a:lnTo>
                    <a:pt x="807" y="302"/>
                  </a:lnTo>
                  <a:lnTo>
                    <a:pt x="803" y="288"/>
                  </a:lnTo>
                  <a:lnTo>
                    <a:pt x="698" y="283"/>
                  </a:lnTo>
                  <a:lnTo>
                    <a:pt x="695" y="277"/>
                  </a:lnTo>
                  <a:lnTo>
                    <a:pt x="691" y="268"/>
                  </a:lnTo>
                  <a:lnTo>
                    <a:pt x="688" y="262"/>
                  </a:lnTo>
                  <a:lnTo>
                    <a:pt x="683" y="255"/>
                  </a:lnTo>
                  <a:lnTo>
                    <a:pt x="742" y="167"/>
                  </a:lnTo>
                  <a:lnTo>
                    <a:pt x="733" y="156"/>
                  </a:lnTo>
                  <a:lnTo>
                    <a:pt x="726" y="146"/>
                  </a:lnTo>
                  <a:lnTo>
                    <a:pt x="718" y="137"/>
                  </a:lnTo>
                  <a:lnTo>
                    <a:pt x="708" y="128"/>
                  </a:lnTo>
                  <a:lnTo>
                    <a:pt x="700" y="119"/>
                  </a:lnTo>
                  <a:lnTo>
                    <a:pt x="690" y="108"/>
                  </a:lnTo>
                  <a:lnTo>
                    <a:pt x="598" y="158"/>
                  </a:lnTo>
                  <a:lnTo>
                    <a:pt x="591" y="152"/>
                  </a:lnTo>
                  <a:lnTo>
                    <a:pt x="584" y="147"/>
                  </a:lnTo>
                  <a:lnTo>
                    <a:pt x="577" y="143"/>
                  </a:lnTo>
                  <a:lnTo>
                    <a:pt x="569" y="138"/>
                  </a:lnTo>
                  <a:lnTo>
                    <a:pt x="576" y="33"/>
                  </a:lnTo>
                  <a:lnTo>
                    <a:pt x="562" y="28"/>
                  </a:lnTo>
                  <a:lnTo>
                    <a:pt x="556" y="25"/>
                  </a:lnTo>
                  <a:lnTo>
                    <a:pt x="551" y="23"/>
                  </a:lnTo>
                  <a:lnTo>
                    <a:pt x="546" y="21"/>
                  </a:lnTo>
                  <a:lnTo>
                    <a:pt x="540" y="20"/>
                  </a:lnTo>
                  <a:lnTo>
                    <a:pt x="534" y="17"/>
                  </a:lnTo>
                  <a:lnTo>
                    <a:pt x="530" y="16"/>
                  </a:lnTo>
                  <a:lnTo>
                    <a:pt x="524" y="14"/>
                  </a:lnTo>
                  <a:lnTo>
                    <a:pt x="518" y="13"/>
                  </a:lnTo>
                  <a:lnTo>
                    <a:pt x="505" y="9"/>
                  </a:lnTo>
                  <a:lnTo>
                    <a:pt x="449" y="96"/>
                  </a:lnTo>
                  <a:lnTo>
                    <a:pt x="445" y="94"/>
                  </a:lnTo>
                  <a:lnTo>
                    <a:pt x="440" y="94"/>
                  </a:lnTo>
                  <a:lnTo>
                    <a:pt x="435" y="93"/>
                  </a:lnTo>
                  <a:lnTo>
                    <a:pt x="431" y="93"/>
                  </a:lnTo>
                  <a:lnTo>
                    <a:pt x="425" y="93"/>
                  </a:lnTo>
                  <a:lnTo>
                    <a:pt x="420" y="93"/>
                  </a:lnTo>
                  <a:lnTo>
                    <a:pt x="416" y="92"/>
                  </a:lnTo>
                  <a:lnTo>
                    <a:pt x="411" y="92"/>
                  </a:lnTo>
                  <a:lnTo>
                    <a:pt x="366" y="0"/>
                  </a:lnTo>
                  <a:lnTo>
                    <a:pt x="351" y="2"/>
                  </a:lnTo>
                  <a:lnTo>
                    <a:pt x="346" y="3"/>
                  </a:lnTo>
                  <a:lnTo>
                    <a:pt x="340" y="5"/>
                  </a:lnTo>
                  <a:lnTo>
                    <a:pt x="334" y="6"/>
                  </a:lnTo>
                  <a:lnTo>
                    <a:pt x="329" y="7"/>
                  </a:lnTo>
                  <a:lnTo>
                    <a:pt x="324" y="8"/>
                  </a:lnTo>
                  <a:lnTo>
                    <a:pt x="318" y="9"/>
                  </a:lnTo>
                  <a:lnTo>
                    <a:pt x="312" y="10"/>
                  </a:lnTo>
                  <a:lnTo>
                    <a:pt x="306" y="12"/>
                  </a:lnTo>
                  <a:lnTo>
                    <a:pt x="291" y="15"/>
                  </a:lnTo>
                  <a:lnTo>
                    <a:pt x="288" y="115"/>
                  </a:lnTo>
                  <a:lnTo>
                    <a:pt x="283" y="118"/>
                  </a:lnTo>
                  <a:lnTo>
                    <a:pt x="278" y="119"/>
                  </a:lnTo>
                  <a:lnTo>
                    <a:pt x="273" y="121"/>
                  </a:lnTo>
                  <a:lnTo>
                    <a:pt x="267" y="123"/>
                  </a:lnTo>
                  <a:lnTo>
                    <a:pt x="263" y="126"/>
                  </a:lnTo>
                  <a:lnTo>
                    <a:pt x="258" y="129"/>
                  </a:lnTo>
                  <a:lnTo>
                    <a:pt x="253" y="131"/>
                  </a:lnTo>
                  <a:lnTo>
                    <a:pt x="249" y="134"/>
                  </a:lnTo>
                  <a:lnTo>
                    <a:pt x="166" y="78"/>
                  </a:lnTo>
                  <a:lnTo>
                    <a:pt x="154" y="88"/>
                  </a:lnTo>
                  <a:lnTo>
                    <a:pt x="150" y="91"/>
                  </a:lnTo>
                  <a:lnTo>
                    <a:pt x="146" y="94"/>
                  </a:lnTo>
                  <a:lnTo>
                    <a:pt x="142" y="98"/>
                  </a:lnTo>
                  <a:lnTo>
                    <a:pt x="137" y="101"/>
                  </a:lnTo>
                  <a:lnTo>
                    <a:pt x="133" y="105"/>
                  </a:lnTo>
                  <a:lnTo>
                    <a:pt x="129" y="109"/>
                  </a:lnTo>
                  <a:lnTo>
                    <a:pt x="124" y="113"/>
                  </a:lnTo>
                  <a:lnTo>
                    <a:pt x="120" y="118"/>
                  </a:lnTo>
                  <a:lnTo>
                    <a:pt x="110" y="128"/>
                  </a:lnTo>
                  <a:lnTo>
                    <a:pt x="154" y="213"/>
                  </a:lnTo>
                  <a:lnTo>
                    <a:pt x="148" y="222"/>
                  </a:lnTo>
                  <a:lnTo>
                    <a:pt x="141" y="233"/>
                  </a:lnTo>
                  <a:lnTo>
                    <a:pt x="134" y="243"/>
                  </a:lnTo>
                  <a:lnTo>
                    <a:pt x="128" y="254"/>
                  </a:lnTo>
                  <a:lnTo>
                    <a:pt x="31" y="247"/>
                  </a:lnTo>
                  <a:lnTo>
                    <a:pt x="25" y="260"/>
                  </a:lnTo>
                  <a:lnTo>
                    <a:pt x="22" y="271"/>
                  </a:lnTo>
                  <a:lnTo>
                    <a:pt x="19" y="281"/>
                  </a:lnTo>
                  <a:lnTo>
                    <a:pt x="15" y="293"/>
                  </a:lnTo>
                  <a:lnTo>
                    <a:pt x="12" y="303"/>
                  </a:lnTo>
                  <a:lnTo>
                    <a:pt x="8" y="317"/>
                  </a:lnTo>
                  <a:lnTo>
                    <a:pt x="89" y="369"/>
                  </a:lnTo>
                  <a:lnTo>
                    <a:pt x="88" y="381"/>
                  </a:lnTo>
                  <a:lnTo>
                    <a:pt x="86" y="393"/>
                  </a:lnTo>
                  <a:lnTo>
                    <a:pt x="86" y="406"/>
                  </a:lnTo>
                  <a:lnTo>
                    <a:pt x="86" y="418"/>
                  </a:lnTo>
                  <a:lnTo>
                    <a:pt x="0" y="460"/>
                  </a:lnTo>
                  <a:lnTo>
                    <a:pt x="2" y="475"/>
                  </a:lnTo>
                  <a:lnTo>
                    <a:pt x="5" y="486"/>
                  </a:lnTo>
                  <a:lnTo>
                    <a:pt x="7" y="497"/>
                  </a:lnTo>
                  <a:lnTo>
                    <a:pt x="9" y="507"/>
                  </a:lnTo>
                  <a:lnTo>
                    <a:pt x="12" y="519"/>
                  </a:lnTo>
                  <a:lnTo>
                    <a:pt x="15" y="532"/>
                  </a:lnTo>
                  <a:lnTo>
                    <a:pt x="111" y="536"/>
                  </a:lnTo>
                  <a:lnTo>
                    <a:pt x="116" y="547"/>
                  </a:lnTo>
                  <a:lnTo>
                    <a:pt x="121" y="559"/>
                  </a:lnTo>
                  <a:lnTo>
                    <a:pt x="127" y="570"/>
                  </a:lnTo>
                  <a:lnTo>
                    <a:pt x="134" y="581"/>
                  </a:lnTo>
                  <a:lnTo>
                    <a:pt x="81" y="660"/>
                  </a:lnTo>
                  <a:lnTo>
                    <a:pt x="90" y="672"/>
                  </a:lnTo>
                  <a:lnTo>
                    <a:pt x="97" y="680"/>
                  </a:lnTo>
                  <a:lnTo>
                    <a:pt x="105" y="689"/>
                  </a:lnTo>
                  <a:lnTo>
                    <a:pt x="112" y="697"/>
                  </a:lnTo>
                  <a:lnTo>
                    <a:pt x="120" y="705"/>
                  </a:lnTo>
                  <a:lnTo>
                    <a:pt x="130" y="716"/>
                  </a:lnTo>
                  <a:lnTo>
                    <a:pt x="215" y="671"/>
                  </a:lnTo>
                  <a:lnTo>
                    <a:pt x="220" y="674"/>
                  </a:lnTo>
                  <a:lnTo>
                    <a:pt x="226" y="678"/>
                  </a:lnTo>
                  <a:lnTo>
                    <a:pt x="230" y="681"/>
                  </a:lnTo>
                  <a:lnTo>
                    <a:pt x="236" y="683"/>
                  </a:lnTo>
                  <a:lnTo>
                    <a:pt x="241" y="687"/>
                  </a:lnTo>
                  <a:lnTo>
                    <a:pt x="247" y="690"/>
                  </a:lnTo>
                  <a:lnTo>
                    <a:pt x="251" y="693"/>
                  </a:lnTo>
                  <a:lnTo>
                    <a:pt x="257" y="696"/>
                  </a:lnTo>
                  <a:lnTo>
                    <a:pt x="250" y="792"/>
                  </a:lnTo>
                  <a:lnTo>
                    <a:pt x="264" y="7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5" name="Freeform 33"/>
            <p:cNvSpPr>
              <a:spLocks/>
            </p:cNvSpPr>
            <p:nvPr/>
          </p:nvSpPr>
          <p:spPr bwMode="auto">
            <a:xfrm>
              <a:off x="4772" y="621"/>
              <a:ext cx="364" cy="366"/>
            </a:xfrm>
            <a:custGeom>
              <a:avLst/>
              <a:gdLst>
                <a:gd name="T0" fmla="*/ 224 w 729"/>
                <a:gd name="T1" fmla="*/ 365 h 731"/>
                <a:gd name="T2" fmla="*/ 220 w 729"/>
                <a:gd name="T3" fmla="*/ 366 h 731"/>
                <a:gd name="T4" fmla="*/ 188 w 729"/>
                <a:gd name="T5" fmla="*/ 323 h 731"/>
                <a:gd name="T6" fmla="*/ 177 w 729"/>
                <a:gd name="T7" fmla="*/ 323 h 731"/>
                <a:gd name="T8" fmla="*/ 164 w 729"/>
                <a:gd name="T9" fmla="*/ 323 h 731"/>
                <a:gd name="T10" fmla="*/ 129 w 729"/>
                <a:gd name="T11" fmla="*/ 361 h 731"/>
                <a:gd name="T12" fmla="*/ 124 w 729"/>
                <a:gd name="T13" fmla="*/ 360 h 731"/>
                <a:gd name="T14" fmla="*/ 121 w 729"/>
                <a:gd name="T15" fmla="*/ 310 h 731"/>
                <a:gd name="T16" fmla="*/ 110 w 729"/>
                <a:gd name="T17" fmla="*/ 304 h 731"/>
                <a:gd name="T18" fmla="*/ 99 w 729"/>
                <a:gd name="T19" fmla="*/ 298 h 731"/>
                <a:gd name="T20" fmla="*/ 87 w 729"/>
                <a:gd name="T21" fmla="*/ 288 h 731"/>
                <a:gd name="T22" fmla="*/ 45 w 729"/>
                <a:gd name="T23" fmla="*/ 308 h 731"/>
                <a:gd name="T24" fmla="*/ 69 w 729"/>
                <a:gd name="T25" fmla="*/ 268 h 731"/>
                <a:gd name="T26" fmla="*/ 56 w 729"/>
                <a:gd name="T27" fmla="*/ 248 h 731"/>
                <a:gd name="T28" fmla="*/ 47 w 729"/>
                <a:gd name="T29" fmla="*/ 226 h 731"/>
                <a:gd name="T30" fmla="*/ 0 w 729"/>
                <a:gd name="T31" fmla="*/ 221 h 731"/>
                <a:gd name="T32" fmla="*/ 41 w 729"/>
                <a:gd name="T33" fmla="*/ 199 h 731"/>
                <a:gd name="T34" fmla="*/ 41 w 729"/>
                <a:gd name="T35" fmla="*/ 175 h 731"/>
                <a:gd name="T36" fmla="*/ 44 w 729"/>
                <a:gd name="T37" fmla="*/ 152 h 731"/>
                <a:gd name="T38" fmla="*/ 6 w 729"/>
                <a:gd name="T39" fmla="*/ 125 h 731"/>
                <a:gd name="T40" fmla="*/ 53 w 729"/>
                <a:gd name="T41" fmla="*/ 126 h 731"/>
                <a:gd name="T42" fmla="*/ 60 w 729"/>
                <a:gd name="T43" fmla="*/ 112 h 731"/>
                <a:gd name="T44" fmla="*/ 67 w 729"/>
                <a:gd name="T45" fmla="*/ 102 h 731"/>
                <a:gd name="T46" fmla="*/ 75 w 729"/>
                <a:gd name="T47" fmla="*/ 92 h 731"/>
                <a:gd name="T48" fmla="*/ 58 w 729"/>
                <a:gd name="T49" fmla="*/ 45 h 731"/>
                <a:gd name="T50" fmla="*/ 61 w 729"/>
                <a:gd name="T51" fmla="*/ 42 h 731"/>
                <a:gd name="T52" fmla="*/ 110 w 729"/>
                <a:gd name="T53" fmla="*/ 64 h 731"/>
                <a:gd name="T54" fmla="*/ 120 w 729"/>
                <a:gd name="T55" fmla="*/ 58 h 731"/>
                <a:gd name="T56" fmla="*/ 130 w 729"/>
                <a:gd name="T57" fmla="*/ 53 h 731"/>
                <a:gd name="T58" fmla="*/ 143 w 729"/>
                <a:gd name="T59" fmla="*/ 1 h 731"/>
                <a:gd name="T60" fmla="*/ 147 w 729"/>
                <a:gd name="T61" fmla="*/ 1 h 731"/>
                <a:gd name="T62" fmla="*/ 177 w 729"/>
                <a:gd name="T63" fmla="*/ 44 h 731"/>
                <a:gd name="T64" fmla="*/ 187 w 729"/>
                <a:gd name="T65" fmla="*/ 44 h 731"/>
                <a:gd name="T66" fmla="*/ 198 w 729"/>
                <a:gd name="T67" fmla="*/ 45 h 731"/>
                <a:gd name="T68" fmla="*/ 212 w 729"/>
                <a:gd name="T69" fmla="*/ 48 h 731"/>
                <a:gd name="T70" fmla="*/ 240 w 729"/>
                <a:gd name="T71" fmla="*/ 7 h 731"/>
                <a:gd name="T72" fmla="*/ 241 w 729"/>
                <a:gd name="T73" fmla="*/ 58 h 731"/>
                <a:gd name="T74" fmla="*/ 253 w 729"/>
                <a:gd name="T75" fmla="*/ 65 h 731"/>
                <a:gd name="T76" fmla="*/ 261 w 729"/>
                <a:gd name="T77" fmla="*/ 70 h 731"/>
                <a:gd name="T78" fmla="*/ 269 w 729"/>
                <a:gd name="T79" fmla="*/ 76 h 731"/>
                <a:gd name="T80" fmla="*/ 319 w 729"/>
                <a:gd name="T81" fmla="*/ 58 h 731"/>
                <a:gd name="T82" fmla="*/ 323 w 729"/>
                <a:gd name="T83" fmla="*/ 62 h 731"/>
                <a:gd name="T84" fmla="*/ 301 w 729"/>
                <a:gd name="T85" fmla="*/ 115 h 731"/>
                <a:gd name="T86" fmla="*/ 310 w 729"/>
                <a:gd name="T87" fmla="*/ 133 h 731"/>
                <a:gd name="T88" fmla="*/ 363 w 729"/>
                <a:gd name="T89" fmla="*/ 143 h 731"/>
                <a:gd name="T90" fmla="*/ 364 w 729"/>
                <a:gd name="T91" fmla="*/ 148 h 731"/>
                <a:gd name="T92" fmla="*/ 319 w 729"/>
                <a:gd name="T93" fmla="*/ 183 h 731"/>
                <a:gd name="T94" fmla="*/ 318 w 729"/>
                <a:gd name="T95" fmla="*/ 204 h 731"/>
                <a:gd name="T96" fmla="*/ 359 w 729"/>
                <a:gd name="T97" fmla="*/ 239 h 731"/>
                <a:gd name="T98" fmla="*/ 357 w 729"/>
                <a:gd name="T99" fmla="*/ 243 h 731"/>
                <a:gd name="T100" fmla="*/ 301 w 729"/>
                <a:gd name="T101" fmla="*/ 252 h 731"/>
                <a:gd name="T102" fmla="*/ 291 w 729"/>
                <a:gd name="T103" fmla="*/ 269 h 731"/>
                <a:gd name="T104" fmla="*/ 308 w 729"/>
                <a:gd name="T105" fmla="*/ 319 h 731"/>
                <a:gd name="T106" fmla="*/ 304 w 729"/>
                <a:gd name="T107" fmla="*/ 323 h 731"/>
                <a:gd name="T108" fmla="*/ 255 w 729"/>
                <a:gd name="T109" fmla="*/ 302 h 731"/>
                <a:gd name="T110" fmla="*/ 246 w 729"/>
                <a:gd name="T111" fmla="*/ 307 h 731"/>
                <a:gd name="T112" fmla="*/ 237 w 729"/>
                <a:gd name="T113" fmla="*/ 312 h 7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9" h="731">
                  <a:moveTo>
                    <a:pt x="455" y="631"/>
                  </a:moveTo>
                  <a:lnTo>
                    <a:pt x="451" y="728"/>
                  </a:lnTo>
                  <a:lnTo>
                    <a:pt x="449" y="729"/>
                  </a:lnTo>
                  <a:lnTo>
                    <a:pt x="446" y="729"/>
                  </a:lnTo>
                  <a:lnTo>
                    <a:pt x="442" y="729"/>
                  </a:lnTo>
                  <a:lnTo>
                    <a:pt x="440" y="731"/>
                  </a:lnTo>
                  <a:lnTo>
                    <a:pt x="398" y="645"/>
                  </a:lnTo>
                  <a:lnTo>
                    <a:pt x="383" y="646"/>
                  </a:lnTo>
                  <a:lnTo>
                    <a:pt x="377" y="646"/>
                  </a:lnTo>
                  <a:lnTo>
                    <a:pt x="369" y="648"/>
                  </a:lnTo>
                  <a:lnTo>
                    <a:pt x="360" y="648"/>
                  </a:lnTo>
                  <a:lnTo>
                    <a:pt x="354" y="646"/>
                  </a:lnTo>
                  <a:lnTo>
                    <a:pt x="345" y="646"/>
                  </a:lnTo>
                  <a:lnTo>
                    <a:pt x="337" y="646"/>
                  </a:lnTo>
                  <a:lnTo>
                    <a:pt x="329" y="645"/>
                  </a:lnTo>
                  <a:lnTo>
                    <a:pt x="321" y="644"/>
                  </a:lnTo>
                  <a:lnTo>
                    <a:pt x="309" y="642"/>
                  </a:lnTo>
                  <a:lnTo>
                    <a:pt x="258" y="722"/>
                  </a:lnTo>
                  <a:lnTo>
                    <a:pt x="255" y="721"/>
                  </a:lnTo>
                  <a:lnTo>
                    <a:pt x="251" y="720"/>
                  </a:lnTo>
                  <a:lnTo>
                    <a:pt x="249" y="720"/>
                  </a:lnTo>
                  <a:lnTo>
                    <a:pt x="248" y="719"/>
                  </a:lnTo>
                  <a:lnTo>
                    <a:pt x="255" y="626"/>
                  </a:lnTo>
                  <a:lnTo>
                    <a:pt x="242" y="620"/>
                  </a:lnTo>
                  <a:lnTo>
                    <a:pt x="234" y="616"/>
                  </a:lnTo>
                  <a:lnTo>
                    <a:pt x="227" y="613"/>
                  </a:lnTo>
                  <a:lnTo>
                    <a:pt x="220" y="608"/>
                  </a:lnTo>
                  <a:lnTo>
                    <a:pt x="212" y="604"/>
                  </a:lnTo>
                  <a:lnTo>
                    <a:pt x="205" y="600"/>
                  </a:lnTo>
                  <a:lnTo>
                    <a:pt x="198" y="596"/>
                  </a:lnTo>
                  <a:lnTo>
                    <a:pt x="192" y="590"/>
                  </a:lnTo>
                  <a:lnTo>
                    <a:pt x="185" y="585"/>
                  </a:lnTo>
                  <a:lnTo>
                    <a:pt x="175" y="576"/>
                  </a:lnTo>
                  <a:lnTo>
                    <a:pt x="93" y="620"/>
                  </a:lnTo>
                  <a:lnTo>
                    <a:pt x="92" y="618"/>
                  </a:lnTo>
                  <a:lnTo>
                    <a:pt x="90" y="616"/>
                  </a:lnTo>
                  <a:lnTo>
                    <a:pt x="89" y="614"/>
                  </a:lnTo>
                  <a:lnTo>
                    <a:pt x="86" y="612"/>
                  </a:lnTo>
                  <a:lnTo>
                    <a:pt x="138" y="536"/>
                  </a:lnTo>
                  <a:lnTo>
                    <a:pt x="130" y="524"/>
                  </a:lnTo>
                  <a:lnTo>
                    <a:pt x="121" y="510"/>
                  </a:lnTo>
                  <a:lnTo>
                    <a:pt x="113" y="495"/>
                  </a:lnTo>
                  <a:lnTo>
                    <a:pt x="106" y="479"/>
                  </a:lnTo>
                  <a:lnTo>
                    <a:pt x="99" y="464"/>
                  </a:lnTo>
                  <a:lnTo>
                    <a:pt x="94" y="452"/>
                  </a:lnTo>
                  <a:lnTo>
                    <a:pt x="2" y="448"/>
                  </a:lnTo>
                  <a:lnTo>
                    <a:pt x="1" y="446"/>
                  </a:lnTo>
                  <a:lnTo>
                    <a:pt x="1" y="442"/>
                  </a:lnTo>
                  <a:lnTo>
                    <a:pt x="1" y="440"/>
                  </a:lnTo>
                  <a:lnTo>
                    <a:pt x="0" y="438"/>
                  </a:lnTo>
                  <a:lnTo>
                    <a:pt x="83" y="397"/>
                  </a:lnTo>
                  <a:lnTo>
                    <a:pt x="82" y="385"/>
                  </a:lnTo>
                  <a:lnTo>
                    <a:pt x="82" y="368"/>
                  </a:lnTo>
                  <a:lnTo>
                    <a:pt x="82" y="350"/>
                  </a:lnTo>
                  <a:lnTo>
                    <a:pt x="84" y="333"/>
                  </a:lnTo>
                  <a:lnTo>
                    <a:pt x="86" y="317"/>
                  </a:lnTo>
                  <a:lnTo>
                    <a:pt x="89" y="303"/>
                  </a:lnTo>
                  <a:lnTo>
                    <a:pt x="10" y="255"/>
                  </a:lnTo>
                  <a:lnTo>
                    <a:pt x="12" y="252"/>
                  </a:lnTo>
                  <a:lnTo>
                    <a:pt x="13" y="250"/>
                  </a:lnTo>
                  <a:lnTo>
                    <a:pt x="13" y="248"/>
                  </a:lnTo>
                  <a:lnTo>
                    <a:pt x="14" y="244"/>
                  </a:lnTo>
                  <a:lnTo>
                    <a:pt x="107" y="251"/>
                  </a:lnTo>
                  <a:lnTo>
                    <a:pt x="113" y="238"/>
                  </a:lnTo>
                  <a:lnTo>
                    <a:pt x="116" y="232"/>
                  </a:lnTo>
                  <a:lnTo>
                    <a:pt x="121" y="223"/>
                  </a:lnTo>
                  <a:lnTo>
                    <a:pt x="126" y="217"/>
                  </a:lnTo>
                  <a:lnTo>
                    <a:pt x="130" y="210"/>
                  </a:lnTo>
                  <a:lnTo>
                    <a:pt x="135" y="204"/>
                  </a:lnTo>
                  <a:lnTo>
                    <a:pt x="139" y="197"/>
                  </a:lnTo>
                  <a:lnTo>
                    <a:pt x="145" y="190"/>
                  </a:lnTo>
                  <a:lnTo>
                    <a:pt x="150" y="184"/>
                  </a:lnTo>
                  <a:lnTo>
                    <a:pt x="159" y="174"/>
                  </a:lnTo>
                  <a:lnTo>
                    <a:pt x="115" y="91"/>
                  </a:lnTo>
                  <a:lnTo>
                    <a:pt x="117" y="89"/>
                  </a:lnTo>
                  <a:lnTo>
                    <a:pt x="120" y="88"/>
                  </a:lnTo>
                  <a:lnTo>
                    <a:pt x="121" y="85"/>
                  </a:lnTo>
                  <a:lnTo>
                    <a:pt x="123" y="84"/>
                  </a:lnTo>
                  <a:lnTo>
                    <a:pt x="202" y="137"/>
                  </a:lnTo>
                  <a:lnTo>
                    <a:pt x="213" y="130"/>
                  </a:lnTo>
                  <a:lnTo>
                    <a:pt x="220" y="127"/>
                  </a:lnTo>
                  <a:lnTo>
                    <a:pt x="226" y="122"/>
                  </a:lnTo>
                  <a:lnTo>
                    <a:pt x="233" y="119"/>
                  </a:lnTo>
                  <a:lnTo>
                    <a:pt x="240" y="115"/>
                  </a:lnTo>
                  <a:lnTo>
                    <a:pt x="248" y="113"/>
                  </a:lnTo>
                  <a:lnTo>
                    <a:pt x="255" y="109"/>
                  </a:lnTo>
                  <a:lnTo>
                    <a:pt x="261" y="106"/>
                  </a:lnTo>
                  <a:lnTo>
                    <a:pt x="269" y="104"/>
                  </a:lnTo>
                  <a:lnTo>
                    <a:pt x="282" y="99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3" y="1"/>
                  </a:lnTo>
                  <a:lnTo>
                    <a:pt x="295" y="1"/>
                  </a:lnTo>
                  <a:lnTo>
                    <a:pt x="298" y="0"/>
                  </a:lnTo>
                  <a:lnTo>
                    <a:pt x="341" y="89"/>
                  </a:lnTo>
                  <a:lnTo>
                    <a:pt x="354" y="88"/>
                  </a:lnTo>
                  <a:lnTo>
                    <a:pt x="360" y="88"/>
                  </a:lnTo>
                  <a:lnTo>
                    <a:pt x="369" y="88"/>
                  </a:lnTo>
                  <a:lnTo>
                    <a:pt x="375" y="88"/>
                  </a:lnTo>
                  <a:lnTo>
                    <a:pt x="382" y="89"/>
                  </a:lnTo>
                  <a:lnTo>
                    <a:pt x="390" y="89"/>
                  </a:lnTo>
                  <a:lnTo>
                    <a:pt x="397" y="90"/>
                  </a:lnTo>
                  <a:lnTo>
                    <a:pt x="404" y="91"/>
                  </a:lnTo>
                  <a:lnTo>
                    <a:pt x="411" y="92"/>
                  </a:lnTo>
                  <a:lnTo>
                    <a:pt x="425" y="96"/>
                  </a:lnTo>
                  <a:lnTo>
                    <a:pt x="477" y="11"/>
                  </a:lnTo>
                  <a:lnTo>
                    <a:pt x="479" y="13"/>
                  </a:lnTo>
                  <a:lnTo>
                    <a:pt x="481" y="14"/>
                  </a:lnTo>
                  <a:lnTo>
                    <a:pt x="485" y="15"/>
                  </a:lnTo>
                  <a:lnTo>
                    <a:pt x="489" y="16"/>
                  </a:lnTo>
                  <a:lnTo>
                    <a:pt x="483" y="115"/>
                  </a:lnTo>
                  <a:lnTo>
                    <a:pt x="494" y="122"/>
                  </a:lnTo>
                  <a:lnTo>
                    <a:pt x="500" y="126"/>
                  </a:lnTo>
                  <a:lnTo>
                    <a:pt x="506" y="129"/>
                  </a:lnTo>
                  <a:lnTo>
                    <a:pt x="511" y="132"/>
                  </a:lnTo>
                  <a:lnTo>
                    <a:pt x="516" y="136"/>
                  </a:lnTo>
                  <a:lnTo>
                    <a:pt x="522" y="139"/>
                  </a:lnTo>
                  <a:lnTo>
                    <a:pt x="527" y="144"/>
                  </a:lnTo>
                  <a:lnTo>
                    <a:pt x="532" y="147"/>
                  </a:lnTo>
                  <a:lnTo>
                    <a:pt x="538" y="152"/>
                  </a:lnTo>
                  <a:lnTo>
                    <a:pt x="548" y="161"/>
                  </a:lnTo>
                  <a:lnTo>
                    <a:pt x="637" y="114"/>
                  </a:lnTo>
                  <a:lnTo>
                    <a:pt x="639" y="116"/>
                  </a:lnTo>
                  <a:lnTo>
                    <a:pt x="641" y="119"/>
                  </a:lnTo>
                  <a:lnTo>
                    <a:pt x="644" y="122"/>
                  </a:lnTo>
                  <a:lnTo>
                    <a:pt x="646" y="124"/>
                  </a:lnTo>
                  <a:lnTo>
                    <a:pt x="590" y="207"/>
                  </a:lnTo>
                  <a:lnTo>
                    <a:pt x="597" y="219"/>
                  </a:lnTo>
                  <a:lnTo>
                    <a:pt x="603" y="230"/>
                  </a:lnTo>
                  <a:lnTo>
                    <a:pt x="609" y="242"/>
                  </a:lnTo>
                  <a:lnTo>
                    <a:pt x="615" y="255"/>
                  </a:lnTo>
                  <a:lnTo>
                    <a:pt x="621" y="266"/>
                  </a:lnTo>
                  <a:lnTo>
                    <a:pt x="625" y="279"/>
                  </a:lnTo>
                  <a:lnTo>
                    <a:pt x="726" y="282"/>
                  </a:lnTo>
                  <a:lnTo>
                    <a:pt x="727" y="286"/>
                  </a:lnTo>
                  <a:lnTo>
                    <a:pt x="728" y="289"/>
                  </a:lnTo>
                  <a:lnTo>
                    <a:pt x="728" y="293"/>
                  </a:lnTo>
                  <a:lnTo>
                    <a:pt x="729" y="296"/>
                  </a:lnTo>
                  <a:lnTo>
                    <a:pt x="638" y="341"/>
                  </a:lnTo>
                  <a:lnTo>
                    <a:pt x="639" y="354"/>
                  </a:lnTo>
                  <a:lnTo>
                    <a:pt x="639" y="366"/>
                  </a:lnTo>
                  <a:lnTo>
                    <a:pt x="639" y="380"/>
                  </a:lnTo>
                  <a:lnTo>
                    <a:pt x="638" y="394"/>
                  </a:lnTo>
                  <a:lnTo>
                    <a:pt x="637" y="407"/>
                  </a:lnTo>
                  <a:lnTo>
                    <a:pt x="635" y="419"/>
                  </a:lnTo>
                  <a:lnTo>
                    <a:pt x="720" y="474"/>
                  </a:lnTo>
                  <a:lnTo>
                    <a:pt x="719" y="477"/>
                  </a:lnTo>
                  <a:lnTo>
                    <a:pt x="717" y="480"/>
                  </a:lnTo>
                  <a:lnTo>
                    <a:pt x="716" y="484"/>
                  </a:lnTo>
                  <a:lnTo>
                    <a:pt x="715" y="486"/>
                  </a:lnTo>
                  <a:lnTo>
                    <a:pt x="616" y="479"/>
                  </a:lnTo>
                  <a:lnTo>
                    <a:pt x="610" y="492"/>
                  </a:lnTo>
                  <a:lnTo>
                    <a:pt x="603" y="503"/>
                  </a:lnTo>
                  <a:lnTo>
                    <a:pt x="597" y="515"/>
                  </a:lnTo>
                  <a:lnTo>
                    <a:pt x="590" y="527"/>
                  </a:lnTo>
                  <a:lnTo>
                    <a:pt x="582" y="538"/>
                  </a:lnTo>
                  <a:lnTo>
                    <a:pt x="574" y="548"/>
                  </a:lnTo>
                  <a:lnTo>
                    <a:pt x="620" y="636"/>
                  </a:lnTo>
                  <a:lnTo>
                    <a:pt x="617" y="638"/>
                  </a:lnTo>
                  <a:lnTo>
                    <a:pt x="615" y="641"/>
                  </a:lnTo>
                  <a:lnTo>
                    <a:pt x="612" y="643"/>
                  </a:lnTo>
                  <a:lnTo>
                    <a:pt x="609" y="645"/>
                  </a:lnTo>
                  <a:lnTo>
                    <a:pt x="529" y="590"/>
                  </a:lnTo>
                  <a:lnTo>
                    <a:pt x="517" y="598"/>
                  </a:lnTo>
                  <a:lnTo>
                    <a:pt x="511" y="603"/>
                  </a:lnTo>
                  <a:lnTo>
                    <a:pt x="504" y="606"/>
                  </a:lnTo>
                  <a:lnTo>
                    <a:pt x="499" y="610"/>
                  </a:lnTo>
                  <a:lnTo>
                    <a:pt x="493" y="613"/>
                  </a:lnTo>
                  <a:lnTo>
                    <a:pt x="487" y="616"/>
                  </a:lnTo>
                  <a:lnTo>
                    <a:pt x="480" y="620"/>
                  </a:lnTo>
                  <a:lnTo>
                    <a:pt x="474" y="623"/>
                  </a:lnTo>
                  <a:lnTo>
                    <a:pt x="468" y="626"/>
                  </a:lnTo>
                  <a:lnTo>
                    <a:pt x="455" y="631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6" name="Freeform 34"/>
            <p:cNvSpPr>
              <a:spLocks/>
            </p:cNvSpPr>
            <p:nvPr/>
          </p:nvSpPr>
          <p:spPr bwMode="auto">
            <a:xfrm>
              <a:off x="5320" y="766"/>
              <a:ext cx="409" cy="409"/>
            </a:xfrm>
            <a:custGeom>
              <a:avLst/>
              <a:gdLst>
                <a:gd name="T0" fmla="*/ 405 w 818"/>
                <a:gd name="T1" fmla="*/ 156 h 817"/>
                <a:gd name="T2" fmla="*/ 403 w 818"/>
                <a:gd name="T3" fmla="*/ 148 h 817"/>
                <a:gd name="T4" fmla="*/ 401 w 818"/>
                <a:gd name="T5" fmla="*/ 139 h 817"/>
                <a:gd name="T6" fmla="*/ 395 w 818"/>
                <a:gd name="T7" fmla="*/ 126 h 817"/>
                <a:gd name="T8" fmla="*/ 339 w 818"/>
                <a:gd name="T9" fmla="*/ 121 h 817"/>
                <a:gd name="T10" fmla="*/ 360 w 818"/>
                <a:gd name="T11" fmla="*/ 68 h 817"/>
                <a:gd name="T12" fmla="*/ 351 w 818"/>
                <a:gd name="T13" fmla="*/ 59 h 817"/>
                <a:gd name="T14" fmla="*/ 344 w 818"/>
                <a:gd name="T15" fmla="*/ 52 h 817"/>
                <a:gd name="T16" fmla="*/ 337 w 818"/>
                <a:gd name="T17" fmla="*/ 46 h 817"/>
                <a:gd name="T18" fmla="*/ 284 w 818"/>
                <a:gd name="T19" fmla="*/ 68 h 817"/>
                <a:gd name="T20" fmla="*/ 273 w 818"/>
                <a:gd name="T21" fmla="*/ 62 h 817"/>
                <a:gd name="T22" fmla="*/ 262 w 818"/>
                <a:gd name="T23" fmla="*/ 7 h 817"/>
                <a:gd name="T24" fmla="*/ 253 w 818"/>
                <a:gd name="T25" fmla="*/ 4 h 817"/>
                <a:gd name="T26" fmla="*/ 244 w 818"/>
                <a:gd name="T27" fmla="*/ 2 h 817"/>
                <a:gd name="T28" fmla="*/ 210 w 818"/>
                <a:gd name="T29" fmla="*/ 46 h 817"/>
                <a:gd name="T30" fmla="*/ 204 w 818"/>
                <a:gd name="T31" fmla="*/ 46 h 817"/>
                <a:gd name="T32" fmla="*/ 197 w 818"/>
                <a:gd name="T33" fmla="*/ 46 h 817"/>
                <a:gd name="T34" fmla="*/ 166 w 818"/>
                <a:gd name="T35" fmla="*/ 2 h 817"/>
                <a:gd name="T36" fmla="*/ 152 w 818"/>
                <a:gd name="T37" fmla="*/ 5 h 817"/>
                <a:gd name="T38" fmla="*/ 144 w 818"/>
                <a:gd name="T39" fmla="*/ 7 h 817"/>
                <a:gd name="T40" fmla="*/ 136 w 818"/>
                <a:gd name="T41" fmla="*/ 10 h 817"/>
                <a:gd name="T42" fmla="*/ 127 w 818"/>
                <a:gd name="T43" fmla="*/ 66 h 817"/>
                <a:gd name="T44" fmla="*/ 114 w 818"/>
                <a:gd name="T45" fmla="*/ 74 h 817"/>
                <a:gd name="T46" fmla="*/ 60 w 818"/>
                <a:gd name="T47" fmla="*/ 57 h 817"/>
                <a:gd name="T48" fmla="*/ 48 w 818"/>
                <a:gd name="T49" fmla="*/ 70 h 817"/>
                <a:gd name="T50" fmla="*/ 67 w 818"/>
                <a:gd name="T51" fmla="*/ 122 h 817"/>
                <a:gd name="T52" fmla="*/ 59 w 818"/>
                <a:gd name="T53" fmla="*/ 137 h 817"/>
                <a:gd name="T54" fmla="*/ 6 w 818"/>
                <a:gd name="T55" fmla="*/ 150 h 817"/>
                <a:gd name="T56" fmla="*/ 2 w 818"/>
                <a:gd name="T57" fmla="*/ 167 h 817"/>
                <a:gd name="T58" fmla="*/ 43 w 818"/>
                <a:gd name="T59" fmla="*/ 202 h 817"/>
                <a:gd name="T60" fmla="*/ 44 w 818"/>
                <a:gd name="T61" fmla="*/ 220 h 817"/>
                <a:gd name="T62" fmla="*/ 5 w 818"/>
                <a:gd name="T63" fmla="*/ 258 h 817"/>
                <a:gd name="T64" fmla="*/ 10 w 818"/>
                <a:gd name="T65" fmla="*/ 274 h 817"/>
                <a:gd name="T66" fmla="*/ 63 w 818"/>
                <a:gd name="T67" fmla="*/ 284 h 817"/>
                <a:gd name="T68" fmla="*/ 74 w 818"/>
                <a:gd name="T69" fmla="*/ 300 h 817"/>
                <a:gd name="T70" fmla="*/ 59 w 818"/>
                <a:gd name="T71" fmla="*/ 351 h 817"/>
                <a:gd name="T72" fmla="*/ 71 w 818"/>
                <a:gd name="T73" fmla="*/ 362 h 817"/>
                <a:gd name="T74" fmla="*/ 120 w 818"/>
                <a:gd name="T75" fmla="*/ 343 h 817"/>
                <a:gd name="T76" fmla="*/ 128 w 818"/>
                <a:gd name="T77" fmla="*/ 348 h 817"/>
                <a:gd name="T78" fmla="*/ 136 w 818"/>
                <a:gd name="T79" fmla="*/ 352 h 817"/>
                <a:gd name="T80" fmla="*/ 147 w 818"/>
                <a:gd name="T81" fmla="*/ 402 h 817"/>
                <a:gd name="T82" fmla="*/ 155 w 818"/>
                <a:gd name="T83" fmla="*/ 405 h 817"/>
                <a:gd name="T84" fmla="*/ 163 w 818"/>
                <a:gd name="T85" fmla="*/ 407 h 817"/>
                <a:gd name="T86" fmla="*/ 177 w 818"/>
                <a:gd name="T87" fmla="*/ 409 h 817"/>
                <a:gd name="T88" fmla="*/ 205 w 818"/>
                <a:gd name="T89" fmla="*/ 366 h 817"/>
                <a:gd name="T90" fmla="*/ 213 w 818"/>
                <a:gd name="T91" fmla="*/ 366 h 817"/>
                <a:gd name="T92" fmla="*/ 223 w 818"/>
                <a:gd name="T93" fmla="*/ 366 h 817"/>
                <a:gd name="T94" fmla="*/ 257 w 818"/>
                <a:gd name="T95" fmla="*/ 404 h 817"/>
                <a:gd name="T96" fmla="*/ 264 w 818"/>
                <a:gd name="T97" fmla="*/ 402 h 817"/>
                <a:gd name="T98" fmla="*/ 273 w 818"/>
                <a:gd name="T99" fmla="*/ 399 h 817"/>
                <a:gd name="T100" fmla="*/ 281 w 818"/>
                <a:gd name="T101" fmla="*/ 347 h 817"/>
                <a:gd name="T102" fmla="*/ 288 w 818"/>
                <a:gd name="T103" fmla="*/ 342 h 817"/>
                <a:gd name="T104" fmla="*/ 295 w 818"/>
                <a:gd name="T105" fmla="*/ 337 h 817"/>
                <a:gd name="T106" fmla="*/ 342 w 818"/>
                <a:gd name="T107" fmla="*/ 359 h 817"/>
                <a:gd name="T108" fmla="*/ 356 w 818"/>
                <a:gd name="T109" fmla="*/ 345 h 817"/>
                <a:gd name="T110" fmla="*/ 368 w 818"/>
                <a:gd name="T111" fmla="*/ 330 h 817"/>
                <a:gd name="T112" fmla="*/ 346 w 818"/>
                <a:gd name="T113" fmla="*/ 279 h 817"/>
                <a:gd name="T114" fmla="*/ 401 w 818"/>
                <a:gd name="T115" fmla="*/ 269 h 817"/>
                <a:gd name="T116" fmla="*/ 406 w 818"/>
                <a:gd name="T117" fmla="*/ 250 h 817"/>
                <a:gd name="T118" fmla="*/ 409 w 818"/>
                <a:gd name="T119" fmla="*/ 231 h 817"/>
                <a:gd name="T120" fmla="*/ 363 w 818"/>
                <a:gd name="T121" fmla="*/ 199 h 8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8" h="817">
                  <a:moveTo>
                    <a:pt x="724" y="379"/>
                  </a:moveTo>
                  <a:lnTo>
                    <a:pt x="813" y="326"/>
                  </a:lnTo>
                  <a:lnTo>
                    <a:pt x="810" y="311"/>
                  </a:lnTo>
                  <a:lnTo>
                    <a:pt x="809" y="306"/>
                  </a:lnTo>
                  <a:lnTo>
                    <a:pt x="808" y="301"/>
                  </a:lnTo>
                  <a:lnTo>
                    <a:pt x="805" y="295"/>
                  </a:lnTo>
                  <a:lnTo>
                    <a:pt x="804" y="291"/>
                  </a:lnTo>
                  <a:lnTo>
                    <a:pt x="802" y="285"/>
                  </a:lnTo>
                  <a:lnTo>
                    <a:pt x="801" y="278"/>
                  </a:lnTo>
                  <a:lnTo>
                    <a:pt x="798" y="272"/>
                  </a:lnTo>
                  <a:lnTo>
                    <a:pt x="796" y="265"/>
                  </a:lnTo>
                  <a:lnTo>
                    <a:pt x="790" y="251"/>
                  </a:lnTo>
                  <a:lnTo>
                    <a:pt x="686" y="256"/>
                  </a:lnTo>
                  <a:lnTo>
                    <a:pt x="681" y="249"/>
                  </a:lnTo>
                  <a:lnTo>
                    <a:pt x="678" y="242"/>
                  </a:lnTo>
                  <a:lnTo>
                    <a:pt x="673" y="235"/>
                  </a:lnTo>
                  <a:lnTo>
                    <a:pt x="668" y="228"/>
                  </a:lnTo>
                  <a:lnTo>
                    <a:pt x="719" y="136"/>
                  </a:lnTo>
                  <a:lnTo>
                    <a:pt x="709" y="126"/>
                  </a:lnTo>
                  <a:lnTo>
                    <a:pt x="705" y="121"/>
                  </a:lnTo>
                  <a:lnTo>
                    <a:pt x="701" y="118"/>
                  </a:lnTo>
                  <a:lnTo>
                    <a:pt x="696" y="113"/>
                  </a:lnTo>
                  <a:lnTo>
                    <a:pt x="691" y="108"/>
                  </a:lnTo>
                  <a:lnTo>
                    <a:pt x="688" y="104"/>
                  </a:lnTo>
                  <a:lnTo>
                    <a:pt x="683" y="100"/>
                  </a:lnTo>
                  <a:lnTo>
                    <a:pt x="679" y="96"/>
                  </a:lnTo>
                  <a:lnTo>
                    <a:pt x="674" y="92"/>
                  </a:lnTo>
                  <a:lnTo>
                    <a:pt x="663" y="83"/>
                  </a:lnTo>
                  <a:lnTo>
                    <a:pt x="574" y="140"/>
                  </a:lnTo>
                  <a:lnTo>
                    <a:pt x="567" y="135"/>
                  </a:lnTo>
                  <a:lnTo>
                    <a:pt x="560" y="132"/>
                  </a:lnTo>
                  <a:lnTo>
                    <a:pt x="552" y="127"/>
                  </a:lnTo>
                  <a:lnTo>
                    <a:pt x="545" y="123"/>
                  </a:lnTo>
                  <a:lnTo>
                    <a:pt x="543" y="19"/>
                  </a:lnTo>
                  <a:lnTo>
                    <a:pt x="529" y="14"/>
                  </a:lnTo>
                  <a:lnTo>
                    <a:pt x="523" y="13"/>
                  </a:lnTo>
                  <a:lnTo>
                    <a:pt x="517" y="11"/>
                  </a:lnTo>
                  <a:lnTo>
                    <a:pt x="512" y="9"/>
                  </a:lnTo>
                  <a:lnTo>
                    <a:pt x="506" y="8"/>
                  </a:lnTo>
                  <a:lnTo>
                    <a:pt x="500" y="6"/>
                  </a:lnTo>
                  <a:lnTo>
                    <a:pt x="493" y="5"/>
                  </a:lnTo>
                  <a:lnTo>
                    <a:pt x="487" y="4"/>
                  </a:lnTo>
                  <a:lnTo>
                    <a:pt x="482" y="2"/>
                  </a:lnTo>
                  <a:lnTo>
                    <a:pt x="467" y="0"/>
                  </a:lnTo>
                  <a:lnTo>
                    <a:pt x="420" y="92"/>
                  </a:lnTo>
                  <a:lnTo>
                    <a:pt x="415" y="92"/>
                  </a:lnTo>
                  <a:lnTo>
                    <a:pt x="410" y="92"/>
                  </a:lnTo>
                  <a:lnTo>
                    <a:pt x="407" y="92"/>
                  </a:lnTo>
                  <a:lnTo>
                    <a:pt x="402" y="92"/>
                  </a:lnTo>
                  <a:lnTo>
                    <a:pt x="398" y="92"/>
                  </a:lnTo>
                  <a:lnTo>
                    <a:pt x="393" y="92"/>
                  </a:lnTo>
                  <a:lnTo>
                    <a:pt x="388" y="94"/>
                  </a:lnTo>
                  <a:lnTo>
                    <a:pt x="384" y="94"/>
                  </a:lnTo>
                  <a:lnTo>
                    <a:pt x="331" y="4"/>
                  </a:lnTo>
                  <a:lnTo>
                    <a:pt x="316" y="7"/>
                  </a:lnTo>
                  <a:lnTo>
                    <a:pt x="310" y="8"/>
                  </a:lnTo>
                  <a:lnTo>
                    <a:pt x="303" y="9"/>
                  </a:lnTo>
                  <a:lnTo>
                    <a:pt x="297" y="11"/>
                  </a:lnTo>
                  <a:lnTo>
                    <a:pt x="293" y="13"/>
                  </a:lnTo>
                  <a:lnTo>
                    <a:pt x="287" y="14"/>
                  </a:lnTo>
                  <a:lnTo>
                    <a:pt x="281" y="16"/>
                  </a:lnTo>
                  <a:lnTo>
                    <a:pt x="277" y="17"/>
                  </a:lnTo>
                  <a:lnTo>
                    <a:pt x="271" y="20"/>
                  </a:lnTo>
                  <a:lnTo>
                    <a:pt x="257" y="24"/>
                  </a:lnTo>
                  <a:lnTo>
                    <a:pt x="262" y="127"/>
                  </a:lnTo>
                  <a:lnTo>
                    <a:pt x="254" y="132"/>
                  </a:lnTo>
                  <a:lnTo>
                    <a:pt x="244" y="136"/>
                  </a:lnTo>
                  <a:lnTo>
                    <a:pt x="236" y="142"/>
                  </a:lnTo>
                  <a:lnTo>
                    <a:pt x="228" y="147"/>
                  </a:lnTo>
                  <a:lnTo>
                    <a:pt x="139" y="97"/>
                  </a:lnTo>
                  <a:lnTo>
                    <a:pt x="128" y="106"/>
                  </a:lnTo>
                  <a:lnTo>
                    <a:pt x="120" y="114"/>
                  </a:lnTo>
                  <a:lnTo>
                    <a:pt x="111" y="122"/>
                  </a:lnTo>
                  <a:lnTo>
                    <a:pt x="103" y="132"/>
                  </a:lnTo>
                  <a:lnTo>
                    <a:pt x="96" y="140"/>
                  </a:lnTo>
                  <a:lnTo>
                    <a:pt x="86" y="151"/>
                  </a:lnTo>
                  <a:lnTo>
                    <a:pt x="140" y="235"/>
                  </a:lnTo>
                  <a:lnTo>
                    <a:pt x="134" y="244"/>
                  </a:lnTo>
                  <a:lnTo>
                    <a:pt x="128" y="254"/>
                  </a:lnTo>
                  <a:lnTo>
                    <a:pt x="122" y="264"/>
                  </a:lnTo>
                  <a:lnTo>
                    <a:pt x="118" y="273"/>
                  </a:lnTo>
                  <a:lnTo>
                    <a:pt x="19" y="274"/>
                  </a:lnTo>
                  <a:lnTo>
                    <a:pt x="14" y="288"/>
                  </a:lnTo>
                  <a:lnTo>
                    <a:pt x="11" y="300"/>
                  </a:lnTo>
                  <a:lnTo>
                    <a:pt x="8" y="310"/>
                  </a:lnTo>
                  <a:lnTo>
                    <a:pt x="5" y="322"/>
                  </a:lnTo>
                  <a:lnTo>
                    <a:pt x="3" y="333"/>
                  </a:lnTo>
                  <a:lnTo>
                    <a:pt x="0" y="348"/>
                  </a:lnTo>
                  <a:lnTo>
                    <a:pt x="87" y="392"/>
                  </a:lnTo>
                  <a:lnTo>
                    <a:pt x="86" y="403"/>
                  </a:lnTo>
                  <a:lnTo>
                    <a:pt x="86" y="416"/>
                  </a:lnTo>
                  <a:lnTo>
                    <a:pt x="86" y="428"/>
                  </a:lnTo>
                  <a:lnTo>
                    <a:pt x="87" y="440"/>
                  </a:lnTo>
                  <a:lnTo>
                    <a:pt x="4" y="490"/>
                  </a:lnTo>
                  <a:lnTo>
                    <a:pt x="7" y="504"/>
                  </a:lnTo>
                  <a:lnTo>
                    <a:pt x="10" y="515"/>
                  </a:lnTo>
                  <a:lnTo>
                    <a:pt x="13" y="527"/>
                  </a:lnTo>
                  <a:lnTo>
                    <a:pt x="16" y="537"/>
                  </a:lnTo>
                  <a:lnTo>
                    <a:pt x="20" y="548"/>
                  </a:lnTo>
                  <a:lnTo>
                    <a:pt x="25" y="561"/>
                  </a:lnTo>
                  <a:lnTo>
                    <a:pt x="120" y="557"/>
                  </a:lnTo>
                  <a:lnTo>
                    <a:pt x="126" y="568"/>
                  </a:lnTo>
                  <a:lnTo>
                    <a:pt x="133" y="579"/>
                  </a:lnTo>
                  <a:lnTo>
                    <a:pt x="140" y="589"/>
                  </a:lnTo>
                  <a:lnTo>
                    <a:pt x="147" y="599"/>
                  </a:lnTo>
                  <a:lnTo>
                    <a:pt x="99" y="683"/>
                  </a:lnTo>
                  <a:lnTo>
                    <a:pt x="110" y="694"/>
                  </a:lnTo>
                  <a:lnTo>
                    <a:pt x="118" y="702"/>
                  </a:lnTo>
                  <a:lnTo>
                    <a:pt x="126" y="709"/>
                  </a:lnTo>
                  <a:lnTo>
                    <a:pt x="134" y="717"/>
                  </a:lnTo>
                  <a:lnTo>
                    <a:pt x="142" y="724"/>
                  </a:lnTo>
                  <a:lnTo>
                    <a:pt x="154" y="734"/>
                  </a:lnTo>
                  <a:lnTo>
                    <a:pt x="234" y="682"/>
                  </a:lnTo>
                  <a:lnTo>
                    <a:pt x="240" y="686"/>
                  </a:lnTo>
                  <a:lnTo>
                    <a:pt x="244" y="689"/>
                  </a:lnTo>
                  <a:lnTo>
                    <a:pt x="250" y="693"/>
                  </a:lnTo>
                  <a:lnTo>
                    <a:pt x="256" y="695"/>
                  </a:lnTo>
                  <a:lnTo>
                    <a:pt x="261" y="698"/>
                  </a:lnTo>
                  <a:lnTo>
                    <a:pt x="266" y="701"/>
                  </a:lnTo>
                  <a:lnTo>
                    <a:pt x="272" y="703"/>
                  </a:lnTo>
                  <a:lnTo>
                    <a:pt x="278" y="705"/>
                  </a:lnTo>
                  <a:lnTo>
                    <a:pt x="279" y="800"/>
                  </a:lnTo>
                  <a:lnTo>
                    <a:pt x="294" y="804"/>
                  </a:lnTo>
                  <a:lnTo>
                    <a:pt x="300" y="806"/>
                  </a:lnTo>
                  <a:lnTo>
                    <a:pt x="304" y="808"/>
                  </a:lnTo>
                  <a:lnTo>
                    <a:pt x="310" y="809"/>
                  </a:lnTo>
                  <a:lnTo>
                    <a:pt x="316" y="810"/>
                  </a:lnTo>
                  <a:lnTo>
                    <a:pt x="321" y="811"/>
                  </a:lnTo>
                  <a:lnTo>
                    <a:pt x="326" y="813"/>
                  </a:lnTo>
                  <a:lnTo>
                    <a:pt x="332" y="814"/>
                  </a:lnTo>
                  <a:lnTo>
                    <a:pt x="338" y="815"/>
                  </a:lnTo>
                  <a:lnTo>
                    <a:pt x="353" y="817"/>
                  </a:lnTo>
                  <a:lnTo>
                    <a:pt x="397" y="732"/>
                  </a:lnTo>
                  <a:lnTo>
                    <a:pt x="402" y="732"/>
                  </a:lnTo>
                  <a:lnTo>
                    <a:pt x="409" y="732"/>
                  </a:lnTo>
                  <a:lnTo>
                    <a:pt x="415" y="732"/>
                  </a:lnTo>
                  <a:lnTo>
                    <a:pt x="421" y="732"/>
                  </a:lnTo>
                  <a:lnTo>
                    <a:pt x="426" y="732"/>
                  </a:lnTo>
                  <a:lnTo>
                    <a:pt x="433" y="732"/>
                  </a:lnTo>
                  <a:lnTo>
                    <a:pt x="439" y="731"/>
                  </a:lnTo>
                  <a:lnTo>
                    <a:pt x="445" y="731"/>
                  </a:lnTo>
                  <a:lnTo>
                    <a:pt x="494" y="813"/>
                  </a:lnTo>
                  <a:lnTo>
                    <a:pt x="508" y="808"/>
                  </a:lnTo>
                  <a:lnTo>
                    <a:pt x="513" y="807"/>
                  </a:lnTo>
                  <a:lnTo>
                    <a:pt x="519" y="806"/>
                  </a:lnTo>
                  <a:lnTo>
                    <a:pt x="523" y="804"/>
                  </a:lnTo>
                  <a:lnTo>
                    <a:pt x="527" y="803"/>
                  </a:lnTo>
                  <a:lnTo>
                    <a:pt x="532" y="801"/>
                  </a:lnTo>
                  <a:lnTo>
                    <a:pt x="539" y="800"/>
                  </a:lnTo>
                  <a:lnTo>
                    <a:pt x="545" y="798"/>
                  </a:lnTo>
                  <a:lnTo>
                    <a:pt x="552" y="795"/>
                  </a:lnTo>
                  <a:lnTo>
                    <a:pt x="566" y="789"/>
                  </a:lnTo>
                  <a:lnTo>
                    <a:pt x="561" y="693"/>
                  </a:lnTo>
                  <a:lnTo>
                    <a:pt x="566" y="689"/>
                  </a:lnTo>
                  <a:lnTo>
                    <a:pt x="572" y="687"/>
                  </a:lnTo>
                  <a:lnTo>
                    <a:pt x="576" y="683"/>
                  </a:lnTo>
                  <a:lnTo>
                    <a:pt x="581" y="680"/>
                  </a:lnTo>
                  <a:lnTo>
                    <a:pt x="585" y="678"/>
                  </a:lnTo>
                  <a:lnTo>
                    <a:pt x="590" y="674"/>
                  </a:lnTo>
                  <a:lnTo>
                    <a:pt x="595" y="672"/>
                  </a:lnTo>
                  <a:lnTo>
                    <a:pt x="599" y="669"/>
                  </a:lnTo>
                  <a:lnTo>
                    <a:pt x="684" y="717"/>
                  </a:lnTo>
                  <a:lnTo>
                    <a:pt x="696" y="705"/>
                  </a:lnTo>
                  <a:lnTo>
                    <a:pt x="704" y="697"/>
                  </a:lnTo>
                  <a:lnTo>
                    <a:pt x="712" y="689"/>
                  </a:lnTo>
                  <a:lnTo>
                    <a:pt x="720" y="680"/>
                  </a:lnTo>
                  <a:lnTo>
                    <a:pt x="727" y="672"/>
                  </a:lnTo>
                  <a:lnTo>
                    <a:pt x="736" y="660"/>
                  </a:lnTo>
                  <a:lnTo>
                    <a:pt x="682" y="575"/>
                  </a:lnTo>
                  <a:lnTo>
                    <a:pt x="687" y="566"/>
                  </a:lnTo>
                  <a:lnTo>
                    <a:pt x="691" y="558"/>
                  </a:lnTo>
                  <a:lnTo>
                    <a:pt x="695" y="549"/>
                  </a:lnTo>
                  <a:lnTo>
                    <a:pt x="699" y="539"/>
                  </a:lnTo>
                  <a:lnTo>
                    <a:pt x="801" y="538"/>
                  </a:lnTo>
                  <a:lnTo>
                    <a:pt x="805" y="523"/>
                  </a:lnTo>
                  <a:lnTo>
                    <a:pt x="809" y="512"/>
                  </a:lnTo>
                  <a:lnTo>
                    <a:pt x="811" y="500"/>
                  </a:lnTo>
                  <a:lnTo>
                    <a:pt x="813" y="489"/>
                  </a:lnTo>
                  <a:lnTo>
                    <a:pt x="816" y="477"/>
                  </a:lnTo>
                  <a:lnTo>
                    <a:pt x="818" y="462"/>
                  </a:lnTo>
                  <a:lnTo>
                    <a:pt x="726" y="415"/>
                  </a:lnTo>
                  <a:lnTo>
                    <a:pt x="726" y="406"/>
                  </a:lnTo>
                  <a:lnTo>
                    <a:pt x="725" y="397"/>
                  </a:lnTo>
                  <a:lnTo>
                    <a:pt x="725" y="388"/>
                  </a:lnTo>
                  <a:lnTo>
                    <a:pt x="724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7" name="Freeform 35"/>
            <p:cNvSpPr>
              <a:spLocks/>
            </p:cNvSpPr>
            <p:nvPr/>
          </p:nvSpPr>
          <p:spPr bwMode="auto">
            <a:xfrm>
              <a:off x="5343" y="789"/>
              <a:ext cx="364" cy="363"/>
            </a:xfrm>
            <a:custGeom>
              <a:avLst/>
              <a:gdLst>
                <a:gd name="T0" fmla="*/ 319 w 727"/>
                <a:gd name="T1" fmla="*/ 170 h 725"/>
                <a:gd name="T2" fmla="*/ 320 w 727"/>
                <a:gd name="T3" fmla="*/ 191 h 725"/>
                <a:gd name="T4" fmla="*/ 363 w 727"/>
                <a:gd name="T5" fmla="*/ 222 h 725"/>
                <a:gd name="T6" fmla="*/ 362 w 727"/>
                <a:gd name="T7" fmla="*/ 226 h 725"/>
                <a:gd name="T8" fmla="*/ 308 w 727"/>
                <a:gd name="T9" fmla="*/ 240 h 725"/>
                <a:gd name="T10" fmla="*/ 298 w 727"/>
                <a:gd name="T11" fmla="*/ 259 h 725"/>
                <a:gd name="T12" fmla="*/ 319 w 727"/>
                <a:gd name="T13" fmla="*/ 307 h 725"/>
                <a:gd name="T14" fmla="*/ 316 w 727"/>
                <a:gd name="T15" fmla="*/ 310 h 725"/>
                <a:gd name="T16" fmla="*/ 266 w 727"/>
                <a:gd name="T17" fmla="*/ 294 h 725"/>
                <a:gd name="T18" fmla="*/ 257 w 727"/>
                <a:gd name="T19" fmla="*/ 301 h 725"/>
                <a:gd name="T20" fmla="*/ 246 w 727"/>
                <a:gd name="T21" fmla="*/ 306 h 725"/>
                <a:gd name="T22" fmla="*/ 239 w 727"/>
                <a:gd name="T23" fmla="*/ 358 h 725"/>
                <a:gd name="T24" fmla="*/ 235 w 727"/>
                <a:gd name="T25" fmla="*/ 359 h 725"/>
                <a:gd name="T26" fmla="*/ 203 w 727"/>
                <a:gd name="T27" fmla="*/ 321 h 725"/>
                <a:gd name="T28" fmla="*/ 191 w 727"/>
                <a:gd name="T29" fmla="*/ 323 h 725"/>
                <a:gd name="T30" fmla="*/ 178 w 727"/>
                <a:gd name="T31" fmla="*/ 323 h 725"/>
                <a:gd name="T32" fmla="*/ 163 w 727"/>
                <a:gd name="T33" fmla="*/ 322 h 725"/>
                <a:gd name="T34" fmla="*/ 140 w 727"/>
                <a:gd name="T35" fmla="*/ 362 h 725"/>
                <a:gd name="T36" fmla="*/ 136 w 727"/>
                <a:gd name="T37" fmla="*/ 316 h 725"/>
                <a:gd name="T38" fmla="*/ 123 w 727"/>
                <a:gd name="T39" fmla="*/ 310 h 725"/>
                <a:gd name="T40" fmla="*/ 111 w 727"/>
                <a:gd name="T41" fmla="*/ 305 h 725"/>
                <a:gd name="T42" fmla="*/ 100 w 727"/>
                <a:gd name="T43" fmla="*/ 298 h 725"/>
                <a:gd name="T44" fmla="*/ 55 w 727"/>
                <a:gd name="T45" fmla="*/ 318 h 725"/>
                <a:gd name="T46" fmla="*/ 52 w 727"/>
                <a:gd name="T47" fmla="*/ 316 h 725"/>
                <a:gd name="T48" fmla="*/ 68 w 727"/>
                <a:gd name="T49" fmla="*/ 267 h 725"/>
                <a:gd name="T50" fmla="*/ 61 w 727"/>
                <a:gd name="T51" fmla="*/ 256 h 725"/>
                <a:gd name="T52" fmla="*/ 55 w 727"/>
                <a:gd name="T53" fmla="*/ 245 h 725"/>
                <a:gd name="T54" fmla="*/ 4 w 727"/>
                <a:gd name="T55" fmla="*/ 237 h 725"/>
                <a:gd name="T56" fmla="*/ 3 w 727"/>
                <a:gd name="T57" fmla="*/ 234 h 725"/>
                <a:gd name="T58" fmla="*/ 42 w 727"/>
                <a:gd name="T59" fmla="*/ 201 h 725"/>
                <a:gd name="T60" fmla="*/ 41 w 727"/>
                <a:gd name="T61" fmla="*/ 177 h 725"/>
                <a:gd name="T62" fmla="*/ 0 w 727"/>
                <a:gd name="T63" fmla="*/ 140 h 725"/>
                <a:gd name="T64" fmla="*/ 1 w 727"/>
                <a:gd name="T65" fmla="*/ 136 h 725"/>
                <a:gd name="T66" fmla="*/ 52 w 727"/>
                <a:gd name="T67" fmla="*/ 128 h 725"/>
                <a:gd name="T68" fmla="*/ 63 w 727"/>
                <a:gd name="T69" fmla="*/ 108 h 725"/>
                <a:gd name="T70" fmla="*/ 45 w 727"/>
                <a:gd name="T71" fmla="*/ 55 h 725"/>
                <a:gd name="T72" fmla="*/ 49 w 727"/>
                <a:gd name="T73" fmla="*/ 52 h 725"/>
                <a:gd name="T74" fmla="*/ 98 w 727"/>
                <a:gd name="T75" fmla="*/ 71 h 725"/>
                <a:gd name="T76" fmla="*/ 106 w 727"/>
                <a:gd name="T77" fmla="*/ 65 h 725"/>
                <a:gd name="T78" fmla="*/ 116 w 727"/>
                <a:gd name="T79" fmla="*/ 59 h 725"/>
                <a:gd name="T80" fmla="*/ 129 w 727"/>
                <a:gd name="T81" fmla="*/ 53 h 725"/>
                <a:gd name="T82" fmla="*/ 129 w 727"/>
                <a:gd name="T83" fmla="*/ 3 h 725"/>
                <a:gd name="T84" fmla="*/ 158 w 727"/>
                <a:gd name="T85" fmla="*/ 45 h 725"/>
                <a:gd name="T86" fmla="*/ 171 w 727"/>
                <a:gd name="T87" fmla="*/ 44 h 725"/>
                <a:gd name="T88" fmla="*/ 182 w 727"/>
                <a:gd name="T89" fmla="*/ 44 h 725"/>
                <a:gd name="T90" fmla="*/ 192 w 727"/>
                <a:gd name="T91" fmla="*/ 44 h 725"/>
                <a:gd name="T92" fmla="*/ 224 w 727"/>
                <a:gd name="T93" fmla="*/ 1 h 725"/>
                <a:gd name="T94" fmla="*/ 228 w 727"/>
                <a:gd name="T95" fmla="*/ 2 h 725"/>
                <a:gd name="T96" fmla="*/ 238 w 727"/>
                <a:gd name="T97" fmla="*/ 56 h 725"/>
                <a:gd name="T98" fmla="*/ 247 w 727"/>
                <a:gd name="T99" fmla="*/ 61 h 725"/>
                <a:gd name="T100" fmla="*/ 256 w 727"/>
                <a:gd name="T101" fmla="*/ 66 h 725"/>
                <a:gd name="T102" fmla="*/ 307 w 727"/>
                <a:gd name="T103" fmla="*/ 44 h 725"/>
                <a:gd name="T104" fmla="*/ 310 w 727"/>
                <a:gd name="T105" fmla="*/ 48 h 725"/>
                <a:gd name="T106" fmla="*/ 291 w 727"/>
                <a:gd name="T107" fmla="*/ 98 h 725"/>
                <a:gd name="T108" fmla="*/ 302 w 727"/>
                <a:gd name="T109" fmla="*/ 115 h 725"/>
                <a:gd name="T110" fmla="*/ 359 w 727"/>
                <a:gd name="T111" fmla="*/ 124 h 725"/>
                <a:gd name="T112" fmla="*/ 360 w 727"/>
                <a:gd name="T113" fmla="*/ 129 h 7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" h="725">
                  <a:moveTo>
                    <a:pt x="634" y="313"/>
                  </a:moveTo>
                  <a:lnTo>
                    <a:pt x="636" y="325"/>
                  </a:lnTo>
                  <a:lnTo>
                    <a:pt x="638" y="339"/>
                  </a:lnTo>
                  <a:lnTo>
                    <a:pt x="640" y="353"/>
                  </a:lnTo>
                  <a:lnTo>
                    <a:pt x="640" y="367"/>
                  </a:lnTo>
                  <a:lnTo>
                    <a:pt x="640" y="381"/>
                  </a:lnTo>
                  <a:lnTo>
                    <a:pt x="638" y="393"/>
                  </a:lnTo>
                  <a:lnTo>
                    <a:pt x="727" y="439"/>
                  </a:lnTo>
                  <a:lnTo>
                    <a:pt x="726" y="443"/>
                  </a:lnTo>
                  <a:lnTo>
                    <a:pt x="726" y="445"/>
                  </a:lnTo>
                  <a:lnTo>
                    <a:pt x="725" y="449"/>
                  </a:lnTo>
                  <a:lnTo>
                    <a:pt x="724" y="452"/>
                  </a:lnTo>
                  <a:lnTo>
                    <a:pt x="626" y="453"/>
                  </a:lnTo>
                  <a:lnTo>
                    <a:pt x="621" y="466"/>
                  </a:lnTo>
                  <a:lnTo>
                    <a:pt x="615" y="480"/>
                  </a:lnTo>
                  <a:lnTo>
                    <a:pt x="610" y="493"/>
                  </a:lnTo>
                  <a:lnTo>
                    <a:pt x="603" y="506"/>
                  </a:lnTo>
                  <a:lnTo>
                    <a:pt x="595" y="518"/>
                  </a:lnTo>
                  <a:lnTo>
                    <a:pt x="588" y="529"/>
                  </a:lnTo>
                  <a:lnTo>
                    <a:pt x="640" y="611"/>
                  </a:lnTo>
                  <a:lnTo>
                    <a:pt x="637" y="613"/>
                  </a:lnTo>
                  <a:lnTo>
                    <a:pt x="636" y="616"/>
                  </a:lnTo>
                  <a:lnTo>
                    <a:pt x="634" y="618"/>
                  </a:lnTo>
                  <a:lnTo>
                    <a:pt x="632" y="620"/>
                  </a:lnTo>
                  <a:lnTo>
                    <a:pt x="549" y="573"/>
                  </a:lnTo>
                  <a:lnTo>
                    <a:pt x="538" y="582"/>
                  </a:lnTo>
                  <a:lnTo>
                    <a:pt x="532" y="587"/>
                  </a:lnTo>
                  <a:lnTo>
                    <a:pt x="526" y="591"/>
                  </a:lnTo>
                  <a:lnTo>
                    <a:pt x="520" y="596"/>
                  </a:lnTo>
                  <a:lnTo>
                    <a:pt x="513" y="601"/>
                  </a:lnTo>
                  <a:lnTo>
                    <a:pt x="506" y="604"/>
                  </a:lnTo>
                  <a:lnTo>
                    <a:pt x="499" y="609"/>
                  </a:lnTo>
                  <a:lnTo>
                    <a:pt x="492" y="612"/>
                  </a:lnTo>
                  <a:lnTo>
                    <a:pt x="485" y="616"/>
                  </a:lnTo>
                  <a:lnTo>
                    <a:pt x="474" y="623"/>
                  </a:lnTo>
                  <a:lnTo>
                    <a:pt x="478" y="716"/>
                  </a:lnTo>
                  <a:lnTo>
                    <a:pt x="475" y="717"/>
                  </a:lnTo>
                  <a:lnTo>
                    <a:pt x="471" y="717"/>
                  </a:lnTo>
                  <a:lnTo>
                    <a:pt x="469" y="718"/>
                  </a:lnTo>
                  <a:lnTo>
                    <a:pt x="467" y="719"/>
                  </a:lnTo>
                  <a:lnTo>
                    <a:pt x="420" y="640"/>
                  </a:lnTo>
                  <a:lnTo>
                    <a:pt x="406" y="642"/>
                  </a:lnTo>
                  <a:lnTo>
                    <a:pt x="398" y="643"/>
                  </a:lnTo>
                  <a:lnTo>
                    <a:pt x="390" y="644"/>
                  </a:lnTo>
                  <a:lnTo>
                    <a:pt x="382" y="646"/>
                  </a:lnTo>
                  <a:lnTo>
                    <a:pt x="374" y="646"/>
                  </a:lnTo>
                  <a:lnTo>
                    <a:pt x="364" y="646"/>
                  </a:lnTo>
                  <a:lnTo>
                    <a:pt x="356" y="646"/>
                  </a:lnTo>
                  <a:lnTo>
                    <a:pt x="348" y="646"/>
                  </a:lnTo>
                  <a:lnTo>
                    <a:pt x="340" y="646"/>
                  </a:lnTo>
                  <a:lnTo>
                    <a:pt x="326" y="644"/>
                  </a:lnTo>
                  <a:lnTo>
                    <a:pt x="284" y="725"/>
                  </a:lnTo>
                  <a:lnTo>
                    <a:pt x="281" y="725"/>
                  </a:lnTo>
                  <a:lnTo>
                    <a:pt x="279" y="724"/>
                  </a:lnTo>
                  <a:lnTo>
                    <a:pt x="276" y="724"/>
                  </a:lnTo>
                  <a:lnTo>
                    <a:pt x="273" y="723"/>
                  </a:lnTo>
                  <a:lnTo>
                    <a:pt x="272" y="632"/>
                  </a:lnTo>
                  <a:lnTo>
                    <a:pt x="260" y="627"/>
                  </a:lnTo>
                  <a:lnTo>
                    <a:pt x="251" y="624"/>
                  </a:lnTo>
                  <a:lnTo>
                    <a:pt x="245" y="620"/>
                  </a:lnTo>
                  <a:lnTo>
                    <a:pt x="236" y="617"/>
                  </a:lnTo>
                  <a:lnTo>
                    <a:pt x="228" y="613"/>
                  </a:lnTo>
                  <a:lnTo>
                    <a:pt x="222" y="610"/>
                  </a:lnTo>
                  <a:lnTo>
                    <a:pt x="213" y="605"/>
                  </a:lnTo>
                  <a:lnTo>
                    <a:pt x="207" y="601"/>
                  </a:lnTo>
                  <a:lnTo>
                    <a:pt x="200" y="596"/>
                  </a:lnTo>
                  <a:lnTo>
                    <a:pt x="189" y="588"/>
                  </a:lnTo>
                  <a:lnTo>
                    <a:pt x="111" y="637"/>
                  </a:lnTo>
                  <a:lnTo>
                    <a:pt x="110" y="635"/>
                  </a:lnTo>
                  <a:lnTo>
                    <a:pt x="108" y="634"/>
                  </a:lnTo>
                  <a:lnTo>
                    <a:pt x="106" y="632"/>
                  </a:lnTo>
                  <a:lnTo>
                    <a:pt x="104" y="631"/>
                  </a:lnTo>
                  <a:lnTo>
                    <a:pt x="149" y="550"/>
                  </a:lnTo>
                  <a:lnTo>
                    <a:pt x="141" y="540"/>
                  </a:lnTo>
                  <a:lnTo>
                    <a:pt x="136" y="533"/>
                  </a:lnTo>
                  <a:lnTo>
                    <a:pt x="131" y="526"/>
                  </a:lnTo>
                  <a:lnTo>
                    <a:pt x="126" y="519"/>
                  </a:lnTo>
                  <a:lnTo>
                    <a:pt x="121" y="512"/>
                  </a:lnTo>
                  <a:lnTo>
                    <a:pt x="117" y="505"/>
                  </a:lnTo>
                  <a:lnTo>
                    <a:pt x="113" y="497"/>
                  </a:lnTo>
                  <a:lnTo>
                    <a:pt x="109" y="490"/>
                  </a:lnTo>
                  <a:lnTo>
                    <a:pt x="105" y="482"/>
                  </a:lnTo>
                  <a:lnTo>
                    <a:pt x="99" y="469"/>
                  </a:lnTo>
                  <a:lnTo>
                    <a:pt x="7" y="473"/>
                  </a:lnTo>
                  <a:lnTo>
                    <a:pt x="6" y="470"/>
                  </a:lnTo>
                  <a:lnTo>
                    <a:pt x="6" y="469"/>
                  </a:lnTo>
                  <a:lnTo>
                    <a:pt x="6" y="467"/>
                  </a:lnTo>
                  <a:lnTo>
                    <a:pt x="5" y="463"/>
                  </a:lnTo>
                  <a:lnTo>
                    <a:pt x="84" y="415"/>
                  </a:lnTo>
                  <a:lnTo>
                    <a:pt x="83" y="402"/>
                  </a:lnTo>
                  <a:lnTo>
                    <a:pt x="81" y="385"/>
                  </a:lnTo>
                  <a:lnTo>
                    <a:pt x="81" y="369"/>
                  </a:lnTo>
                  <a:lnTo>
                    <a:pt x="81" y="353"/>
                  </a:lnTo>
                  <a:lnTo>
                    <a:pt x="82" y="337"/>
                  </a:lnTo>
                  <a:lnTo>
                    <a:pt x="83" y="323"/>
                  </a:lnTo>
                  <a:lnTo>
                    <a:pt x="0" y="279"/>
                  </a:lnTo>
                  <a:lnTo>
                    <a:pt x="2" y="277"/>
                  </a:lnTo>
                  <a:lnTo>
                    <a:pt x="2" y="273"/>
                  </a:lnTo>
                  <a:lnTo>
                    <a:pt x="2" y="271"/>
                  </a:lnTo>
                  <a:lnTo>
                    <a:pt x="3" y="269"/>
                  </a:lnTo>
                  <a:lnTo>
                    <a:pt x="98" y="268"/>
                  </a:lnTo>
                  <a:lnTo>
                    <a:pt x="103" y="255"/>
                  </a:lnTo>
                  <a:lnTo>
                    <a:pt x="110" y="242"/>
                  </a:lnTo>
                  <a:lnTo>
                    <a:pt x="117" y="228"/>
                  </a:lnTo>
                  <a:lnTo>
                    <a:pt x="125" y="215"/>
                  </a:lnTo>
                  <a:lnTo>
                    <a:pt x="134" y="202"/>
                  </a:lnTo>
                  <a:lnTo>
                    <a:pt x="142" y="190"/>
                  </a:lnTo>
                  <a:lnTo>
                    <a:pt x="90" y="110"/>
                  </a:lnTo>
                  <a:lnTo>
                    <a:pt x="93" y="107"/>
                  </a:lnTo>
                  <a:lnTo>
                    <a:pt x="95" y="105"/>
                  </a:lnTo>
                  <a:lnTo>
                    <a:pt x="97" y="103"/>
                  </a:lnTo>
                  <a:lnTo>
                    <a:pt x="99" y="101"/>
                  </a:lnTo>
                  <a:lnTo>
                    <a:pt x="185" y="149"/>
                  </a:lnTo>
                  <a:lnTo>
                    <a:pt x="195" y="141"/>
                  </a:lnTo>
                  <a:lnTo>
                    <a:pt x="201" y="136"/>
                  </a:lnTo>
                  <a:lnTo>
                    <a:pt x="207" y="133"/>
                  </a:lnTo>
                  <a:lnTo>
                    <a:pt x="212" y="129"/>
                  </a:lnTo>
                  <a:lnTo>
                    <a:pt x="219" y="125"/>
                  </a:lnTo>
                  <a:lnTo>
                    <a:pt x="225" y="121"/>
                  </a:lnTo>
                  <a:lnTo>
                    <a:pt x="232" y="118"/>
                  </a:lnTo>
                  <a:lnTo>
                    <a:pt x="238" y="115"/>
                  </a:lnTo>
                  <a:lnTo>
                    <a:pt x="245" y="112"/>
                  </a:lnTo>
                  <a:lnTo>
                    <a:pt x="257" y="106"/>
                  </a:lnTo>
                  <a:lnTo>
                    <a:pt x="253" y="7"/>
                  </a:lnTo>
                  <a:lnTo>
                    <a:pt x="255" y="7"/>
                  </a:lnTo>
                  <a:lnTo>
                    <a:pt x="257" y="6"/>
                  </a:lnTo>
                  <a:lnTo>
                    <a:pt x="261" y="5"/>
                  </a:lnTo>
                  <a:lnTo>
                    <a:pt x="265" y="4"/>
                  </a:lnTo>
                  <a:lnTo>
                    <a:pt x="316" y="90"/>
                  </a:lnTo>
                  <a:lnTo>
                    <a:pt x="330" y="89"/>
                  </a:lnTo>
                  <a:lnTo>
                    <a:pt x="337" y="88"/>
                  </a:lnTo>
                  <a:lnTo>
                    <a:pt x="342" y="88"/>
                  </a:lnTo>
                  <a:lnTo>
                    <a:pt x="349" y="88"/>
                  </a:lnTo>
                  <a:lnTo>
                    <a:pt x="356" y="87"/>
                  </a:lnTo>
                  <a:lnTo>
                    <a:pt x="363" y="87"/>
                  </a:lnTo>
                  <a:lnTo>
                    <a:pt x="370" y="87"/>
                  </a:lnTo>
                  <a:lnTo>
                    <a:pt x="377" y="88"/>
                  </a:lnTo>
                  <a:lnTo>
                    <a:pt x="384" y="88"/>
                  </a:lnTo>
                  <a:lnTo>
                    <a:pt x="398" y="89"/>
                  </a:lnTo>
                  <a:lnTo>
                    <a:pt x="444" y="0"/>
                  </a:lnTo>
                  <a:lnTo>
                    <a:pt x="447" y="1"/>
                  </a:lnTo>
                  <a:lnTo>
                    <a:pt x="451" y="1"/>
                  </a:lnTo>
                  <a:lnTo>
                    <a:pt x="453" y="3"/>
                  </a:lnTo>
                  <a:lnTo>
                    <a:pt x="456" y="4"/>
                  </a:lnTo>
                  <a:lnTo>
                    <a:pt x="458" y="104"/>
                  </a:lnTo>
                  <a:lnTo>
                    <a:pt x="470" y="110"/>
                  </a:lnTo>
                  <a:lnTo>
                    <a:pt x="476" y="112"/>
                  </a:lnTo>
                  <a:lnTo>
                    <a:pt x="482" y="115"/>
                  </a:lnTo>
                  <a:lnTo>
                    <a:pt x="489" y="118"/>
                  </a:lnTo>
                  <a:lnTo>
                    <a:pt x="494" y="121"/>
                  </a:lnTo>
                  <a:lnTo>
                    <a:pt x="500" y="125"/>
                  </a:lnTo>
                  <a:lnTo>
                    <a:pt x="506" y="128"/>
                  </a:lnTo>
                  <a:lnTo>
                    <a:pt x="511" y="132"/>
                  </a:lnTo>
                  <a:lnTo>
                    <a:pt x="516" y="135"/>
                  </a:lnTo>
                  <a:lnTo>
                    <a:pt x="528" y="142"/>
                  </a:lnTo>
                  <a:lnTo>
                    <a:pt x="613" y="88"/>
                  </a:lnTo>
                  <a:lnTo>
                    <a:pt x="615" y="90"/>
                  </a:lnTo>
                  <a:lnTo>
                    <a:pt x="618" y="92"/>
                  </a:lnTo>
                  <a:lnTo>
                    <a:pt x="620" y="95"/>
                  </a:lnTo>
                  <a:lnTo>
                    <a:pt x="622" y="97"/>
                  </a:lnTo>
                  <a:lnTo>
                    <a:pt x="574" y="186"/>
                  </a:lnTo>
                  <a:lnTo>
                    <a:pt x="582" y="196"/>
                  </a:lnTo>
                  <a:lnTo>
                    <a:pt x="590" y="207"/>
                  </a:lnTo>
                  <a:lnTo>
                    <a:pt x="597" y="218"/>
                  </a:lnTo>
                  <a:lnTo>
                    <a:pt x="604" y="230"/>
                  </a:lnTo>
                  <a:lnTo>
                    <a:pt x="610" y="241"/>
                  </a:lnTo>
                  <a:lnTo>
                    <a:pt x="615" y="253"/>
                  </a:lnTo>
                  <a:lnTo>
                    <a:pt x="717" y="248"/>
                  </a:lnTo>
                  <a:lnTo>
                    <a:pt x="718" y="251"/>
                  </a:lnTo>
                  <a:lnTo>
                    <a:pt x="719" y="255"/>
                  </a:lnTo>
                  <a:lnTo>
                    <a:pt x="719" y="258"/>
                  </a:lnTo>
                  <a:lnTo>
                    <a:pt x="720" y="261"/>
                  </a:lnTo>
                  <a:lnTo>
                    <a:pt x="634" y="31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8" name="Freeform 36"/>
            <p:cNvSpPr>
              <a:spLocks/>
            </p:cNvSpPr>
            <p:nvPr/>
          </p:nvSpPr>
          <p:spPr bwMode="auto">
            <a:xfrm>
              <a:off x="4886" y="736"/>
              <a:ext cx="134" cy="134"/>
            </a:xfrm>
            <a:custGeom>
              <a:avLst/>
              <a:gdLst>
                <a:gd name="T0" fmla="*/ 31 w 267"/>
                <a:gd name="T1" fmla="*/ 124 h 268"/>
                <a:gd name="T2" fmla="*/ 21 w 267"/>
                <a:gd name="T3" fmla="*/ 116 h 268"/>
                <a:gd name="T4" fmla="*/ 12 w 267"/>
                <a:gd name="T5" fmla="*/ 105 h 268"/>
                <a:gd name="T6" fmla="*/ 6 w 267"/>
                <a:gd name="T7" fmla="*/ 94 h 268"/>
                <a:gd name="T8" fmla="*/ 2 w 267"/>
                <a:gd name="T9" fmla="*/ 82 h 268"/>
                <a:gd name="T10" fmla="*/ 0 w 267"/>
                <a:gd name="T11" fmla="*/ 69 h 268"/>
                <a:gd name="T12" fmla="*/ 1 w 267"/>
                <a:gd name="T13" fmla="*/ 56 h 268"/>
                <a:gd name="T14" fmla="*/ 5 w 267"/>
                <a:gd name="T15" fmla="*/ 44 h 268"/>
                <a:gd name="T16" fmla="*/ 11 w 267"/>
                <a:gd name="T17" fmla="*/ 31 h 268"/>
                <a:gd name="T18" fmla="*/ 15 w 267"/>
                <a:gd name="T19" fmla="*/ 26 h 268"/>
                <a:gd name="T20" fmla="*/ 19 w 267"/>
                <a:gd name="T21" fmla="*/ 21 h 268"/>
                <a:gd name="T22" fmla="*/ 24 w 267"/>
                <a:gd name="T23" fmla="*/ 17 h 268"/>
                <a:gd name="T24" fmla="*/ 30 w 267"/>
                <a:gd name="T25" fmla="*/ 12 h 268"/>
                <a:gd name="T26" fmla="*/ 35 w 267"/>
                <a:gd name="T27" fmla="*/ 9 h 268"/>
                <a:gd name="T28" fmla="*/ 41 w 267"/>
                <a:gd name="T29" fmla="*/ 6 h 268"/>
                <a:gd name="T30" fmla="*/ 47 w 267"/>
                <a:gd name="T31" fmla="*/ 4 h 268"/>
                <a:gd name="T32" fmla="*/ 53 w 267"/>
                <a:gd name="T33" fmla="*/ 2 h 268"/>
                <a:gd name="T34" fmla="*/ 59 w 267"/>
                <a:gd name="T35" fmla="*/ 1 h 268"/>
                <a:gd name="T36" fmla="*/ 66 w 267"/>
                <a:gd name="T37" fmla="*/ 0 h 268"/>
                <a:gd name="T38" fmla="*/ 72 w 267"/>
                <a:gd name="T39" fmla="*/ 1 h 268"/>
                <a:gd name="T40" fmla="*/ 79 w 267"/>
                <a:gd name="T41" fmla="*/ 2 h 268"/>
                <a:gd name="T42" fmla="*/ 85 w 267"/>
                <a:gd name="T43" fmla="*/ 3 h 268"/>
                <a:gd name="T44" fmla="*/ 91 w 267"/>
                <a:gd name="T45" fmla="*/ 5 h 268"/>
                <a:gd name="T46" fmla="*/ 98 w 267"/>
                <a:gd name="T47" fmla="*/ 8 h 268"/>
                <a:gd name="T48" fmla="*/ 103 w 267"/>
                <a:gd name="T49" fmla="*/ 11 h 268"/>
                <a:gd name="T50" fmla="*/ 114 w 267"/>
                <a:gd name="T51" fmla="*/ 19 h 268"/>
                <a:gd name="T52" fmla="*/ 122 w 267"/>
                <a:gd name="T53" fmla="*/ 30 h 268"/>
                <a:gd name="T54" fmla="*/ 129 w 267"/>
                <a:gd name="T55" fmla="*/ 41 h 268"/>
                <a:gd name="T56" fmla="*/ 133 w 267"/>
                <a:gd name="T57" fmla="*/ 53 h 268"/>
                <a:gd name="T58" fmla="*/ 134 w 267"/>
                <a:gd name="T59" fmla="*/ 66 h 268"/>
                <a:gd name="T60" fmla="*/ 133 w 267"/>
                <a:gd name="T61" fmla="*/ 79 h 268"/>
                <a:gd name="T62" fmla="*/ 129 w 267"/>
                <a:gd name="T63" fmla="*/ 91 h 268"/>
                <a:gd name="T64" fmla="*/ 123 w 267"/>
                <a:gd name="T65" fmla="*/ 104 h 268"/>
                <a:gd name="T66" fmla="*/ 119 w 267"/>
                <a:gd name="T67" fmla="*/ 109 h 268"/>
                <a:gd name="T68" fmla="*/ 115 w 267"/>
                <a:gd name="T69" fmla="*/ 114 h 268"/>
                <a:gd name="T70" fmla="*/ 111 w 267"/>
                <a:gd name="T71" fmla="*/ 118 h 268"/>
                <a:gd name="T72" fmla="*/ 106 w 267"/>
                <a:gd name="T73" fmla="*/ 123 h 268"/>
                <a:gd name="T74" fmla="*/ 100 w 267"/>
                <a:gd name="T75" fmla="*/ 126 h 268"/>
                <a:gd name="T76" fmla="*/ 94 w 267"/>
                <a:gd name="T77" fmla="*/ 129 h 268"/>
                <a:gd name="T78" fmla="*/ 88 w 267"/>
                <a:gd name="T79" fmla="*/ 131 h 268"/>
                <a:gd name="T80" fmla="*/ 81 w 267"/>
                <a:gd name="T81" fmla="*/ 133 h 268"/>
                <a:gd name="T82" fmla="*/ 75 w 267"/>
                <a:gd name="T83" fmla="*/ 134 h 268"/>
                <a:gd name="T84" fmla="*/ 68 w 267"/>
                <a:gd name="T85" fmla="*/ 134 h 268"/>
                <a:gd name="T86" fmla="*/ 62 w 267"/>
                <a:gd name="T87" fmla="*/ 134 h 268"/>
                <a:gd name="T88" fmla="*/ 56 w 267"/>
                <a:gd name="T89" fmla="*/ 133 h 268"/>
                <a:gd name="T90" fmla="*/ 49 w 267"/>
                <a:gd name="T91" fmla="*/ 132 h 268"/>
                <a:gd name="T92" fmla="*/ 43 w 267"/>
                <a:gd name="T93" fmla="*/ 130 h 268"/>
                <a:gd name="T94" fmla="*/ 37 w 267"/>
                <a:gd name="T95" fmla="*/ 127 h 268"/>
                <a:gd name="T96" fmla="*/ 31 w 267"/>
                <a:gd name="T97" fmla="*/ 124 h 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7" h="268">
                  <a:moveTo>
                    <a:pt x="62" y="247"/>
                  </a:moveTo>
                  <a:lnTo>
                    <a:pt x="41" y="231"/>
                  </a:lnTo>
                  <a:lnTo>
                    <a:pt x="24" y="210"/>
                  </a:lnTo>
                  <a:lnTo>
                    <a:pt x="12" y="188"/>
                  </a:lnTo>
                  <a:lnTo>
                    <a:pt x="3" y="163"/>
                  </a:lnTo>
                  <a:lnTo>
                    <a:pt x="0" y="137"/>
                  </a:lnTo>
                  <a:lnTo>
                    <a:pt x="2" y="112"/>
                  </a:lnTo>
                  <a:lnTo>
                    <a:pt x="9" y="87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38" y="42"/>
                  </a:lnTo>
                  <a:lnTo>
                    <a:pt x="48" y="33"/>
                  </a:lnTo>
                  <a:lnTo>
                    <a:pt x="59" y="24"/>
                  </a:lnTo>
                  <a:lnTo>
                    <a:pt x="69" y="18"/>
                  </a:lnTo>
                  <a:lnTo>
                    <a:pt x="81" y="12"/>
                  </a:lnTo>
                  <a:lnTo>
                    <a:pt x="93" y="7"/>
                  </a:lnTo>
                  <a:lnTo>
                    <a:pt x="106" y="4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7" y="3"/>
                  </a:lnTo>
                  <a:lnTo>
                    <a:pt x="169" y="6"/>
                  </a:lnTo>
                  <a:lnTo>
                    <a:pt x="182" y="9"/>
                  </a:lnTo>
                  <a:lnTo>
                    <a:pt x="195" y="15"/>
                  </a:lnTo>
                  <a:lnTo>
                    <a:pt x="206" y="22"/>
                  </a:lnTo>
                  <a:lnTo>
                    <a:pt x="227" y="38"/>
                  </a:lnTo>
                  <a:lnTo>
                    <a:pt x="244" y="59"/>
                  </a:lnTo>
                  <a:lnTo>
                    <a:pt x="257" y="81"/>
                  </a:lnTo>
                  <a:lnTo>
                    <a:pt x="265" y="105"/>
                  </a:lnTo>
                  <a:lnTo>
                    <a:pt x="267" y="132"/>
                  </a:lnTo>
                  <a:lnTo>
                    <a:pt x="265" y="157"/>
                  </a:lnTo>
                  <a:lnTo>
                    <a:pt x="258" y="182"/>
                  </a:lnTo>
                  <a:lnTo>
                    <a:pt x="246" y="207"/>
                  </a:lnTo>
                  <a:lnTo>
                    <a:pt x="238" y="217"/>
                  </a:lnTo>
                  <a:lnTo>
                    <a:pt x="230" y="227"/>
                  </a:lnTo>
                  <a:lnTo>
                    <a:pt x="221" y="236"/>
                  </a:lnTo>
                  <a:lnTo>
                    <a:pt x="211" y="245"/>
                  </a:lnTo>
                  <a:lnTo>
                    <a:pt x="199" y="251"/>
                  </a:lnTo>
                  <a:lnTo>
                    <a:pt x="188" y="257"/>
                  </a:lnTo>
                  <a:lnTo>
                    <a:pt x="175" y="262"/>
                  </a:lnTo>
                  <a:lnTo>
                    <a:pt x="162" y="265"/>
                  </a:lnTo>
                  <a:lnTo>
                    <a:pt x="150" y="268"/>
                  </a:lnTo>
                  <a:lnTo>
                    <a:pt x="136" y="268"/>
                  </a:lnTo>
                  <a:lnTo>
                    <a:pt x="123" y="268"/>
                  </a:lnTo>
                  <a:lnTo>
                    <a:pt x="111" y="266"/>
                  </a:lnTo>
                  <a:lnTo>
                    <a:pt x="98" y="263"/>
                  </a:lnTo>
                  <a:lnTo>
                    <a:pt x="85" y="260"/>
                  </a:lnTo>
                  <a:lnTo>
                    <a:pt x="74" y="254"/>
                  </a:lnTo>
                  <a:lnTo>
                    <a:pt x="62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299" name="Freeform 37"/>
            <p:cNvSpPr>
              <a:spLocks/>
            </p:cNvSpPr>
            <p:nvPr/>
          </p:nvSpPr>
          <p:spPr bwMode="auto">
            <a:xfrm>
              <a:off x="4937" y="1223"/>
              <a:ext cx="301" cy="302"/>
            </a:xfrm>
            <a:custGeom>
              <a:avLst/>
              <a:gdLst>
                <a:gd name="T0" fmla="*/ 44 w 602"/>
                <a:gd name="T1" fmla="*/ 258 h 604"/>
                <a:gd name="T2" fmla="*/ 11 w 602"/>
                <a:gd name="T3" fmla="*/ 209 h 604"/>
                <a:gd name="T4" fmla="*/ 0 w 602"/>
                <a:gd name="T5" fmla="*/ 152 h 604"/>
                <a:gd name="T6" fmla="*/ 11 w 602"/>
                <a:gd name="T7" fmla="*/ 95 h 604"/>
                <a:gd name="T8" fmla="*/ 29 w 602"/>
                <a:gd name="T9" fmla="*/ 61 h 604"/>
                <a:gd name="T10" fmla="*/ 39 w 602"/>
                <a:gd name="T11" fmla="*/ 50 h 604"/>
                <a:gd name="T12" fmla="*/ 50 w 602"/>
                <a:gd name="T13" fmla="*/ 39 h 604"/>
                <a:gd name="T14" fmla="*/ 60 w 602"/>
                <a:gd name="T15" fmla="*/ 30 h 604"/>
                <a:gd name="T16" fmla="*/ 73 w 602"/>
                <a:gd name="T17" fmla="*/ 22 h 604"/>
                <a:gd name="T18" fmla="*/ 86 w 602"/>
                <a:gd name="T19" fmla="*/ 15 h 604"/>
                <a:gd name="T20" fmla="*/ 99 w 602"/>
                <a:gd name="T21" fmla="*/ 9 h 604"/>
                <a:gd name="T22" fmla="*/ 113 w 602"/>
                <a:gd name="T23" fmla="*/ 5 h 604"/>
                <a:gd name="T24" fmla="*/ 128 w 602"/>
                <a:gd name="T25" fmla="*/ 2 h 604"/>
                <a:gd name="T26" fmla="*/ 143 w 602"/>
                <a:gd name="T27" fmla="*/ 0 h 604"/>
                <a:gd name="T28" fmla="*/ 158 w 602"/>
                <a:gd name="T29" fmla="*/ 0 h 604"/>
                <a:gd name="T30" fmla="*/ 172 w 602"/>
                <a:gd name="T31" fmla="*/ 1 h 604"/>
                <a:gd name="T32" fmla="*/ 187 w 602"/>
                <a:gd name="T33" fmla="*/ 4 h 604"/>
                <a:gd name="T34" fmla="*/ 201 w 602"/>
                <a:gd name="T35" fmla="*/ 9 h 604"/>
                <a:gd name="T36" fmla="*/ 214 w 602"/>
                <a:gd name="T37" fmla="*/ 15 h 604"/>
                <a:gd name="T38" fmla="*/ 227 w 602"/>
                <a:gd name="T39" fmla="*/ 22 h 604"/>
                <a:gd name="T40" fmla="*/ 257 w 602"/>
                <a:gd name="T41" fmla="*/ 45 h 604"/>
                <a:gd name="T42" fmla="*/ 290 w 602"/>
                <a:gd name="T43" fmla="*/ 94 h 604"/>
                <a:gd name="T44" fmla="*/ 301 w 602"/>
                <a:gd name="T45" fmla="*/ 151 h 604"/>
                <a:gd name="T46" fmla="*/ 290 w 602"/>
                <a:gd name="T47" fmla="*/ 208 h 604"/>
                <a:gd name="T48" fmla="*/ 271 w 602"/>
                <a:gd name="T49" fmla="*/ 242 h 604"/>
                <a:gd name="T50" fmla="*/ 262 w 602"/>
                <a:gd name="T51" fmla="*/ 253 h 604"/>
                <a:gd name="T52" fmla="*/ 252 w 602"/>
                <a:gd name="T53" fmla="*/ 264 h 604"/>
                <a:gd name="T54" fmla="*/ 240 w 602"/>
                <a:gd name="T55" fmla="*/ 273 h 604"/>
                <a:gd name="T56" fmla="*/ 228 w 602"/>
                <a:gd name="T57" fmla="*/ 281 h 604"/>
                <a:gd name="T58" fmla="*/ 215 w 602"/>
                <a:gd name="T59" fmla="*/ 288 h 604"/>
                <a:gd name="T60" fmla="*/ 202 w 602"/>
                <a:gd name="T61" fmla="*/ 293 h 604"/>
                <a:gd name="T62" fmla="*/ 188 w 602"/>
                <a:gd name="T63" fmla="*/ 298 h 604"/>
                <a:gd name="T64" fmla="*/ 173 w 602"/>
                <a:gd name="T65" fmla="*/ 300 h 604"/>
                <a:gd name="T66" fmla="*/ 158 w 602"/>
                <a:gd name="T67" fmla="*/ 302 h 604"/>
                <a:gd name="T68" fmla="*/ 143 w 602"/>
                <a:gd name="T69" fmla="*/ 302 h 604"/>
                <a:gd name="T70" fmla="*/ 128 w 602"/>
                <a:gd name="T71" fmla="*/ 301 h 604"/>
                <a:gd name="T72" fmla="*/ 114 w 602"/>
                <a:gd name="T73" fmla="*/ 298 h 604"/>
                <a:gd name="T74" fmla="*/ 100 w 602"/>
                <a:gd name="T75" fmla="*/ 293 h 604"/>
                <a:gd name="T76" fmla="*/ 86 w 602"/>
                <a:gd name="T77" fmla="*/ 288 h 604"/>
                <a:gd name="T78" fmla="*/ 74 w 602"/>
                <a:gd name="T79" fmla="*/ 281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604">
                  <a:moveTo>
                    <a:pt x="134" y="554"/>
                  </a:moveTo>
                  <a:lnTo>
                    <a:pt x="87" y="515"/>
                  </a:lnTo>
                  <a:lnTo>
                    <a:pt x="49" y="469"/>
                  </a:lnTo>
                  <a:lnTo>
                    <a:pt x="21" y="417"/>
                  </a:lnTo>
                  <a:lnTo>
                    <a:pt x="5" y="362"/>
                  </a:lnTo>
                  <a:lnTo>
                    <a:pt x="0" y="304"/>
                  </a:lnTo>
                  <a:lnTo>
                    <a:pt x="4" y="245"/>
                  </a:lnTo>
                  <a:lnTo>
                    <a:pt x="21" y="189"/>
                  </a:lnTo>
                  <a:lnTo>
                    <a:pt x="50" y="135"/>
                  </a:lnTo>
                  <a:lnTo>
                    <a:pt x="58" y="122"/>
                  </a:lnTo>
                  <a:lnTo>
                    <a:pt x="67" y="111"/>
                  </a:lnTo>
                  <a:lnTo>
                    <a:pt x="78" y="99"/>
                  </a:lnTo>
                  <a:lnTo>
                    <a:pt x="87" y="89"/>
                  </a:lnTo>
                  <a:lnTo>
                    <a:pt x="99" y="78"/>
                  </a:lnTo>
                  <a:lnTo>
                    <a:pt x="109" y="69"/>
                  </a:lnTo>
                  <a:lnTo>
                    <a:pt x="120" y="60"/>
                  </a:lnTo>
                  <a:lnTo>
                    <a:pt x="133" y="51"/>
                  </a:lnTo>
                  <a:lnTo>
                    <a:pt x="145" y="44"/>
                  </a:lnTo>
                  <a:lnTo>
                    <a:pt x="157" y="36"/>
                  </a:lnTo>
                  <a:lnTo>
                    <a:pt x="171" y="29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1" y="13"/>
                  </a:lnTo>
                  <a:lnTo>
                    <a:pt x="226" y="9"/>
                  </a:lnTo>
                  <a:lnTo>
                    <a:pt x="240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29" y="1"/>
                  </a:lnTo>
                  <a:lnTo>
                    <a:pt x="344" y="2"/>
                  </a:lnTo>
                  <a:lnTo>
                    <a:pt x="359" y="6"/>
                  </a:lnTo>
                  <a:lnTo>
                    <a:pt x="373" y="8"/>
                  </a:lnTo>
                  <a:lnTo>
                    <a:pt x="386" y="13"/>
                  </a:lnTo>
                  <a:lnTo>
                    <a:pt x="401" y="17"/>
                  </a:lnTo>
                  <a:lnTo>
                    <a:pt x="414" y="22"/>
                  </a:lnTo>
                  <a:lnTo>
                    <a:pt x="428" y="29"/>
                  </a:lnTo>
                  <a:lnTo>
                    <a:pt x="442" y="36"/>
                  </a:lnTo>
                  <a:lnTo>
                    <a:pt x="454" y="43"/>
                  </a:lnTo>
                  <a:lnTo>
                    <a:pt x="467" y="51"/>
                  </a:lnTo>
                  <a:lnTo>
                    <a:pt x="514" y="90"/>
                  </a:lnTo>
                  <a:lnTo>
                    <a:pt x="552" y="136"/>
                  </a:lnTo>
                  <a:lnTo>
                    <a:pt x="579" y="187"/>
                  </a:lnTo>
                  <a:lnTo>
                    <a:pt x="596" y="243"/>
                  </a:lnTo>
                  <a:lnTo>
                    <a:pt x="602" y="301"/>
                  </a:lnTo>
                  <a:lnTo>
                    <a:pt x="596" y="358"/>
                  </a:lnTo>
                  <a:lnTo>
                    <a:pt x="580" y="416"/>
                  </a:lnTo>
                  <a:lnTo>
                    <a:pt x="551" y="470"/>
                  </a:lnTo>
                  <a:lnTo>
                    <a:pt x="542" y="483"/>
                  </a:lnTo>
                  <a:lnTo>
                    <a:pt x="533" y="494"/>
                  </a:lnTo>
                  <a:lnTo>
                    <a:pt x="524" y="506"/>
                  </a:lnTo>
                  <a:lnTo>
                    <a:pt x="513" y="516"/>
                  </a:lnTo>
                  <a:lnTo>
                    <a:pt x="503" y="527"/>
                  </a:lnTo>
                  <a:lnTo>
                    <a:pt x="491" y="536"/>
                  </a:lnTo>
                  <a:lnTo>
                    <a:pt x="480" y="545"/>
                  </a:lnTo>
                  <a:lnTo>
                    <a:pt x="468" y="553"/>
                  </a:lnTo>
                  <a:lnTo>
                    <a:pt x="456" y="561"/>
                  </a:lnTo>
                  <a:lnTo>
                    <a:pt x="443" y="568"/>
                  </a:lnTo>
                  <a:lnTo>
                    <a:pt x="430" y="575"/>
                  </a:lnTo>
                  <a:lnTo>
                    <a:pt x="416" y="581"/>
                  </a:lnTo>
                  <a:lnTo>
                    <a:pt x="403" y="586"/>
                  </a:lnTo>
                  <a:lnTo>
                    <a:pt x="389" y="591"/>
                  </a:lnTo>
                  <a:lnTo>
                    <a:pt x="375" y="595"/>
                  </a:lnTo>
                  <a:lnTo>
                    <a:pt x="360" y="598"/>
                  </a:lnTo>
                  <a:lnTo>
                    <a:pt x="345" y="600"/>
                  </a:lnTo>
                  <a:lnTo>
                    <a:pt x="330" y="603"/>
                  </a:lnTo>
                  <a:lnTo>
                    <a:pt x="315" y="604"/>
                  </a:lnTo>
                  <a:lnTo>
                    <a:pt x="300" y="604"/>
                  </a:lnTo>
                  <a:lnTo>
                    <a:pt x="285" y="604"/>
                  </a:lnTo>
                  <a:lnTo>
                    <a:pt x="271" y="603"/>
                  </a:lnTo>
                  <a:lnTo>
                    <a:pt x="256" y="601"/>
                  </a:lnTo>
                  <a:lnTo>
                    <a:pt x="243" y="598"/>
                  </a:lnTo>
                  <a:lnTo>
                    <a:pt x="228" y="596"/>
                  </a:lnTo>
                  <a:lnTo>
                    <a:pt x="214" y="591"/>
                  </a:lnTo>
                  <a:lnTo>
                    <a:pt x="200" y="586"/>
                  </a:lnTo>
                  <a:lnTo>
                    <a:pt x="186" y="582"/>
                  </a:lnTo>
                  <a:lnTo>
                    <a:pt x="172" y="576"/>
                  </a:lnTo>
                  <a:lnTo>
                    <a:pt x="160" y="569"/>
                  </a:lnTo>
                  <a:lnTo>
                    <a:pt x="147" y="562"/>
                  </a:lnTo>
                  <a:lnTo>
                    <a:pt x="134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1300" name="Freeform 38"/>
            <p:cNvSpPr>
              <a:spLocks/>
            </p:cNvSpPr>
            <p:nvPr/>
          </p:nvSpPr>
          <p:spPr bwMode="auto">
            <a:xfrm>
              <a:off x="5457" y="901"/>
              <a:ext cx="134" cy="134"/>
            </a:xfrm>
            <a:custGeom>
              <a:avLst/>
              <a:gdLst>
                <a:gd name="T0" fmla="*/ 134 w 268"/>
                <a:gd name="T1" fmla="*/ 65 h 267"/>
                <a:gd name="T2" fmla="*/ 133 w 268"/>
                <a:gd name="T3" fmla="*/ 78 h 267"/>
                <a:gd name="T4" fmla="*/ 129 w 268"/>
                <a:gd name="T5" fmla="*/ 91 h 267"/>
                <a:gd name="T6" fmla="*/ 124 w 268"/>
                <a:gd name="T7" fmla="*/ 103 h 267"/>
                <a:gd name="T8" fmla="*/ 116 w 268"/>
                <a:gd name="T9" fmla="*/ 113 h 267"/>
                <a:gd name="T10" fmla="*/ 106 w 268"/>
                <a:gd name="T11" fmla="*/ 121 h 267"/>
                <a:gd name="T12" fmla="*/ 95 w 268"/>
                <a:gd name="T13" fmla="*/ 128 h 267"/>
                <a:gd name="T14" fmla="*/ 83 w 268"/>
                <a:gd name="T15" fmla="*/ 132 h 267"/>
                <a:gd name="T16" fmla="*/ 70 w 268"/>
                <a:gd name="T17" fmla="*/ 134 h 267"/>
                <a:gd name="T18" fmla="*/ 56 w 268"/>
                <a:gd name="T19" fmla="*/ 133 h 267"/>
                <a:gd name="T20" fmla="*/ 44 w 268"/>
                <a:gd name="T21" fmla="*/ 130 h 267"/>
                <a:gd name="T22" fmla="*/ 32 w 268"/>
                <a:gd name="T23" fmla="*/ 124 h 267"/>
                <a:gd name="T24" fmla="*/ 22 w 268"/>
                <a:gd name="T25" fmla="*/ 116 h 267"/>
                <a:gd name="T26" fmla="*/ 13 w 268"/>
                <a:gd name="T27" fmla="*/ 106 h 267"/>
                <a:gd name="T28" fmla="*/ 7 w 268"/>
                <a:gd name="T29" fmla="*/ 95 h 267"/>
                <a:gd name="T30" fmla="*/ 2 w 268"/>
                <a:gd name="T31" fmla="*/ 83 h 267"/>
                <a:gd name="T32" fmla="*/ 0 w 268"/>
                <a:gd name="T33" fmla="*/ 69 h 267"/>
                <a:gd name="T34" fmla="*/ 2 w 268"/>
                <a:gd name="T35" fmla="*/ 56 h 267"/>
                <a:gd name="T36" fmla="*/ 5 w 268"/>
                <a:gd name="T37" fmla="*/ 43 h 267"/>
                <a:gd name="T38" fmla="*/ 11 w 268"/>
                <a:gd name="T39" fmla="*/ 32 h 267"/>
                <a:gd name="T40" fmla="*/ 18 w 268"/>
                <a:gd name="T41" fmla="*/ 22 h 267"/>
                <a:gd name="T42" fmla="*/ 28 w 268"/>
                <a:gd name="T43" fmla="*/ 13 h 267"/>
                <a:gd name="T44" fmla="*/ 39 w 268"/>
                <a:gd name="T45" fmla="*/ 7 h 267"/>
                <a:gd name="T46" fmla="*/ 52 w 268"/>
                <a:gd name="T47" fmla="*/ 2 h 267"/>
                <a:gd name="T48" fmla="*/ 65 w 268"/>
                <a:gd name="T49" fmla="*/ 0 h 267"/>
                <a:gd name="T50" fmla="*/ 78 w 268"/>
                <a:gd name="T51" fmla="*/ 1 h 267"/>
                <a:gd name="T52" fmla="*/ 91 w 268"/>
                <a:gd name="T53" fmla="*/ 5 h 267"/>
                <a:gd name="T54" fmla="*/ 103 w 268"/>
                <a:gd name="T55" fmla="*/ 11 h 267"/>
                <a:gd name="T56" fmla="*/ 113 w 268"/>
                <a:gd name="T57" fmla="*/ 18 h 267"/>
                <a:gd name="T58" fmla="*/ 121 w 268"/>
                <a:gd name="T59" fmla="*/ 28 h 267"/>
                <a:gd name="T60" fmla="*/ 128 w 268"/>
                <a:gd name="T61" fmla="*/ 39 h 267"/>
                <a:gd name="T62" fmla="*/ 132 w 268"/>
                <a:gd name="T63" fmla="*/ 52 h 267"/>
                <a:gd name="T64" fmla="*/ 134 w 268"/>
                <a:gd name="T65" fmla="*/ 65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267">
                  <a:moveTo>
                    <a:pt x="268" y="129"/>
                  </a:moveTo>
                  <a:lnTo>
                    <a:pt x="265" y="156"/>
                  </a:lnTo>
                  <a:lnTo>
                    <a:pt x="258" y="181"/>
                  </a:lnTo>
                  <a:lnTo>
                    <a:pt x="247" y="205"/>
                  </a:lnTo>
                  <a:lnTo>
                    <a:pt x="232" y="225"/>
                  </a:lnTo>
                  <a:lnTo>
                    <a:pt x="212" y="242"/>
                  </a:lnTo>
                  <a:lnTo>
                    <a:pt x="190" y="255"/>
                  </a:lnTo>
                  <a:lnTo>
                    <a:pt x="165" y="264"/>
                  </a:lnTo>
                  <a:lnTo>
                    <a:pt x="139" y="267"/>
                  </a:lnTo>
                  <a:lnTo>
                    <a:pt x="112" y="266"/>
                  </a:lnTo>
                  <a:lnTo>
                    <a:pt x="87" y="259"/>
                  </a:lnTo>
                  <a:lnTo>
                    <a:pt x="63" y="248"/>
                  </a:lnTo>
                  <a:lnTo>
                    <a:pt x="43" y="232"/>
                  </a:lnTo>
                  <a:lnTo>
                    <a:pt x="26" y="212"/>
                  </a:lnTo>
                  <a:lnTo>
                    <a:pt x="13" y="190"/>
                  </a:lnTo>
                  <a:lnTo>
                    <a:pt x="4" y="165"/>
                  </a:lnTo>
                  <a:lnTo>
                    <a:pt x="0" y="138"/>
                  </a:lnTo>
                  <a:lnTo>
                    <a:pt x="3" y="112"/>
                  </a:lnTo>
                  <a:lnTo>
                    <a:pt x="10" y="86"/>
                  </a:lnTo>
                  <a:lnTo>
                    <a:pt x="21" y="63"/>
                  </a:lnTo>
                  <a:lnTo>
                    <a:pt x="36" y="43"/>
                  </a:lnTo>
                  <a:lnTo>
                    <a:pt x="56" y="26"/>
                  </a:lnTo>
                  <a:lnTo>
                    <a:pt x="78" y="13"/>
                  </a:lnTo>
                  <a:lnTo>
                    <a:pt x="103" y="3"/>
                  </a:lnTo>
                  <a:lnTo>
                    <a:pt x="129" y="0"/>
                  </a:lnTo>
                  <a:lnTo>
                    <a:pt x="156" y="2"/>
                  </a:lnTo>
                  <a:lnTo>
                    <a:pt x="181" y="9"/>
                  </a:lnTo>
                  <a:lnTo>
                    <a:pt x="205" y="21"/>
                  </a:lnTo>
                  <a:lnTo>
                    <a:pt x="225" y="36"/>
                  </a:lnTo>
                  <a:lnTo>
                    <a:pt x="242" y="55"/>
                  </a:lnTo>
                  <a:lnTo>
                    <a:pt x="255" y="77"/>
                  </a:lnTo>
                  <a:lnTo>
                    <a:pt x="264" y="103"/>
                  </a:lnTo>
                  <a:lnTo>
                    <a:pt x="268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dirty="0"/>
            </a:p>
          </p:txBody>
        </p:sp>
      </p:grpSp>
      <p:pic>
        <p:nvPicPr>
          <p:cNvPr id="11290" name="Picture 39" descr="j031835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657" y="5510758"/>
            <a:ext cx="1039988" cy="7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59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810125"/>
          </a:xfrm>
        </p:spPr>
        <p:txBody>
          <a:bodyPr/>
          <a:lstStyle/>
          <a:p>
            <a:pPr algn="just">
              <a:defRPr/>
            </a:pPr>
            <a:endParaRPr lang="en-ZA" sz="1600" b="1" dirty="0" smtClean="0">
              <a:latin typeface="Arial Narrow" pitchFamily="34" charset="0"/>
              <a:cs typeface="Arial" charset="0"/>
            </a:endParaRPr>
          </a:p>
          <a:p>
            <a:pPr algn="just">
              <a:defRPr/>
            </a:pPr>
            <a:r>
              <a:rPr lang="en-ZA" sz="2000" b="1" dirty="0" smtClean="0">
                <a:latin typeface="Arial Narrow" pitchFamily="34" charset="0"/>
                <a:cs typeface="Arial" charset="0"/>
              </a:rPr>
              <a:t>Regulation </a:t>
            </a:r>
            <a:r>
              <a:rPr lang="en-ZA" sz="2000" b="1" dirty="0">
                <a:latin typeface="Arial Narrow" pitchFamily="34" charset="0"/>
                <a:cs typeface="Arial" charset="0"/>
              </a:rPr>
              <a:t>9 (3) prescribes that </a:t>
            </a:r>
            <a:r>
              <a:rPr lang="en-ZA" sz="2000" dirty="0">
                <a:latin typeface="Arial Narrow" pitchFamily="34" charset="0"/>
                <a:cs typeface="Arial" charset="0"/>
              </a:rPr>
              <a:t>“…where there is no designated sector, an organ of state may include, as a specific tendering condition, that only locally produced services, works or goods or locally manufactured goods with a stipulated minimum threshold for local production and content, will be considered, on condition that such prescript and threshold(s) are in </a:t>
            </a:r>
            <a:r>
              <a:rPr lang="en-ZA" sz="2000" b="1" i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accordance with the specific directives issued for this purpose by the National Treasury in consultation with the dti”.</a:t>
            </a:r>
          </a:p>
          <a:p>
            <a:pPr algn="just">
              <a:buFontTx/>
              <a:buNone/>
              <a:defRPr/>
            </a:pPr>
            <a:r>
              <a:rPr lang="en-GB" sz="1600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Consideration:</a:t>
            </a: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Constitutional and legal compliance</a:t>
            </a: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Economic and fiscal considerations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Long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term public procurement plan and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expenditure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Alignment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with policy objectives, in particular the creation and retention of decent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jobs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Promotion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of SMME’s, geographic spread,  technological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capabilities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ZA" sz="1800" dirty="0" smtClean="0">
                <a:latin typeface="Arial" pitchFamily="34" charset="0"/>
                <a:cs typeface="Arial" pitchFamily="34" charset="0"/>
              </a:rPr>
              <a:t>Local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manufacturing capacity and security of supply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ZA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endParaRPr lang="en-GB" sz="1600" dirty="0" smtClean="0">
              <a:cs typeface="Arial" charset="0"/>
            </a:endParaRPr>
          </a:p>
          <a:p>
            <a:pPr algn="just">
              <a:defRPr/>
            </a:pPr>
            <a:endParaRPr lang="en-ZA" sz="1600" dirty="0" smtClean="0">
              <a:cs typeface="Arial" charset="0"/>
            </a:endParaRP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 smtClean="0"/>
              <a:t>Local Procurement of Non-Designated Products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88083-F46C-4CBC-A2DC-16C64947A4F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5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Priority areas for consideration</a:t>
            </a:r>
            <a:endParaRPr lang="en-ZA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7993063" cy="4929187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en-US" sz="2000" b="1" dirty="0" smtClean="0">
                <a:latin typeface="Arial Narrow" pitchFamily="34" charset="0"/>
              </a:rPr>
              <a:t>The alignment of procurement levers to optimise industrial development</a:t>
            </a:r>
          </a:p>
          <a:p>
            <a:pPr lvl="1" algn="just">
              <a:buClr>
                <a:srgbClr val="000000"/>
              </a:buClr>
              <a:buFontTx/>
              <a:buChar char="–"/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Develop and agree on instruments to support the government’s 75% Local Procurement Target </a:t>
            </a:r>
            <a:endParaRPr lang="en-US" sz="200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1" algn="just">
              <a:buClr>
                <a:srgbClr val="000000"/>
              </a:buClr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 Narrow" pitchFamily="34" charset="0"/>
              </a:rPr>
              <a:t>Finalise</a:t>
            </a: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 and implement guidelines on Regulation 9.3 of the PPPFA</a:t>
            </a:r>
          </a:p>
          <a:p>
            <a:pPr marL="342900" lvl="1" indent="-342900" algn="just">
              <a:buFontTx/>
              <a:buChar char="•"/>
            </a:pPr>
            <a:endParaRPr lang="en-US" sz="2000" dirty="0" smtClean="0">
              <a:latin typeface="Arial Narrow" pitchFamily="34" charset="0"/>
            </a:endParaRPr>
          </a:p>
          <a:p>
            <a:pPr marL="342900" lvl="1" indent="-342900" algn="just">
              <a:buFontTx/>
              <a:buChar char="•"/>
            </a:pPr>
            <a:r>
              <a:rPr lang="en-US" sz="2000" b="1" dirty="0">
                <a:latin typeface="Arial Narrow" pitchFamily="34" charset="0"/>
              </a:rPr>
              <a:t>On-going efforts to secure stronger alignment with the Department of Public Enterprises (DPE) and Transnet with respect to </a:t>
            </a:r>
            <a:r>
              <a:rPr lang="en-US" sz="2000" b="1" dirty="0" err="1">
                <a:latin typeface="Arial Narrow" pitchFamily="34" charset="0"/>
              </a:rPr>
              <a:t>localisation</a:t>
            </a:r>
            <a:r>
              <a:rPr lang="en-US" sz="2000" b="1" dirty="0">
                <a:latin typeface="Arial Narrow" pitchFamily="34" charset="0"/>
              </a:rPr>
              <a:t> and supplier development in the rail procurement across all OEM’s in the rail fleet </a:t>
            </a:r>
            <a:r>
              <a:rPr lang="en-US" sz="2000" b="1" dirty="0" smtClean="0">
                <a:latin typeface="Arial Narrow" pitchFamily="34" charset="0"/>
              </a:rPr>
              <a:t>procurement</a:t>
            </a:r>
          </a:p>
          <a:p>
            <a:pPr marL="342900" lvl="1" indent="-342900" algn="just">
              <a:buFontTx/>
              <a:buChar char="•"/>
            </a:pPr>
            <a:endParaRPr lang="en-US" sz="2000" b="1" dirty="0" smtClean="0">
              <a:latin typeface="Arial Narrow" pitchFamily="34" charset="0"/>
            </a:endParaRPr>
          </a:p>
          <a:p>
            <a:pPr marL="342900" lvl="1" indent="-342900" algn="just">
              <a:buFontTx/>
              <a:buChar char="•"/>
            </a:pPr>
            <a:r>
              <a:rPr lang="en-US" sz="2000" b="1" dirty="0">
                <a:latin typeface="Arial Narrow" pitchFamily="34" charset="0"/>
              </a:rPr>
              <a:t>On-going efforts to secure stronger alignment with the National Industrial Participation </a:t>
            </a:r>
            <a:r>
              <a:rPr lang="en-US" sz="2000" b="1" dirty="0" err="1">
                <a:latin typeface="Arial Narrow" pitchFamily="34" charset="0"/>
              </a:rPr>
              <a:t>programme</a:t>
            </a:r>
            <a:r>
              <a:rPr lang="en-US" sz="2000" b="1" dirty="0">
                <a:latin typeface="Arial Narrow" pitchFamily="34" charset="0"/>
              </a:rPr>
              <a:t> (NIPP) to secure investment in key industrial sectors</a:t>
            </a:r>
          </a:p>
          <a:p>
            <a:pPr marL="342900" lvl="1" indent="-342900" algn="just">
              <a:buFontTx/>
              <a:buChar char="•"/>
            </a:pPr>
            <a:endParaRPr lang="en-US" sz="2000" b="1" dirty="0">
              <a:latin typeface="Arial Narrow" pitchFamily="34" charset="0"/>
            </a:endParaRPr>
          </a:p>
          <a:p>
            <a:pPr marL="342900" lvl="1" indent="-342900" algn="just">
              <a:buFontTx/>
              <a:buChar char="•"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5477-2EFC-47E4-9A69-76472CC894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Priority areas for consideration</a:t>
            </a:r>
            <a:endParaRPr lang="en-ZA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7993063" cy="4929187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 Narrow" pitchFamily="34" charset="0"/>
                <a:ea typeface="Calibri"/>
                <a:cs typeface="Arial" pitchFamily="34" charset="0"/>
              </a:rPr>
              <a:t>Participate in the PPPFA Reforms (amendment of the Act, Regulations and Competition policy issues)</a:t>
            </a:r>
          </a:p>
          <a:p>
            <a:pPr lvl="1" algn="just">
              <a:buClr>
                <a:srgbClr val="000000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Powers to deal with non-compliance on local content / designation </a:t>
            </a:r>
          </a:p>
          <a:p>
            <a:pPr lvl="1" algn="just">
              <a:buClr>
                <a:srgbClr val="000000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An engagement is currently taking place with the Auditor General’s Office to develop a framework to audit compliance and expenditure on designation / local content</a:t>
            </a:r>
          </a:p>
          <a:p>
            <a:pPr marL="342900" lvl="1" indent="-342900" algn="just">
              <a:buClr>
                <a:srgbClr val="000000"/>
              </a:buClr>
              <a:buFontTx/>
              <a:buChar char="•"/>
            </a:pPr>
            <a:endParaRPr lang="en-US" sz="23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1" indent="-342900" algn="just">
              <a:buClr>
                <a:srgbClr val="000000"/>
              </a:buClr>
              <a:buFontTx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Arial Narrow" pitchFamily="34" charset="0"/>
              </a:rPr>
              <a:t>Alignment </a:t>
            </a:r>
            <a:r>
              <a:rPr lang="en-US" sz="2300" dirty="0">
                <a:solidFill>
                  <a:srgbClr val="000000"/>
                </a:solidFill>
                <a:latin typeface="Arial Narrow" pitchFamily="34" charset="0"/>
              </a:rPr>
              <a:t>of BB-BEE Scorecards (enterprise and supplier development) and Competitive Supplier Development </a:t>
            </a:r>
            <a:r>
              <a:rPr lang="en-US" sz="2300" dirty="0" err="1">
                <a:solidFill>
                  <a:srgbClr val="000000"/>
                </a:solidFill>
                <a:latin typeface="Arial Narrow" pitchFamily="34" charset="0"/>
              </a:rPr>
              <a:t>Programme</a:t>
            </a:r>
            <a:r>
              <a:rPr lang="en-US" sz="23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n-US" sz="23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1" indent="-342900" algn="just">
              <a:buClr>
                <a:srgbClr val="000000"/>
              </a:buClr>
              <a:buFontTx/>
              <a:buChar char="•"/>
            </a:pPr>
            <a:endParaRPr lang="en-US" sz="23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1" indent="-342900" algn="just">
              <a:buFontTx/>
              <a:buChar char="•"/>
            </a:pPr>
            <a:r>
              <a:rPr lang="en-US" sz="2300" dirty="0" smtClean="0">
                <a:latin typeface="Arial Narrow" pitchFamily="34" charset="0"/>
              </a:rPr>
              <a:t>Capacity </a:t>
            </a:r>
            <a:r>
              <a:rPr lang="en-US" sz="2300" dirty="0">
                <a:latin typeface="Arial Narrow" pitchFamily="34" charset="0"/>
              </a:rPr>
              <a:t>building in local content management, planning, sourcing and supplier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5477-2EFC-47E4-9A69-76472CC894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3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endParaRPr lang="en-ZA" b="1" dirty="0" smtClean="0"/>
          </a:p>
          <a:p>
            <a:pPr>
              <a:buFontTx/>
              <a:buNone/>
              <a:defRPr/>
            </a:pPr>
            <a:endParaRPr lang="en-ZA" b="1" dirty="0" smtClean="0"/>
          </a:p>
          <a:p>
            <a:pPr algn="ctr">
              <a:buFontTx/>
              <a:buNone/>
              <a:defRPr/>
            </a:pPr>
            <a:r>
              <a:rPr lang="en-Z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>
              <a:buFontTx/>
              <a:buNone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A3C7F-1213-4208-96C6-A2E9B3FB842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1" hidden="1"/>
          <p:cNvGraphicFramePr>
            <a:graphicFrameLocks noChangeAspect="1"/>
          </p:cNvGraphicFramePr>
          <p:nvPr/>
        </p:nvGraphicFramePr>
        <p:xfrm>
          <a:off x="1595" y="1595"/>
          <a:ext cx="1587" cy="1587"/>
        </p:xfrm>
        <a:graphic>
          <a:graphicData uri="http://schemas.openxmlformats.org/presentationml/2006/ole">
            <p:oleObj spid="_x0000_s2060" name="think-cell Slide" r:id="rId15" imgW="360" imgH="36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8866195" y="6653213"/>
            <a:ext cx="198437" cy="155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7DE5F-9F42-4F13-AF56-58D155FEFE72}" type="slidenum">
              <a:rPr lang="en-GB" smtClean="0">
                <a:solidFill>
                  <a:srgbClr val="695E4A"/>
                </a:solidFill>
              </a:rPr>
              <a:pPr>
                <a:defRPr/>
              </a:pPr>
              <a:t>3</a:t>
            </a:fld>
            <a:r>
              <a:rPr lang="en-GB" dirty="0" smtClean="0">
                <a:solidFill>
                  <a:srgbClr val="695E4A"/>
                </a:solidFill>
              </a:rPr>
              <a:t> </a:t>
            </a:r>
            <a:endParaRPr lang="en-GB" dirty="0">
              <a:solidFill>
                <a:srgbClr val="695E4A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 bwMode="auto">
          <a:xfrm>
            <a:off x="187325" y="1101732"/>
            <a:ext cx="4140200" cy="18367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1372" tIns="45686" rIns="91372" bIns="45686"/>
          <a:lstStyle/>
          <a:p>
            <a:pPr algn="ctr"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 bwMode="auto">
          <a:xfrm>
            <a:off x="2259013" y="2997207"/>
            <a:ext cx="4140200" cy="18367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1372" tIns="45686" rIns="91372" bIns="45686"/>
          <a:lstStyle/>
          <a:p>
            <a:pPr algn="ctr"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 bwMode="auto">
          <a:xfrm>
            <a:off x="4343407" y="4906963"/>
            <a:ext cx="4138613" cy="1835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1372" tIns="45686" rIns="91372" bIns="45686"/>
          <a:lstStyle/>
          <a:p>
            <a:pPr algn="ctr"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b="1" dirty="0">
              <a:solidFill>
                <a:srgbClr val="FFFFFF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85738" y="1084270"/>
            <a:ext cx="4140200" cy="28892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lIns="71956" tIns="71956" rIns="71956" bIns="71956" anchor="ctr"/>
          <a:lstStyle/>
          <a:p>
            <a:pPr algn="ctr" defTabSz="894686" fontAlgn="base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en-GB" sz="1400" b="1" dirty="0">
                <a:solidFill>
                  <a:srgbClr val="FFFFFF"/>
                </a:solidFill>
              </a:rPr>
              <a:t>The National Challenges</a:t>
            </a: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259013" y="2997200"/>
            <a:ext cx="4140200" cy="287338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lIns="71956" tIns="71956" rIns="71956" bIns="71956" anchor="ctr"/>
          <a:lstStyle/>
          <a:p>
            <a:pPr algn="ctr" defTabSz="894686" fontAlgn="base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en-GB" sz="1400" b="1" dirty="0">
                <a:solidFill>
                  <a:srgbClr val="FFFFFF"/>
                </a:solidFill>
              </a:rPr>
              <a:t>The National Agenda</a:t>
            </a: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43407" y="4906971"/>
            <a:ext cx="4138613" cy="287337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lIns="71956" tIns="71956" rIns="71956" bIns="71956" anchor="ctr"/>
          <a:lstStyle/>
          <a:p>
            <a:pPr algn="ctr" defTabSz="894686" fontAlgn="base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en-GB" sz="1400" b="1" dirty="0">
                <a:solidFill>
                  <a:srgbClr val="FFFFFF"/>
                </a:solidFill>
              </a:rPr>
              <a:t>Government Response</a:t>
            </a:r>
          </a:p>
        </p:txBody>
      </p:sp>
      <p:sp>
        <p:nvSpPr>
          <p:cNvPr id="26" name="Bent Arrow 25"/>
          <p:cNvSpPr/>
          <p:nvPr>
            <p:custDataLst>
              <p:tags r:id="rId9"/>
            </p:custDataLst>
          </p:nvPr>
        </p:nvSpPr>
        <p:spPr bwMode="auto">
          <a:xfrm rot="5400000">
            <a:off x="6557970" y="4206875"/>
            <a:ext cx="588962" cy="687388"/>
          </a:xfrm>
          <a:prstGeom prst="ben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372" tIns="45686" rIns="91372" bIns="45686"/>
          <a:lstStyle/>
          <a:p>
            <a:pPr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2" name="Bent Arrow 31"/>
          <p:cNvSpPr/>
          <p:nvPr>
            <p:custDataLst>
              <p:tags r:id="rId10"/>
            </p:custDataLst>
          </p:nvPr>
        </p:nvSpPr>
        <p:spPr bwMode="auto">
          <a:xfrm rot="5400000">
            <a:off x="4468025" y="2301082"/>
            <a:ext cx="588963" cy="685800"/>
          </a:xfrm>
          <a:prstGeom prst="ben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372" tIns="45686" rIns="91372" bIns="45686"/>
          <a:lstStyle/>
          <a:p>
            <a:pPr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187328" y="1376363"/>
            <a:ext cx="3813175" cy="1631062"/>
          </a:xfrm>
          <a:prstGeom prst="rect">
            <a:avLst/>
          </a:prstGeom>
          <a:noFill/>
        </p:spPr>
        <p:txBody>
          <a:bodyPr lIns="91372" tIns="45686" rIns="91372" bIns="45686">
            <a:spAutoFit/>
          </a:bodyPr>
          <a:lstStyle/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Unemployment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Inequality 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Skills shortage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Growing population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Infrastructure shortage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Limited industrial capacity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Reliance on resource export</a:t>
            </a:r>
          </a:p>
        </p:txBody>
      </p:sp>
      <p:sp>
        <p:nvSpPr>
          <p:cNvPr id="34" name="TextBox 33"/>
          <p:cNvSpPr txBox="1"/>
          <p:nvPr>
            <p:custDataLst>
              <p:tags r:id="rId12"/>
            </p:custDataLst>
          </p:nvPr>
        </p:nvSpPr>
        <p:spPr>
          <a:xfrm>
            <a:off x="2259020" y="3306763"/>
            <a:ext cx="3813175" cy="1201737"/>
          </a:xfrm>
          <a:prstGeom prst="rect">
            <a:avLst/>
          </a:prstGeom>
          <a:noFill/>
        </p:spPr>
        <p:txBody>
          <a:bodyPr lIns="91372" tIns="45686" rIns="91372" bIns="45686">
            <a:spAutoFit/>
          </a:bodyPr>
          <a:lstStyle/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Job creation 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Skills development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Normalising society and economy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Local procurement and economic growth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Infrastructure development</a:t>
            </a:r>
          </a:p>
        </p:txBody>
      </p:sp>
      <p:sp>
        <p:nvSpPr>
          <p:cNvPr id="35" name="TextBox 34"/>
          <p:cNvSpPr txBox="1"/>
          <p:nvPr>
            <p:custDataLst>
              <p:tags r:id="rId13"/>
            </p:custDataLst>
          </p:nvPr>
        </p:nvSpPr>
        <p:spPr>
          <a:xfrm>
            <a:off x="4343400" y="5184782"/>
            <a:ext cx="2101850" cy="1600369"/>
          </a:xfrm>
          <a:prstGeom prst="rect">
            <a:avLst/>
          </a:prstGeom>
          <a:noFill/>
        </p:spPr>
        <p:txBody>
          <a:bodyPr lIns="91372" tIns="45686" rIns="91372" bIns="45686">
            <a:spAutoFit/>
          </a:bodyPr>
          <a:lstStyle/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 smtClean="0">
                <a:solidFill>
                  <a:srgbClr val="000000"/>
                </a:solidFill>
              </a:rPr>
              <a:t>National Development Plan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 smtClean="0">
                <a:solidFill>
                  <a:srgbClr val="000000"/>
                </a:solidFill>
              </a:rPr>
              <a:t>New </a:t>
            </a:r>
            <a:r>
              <a:rPr lang="en-ZA" sz="1400" dirty="0">
                <a:solidFill>
                  <a:srgbClr val="000000"/>
                </a:solidFill>
              </a:rPr>
              <a:t>Growth Path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 smtClean="0">
                <a:solidFill>
                  <a:srgbClr val="000000"/>
                </a:solidFill>
              </a:rPr>
              <a:t>IPAP</a:t>
            </a:r>
            <a:endParaRPr lang="en-ZA" sz="1400" dirty="0">
              <a:solidFill>
                <a:srgbClr val="000000"/>
              </a:solidFill>
            </a:endParaRP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Local Procurement Accord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 smtClean="0">
                <a:solidFill>
                  <a:srgbClr val="000000"/>
                </a:solidFill>
              </a:rPr>
              <a:t>CSDP</a:t>
            </a: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5888" y="5176838"/>
            <a:ext cx="2101850" cy="954039"/>
          </a:xfrm>
          <a:prstGeom prst="rect">
            <a:avLst/>
          </a:prstGeom>
          <a:noFill/>
        </p:spPr>
        <p:txBody>
          <a:bodyPr lIns="91372" tIns="45686" rIns="91372" bIns="45686">
            <a:spAutoFit/>
          </a:bodyPr>
          <a:lstStyle/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B-BBEE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 smtClean="0">
                <a:solidFill>
                  <a:srgbClr val="000000"/>
                </a:solidFill>
              </a:rPr>
              <a:t>SME </a:t>
            </a:r>
            <a:r>
              <a:rPr lang="en-ZA" sz="1400" dirty="0">
                <a:solidFill>
                  <a:srgbClr val="000000"/>
                </a:solidFill>
              </a:rPr>
              <a:t>development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Overall policy reform</a:t>
            </a:r>
          </a:p>
          <a:p>
            <a:pPr marL="171322" indent="-171322" defTabSz="91372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PPPFA, designation</a:t>
            </a:r>
          </a:p>
        </p:txBody>
      </p:sp>
      <p:sp>
        <p:nvSpPr>
          <p:cNvPr id="22" name="Bent Arrow 21"/>
          <p:cNvSpPr/>
          <p:nvPr/>
        </p:nvSpPr>
        <p:spPr bwMode="auto">
          <a:xfrm rot="16200000">
            <a:off x="3617920" y="4857750"/>
            <a:ext cx="588962" cy="687388"/>
          </a:xfrm>
          <a:prstGeom prst="bentArrow">
            <a:avLst>
              <a:gd name="adj1" fmla="val 25000"/>
              <a:gd name="adj2" fmla="val 20967"/>
              <a:gd name="adj3" fmla="val 25000"/>
              <a:gd name="adj4" fmla="val 43750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372" tIns="45686" rIns="91372" bIns="45686"/>
          <a:lstStyle/>
          <a:p>
            <a:pPr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23" name="Bent Arrow 22"/>
          <p:cNvSpPr/>
          <p:nvPr/>
        </p:nvSpPr>
        <p:spPr bwMode="auto">
          <a:xfrm rot="16200000">
            <a:off x="1548614" y="2959894"/>
            <a:ext cx="588962" cy="685800"/>
          </a:xfrm>
          <a:prstGeom prst="bentArrow">
            <a:avLst>
              <a:gd name="adj1" fmla="val 25000"/>
              <a:gd name="adj2" fmla="val 20967"/>
              <a:gd name="adj3" fmla="val 25000"/>
              <a:gd name="adj4" fmla="val 43750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372" tIns="45686" rIns="91372" bIns="45686"/>
          <a:lstStyle/>
          <a:p>
            <a:pPr defTabSz="932757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25" name="Title 7"/>
          <p:cNvSpPr txBox="1">
            <a:spLocks/>
          </p:cNvSpPr>
          <p:nvPr/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ZA" sz="1400" dirty="0" smtClean="0"/>
              <a:t>Socio-economic challenges facing South Africa</a:t>
            </a:r>
          </a:p>
        </p:txBody>
      </p:sp>
    </p:spTree>
    <p:extLst>
      <p:ext uri="{BB962C8B-B14F-4D97-AF65-F5344CB8AC3E}">
        <p14:creationId xmlns:p14="http://schemas.microsoft.com/office/powerpoint/2010/main" xmlns="" val="39238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85344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 statement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362950" cy="5711825"/>
          </a:xfrm>
        </p:spPr>
        <p:txBody>
          <a:bodyPr rtlCol="0">
            <a:noAutofit/>
          </a:bodyPr>
          <a:lstStyle/>
          <a:p>
            <a:pPr marL="342900" lvl="1" algn="just" fontAlgn="auto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200" dirty="0">
                <a:latin typeface="Tahoma"/>
                <a:cs typeface="Tahoma"/>
              </a:rPr>
              <a:t>The problem in South Africa is that the </a:t>
            </a:r>
            <a:r>
              <a:rPr lang="en-US" sz="2200" dirty="0" smtClean="0">
                <a:latin typeface="Tahoma"/>
                <a:cs typeface="Tahoma"/>
              </a:rPr>
              <a:t>SOCs </a:t>
            </a:r>
            <a:r>
              <a:rPr lang="en-US" sz="2200" dirty="0">
                <a:latin typeface="Tahoma"/>
                <a:cs typeface="Tahoma"/>
              </a:rPr>
              <a:t>have not been </a:t>
            </a:r>
            <a:r>
              <a:rPr lang="en-US" sz="2200" dirty="0" smtClean="0">
                <a:latin typeface="Tahoma"/>
                <a:cs typeface="Tahoma"/>
              </a:rPr>
              <a:t>investing adequately infrastructure development.</a:t>
            </a:r>
            <a:endParaRPr lang="en-US" sz="2200" dirty="0">
              <a:latin typeface="Tahoma"/>
              <a:cs typeface="Tahoma"/>
            </a:endParaRPr>
          </a:p>
          <a:p>
            <a:pPr marL="342900" lvl="1" algn="just" fontAlgn="auto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ZA" sz="2200" dirty="0">
                <a:latin typeface="Tahoma"/>
                <a:cs typeface="Tahoma"/>
              </a:rPr>
              <a:t>Consequently the binding constraints to industrialisation include:</a:t>
            </a:r>
          </a:p>
          <a:p>
            <a:pPr marL="690562" lvl="2" indent="-3429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200" dirty="0">
                <a:latin typeface="Tahoma"/>
                <a:cs typeface="Tahoma"/>
              </a:rPr>
              <a:t>decades of under-investment in economic infrastructure;</a:t>
            </a:r>
          </a:p>
          <a:p>
            <a:pPr marL="690562" lvl="2" indent="-3429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200" dirty="0">
                <a:latin typeface="Tahoma"/>
                <a:cs typeface="Tahoma"/>
              </a:rPr>
              <a:t>rising administered costs such as high port and freight charges with port charges amongst the highest in the world; and </a:t>
            </a:r>
          </a:p>
          <a:p>
            <a:pPr marL="690562" lvl="2" indent="-3429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200" dirty="0">
                <a:latin typeface="Tahoma"/>
                <a:cs typeface="Tahoma"/>
              </a:rPr>
              <a:t>electricity supply challenges and rapidly rising cost amongst others.</a:t>
            </a:r>
            <a:endParaRPr lang="en-US" sz="2200" dirty="0">
              <a:latin typeface="Tahoma"/>
              <a:cs typeface="Tahoma"/>
            </a:endParaRPr>
          </a:p>
          <a:p>
            <a:pPr marL="342900" lvl="1" algn="just" fontAlgn="auto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200" dirty="0">
                <a:latin typeface="Tahoma"/>
                <a:cs typeface="Tahoma"/>
              </a:rPr>
              <a:t>The resolution of all these depends on how the </a:t>
            </a:r>
            <a:r>
              <a:rPr lang="en-US" sz="2200" dirty="0" smtClean="0">
                <a:latin typeface="Tahoma"/>
                <a:cs typeface="Tahoma"/>
              </a:rPr>
              <a:t>SOCs </a:t>
            </a:r>
            <a:r>
              <a:rPr lang="en-US" sz="2200" dirty="0">
                <a:latin typeface="Tahoma"/>
                <a:cs typeface="Tahoma"/>
              </a:rPr>
              <a:t>carry out their </a:t>
            </a:r>
            <a:r>
              <a:rPr lang="en-US" sz="2200" dirty="0" smtClean="0">
                <a:latin typeface="Tahoma"/>
                <a:cs typeface="Tahoma"/>
              </a:rPr>
              <a:t>mandate.</a:t>
            </a:r>
            <a:endParaRPr lang="en-ZA" sz="2200" dirty="0">
              <a:latin typeface="Tahoma"/>
              <a:cs typeface="Tahoma"/>
            </a:endParaRPr>
          </a:p>
          <a:p>
            <a:pPr lvl="1" fontAlgn="auto">
              <a:spcAft>
                <a:spcPts val="0"/>
              </a:spcAft>
              <a:buFont typeface="Courier New"/>
              <a:buChar char="o"/>
              <a:defRPr/>
            </a:pPr>
            <a:endParaRPr lang="en-ZA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fontAlgn="auto">
              <a:spcAft>
                <a:spcPts val="0"/>
              </a:spcAft>
              <a:buFont typeface="Courier New"/>
              <a:buChar char="o"/>
              <a:defRPr/>
            </a:pPr>
            <a:endParaRPr lang="en-ZA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925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78024A-A28E-4AD2-8C48-E382FB95BC55}" type="slidenum">
              <a:rPr lang="en-GB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ZA" sz="1800" dirty="0" smtClean="0"/>
              <a:t>Economic Challenges Facing SOCs</a:t>
            </a:r>
          </a:p>
        </p:txBody>
      </p:sp>
    </p:spTree>
    <p:extLst>
      <p:ext uri="{BB962C8B-B14F-4D97-AF65-F5344CB8AC3E}">
        <p14:creationId xmlns:p14="http://schemas.microsoft.com/office/powerpoint/2010/main" xmlns="" val="31498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85344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Problem 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336" y="6248400"/>
            <a:ext cx="1876552" cy="5120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17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925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E4CFC2-904F-408F-AA6D-8D47FAB11DEF}" type="slidenum">
              <a:rPr lang="en-GB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61" y="1916833"/>
            <a:ext cx="6695371" cy="43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ZA" sz="1800" dirty="0" smtClean="0"/>
              <a:t>Fixed Investments by the Public Sector</a:t>
            </a:r>
          </a:p>
        </p:txBody>
      </p:sp>
    </p:spTree>
    <p:extLst>
      <p:ext uri="{BB962C8B-B14F-4D97-AF65-F5344CB8AC3E}">
        <p14:creationId xmlns:p14="http://schemas.microsoft.com/office/powerpoint/2010/main" xmlns="" val="41103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62967" y="1218449"/>
            <a:ext cx="3024188" cy="503238"/>
          </a:xfrm>
        </p:spPr>
        <p:txBody>
          <a:bodyPr/>
          <a:lstStyle/>
          <a:p>
            <a:r>
              <a:rPr lang="en-ZA" sz="1400" dirty="0"/>
              <a:t>RSA: Manufacturing challenges &amp; the need for </a:t>
            </a:r>
            <a:r>
              <a:rPr lang="en-ZA" sz="1400" dirty="0" smtClean="0"/>
              <a:t>localisation</a:t>
            </a:r>
            <a:endParaRPr lang="en-ZA" altLang="en-US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614EE-F270-4B39-86DA-97F411EC37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55" y="1721687"/>
            <a:ext cx="8604996" cy="52455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177748" indent="-177748">
              <a:buFont typeface="Arial" pitchFamily="34" charset="0"/>
              <a:buChar char="•"/>
            </a:pPr>
            <a:r>
              <a:rPr lang="en-ZA" sz="1400" dirty="0">
                <a:solidFill>
                  <a:srgbClr val="01415B"/>
                </a:solidFill>
              </a:rPr>
              <a:t>The </a:t>
            </a:r>
            <a:r>
              <a:rPr lang="en-ZA" sz="1400" dirty="0" smtClean="0">
                <a:solidFill>
                  <a:srgbClr val="01415B"/>
                </a:solidFill>
              </a:rPr>
              <a:t>manufacturing sector’s contribution to </a:t>
            </a:r>
            <a:r>
              <a:rPr lang="en-ZA" sz="1400" dirty="0">
                <a:solidFill>
                  <a:srgbClr val="01415B"/>
                </a:solidFill>
              </a:rPr>
              <a:t>SA GDP </a:t>
            </a:r>
            <a:r>
              <a:rPr lang="en-ZA" sz="1400" dirty="0" smtClean="0">
                <a:solidFill>
                  <a:srgbClr val="01415B"/>
                </a:solidFill>
              </a:rPr>
              <a:t>declined sharply from 20.9% </a:t>
            </a:r>
            <a:r>
              <a:rPr lang="en-ZA" sz="1400" dirty="0">
                <a:solidFill>
                  <a:srgbClr val="01415B"/>
                </a:solidFill>
              </a:rPr>
              <a:t>in 1994 to </a:t>
            </a:r>
            <a:r>
              <a:rPr lang="en-ZA" sz="1400" dirty="0" smtClean="0">
                <a:solidFill>
                  <a:srgbClr val="01415B"/>
                </a:solidFill>
              </a:rPr>
              <a:t>11.6% </a:t>
            </a:r>
            <a:r>
              <a:rPr lang="en-ZA" sz="1400" dirty="0">
                <a:solidFill>
                  <a:srgbClr val="01415B"/>
                </a:solidFill>
              </a:rPr>
              <a:t>by </a:t>
            </a:r>
            <a:r>
              <a:rPr lang="en-ZA" sz="1400" dirty="0" smtClean="0">
                <a:solidFill>
                  <a:srgbClr val="01415B"/>
                </a:solidFill>
              </a:rPr>
              <a:t>2014, whilst the mining sector’s share increased from 7.3% to 9.2%.</a:t>
            </a:r>
            <a:endParaRPr lang="en-ZA" sz="1400" dirty="0">
              <a:solidFill>
                <a:srgbClr val="01415B"/>
              </a:solidFill>
            </a:endParaRPr>
          </a:p>
        </p:txBody>
      </p:sp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xmlns="" val="4104887688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-371792" y="2215441"/>
            <a:ext cx="5552995" cy="4647333"/>
          </a:xfrm>
          <a:prstGeom prst="rect">
            <a:avLst/>
          </a:prstGeom>
        </p:spPr>
      </p:pic>
      <p:pic>
        <p:nvPicPr>
          <p:cNvPr id="12" name="Picture 11"/>
          <p:cNvPicPr/>
          <p:nvPr>
            <p:extLst>
              <p:ext uri="{D42A27DB-BD31-4B8C-83A1-F6EECF244321}">
                <p14:modId xmlns:p14="http://schemas.microsoft.com/office/powerpoint/2010/main" xmlns="" val="1652007412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98523" y="2215025"/>
            <a:ext cx="5553076" cy="46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BFBC61A-8F9F-4492-89A8-429FAD01AC6D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8100" y="1371600"/>
            <a:ext cx="9144000" cy="44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 smtClean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 smtClean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11113"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000" kern="0" dirty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 smtClean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446088" lvl="0" indent="-43497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kern="0" dirty="0" smtClean="0">
              <a:solidFill>
                <a:srgbClr val="00642D"/>
              </a:solidFill>
              <a:latin typeface="Calibri"/>
              <a:ea typeface="Calibri"/>
              <a:cs typeface="Times New Roman"/>
            </a:endParaRPr>
          </a:p>
          <a:p>
            <a:pPr marL="11113" lv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ZA" i="1" dirty="0">
              <a:solidFill>
                <a:srgbClr val="00602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9800" y="6519827"/>
            <a:ext cx="1646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900" b="1" dirty="0" smtClean="0">
                <a:solidFill>
                  <a:srgbClr val="0070C0"/>
                </a:solidFill>
              </a:rPr>
              <a:t>Source: SARB, IDC, the dti</a:t>
            </a:r>
            <a:endParaRPr lang="en-ZA" sz="900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49" y="1688550"/>
            <a:ext cx="4737994" cy="483127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742" y="1689497"/>
            <a:ext cx="4207157" cy="483127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435600" y="1185312"/>
            <a:ext cx="3024188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ZA" altLang="en-US" dirty="0" smtClean="0"/>
              <a:t>Manufacturing Import Leakage in South Africa</a:t>
            </a:r>
          </a:p>
        </p:txBody>
      </p:sp>
    </p:spTree>
    <p:extLst>
      <p:ext uri="{BB962C8B-B14F-4D97-AF65-F5344CB8AC3E}">
        <p14:creationId xmlns:p14="http://schemas.microsoft.com/office/powerpoint/2010/main" xmlns="" val="4111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85344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Problem 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362950" cy="571182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latin typeface="Tahoma" pitchFamily="34" charset="0"/>
                <a:cs typeface="Tahoma" pitchFamily="34" charset="0"/>
              </a:rPr>
              <a:t>The 9PP identifies the role of SOC’s as fundamental to the SA economic recovery:</a:t>
            </a:r>
          </a:p>
          <a:p>
            <a:pPr marL="61595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cs typeface="Tahoma" pitchFamily="34" charset="0"/>
              </a:rPr>
              <a:t>Direct impact on growth e.g. Energy and Broadband constraints are potentially costing the economy 1% each,</a:t>
            </a:r>
          </a:p>
          <a:p>
            <a:pPr marL="61595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cs typeface="Tahoma" pitchFamily="34" charset="0"/>
              </a:rPr>
              <a:t>Transport incl. port infrastructure is constraining value-added exports,</a:t>
            </a:r>
          </a:p>
          <a:p>
            <a:pPr marL="61595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cs typeface="Tahoma" pitchFamily="34" charset="0"/>
              </a:rPr>
              <a:t>Not localising will worsen the current account deficit and become a brake on economic growth, </a:t>
            </a:r>
          </a:p>
          <a:p>
            <a:pPr marL="61595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cs typeface="Tahoma" pitchFamily="34" charset="0"/>
              </a:rPr>
              <a:t>Resolving the infrastructure constraints </a:t>
            </a:r>
            <a:r>
              <a:rPr lang="en-GB" sz="1800" u="sng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GB" sz="1800" dirty="0" smtClean="0">
                <a:latin typeface="Tahoma" pitchFamily="34" charset="0"/>
                <a:cs typeface="Tahoma" pitchFamily="34" charset="0"/>
              </a:rPr>
              <a:t> localising infrastructure inputs could add as much as 2.4% – 3.2% to our GDP.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Global experience suggests that SOCs are in a unique position to drive industrialisation through investments in infrastructure and direct investment and support for building domestic industrial capabilities.</a:t>
            </a:r>
            <a:endParaRPr lang="en-ZA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336" y="6248400"/>
            <a:ext cx="1876552" cy="5120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17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925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E4CFC2-904F-408F-AA6D-8D47FAB11DEF}" type="slidenum">
              <a:rPr lang="en-GB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35600" y="1196975"/>
            <a:ext cx="3024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sz="1800" dirty="0" smtClean="0"/>
              <a:t>The Role of SOCs in Economic Development</a:t>
            </a:r>
            <a:endParaRPr lang="en-ZA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0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85344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 statement </a:t>
            </a:r>
            <a:r>
              <a:rPr lang="en-Z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</a:t>
            </a:r>
            <a:r>
              <a:rPr lang="en-Z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23850" y="765175"/>
            <a:ext cx="8362950" cy="5472137"/>
          </a:xfrm>
        </p:spPr>
        <p:txBody>
          <a:bodyPr rtlCol="0">
            <a:noAutofit/>
          </a:bodyPr>
          <a:lstStyle/>
          <a:p>
            <a:pPr marL="342900" lvl="1" algn="just" eaLnBrk="0" hangingPunct="0">
              <a:buSzTx/>
              <a:buFontTx/>
              <a:buChar char="•"/>
              <a:defRPr/>
            </a:pPr>
            <a:endParaRPr lang="en-US" kern="0" dirty="0" smtClean="0">
              <a:latin typeface="Tahoma"/>
              <a:cs typeface="Tahoma"/>
            </a:endParaRPr>
          </a:p>
          <a:p>
            <a:pPr marL="342900" lvl="1" algn="just" eaLnBrk="0" hangingPunct="0">
              <a:buSzTx/>
              <a:buFontTx/>
              <a:buChar char="•"/>
              <a:defRPr/>
            </a:pPr>
            <a:endParaRPr lang="en-US" dirty="0">
              <a:latin typeface="Tahoma"/>
              <a:cs typeface="Tahoma"/>
            </a:endParaRPr>
          </a:p>
          <a:p>
            <a:pPr marL="342900" lvl="1" algn="just" eaLnBrk="0" hangingPunct="0">
              <a:buSzTx/>
              <a:buFontTx/>
              <a:buChar char="•"/>
              <a:defRPr/>
            </a:pPr>
            <a:r>
              <a:rPr lang="en-US" kern="0" dirty="0" smtClean="0">
                <a:latin typeface="Arial Narrow" pitchFamily="34" charset="0"/>
                <a:cs typeface="Tahoma"/>
              </a:rPr>
              <a:t>Another </a:t>
            </a:r>
            <a:r>
              <a:rPr lang="en-US" kern="0" dirty="0">
                <a:latin typeface="Arial Narrow" pitchFamily="34" charset="0"/>
                <a:cs typeface="Tahoma"/>
              </a:rPr>
              <a:t>critical lever for industrial development is </a:t>
            </a:r>
            <a:r>
              <a:rPr lang="en-US" kern="0" dirty="0" err="1">
                <a:latin typeface="Arial Narrow" pitchFamily="34" charset="0"/>
                <a:cs typeface="Tahoma"/>
              </a:rPr>
              <a:t>localisation</a:t>
            </a:r>
            <a:r>
              <a:rPr lang="en-US" kern="0" dirty="0">
                <a:latin typeface="Arial Narrow" pitchFamily="34" charset="0"/>
                <a:cs typeface="Tahoma"/>
              </a:rPr>
              <a:t>, when </a:t>
            </a:r>
            <a:r>
              <a:rPr lang="en-US" kern="0" dirty="0" smtClean="0">
                <a:latin typeface="Arial Narrow" pitchFamily="34" charset="0"/>
                <a:cs typeface="Tahoma"/>
              </a:rPr>
              <a:t>SOCs </a:t>
            </a:r>
            <a:r>
              <a:rPr lang="en-US" kern="0" dirty="0">
                <a:latin typeface="Arial Narrow" pitchFamily="34" charset="0"/>
                <a:cs typeface="Tahoma"/>
              </a:rPr>
              <a:t>invest </a:t>
            </a:r>
            <a:r>
              <a:rPr lang="en-US" kern="0" dirty="0" smtClean="0">
                <a:latin typeface="Arial Narrow" pitchFamily="34" charset="0"/>
                <a:cs typeface="Tahoma"/>
              </a:rPr>
              <a:t>in infrastructure </a:t>
            </a:r>
            <a:r>
              <a:rPr lang="en-US" kern="0" dirty="0">
                <a:latin typeface="Arial Narrow" pitchFamily="34" charset="0"/>
                <a:cs typeface="Tahoma"/>
              </a:rPr>
              <a:t>they must ensure they use locally manufactured products</a:t>
            </a:r>
            <a:r>
              <a:rPr lang="en-US" kern="0" dirty="0" smtClean="0">
                <a:latin typeface="Arial Narrow" pitchFamily="34" charset="0"/>
                <a:cs typeface="Tahoma"/>
              </a:rPr>
              <a:t>.</a:t>
            </a:r>
          </a:p>
          <a:p>
            <a:pPr marL="342900" lvl="1" algn="just" eaLnBrk="0" hangingPunct="0">
              <a:buSzTx/>
              <a:buFontTx/>
              <a:buChar char="•"/>
              <a:defRPr/>
            </a:pPr>
            <a:r>
              <a:rPr lang="en-US" kern="0" dirty="0" smtClean="0">
                <a:latin typeface="Arial Narrow" pitchFamily="34" charset="0"/>
                <a:cs typeface="Tahoma"/>
              </a:rPr>
              <a:t>This is in line with the Government’s local content </a:t>
            </a:r>
            <a:r>
              <a:rPr lang="en-US" kern="0" dirty="0" err="1" smtClean="0">
                <a:latin typeface="Arial Narrow" pitchFamily="34" charset="0"/>
                <a:cs typeface="Tahoma"/>
              </a:rPr>
              <a:t>programme</a:t>
            </a:r>
            <a:r>
              <a:rPr lang="en-US" kern="0" dirty="0" smtClean="0">
                <a:latin typeface="Arial Narrow" pitchFamily="34" charset="0"/>
                <a:cs typeface="Tahoma"/>
              </a:rPr>
              <a:t> as well 75</a:t>
            </a:r>
            <a:r>
              <a:rPr lang="en-US" kern="0" dirty="0">
                <a:latin typeface="Arial Narrow" pitchFamily="34" charset="0"/>
                <a:cs typeface="Tahoma"/>
              </a:rPr>
              <a:t>% </a:t>
            </a:r>
            <a:r>
              <a:rPr lang="en-US" kern="0" dirty="0" smtClean="0">
                <a:latin typeface="Arial Narrow" pitchFamily="34" charset="0"/>
                <a:cs typeface="Tahoma"/>
              </a:rPr>
              <a:t>local procurement target.</a:t>
            </a:r>
          </a:p>
          <a:p>
            <a:pPr marL="342900" lvl="1" algn="just" eaLnBrk="0" hangingPunct="0">
              <a:buSzTx/>
              <a:buFontTx/>
              <a:buChar char="•"/>
              <a:defRPr/>
            </a:pPr>
            <a:r>
              <a:rPr lang="en-US" kern="0" dirty="0" smtClean="0">
                <a:latin typeface="Arial Narrow" pitchFamily="34" charset="0"/>
                <a:cs typeface="Tahoma"/>
              </a:rPr>
              <a:t>This </a:t>
            </a:r>
            <a:r>
              <a:rPr lang="en-US" kern="0" dirty="0">
                <a:latin typeface="Arial Narrow" pitchFamily="34" charset="0"/>
                <a:cs typeface="Tahoma"/>
              </a:rPr>
              <a:t>industrialisation </a:t>
            </a:r>
            <a:r>
              <a:rPr lang="en-US" kern="0" dirty="0" err="1">
                <a:latin typeface="Arial Narrow" pitchFamily="34" charset="0"/>
                <a:cs typeface="Tahoma"/>
              </a:rPr>
              <a:t>programme</a:t>
            </a:r>
            <a:r>
              <a:rPr lang="en-US" kern="0" dirty="0">
                <a:latin typeface="Arial Narrow" pitchFamily="34" charset="0"/>
                <a:cs typeface="Tahoma"/>
              </a:rPr>
              <a:t> therefore is not a narrow departmental objective but a national one that </a:t>
            </a:r>
            <a:r>
              <a:rPr lang="en-US" kern="0" dirty="0" smtClean="0">
                <a:latin typeface="Arial Narrow" pitchFamily="34" charset="0"/>
                <a:cs typeface="Tahoma"/>
              </a:rPr>
              <a:t>needs </a:t>
            </a:r>
            <a:r>
              <a:rPr lang="en-US" kern="0" dirty="0">
                <a:latin typeface="Arial Narrow" pitchFamily="34" charset="0"/>
                <a:cs typeface="Tahoma"/>
              </a:rPr>
              <a:t>to be committed to by all state </a:t>
            </a:r>
            <a:r>
              <a:rPr lang="en-US" kern="0" dirty="0" smtClean="0">
                <a:latin typeface="Arial Narrow" pitchFamily="34" charset="0"/>
                <a:cs typeface="Tahoma"/>
              </a:rPr>
              <a:t>agencies</a:t>
            </a:r>
          </a:p>
          <a:p>
            <a:pPr marL="342900" lvl="1" algn="just" eaLnBrk="0" hangingPunct="0">
              <a:buSzTx/>
              <a:buFontTx/>
              <a:buChar char="•"/>
              <a:defRPr/>
            </a:pPr>
            <a:r>
              <a:rPr lang="en-US" kern="0" dirty="0" err="1" smtClean="0">
                <a:latin typeface="Arial Narrow" pitchFamily="34" charset="0"/>
                <a:cs typeface="Tahoma"/>
              </a:rPr>
              <a:t>SoEs</a:t>
            </a:r>
            <a:r>
              <a:rPr lang="en-US" kern="0" dirty="0" smtClean="0">
                <a:latin typeface="Arial Narrow" pitchFamily="34" charset="0"/>
                <a:cs typeface="Tahoma"/>
              </a:rPr>
              <a:t> </a:t>
            </a:r>
            <a:r>
              <a:rPr lang="en-US" kern="0" dirty="0">
                <a:latin typeface="Arial Narrow" pitchFamily="34" charset="0"/>
                <a:cs typeface="Tahoma"/>
              </a:rPr>
              <a:t>must be the drivers of our </a:t>
            </a:r>
            <a:r>
              <a:rPr lang="en-US" kern="0" dirty="0" err="1" smtClean="0">
                <a:latin typeface="Arial Narrow" pitchFamily="34" charset="0"/>
                <a:cs typeface="Tahoma"/>
              </a:rPr>
              <a:t>industrialisation</a:t>
            </a:r>
            <a:r>
              <a:rPr lang="en-US" kern="0" dirty="0" smtClean="0">
                <a:latin typeface="Arial Narrow" pitchFamily="34" charset="0"/>
                <a:cs typeface="Tahoma"/>
              </a:rPr>
              <a:t> </a:t>
            </a:r>
            <a:r>
              <a:rPr lang="en-US" kern="0" dirty="0" err="1">
                <a:latin typeface="Arial Narrow" pitchFamily="34" charset="0"/>
                <a:cs typeface="Tahoma"/>
              </a:rPr>
              <a:t>programme</a:t>
            </a:r>
            <a:r>
              <a:rPr lang="en-US" kern="0" dirty="0">
                <a:latin typeface="Arial Narrow" pitchFamily="34" charset="0"/>
                <a:cs typeface="Tahoma"/>
              </a:rPr>
              <a:t> and </a:t>
            </a:r>
            <a:r>
              <a:rPr lang="en-US" kern="0" dirty="0" smtClean="0">
                <a:latin typeface="Arial Narrow" pitchFamily="34" charset="0"/>
                <a:cs typeface="Tahoma"/>
              </a:rPr>
              <a:t>there </a:t>
            </a:r>
            <a:r>
              <a:rPr lang="en-US" kern="0" dirty="0">
                <a:latin typeface="Arial Narrow" pitchFamily="34" charset="0"/>
                <a:cs typeface="Tahoma"/>
              </a:rPr>
              <a:t>are several policy levers that empower them to do that.</a:t>
            </a:r>
          </a:p>
          <a:p>
            <a:pPr marL="182880" indent="-182880" fontAlgn="auto">
              <a:spcAft>
                <a:spcPts val="0"/>
              </a:spcAft>
              <a:defRPr/>
            </a:pPr>
            <a:endParaRPr lang="en-GB" sz="2600" dirty="0" smtClean="0"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9250" y="19050"/>
            <a:ext cx="10668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8B04E6-7955-44D5-8E1D-9DAB0540EDC7}" type="slidenum">
              <a:rPr lang="en-GB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kkENFC8UW2LC2aTcNcB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Lftr1wGESUoaSSivL6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WQKLl7lECTRCf0.hja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__EPr0nUqVrhhJyAsw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ne4LxJJU.pKzZwPK8C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LPBoR64FIEyWtLqr0Hi0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4.IvygVkm.WU2T.ZlW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i1ofg1602bFmQrZZtZ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ztUAsUO0SnS2SaFyME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C3gZYFPEOAoqYkZzPU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.kYDeN3USKwOUs7Y7K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BVdY4pBU.Ns7yzqs.31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JrJxucA0uZHeUoj.G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iW.0zaKEGp_VnUJMoDTA"/>
</p:tagLst>
</file>

<file path=ppt/theme/theme1.xml><?xml version="1.0" encoding="utf-8"?>
<a:theme xmlns:a="http://schemas.openxmlformats.org/drawingml/2006/main" name="CELESTE">
  <a:themeElements>
    <a:clrScheme name="CELES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LES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39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39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ELES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ES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ES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ES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ES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ES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ES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28289</TotalTime>
  <Words>2179</Words>
  <Application>Microsoft Office PowerPoint</Application>
  <PresentationFormat>On-screen Show (4:3)</PresentationFormat>
  <Paragraphs>321</Paragraphs>
  <Slides>29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CELESTE</vt:lpstr>
      <vt:lpstr>think-cell Slide</vt:lpstr>
      <vt:lpstr>The Role of State Owned Companies in Supporting Localisation and Local Procurement in South Africa</vt:lpstr>
      <vt:lpstr>Purpose of the Presentation</vt:lpstr>
      <vt:lpstr>Slide 3</vt:lpstr>
      <vt:lpstr> Problem statement</vt:lpstr>
      <vt:lpstr>1. Problem statement </vt:lpstr>
      <vt:lpstr>RSA: Manufacturing challenges &amp; the need for localisation</vt:lpstr>
      <vt:lpstr>Slide 7</vt:lpstr>
      <vt:lpstr>1. Problem statement </vt:lpstr>
      <vt:lpstr> Problem statement Cont’ </vt:lpstr>
      <vt:lpstr>Procurement Levers</vt:lpstr>
      <vt:lpstr>Different and Linked Aspects of Localisation</vt:lpstr>
      <vt:lpstr>Slide 12</vt:lpstr>
      <vt:lpstr>Eskom’s Supplier Development &amp; Localisation Criteria </vt:lpstr>
      <vt:lpstr>Understanding of Local Content Value Chain &amp; Linkages</vt:lpstr>
      <vt:lpstr>PPPFA and Local Content</vt:lpstr>
      <vt:lpstr>Key Elements of a Local Content Programme</vt:lpstr>
      <vt:lpstr>Designated Products</vt:lpstr>
      <vt:lpstr>Leveraging South Africa’s Rail Industry Strengths</vt:lpstr>
      <vt:lpstr>Progress on Designated Sectors</vt:lpstr>
      <vt:lpstr>Progress on Designated Sectors</vt:lpstr>
      <vt:lpstr>Rail fleet procurement </vt:lpstr>
      <vt:lpstr>Rail Rolling Stock Opportunities</vt:lpstr>
      <vt:lpstr>Transnet National Ports Authority (TNPA) </vt:lpstr>
      <vt:lpstr>Slide 24</vt:lpstr>
      <vt:lpstr>Defence’s role in Industrial Development</vt:lpstr>
      <vt:lpstr>Local Procurement of Non-Designated Products</vt:lpstr>
      <vt:lpstr>Priority areas for consideration</vt:lpstr>
      <vt:lpstr>Priority areas for consideration</vt:lpstr>
      <vt:lpstr>Slide 29</vt:lpstr>
    </vt:vector>
  </TitlesOfParts>
  <Company>DDSA &amp; Paladin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dti CCC</dc:title>
  <dc:subject>Strategy 2005 + beyond</dc:subject>
  <dc:creator>Ica van Eeden</dc:creator>
  <cp:lastModifiedBy>PUMZA</cp:lastModifiedBy>
  <cp:revision>4333</cp:revision>
  <cp:lastPrinted>2013-02-27T10:25:08Z</cp:lastPrinted>
  <dcterms:created xsi:type="dcterms:W3CDTF">2004-08-11T10:31:23Z</dcterms:created>
  <dcterms:modified xsi:type="dcterms:W3CDTF">2016-03-16T14:16:04Z</dcterms:modified>
</cp:coreProperties>
</file>