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charts/style2.xml" ContentType="application/vnd.ms-office.chartstyle+xml"/>
  <Override PartName="/ppt/charts/style1.xml" ContentType="application/vnd.ms-office.chartstyl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charts/colors2.xml" ContentType="application/vnd.ms-office.chartcolorstyl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harts/colors1.xml" ContentType="application/vnd.ms-office.chartcolorstyle+xml"/>
  <Override PartName="/ppt/slideLayouts/slideLayout10.xml" ContentType="application/vnd.openxmlformats-officedocument.presentationml.slideLayout+xml"/>
  <Default Extension="xlsx" ContentType="application/vnd.openxmlformats-officedocument.spreadsheetml.sheet"/>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0" r:id="rId1"/>
  </p:sldMasterIdLst>
  <p:notesMasterIdLst>
    <p:notesMasterId r:id="rId14"/>
  </p:notesMasterIdLst>
  <p:handoutMasterIdLst>
    <p:handoutMasterId r:id="rId15"/>
  </p:handoutMasterIdLst>
  <p:sldIdLst>
    <p:sldId id="310" r:id="rId2"/>
    <p:sldId id="306" r:id="rId3"/>
    <p:sldId id="309" r:id="rId4"/>
    <p:sldId id="296" r:id="rId5"/>
    <p:sldId id="301" r:id="rId6"/>
    <p:sldId id="302" r:id="rId7"/>
    <p:sldId id="311" r:id="rId8"/>
    <p:sldId id="308" r:id="rId9"/>
    <p:sldId id="312" r:id="rId10"/>
    <p:sldId id="316" r:id="rId11"/>
    <p:sldId id="317" r:id="rId12"/>
    <p:sldId id="315" r:id="rId13"/>
  </p:sldIdLst>
  <p:sldSz cx="9144000" cy="6858000" type="screen4x3"/>
  <p:notesSz cx="6797675" cy="9926638"/>
  <p:defaultTextStyle>
    <a:defPPr>
      <a:defRPr lang="en-ZA"/>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33D0B"/>
    <a:srgbClr val="1EAC39"/>
    <a:srgbClr val="217129"/>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64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3" Type="http://schemas.microsoft.com/office/2011/relationships/chartStyle" Target="style1.xml"/><Relationship Id="rId2" Type="http://schemas.microsoft.com/office/2011/relationships/chartColorStyle" Target="colors1.xml"/><Relationship Id="rId1" Type="http://schemas.openxmlformats.org/officeDocument/2006/relationships/package" Target="../embeddings/Microsoft_Office_Excel_Worksheet1.xlsx"/></Relationships>
</file>

<file path=ppt/charts/_rels/chart2.xml.rels><?xml version="1.0" encoding="UTF-8" standalone="yes"?>
<Relationships xmlns="http://schemas.openxmlformats.org/package/2006/relationships"><Relationship Id="rId3" Type="http://schemas.microsoft.com/office/2011/relationships/chartStyle" Target="style2.xml"/><Relationship Id="rId2" Type="http://schemas.microsoft.com/office/2011/relationships/chartColorStyle" Target="colors2.xml"/><Relationship Id="rId1" Type="http://schemas.openxmlformats.org/officeDocument/2006/relationships/package" Target="../embeddings/Microsoft_Office_Excel_Worksheet2.xlsx"/></Relationships>
</file>

<file path=ppt/charts/chart1.xml><?xml version="1.0" encoding="utf-8"?>
<c:chartSpace xmlns:c="http://schemas.openxmlformats.org/drawingml/2006/chart" xmlns:a="http://schemas.openxmlformats.org/drawingml/2006/main" xmlns:r="http://schemas.openxmlformats.org/officeDocument/2006/relationships">
  <c:lang val="en-ZA"/>
  <c:chart>
    <c:title>
      <c:tx>
        <c:rich>
          <a:bodyPr rot="0" spcFirstLastPara="1" vertOverflow="ellipsis" vert="horz" wrap="square" anchor="ctr" anchorCtr="1"/>
          <a:lstStyle/>
          <a:p>
            <a:pPr>
              <a:defRPr sz="1600" b="1" i="0" u="none" strike="noStrike" kern="1200" cap="all" spc="120" normalizeH="0" baseline="0">
                <a:solidFill>
                  <a:schemeClr val="tx1">
                    <a:lumMod val="65000"/>
                    <a:lumOff val="35000"/>
                  </a:schemeClr>
                </a:solidFill>
                <a:latin typeface="+mn-lt"/>
                <a:ea typeface="+mn-ea"/>
                <a:cs typeface="+mn-cs"/>
              </a:defRPr>
            </a:pPr>
            <a:r>
              <a:rPr lang="en-US" sz="1400" cap="none" dirty="0" smtClean="0"/>
              <a:t>Representation of people with disability</a:t>
            </a:r>
            <a:endParaRPr lang="en-US" sz="1400" cap="none" dirty="0"/>
          </a:p>
        </c:rich>
      </c:tx>
      <c:spPr>
        <a:noFill/>
        <a:ln>
          <a:noFill/>
        </a:ln>
        <a:effectLst/>
      </c:spPr>
    </c:title>
    <c:plotArea>
      <c:layout>
        <c:manualLayout>
          <c:layoutTarget val="inner"/>
          <c:xMode val="edge"/>
          <c:yMode val="edge"/>
          <c:x val="3.7414965986394572E-2"/>
          <c:y val="0.16539413680781764"/>
          <c:w val="0.96258503401360551"/>
          <c:h val="0.79194336864243753"/>
        </c:manualLayout>
      </c:layout>
      <c:lineChart>
        <c:grouping val="standard"/>
        <c:ser>
          <c:idx val="0"/>
          <c:order val="0"/>
          <c:spPr>
            <a:ln w="22225" cap="rnd">
              <a:solidFill>
                <a:schemeClr val="accent1"/>
              </a:solidFill>
              <a:round/>
            </a:ln>
            <a:effectLst/>
          </c:spPr>
          <c:marker>
            <c:symbol val="none"/>
          </c:marker>
          <c:dLbls>
            <c:spPr>
              <a:noFill/>
              <a:ln>
                <a:noFill/>
              </a:ln>
              <a:effectLst/>
            </c:spPr>
            <c:txPr>
              <a:bodyPr rot="-5400000" spcFirstLastPara="1" vertOverflow="clip" horzOverflow="clip" vert="horz" wrap="square" lIns="38100" tIns="19050" rIns="38100" bIns="19050" anchor="ctr" anchorCtr="1">
                <a:spAutoFit/>
              </a:bodyPr>
              <a:lstStyle/>
              <a:p>
                <a:pPr>
                  <a:defRPr sz="800" b="0" i="0" u="none" strike="noStrike" kern="1200" baseline="0">
                    <a:solidFill>
                      <a:schemeClr val="tx1">
                        <a:lumMod val="50000"/>
                        <a:lumOff val="50000"/>
                      </a:schemeClr>
                    </a:solidFill>
                    <a:latin typeface="+mn-lt"/>
                    <a:ea typeface="+mn-ea"/>
                    <a:cs typeface="+mn-cs"/>
                  </a:defRPr>
                </a:pPr>
                <a:endParaRPr lang="en-US"/>
              </a:p>
            </c:txPr>
            <c:showVal val="1"/>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Sheet1!$A$8:$A$11</c:f>
              <c:strCache>
                <c:ptCount val="4"/>
                <c:pt idx="0">
                  <c:v>2015/16</c:v>
                </c:pt>
                <c:pt idx="1">
                  <c:v>2014/15</c:v>
                </c:pt>
                <c:pt idx="2">
                  <c:v>2013/14</c:v>
                </c:pt>
                <c:pt idx="3">
                  <c:v>2012/13</c:v>
                </c:pt>
              </c:strCache>
            </c:strRef>
          </c:cat>
          <c:val>
            <c:numRef>
              <c:f>Sheet1!$D$8:$D$11</c:f>
              <c:numCache>
                <c:formatCode>0.00%</c:formatCode>
                <c:ptCount val="4"/>
                <c:pt idx="0">
                  <c:v>2.4000000000000004E-2</c:v>
                </c:pt>
                <c:pt idx="1">
                  <c:v>1.8499999999999999E-2</c:v>
                </c:pt>
                <c:pt idx="2">
                  <c:v>1.6000000000000004E-2</c:v>
                </c:pt>
                <c:pt idx="3">
                  <c:v>2.0000000000000004E-2</c:v>
                </c:pt>
              </c:numCache>
            </c:numRef>
          </c:val>
        </c:ser>
        <c:dLbls>
          <c:showVal val="1"/>
        </c:dLbls>
        <c:marker val="1"/>
        <c:axId val="106103936"/>
        <c:axId val="80596992"/>
      </c:lineChart>
      <c:catAx>
        <c:axId val="106103936"/>
        <c:scaling>
          <c:orientation val="minMax"/>
        </c:scaling>
        <c:axPos val="b"/>
        <c:majorGridlines>
          <c:spPr>
            <a:ln w="9525" cap="flat" cmpd="sng" algn="ctr">
              <a:solidFill>
                <a:schemeClr val="tx1">
                  <a:lumMod val="15000"/>
                  <a:lumOff val="85000"/>
                </a:schemeClr>
              </a:solidFill>
              <a:round/>
            </a:ln>
            <a:effectLst/>
          </c:spPr>
        </c:majorGridlines>
        <c:numFmt formatCode="General" sourceLinked="1"/>
        <c:maj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800" b="0" i="0" u="none" strike="noStrike" kern="1200" cap="all" spc="120" normalizeH="0" baseline="0">
                <a:solidFill>
                  <a:schemeClr val="tx1">
                    <a:lumMod val="65000"/>
                    <a:lumOff val="35000"/>
                  </a:schemeClr>
                </a:solidFill>
                <a:latin typeface="+mn-lt"/>
                <a:ea typeface="+mn-ea"/>
                <a:cs typeface="+mn-cs"/>
              </a:defRPr>
            </a:pPr>
            <a:endParaRPr lang="en-US"/>
          </a:p>
        </c:txPr>
        <c:crossAx val="80596992"/>
        <c:crosses val="autoZero"/>
        <c:auto val="1"/>
        <c:lblAlgn val="ctr"/>
        <c:lblOffset val="100"/>
      </c:catAx>
      <c:valAx>
        <c:axId val="80596992"/>
        <c:scaling>
          <c:orientation val="minMax"/>
        </c:scaling>
        <c:delete val="1"/>
        <c:axPos val="l"/>
        <c:numFmt formatCode="0.00%" sourceLinked="1"/>
        <c:majorTickMark val="none"/>
        <c:tickLblPos val="none"/>
        <c:crossAx val="106103936"/>
        <c:crosses val="autoZero"/>
        <c:crossBetween val="between"/>
      </c:valAx>
      <c:spPr>
        <a:noFill/>
        <a:ln>
          <a:noFill/>
        </a:ln>
        <a:effectLst/>
      </c:spPr>
    </c:plotArea>
    <c:plotVisOnly val="1"/>
    <c:dispBlanksAs val="gap"/>
  </c:chart>
  <c:spPr>
    <a:noFill/>
    <a:ln>
      <a:noFill/>
    </a:ln>
    <a:effectLst/>
  </c:spPr>
  <c:txPr>
    <a:bodyPr/>
    <a:lstStyle/>
    <a:p>
      <a:pPr>
        <a:defRPr/>
      </a:pPr>
      <a:endParaRPr lang="en-US"/>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lang val="en-ZA"/>
  <c:chart>
    <c:title>
      <c:tx>
        <c:rich>
          <a:bodyPr rot="0" spcFirstLastPara="1" vertOverflow="ellipsis" vert="horz" wrap="square" anchor="ctr" anchorCtr="1"/>
          <a:lstStyle/>
          <a:p>
            <a:pPr>
              <a:defRPr sz="1600" b="1" i="0" u="none" strike="noStrike" kern="1200" cap="none" spc="120" normalizeH="0" baseline="0">
                <a:solidFill>
                  <a:schemeClr val="tx1">
                    <a:lumMod val="65000"/>
                    <a:lumOff val="35000"/>
                  </a:schemeClr>
                </a:solidFill>
                <a:latin typeface="+mn-lt"/>
                <a:ea typeface="+mn-ea"/>
                <a:cs typeface="+mn-cs"/>
              </a:defRPr>
            </a:pPr>
            <a:r>
              <a:rPr lang="en-ZA" cap="none" dirty="0" smtClean="0"/>
              <a:t>Women representation at SMS level</a:t>
            </a:r>
            <a:endParaRPr lang="en-ZA" cap="none" dirty="0"/>
          </a:p>
        </c:rich>
      </c:tx>
      <c:layout>
        <c:manualLayout>
          <c:xMode val="edge"/>
          <c:yMode val="edge"/>
          <c:x val="0.2432360017497813"/>
          <c:y val="5.0925925925925923E-2"/>
        </c:manualLayout>
      </c:layout>
      <c:spPr>
        <a:noFill/>
        <a:ln>
          <a:noFill/>
        </a:ln>
        <a:effectLst/>
      </c:spPr>
    </c:title>
    <c:plotArea>
      <c:layout/>
      <c:lineChart>
        <c:grouping val="standard"/>
        <c:ser>
          <c:idx val="0"/>
          <c:order val="0"/>
          <c:spPr>
            <a:ln w="22225" cap="rnd">
              <a:solidFill>
                <a:schemeClr val="accent1"/>
              </a:solidFill>
              <a:round/>
            </a:ln>
            <a:effectLst/>
          </c:spPr>
          <c:marker>
            <c:symbol val="diamond"/>
            <c:size val="6"/>
            <c:spPr>
              <a:solidFill>
                <a:schemeClr val="accent1"/>
              </a:solidFill>
              <a:ln w="9525">
                <a:solidFill>
                  <a:schemeClr val="accent1"/>
                </a:solidFill>
                <a:round/>
              </a:ln>
              <a:effectLst/>
            </c:spPr>
          </c:marker>
          <c:cat>
            <c:strRef>
              <c:f>Sheet1!$A$3:$A$6</c:f>
              <c:strCache>
                <c:ptCount val="4"/>
                <c:pt idx="0">
                  <c:v>2015/16</c:v>
                </c:pt>
                <c:pt idx="1">
                  <c:v>2014/15</c:v>
                </c:pt>
                <c:pt idx="2">
                  <c:v>2013/14</c:v>
                </c:pt>
                <c:pt idx="3">
                  <c:v>2012/13</c:v>
                </c:pt>
              </c:strCache>
            </c:strRef>
          </c:cat>
          <c:val>
            <c:numRef>
              <c:f>Sheet1!$D$3:$D$6</c:f>
              <c:numCache>
                <c:formatCode>0.00%</c:formatCode>
                <c:ptCount val="4"/>
                <c:pt idx="0">
                  <c:v>0.4270000000000001</c:v>
                </c:pt>
                <c:pt idx="1">
                  <c:v>0.42708333333333331</c:v>
                </c:pt>
                <c:pt idx="2">
                  <c:v>0.38100000000000006</c:v>
                </c:pt>
                <c:pt idx="3">
                  <c:v>0.38800000000000007</c:v>
                </c:pt>
              </c:numCache>
            </c:numRef>
          </c:val>
        </c:ser>
        <c:dLbls/>
        <c:marker val="1"/>
        <c:axId val="110363008"/>
        <c:axId val="110364544"/>
      </c:lineChart>
      <c:catAx>
        <c:axId val="110363008"/>
        <c:scaling>
          <c:orientation val="minMax"/>
        </c:scaling>
        <c:axPos val="b"/>
        <c:majorGridlines>
          <c:spPr>
            <a:ln w="9525" cap="flat" cmpd="sng" algn="ctr">
              <a:solidFill>
                <a:schemeClr val="tx1">
                  <a:lumMod val="15000"/>
                  <a:lumOff val="85000"/>
                </a:schemeClr>
              </a:solidFill>
              <a:round/>
            </a:ln>
            <a:effectLst/>
          </c:spPr>
        </c:majorGridlines>
        <c:numFmt formatCode="General" sourceLinked="1"/>
        <c:maj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800" b="0" i="0" u="none" strike="noStrike" kern="1200" cap="all" spc="120" normalizeH="0" baseline="0">
                <a:solidFill>
                  <a:schemeClr val="tx1">
                    <a:lumMod val="65000"/>
                    <a:lumOff val="35000"/>
                  </a:schemeClr>
                </a:solidFill>
                <a:latin typeface="+mn-lt"/>
                <a:ea typeface="+mn-ea"/>
                <a:cs typeface="+mn-cs"/>
              </a:defRPr>
            </a:pPr>
            <a:endParaRPr lang="en-US"/>
          </a:p>
        </c:txPr>
        <c:crossAx val="110364544"/>
        <c:crosses val="autoZero"/>
        <c:auto val="1"/>
        <c:lblAlgn val="ctr"/>
        <c:lblOffset val="100"/>
      </c:catAx>
      <c:valAx>
        <c:axId val="110364544"/>
        <c:scaling>
          <c:orientation val="minMax"/>
        </c:scaling>
        <c:axPos val="l"/>
        <c:numFmt formatCode="0.00%" sourceLinked="1"/>
        <c:majorTickMark val="none"/>
        <c:tickLblPos val="nextTo"/>
        <c:spPr>
          <a:noFill/>
          <a:ln w="9525" cap="flat" cmpd="sng" algn="ctr">
            <a:solidFill>
              <a:schemeClr val="dk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10363008"/>
        <c:crosses val="autoZero"/>
        <c:crossBetween val="between"/>
      </c:valAx>
      <c:spPr>
        <a:noFill/>
        <a:ln>
          <a:noFill/>
        </a:ln>
        <a:effectLst/>
      </c:spPr>
    </c:plotArea>
    <c:plotVisOnly val="1"/>
    <c:dispBlanksAs val="gap"/>
  </c:chart>
  <c:spPr>
    <a:noFill/>
    <a:ln>
      <a:noFill/>
    </a:ln>
    <a:effectLst/>
  </c:spPr>
  <c:txPr>
    <a:bodyPr/>
    <a:lstStyle/>
    <a:p>
      <a:pPr>
        <a:defRPr/>
      </a:pPr>
      <a:endParaRPr lang="en-US"/>
    </a:p>
  </c:txPr>
  <c:externalData r:id="rId1"/>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2">
  <cs:axisTitle>
    <cs:lnRef idx="0"/>
    <cs:fillRef idx="0"/>
    <cs:effectRef idx="0"/>
    <cs:fontRef idx="minor">
      <a:schemeClr val="tx1">
        <a:lumMod val="65000"/>
        <a:lumOff val="35000"/>
      </a:schemeClr>
    </cs:fontRef>
    <cs:defRPr sz="900" kern="1200" cap="all"/>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800" kern="1200" cap="all" spc="120" normalizeH="0" baseline="0"/>
  </cs:categoryAxis>
  <cs:chartArea mods="allowNoFillOverride allowNoLineOverride">
    <cs:lnRef idx="0"/>
    <cs:fillRef idx="0"/>
    <cs:effectRef idx="0"/>
    <cs:fontRef idx="minor">
      <a:schemeClr val="dk1"/>
    </cs:fontRef>
    <cs:spPr>
      <a:solidFill>
        <a:schemeClr val="lt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50000"/>
        <a:lumOff val="50000"/>
      </a:schemeClr>
    </cs:fontRef>
    <cs:defRPr sz="800" b="0" i="0" u="none" strike="noStrike" kern="1200" baseline="0"/>
    <cs:bodyPr rot="-5400000" spcFirstLastPara="1" vertOverflow="clip" horzOverflow="clip" vert="horz" wrap="square" lIns="38100" tIns="19050" rIns="38100" bIns="19050" anchor="ctr" anchorCtr="1">
      <a:spAutoFit/>
    </cs:bodyPr>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phClr"/>
      </a:solidFill>
      <a:ln w="9525">
        <a:solidFill>
          <a:schemeClr val="phClr"/>
        </a:solidFill>
        <a:round/>
      </a:ln>
    </cs:spPr>
  </cs:dataPointMarker>
  <cs:dataPointMarkerLayout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kern="1200"/>
  </cs:dataTable>
  <cs:downBar>
    <cs:lnRef idx="0"/>
    <cs:fillRef idx="0"/>
    <cs:effectRef idx="0"/>
    <cs:fontRef idx="minor">
      <a:schemeClr val="dk1"/>
    </cs:fontRef>
    <cs:spPr>
      <a:solidFill>
        <a:schemeClr val="dk1">
          <a:lumMod val="75000"/>
          <a:lumOff val="25000"/>
        </a:schemeClr>
      </a:solidFill>
      <a:ln w="9525">
        <a:solidFill>
          <a:schemeClr val="tx1">
            <a:lumMod val="15000"/>
            <a:lumOff val="85000"/>
          </a:schemeClr>
        </a:solidFill>
      </a:ln>
    </cs:spPr>
  </cs:downBar>
  <cs:dropLine>
    <cs:lnRef idx="0"/>
    <cs:fillRef idx="0"/>
    <cs:effectRef idx="0"/>
    <cs:fontRef idx="minor">
      <a:schemeClr val="dk1"/>
    </cs:fontRef>
    <cs:spPr>
      <a:ln w="9525">
        <a:solidFill>
          <a:schemeClr val="tx1">
            <a:lumMod val="35000"/>
            <a:lumOff val="65000"/>
          </a:schemeClr>
        </a:solidFill>
      </a:ln>
    </cs:spPr>
  </cs:dropLine>
  <cs:errorBar>
    <cs:lnRef idx="0"/>
    <cs:fillRef idx="0"/>
    <cs:effectRef idx="0"/>
    <cs:fontRef idx="minor">
      <a:schemeClr val="dk1"/>
    </cs:fontRef>
    <cs:spPr>
      <a:ln w="9525">
        <a:solidFill>
          <a:schemeClr val="tx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cap="all" spc="120" normalizeH="0" baseline="0"/>
  </cs:title>
  <cs:trendline>
    <cs:lnRef idx="0">
      <cs:styleClr val="auto"/>
    </cs:lnRef>
    <cs:fillRef idx="0"/>
    <cs:effectRef idx="0"/>
    <cs:fontRef idx="minor">
      <a:schemeClr val="dk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800" kern="1200"/>
  </cs:trendlineLabel>
  <cs:upBar>
    <cs:lnRef idx="0"/>
    <cs:fillRef idx="0"/>
    <cs:effectRef idx="0"/>
    <cs:fontRef idx="minor">
      <a:schemeClr val="dk1"/>
    </cs:fontRef>
    <cs:spPr>
      <a:solidFill>
        <a:schemeClr val="lt1"/>
      </a:solidFill>
      <a:ln w="9525">
        <a:solidFill>
          <a:schemeClr val="tx1">
            <a:lumMod val="65000"/>
            <a:lumOff val="35000"/>
          </a:schemeClr>
        </a:solidFill>
      </a:ln>
    </cs:spPr>
  </cs:upBar>
  <cs:valueAxis>
    <cs:lnRef idx="0"/>
    <cs:fillRef idx="0"/>
    <cs:effectRef idx="0"/>
    <cs:fontRef idx="minor">
      <a:schemeClr val="tx1">
        <a:lumMod val="65000"/>
        <a:lumOff val="35000"/>
      </a:schemeClr>
    </cs:fontRef>
    <cs:spPr>
      <a:ln w="9525" cap="flat" cmpd="sng" algn="ctr">
        <a:solidFill>
          <a:schemeClr val="dk1">
            <a:lumMod val="15000"/>
            <a:lumOff val="85000"/>
          </a:schemeClr>
        </a:solidFill>
        <a:round/>
      </a:ln>
    </cs:spPr>
    <cs:defRPr sz="900" kern="1200"/>
  </cs:valueAxis>
  <cs:wall>
    <cs:lnRef idx="0"/>
    <cs:fillRef idx="0"/>
    <cs:effectRef idx="0"/>
    <cs:fontRef idx="minor">
      <a:schemeClr val="dk1"/>
    </cs:fontRef>
  </cs:wall>
</cs:chartStyle>
</file>

<file path=ppt/charts/style2.xml><?xml version="1.0" encoding="utf-8"?>
<cs:chartStyle xmlns:cs="http://schemas.microsoft.com/office/drawing/2012/chartStyle" xmlns:a="http://schemas.openxmlformats.org/drawingml/2006/main" id="239">
  <cs:axisTitle>
    <cs:lnRef idx="0"/>
    <cs:fillRef idx="0"/>
    <cs:effectRef idx="0"/>
    <cs:fontRef idx="minor">
      <a:schemeClr val="tx1">
        <a:lumMod val="65000"/>
        <a:lumOff val="35000"/>
      </a:schemeClr>
    </cs:fontRef>
    <cs:defRPr sz="900" kern="1200" cap="all"/>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800" kern="1200" cap="all" spc="120" normalizeH="0" baseline="0"/>
  </cs:categoryAxis>
  <cs:chartArea mods="allowNoFillOverride allowNoLineOverride">
    <cs:lnRef idx="0"/>
    <cs:fillRef idx="0"/>
    <cs:effectRef idx="0"/>
    <cs:fontRef idx="minor">
      <a:schemeClr val="dk1"/>
    </cs:fontRef>
    <cs:spPr>
      <a:solidFill>
        <a:schemeClr val="lt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50000"/>
        <a:lumOff val="50000"/>
      </a:schemeClr>
    </cs:fontRef>
    <cs:defRPr sz="900" b="0" i="0" u="none" strike="noStrike" kern="1200" baseline="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phClr"/>
      </a:solidFill>
      <a:ln w="9525">
        <a:solidFill>
          <a:schemeClr val="phClr"/>
        </a:solidFill>
        <a:round/>
      </a:ln>
    </cs:spPr>
  </cs:dataPointMarker>
  <cs:dataPointMarkerLayout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kern="1200"/>
  </cs:dataTable>
  <cs:downBar>
    <cs:lnRef idx="0"/>
    <cs:fillRef idx="0"/>
    <cs:effectRef idx="0"/>
    <cs:fontRef idx="minor">
      <a:schemeClr val="dk1"/>
    </cs:fontRef>
    <cs:spPr>
      <a:solidFill>
        <a:schemeClr val="dk1">
          <a:lumMod val="75000"/>
          <a:lumOff val="25000"/>
        </a:schemeClr>
      </a:solidFill>
      <a:ln w="9525">
        <a:solidFill>
          <a:schemeClr val="tx1">
            <a:lumMod val="15000"/>
            <a:lumOff val="85000"/>
          </a:schemeClr>
        </a:solidFill>
      </a:ln>
    </cs:spPr>
  </cs:downBar>
  <cs:dropLine>
    <cs:lnRef idx="0"/>
    <cs:fillRef idx="0"/>
    <cs:effectRef idx="0"/>
    <cs:fontRef idx="minor">
      <a:schemeClr val="dk1"/>
    </cs:fontRef>
    <cs:spPr>
      <a:ln w="9525">
        <a:solidFill>
          <a:schemeClr val="tx1">
            <a:lumMod val="35000"/>
            <a:lumOff val="65000"/>
          </a:schemeClr>
        </a:solidFill>
      </a:ln>
    </cs:spPr>
  </cs:dropLine>
  <cs:errorBar>
    <cs:lnRef idx="0"/>
    <cs:fillRef idx="0"/>
    <cs:effectRef idx="0"/>
    <cs:fontRef idx="minor">
      <a:schemeClr val="dk1"/>
    </cs:fontRef>
    <cs:spPr>
      <a:ln w="9525">
        <a:solidFill>
          <a:schemeClr val="tx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cap="all" spc="120" normalizeH="0" baseline="0"/>
  </cs:title>
  <cs:trendline>
    <cs:lnRef idx="0">
      <cs:styleClr val="auto"/>
    </cs:lnRef>
    <cs:fillRef idx="0"/>
    <cs:effectRef idx="0"/>
    <cs:fontRef idx="minor">
      <a:schemeClr val="dk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800" kern="1200"/>
  </cs:trendlineLabel>
  <cs:upBar>
    <cs:lnRef idx="0"/>
    <cs:fillRef idx="0"/>
    <cs:effectRef idx="0"/>
    <cs:fontRef idx="minor">
      <a:schemeClr val="dk1"/>
    </cs:fontRef>
    <cs:spPr>
      <a:solidFill>
        <a:schemeClr val="lt1"/>
      </a:solidFill>
      <a:ln w="9525">
        <a:solidFill>
          <a:schemeClr val="tx1">
            <a:lumMod val="65000"/>
            <a:lumOff val="35000"/>
          </a:schemeClr>
        </a:solidFill>
      </a:ln>
    </cs:spPr>
  </cs:upBar>
  <cs:valueAxis>
    <cs:lnRef idx="0"/>
    <cs:fillRef idx="0"/>
    <cs:effectRef idx="0"/>
    <cs:fontRef idx="minor">
      <a:schemeClr val="tx1">
        <a:lumMod val="65000"/>
        <a:lumOff val="35000"/>
      </a:schemeClr>
    </cs:fontRef>
    <cs:spPr>
      <a:ln w="9525" cap="flat" cmpd="sng" algn="ctr">
        <a:solidFill>
          <a:schemeClr val="dk1">
            <a:lumMod val="15000"/>
            <a:lumOff val="85000"/>
          </a:schemeClr>
        </a:solidFill>
        <a:round/>
      </a:ln>
    </cs:spPr>
    <cs:defRPr sz="900" kern="1200"/>
  </cs:valueAxis>
  <cs:wall>
    <cs:lnRef idx="0"/>
    <cs:fillRef idx="0"/>
    <cs:effectRef idx="0"/>
    <cs:fontRef idx="minor">
      <a:schemeClr val="dk1"/>
    </cs:fontRef>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7928"/>
          </a:xfrm>
          <a:prstGeom prst="rect">
            <a:avLst/>
          </a:prstGeom>
        </p:spPr>
        <p:txBody>
          <a:bodyPr vert="horz" lIns="91440" tIns="45720" rIns="91440" bIns="45720" rtlCol="0"/>
          <a:lstStyle>
            <a:lvl1pPr algn="l">
              <a:defRPr sz="1200"/>
            </a:lvl1pPr>
          </a:lstStyle>
          <a:p>
            <a:endParaRPr lang="en-ZA"/>
          </a:p>
        </p:txBody>
      </p:sp>
      <p:sp>
        <p:nvSpPr>
          <p:cNvPr id="3" name="Date Placeholder 2"/>
          <p:cNvSpPr>
            <a:spLocks noGrp="1"/>
          </p:cNvSpPr>
          <p:nvPr>
            <p:ph type="dt" sz="quarter" idx="1"/>
          </p:nvPr>
        </p:nvSpPr>
        <p:spPr>
          <a:xfrm>
            <a:off x="3849688" y="0"/>
            <a:ext cx="2946400" cy="497928"/>
          </a:xfrm>
          <a:prstGeom prst="rect">
            <a:avLst/>
          </a:prstGeom>
        </p:spPr>
        <p:txBody>
          <a:bodyPr vert="horz" lIns="91440" tIns="45720" rIns="91440" bIns="45720" rtlCol="0"/>
          <a:lstStyle>
            <a:lvl1pPr algn="r">
              <a:defRPr sz="1200"/>
            </a:lvl1pPr>
          </a:lstStyle>
          <a:p>
            <a:fld id="{DAB98F4E-CBF8-4BB5-9BB6-EAEC36D352B7}" type="datetimeFigureOut">
              <a:rPr lang="en-ZA" smtClean="0"/>
              <a:pPr/>
              <a:t>2016/03/18</a:t>
            </a:fld>
            <a:endParaRPr lang="en-ZA"/>
          </a:p>
        </p:txBody>
      </p:sp>
      <p:sp>
        <p:nvSpPr>
          <p:cNvPr id="4" name="Footer Placeholder 3"/>
          <p:cNvSpPr>
            <a:spLocks noGrp="1"/>
          </p:cNvSpPr>
          <p:nvPr>
            <p:ph type="ftr" sz="quarter" idx="2"/>
          </p:nvPr>
        </p:nvSpPr>
        <p:spPr>
          <a:xfrm>
            <a:off x="0" y="9428710"/>
            <a:ext cx="2946400" cy="497928"/>
          </a:xfrm>
          <a:prstGeom prst="rect">
            <a:avLst/>
          </a:prstGeom>
        </p:spPr>
        <p:txBody>
          <a:bodyPr vert="horz" lIns="91440" tIns="45720" rIns="91440" bIns="45720" rtlCol="0" anchor="b"/>
          <a:lstStyle>
            <a:lvl1pPr algn="l">
              <a:defRPr sz="1200"/>
            </a:lvl1pPr>
          </a:lstStyle>
          <a:p>
            <a:endParaRPr lang="en-ZA"/>
          </a:p>
        </p:txBody>
      </p:sp>
      <p:sp>
        <p:nvSpPr>
          <p:cNvPr id="5" name="Slide Number Placeholder 4"/>
          <p:cNvSpPr>
            <a:spLocks noGrp="1"/>
          </p:cNvSpPr>
          <p:nvPr>
            <p:ph type="sldNum" sz="quarter" idx="3"/>
          </p:nvPr>
        </p:nvSpPr>
        <p:spPr>
          <a:xfrm>
            <a:off x="3849688" y="9428710"/>
            <a:ext cx="2946400" cy="497928"/>
          </a:xfrm>
          <a:prstGeom prst="rect">
            <a:avLst/>
          </a:prstGeom>
        </p:spPr>
        <p:txBody>
          <a:bodyPr vert="horz" lIns="91440" tIns="45720" rIns="91440" bIns="45720" rtlCol="0" anchor="b"/>
          <a:lstStyle>
            <a:lvl1pPr algn="r">
              <a:defRPr sz="1200"/>
            </a:lvl1pPr>
          </a:lstStyle>
          <a:p>
            <a:fld id="{68D23586-994D-4181-875E-F51222FAAE99}" type="slidenum">
              <a:rPr lang="en-ZA" smtClean="0"/>
              <a:pPr/>
              <a:t>‹#›</a:t>
            </a:fld>
            <a:endParaRPr lang="en-ZA"/>
          </a:p>
        </p:txBody>
      </p:sp>
    </p:spTree>
    <p:extLst>
      <p:ext uri="{BB962C8B-B14F-4D97-AF65-F5344CB8AC3E}">
        <p14:creationId xmlns:p14="http://schemas.microsoft.com/office/powerpoint/2010/main" xmlns="" val="25932408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2945659" cy="496332"/>
          </a:xfrm>
          <a:prstGeom prst="rect">
            <a:avLst/>
          </a:prstGeom>
        </p:spPr>
        <p:txBody>
          <a:bodyPr vert="horz" lIns="91440" tIns="45720" rIns="91440" bIns="45720" rtlCol="0"/>
          <a:lstStyle>
            <a:lvl1pPr algn="l">
              <a:defRPr sz="1200"/>
            </a:lvl1pPr>
          </a:lstStyle>
          <a:p>
            <a:endParaRPr lang="en-ZA"/>
          </a:p>
        </p:txBody>
      </p:sp>
      <p:sp>
        <p:nvSpPr>
          <p:cNvPr id="3" name="Date Placeholder 2"/>
          <p:cNvSpPr>
            <a:spLocks noGrp="1"/>
          </p:cNvSpPr>
          <p:nvPr>
            <p:ph type="dt" idx="1"/>
          </p:nvPr>
        </p:nvSpPr>
        <p:spPr>
          <a:xfrm>
            <a:off x="3850444" y="1"/>
            <a:ext cx="2945659" cy="496332"/>
          </a:xfrm>
          <a:prstGeom prst="rect">
            <a:avLst/>
          </a:prstGeom>
        </p:spPr>
        <p:txBody>
          <a:bodyPr vert="horz" lIns="91440" tIns="45720" rIns="91440" bIns="45720" rtlCol="0"/>
          <a:lstStyle>
            <a:lvl1pPr algn="r">
              <a:defRPr sz="1200"/>
            </a:lvl1pPr>
          </a:lstStyle>
          <a:p>
            <a:fld id="{E782B8AD-736D-40B8-85E6-5F8B98DA91D6}" type="datetimeFigureOut">
              <a:rPr lang="en-ZA" smtClean="0"/>
              <a:pPr/>
              <a:t>2016/03/18</a:t>
            </a:fld>
            <a:endParaRPr lang="en-ZA"/>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ZA"/>
          </a:p>
        </p:txBody>
      </p:sp>
      <p:sp>
        <p:nvSpPr>
          <p:cNvPr id="5" name="Notes Placeholder 4"/>
          <p:cNvSpPr>
            <a:spLocks noGrp="1"/>
          </p:cNvSpPr>
          <p:nvPr>
            <p:ph type="body" sz="quarter" idx="3"/>
          </p:nvPr>
        </p:nvSpPr>
        <p:spPr>
          <a:xfrm>
            <a:off x="679768" y="4715154"/>
            <a:ext cx="5438140" cy="446698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6" name="Footer Placeholder 5"/>
          <p:cNvSpPr>
            <a:spLocks noGrp="1"/>
          </p:cNvSpPr>
          <p:nvPr>
            <p:ph type="ftr" sz="quarter" idx="4"/>
          </p:nvPr>
        </p:nvSpPr>
        <p:spPr>
          <a:xfrm>
            <a:off x="1" y="9428584"/>
            <a:ext cx="2945659" cy="496332"/>
          </a:xfrm>
          <a:prstGeom prst="rect">
            <a:avLst/>
          </a:prstGeom>
        </p:spPr>
        <p:txBody>
          <a:bodyPr vert="horz" lIns="91440" tIns="45720" rIns="91440" bIns="45720" rtlCol="0" anchor="b"/>
          <a:lstStyle>
            <a:lvl1pPr algn="l">
              <a:defRPr sz="1200"/>
            </a:lvl1pPr>
          </a:lstStyle>
          <a:p>
            <a:endParaRPr lang="en-ZA"/>
          </a:p>
        </p:txBody>
      </p:sp>
      <p:sp>
        <p:nvSpPr>
          <p:cNvPr id="7" name="Slide Number Placeholder 6"/>
          <p:cNvSpPr>
            <a:spLocks noGrp="1"/>
          </p:cNvSpPr>
          <p:nvPr>
            <p:ph type="sldNum" sz="quarter" idx="5"/>
          </p:nvPr>
        </p:nvSpPr>
        <p:spPr>
          <a:xfrm>
            <a:off x="3850444" y="9428584"/>
            <a:ext cx="2945659" cy="496332"/>
          </a:xfrm>
          <a:prstGeom prst="rect">
            <a:avLst/>
          </a:prstGeom>
        </p:spPr>
        <p:txBody>
          <a:bodyPr vert="horz" lIns="91440" tIns="45720" rIns="91440" bIns="45720" rtlCol="0" anchor="b"/>
          <a:lstStyle>
            <a:lvl1pPr algn="r">
              <a:defRPr sz="1200"/>
            </a:lvl1pPr>
          </a:lstStyle>
          <a:p>
            <a:fld id="{845F88DE-F6EB-4358-AFA4-F8821D09299C}" type="slidenum">
              <a:rPr lang="en-ZA" smtClean="0"/>
              <a:pPr/>
              <a:t>‹#›</a:t>
            </a:fld>
            <a:endParaRPr lang="en-ZA"/>
          </a:p>
        </p:txBody>
      </p:sp>
    </p:spTree>
    <p:extLst>
      <p:ext uri="{BB962C8B-B14F-4D97-AF65-F5344CB8AC3E}">
        <p14:creationId xmlns:p14="http://schemas.microsoft.com/office/powerpoint/2010/main" xmlns="" val="13625725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pPr>
              <a:defRPr/>
            </a:pPr>
            <a:fld id="{BDBF4698-4453-4DFC-88FE-35C90C7E042E}" type="datetime1">
              <a:rPr lang="en-US" smtClean="0"/>
              <a:pPr>
                <a:defRPr/>
              </a:pPr>
              <a:t>3/18/2016</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pPr>
              <a:defRPr/>
            </a:pPr>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pPr>
              <a:defRPr/>
            </a:pPr>
            <a:fld id="{17751DF9-90F8-4EE1-B3C4-01A3672BA56C}" type="slidenum">
              <a:rPr lang="en-US" smtClean="0"/>
              <a:pPr>
                <a:defRPr/>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fld id="{B1466CD4-6C84-43E1-AB9B-F0651CC11517}" type="datetime1">
              <a:rPr lang="en-US" smtClean="0"/>
              <a:pPr>
                <a:defRPr/>
              </a:pPr>
              <a:t>3/18/2016</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519112B5-0FEB-45C6-9876-7B5F462E19AE}" type="slidenum">
              <a:rPr lang="en-US" smtClean="0"/>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fld id="{9AA6266C-6FF6-4A71-A829-44328833CC01}" type="datetime1">
              <a:rPr lang="en-US" smtClean="0"/>
              <a:pPr>
                <a:defRPr/>
              </a:pPr>
              <a:t>3/18/2016</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F379F716-7B16-4D26-A753-0AF770AF0F55}" type="slidenum">
              <a:rPr lang="en-US" smtClean="0"/>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pPr>
              <a:defRPr/>
            </a:pPr>
            <a:fld id="{B6A8EA1D-ABF8-47B6-AFF0-C931B1F71A36}" type="datetime1">
              <a:rPr lang="en-US" smtClean="0"/>
              <a:pPr>
                <a:defRPr/>
              </a:pPr>
              <a:t>3/18/2016</a:t>
            </a:fld>
            <a:endParaRPr lang="en-US"/>
          </a:p>
        </p:txBody>
      </p:sp>
      <p:sp>
        <p:nvSpPr>
          <p:cNvPr id="9" name="Slide Number Placeholder 8"/>
          <p:cNvSpPr>
            <a:spLocks noGrp="1"/>
          </p:cNvSpPr>
          <p:nvPr>
            <p:ph type="sldNum" sz="quarter" idx="15"/>
          </p:nvPr>
        </p:nvSpPr>
        <p:spPr/>
        <p:txBody>
          <a:bodyPr rtlCol="0"/>
          <a:lstStyle/>
          <a:p>
            <a:pPr>
              <a:defRPr/>
            </a:pPr>
            <a:fld id="{033B96BC-5B50-421C-9BA7-D9E46381C57E}" type="slidenum">
              <a:rPr lang="en-US" smtClean="0"/>
              <a:pPr>
                <a:defRPr/>
              </a:pPr>
              <a:t>‹#›</a:t>
            </a:fld>
            <a:endParaRPr lang="en-US"/>
          </a:p>
        </p:txBody>
      </p:sp>
      <p:sp>
        <p:nvSpPr>
          <p:cNvPr id="10" name="Footer Placeholder 9"/>
          <p:cNvSpPr>
            <a:spLocks noGrp="1"/>
          </p:cNvSpPr>
          <p:nvPr>
            <p:ph type="ftr" sz="quarter" idx="16"/>
          </p:nvPr>
        </p:nvSpPr>
        <p:spPr/>
        <p:txBody>
          <a:bodyPr rtlCol="0"/>
          <a:lstStyle/>
          <a:p>
            <a:pPr>
              <a:defRPr/>
            </a:pP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pPr>
              <a:defRPr/>
            </a:pPr>
            <a:fld id="{17A950F3-CB6D-472C-868D-E83C0CD4737F}" type="datetime1">
              <a:rPr lang="en-US" smtClean="0"/>
              <a:pPr>
                <a:defRPr/>
              </a:pPr>
              <a:t>3/18/2016</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pPr>
              <a:defRPr/>
            </a:pPr>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pPr>
              <a:defRPr/>
            </a:pPr>
            <a:fld id="{FB2A3EBC-DB80-4519-8D01-596F6EA0621A}" type="slidenum">
              <a:rPr lang="en-US" smtClean="0"/>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pPr>
              <a:defRPr/>
            </a:pPr>
            <a:fld id="{D9C5381C-74FF-44CE-BEFD-535D25E08458}" type="datetime1">
              <a:rPr lang="en-US" smtClean="0"/>
              <a:pPr>
                <a:defRPr/>
              </a:pPr>
              <a:t>3/18/2016</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7A5A13DA-71D8-4B11-9BA8-299F6035F7DE}" type="slidenum">
              <a:rPr lang="en-US" smtClean="0"/>
              <a:pPr>
                <a:defRPr/>
              </a:pPr>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pPr>
              <a:defRPr/>
            </a:pPr>
            <a:fld id="{922FAC3F-5868-4D1F-8E94-A11E7929A1AB}" type="datetime1">
              <a:rPr lang="en-US" smtClean="0"/>
              <a:pPr>
                <a:defRPr/>
              </a:pPr>
              <a:t>3/18/2016</a:t>
            </a:fld>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C5F06318-9FB0-4732-9888-59899F5616E4}" type="slidenum">
              <a:rPr lang="en-US" smtClean="0"/>
              <a:pPr>
                <a:defRPr/>
              </a:pPr>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pPr>
              <a:defRPr/>
            </a:pPr>
            <a:fld id="{AC8395AB-E4FE-45DE-9768-33C2BC69C230}" type="datetime1">
              <a:rPr lang="en-US" smtClean="0"/>
              <a:pPr>
                <a:defRPr/>
              </a:pPr>
              <a:t>3/18/2016</a:t>
            </a:fld>
            <a:endParaRPr lang="en-US"/>
          </a:p>
        </p:txBody>
      </p:sp>
      <p:sp>
        <p:nvSpPr>
          <p:cNvPr id="7" name="Slide Number Placeholder 6"/>
          <p:cNvSpPr>
            <a:spLocks noGrp="1"/>
          </p:cNvSpPr>
          <p:nvPr>
            <p:ph type="sldNum" sz="quarter" idx="11"/>
          </p:nvPr>
        </p:nvSpPr>
        <p:spPr/>
        <p:txBody>
          <a:bodyPr rtlCol="0"/>
          <a:lstStyle/>
          <a:p>
            <a:pPr>
              <a:defRPr/>
            </a:pPr>
            <a:fld id="{0086C04B-98F6-4E54-9D04-FD649522961B}" type="slidenum">
              <a:rPr lang="en-US" smtClean="0"/>
              <a:pPr>
                <a:defRPr/>
              </a:pPr>
              <a:t>‹#›</a:t>
            </a:fld>
            <a:endParaRPr lang="en-US" dirty="0"/>
          </a:p>
        </p:txBody>
      </p:sp>
      <p:sp>
        <p:nvSpPr>
          <p:cNvPr id="8" name="Footer Placeholder 7"/>
          <p:cNvSpPr>
            <a:spLocks noGrp="1"/>
          </p:cNvSpPr>
          <p:nvPr>
            <p:ph type="ftr" sz="quarter" idx="12"/>
          </p:nvPr>
        </p:nvSpPr>
        <p:spPr/>
        <p:txBody>
          <a:bodyPr rtlCol="0"/>
          <a:lstStyle/>
          <a:p>
            <a:pPr>
              <a:defRPr/>
            </a:pP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EDDCDFF0-5D46-42E9-B07C-982453248EE7}" type="datetime1">
              <a:rPr lang="en-US" smtClean="0"/>
              <a:pPr>
                <a:defRPr/>
              </a:pPr>
              <a:t>3/18/2016</a:t>
            </a:fld>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22F2C13C-FCD7-41CA-9A2E-2670F1B36F2D}" type="slidenum">
              <a:rPr lang="en-US" smtClean="0"/>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pPr>
              <a:defRPr/>
            </a:pPr>
            <a:fld id="{E3734273-3DD1-41C5-8621-2623A4C8DA87}" type="datetime1">
              <a:rPr lang="en-US" smtClean="0"/>
              <a:pPr>
                <a:defRPr/>
              </a:pPr>
              <a:t>3/18/2016</a:t>
            </a:fld>
            <a:endParaRPr lang="en-US"/>
          </a:p>
        </p:txBody>
      </p:sp>
      <p:sp>
        <p:nvSpPr>
          <p:cNvPr id="22" name="Slide Number Placeholder 21"/>
          <p:cNvSpPr>
            <a:spLocks noGrp="1"/>
          </p:cNvSpPr>
          <p:nvPr>
            <p:ph type="sldNum" sz="quarter" idx="15"/>
          </p:nvPr>
        </p:nvSpPr>
        <p:spPr/>
        <p:txBody>
          <a:bodyPr rtlCol="0"/>
          <a:lstStyle/>
          <a:p>
            <a:pPr>
              <a:defRPr/>
            </a:pPr>
            <a:fld id="{0CA73595-4FCC-4F12-81DE-399D2C6CA221}" type="slidenum">
              <a:rPr lang="en-US" smtClean="0"/>
              <a:pPr>
                <a:defRPr/>
              </a:pPr>
              <a:t>‹#›</a:t>
            </a:fld>
            <a:endParaRPr lang="en-US"/>
          </a:p>
        </p:txBody>
      </p:sp>
      <p:sp>
        <p:nvSpPr>
          <p:cNvPr id="23" name="Footer Placeholder 22"/>
          <p:cNvSpPr>
            <a:spLocks noGrp="1"/>
          </p:cNvSpPr>
          <p:nvPr>
            <p:ph type="ftr" sz="quarter" idx="16"/>
          </p:nvPr>
        </p:nvSpPr>
        <p:spPr/>
        <p:txBody>
          <a:bodyPr rtlCol="0"/>
          <a:lstStyle/>
          <a:p>
            <a:pPr>
              <a:defRPr/>
            </a:pPr>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pPr>
              <a:defRPr/>
            </a:pPr>
            <a:fld id="{A5624E74-EF66-44F1-8036-476C8E928C28}" type="datetime1">
              <a:rPr lang="en-US" smtClean="0"/>
              <a:pPr>
                <a:defRPr/>
              </a:pPr>
              <a:t>3/18/2016</a:t>
            </a:fld>
            <a:endParaRPr lang="en-US"/>
          </a:p>
        </p:txBody>
      </p:sp>
      <p:sp>
        <p:nvSpPr>
          <p:cNvPr id="18" name="Slide Number Placeholder 17"/>
          <p:cNvSpPr>
            <a:spLocks noGrp="1"/>
          </p:cNvSpPr>
          <p:nvPr>
            <p:ph type="sldNum" sz="quarter" idx="11"/>
          </p:nvPr>
        </p:nvSpPr>
        <p:spPr/>
        <p:txBody>
          <a:bodyPr rtlCol="0"/>
          <a:lstStyle/>
          <a:p>
            <a:pPr>
              <a:defRPr/>
            </a:pPr>
            <a:fld id="{DE01F524-005E-4CCA-BA0A-86BC682004A8}" type="slidenum">
              <a:rPr lang="en-US" smtClean="0"/>
              <a:pPr>
                <a:defRPr/>
              </a:pPr>
              <a:t>‹#›</a:t>
            </a:fld>
            <a:endParaRPr lang="en-US"/>
          </a:p>
        </p:txBody>
      </p:sp>
      <p:sp>
        <p:nvSpPr>
          <p:cNvPr id="21" name="Footer Placeholder 20"/>
          <p:cNvSpPr>
            <a:spLocks noGrp="1"/>
          </p:cNvSpPr>
          <p:nvPr>
            <p:ph type="ftr" sz="quarter" idx="12"/>
          </p:nvPr>
        </p:nvSpPr>
        <p:spPr/>
        <p:txBody>
          <a:bodyPr rtlCol="0"/>
          <a:lstStyle/>
          <a:p>
            <a:pPr>
              <a:defRPr/>
            </a:pP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pPr>
              <a:defRPr/>
            </a:pPr>
            <a:fld id="{19BBC023-1C35-4890-82D7-CC08F7E045B1}" type="datetime1">
              <a:rPr lang="en-US" smtClean="0"/>
              <a:pPr>
                <a:defRPr/>
              </a:pPr>
              <a:t>3/18/2016</a:t>
            </a:fld>
            <a:endParaRPr lang="en-US" dirty="0"/>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pPr>
              <a:defRPr/>
            </a:pPr>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pPr>
              <a:defRPr/>
            </a:pPr>
            <a:fld id="{716DE077-98D3-4B0B-A551-B6D69BDD68AB}" type="slidenum">
              <a:rPr lang="en-US" smtClean="0"/>
              <a:pPr>
                <a:defRPr/>
              </a:pPr>
              <a:t>‹#›</a:t>
            </a:fld>
            <a:endParaRPr lang="en-US" dirty="0">
              <a:solidFill>
                <a:schemeClr val="bg1"/>
              </a:solidFill>
            </a:endParaRPr>
          </a:p>
        </p:txBody>
      </p:sp>
    </p:spTree>
  </p:cSld>
  <p:clrMap bg1="lt1" tx1="dk1" bg2="lt2" tx2="dk2" accent1="accent1" accent2="accent2" accent3="accent3" accent4="accent4" accent5="accent5" accent6="accent6" hlink="hlink" folHlink="folHlink"/>
  <p:sldLayoutIdLst>
    <p:sldLayoutId id="2147483731" r:id="rId1"/>
    <p:sldLayoutId id="2147483732" r:id="rId2"/>
    <p:sldLayoutId id="2147483733" r:id="rId3"/>
    <p:sldLayoutId id="2147483734" r:id="rId4"/>
    <p:sldLayoutId id="2147483735" r:id="rId5"/>
    <p:sldLayoutId id="2147483736" r:id="rId6"/>
    <p:sldLayoutId id="2147483737" r:id="rId7"/>
    <p:sldLayoutId id="2147483738" r:id="rId8"/>
    <p:sldLayoutId id="2147483739" r:id="rId9"/>
    <p:sldLayoutId id="2147483740" r:id="rId10"/>
    <p:sldLayoutId id="2147483741" r:id="rId11"/>
  </p:sldLayoutIdLst>
  <p:hf hdr="0" ftr="0" dt="0"/>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67744" y="2996952"/>
            <a:ext cx="6172200" cy="1894362"/>
          </a:xfrm>
        </p:spPr>
        <p:txBody>
          <a:bodyPr>
            <a:noAutofit/>
          </a:bodyPr>
          <a:lstStyle/>
          <a:p>
            <a:r>
              <a:rPr lang="en-US" sz="2800" dirty="0" smtClean="0">
                <a:solidFill>
                  <a:schemeClr val="accent6">
                    <a:lumMod val="50000"/>
                  </a:schemeClr>
                </a:solidFill>
                <a:latin typeface="Tw Cen MT" pitchFamily="34" charset="0"/>
              </a:rPr>
              <a:t>assessment of how the Public Service </a:t>
            </a:r>
            <a:br>
              <a:rPr lang="en-US" sz="2800" dirty="0" smtClean="0">
                <a:solidFill>
                  <a:schemeClr val="accent6">
                    <a:lumMod val="50000"/>
                  </a:schemeClr>
                </a:solidFill>
                <a:latin typeface="Tw Cen MT" pitchFamily="34" charset="0"/>
              </a:rPr>
            </a:br>
            <a:r>
              <a:rPr lang="en-US" sz="2800" dirty="0" smtClean="0">
                <a:solidFill>
                  <a:schemeClr val="accent6">
                    <a:lumMod val="50000"/>
                  </a:schemeClr>
                </a:solidFill>
                <a:latin typeface="Tw Cen MT" pitchFamily="34" charset="0"/>
              </a:rPr>
              <a:t>(including the DPSA) is performing with regards to women in SENIOR MANAGEMENT SERVICE (SMS)</a:t>
            </a:r>
            <a:endParaRPr lang="en-ZA" sz="2800" dirty="0">
              <a:solidFill>
                <a:schemeClr val="accent6">
                  <a:lumMod val="50000"/>
                </a:schemeClr>
              </a:solidFill>
              <a:latin typeface="Tw Cen MT" pitchFamily="34" charset="0"/>
            </a:endParaRPr>
          </a:p>
        </p:txBody>
      </p:sp>
      <p:sp>
        <p:nvSpPr>
          <p:cNvPr id="3" name="Subtitle 2"/>
          <p:cNvSpPr>
            <a:spLocks noGrp="1"/>
          </p:cNvSpPr>
          <p:nvPr>
            <p:ph type="subTitle" idx="1"/>
          </p:nvPr>
        </p:nvSpPr>
        <p:spPr>
          <a:xfrm>
            <a:off x="2286000" y="5003322"/>
            <a:ext cx="6678488" cy="1371600"/>
          </a:xfrm>
        </p:spPr>
        <p:txBody>
          <a:bodyPr>
            <a:normAutofit/>
          </a:bodyPr>
          <a:lstStyle/>
          <a:p>
            <a:endParaRPr lang="en-ZA" dirty="0" smtClean="0"/>
          </a:p>
          <a:p>
            <a:r>
              <a:rPr lang="en-ZA" sz="1500" dirty="0" smtClean="0">
                <a:solidFill>
                  <a:schemeClr val="accent2">
                    <a:lumMod val="50000"/>
                  </a:schemeClr>
                </a:solidFill>
                <a:latin typeface="Berlin Sans FB Demi" pitchFamily="34" charset="0"/>
              </a:rPr>
              <a:t>Presentation to the Portfolio Committee on Women</a:t>
            </a:r>
          </a:p>
          <a:p>
            <a:endParaRPr lang="en-ZA" sz="1500" dirty="0">
              <a:solidFill>
                <a:schemeClr val="accent2">
                  <a:lumMod val="50000"/>
                </a:schemeClr>
              </a:solidFill>
              <a:latin typeface="Berlin Sans FB Demi" pitchFamily="34" charset="0"/>
            </a:endParaRPr>
          </a:p>
          <a:p>
            <a:r>
              <a:rPr lang="en-ZA" sz="1500" dirty="0" smtClean="0">
                <a:solidFill>
                  <a:schemeClr val="tx1"/>
                </a:solidFill>
                <a:latin typeface="Berlin Sans FB Demi" pitchFamily="34" charset="0"/>
              </a:rPr>
              <a:t>15 March 2016</a:t>
            </a:r>
          </a:p>
          <a:p>
            <a:endParaRPr lang="en-ZA" sz="1500" dirty="0" smtClean="0">
              <a:solidFill>
                <a:schemeClr val="accent2">
                  <a:lumMod val="50000"/>
                </a:schemeClr>
              </a:solidFill>
              <a:latin typeface="Berlin Sans FB Demi" pitchFamily="34" charset="0"/>
            </a:endParaRPr>
          </a:p>
        </p:txBody>
      </p:sp>
      <p:pic>
        <p:nvPicPr>
          <p:cNvPr id="6" name="Picture 5" descr="DPSA"/>
          <p:cNvPicPr/>
          <p:nvPr/>
        </p:nvPicPr>
        <p:blipFill>
          <a:blip r:embed="rId2" cstate="print"/>
          <a:srcRect/>
          <a:stretch>
            <a:fillRect/>
          </a:stretch>
        </p:blipFill>
        <p:spPr bwMode="auto">
          <a:xfrm>
            <a:off x="1763688" y="116632"/>
            <a:ext cx="3595117" cy="800100"/>
          </a:xfrm>
          <a:prstGeom prst="rect">
            <a:avLst/>
          </a:prstGeom>
          <a:solidFill>
            <a:schemeClr val="accent6">
              <a:lumMod val="50000"/>
            </a:schemeClr>
          </a:solid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0"/>
            <a:ext cx="8229600" cy="764704"/>
          </a:xfrm>
        </p:spPr>
        <p:txBody>
          <a:bodyPr>
            <a:normAutofit/>
          </a:bodyPr>
          <a:lstStyle/>
          <a:p>
            <a:r>
              <a:rPr lang="en-ZA" sz="2800" b="1" dirty="0" smtClean="0">
                <a:solidFill>
                  <a:schemeClr val="accent6">
                    <a:lumMod val="50000"/>
                  </a:schemeClr>
                </a:solidFill>
                <a:latin typeface="Gill Sans MT" pitchFamily="34" charset="0"/>
              </a:rPr>
              <a:t>DPSA representation AS at 29 Feb 2016</a:t>
            </a:r>
            <a:endParaRPr lang="en-ZA" sz="2800" b="1" dirty="0">
              <a:solidFill>
                <a:schemeClr val="accent6">
                  <a:lumMod val="50000"/>
                </a:schemeClr>
              </a:solidFill>
              <a:latin typeface="Gill Sans MT" pitchFamily="34" charset="0"/>
            </a:endParaRPr>
          </a:p>
        </p:txBody>
      </p:sp>
      <p:graphicFrame>
        <p:nvGraphicFramePr>
          <p:cNvPr id="5" name="Table 4"/>
          <p:cNvGraphicFramePr>
            <a:graphicFrameLocks noGrp="1"/>
          </p:cNvGraphicFramePr>
          <p:nvPr/>
        </p:nvGraphicFramePr>
        <p:xfrm>
          <a:off x="3022600" y="3459163"/>
          <a:ext cx="3098800" cy="2049780"/>
        </p:xfrm>
        <a:graphic>
          <a:graphicData uri="http://schemas.openxmlformats.org/drawingml/2006/table">
            <a:tbl>
              <a:tblPr>
                <a:tableStyleId>{5C22544A-7EE6-4342-B048-85BDC9FD1C3A}</a:tableStyleId>
              </a:tblPr>
              <a:tblGrid>
                <a:gridCol w="608976"/>
                <a:gridCol w="865888"/>
                <a:gridCol w="862716"/>
                <a:gridCol w="761220"/>
              </a:tblGrid>
              <a:tr h="190500">
                <a:tc>
                  <a:txBody>
                    <a:bodyPr/>
                    <a:lstStyle/>
                    <a:p>
                      <a:pPr algn="l" fontAlgn="b"/>
                      <a:endParaRPr lang="en-ZA"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en-ZA" sz="1100" u="none" strike="noStrike">
                          <a:effectLst/>
                        </a:rPr>
                        <a:t>Total SMS</a:t>
                      </a:r>
                      <a:endParaRPr lang="en-ZA" sz="1100" b="1"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en-ZA" sz="1100" u="none" strike="noStrike">
                          <a:effectLst/>
                        </a:rPr>
                        <a:t>Total Females</a:t>
                      </a:r>
                      <a:endParaRPr lang="en-ZA" sz="1100" b="1"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en-ZA" sz="1100" u="none" strike="noStrike">
                          <a:effectLst/>
                        </a:rPr>
                        <a:t>%</a:t>
                      </a:r>
                      <a:endParaRPr lang="en-ZA" sz="1100" b="0" i="0" u="none" strike="noStrike">
                        <a:solidFill>
                          <a:srgbClr val="000000"/>
                        </a:solidFill>
                        <a:effectLst/>
                        <a:latin typeface="Calibri" panose="020F0502020204030204" pitchFamily="34" charset="0"/>
                      </a:endParaRPr>
                    </a:p>
                  </a:txBody>
                  <a:tcPr marL="0" marR="0" marT="0" marB="0" anchor="b"/>
                </a:tc>
              </a:tr>
              <a:tr h="190500">
                <a:tc>
                  <a:txBody>
                    <a:bodyPr/>
                    <a:lstStyle/>
                    <a:p>
                      <a:pPr algn="l" fontAlgn="b"/>
                      <a:r>
                        <a:rPr lang="en-ZA" sz="1100" u="none" strike="noStrike">
                          <a:effectLst/>
                        </a:rPr>
                        <a:t>2015/16</a:t>
                      </a:r>
                      <a:endParaRPr lang="en-ZA" sz="1100" b="1"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ZA" sz="1100" u="none" strike="noStrike">
                          <a:effectLst/>
                        </a:rPr>
                        <a:t>91</a:t>
                      </a:r>
                      <a:endParaRPr lang="en-ZA" sz="11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ZA" sz="1100" u="none" strike="noStrike">
                          <a:effectLst/>
                        </a:rPr>
                        <a:t>39</a:t>
                      </a:r>
                      <a:endParaRPr lang="en-ZA" sz="11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ZA" sz="1100" u="none" strike="noStrike">
                          <a:effectLst/>
                        </a:rPr>
                        <a:t>42.9%</a:t>
                      </a:r>
                      <a:endParaRPr lang="en-ZA" sz="1100" b="0" i="0" u="none" strike="noStrike">
                        <a:solidFill>
                          <a:srgbClr val="000000"/>
                        </a:solidFill>
                        <a:effectLst/>
                        <a:latin typeface="Calibri" panose="020F0502020204030204" pitchFamily="34" charset="0"/>
                      </a:endParaRPr>
                    </a:p>
                  </a:txBody>
                  <a:tcPr marL="0" marR="0" marT="0" marB="0" anchor="b"/>
                </a:tc>
              </a:tr>
              <a:tr h="190500">
                <a:tc>
                  <a:txBody>
                    <a:bodyPr/>
                    <a:lstStyle/>
                    <a:p>
                      <a:pPr algn="l" fontAlgn="b"/>
                      <a:r>
                        <a:rPr lang="en-ZA" sz="1100" u="none" strike="noStrike">
                          <a:effectLst/>
                        </a:rPr>
                        <a:t>2014/15</a:t>
                      </a:r>
                      <a:endParaRPr lang="en-ZA" sz="1100" b="1"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ZA" sz="1100" u="none" strike="noStrike">
                          <a:effectLst/>
                        </a:rPr>
                        <a:t>106</a:t>
                      </a:r>
                      <a:endParaRPr lang="en-ZA" sz="11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ZA" sz="1100" u="none" strike="noStrike">
                          <a:effectLst/>
                        </a:rPr>
                        <a:t>43</a:t>
                      </a:r>
                      <a:endParaRPr lang="en-ZA" sz="11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ZA" sz="1100" u="none" strike="noStrike">
                          <a:effectLst/>
                        </a:rPr>
                        <a:t>40.6%</a:t>
                      </a:r>
                      <a:endParaRPr lang="en-ZA" sz="1100" b="0" i="0" u="none" strike="noStrike">
                        <a:solidFill>
                          <a:srgbClr val="000000"/>
                        </a:solidFill>
                        <a:effectLst/>
                        <a:latin typeface="Calibri" panose="020F0502020204030204" pitchFamily="34" charset="0"/>
                      </a:endParaRPr>
                    </a:p>
                  </a:txBody>
                  <a:tcPr marL="0" marR="0" marT="0" marB="0" anchor="b"/>
                </a:tc>
              </a:tr>
              <a:tr h="190500">
                <a:tc>
                  <a:txBody>
                    <a:bodyPr/>
                    <a:lstStyle/>
                    <a:p>
                      <a:pPr algn="l" fontAlgn="b"/>
                      <a:r>
                        <a:rPr lang="en-ZA" sz="1100" u="none" strike="noStrike">
                          <a:effectLst/>
                        </a:rPr>
                        <a:t>2013/14</a:t>
                      </a:r>
                      <a:endParaRPr lang="en-ZA" sz="1100" b="1"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ZA" sz="1100" u="none" strike="noStrike">
                          <a:effectLst/>
                        </a:rPr>
                        <a:t>113</a:t>
                      </a:r>
                      <a:endParaRPr lang="en-ZA" sz="11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ZA" sz="1100" u="none" strike="noStrike">
                          <a:effectLst/>
                        </a:rPr>
                        <a:t>43</a:t>
                      </a:r>
                      <a:endParaRPr lang="en-ZA" sz="11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ZA" sz="1100" u="none" strike="noStrike">
                          <a:effectLst/>
                        </a:rPr>
                        <a:t>38.1%</a:t>
                      </a:r>
                      <a:endParaRPr lang="en-ZA" sz="1100" b="0" i="0" u="none" strike="noStrike">
                        <a:solidFill>
                          <a:srgbClr val="000000"/>
                        </a:solidFill>
                        <a:effectLst/>
                        <a:latin typeface="Calibri" panose="020F0502020204030204" pitchFamily="34" charset="0"/>
                      </a:endParaRPr>
                    </a:p>
                  </a:txBody>
                  <a:tcPr marL="0" marR="0" marT="0" marB="0" anchor="b"/>
                </a:tc>
              </a:tr>
              <a:tr h="190500">
                <a:tc>
                  <a:txBody>
                    <a:bodyPr/>
                    <a:lstStyle/>
                    <a:p>
                      <a:pPr algn="l" fontAlgn="b"/>
                      <a:r>
                        <a:rPr lang="en-ZA" sz="1100" u="none" strike="noStrike">
                          <a:effectLst/>
                        </a:rPr>
                        <a:t>2012/13</a:t>
                      </a:r>
                      <a:endParaRPr lang="en-ZA" sz="1100" b="1"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ZA" sz="1100" u="none" strike="noStrike">
                          <a:effectLst/>
                        </a:rPr>
                        <a:t>98</a:t>
                      </a:r>
                      <a:endParaRPr lang="en-ZA" sz="11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ZA" sz="1100" u="none" strike="noStrike">
                          <a:effectLst/>
                        </a:rPr>
                        <a:t>38</a:t>
                      </a:r>
                      <a:endParaRPr lang="en-ZA" sz="11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ZA" sz="1100" u="none" strike="noStrike">
                          <a:effectLst/>
                        </a:rPr>
                        <a:t>38.8%</a:t>
                      </a:r>
                      <a:endParaRPr lang="en-ZA" sz="1100" b="0" i="0" u="none" strike="noStrike">
                        <a:solidFill>
                          <a:srgbClr val="000000"/>
                        </a:solidFill>
                        <a:effectLst/>
                        <a:latin typeface="Calibri" panose="020F0502020204030204" pitchFamily="34" charset="0"/>
                      </a:endParaRPr>
                    </a:p>
                  </a:txBody>
                  <a:tcPr marL="0" marR="0" marT="0" marB="0" anchor="b"/>
                </a:tc>
              </a:tr>
              <a:tr h="190500">
                <a:tc>
                  <a:txBody>
                    <a:bodyPr/>
                    <a:lstStyle/>
                    <a:p>
                      <a:pPr algn="l" fontAlgn="b"/>
                      <a:endParaRPr lang="en-ZA"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en-ZA" sz="1100" u="none" strike="noStrike">
                          <a:effectLst/>
                        </a:rPr>
                        <a:t>Total</a:t>
                      </a:r>
                      <a:endParaRPr lang="en-ZA" sz="1100" b="1"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en-ZA" sz="1100" u="none" strike="noStrike">
                          <a:effectLst/>
                        </a:rPr>
                        <a:t>PWD</a:t>
                      </a:r>
                      <a:endParaRPr lang="en-ZA" sz="1100" b="1"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ZA" sz="1100" b="0" i="0" u="none" strike="noStrike">
                        <a:solidFill>
                          <a:srgbClr val="000000"/>
                        </a:solidFill>
                        <a:effectLst/>
                        <a:latin typeface="Calibri" panose="020F0502020204030204" pitchFamily="34" charset="0"/>
                      </a:endParaRPr>
                    </a:p>
                  </a:txBody>
                  <a:tcPr marL="0" marR="0" marT="0" marB="0" anchor="b"/>
                </a:tc>
              </a:tr>
              <a:tr h="190500">
                <a:tc>
                  <a:txBody>
                    <a:bodyPr/>
                    <a:lstStyle/>
                    <a:p>
                      <a:pPr algn="l" fontAlgn="b"/>
                      <a:r>
                        <a:rPr lang="en-ZA" sz="1100" u="none" strike="noStrike">
                          <a:effectLst/>
                        </a:rPr>
                        <a:t>2015/16</a:t>
                      </a:r>
                      <a:endParaRPr lang="en-ZA" sz="1100" b="1"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ZA" sz="1100" u="none" strike="noStrike">
                          <a:effectLst/>
                        </a:rPr>
                        <a:t>443</a:t>
                      </a:r>
                      <a:endParaRPr lang="en-ZA" sz="11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ZA" sz="1100" u="none" strike="noStrike">
                          <a:effectLst/>
                        </a:rPr>
                        <a:t>8</a:t>
                      </a:r>
                      <a:endParaRPr lang="en-ZA" sz="11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ZA" sz="1100" u="none" strike="noStrike">
                          <a:effectLst/>
                        </a:rPr>
                        <a:t>1.8%</a:t>
                      </a:r>
                      <a:endParaRPr lang="en-ZA" sz="1100" b="0" i="0" u="none" strike="noStrike">
                        <a:solidFill>
                          <a:srgbClr val="000000"/>
                        </a:solidFill>
                        <a:effectLst/>
                        <a:latin typeface="Calibri" panose="020F0502020204030204" pitchFamily="34" charset="0"/>
                      </a:endParaRPr>
                    </a:p>
                  </a:txBody>
                  <a:tcPr marL="0" marR="0" marT="0" marB="0" anchor="b"/>
                </a:tc>
              </a:tr>
              <a:tr h="190500">
                <a:tc>
                  <a:txBody>
                    <a:bodyPr/>
                    <a:lstStyle/>
                    <a:p>
                      <a:pPr algn="l" fontAlgn="b"/>
                      <a:r>
                        <a:rPr lang="en-ZA" sz="1100" u="none" strike="noStrike">
                          <a:effectLst/>
                        </a:rPr>
                        <a:t>2014/15</a:t>
                      </a:r>
                      <a:endParaRPr lang="en-ZA" sz="1100" b="1"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ZA" sz="1100" u="none" strike="noStrike">
                          <a:effectLst/>
                        </a:rPr>
                        <a:t>458</a:t>
                      </a:r>
                      <a:endParaRPr lang="en-ZA" sz="11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ZA" sz="1100" u="none" strike="noStrike">
                          <a:effectLst/>
                        </a:rPr>
                        <a:t>8</a:t>
                      </a:r>
                      <a:endParaRPr lang="en-ZA" sz="11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ZA" sz="1100" u="none" strike="noStrike">
                          <a:effectLst/>
                        </a:rPr>
                        <a:t>1.7%</a:t>
                      </a:r>
                      <a:endParaRPr lang="en-ZA" sz="1100" b="0" i="0" u="none" strike="noStrike">
                        <a:solidFill>
                          <a:srgbClr val="000000"/>
                        </a:solidFill>
                        <a:effectLst/>
                        <a:latin typeface="Calibri" panose="020F0502020204030204" pitchFamily="34" charset="0"/>
                      </a:endParaRPr>
                    </a:p>
                  </a:txBody>
                  <a:tcPr marL="0" marR="0" marT="0" marB="0" anchor="b"/>
                </a:tc>
              </a:tr>
              <a:tr h="190500">
                <a:tc>
                  <a:txBody>
                    <a:bodyPr/>
                    <a:lstStyle/>
                    <a:p>
                      <a:pPr algn="l" fontAlgn="b"/>
                      <a:r>
                        <a:rPr lang="en-ZA" sz="1100" u="none" strike="noStrike">
                          <a:effectLst/>
                        </a:rPr>
                        <a:t>2013/14</a:t>
                      </a:r>
                      <a:endParaRPr lang="en-ZA" sz="1100" b="1"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ZA" sz="1100" u="none" strike="noStrike">
                          <a:effectLst/>
                        </a:rPr>
                        <a:t>494</a:t>
                      </a:r>
                      <a:endParaRPr lang="en-ZA" sz="11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ZA" sz="1100" u="none" strike="noStrike">
                          <a:effectLst/>
                        </a:rPr>
                        <a:t>8</a:t>
                      </a:r>
                      <a:endParaRPr lang="en-ZA" sz="11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ZA" sz="1100" u="none" strike="noStrike">
                          <a:effectLst/>
                        </a:rPr>
                        <a:t>1.6%</a:t>
                      </a:r>
                      <a:endParaRPr lang="en-ZA" sz="1100" b="0" i="0" u="none" strike="noStrike">
                        <a:solidFill>
                          <a:srgbClr val="000000"/>
                        </a:solidFill>
                        <a:effectLst/>
                        <a:latin typeface="Calibri" panose="020F0502020204030204" pitchFamily="34" charset="0"/>
                      </a:endParaRPr>
                    </a:p>
                  </a:txBody>
                  <a:tcPr marL="0" marR="0" marT="0" marB="0" anchor="b"/>
                </a:tc>
              </a:tr>
              <a:tr h="190500">
                <a:tc>
                  <a:txBody>
                    <a:bodyPr/>
                    <a:lstStyle/>
                    <a:p>
                      <a:pPr algn="l" fontAlgn="b"/>
                      <a:r>
                        <a:rPr lang="en-ZA" sz="1100" u="none" strike="noStrike">
                          <a:effectLst/>
                        </a:rPr>
                        <a:t>2012/13</a:t>
                      </a:r>
                      <a:endParaRPr lang="en-ZA" sz="1100" b="1"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ZA" sz="1100" u="none" strike="noStrike">
                          <a:effectLst/>
                        </a:rPr>
                        <a:t>457</a:t>
                      </a:r>
                      <a:endParaRPr lang="en-ZA" sz="11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ZA" sz="1100" u="none" strike="noStrike">
                          <a:effectLst/>
                        </a:rPr>
                        <a:t>9</a:t>
                      </a:r>
                      <a:endParaRPr lang="en-ZA" sz="11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ZA" sz="1100" u="none" strike="noStrike" dirty="0">
                          <a:effectLst/>
                        </a:rPr>
                        <a:t>2.0%</a:t>
                      </a:r>
                      <a:endParaRPr lang="en-ZA" sz="1100" b="0" i="0" u="none" strike="noStrike" dirty="0">
                        <a:solidFill>
                          <a:srgbClr val="000000"/>
                        </a:solidFill>
                        <a:effectLst/>
                        <a:latin typeface="Calibri" panose="020F0502020204030204" pitchFamily="34" charset="0"/>
                      </a:endParaRPr>
                    </a:p>
                  </a:txBody>
                  <a:tcPr marL="0" marR="0" marT="0" marB="0" anchor="b"/>
                </a:tc>
              </a:tr>
            </a:tbl>
          </a:graphicData>
        </a:graphic>
      </p:graphicFrame>
      <p:graphicFrame>
        <p:nvGraphicFramePr>
          <p:cNvPr id="9" name="Content Placeholder 8"/>
          <p:cNvGraphicFramePr>
            <a:graphicFrameLocks noGrp="1"/>
          </p:cNvGraphicFramePr>
          <p:nvPr>
            <p:ph idx="1"/>
            <p:extLst/>
          </p:nvPr>
        </p:nvGraphicFramePr>
        <p:xfrm>
          <a:off x="395536" y="1524000"/>
          <a:ext cx="8367464" cy="4497290"/>
        </p:xfrm>
        <a:graphic>
          <a:graphicData uri="http://schemas.openxmlformats.org/drawingml/2006/table">
            <a:tbl>
              <a:tblPr>
                <a:tableStyleId>{5C22544A-7EE6-4342-B048-85BDC9FD1C3A}</a:tableStyleId>
              </a:tblPr>
              <a:tblGrid>
                <a:gridCol w="1644374"/>
                <a:gridCol w="2338094"/>
                <a:gridCol w="2329529"/>
                <a:gridCol w="2055467"/>
              </a:tblGrid>
              <a:tr h="449729">
                <a:tc>
                  <a:txBody>
                    <a:bodyPr/>
                    <a:lstStyle/>
                    <a:p>
                      <a:pPr algn="l" fontAlgn="b"/>
                      <a:r>
                        <a:rPr lang="en-ZA" sz="2400" b="0" i="0" u="none" strike="noStrike" dirty="0" smtClean="0">
                          <a:solidFill>
                            <a:srgbClr val="000000"/>
                          </a:solidFill>
                          <a:effectLst/>
                          <a:latin typeface="Gill Sans MT" pitchFamily="34" charset="0"/>
                        </a:rPr>
                        <a:t>YEARS</a:t>
                      </a:r>
                      <a:r>
                        <a:rPr lang="en-ZA" sz="2400" b="0" i="0" u="none" strike="noStrike" baseline="0" dirty="0" smtClean="0">
                          <a:solidFill>
                            <a:srgbClr val="000000"/>
                          </a:solidFill>
                          <a:effectLst/>
                          <a:latin typeface="Gill Sans MT" pitchFamily="34" charset="0"/>
                        </a:rPr>
                        <a:t> </a:t>
                      </a:r>
                      <a:endParaRPr lang="en-ZA" sz="2400" b="0" i="0" u="none" strike="noStrike" dirty="0">
                        <a:solidFill>
                          <a:srgbClr val="000000"/>
                        </a:solidFill>
                        <a:effectLst/>
                        <a:latin typeface="Gill Sans MT" pitchFamily="34" charset="0"/>
                      </a:endParaRPr>
                    </a:p>
                  </a:txBody>
                  <a:tcPr marL="0" marR="0" marT="0" marB="0" anchor="b">
                    <a:solidFill>
                      <a:schemeClr val="accent5"/>
                    </a:solidFill>
                  </a:tcPr>
                </a:tc>
                <a:tc>
                  <a:txBody>
                    <a:bodyPr/>
                    <a:lstStyle/>
                    <a:p>
                      <a:pPr algn="l" fontAlgn="b"/>
                      <a:r>
                        <a:rPr lang="en-ZA" sz="2400" u="none" strike="noStrike" dirty="0">
                          <a:effectLst/>
                          <a:latin typeface="Gill Sans MT" pitchFamily="34" charset="0"/>
                        </a:rPr>
                        <a:t>Total SMS</a:t>
                      </a:r>
                      <a:endParaRPr lang="en-ZA" sz="2400" b="1" i="0" u="none" strike="noStrike" dirty="0">
                        <a:solidFill>
                          <a:srgbClr val="000000"/>
                        </a:solidFill>
                        <a:effectLst/>
                        <a:latin typeface="Gill Sans MT" pitchFamily="34" charset="0"/>
                      </a:endParaRPr>
                    </a:p>
                  </a:txBody>
                  <a:tcPr marL="0" marR="0" marT="0" marB="0" anchor="b">
                    <a:solidFill>
                      <a:schemeClr val="accent5"/>
                    </a:solidFill>
                  </a:tcPr>
                </a:tc>
                <a:tc>
                  <a:txBody>
                    <a:bodyPr/>
                    <a:lstStyle/>
                    <a:p>
                      <a:pPr algn="l" fontAlgn="b"/>
                      <a:r>
                        <a:rPr lang="en-ZA" sz="2400" u="none" strike="noStrike" dirty="0">
                          <a:effectLst/>
                          <a:latin typeface="Gill Sans MT" pitchFamily="34" charset="0"/>
                        </a:rPr>
                        <a:t>Total Females</a:t>
                      </a:r>
                      <a:endParaRPr lang="en-ZA" sz="2400" b="1" i="0" u="none" strike="noStrike" dirty="0">
                        <a:solidFill>
                          <a:srgbClr val="000000"/>
                        </a:solidFill>
                        <a:effectLst/>
                        <a:latin typeface="Gill Sans MT" pitchFamily="34" charset="0"/>
                      </a:endParaRPr>
                    </a:p>
                  </a:txBody>
                  <a:tcPr marL="0" marR="0" marT="0" marB="0" anchor="b">
                    <a:solidFill>
                      <a:schemeClr val="accent5"/>
                    </a:solidFill>
                  </a:tcPr>
                </a:tc>
                <a:tc>
                  <a:txBody>
                    <a:bodyPr/>
                    <a:lstStyle/>
                    <a:p>
                      <a:pPr algn="l" fontAlgn="b"/>
                      <a:r>
                        <a:rPr lang="en-ZA" sz="2400" u="none" strike="noStrike" dirty="0">
                          <a:effectLst/>
                          <a:latin typeface="Gill Sans MT" pitchFamily="34" charset="0"/>
                        </a:rPr>
                        <a:t>%</a:t>
                      </a:r>
                      <a:endParaRPr lang="en-ZA" sz="2400" b="0" i="0" u="none" strike="noStrike" dirty="0">
                        <a:solidFill>
                          <a:srgbClr val="000000"/>
                        </a:solidFill>
                        <a:effectLst/>
                        <a:latin typeface="Gill Sans MT" pitchFamily="34" charset="0"/>
                      </a:endParaRPr>
                    </a:p>
                  </a:txBody>
                  <a:tcPr marL="0" marR="0" marT="0" marB="0" anchor="b">
                    <a:solidFill>
                      <a:schemeClr val="accent5"/>
                    </a:solidFill>
                  </a:tcPr>
                </a:tc>
              </a:tr>
              <a:tr h="449729">
                <a:tc>
                  <a:txBody>
                    <a:bodyPr/>
                    <a:lstStyle/>
                    <a:p>
                      <a:pPr algn="l" fontAlgn="b"/>
                      <a:r>
                        <a:rPr lang="en-ZA" sz="2400" u="none" strike="noStrike">
                          <a:effectLst/>
                          <a:latin typeface="Gill Sans MT" pitchFamily="34" charset="0"/>
                        </a:rPr>
                        <a:t>2015/16</a:t>
                      </a:r>
                      <a:endParaRPr lang="en-ZA" sz="2400" b="1" i="0" u="none" strike="noStrike">
                        <a:solidFill>
                          <a:srgbClr val="000000"/>
                        </a:solidFill>
                        <a:effectLst/>
                        <a:latin typeface="Gill Sans MT" pitchFamily="34" charset="0"/>
                      </a:endParaRPr>
                    </a:p>
                  </a:txBody>
                  <a:tcPr marL="0" marR="0" marT="0" marB="0" anchor="b"/>
                </a:tc>
                <a:tc>
                  <a:txBody>
                    <a:bodyPr/>
                    <a:lstStyle/>
                    <a:p>
                      <a:pPr algn="r" fontAlgn="b"/>
                      <a:r>
                        <a:rPr lang="en-ZA" sz="2400" u="none" strike="noStrike" dirty="0" smtClean="0">
                          <a:effectLst/>
                          <a:latin typeface="Gill Sans MT" pitchFamily="34" charset="0"/>
                        </a:rPr>
                        <a:t>96</a:t>
                      </a:r>
                      <a:endParaRPr lang="en-ZA" sz="2400" b="0" i="0" u="none" strike="noStrike" dirty="0">
                        <a:solidFill>
                          <a:srgbClr val="000000"/>
                        </a:solidFill>
                        <a:effectLst/>
                        <a:latin typeface="Gill Sans MT" pitchFamily="34" charset="0"/>
                      </a:endParaRPr>
                    </a:p>
                  </a:txBody>
                  <a:tcPr marL="0" marR="0" marT="0" marB="0" anchor="b"/>
                </a:tc>
                <a:tc>
                  <a:txBody>
                    <a:bodyPr/>
                    <a:lstStyle/>
                    <a:p>
                      <a:pPr algn="r" fontAlgn="b"/>
                      <a:r>
                        <a:rPr lang="en-ZA" sz="2400" u="none" strike="noStrike" dirty="0" smtClean="0">
                          <a:effectLst/>
                          <a:latin typeface="Gill Sans MT" pitchFamily="34" charset="0"/>
                        </a:rPr>
                        <a:t>41</a:t>
                      </a:r>
                      <a:endParaRPr lang="en-ZA" sz="2400" b="0" i="0" u="none" strike="noStrike" dirty="0">
                        <a:solidFill>
                          <a:srgbClr val="000000"/>
                        </a:solidFill>
                        <a:effectLst/>
                        <a:latin typeface="Gill Sans MT" pitchFamily="34" charset="0"/>
                      </a:endParaRPr>
                    </a:p>
                  </a:txBody>
                  <a:tcPr marL="0" marR="0" marT="0" marB="0" anchor="b"/>
                </a:tc>
                <a:tc>
                  <a:txBody>
                    <a:bodyPr/>
                    <a:lstStyle/>
                    <a:p>
                      <a:pPr algn="r" fontAlgn="b"/>
                      <a:r>
                        <a:rPr lang="en-ZA" sz="2400" u="none" strike="noStrike" dirty="0" smtClean="0">
                          <a:effectLst/>
                          <a:latin typeface="Gill Sans MT" pitchFamily="34" charset="0"/>
                        </a:rPr>
                        <a:t>42.7%</a:t>
                      </a:r>
                      <a:endParaRPr lang="en-ZA" sz="2400" b="0" i="0" u="none" strike="noStrike" dirty="0">
                        <a:solidFill>
                          <a:srgbClr val="000000"/>
                        </a:solidFill>
                        <a:effectLst/>
                        <a:latin typeface="Gill Sans MT" pitchFamily="34" charset="0"/>
                      </a:endParaRPr>
                    </a:p>
                  </a:txBody>
                  <a:tcPr marL="0" marR="0" marT="0" marB="0" anchor="b"/>
                </a:tc>
              </a:tr>
              <a:tr h="449729">
                <a:tc>
                  <a:txBody>
                    <a:bodyPr/>
                    <a:lstStyle/>
                    <a:p>
                      <a:pPr algn="l" fontAlgn="b"/>
                      <a:r>
                        <a:rPr lang="en-ZA" sz="2400" u="none" strike="noStrike">
                          <a:effectLst/>
                          <a:latin typeface="Gill Sans MT" pitchFamily="34" charset="0"/>
                        </a:rPr>
                        <a:t>2014/15</a:t>
                      </a:r>
                      <a:endParaRPr lang="en-ZA" sz="2400" b="1" i="0" u="none" strike="noStrike">
                        <a:solidFill>
                          <a:srgbClr val="000000"/>
                        </a:solidFill>
                        <a:effectLst/>
                        <a:latin typeface="Gill Sans MT" pitchFamily="34" charset="0"/>
                      </a:endParaRPr>
                    </a:p>
                  </a:txBody>
                  <a:tcPr marL="0" marR="0" marT="0" marB="0" anchor="b"/>
                </a:tc>
                <a:tc>
                  <a:txBody>
                    <a:bodyPr/>
                    <a:lstStyle/>
                    <a:p>
                      <a:pPr algn="r" fontAlgn="b"/>
                      <a:r>
                        <a:rPr lang="en-ZA" sz="2400" u="none" strike="noStrike" dirty="0" smtClean="0">
                          <a:effectLst/>
                          <a:latin typeface="Gill Sans MT" pitchFamily="34" charset="0"/>
                        </a:rPr>
                        <a:t>96</a:t>
                      </a:r>
                      <a:endParaRPr lang="en-ZA" sz="2400" b="0" i="0" u="none" strike="noStrike" dirty="0">
                        <a:solidFill>
                          <a:srgbClr val="000000"/>
                        </a:solidFill>
                        <a:effectLst/>
                        <a:latin typeface="Gill Sans MT" pitchFamily="34" charset="0"/>
                      </a:endParaRPr>
                    </a:p>
                  </a:txBody>
                  <a:tcPr marL="0" marR="0" marT="0" marB="0" anchor="b"/>
                </a:tc>
                <a:tc>
                  <a:txBody>
                    <a:bodyPr/>
                    <a:lstStyle/>
                    <a:p>
                      <a:pPr algn="r" fontAlgn="b"/>
                      <a:r>
                        <a:rPr lang="en-ZA" sz="2400" u="none" strike="noStrike" dirty="0" smtClean="0">
                          <a:effectLst/>
                          <a:latin typeface="Gill Sans MT" pitchFamily="34" charset="0"/>
                        </a:rPr>
                        <a:t>41</a:t>
                      </a:r>
                      <a:endParaRPr lang="en-ZA" sz="2400" b="0" i="0" u="none" strike="noStrike" dirty="0">
                        <a:solidFill>
                          <a:srgbClr val="000000"/>
                        </a:solidFill>
                        <a:effectLst/>
                        <a:latin typeface="Gill Sans MT" pitchFamily="34" charset="0"/>
                      </a:endParaRPr>
                    </a:p>
                  </a:txBody>
                  <a:tcPr marL="0" marR="0" marT="0" marB="0" anchor="b"/>
                </a:tc>
                <a:tc>
                  <a:txBody>
                    <a:bodyPr/>
                    <a:lstStyle/>
                    <a:p>
                      <a:pPr algn="r" fontAlgn="b"/>
                      <a:r>
                        <a:rPr lang="en-ZA" sz="2400" u="none" strike="noStrike" dirty="0" smtClean="0">
                          <a:effectLst/>
                          <a:latin typeface="Gill Sans MT" pitchFamily="34" charset="0"/>
                        </a:rPr>
                        <a:t>42.7%</a:t>
                      </a:r>
                      <a:endParaRPr lang="en-ZA" sz="2400" b="0" i="0" u="none" strike="noStrike" dirty="0">
                        <a:solidFill>
                          <a:srgbClr val="000000"/>
                        </a:solidFill>
                        <a:effectLst/>
                        <a:latin typeface="Gill Sans MT" pitchFamily="34" charset="0"/>
                      </a:endParaRPr>
                    </a:p>
                  </a:txBody>
                  <a:tcPr marL="0" marR="0" marT="0" marB="0" anchor="b"/>
                </a:tc>
              </a:tr>
              <a:tr h="449729">
                <a:tc>
                  <a:txBody>
                    <a:bodyPr/>
                    <a:lstStyle/>
                    <a:p>
                      <a:pPr algn="l" fontAlgn="b"/>
                      <a:r>
                        <a:rPr lang="en-ZA" sz="2400" u="none" strike="noStrike">
                          <a:effectLst/>
                          <a:latin typeface="Gill Sans MT" pitchFamily="34" charset="0"/>
                        </a:rPr>
                        <a:t>2013/14</a:t>
                      </a:r>
                      <a:endParaRPr lang="en-ZA" sz="2400" b="1" i="0" u="none" strike="noStrike">
                        <a:solidFill>
                          <a:srgbClr val="000000"/>
                        </a:solidFill>
                        <a:effectLst/>
                        <a:latin typeface="Gill Sans MT" pitchFamily="34" charset="0"/>
                      </a:endParaRPr>
                    </a:p>
                  </a:txBody>
                  <a:tcPr marL="0" marR="0" marT="0" marB="0" anchor="b"/>
                </a:tc>
                <a:tc>
                  <a:txBody>
                    <a:bodyPr/>
                    <a:lstStyle/>
                    <a:p>
                      <a:pPr algn="r" fontAlgn="b"/>
                      <a:r>
                        <a:rPr lang="en-ZA" sz="2400" u="none" strike="noStrike">
                          <a:effectLst/>
                          <a:latin typeface="Gill Sans MT" pitchFamily="34" charset="0"/>
                        </a:rPr>
                        <a:t>113</a:t>
                      </a:r>
                      <a:endParaRPr lang="en-ZA" sz="2400" b="0" i="0" u="none" strike="noStrike">
                        <a:solidFill>
                          <a:srgbClr val="000000"/>
                        </a:solidFill>
                        <a:effectLst/>
                        <a:latin typeface="Gill Sans MT" pitchFamily="34" charset="0"/>
                      </a:endParaRPr>
                    </a:p>
                  </a:txBody>
                  <a:tcPr marL="0" marR="0" marT="0" marB="0" anchor="b"/>
                </a:tc>
                <a:tc>
                  <a:txBody>
                    <a:bodyPr/>
                    <a:lstStyle/>
                    <a:p>
                      <a:pPr algn="r" fontAlgn="b"/>
                      <a:r>
                        <a:rPr lang="en-ZA" sz="2400" u="none" strike="noStrike" dirty="0">
                          <a:effectLst/>
                          <a:latin typeface="Gill Sans MT" pitchFamily="34" charset="0"/>
                        </a:rPr>
                        <a:t>43</a:t>
                      </a:r>
                      <a:endParaRPr lang="en-ZA" sz="2400" b="0" i="0" u="none" strike="noStrike" dirty="0">
                        <a:solidFill>
                          <a:srgbClr val="000000"/>
                        </a:solidFill>
                        <a:effectLst/>
                        <a:latin typeface="Gill Sans MT" pitchFamily="34" charset="0"/>
                      </a:endParaRPr>
                    </a:p>
                  </a:txBody>
                  <a:tcPr marL="0" marR="0" marT="0" marB="0" anchor="b"/>
                </a:tc>
                <a:tc>
                  <a:txBody>
                    <a:bodyPr/>
                    <a:lstStyle/>
                    <a:p>
                      <a:pPr algn="r" fontAlgn="b"/>
                      <a:r>
                        <a:rPr lang="en-ZA" sz="2400" u="none" strike="noStrike" dirty="0">
                          <a:effectLst/>
                          <a:latin typeface="Gill Sans MT" pitchFamily="34" charset="0"/>
                        </a:rPr>
                        <a:t>38.1%</a:t>
                      </a:r>
                      <a:endParaRPr lang="en-ZA" sz="2400" b="0" i="0" u="none" strike="noStrike" dirty="0">
                        <a:solidFill>
                          <a:srgbClr val="000000"/>
                        </a:solidFill>
                        <a:effectLst/>
                        <a:latin typeface="Gill Sans MT" pitchFamily="34" charset="0"/>
                      </a:endParaRPr>
                    </a:p>
                  </a:txBody>
                  <a:tcPr marL="0" marR="0" marT="0" marB="0" anchor="b"/>
                </a:tc>
              </a:tr>
              <a:tr h="449729">
                <a:tc>
                  <a:txBody>
                    <a:bodyPr/>
                    <a:lstStyle/>
                    <a:p>
                      <a:pPr algn="l" fontAlgn="b"/>
                      <a:r>
                        <a:rPr lang="en-ZA" sz="2400" u="none" strike="noStrike">
                          <a:effectLst/>
                          <a:latin typeface="Gill Sans MT" pitchFamily="34" charset="0"/>
                        </a:rPr>
                        <a:t>2012/13</a:t>
                      </a:r>
                      <a:endParaRPr lang="en-ZA" sz="2400" b="1" i="0" u="none" strike="noStrike">
                        <a:solidFill>
                          <a:srgbClr val="000000"/>
                        </a:solidFill>
                        <a:effectLst/>
                        <a:latin typeface="Gill Sans MT" pitchFamily="34" charset="0"/>
                      </a:endParaRPr>
                    </a:p>
                  </a:txBody>
                  <a:tcPr marL="0" marR="0" marT="0" marB="0" anchor="b"/>
                </a:tc>
                <a:tc>
                  <a:txBody>
                    <a:bodyPr/>
                    <a:lstStyle/>
                    <a:p>
                      <a:pPr algn="r" fontAlgn="b"/>
                      <a:r>
                        <a:rPr lang="en-ZA" sz="2400" u="none" strike="noStrike">
                          <a:effectLst/>
                          <a:latin typeface="Gill Sans MT" pitchFamily="34" charset="0"/>
                        </a:rPr>
                        <a:t>98</a:t>
                      </a:r>
                      <a:endParaRPr lang="en-ZA" sz="2400" b="0" i="0" u="none" strike="noStrike">
                        <a:solidFill>
                          <a:srgbClr val="000000"/>
                        </a:solidFill>
                        <a:effectLst/>
                        <a:latin typeface="Gill Sans MT" pitchFamily="34" charset="0"/>
                      </a:endParaRPr>
                    </a:p>
                  </a:txBody>
                  <a:tcPr marL="0" marR="0" marT="0" marB="0" anchor="b"/>
                </a:tc>
                <a:tc>
                  <a:txBody>
                    <a:bodyPr/>
                    <a:lstStyle/>
                    <a:p>
                      <a:pPr algn="r" fontAlgn="b"/>
                      <a:r>
                        <a:rPr lang="en-ZA" sz="2400" u="none" strike="noStrike" dirty="0">
                          <a:effectLst/>
                          <a:latin typeface="Gill Sans MT" pitchFamily="34" charset="0"/>
                        </a:rPr>
                        <a:t>38</a:t>
                      </a:r>
                      <a:endParaRPr lang="en-ZA" sz="2400" b="0" i="0" u="none" strike="noStrike" dirty="0">
                        <a:solidFill>
                          <a:srgbClr val="000000"/>
                        </a:solidFill>
                        <a:effectLst/>
                        <a:latin typeface="Gill Sans MT" pitchFamily="34" charset="0"/>
                      </a:endParaRPr>
                    </a:p>
                  </a:txBody>
                  <a:tcPr marL="0" marR="0" marT="0" marB="0" anchor="b"/>
                </a:tc>
                <a:tc>
                  <a:txBody>
                    <a:bodyPr/>
                    <a:lstStyle/>
                    <a:p>
                      <a:pPr algn="r" fontAlgn="b"/>
                      <a:r>
                        <a:rPr lang="en-ZA" sz="2400" u="none" strike="noStrike" dirty="0">
                          <a:effectLst/>
                          <a:latin typeface="Gill Sans MT" pitchFamily="34" charset="0"/>
                        </a:rPr>
                        <a:t>38.8%</a:t>
                      </a:r>
                      <a:endParaRPr lang="en-ZA" sz="2400" b="0" i="0" u="none" strike="noStrike" dirty="0">
                        <a:solidFill>
                          <a:srgbClr val="000000"/>
                        </a:solidFill>
                        <a:effectLst/>
                        <a:latin typeface="Gill Sans MT" pitchFamily="34" charset="0"/>
                      </a:endParaRPr>
                    </a:p>
                  </a:txBody>
                  <a:tcPr marL="0" marR="0" marT="0" marB="0" anchor="b"/>
                </a:tc>
              </a:tr>
              <a:tr h="449729">
                <a:tc>
                  <a:txBody>
                    <a:bodyPr/>
                    <a:lstStyle/>
                    <a:p>
                      <a:pPr algn="l" fontAlgn="b"/>
                      <a:endParaRPr lang="en-ZA" sz="2400" b="0" i="0" u="none" strike="noStrike" dirty="0">
                        <a:solidFill>
                          <a:srgbClr val="000000"/>
                        </a:solidFill>
                        <a:effectLst/>
                        <a:latin typeface="Gill Sans MT" pitchFamily="34" charset="0"/>
                      </a:endParaRPr>
                    </a:p>
                  </a:txBody>
                  <a:tcPr marL="0" marR="0" marT="0" marB="0" anchor="b">
                    <a:solidFill>
                      <a:schemeClr val="accent5"/>
                    </a:solidFill>
                  </a:tcPr>
                </a:tc>
                <a:tc>
                  <a:txBody>
                    <a:bodyPr/>
                    <a:lstStyle/>
                    <a:p>
                      <a:pPr algn="l" fontAlgn="b"/>
                      <a:r>
                        <a:rPr lang="en-ZA" sz="2400" u="none" strike="noStrike" dirty="0" smtClean="0">
                          <a:effectLst/>
                          <a:latin typeface="Gill Sans MT" pitchFamily="34" charset="0"/>
                        </a:rPr>
                        <a:t>Total Staff</a:t>
                      </a:r>
                      <a:endParaRPr lang="en-ZA" sz="2400" b="1" i="0" u="none" strike="noStrike" dirty="0">
                        <a:solidFill>
                          <a:srgbClr val="000000"/>
                        </a:solidFill>
                        <a:effectLst/>
                        <a:latin typeface="Gill Sans MT" pitchFamily="34" charset="0"/>
                      </a:endParaRPr>
                    </a:p>
                  </a:txBody>
                  <a:tcPr marL="0" marR="0" marT="0" marB="0" anchor="b">
                    <a:solidFill>
                      <a:schemeClr val="accent5"/>
                    </a:solidFill>
                  </a:tcPr>
                </a:tc>
                <a:tc>
                  <a:txBody>
                    <a:bodyPr/>
                    <a:lstStyle/>
                    <a:p>
                      <a:pPr algn="l" fontAlgn="b"/>
                      <a:r>
                        <a:rPr lang="en-ZA" sz="2400" u="none" strike="noStrike" dirty="0">
                          <a:effectLst/>
                          <a:latin typeface="Gill Sans MT" pitchFamily="34" charset="0"/>
                        </a:rPr>
                        <a:t>PWD</a:t>
                      </a:r>
                      <a:endParaRPr lang="en-ZA" sz="2400" b="1" i="0" u="none" strike="noStrike" dirty="0">
                        <a:solidFill>
                          <a:srgbClr val="000000"/>
                        </a:solidFill>
                        <a:effectLst/>
                        <a:latin typeface="Gill Sans MT" pitchFamily="34" charset="0"/>
                      </a:endParaRPr>
                    </a:p>
                  </a:txBody>
                  <a:tcPr marL="0" marR="0" marT="0" marB="0" anchor="b">
                    <a:solidFill>
                      <a:schemeClr val="accent5"/>
                    </a:solidFill>
                  </a:tcPr>
                </a:tc>
                <a:tc>
                  <a:txBody>
                    <a:bodyPr/>
                    <a:lstStyle/>
                    <a:p>
                      <a:pPr algn="l" fontAlgn="b"/>
                      <a:endParaRPr lang="en-ZA" sz="2400" b="0" i="0" u="none" strike="noStrike" dirty="0">
                        <a:solidFill>
                          <a:srgbClr val="000000"/>
                        </a:solidFill>
                        <a:effectLst/>
                        <a:latin typeface="Gill Sans MT" pitchFamily="34" charset="0"/>
                      </a:endParaRPr>
                    </a:p>
                  </a:txBody>
                  <a:tcPr marL="0" marR="0" marT="0" marB="0" anchor="b">
                    <a:solidFill>
                      <a:schemeClr val="accent5"/>
                    </a:solidFill>
                  </a:tcPr>
                </a:tc>
              </a:tr>
              <a:tr h="449729">
                <a:tc>
                  <a:txBody>
                    <a:bodyPr/>
                    <a:lstStyle/>
                    <a:p>
                      <a:pPr algn="l" fontAlgn="b"/>
                      <a:r>
                        <a:rPr lang="en-ZA" sz="2400" u="none" strike="noStrike">
                          <a:effectLst/>
                          <a:latin typeface="Gill Sans MT" pitchFamily="34" charset="0"/>
                        </a:rPr>
                        <a:t>2015/16</a:t>
                      </a:r>
                      <a:endParaRPr lang="en-ZA" sz="2400" b="1" i="0" u="none" strike="noStrike">
                        <a:solidFill>
                          <a:srgbClr val="000000"/>
                        </a:solidFill>
                        <a:effectLst/>
                        <a:latin typeface="Gill Sans MT" pitchFamily="34" charset="0"/>
                      </a:endParaRPr>
                    </a:p>
                  </a:txBody>
                  <a:tcPr marL="0" marR="0" marT="0" marB="0" anchor="b"/>
                </a:tc>
                <a:tc>
                  <a:txBody>
                    <a:bodyPr/>
                    <a:lstStyle/>
                    <a:p>
                      <a:pPr algn="r" fontAlgn="b"/>
                      <a:r>
                        <a:rPr lang="en-ZA" sz="2400" u="none" strike="noStrike" dirty="0" smtClean="0">
                          <a:effectLst/>
                          <a:latin typeface="Gill Sans MT" pitchFamily="34" charset="0"/>
                        </a:rPr>
                        <a:t>459</a:t>
                      </a:r>
                      <a:endParaRPr lang="en-ZA" sz="2400" b="0" i="0" u="none" strike="noStrike" dirty="0">
                        <a:solidFill>
                          <a:srgbClr val="000000"/>
                        </a:solidFill>
                        <a:effectLst/>
                        <a:latin typeface="Gill Sans MT" pitchFamily="34" charset="0"/>
                      </a:endParaRPr>
                    </a:p>
                  </a:txBody>
                  <a:tcPr marL="0" marR="0" marT="0" marB="0" anchor="b"/>
                </a:tc>
                <a:tc>
                  <a:txBody>
                    <a:bodyPr/>
                    <a:lstStyle/>
                    <a:p>
                      <a:pPr algn="r" fontAlgn="b"/>
                      <a:r>
                        <a:rPr lang="en-ZA" sz="2400" u="none" strike="noStrike" dirty="0" smtClean="0">
                          <a:effectLst/>
                          <a:latin typeface="Gill Sans MT" pitchFamily="34" charset="0"/>
                        </a:rPr>
                        <a:t>11</a:t>
                      </a:r>
                      <a:endParaRPr lang="en-ZA" sz="2400" b="0" i="0" u="none" strike="noStrike" dirty="0">
                        <a:solidFill>
                          <a:srgbClr val="000000"/>
                        </a:solidFill>
                        <a:effectLst/>
                        <a:latin typeface="Gill Sans MT" pitchFamily="34" charset="0"/>
                      </a:endParaRPr>
                    </a:p>
                  </a:txBody>
                  <a:tcPr marL="0" marR="0" marT="0" marB="0" anchor="b"/>
                </a:tc>
                <a:tc>
                  <a:txBody>
                    <a:bodyPr/>
                    <a:lstStyle/>
                    <a:p>
                      <a:pPr algn="r" fontAlgn="b"/>
                      <a:r>
                        <a:rPr lang="en-ZA" sz="2400" u="none" strike="noStrike" dirty="0" smtClean="0">
                          <a:effectLst/>
                          <a:latin typeface="Gill Sans MT" pitchFamily="34" charset="0"/>
                        </a:rPr>
                        <a:t>2.4%</a:t>
                      </a:r>
                      <a:endParaRPr lang="en-ZA" sz="2400" b="0" i="0" u="none" strike="noStrike" dirty="0">
                        <a:solidFill>
                          <a:srgbClr val="000000"/>
                        </a:solidFill>
                        <a:effectLst/>
                        <a:latin typeface="Gill Sans MT" pitchFamily="34" charset="0"/>
                      </a:endParaRPr>
                    </a:p>
                  </a:txBody>
                  <a:tcPr marL="0" marR="0" marT="0" marB="0" anchor="b"/>
                </a:tc>
              </a:tr>
              <a:tr h="449729">
                <a:tc>
                  <a:txBody>
                    <a:bodyPr/>
                    <a:lstStyle/>
                    <a:p>
                      <a:pPr algn="l" fontAlgn="b"/>
                      <a:r>
                        <a:rPr lang="en-ZA" sz="2400" u="none" strike="noStrike">
                          <a:effectLst/>
                          <a:latin typeface="Gill Sans MT" pitchFamily="34" charset="0"/>
                        </a:rPr>
                        <a:t>2014/15</a:t>
                      </a:r>
                      <a:endParaRPr lang="en-ZA" sz="2400" b="1" i="0" u="none" strike="noStrike">
                        <a:solidFill>
                          <a:srgbClr val="000000"/>
                        </a:solidFill>
                        <a:effectLst/>
                        <a:latin typeface="Gill Sans MT" pitchFamily="34" charset="0"/>
                      </a:endParaRPr>
                    </a:p>
                  </a:txBody>
                  <a:tcPr marL="0" marR="0" marT="0" marB="0" anchor="b"/>
                </a:tc>
                <a:tc>
                  <a:txBody>
                    <a:bodyPr/>
                    <a:lstStyle/>
                    <a:p>
                      <a:pPr algn="r" fontAlgn="b"/>
                      <a:r>
                        <a:rPr lang="en-ZA" sz="2400" u="none" strike="noStrike" dirty="0" smtClean="0">
                          <a:effectLst/>
                          <a:latin typeface="Gill Sans MT" pitchFamily="34" charset="0"/>
                        </a:rPr>
                        <a:t>433</a:t>
                      </a:r>
                      <a:endParaRPr lang="en-ZA" sz="2400" b="0" i="0" u="none" strike="noStrike" dirty="0">
                        <a:solidFill>
                          <a:srgbClr val="000000"/>
                        </a:solidFill>
                        <a:effectLst/>
                        <a:latin typeface="Gill Sans MT" pitchFamily="34" charset="0"/>
                      </a:endParaRPr>
                    </a:p>
                  </a:txBody>
                  <a:tcPr marL="0" marR="0" marT="0" marB="0" anchor="b"/>
                </a:tc>
                <a:tc>
                  <a:txBody>
                    <a:bodyPr/>
                    <a:lstStyle/>
                    <a:p>
                      <a:pPr algn="r" fontAlgn="b"/>
                      <a:r>
                        <a:rPr lang="en-ZA" sz="2400" u="none" strike="noStrike">
                          <a:effectLst/>
                          <a:latin typeface="Gill Sans MT" pitchFamily="34" charset="0"/>
                        </a:rPr>
                        <a:t>8</a:t>
                      </a:r>
                      <a:endParaRPr lang="en-ZA" sz="2400" b="0" i="0" u="none" strike="noStrike">
                        <a:solidFill>
                          <a:srgbClr val="000000"/>
                        </a:solidFill>
                        <a:effectLst/>
                        <a:latin typeface="Gill Sans MT" pitchFamily="34" charset="0"/>
                      </a:endParaRPr>
                    </a:p>
                  </a:txBody>
                  <a:tcPr marL="0" marR="0" marT="0" marB="0" anchor="b"/>
                </a:tc>
                <a:tc>
                  <a:txBody>
                    <a:bodyPr/>
                    <a:lstStyle/>
                    <a:p>
                      <a:pPr algn="r" fontAlgn="b"/>
                      <a:r>
                        <a:rPr lang="en-ZA" sz="2400" u="none" strike="noStrike" dirty="0" smtClean="0">
                          <a:effectLst/>
                          <a:latin typeface="Gill Sans MT" pitchFamily="34" charset="0"/>
                        </a:rPr>
                        <a:t>1.85%</a:t>
                      </a:r>
                      <a:endParaRPr lang="en-ZA" sz="2400" b="0" i="0" u="none" strike="noStrike" dirty="0">
                        <a:solidFill>
                          <a:srgbClr val="000000"/>
                        </a:solidFill>
                        <a:effectLst/>
                        <a:latin typeface="Gill Sans MT" pitchFamily="34" charset="0"/>
                      </a:endParaRPr>
                    </a:p>
                  </a:txBody>
                  <a:tcPr marL="0" marR="0" marT="0" marB="0" anchor="b"/>
                </a:tc>
              </a:tr>
              <a:tr h="449729">
                <a:tc>
                  <a:txBody>
                    <a:bodyPr/>
                    <a:lstStyle/>
                    <a:p>
                      <a:pPr algn="l" fontAlgn="b"/>
                      <a:r>
                        <a:rPr lang="en-ZA" sz="2400" u="none" strike="noStrike">
                          <a:effectLst/>
                          <a:latin typeface="Gill Sans MT" pitchFamily="34" charset="0"/>
                        </a:rPr>
                        <a:t>2013/14</a:t>
                      </a:r>
                      <a:endParaRPr lang="en-ZA" sz="2400" b="1" i="0" u="none" strike="noStrike">
                        <a:solidFill>
                          <a:srgbClr val="000000"/>
                        </a:solidFill>
                        <a:effectLst/>
                        <a:latin typeface="Gill Sans MT" pitchFamily="34" charset="0"/>
                      </a:endParaRPr>
                    </a:p>
                  </a:txBody>
                  <a:tcPr marL="0" marR="0" marT="0" marB="0" anchor="b"/>
                </a:tc>
                <a:tc>
                  <a:txBody>
                    <a:bodyPr/>
                    <a:lstStyle/>
                    <a:p>
                      <a:pPr algn="r" fontAlgn="b"/>
                      <a:r>
                        <a:rPr lang="en-ZA" sz="2400" u="none" strike="noStrike">
                          <a:effectLst/>
                          <a:latin typeface="Gill Sans MT" pitchFamily="34" charset="0"/>
                        </a:rPr>
                        <a:t>494</a:t>
                      </a:r>
                      <a:endParaRPr lang="en-ZA" sz="2400" b="0" i="0" u="none" strike="noStrike">
                        <a:solidFill>
                          <a:srgbClr val="000000"/>
                        </a:solidFill>
                        <a:effectLst/>
                        <a:latin typeface="Gill Sans MT" pitchFamily="34" charset="0"/>
                      </a:endParaRPr>
                    </a:p>
                  </a:txBody>
                  <a:tcPr marL="0" marR="0" marT="0" marB="0" anchor="b"/>
                </a:tc>
                <a:tc>
                  <a:txBody>
                    <a:bodyPr/>
                    <a:lstStyle/>
                    <a:p>
                      <a:pPr algn="r" fontAlgn="b"/>
                      <a:r>
                        <a:rPr lang="en-ZA" sz="2400" u="none" strike="noStrike">
                          <a:effectLst/>
                          <a:latin typeface="Gill Sans MT" pitchFamily="34" charset="0"/>
                        </a:rPr>
                        <a:t>8</a:t>
                      </a:r>
                      <a:endParaRPr lang="en-ZA" sz="2400" b="0" i="0" u="none" strike="noStrike">
                        <a:solidFill>
                          <a:srgbClr val="000000"/>
                        </a:solidFill>
                        <a:effectLst/>
                        <a:latin typeface="Gill Sans MT" pitchFamily="34" charset="0"/>
                      </a:endParaRPr>
                    </a:p>
                  </a:txBody>
                  <a:tcPr marL="0" marR="0" marT="0" marB="0" anchor="b"/>
                </a:tc>
                <a:tc>
                  <a:txBody>
                    <a:bodyPr/>
                    <a:lstStyle/>
                    <a:p>
                      <a:pPr algn="r" fontAlgn="b"/>
                      <a:r>
                        <a:rPr lang="en-ZA" sz="2400" u="none" strike="noStrike" dirty="0">
                          <a:effectLst/>
                          <a:latin typeface="Gill Sans MT" pitchFamily="34" charset="0"/>
                        </a:rPr>
                        <a:t>1.6%</a:t>
                      </a:r>
                      <a:endParaRPr lang="en-ZA" sz="2400" b="0" i="0" u="none" strike="noStrike" dirty="0">
                        <a:solidFill>
                          <a:srgbClr val="000000"/>
                        </a:solidFill>
                        <a:effectLst/>
                        <a:latin typeface="Gill Sans MT" pitchFamily="34" charset="0"/>
                      </a:endParaRPr>
                    </a:p>
                  </a:txBody>
                  <a:tcPr marL="0" marR="0" marT="0" marB="0" anchor="b"/>
                </a:tc>
              </a:tr>
              <a:tr h="449729">
                <a:tc>
                  <a:txBody>
                    <a:bodyPr/>
                    <a:lstStyle/>
                    <a:p>
                      <a:pPr algn="l" fontAlgn="b"/>
                      <a:r>
                        <a:rPr lang="en-ZA" sz="2400" u="none" strike="noStrike">
                          <a:effectLst/>
                          <a:latin typeface="Gill Sans MT" pitchFamily="34" charset="0"/>
                        </a:rPr>
                        <a:t>2012/13</a:t>
                      </a:r>
                      <a:endParaRPr lang="en-ZA" sz="2400" b="1" i="0" u="none" strike="noStrike">
                        <a:solidFill>
                          <a:srgbClr val="000000"/>
                        </a:solidFill>
                        <a:effectLst/>
                        <a:latin typeface="Gill Sans MT" pitchFamily="34" charset="0"/>
                      </a:endParaRPr>
                    </a:p>
                  </a:txBody>
                  <a:tcPr marL="0" marR="0" marT="0" marB="0" anchor="b"/>
                </a:tc>
                <a:tc>
                  <a:txBody>
                    <a:bodyPr/>
                    <a:lstStyle/>
                    <a:p>
                      <a:pPr algn="r" fontAlgn="b"/>
                      <a:r>
                        <a:rPr lang="en-ZA" sz="2400" u="none" strike="noStrike">
                          <a:effectLst/>
                          <a:latin typeface="Gill Sans MT" pitchFamily="34" charset="0"/>
                        </a:rPr>
                        <a:t>457</a:t>
                      </a:r>
                      <a:endParaRPr lang="en-ZA" sz="2400" b="0" i="0" u="none" strike="noStrike">
                        <a:solidFill>
                          <a:srgbClr val="000000"/>
                        </a:solidFill>
                        <a:effectLst/>
                        <a:latin typeface="Gill Sans MT" pitchFamily="34" charset="0"/>
                      </a:endParaRPr>
                    </a:p>
                  </a:txBody>
                  <a:tcPr marL="0" marR="0" marT="0" marB="0" anchor="b"/>
                </a:tc>
                <a:tc>
                  <a:txBody>
                    <a:bodyPr/>
                    <a:lstStyle/>
                    <a:p>
                      <a:pPr algn="r" fontAlgn="b"/>
                      <a:r>
                        <a:rPr lang="en-ZA" sz="2400" u="none" strike="noStrike" dirty="0">
                          <a:effectLst/>
                          <a:latin typeface="Gill Sans MT" pitchFamily="34" charset="0"/>
                        </a:rPr>
                        <a:t>9</a:t>
                      </a:r>
                      <a:endParaRPr lang="en-ZA" sz="2400" b="0" i="0" u="none" strike="noStrike" dirty="0">
                        <a:solidFill>
                          <a:srgbClr val="000000"/>
                        </a:solidFill>
                        <a:effectLst/>
                        <a:latin typeface="Gill Sans MT" pitchFamily="34" charset="0"/>
                      </a:endParaRPr>
                    </a:p>
                  </a:txBody>
                  <a:tcPr marL="0" marR="0" marT="0" marB="0" anchor="b"/>
                </a:tc>
                <a:tc>
                  <a:txBody>
                    <a:bodyPr/>
                    <a:lstStyle/>
                    <a:p>
                      <a:pPr algn="r" fontAlgn="b"/>
                      <a:r>
                        <a:rPr lang="en-ZA" sz="2400" u="none" strike="noStrike" dirty="0">
                          <a:effectLst/>
                          <a:latin typeface="Gill Sans MT" pitchFamily="34" charset="0"/>
                        </a:rPr>
                        <a:t>2.0%</a:t>
                      </a:r>
                      <a:endParaRPr lang="en-ZA" sz="2400" b="0" i="0" u="none" strike="noStrike" dirty="0">
                        <a:solidFill>
                          <a:srgbClr val="000000"/>
                        </a:solidFill>
                        <a:effectLst/>
                        <a:latin typeface="Gill Sans MT" pitchFamily="34" charset="0"/>
                      </a:endParaRPr>
                    </a:p>
                  </a:txBody>
                  <a:tcPr marL="0" marR="0" marT="0" marB="0" anchor="b"/>
                </a:tc>
              </a:tr>
            </a:tbl>
          </a:graphicData>
        </a:graphic>
      </p:graphicFrame>
      <p:sp>
        <p:nvSpPr>
          <p:cNvPr id="6" name="Slide Number Placeholder 5"/>
          <p:cNvSpPr>
            <a:spLocks noGrp="1"/>
          </p:cNvSpPr>
          <p:nvPr>
            <p:ph type="sldNum" sz="quarter" idx="15"/>
          </p:nvPr>
        </p:nvSpPr>
        <p:spPr/>
        <p:txBody>
          <a:bodyPr/>
          <a:lstStyle/>
          <a:p>
            <a:pPr>
              <a:defRPr/>
            </a:pPr>
            <a:fld id="{033B96BC-5B50-421C-9BA7-D9E46381C57E}" type="slidenum">
              <a:rPr lang="en-US" smtClean="0"/>
              <a:pPr>
                <a:defRPr/>
              </a:pPr>
              <a:t>10</a:t>
            </a:fld>
            <a:endParaRPr lang="en-US"/>
          </a:p>
        </p:txBody>
      </p:sp>
    </p:spTree>
    <p:extLst>
      <p:ext uri="{BB962C8B-B14F-4D97-AF65-F5344CB8AC3E}">
        <p14:creationId xmlns:p14="http://schemas.microsoft.com/office/powerpoint/2010/main" xmlns="" val="376886303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116632"/>
            <a:ext cx="9036496" cy="576064"/>
          </a:xfrm>
        </p:spPr>
        <p:txBody>
          <a:bodyPr>
            <a:normAutofit/>
          </a:bodyPr>
          <a:lstStyle/>
          <a:p>
            <a:pPr algn="ctr"/>
            <a:r>
              <a:rPr lang="en-ZA" b="1" dirty="0" smtClean="0">
                <a:solidFill>
                  <a:schemeClr val="accent6">
                    <a:lumMod val="50000"/>
                  </a:schemeClr>
                </a:solidFill>
                <a:latin typeface="Gill Sans MT" pitchFamily="34" charset="0"/>
              </a:rPr>
              <a:t>DPSA: PWD  </a:t>
            </a:r>
            <a:r>
              <a:rPr lang="en-ZA" b="1" dirty="0">
                <a:solidFill>
                  <a:schemeClr val="accent6">
                    <a:lumMod val="50000"/>
                  </a:schemeClr>
                </a:solidFill>
                <a:latin typeface="Gill Sans MT" pitchFamily="34" charset="0"/>
              </a:rPr>
              <a:t>Representation (3yr cycle)</a:t>
            </a:r>
          </a:p>
        </p:txBody>
      </p:sp>
      <p:sp>
        <p:nvSpPr>
          <p:cNvPr id="5" name="Slide Number Placeholder 4"/>
          <p:cNvSpPr>
            <a:spLocks noGrp="1"/>
          </p:cNvSpPr>
          <p:nvPr>
            <p:ph type="sldNum" sz="quarter" idx="15"/>
          </p:nvPr>
        </p:nvSpPr>
        <p:spPr/>
        <p:txBody>
          <a:bodyPr/>
          <a:lstStyle/>
          <a:p>
            <a:pPr>
              <a:defRPr/>
            </a:pPr>
            <a:fld id="{033B96BC-5B50-421C-9BA7-D9E46381C57E}" type="slidenum">
              <a:rPr lang="en-US" smtClean="0"/>
              <a:pPr>
                <a:defRPr/>
              </a:pPr>
              <a:t>11</a:t>
            </a:fld>
            <a:endParaRPr lang="en-US"/>
          </a:p>
        </p:txBody>
      </p:sp>
      <p:graphicFrame>
        <p:nvGraphicFramePr>
          <p:cNvPr id="8" name="Content Placeholder 4"/>
          <p:cNvGraphicFramePr>
            <a:graphicFrameLocks noGrp="1"/>
          </p:cNvGraphicFramePr>
          <p:nvPr>
            <p:ph sz="quarter" idx="1"/>
            <p:extLst/>
          </p:nvPr>
        </p:nvGraphicFramePr>
        <p:xfrm>
          <a:off x="457200" y="1600201"/>
          <a:ext cx="3754760" cy="413385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9" name="Chart 8"/>
          <p:cNvGraphicFramePr>
            <a:graphicFrameLocks/>
          </p:cNvGraphicFramePr>
          <p:nvPr>
            <p:extLst/>
          </p:nvPr>
        </p:nvGraphicFramePr>
        <p:xfrm>
          <a:off x="4140375" y="1556792"/>
          <a:ext cx="4248049" cy="4104456"/>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xmlns="" val="284038273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7474" y="0"/>
            <a:ext cx="8360990" cy="864096"/>
          </a:xfrm>
        </p:spPr>
        <p:txBody>
          <a:bodyPr>
            <a:normAutofit/>
          </a:bodyPr>
          <a:lstStyle/>
          <a:p>
            <a:pPr algn="ctr"/>
            <a:r>
              <a:rPr lang="en-ZA" sz="2800" b="1" dirty="0" smtClean="0">
                <a:solidFill>
                  <a:schemeClr val="accent6">
                    <a:lumMod val="50000"/>
                  </a:schemeClr>
                </a:solidFill>
                <a:latin typeface="Gill Sans MT" pitchFamily="34" charset="0"/>
              </a:rPr>
              <a:t>Gender Focal Point in the Department (dpsa) </a:t>
            </a:r>
            <a:endParaRPr lang="en-ZA" sz="2800" b="1" dirty="0">
              <a:solidFill>
                <a:schemeClr val="accent6">
                  <a:lumMod val="50000"/>
                </a:schemeClr>
              </a:solidFill>
              <a:latin typeface="Gill Sans MT" pitchFamily="34" charset="0"/>
            </a:endParaRPr>
          </a:p>
        </p:txBody>
      </p:sp>
      <p:sp>
        <p:nvSpPr>
          <p:cNvPr id="3" name="Content Placeholder 2"/>
          <p:cNvSpPr>
            <a:spLocks noGrp="1"/>
          </p:cNvSpPr>
          <p:nvPr>
            <p:ph idx="1"/>
          </p:nvPr>
        </p:nvSpPr>
        <p:spPr>
          <a:xfrm>
            <a:off x="161231" y="1196752"/>
            <a:ext cx="8756526" cy="4752528"/>
          </a:xfrm>
        </p:spPr>
        <p:txBody>
          <a:bodyPr>
            <a:normAutofit/>
          </a:bodyPr>
          <a:lstStyle/>
          <a:p>
            <a:pPr marL="623887" indent="-514350">
              <a:buFont typeface="+mj-lt"/>
              <a:buAutoNum type="arabicParenR"/>
            </a:pPr>
            <a:r>
              <a:rPr lang="en-ZA" sz="2000" dirty="0" smtClean="0">
                <a:latin typeface="Gill Sans MT" pitchFamily="34" charset="0"/>
              </a:rPr>
              <a:t>The Director: Transformation and Employee Health and Wellness is assigned the Role of a Gender Focal Point (SMS member)</a:t>
            </a:r>
          </a:p>
          <a:p>
            <a:pPr marL="623887" indent="-514350">
              <a:buFont typeface="+mj-lt"/>
              <a:buAutoNum type="arabicParenR"/>
            </a:pPr>
            <a:endParaRPr lang="en-ZA" sz="2000" dirty="0" smtClean="0">
              <a:latin typeface="Gill Sans MT" pitchFamily="34" charset="0"/>
            </a:endParaRPr>
          </a:p>
          <a:p>
            <a:pPr marL="623887" indent="-514350">
              <a:buFont typeface="+mj-lt"/>
              <a:buAutoNum type="arabicParenR"/>
            </a:pPr>
            <a:r>
              <a:rPr lang="en-ZA" sz="2000" dirty="0" smtClean="0">
                <a:latin typeface="Gill Sans MT" pitchFamily="34" charset="0"/>
              </a:rPr>
              <a:t>Located in the Corporate Services Branch –reporting to Chief Director: HR and  Security Management.</a:t>
            </a:r>
          </a:p>
          <a:p>
            <a:pPr marL="623887" indent="-514350">
              <a:buFont typeface="+mj-lt"/>
              <a:buAutoNum type="arabicParenR"/>
            </a:pPr>
            <a:endParaRPr lang="en-ZA" sz="2000" dirty="0" smtClean="0">
              <a:latin typeface="Gill Sans MT" pitchFamily="34" charset="0"/>
            </a:endParaRPr>
          </a:p>
          <a:p>
            <a:pPr marL="623887" indent="-514350">
              <a:buFont typeface="+mj-lt"/>
              <a:buAutoNum type="arabicParenR"/>
            </a:pPr>
            <a:r>
              <a:rPr lang="en-ZA" sz="2000" dirty="0" smtClean="0">
                <a:latin typeface="Gill Sans MT" pitchFamily="34" charset="0"/>
              </a:rPr>
              <a:t>The Director has the assistance of a Deputy Director who coordinates the implementation of GESF plan and Diversity Management interventions.</a:t>
            </a:r>
          </a:p>
          <a:p>
            <a:pPr marL="623887" indent="-514350">
              <a:buFont typeface="+mj-lt"/>
              <a:buAutoNum type="arabicParenR"/>
            </a:pPr>
            <a:endParaRPr lang="en-ZA" sz="2000" dirty="0" smtClean="0">
              <a:latin typeface="Gill Sans MT" pitchFamily="34" charset="0"/>
            </a:endParaRPr>
          </a:p>
          <a:p>
            <a:pPr marL="623887" indent="-514350">
              <a:buFont typeface="+mj-lt"/>
              <a:buAutoNum type="arabicParenR"/>
            </a:pPr>
            <a:r>
              <a:rPr lang="en-ZA" sz="2000" dirty="0" smtClean="0">
                <a:latin typeface="Gill Sans MT" pitchFamily="34" charset="0"/>
              </a:rPr>
              <a:t>Key Responsibilities: </a:t>
            </a:r>
          </a:p>
          <a:p>
            <a:pPr marL="749617" lvl="2" indent="0"/>
            <a:r>
              <a:rPr lang="en-ZA" sz="1400" dirty="0" smtClean="0">
                <a:latin typeface="Gill Sans MT" pitchFamily="34" charset="0"/>
              </a:rPr>
              <a:t>Gender Mainstreaming; Employment Equity; Disability Management, </a:t>
            </a:r>
          </a:p>
          <a:p>
            <a:pPr marL="749617" lvl="2" indent="0"/>
            <a:r>
              <a:rPr lang="en-ZA" sz="1400" dirty="0" smtClean="0">
                <a:latin typeface="Gill Sans MT" pitchFamily="34" charset="0"/>
              </a:rPr>
              <a:t>Youth Development; Employee Health and Wellness; Service Delivery Improvement Programme</a:t>
            </a:r>
          </a:p>
          <a:p>
            <a:pPr marL="749617" lvl="2" indent="0"/>
            <a:r>
              <a:rPr lang="en-ZA" sz="1400" dirty="0" err="1" smtClean="0">
                <a:latin typeface="Gill Sans MT" pitchFamily="34" charset="0"/>
              </a:rPr>
              <a:t>Batho</a:t>
            </a:r>
            <a:r>
              <a:rPr lang="en-ZA" sz="1400" dirty="0" smtClean="0">
                <a:latin typeface="Gill Sans MT" pitchFamily="34" charset="0"/>
              </a:rPr>
              <a:t> Pele coordination and Coordination of the Management of Performance Assessment Tool.</a:t>
            </a:r>
            <a:endParaRPr lang="en-ZA" sz="1400" dirty="0">
              <a:latin typeface="Gill Sans MT" pitchFamily="34" charset="0"/>
            </a:endParaRPr>
          </a:p>
        </p:txBody>
      </p:sp>
      <p:sp>
        <p:nvSpPr>
          <p:cNvPr id="5" name="Slide Number Placeholder 4"/>
          <p:cNvSpPr>
            <a:spLocks noGrp="1"/>
          </p:cNvSpPr>
          <p:nvPr>
            <p:ph type="sldNum" sz="quarter" idx="15"/>
          </p:nvPr>
        </p:nvSpPr>
        <p:spPr/>
        <p:txBody>
          <a:bodyPr/>
          <a:lstStyle/>
          <a:p>
            <a:pPr>
              <a:defRPr/>
            </a:pPr>
            <a:fld id="{033B96BC-5B50-421C-9BA7-D9E46381C57E}" type="slidenum">
              <a:rPr lang="en-US" smtClean="0"/>
              <a:pPr>
                <a:defRPr/>
              </a:pPr>
              <a:t>12</a:t>
            </a:fld>
            <a:endParaRPr lang="en-US"/>
          </a:p>
        </p:txBody>
      </p:sp>
    </p:spTree>
    <p:extLst>
      <p:ext uri="{BB962C8B-B14F-4D97-AF65-F5344CB8AC3E}">
        <p14:creationId xmlns:p14="http://schemas.microsoft.com/office/powerpoint/2010/main" xmlns="" val="326515655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0"/>
            <a:ext cx="8229600" cy="648072"/>
          </a:xfrm>
        </p:spPr>
        <p:txBody>
          <a:bodyPr>
            <a:normAutofit fontScale="90000"/>
          </a:bodyPr>
          <a:lstStyle/>
          <a:p>
            <a:r>
              <a:rPr lang="en-ZA" sz="2400" b="1" dirty="0" smtClean="0">
                <a:solidFill>
                  <a:schemeClr val="accent6">
                    <a:lumMod val="50000"/>
                  </a:schemeClr>
                </a:solidFill>
                <a:latin typeface="Gill Sans MT" pitchFamily="34" charset="0"/>
              </a:rPr>
              <a:t>Representation of women at SMS as at 30 September 2015</a:t>
            </a:r>
            <a:endParaRPr lang="en-ZA" sz="2400" b="1" dirty="0">
              <a:solidFill>
                <a:schemeClr val="accent6">
                  <a:lumMod val="50000"/>
                </a:schemeClr>
              </a:solidFill>
              <a:latin typeface="Gill Sans MT" pitchFamily="34" charset="0"/>
            </a:endParaRPr>
          </a:p>
        </p:txBody>
      </p:sp>
      <p:sp>
        <p:nvSpPr>
          <p:cNvPr id="3" name="Content Placeholder 2"/>
          <p:cNvSpPr>
            <a:spLocks noGrp="1"/>
          </p:cNvSpPr>
          <p:nvPr>
            <p:ph sz="quarter" idx="1"/>
          </p:nvPr>
        </p:nvSpPr>
        <p:spPr>
          <a:xfrm>
            <a:off x="467544" y="1268760"/>
            <a:ext cx="8064896" cy="4680520"/>
          </a:xfrm>
        </p:spPr>
        <p:txBody>
          <a:bodyPr/>
          <a:lstStyle/>
          <a:p>
            <a:r>
              <a:rPr lang="en-ZA" sz="2000" dirty="0" smtClean="0">
                <a:latin typeface="Gill Sans MT" pitchFamily="34" charset="0"/>
              </a:rPr>
              <a:t>There were </a:t>
            </a:r>
            <a:r>
              <a:rPr lang="en-ZA" sz="2000" b="1" dirty="0" smtClean="0">
                <a:latin typeface="Gill Sans MT" pitchFamily="34" charset="0"/>
              </a:rPr>
              <a:t>9976</a:t>
            </a:r>
            <a:r>
              <a:rPr lang="en-ZA" sz="2000" dirty="0" smtClean="0">
                <a:latin typeface="Gill Sans MT" pitchFamily="34" charset="0"/>
              </a:rPr>
              <a:t> filled SMS positions of which </a:t>
            </a:r>
            <a:r>
              <a:rPr lang="en-ZA" sz="2000" b="1" dirty="0" smtClean="0">
                <a:latin typeface="Gill Sans MT" pitchFamily="34" charset="0"/>
              </a:rPr>
              <a:t>4056 (40.6%) </a:t>
            </a:r>
            <a:r>
              <a:rPr lang="en-ZA" sz="2000" dirty="0" smtClean="0">
                <a:latin typeface="Gill Sans MT" pitchFamily="34" charset="0"/>
              </a:rPr>
              <a:t>were filled by women and </a:t>
            </a:r>
            <a:r>
              <a:rPr lang="en-ZA" sz="2000" b="1" dirty="0" smtClean="0">
                <a:latin typeface="Gill Sans MT" pitchFamily="34" charset="0"/>
              </a:rPr>
              <a:t>5907 (59.4%) </a:t>
            </a:r>
            <a:r>
              <a:rPr lang="en-ZA" sz="2000" dirty="0" smtClean="0">
                <a:latin typeface="Gill Sans MT" pitchFamily="34" charset="0"/>
              </a:rPr>
              <a:t>were filled by men.</a:t>
            </a:r>
          </a:p>
          <a:p>
            <a:pPr marL="0" indent="0">
              <a:buNone/>
            </a:pPr>
            <a:endParaRPr lang="en-ZA" sz="2000" dirty="0" smtClean="0">
              <a:latin typeface="Gill Sans MT" pitchFamily="34" charset="0"/>
            </a:endParaRPr>
          </a:p>
          <a:p>
            <a:r>
              <a:rPr lang="en-ZA" sz="2000" dirty="0" smtClean="0">
                <a:latin typeface="Gill Sans MT" pitchFamily="34" charset="0"/>
              </a:rPr>
              <a:t>There are 13 people categorised as unknown at SMS level</a:t>
            </a:r>
          </a:p>
          <a:p>
            <a:pPr>
              <a:buNone/>
            </a:pPr>
            <a:r>
              <a:rPr lang="en-ZA" sz="2000" dirty="0" smtClean="0">
                <a:latin typeface="Gill Sans MT" pitchFamily="34" charset="0"/>
              </a:rPr>
              <a:t> </a:t>
            </a:r>
          </a:p>
          <a:p>
            <a:r>
              <a:rPr lang="en-ZA" sz="2000" dirty="0" smtClean="0">
                <a:latin typeface="Gill Sans MT" pitchFamily="34" charset="0"/>
              </a:rPr>
              <a:t>Women constitute </a:t>
            </a:r>
            <a:r>
              <a:rPr lang="en-ZA" sz="2000" b="1" dirty="0" smtClean="0">
                <a:latin typeface="Gill Sans MT" pitchFamily="34" charset="0"/>
              </a:rPr>
              <a:t>28% </a:t>
            </a:r>
            <a:r>
              <a:rPr lang="en-ZA" sz="2000" dirty="0" smtClean="0">
                <a:latin typeface="Gill Sans MT" pitchFamily="34" charset="0"/>
              </a:rPr>
              <a:t>0f level 16 and men </a:t>
            </a:r>
            <a:r>
              <a:rPr lang="en-ZA" sz="2000" b="1" dirty="0" smtClean="0">
                <a:latin typeface="Gill Sans MT" pitchFamily="34" charset="0"/>
              </a:rPr>
              <a:t>72%</a:t>
            </a:r>
            <a:r>
              <a:rPr lang="en-ZA" sz="2000" dirty="0" smtClean="0">
                <a:latin typeface="Gill Sans MT" pitchFamily="34" charset="0"/>
              </a:rPr>
              <a:t>; this representation has remained persistently low over the years.</a:t>
            </a:r>
          </a:p>
          <a:p>
            <a:pPr>
              <a:buNone/>
            </a:pPr>
            <a:endParaRPr lang="en-ZA" sz="2000" dirty="0" smtClean="0">
              <a:latin typeface="Gill Sans MT" pitchFamily="34" charset="0"/>
            </a:endParaRPr>
          </a:p>
          <a:p>
            <a:r>
              <a:rPr lang="en-ZA" sz="2000" dirty="0" smtClean="0">
                <a:latin typeface="Gill Sans MT" pitchFamily="34" charset="0"/>
              </a:rPr>
              <a:t>Women with disabilities at SMS  are </a:t>
            </a:r>
            <a:r>
              <a:rPr lang="en-ZA" sz="2000" b="1" dirty="0" smtClean="0">
                <a:latin typeface="Gill Sans MT" pitchFamily="34" charset="0"/>
              </a:rPr>
              <a:t>39</a:t>
            </a:r>
            <a:r>
              <a:rPr lang="en-ZA" sz="2000" dirty="0" smtClean="0">
                <a:latin typeface="Gill Sans MT" pitchFamily="34" charset="0"/>
              </a:rPr>
              <a:t> and men were </a:t>
            </a:r>
            <a:r>
              <a:rPr lang="en-ZA" sz="2000" b="1" dirty="0" smtClean="0">
                <a:latin typeface="Gill Sans MT" pitchFamily="34" charset="0"/>
              </a:rPr>
              <a:t>83</a:t>
            </a:r>
            <a:r>
              <a:rPr lang="en-ZA" sz="2000" dirty="0" smtClean="0">
                <a:latin typeface="Gill Sans MT" pitchFamily="34" charset="0"/>
              </a:rPr>
              <a:t> from a total of  </a:t>
            </a:r>
            <a:r>
              <a:rPr lang="en-ZA" sz="2000" b="1" dirty="0" smtClean="0">
                <a:latin typeface="Gill Sans MT" pitchFamily="34" charset="0"/>
              </a:rPr>
              <a:t>119.</a:t>
            </a:r>
          </a:p>
          <a:p>
            <a:pPr>
              <a:buNone/>
            </a:pPr>
            <a:endParaRPr lang="en-ZA" sz="2000" dirty="0" smtClean="0">
              <a:latin typeface="Gill Sans MT" pitchFamily="34" charset="0"/>
            </a:endParaRPr>
          </a:p>
          <a:p>
            <a:r>
              <a:rPr lang="en-ZA" sz="2000" dirty="0" smtClean="0">
                <a:latin typeface="Gill Sans MT" pitchFamily="34" charset="0"/>
              </a:rPr>
              <a:t>Youth (below 35) at SMS constitute 5% of the total; young women at this level are more than men at </a:t>
            </a:r>
            <a:r>
              <a:rPr lang="en-ZA" sz="2000" b="1" dirty="0" smtClean="0">
                <a:latin typeface="Gill Sans MT" pitchFamily="34" charset="0"/>
              </a:rPr>
              <a:t>51%</a:t>
            </a:r>
            <a:r>
              <a:rPr lang="en-ZA" sz="2000" dirty="0" smtClean="0">
                <a:latin typeface="Gill Sans MT" pitchFamily="34" charset="0"/>
              </a:rPr>
              <a:t> and men at </a:t>
            </a:r>
            <a:r>
              <a:rPr lang="en-ZA" sz="2000" b="1" dirty="0" smtClean="0">
                <a:latin typeface="Gill Sans MT" pitchFamily="34" charset="0"/>
              </a:rPr>
              <a:t>49%</a:t>
            </a:r>
            <a:r>
              <a:rPr lang="en-ZA" sz="2000" dirty="0" smtClean="0">
                <a:latin typeface="Gill Sans MT" pitchFamily="34" charset="0"/>
              </a:rPr>
              <a:t>.</a:t>
            </a:r>
            <a:endParaRPr lang="en-ZA" sz="2000" dirty="0">
              <a:latin typeface="Gill Sans MT" pitchFamily="34" charset="0"/>
            </a:endParaRPr>
          </a:p>
        </p:txBody>
      </p:sp>
      <p:sp>
        <p:nvSpPr>
          <p:cNvPr id="4" name="Slide Number Placeholder 3"/>
          <p:cNvSpPr>
            <a:spLocks noGrp="1"/>
          </p:cNvSpPr>
          <p:nvPr>
            <p:ph type="sldNum" sz="quarter" idx="15"/>
          </p:nvPr>
        </p:nvSpPr>
        <p:spPr/>
        <p:txBody>
          <a:bodyPr/>
          <a:lstStyle/>
          <a:p>
            <a:pPr>
              <a:defRPr/>
            </a:pPr>
            <a:fld id="{033B96BC-5B50-421C-9BA7-D9E46381C57E}" type="slidenum">
              <a:rPr lang="en-US" smtClean="0"/>
              <a:pPr>
                <a:defRPr/>
              </a:pPr>
              <a:t>2</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260648"/>
            <a:ext cx="8496944" cy="701824"/>
          </a:xfrm>
        </p:spPr>
        <p:txBody>
          <a:bodyPr>
            <a:noAutofit/>
          </a:bodyPr>
          <a:lstStyle/>
          <a:p>
            <a:r>
              <a:rPr lang="en-ZA" sz="2400" b="1" dirty="0" smtClean="0">
                <a:solidFill>
                  <a:schemeClr val="accent6">
                    <a:lumMod val="50000"/>
                  </a:schemeClr>
                </a:solidFill>
                <a:latin typeface="Gill Sans MT" pitchFamily="34" charset="0"/>
              </a:rPr>
              <a:t>Representation of women versus men at SMS in the Public SERVICE</a:t>
            </a:r>
            <a:endParaRPr lang="en-ZA" sz="2400" b="1" dirty="0">
              <a:latin typeface="Gill Sans MT" pitchFamily="34" charset="0"/>
            </a:endParaRPr>
          </a:p>
        </p:txBody>
      </p:sp>
      <p:graphicFrame>
        <p:nvGraphicFramePr>
          <p:cNvPr id="4" name="Content Placeholder 3"/>
          <p:cNvGraphicFramePr>
            <a:graphicFrameLocks noGrp="1"/>
          </p:cNvGraphicFramePr>
          <p:nvPr>
            <p:ph sz="quarter" idx="1"/>
            <p:extLst>
              <p:ext uri="{D42A27DB-BD31-4B8C-83A1-F6EECF244321}">
                <p14:modId xmlns:p14="http://schemas.microsoft.com/office/powerpoint/2010/main" xmlns="" val="2733890443"/>
              </p:ext>
            </p:extLst>
          </p:nvPr>
        </p:nvGraphicFramePr>
        <p:xfrm>
          <a:off x="323527" y="1124744"/>
          <a:ext cx="8461451" cy="4849728"/>
        </p:xfrm>
        <a:graphic>
          <a:graphicData uri="http://schemas.openxmlformats.org/drawingml/2006/table">
            <a:tbl>
              <a:tblPr firstRow="1" bandRow="1">
                <a:tableStyleId>{5C22544A-7EE6-4342-B048-85BDC9FD1C3A}</a:tableStyleId>
              </a:tblPr>
              <a:tblGrid>
                <a:gridCol w="2736304"/>
                <a:gridCol w="1224136"/>
                <a:gridCol w="843815"/>
                <a:gridCol w="834098"/>
                <a:gridCol w="874083"/>
                <a:gridCol w="1050757"/>
                <a:gridCol w="898258"/>
              </a:tblGrid>
              <a:tr h="370840">
                <a:tc>
                  <a:txBody>
                    <a:bodyPr/>
                    <a:lstStyle/>
                    <a:p>
                      <a:pPr algn="ctr">
                        <a:lnSpc>
                          <a:spcPct val="115000"/>
                        </a:lnSpc>
                        <a:spcAft>
                          <a:spcPts val="0"/>
                        </a:spcAft>
                      </a:pPr>
                      <a:r>
                        <a:rPr lang="en-ZA" sz="1400" b="1" dirty="0" smtClean="0">
                          <a:solidFill>
                            <a:srgbClr val="000000"/>
                          </a:solidFill>
                          <a:latin typeface="Gill Sans MT" pitchFamily="34" charset="0"/>
                          <a:ea typeface="Times New Roman"/>
                          <a:cs typeface="Times New Roman"/>
                        </a:rPr>
                        <a:t>SEPTEMBER</a:t>
                      </a:r>
                      <a:r>
                        <a:rPr lang="en-ZA" sz="1400" b="1" baseline="0" dirty="0" smtClean="0">
                          <a:solidFill>
                            <a:srgbClr val="000000"/>
                          </a:solidFill>
                          <a:latin typeface="Gill Sans MT" pitchFamily="34" charset="0"/>
                          <a:ea typeface="Times New Roman"/>
                          <a:cs typeface="Times New Roman"/>
                        </a:rPr>
                        <a:t> </a:t>
                      </a:r>
                      <a:r>
                        <a:rPr lang="en-ZA" sz="1400" b="1" dirty="0" smtClean="0">
                          <a:solidFill>
                            <a:srgbClr val="000000"/>
                          </a:solidFill>
                          <a:latin typeface="Gill Sans MT" pitchFamily="34" charset="0"/>
                          <a:ea typeface="Times New Roman"/>
                          <a:cs typeface="Times New Roman"/>
                        </a:rPr>
                        <a:t>2015</a:t>
                      </a:r>
                      <a:r>
                        <a:rPr lang="en-ZA" sz="1400" b="1" dirty="0">
                          <a:solidFill>
                            <a:srgbClr val="000000"/>
                          </a:solidFill>
                          <a:latin typeface="Gill Sans MT" pitchFamily="34" charset="0"/>
                          <a:ea typeface="Times New Roman"/>
                          <a:cs typeface="Times New Roman"/>
                        </a:rPr>
                        <a:t> </a:t>
                      </a:r>
                      <a:endParaRPr lang="en-ZA" sz="1400" dirty="0">
                        <a:latin typeface="Gill Sans MT" pitchFamily="34" charset="0"/>
                        <a:ea typeface="Times New Roman"/>
                        <a:cs typeface="Times New Roman"/>
                      </a:endParaRPr>
                    </a:p>
                  </a:txBody>
                  <a:tcPr marL="47625" marR="47625" marT="47625" marB="47625">
                    <a:solidFill>
                      <a:schemeClr val="accent5"/>
                    </a:solidFill>
                  </a:tcPr>
                </a:tc>
                <a:tc>
                  <a:txBody>
                    <a:bodyPr/>
                    <a:lstStyle/>
                    <a:p>
                      <a:pPr algn="ctr">
                        <a:lnSpc>
                          <a:spcPct val="115000"/>
                        </a:lnSpc>
                        <a:spcAft>
                          <a:spcPts val="0"/>
                        </a:spcAft>
                      </a:pPr>
                      <a:r>
                        <a:rPr lang="en-ZA" sz="1400" dirty="0" smtClean="0">
                          <a:solidFill>
                            <a:schemeClr val="bg1"/>
                          </a:solidFill>
                          <a:latin typeface="Gill Sans MT" pitchFamily="34" charset="0"/>
                          <a:ea typeface="Times New Roman"/>
                          <a:cs typeface="Times New Roman"/>
                        </a:rPr>
                        <a:t>Unknown</a:t>
                      </a:r>
                      <a:endParaRPr lang="en-ZA" sz="1400" dirty="0">
                        <a:solidFill>
                          <a:schemeClr val="bg1"/>
                        </a:solidFill>
                        <a:latin typeface="Gill Sans MT" pitchFamily="34" charset="0"/>
                        <a:ea typeface="Times New Roman"/>
                        <a:cs typeface="Times New Roman"/>
                      </a:endParaRPr>
                    </a:p>
                  </a:txBody>
                  <a:tcPr marL="47625" marR="47625" marT="47625" marB="47625">
                    <a:solidFill>
                      <a:schemeClr val="accent5"/>
                    </a:solidFill>
                  </a:tcPr>
                </a:tc>
                <a:tc gridSpan="2">
                  <a:txBody>
                    <a:bodyPr/>
                    <a:lstStyle/>
                    <a:p>
                      <a:pPr algn="ctr">
                        <a:lnSpc>
                          <a:spcPct val="115000"/>
                        </a:lnSpc>
                        <a:spcAft>
                          <a:spcPts val="0"/>
                        </a:spcAft>
                      </a:pPr>
                      <a:r>
                        <a:rPr lang="en-ZA" sz="1400" b="1" dirty="0">
                          <a:solidFill>
                            <a:schemeClr val="bg1"/>
                          </a:solidFill>
                          <a:latin typeface="Gill Sans MT" pitchFamily="34" charset="0"/>
                          <a:ea typeface="Times New Roman"/>
                          <a:cs typeface="Times New Roman"/>
                        </a:rPr>
                        <a:t>Gender</a:t>
                      </a:r>
                      <a:endParaRPr lang="en-ZA" sz="1400" dirty="0">
                        <a:solidFill>
                          <a:schemeClr val="bg1"/>
                        </a:solidFill>
                        <a:latin typeface="Gill Sans MT" pitchFamily="34" charset="0"/>
                        <a:ea typeface="Times New Roman"/>
                        <a:cs typeface="Times New Roman"/>
                      </a:endParaRPr>
                    </a:p>
                  </a:txBody>
                  <a:tcPr marL="47625" marR="47625" marT="47625" marB="47625">
                    <a:solidFill>
                      <a:schemeClr val="accent5"/>
                    </a:solidFill>
                  </a:tcPr>
                </a:tc>
                <a:tc hMerge="1">
                  <a:txBody>
                    <a:bodyPr/>
                    <a:lstStyle/>
                    <a:p>
                      <a:endParaRPr lang="en-ZA"/>
                    </a:p>
                  </a:txBody>
                  <a:tcPr/>
                </a:tc>
                <a:tc gridSpan="2">
                  <a:txBody>
                    <a:bodyPr/>
                    <a:lstStyle/>
                    <a:p>
                      <a:pPr algn="ctr">
                        <a:lnSpc>
                          <a:spcPct val="115000"/>
                        </a:lnSpc>
                        <a:spcAft>
                          <a:spcPts val="0"/>
                        </a:spcAft>
                      </a:pPr>
                      <a:r>
                        <a:rPr lang="en-ZA" sz="1400" b="1" dirty="0">
                          <a:solidFill>
                            <a:schemeClr val="bg1"/>
                          </a:solidFill>
                          <a:latin typeface="Gill Sans MT" pitchFamily="34" charset="0"/>
                          <a:ea typeface="Times New Roman"/>
                          <a:cs typeface="Times New Roman"/>
                        </a:rPr>
                        <a:t> </a:t>
                      </a:r>
                      <a:endParaRPr lang="en-ZA" sz="1400" dirty="0">
                        <a:solidFill>
                          <a:schemeClr val="bg1"/>
                        </a:solidFill>
                        <a:latin typeface="Gill Sans MT" pitchFamily="34" charset="0"/>
                        <a:ea typeface="Times New Roman"/>
                        <a:cs typeface="Times New Roman"/>
                      </a:endParaRPr>
                    </a:p>
                  </a:txBody>
                  <a:tcPr marL="47625" marR="47625" marT="47625" marB="47625">
                    <a:solidFill>
                      <a:schemeClr val="accent5"/>
                    </a:solidFill>
                  </a:tcPr>
                </a:tc>
                <a:tc hMerge="1">
                  <a:txBody>
                    <a:bodyPr/>
                    <a:lstStyle/>
                    <a:p>
                      <a:endParaRPr lang="en-ZA"/>
                    </a:p>
                  </a:txBody>
                  <a:tcPr/>
                </a:tc>
                <a:tc>
                  <a:txBody>
                    <a:bodyPr/>
                    <a:lstStyle/>
                    <a:p>
                      <a:pPr algn="ctr">
                        <a:lnSpc>
                          <a:spcPct val="115000"/>
                        </a:lnSpc>
                        <a:spcAft>
                          <a:spcPts val="0"/>
                        </a:spcAft>
                      </a:pPr>
                      <a:endParaRPr lang="en-ZA" sz="1400" dirty="0">
                        <a:solidFill>
                          <a:schemeClr val="bg1"/>
                        </a:solidFill>
                        <a:latin typeface="Gill Sans MT" pitchFamily="34" charset="0"/>
                        <a:ea typeface="Times New Roman"/>
                        <a:cs typeface="Times New Roman"/>
                      </a:endParaRPr>
                    </a:p>
                  </a:txBody>
                  <a:tcPr marL="6350" marR="6350" marT="0" marB="0">
                    <a:solidFill>
                      <a:schemeClr val="accent5"/>
                    </a:solidFill>
                  </a:tcPr>
                </a:tc>
              </a:tr>
              <a:tr h="370840">
                <a:tc>
                  <a:txBody>
                    <a:bodyPr/>
                    <a:lstStyle/>
                    <a:p>
                      <a:pPr algn="ctr">
                        <a:lnSpc>
                          <a:spcPct val="115000"/>
                        </a:lnSpc>
                        <a:spcAft>
                          <a:spcPts val="0"/>
                        </a:spcAft>
                      </a:pPr>
                      <a:r>
                        <a:rPr lang="en-ZA" sz="1400" b="1" dirty="0">
                          <a:solidFill>
                            <a:srgbClr val="000000"/>
                          </a:solidFill>
                          <a:latin typeface="Gill Sans MT" pitchFamily="34" charset="0"/>
                          <a:ea typeface="Times New Roman"/>
                          <a:cs typeface="Times New Roman"/>
                        </a:rPr>
                        <a:t>Province</a:t>
                      </a:r>
                      <a:endParaRPr lang="en-ZA" sz="1400" dirty="0">
                        <a:latin typeface="Gill Sans MT" pitchFamily="34" charset="0"/>
                        <a:ea typeface="Times New Roman"/>
                        <a:cs typeface="Times New Roman"/>
                      </a:endParaRPr>
                    </a:p>
                  </a:txBody>
                  <a:tcPr marL="47625" marR="47625" marT="47625" marB="47625">
                    <a:solidFill>
                      <a:schemeClr val="accent3"/>
                    </a:solidFill>
                  </a:tcPr>
                </a:tc>
                <a:tc>
                  <a:txBody>
                    <a:bodyPr/>
                    <a:lstStyle/>
                    <a:p>
                      <a:pPr algn="ctr">
                        <a:lnSpc>
                          <a:spcPct val="115000"/>
                        </a:lnSpc>
                        <a:spcAft>
                          <a:spcPts val="0"/>
                        </a:spcAft>
                      </a:pPr>
                      <a:endParaRPr lang="en-ZA" sz="1400" dirty="0">
                        <a:latin typeface="Gill Sans MT" pitchFamily="34" charset="0"/>
                        <a:ea typeface="Times New Roman"/>
                        <a:cs typeface="Times New Roman"/>
                      </a:endParaRPr>
                    </a:p>
                  </a:txBody>
                  <a:tcPr marL="47625" marR="47625" marT="47625" marB="47625">
                    <a:solidFill>
                      <a:schemeClr val="accent3"/>
                    </a:solidFill>
                  </a:tcPr>
                </a:tc>
                <a:tc>
                  <a:txBody>
                    <a:bodyPr/>
                    <a:lstStyle/>
                    <a:p>
                      <a:pPr algn="ctr">
                        <a:lnSpc>
                          <a:spcPct val="115000"/>
                        </a:lnSpc>
                        <a:spcAft>
                          <a:spcPts val="0"/>
                        </a:spcAft>
                      </a:pPr>
                      <a:r>
                        <a:rPr lang="en-ZA" sz="1400" b="1" dirty="0">
                          <a:solidFill>
                            <a:srgbClr val="000000"/>
                          </a:solidFill>
                          <a:latin typeface="Gill Sans MT" pitchFamily="34" charset="0"/>
                          <a:ea typeface="Times New Roman"/>
                          <a:cs typeface="Times New Roman"/>
                        </a:rPr>
                        <a:t>Female</a:t>
                      </a:r>
                      <a:endParaRPr lang="en-ZA" sz="1400" dirty="0">
                        <a:latin typeface="Gill Sans MT" pitchFamily="34" charset="0"/>
                        <a:ea typeface="Times New Roman"/>
                        <a:cs typeface="Times New Roman"/>
                      </a:endParaRPr>
                    </a:p>
                  </a:txBody>
                  <a:tcPr marL="47625" marR="47625" marT="47625" marB="47625">
                    <a:solidFill>
                      <a:schemeClr val="accent3"/>
                    </a:solidFill>
                  </a:tcPr>
                </a:tc>
                <a:tc>
                  <a:txBody>
                    <a:bodyPr/>
                    <a:lstStyle/>
                    <a:p>
                      <a:pPr algn="ctr">
                        <a:lnSpc>
                          <a:spcPct val="115000"/>
                        </a:lnSpc>
                        <a:spcAft>
                          <a:spcPts val="0"/>
                        </a:spcAft>
                      </a:pPr>
                      <a:r>
                        <a:rPr lang="en-ZA" sz="1400" b="1" dirty="0">
                          <a:solidFill>
                            <a:srgbClr val="000000"/>
                          </a:solidFill>
                          <a:latin typeface="Gill Sans MT" pitchFamily="34" charset="0"/>
                          <a:ea typeface="Times New Roman"/>
                          <a:cs typeface="Times New Roman"/>
                        </a:rPr>
                        <a:t>Male</a:t>
                      </a:r>
                      <a:endParaRPr lang="en-ZA" sz="1400" dirty="0">
                        <a:latin typeface="Gill Sans MT" pitchFamily="34" charset="0"/>
                        <a:ea typeface="Times New Roman"/>
                        <a:cs typeface="Times New Roman"/>
                      </a:endParaRPr>
                    </a:p>
                  </a:txBody>
                  <a:tcPr marL="47625" marR="47625" marT="47625" marB="47625">
                    <a:solidFill>
                      <a:schemeClr val="accent3"/>
                    </a:solidFill>
                  </a:tcPr>
                </a:tc>
                <a:tc>
                  <a:txBody>
                    <a:bodyPr/>
                    <a:lstStyle/>
                    <a:p>
                      <a:pPr algn="ctr">
                        <a:lnSpc>
                          <a:spcPct val="115000"/>
                        </a:lnSpc>
                        <a:spcAft>
                          <a:spcPts val="0"/>
                        </a:spcAft>
                      </a:pPr>
                      <a:r>
                        <a:rPr lang="en-ZA" sz="1400" b="1" dirty="0">
                          <a:solidFill>
                            <a:srgbClr val="000000"/>
                          </a:solidFill>
                          <a:latin typeface="Gill Sans MT" pitchFamily="34" charset="0"/>
                          <a:ea typeface="Times New Roman"/>
                          <a:cs typeface="Times New Roman"/>
                        </a:rPr>
                        <a:t>Total</a:t>
                      </a:r>
                      <a:endParaRPr lang="en-ZA" sz="1400" dirty="0">
                        <a:latin typeface="Gill Sans MT" pitchFamily="34" charset="0"/>
                        <a:ea typeface="Times New Roman"/>
                        <a:cs typeface="Times New Roman"/>
                      </a:endParaRPr>
                    </a:p>
                  </a:txBody>
                  <a:tcPr marL="47625" marR="47625" marT="47625" marB="47625">
                    <a:solidFill>
                      <a:schemeClr val="accent3"/>
                    </a:solidFill>
                  </a:tcPr>
                </a:tc>
                <a:tc>
                  <a:txBody>
                    <a:bodyPr/>
                    <a:lstStyle/>
                    <a:p>
                      <a:pPr algn="ctr">
                        <a:lnSpc>
                          <a:spcPct val="115000"/>
                        </a:lnSpc>
                        <a:spcAft>
                          <a:spcPts val="0"/>
                        </a:spcAft>
                      </a:pPr>
                      <a:r>
                        <a:rPr lang="en-ZA" sz="1400" b="1" dirty="0">
                          <a:solidFill>
                            <a:srgbClr val="000000"/>
                          </a:solidFill>
                          <a:latin typeface="Gill Sans MT" pitchFamily="34" charset="0"/>
                          <a:ea typeface="Times New Roman"/>
                          <a:cs typeface="Times New Roman"/>
                        </a:rPr>
                        <a:t>%</a:t>
                      </a:r>
                      <a:endParaRPr lang="en-ZA" sz="1400" dirty="0">
                        <a:latin typeface="Gill Sans MT" pitchFamily="34" charset="0"/>
                        <a:ea typeface="Times New Roman"/>
                        <a:cs typeface="Times New Roman"/>
                      </a:endParaRPr>
                    </a:p>
                  </a:txBody>
                  <a:tcPr marL="47625" marR="47625" marT="47625" marB="47625">
                    <a:solidFill>
                      <a:schemeClr val="accent3"/>
                    </a:solidFill>
                  </a:tcPr>
                </a:tc>
                <a:tc>
                  <a:txBody>
                    <a:bodyPr/>
                    <a:lstStyle/>
                    <a:p>
                      <a:pPr algn="ctr">
                        <a:lnSpc>
                          <a:spcPct val="115000"/>
                        </a:lnSpc>
                        <a:spcAft>
                          <a:spcPts val="0"/>
                        </a:spcAft>
                      </a:pPr>
                      <a:r>
                        <a:rPr lang="en-ZA" sz="1400" b="1" dirty="0">
                          <a:solidFill>
                            <a:srgbClr val="000000"/>
                          </a:solidFill>
                          <a:latin typeface="Gill Sans MT" pitchFamily="34" charset="0"/>
                          <a:ea typeface="Times New Roman"/>
                          <a:cs typeface="Times New Roman"/>
                        </a:rPr>
                        <a:t>Rank </a:t>
                      </a:r>
                      <a:endParaRPr lang="en-ZA" sz="1400" dirty="0">
                        <a:latin typeface="Gill Sans MT" pitchFamily="34" charset="0"/>
                        <a:ea typeface="Times New Roman"/>
                        <a:cs typeface="Times New Roman"/>
                      </a:endParaRPr>
                    </a:p>
                  </a:txBody>
                  <a:tcPr marL="6350" marR="6350" marT="0" marB="0">
                    <a:solidFill>
                      <a:schemeClr val="accent3"/>
                    </a:solidFill>
                  </a:tcPr>
                </a:tc>
              </a:tr>
              <a:tr h="370840">
                <a:tc>
                  <a:txBody>
                    <a:bodyPr/>
                    <a:lstStyle/>
                    <a:p>
                      <a:pPr>
                        <a:lnSpc>
                          <a:spcPct val="115000"/>
                        </a:lnSpc>
                        <a:spcAft>
                          <a:spcPts val="0"/>
                        </a:spcAft>
                      </a:pPr>
                      <a:r>
                        <a:rPr lang="en-ZA" sz="1400" u="none" strike="noStrike" dirty="0" smtClean="0">
                          <a:solidFill>
                            <a:schemeClr val="tx1"/>
                          </a:solidFill>
                          <a:latin typeface="Gill Sans MT" pitchFamily="34" charset="0"/>
                          <a:ea typeface="Times New Roman"/>
                          <a:cs typeface="Times New Roman"/>
                        </a:rPr>
                        <a:t>Gauteng</a:t>
                      </a:r>
                      <a:r>
                        <a:rPr lang="en-ZA" sz="1400" u="none" strike="noStrike" baseline="0" dirty="0" smtClean="0">
                          <a:solidFill>
                            <a:schemeClr val="tx1"/>
                          </a:solidFill>
                          <a:latin typeface="Gill Sans MT" pitchFamily="34" charset="0"/>
                          <a:ea typeface="Times New Roman"/>
                          <a:cs typeface="Times New Roman"/>
                        </a:rPr>
                        <a:t> </a:t>
                      </a:r>
                      <a:endParaRPr lang="en-ZA" sz="1400" dirty="0">
                        <a:solidFill>
                          <a:schemeClr val="tx1"/>
                        </a:solidFill>
                        <a:latin typeface="Gill Sans MT" pitchFamily="34" charset="0"/>
                        <a:ea typeface="Times New Roman"/>
                        <a:cs typeface="Times New Roman"/>
                      </a:endParaRPr>
                    </a:p>
                  </a:txBody>
                  <a:tcPr marL="47625" marR="47625" marT="47625" marB="47625"/>
                </a:tc>
                <a:tc>
                  <a:txBody>
                    <a:bodyPr/>
                    <a:lstStyle/>
                    <a:p>
                      <a:r>
                        <a:rPr lang="en-ZA" dirty="0" smtClean="0"/>
                        <a:t>1</a:t>
                      </a:r>
                      <a:endParaRPr lang="en-ZA" dirty="0"/>
                    </a:p>
                  </a:txBody>
                  <a:tcPr marL="47625" marR="47625" marT="47625" marB="47625"/>
                </a:tc>
                <a:tc>
                  <a:txBody>
                    <a:bodyPr/>
                    <a:lstStyle/>
                    <a:p>
                      <a:r>
                        <a:rPr lang="en-ZA" dirty="0" smtClean="0"/>
                        <a:t>358</a:t>
                      </a:r>
                      <a:endParaRPr lang="en-ZA" dirty="0"/>
                    </a:p>
                  </a:txBody>
                  <a:tcPr marL="47625" marR="47625" marT="47625" marB="47625"/>
                </a:tc>
                <a:tc>
                  <a:txBody>
                    <a:bodyPr/>
                    <a:lstStyle/>
                    <a:p>
                      <a:r>
                        <a:rPr lang="en-ZA" dirty="0" smtClean="0"/>
                        <a:t>441</a:t>
                      </a:r>
                      <a:endParaRPr lang="en-ZA" dirty="0"/>
                    </a:p>
                  </a:txBody>
                  <a:tcPr marL="47625" marR="47625" marT="47625" marB="47625"/>
                </a:tc>
                <a:tc>
                  <a:txBody>
                    <a:bodyPr/>
                    <a:lstStyle/>
                    <a:p>
                      <a:r>
                        <a:rPr lang="en-ZA" dirty="0" smtClean="0"/>
                        <a:t>800</a:t>
                      </a:r>
                      <a:endParaRPr lang="en-ZA" dirty="0"/>
                    </a:p>
                  </a:txBody>
                  <a:tcPr marL="47625" marR="47625" marT="47625" marB="47625"/>
                </a:tc>
                <a:tc>
                  <a:txBody>
                    <a:bodyPr/>
                    <a:lstStyle/>
                    <a:p>
                      <a:pPr algn="r">
                        <a:lnSpc>
                          <a:spcPct val="115000"/>
                        </a:lnSpc>
                        <a:spcAft>
                          <a:spcPts val="0"/>
                        </a:spcAft>
                      </a:pPr>
                      <a:r>
                        <a:rPr lang="en-ZA" sz="1400" dirty="0" smtClean="0">
                          <a:latin typeface="Gill Sans MT" pitchFamily="34" charset="0"/>
                          <a:ea typeface="Times New Roman"/>
                          <a:cs typeface="Times New Roman"/>
                        </a:rPr>
                        <a:t>44.7</a:t>
                      </a:r>
                      <a:endParaRPr lang="en-ZA" sz="1400" dirty="0">
                        <a:latin typeface="Gill Sans MT" pitchFamily="34" charset="0"/>
                        <a:ea typeface="Times New Roman"/>
                        <a:cs typeface="Times New Roman"/>
                      </a:endParaRPr>
                    </a:p>
                  </a:txBody>
                  <a:tcPr marL="47625" marR="47625" marT="47625" marB="47625"/>
                </a:tc>
                <a:tc>
                  <a:txBody>
                    <a:bodyPr/>
                    <a:lstStyle/>
                    <a:p>
                      <a:pPr algn="ctr">
                        <a:lnSpc>
                          <a:spcPct val="115000"/>
                        </a:lnSpc>
                        <a:spcAft>
                          <a:spcPts val="0"/>
                        </a:spcAft>
                      </a:pPr>
                      <a:r>
                        <a:rPr lang="en-ZA" sz="1400" dirty="0">
                          <a:solidFill>
                            <a:srgbClr val="000000"/>
                          </a:solidFill>
                          <a:latin typeface="Gill Sans MT" pitchFamily="34" charset="0"/>
                          <a:ea typeface="Times New Roman"/>
                          <a:cs typeface="Times New Roman"/>
                        </a:rPr>
                        <a:t>1</a:t>
                      </a:r>
                      <a:endParaRPr lang="en-ZA" sz="1400" dirty="0">
                        <a:latin typeface="Gill Sans MT" pitchFamily="34" charset="0"/>
                        <a:ea typeface="Times New Roman"/>
                        <a:cs typeface="Times New Roman"/>
                      </a:endParaRPr>
                    </a:p>
                  </a:txBody>
                  <a:tcPr marL="6350" marR="6350" marT="0" marB="0"/>
                </a:tc>
              </a:tr>
              <a:tr h="399648">
                <a:tc>
                  <a:txBody>
                    <a:bodyPr/>
                    <a:lstStyle/>
                    <a:p>
                      <a:pPr>
                        <a:lnSpc>
                          <a:spcPct val="115000"/>
                        </a:lnSpc>
                        <a:spcAft>
                          <a:spcPts val="0"/>
                        </a:spcAft>
                      </a:pPr>
                      <a:r>
                        <a:rPr lang="en-ZA" sz="1400" u="none" strike="noStrike" dirty="0">
                          <a:solidFill>
                            <a:schemeClr val="tx1"/>
                          </a:solidFill>
                          <a:latin typeface="Gill Sans MT" pitchFamily="34" charset="0"/>
                          <a:ea typeface="Times New Roman"/>
                          <a:cs typeface="Times New Roman"/>
                        </a:rPr>
                        <a:t>KZN-Natal</a:t>
                      </a:r>
                      <a:endParaRPr lang="en-ZA" sz="1400" dirty="0">
                        <a:solidFill>
                          <a:schemeClr val="tx1"/>
                        </a:solidFill>
                        <a:latin typeface="Gill Sans MT" pitchFamily="34" charset="0"/>
                        <a:ea typeface="Times New Roman"/>
                        <a:cs typeface="Times New Roman"/>
                      </a:endParaRPr>
                    </a:p>
                  </a:txBody>
                  <a:tcPr marL="47625" marR="47625" marT="47625" marB="47625"/>
                </a:tc>
                <a:tc>
                  <a:txBody>
                    <a:bodyPr/>
                    <a:lstStyle/>
                    <a:p>
                      <a:r>
                        <a:rPr lang="en-ZA" dirty="0" smtClean="0"/>
                        <a:t>1</a:t>
                      </a:r>
                      <a:endParaRPr lang="en-ZA" dirty="0"/>
                    </a:p>
                  </a:txBody>
                  <a:tcPr marL="47625" marR="47625" marT="47625" marB="47625"/>
                </a:tc>
                <a:tc>
                  <a:txBody>
                    <a:bodyPr/>
                    <a:lstStyle/>
                    <a:p>
                      <a:r>
                        <a:rPr lang="en-ZA" dirty="0" smtClean="0"/>
                        <a:t>253</a:t>
                      </a:r>
                      <a:endParaRPr lang="en-ZA" dirty="0"/>
                    </a:p>
                  </a:txBody>
                  <a:tcPr marL="47625" marR="47625" marT="47625" marB="47625"/>
                </a:tc>
                <a:tc>
                  <a:txBody>
                    <a:bodyPr/>
                    <a:lstStyle/>
                    <a:p>
                      <a:r>
                        <a:rPr lang="en-ZA" dirty="0" smtClean="0"/>
                        <a:t>349</a:t>
                      </a:r>
                      <a:endParaRPr lang="en-ZA" dirty="0"/>
                    </a:p>
                  </a:txBody>
                  <a:tcPr marL="47625" marR="47625" marT="47625" marB="47625"/>
                </a:tc>
                <a:tc>
                  <a:txBody>
                    <a:bodyPr/>
                    <a:lstStyle/>
                    <a:p>
                      <a:r>
                        <a:rPr lang="en-ZA" dirty="0" smtClean="0"/>
                        <a:t>603</a:t>
                      </a:r>
                      <a:endParaRPr lang="en-ZA" dirty="0"/>
                    </a:p>
                  </a:txBody>
                  <a:tcPr marL="47625" marR="47625" marT="47625" marB="47625"/>
                </a:tc>
                <a:tc>
                  <a:txBody>
                    <a:bodyPr/>
                    <a:lstStyle/>
                    <a:p>
                      <a:pPr algn="r">
                        <a:lnSpc>
                          <a:spcPct val="115000"/>
                        </a:lnSpc>
                        <a:spcAft>
                          <a:spcPts val="0"/>
                        </a:spcAft>
                      </a:pPr>
                      <a:r>
                        <a:rPr lang="en-ZA" sz="1400" dirty="0" smtClean="0">
                          <a:latin typeface="Gill Sans MT" pitchFamily="34" charset="0"/>
                          <a:ea typeface="Times New Roman"/>
                          <a:cs typeface="Times New Roman"/>
                        </a:rPr>
                        <a:t>41.9</a:t>
                      </a:r>
                      <a:endParaRPr lang="en-ZA" sz="1400" dirty="0">
                        <a:latin typeface="Gill Sans MT" pitchFamily="34" charset="0"/>
                        <a:ea typeface="Times New Roman"/>
                        <a:cs typeface="Times New Roman"/>
                      </a:endParaRPr>
                    </a:p>
                  </a:txBody>
                  <a:tcPr marL="47625" marR="47625" marT="47625" marB="47625"/>
                </a:tc>
                <a:tc>
                  <a:txBody>
                    <a:bodyPr/>
                    <a:lstStyle/>
                    <a:p>
                      <a:pPr algn="ctr">
                        <a:lnSpc>
                          <a:spcPct val="115000"/>
                        </a:lnSpc>
                        <a:spcAft>
                          <a:spcPts val="0"/>
                        </a:spcAft>
                      </a:pPr>
                      <a:r>
                        <a:rPr lang="en-ZA" sz="1400" dirty="0">
                          <a:solidFill>
                            <a:srgbClr val="000000"/>
                          </a:solidFill>
                          <a:latin typeface="Gill Sans MT" pitchFamily="34" charset="0"/>
                          <a:ea typeface="Times New Roman"/>
                          <a:cs typeface="Times New Roman"/>
                        </a:rPr>
                        <a:t>2</a:t>
                      </a:r>
                      <a:endParaRPr lang="en-ZA" sz="1400" dirty="0">
                        <a:latin typeface="Gill Sans MT" pitchFamily="34" charset="0"/>
                        <a:ea typeface="Times New Roman"/>
                        <a:cs typeface="Times New Roman"/>
                      </a:endParaRPr>
                    </a:p>
                  </a:txBody>
                  <a:tcPr marL="6350" marR="6350" marT="0" marB="0"/>
                </a:tc>
              </a:tr>
              <a:tr h="370840">
                <a:tc>
                  <a:txBody>
                    <a:bodyPr/>
                    <a:lstStyle/>
                    <a:p>
                      <a:pPr>
                        <a:lnSpc>
                          <a:spcPct val="115000"/>
                        </a:lnSpc>
                        <a:spcAft>
                          <a:spcPts val="0"/>
                        </a:spcAft>
                      </a:pPr>
                      <a:r>
                        <a:rPr lang="en-ZA" sz="1400" u="none" strike="noStrike" dirty="0">
                          <a:solidFill>
                            <a:srgbClr val="0070C0"/>
                          </a:solidFill>
                          <a:latin typeface="Gill Sans MT" pitchFamily="34" charset="0"/>
                          <a:ea typeface="Times New Roman"/>
                          <a:cs typeface="Times New Roman"/>
                        </a:rPr>
                        <a:t>National </a:t>
                      </a:r>
                      <a:r>
                        <a:rPr lang="en-ZA" sz="1400" u="none" strike="noStrike" dirty="0" smtClean="0">
                          <a:solidFill>
                            <a:srgbClr val="0070C0"/>
                          </a:solidFill>
                          <a:latin typeface="Gill Sans MT" pitchFamily="34" charset="0"/>
                          <a:ea typeface="Times New Roman"/>
                          <a:cs typeface="Times New Roman"/>
                        </a:rPr>
                        <a:t>Departments</a:t>
                      </a:r>
                      <a:endParaRPr lang="en-ZA" sz="1400" dirty="0">
                        <a:solidFill>
                          <a:srgbClr val="0070C0"/>
                        </a:solidFill>
                        <a:latin typeface="Gill Sans MT" pitchFamily="34" charset="0"/>
                        <a:ea typeface="Times New Roman"/>
                        <a:cs typeface="Times New Roman"/>
                      </a:endParaRPr>
                    </a:p>
                  </a:txBody>
                  <a:tcPr marL="47625" marR="47625" marT="47625" marB="47625"/>
                </a:tc>
                <a:tc>
                  <a:txBody>
                    <a:bodyPr/>
                    <a:lstStyle/>
                    <a:p>
                      <a:r>
                        <a:rPr lang="en-ZA" dirty="0" smtClean="0"/>
                        <a:t>9</a:t>
                      </a:r>
                      <a:endParaRPr lang="en-ZA" dirty="0"/>
                    </a:p>
                  </a:txBody>
                  <a:tcPr marL="47625" marR="47625" marT="47625" marB="47625"/>
                </a:tc>
                <a:tc>
                  <a:txBody>
                    <a:bodyPr/>
                    <a:lstStyle/>
                    <a:p>
                      <a:r>
                        <a:rPr lang="en-ZA" dirty="0" smtClean="0"/>
                        <a:t>2374</a:t>
                      </a:r>
                      <a:endParaRPr lang="en-ZA" dirty="0"/>
                    </a:p>
                  </a:txBody>
                  <a:tcPr marL="47625" marR="47625" marT="47625" marB="47625"/>
                </a:tc>
                <a:tc>
                  <a:txBody>
                    <a:bodyPr/>
                    <a:lstStyle/>
                    <a:p>
                      <a:r>
                        <a:rPr lang="en-ZA" dirty="0" smtClean="0"/>
                        <a:t>3330</a:t>
                      </a:r>
                      <a:endParaRPr lang="en-ZA" dirty="0"/>
                    </a:p>
                  </a:txBody>
                  <a:tcPr marL="47625" marR="47625" marT="47625" marB="47625"/>
                </a:tc>
                <a:tc>
                  <a:txBody>
                    <a:bodyPr/>
                    <a:lstStyle/>
                    <a:p>
                      <a:r>
                        <a:rPr lang="en-ZA" dirty="0" smtClean="0"/>
                        <a:t>5713</a:t>
                      </a:r>
                      <a:endParaRPr lang="en-ZA" dirty="0"/>
                    </a:p>
                  </a:txBody>
                  <a:tcPr marL="47625" marR="47625" marT="47625" marB="47625"/>
                </a:tc>
                <a:tc>
                  <a:txBody>
                    <a:bodyPr/>
                    <a:lstStyle/>
                    <a:p>
                      <a:pPr algn="r">
                        <a:lnSpc>
                          <a:spcPct val="115000"/>
                        </a:lnSpc>
                        <a:spcAft>
                          <a:spcPts val="0"/>
                        </a:spcAft>
                      </a:pPr>
                      <a:r>
                        <a:rPr lang="en-ZA" sz="1400" dirty="0" smtClean="0">
                          <a:solidFill>
                            <a:srgbClr val="0070C0"/>
                          </a:solidFill>
                          <a:latin typeface="Gill Sans MT" pitchFamily="34" charset="0"/>
                          <a:ea typeface="Times New Roman"/>
                          <a:cs typeface="Times New Roman"/>
                        </a:rPr>
                        <a:t>41.5</a:t>
                      </a:r>
                      <a:endParaRPr lang="en-ZA" sz="1400" dirty="0">
                        <a:solidFill>
                          <a:srgbClr val="0070C0"/>
                        </a:solidFill>
                        <a:latin typeface="Gill Sans MT" pitchFamily="34" charset="0"/>
                        <a:ea typeface="Times New Roman"/>
                        <a:cs typeface="Times New Roman"/>
                      </a:endParaRPr>
                    </a:p>
                  </a:txBody>
                  <a:tcPr marL="47625" marR="47625" marT="47625" marB="47625"/>
                </a:tc>
                <a:tc>
                  <a:txBody>
                    <a:bodyPr/>
                    <a:lstStyle/>
                    <a:p>
                      <a:pPr algn="ctr">
                        <a:lnSpc>
                          <a:spcPct val="115000"/>
                        </a:lnSpc>
                        <a:spcAft>
                          <a:spcPts val="0"/>
                        </a:spcAft>
                      </a:pPr>
                      <a:r>
                        <a:rPr lang="en-ZA" sz="1400" dirty="0">
                          <a:solidFill>
                            <a:srgbClr val="0070C0"/>
                          </a:solidFill>
                          <a:latin typeface="Gill Sans MT" pitchFamily="34" charset="0"/>
                          <a:ea typeface="Times New Roman"/>
                          <a:cs typeface="Times New Roman"/>
                        </a:rPr>
                        <a:t>3</a:t>
                      </a:r>
                    </a:p>
                  </a:txBody>
                  <a:tcPr marL="6350" marR="6350" marT="0" marB="0"/>
                </a:tc>
              </a:tr>
              <a:tr h="370840">
                <a:tc>
                  <a:txBody>
                    <a:bodyPr/>
                    <a:lstStyle/>
                    <a:p>
                      <a:pPr>
                        <a:lnSpc>
                          <a:spcPct val="115000"/>
                        </a:lnSpc>
                        <a:spcAft>
                          <a:spcPts val="0"/>
                        </a:spcAft>
                      </a:pPr>
                      <a:r>
                        <a:rPr lang="en-ZA" sz="1400" u="none" strike="noStrike" dirty="0">
                          <a:solidFill>
                            <a:schemeClr val="tx1"/>
                          </a:solidFill>
                          <a:latin typeface="Gill Sans MT" pitchFamily="34" charset="0"/>
                          <a:ea typeface="Times New Roman"/>
                          <a:cs typeface="Times New Roman"/>
                        </a:rPr>
                        <a:t>Eastern Cape</a:t>
                      </a:r>
                      <a:endParaRPr lang="en-ZA" sz="1400" dirty="0">
                        <a:solidFill>
                          <a:schemeClr val="tx1"/>
                        </a:solidFill>
                        <a:latin typeface="Gill Sans MT" pitchFamily="34" charset="0"/>
                        <a:ea typeface="Times New Roman"/>
                        <a:cs typeface="Times New Roman"/>
                      </a:endParaRPr>
                    </a:p>
                  </a:txBody>
                  <a:tcPr marL="47625" marR="47625" marT="47625" marB="47625"/>
                </a:tc>
                <a:tc>
                  <a:txBody>
                    <a:bodyPr/>
                    <a:lstStyle/>
                    <a:p>
                      <a:r>
                        <a:rPr lang="en-ZA" dirty="0" smtClean="0"/>
                        <a:t>1</a:t>
                      </a:r>
                      <a:endParaRPr lang="en-ZA" dirty="0"/>
                    </a:p>
                  </a:txBody>
                  <a:tcPr marL="47625" marR="47625" marT="47625" marB="47625"/>
                </a:tc>
                <a:tc>
                  <a:txBody>
                    <a:bodyPr/>
                    <a:lstStyle/>
                    <a:p>
                      <a:r>
                        <a:rPr lang="en-ZA" dirty="0" smtClean="0"/>
                        <a:t>281</a:t>
                      </a:r>
                      <a:endParaRPr lang="en-ZA" dirty="0"/>
                    </a:p>
                  </a:txBody>
                  <a:tcPr marL="47625" marR="47625" marT="47625" marB="47625"/>
                </a:tc>
                <a:tc>
                  <a:txBody>
                    <a:bodyPr/>
                    <a:lstStyle/>
                    <a:p>
                      <a:r>
                        <a:rPr kumimoji="0" lang="en-ZA" sz="1800" kern="1200" dirty="0" smtClean="0">
                          <a:solidFill>
                            <a:schemeClr val="dk1"/>
                          </a:solidFill>
                          <a:latin typeface="+mn-lt"/>
                          <a:ea typeface="+mn-ea"/>
                          <a:cs typeface="+mn-cs"/>
                        </a:rPr>
                        <a:t>409</a:t>
                      </a:r>
                      <a:endParaRPr lang="en-ZA" dirty="0"/>
                    </a:p>
                  </a:txBody>
                  <a:tcPr marL="47625" marR="47625" marT="47625" marB="47625"/>
                </a:tc>
                <a:tc>
                  <a:txBody>
                    <a:bodyPr/>
                    <a:lstStyle/>
                    <a:p>
                      <a:r>
                        <a:rPr lang="en-ZA" dirty="0" smtClean="0"/>
                        <a:t>691</a:t>
                      </a:r>
                      <a:endParaRPr lang="en-ZA" dirty="0"/>
                    </a:p>
                  </a:txBody>
                  <a:tcPr marL="47625" marR="47625" marT="47625" marB="47625"/>
                </a:tc>
                <a:tc>
                  <a:txBody>
                    <a:bodyPr/>
                    <a:lstStyle/>
                    <a:p>
                      <a:pPr algn="r">
                        <a:lnSpc>
                          <a:spcPct val="115000"/>
                        </a:lnSpc>
                        <a:spcAft>
                          <a:spcPts val="0"/>
                        </a:spcAft>
                      </a:pPr>
                      <a:r>
                        <a:rPr lang="en-ZA" sz="1400" dirty="0" smtClean="0">
                          <a:latin typeface="Gill Sans MT" pitchFamily="34" charset="0"/>
                          <a:ea typeface="Times New Roman"/>
                          <a:cs typeface="Times New Roman"/>
                        </a:rPr>
                        <a:t>40.6</a:t>
                      </a:r>
                      <a:endParaRPr lang="en-ZA" sz="1400" dirty="0">
                        <a:latin typeface="Gill Sans MT" pitchFamily="34" charset="0"/>
                        <a:ea typeface="Times New Roman"/>
                        <a:cs typeface="Times New Roman"/>
                      </a:endParaRPr>
                    </a:p>
                  </a:txBody>
                  <a:tcPr marL="47625" marR="47625" marT="47625" marB="47625"/>
                </a:tc>
                <a:tc>
                  <a:txBody>
                    <a:bodyPr/>
                    <a:lstStyle/>
                    <a:p>
                      <a:pPr algn="ctr">
                        <a:lnSpc>
                          <a:spcPct val="115000"/>
                        </a:lnSpc>
                        <a:spcAft>
                          <a:spcPts val="0"/>
                        </a:spcAft>
                      </a:pPr>
                      <a:r>
                        <a:rPr lang="en-ZA" sz="1400" dirty="0">
                          <a:solidFill>
                            <a:srgbClr val="000000"/>
                          </a:solidFill>
                          <a:latin typeface="Gill Sans MT" pitchFamily="34" charset="0"/>
                          <a:ea typeface="Times New Roman"/>
                          <a:cs typeface="Times New Roman"/>
                        </a:rPr>
                        <a:t>4</a:t>
                      </a:r>
                      <a:endParaRPr lang="en-ZA" sz="1400" dirty="0">
                        <a:latin typeface="Gill Sans MT" pitchFamily="34" charset="0"/>
                        <a:ea typeface="Times New Roman"/>
                        <a:cs typeface="Times New Roman"/>
                      </a:endParaRPr>
                    </a:p>
                  </a:txBody>
                  <a:tcPr marL="6350" marR="6350" marT="0" marB="0"/>
                </a:tc>
              </a:tr>
              <a:tr h="370840">
                <a:tc>
                  <a:txBody>
                    <a:bodyPr/>
                    <a:lstStyle/>
                    <a:p>
                      <a:pPr>
                        <a:lnSpc>
                          <a:spcPct val="115000"/>
                        </a:lnSpc>
                        <a:spcAft>
                          <a:spcPts val="0"/>
                        </a:spcAft>
                      </a:pPr>
                      <a:r>
                        <a:rPr lang="en-ZA" sz="1400" u="none" strike="noStrike" dirty="0">
                          <a:solidFill>
                            <a:schemeClr val="tx1"/>
                          </a:solidFill>
                          <a:latin typeface="Gill Sans MT" pitchFamily="34" charset="0"/>
                          <a:ea typeface="Times New Roman"/>
                          <a:cs typeface="Times New Roman"/>
                        </a:rPr>
                        <a:t>Western Cape</a:t>
                      </a:r>
                      <a:endParaRPr lang="en-ZA" sz="1400" dirty="0">
                        <a:solidFill>
                          <a:schemeClr val="tx1"/>
                        </a:solidFill>
                        <a:latin typeface="Gill Sans MT" pitchFamily="34" charset="0"/>
                        <a:ea typeface="Times New Roman"/>
                        <a:cs typeface="Times New Roman"/>
                      </a:endParaRPr>
                    </a:p>
                  </a:txBody>
                  <a:tcPr marL="47625" marR="47625" marT="47625" marB="47625"/>
                </a:tc>
                <a:tc>
                  <a:txBody>
                    <a:bodyPr/>
                    <a:lstStyle/>
                    <a:p>
                      <a:r>
                        <a:rPr lang="en-ZA" dirty="0" smtClean="0"/>
                        <a:t>0</a:t>
                      </a:r>
                      <a:endParaRPr lang="en-ZA" dirty="0"/>
                    </a:p>
                  </a:txBody>
                  <a:tcPr marL="47625" marR="47625" marT="47625" marB="47625"/>
                </a:tc>
                <a:tc>
                  <a:txBody>
                    <a:bodyPr/>
                    <a:lstStyle/>
                    <a:p>
                      <a:r>
                        <a:rPr lang="en-ZA" dirty="0" smtClean="0"/>
                        <a:t>150</a:t>
                      </a:r>
                      <a:endParaRPr lang="en-ZA" dirty="0"/>
                    </a:p>
                  </a:txBody>
                  <a:tcPr marL="47625" marR="47625" marT="47625" marB="47625"/>
                </a:tc>
                <a:tc>
                  <a:txBody>
                    <a:bodyPr/>
                    <a:lstStyle/>
                    <a:p>
                      <a:r>
                        <a:rPr lang="en-ZA" dirty="0" smtClean="0"/>
                        <a:t>237</a:t>
                      </a:r>
                      <a:endParaRPr lang="en-ZA" dirty="0"/>
                    </a:p>
                  </a:txBody>
                  <a:tcPr marL="47625" marR="47625" marT="47625" marB="47625"/>
                </a:tc>
                <a:tc>
                  <a:txBody>
                    <a:bodyPr/>
                    <a:lstStyle/>
                    <a:p>
                      <a:r>
                        <a:rPr lang="en-ZA" dirty="0" smtClean="0"/>
                        <a:t>387</a:t>
                      </a:r>
                      <a:endParaRPr lang="en-ZA" dirty="0"/>
                    </a:p>
                  </a:txBody>
                  <a:tcPr marL="47625" marR="47625" marT="47625" marB="47625"/>
                </a:tc>
                <a:tc>
                  <a:txBody>
                    <a:bodyPr/>
                    <a:lstStyle/>
                    <a:p>
                      <a:pPr algn="r">
                        <a:lnSpc>
                          <a:spcPct val="115000"/>
                        </a:lnSpc>
                        <a:spcAft>
                          <a:spcPts val="0"/>
                        </a:spcAft>
                      </a:pPr>
                      <a:r>
                        <a:rPr lang="en-ZA" sz="1400" dirty="0" smtClean="0">
                          <a:latin typeface="Gill Sans MT" pitchFamily="34" charset="0"/>
                          <a:ea typeface="Times New Roman"/>
                          <a:cs typeface="Times New Roman"/>
                        </a:rPr>
                        <a:t>38.7</a:t>
                      </a:r>
                      <a:endParaRPr lang="en-ZA" sz="1400" dirty="0">
                        <a:latin typeface="Gill Sans MT" pitchFamily="34" charset="0"/>
                        <a:ea typeface="Times New Roman"/>
                        <a:cs typeface="Times New Roman"/>
                      </a:endParaRPr>
                    </a:p>
                  </a:txBody>
                  <a:tcPr marL="47625" marR="47625" marT="47625" marB="47625"/>
                </a:tc>
                <a:tc>
                  <a:txBody>
                    <a:bodyPr/>
                    <a:lstStyle/>
                    <a:p>
                      <a:pPr algn="ctr">
                        <a:lnSpc>
                          <a:spcPct val="115000"/>
                        </a:lnSpc>
                        <a:spcAft>
                          <a:spcPts val="0"/>
                        </a:spcAft>
                      </a:pPr>
                      <a:r>
                        <a:rPr lang="en-ZA" sz="1400" dirty="0">
                          <a:solidFill>
                            <a:srgbClr val="000000"/>
                          </a:solidFill>
                          <a:latin typeface="Gill Sans MT" pitchFamily="34" charset="0"/>
                          <a:ea typeface="Times New Roman"/>
                          <a:cs typeface="Times New Roman"/>
                        </a:rPr>
                        <a:t>5</a:t>
                      </a:r>
                      <a:endParaRPr lang="en-ZA" sz="1400" dirty="0">
                        <a:latin typeface="Gill Sans MT" pitchFamily="34" charset="0"/>
                        <a:ea typeface="Times New Roman"/>
                        <a:cs typeface="Times New Roman"/>
                      </a:endParaRPr>
                    </a:p>
                  </a:txBody>
                  <a:tcPr marL="6350" marR="6350" marT="0" marB="0"/>
                </a:tc>
              </a:tr>
              <a:tr h="370840">
                <a:tc>
                  <a:txBody>
                    <a:bodyPr/>
                    <a:lstStyle/>
                    <a:p>
                      <a:pPr>
                        <a:lnSpc>
                          <a:spcPct val="115000"/>
                        </a:lnSpc>
                        <a:spcAft>
                          <a:spcPts val="0"/>
                        </a:spcAft>
                      </a:pPr>
                      <a:r>
                        <a:rPr lang="en-ZA" sz="1400" u="none" strike="noStrike" dirty="0" smtClean="0">
                          <a:solidFill>
                            <a:schemeClr val="tx1"/>
                          </a:solidFill>
                          <a:latin typeface="Gill Sans MT" pitchFamily="34" charset="0"/>
                          <a:ea typeface="Times New Roman"/>
                          <a:cs typeface="Times New Roman"/>
                        </a:rPr>
                        <a:t>Limpopo</a:t>
                      </a:r>
                      <a:endParaRPr lang="en-ZA" sz="1400" dirty="0">
                        <a:solidFill>
                          <a:schemeClr val="tx1"/>
                        </a:solidFill>
                        <a:latin typeface="Gill Sans MT" pitchFamily="34" charset="0"/>
                        <a:ea typeface="Times New Roman"/>
                        <a:cs typeface="Times New Roman"/>
                      </a:endParaRPr>
                    </a:p>
                  </a:txBody>
                  <a:tcPr marL="47625" marR="47625" marT="47625" marB="47625"/>
                </a:tc>
                <a:tc>
                  <a:txBody>
                    <a:bodyPr/>
                    <a:lstStyle/>
                    <a:p>
                      <a:r>
                        <a:rPr lang="en-ZA" dirty="0" smtClean="0"/>
                        <a:t>0</a:t>
                      </a:r>
                      <a:endParaRPr lang="en-ZA" dirty="0"/>
                    </a:p>
                  </a:txBody>
                  <a:tcPr marL="47625" marR="47625" marT="47625" marB="47625"/>
                </a:tc>
                <a:tc>
                  <a:txBody>
                    <a:bodyPr/>
                    <a:lstStyle/>
                    <a:p>
                      <a:r>
                        <a:rPr lang="en-ZA" dirty="0" smtClean="0"/>
                        <a:t>188</a:t>
                      </a:r>
                      <a:endParaRPr lang="en-ZA" dirty="0"/>
                    </a:p>
                  </a:txBody>
                  <a:tcPr marL="47625" marR="47625" marT="47625" marB="47625"/>
                </a:tc>
                <a:tc>
                  <a:txBody>
                    <a:bodyPr/>
                    <a:lstStyle/>
                    <a:p>
                      <a:r>
                        <a:rPr lang="en-ZA" dirty="0" smtClean="0"/>
                        <a:t>319</a:t>
                      </a:r>
                      <a:endParaRPr lang="en-ZA" dirty="0"/>
                    </a:p>
                  </a:txBody>
                  <a:tcPr marL="47625" marR="47625" marT="47625" marB="47625"/>
                </a:tc>
                <a:tc>
                  <a:txBody>
                    <a:bodyPr/>
                    <a:lstStyle/>
                    <a:p>
                      <a:r>
                        <a:rPr lang="en-ZA" dirty="0" smtClean="0"/>
                        <a:t>507</a:t>
                      </a:r>
                      <a:endParaRPr lang="en-ZA" dirty="0"/>
                    </a:p>
                  </a:txBody>
                  <a:tcPr marL="47625" marR="47625" marT="47625" marB="47625"/>
                </a:tc>
                <a:tc>
                  <a:txBody>
                    <a:bodyPr/>
                    <a:lstStyle/>
                    <a:p>
                      <a:pPr algn="r">
                        <a:lnSpc>
                          <a:spcPct val="115000"/>
                        </a:lnSpc>
                        <a:spcAft>
                          <a:spcPts val="0"/>
                        </a:spcAft>
                      </a:pPr>
                      <a:r>
                        <a:rPr lang="en-ZA" sz="1400" dirty="0" smtClean="0">
                          <a:latin typeface="Gill Sans MT" pitchFamily="34" charset="0"/>
                          <a:ea typeface="Times New Roman"/>
                          <a:cs typeface="Times New Roman"/>
                        </a:rPr>
                        <a:t>37.0</a:t>
                      </a:r>
                      <a:endParaRPr lang="en-ZA" sz="1400" dirty="0">
                        <a:latin typeface="Gill Sans MT" pitchFamily="34" charset="0"/>
                        <a:ea typeface="Times New Roman"/>
                        <a:cs typeface="Times New Roman"/>
                      </a:endParaRPr>
                    </a:p>
                  </a:txBody>
                  <a:tcPr marL="47625" marR="47625" marT="47625" marB="47625"/>
                </a:tc>
                <a:tc>
                  <a:txBody>
                    <a:bodyPr/>
                    <a:lstStyle/>
                    <a:p>
                      <a:pPr algn="ctr">
                        <a:lnSpc>
                          <a:spcPct val="115000"/>
                        </a:lnSpc>
                        <a:spcAft>
                          <a:spcPts val="0"/>
                        </a:spcAft>
                      </a:pPr>
                      <a:r>
                        <a:rPr lang="en-ZA" sz="1400" dirty="0">
                          <a:solidFill>
                            <a:srgbClr val="000000"/>
                          </a:solidFill>
                          <a:latin typeface="Gill Sans MT" pitchFamily="34" charset="0"/>
                          <a:ea typeface="Times New Roman"/>
                          <a:cs typeface="Times New Roman"/>
                        </a:rPr>
                        <a:t>6</a:t>
                      </a:r>
                      <a:endParaRPr lang="en-ZA" sz="1400" dirty="0">
                        <a:latin typeface="Gill Sans MT" pitchFamily="34" charset="0"/>
                        <a:ea typeface="Times New Roman"/>
                        <a:cs typeface="Times New Roman"/>
                      </a:endParaRPr>
                    </a:p>
                  </a:txBody>
                  <a:tcPr marL="6350" marR="6350" marT="0" marB="0"/>
                </a:tc>
              </a:tr>
              <a:tr h="370840">
                <a:tc>
                  <a:txBody>
                    <a:bodyPr/>
                    <a:lstStyle/>
                    <a:p>
                      <a:pPr>
                        <a:lnSpc>
                          <a:spcPct val="115000"/>
                        </a:lnSpc>
                        <a:spcAft>
                          <a:spcPts val="0"/>
                        </a:spcAft>
                      </a:pPr>
                      <a:r>
                        <a:rPr lang="en-ZA" sz="1400" u="none" strike="noStrike" dirty="0">
                          <a:solidFill>
                            <a:schemeClr val="tx1"/>
                          </a:solidFill>
                          <a:latin typeface="Gill Sans MT" pitchFamily="34" charset="0"/>
                          <a:ea typeface="Times New Roman"/>
                          <a:cs typeface="Times New Roman"/>
                        </a:rPr>
                        <a:t>North West</a:t>
                      </a:r>
                      <a:endParaRPr lang="en-ZA" sz="1400" dirty="0">
                        <a:solidFill>
                          <a:schemeClr val="tx1"/>
                        </a:solidFill>
                        <a:latin typeface="Gill Sans MT" pitchFamily="34" charset="0"/>
                        <a:ea typeface="Times New Roman"/>
                        <a:cs typeface="Times New Roman"/>
                      </a:endParaRPr>
                    </a:p>
                  </a:txBody>
                  <a:tcPr marL="47625" marR="47625" marT="47625" marB="47625"/>
                </a:tc>
                <a:tc>
                  <a:txBody>
                    <a:bodyPr/>
                    <a:lstStyle/>
                    <a:p>
                      <a:r>
                        <a:rPr lang="en-ZA" dirty="0" smtClean="0"/>
                        <a:t>0</a:t>
                      </a:r>
                      <a:endParaRPr lang="en-ZA" dirty="0"/>
                    </a:p>
                  </a:txBody>
                  <a:tcPr marL="47625" marR="47625" marT="47625" marB="47625"/>
                </a:tc>
                <a:tc>
                  <a:txBody>
                    <a:bodyPr/>
                    <a:lstStyle/>
                    <a:p>
                      <a:r>
                        <a:rPr lang="en-ZA" dirty="0" smtClean="0"/>
                        <a:t>116</a:t>
                      </a:r>
                      <a:endParaRPr lang="en-ZA" dirty="0"/>
                    </a:p>
                  </a:txBody>
                  <a:tcPr marL="47625" marR="47625" marT="47625" marB="47625"/>
                </a:tc>
                <a:tc>
                  <a:txBody>
                    <a:bodyPr/>
                    <a:lstStyle/>
                    <a:p>
                      <a:r>
                        <a:rPr lang="en-ZA" dirty="0" smtClean="0"/>
                        <a:t>205</a:t>
                      </a:r>
                      <a:endParaRPr lang="en-ZA" dirty="0"/>
                    </a:p>
                  </a:txBody>
                  <a:tcPr marL="47625" marR="47625" marT="47625" marB="47625"/>
                </a:tc>
                <a:tc>
                  <a:txBody>
                    <a:bodyPr/>
                    <a:lstStyle/>
                    <a:p>
                      <a:r>
                        <a:rPr lang="en-ZA" dirty="0" smtClean="0"/>
                        <a:t>321</a:t>
                      </a:r>
                      <a:endParaRPr lang="en-ZA" dirty="0"/>
                    </a:p>
                  </a:txBody>
                  <a:tcPr marL="47625" marR="47625" marT="47625" marB="47625"/>
                </a:tc>
                <a:tc>
                  <a:txBody>
                    <a:bodyPr/>
                    <a:lstStyle/>
                    <a:p>
                      <a:pPr algn="r">
                        <a:lnSpc>
                          <a:spcPct val="115000"/>
                        </a:lnSpc>
                        <a:spcAft>
                          <a:spcPts val="0"/>
                        </a:spcAft>
                      </a:pPr>
                      <a:r>
                        <a:rPr lang="en-ZA" sz="1400" dirty="0" smtClean="0">
                          <a:latin typeface="Gill Sans MT" pitchFamily="34" charset="0"/>
                          <a:ea typeface="Times New Roman"/>
                          <a:cs typeface="Times New Roman"/>
                        </a:rPr>
                        <a:t>36.1</a:t>
                      </a:r>
                      <a:endParaRPr lang="en-ZA" sz="1400" dirty="0">
                        <a:latin typeface="Gill Sans MT" pitchFamily="34" charset="0"/>
                        <a:ea typeface="Times New Roman"/>
                        <a:cs typeface="Times New Roman"/>
                      </a:endParaRPr>
                    </a:p>
                  </a:txBody>
                  <a:tcPr marL="47625" marR="47625" marT="47625" marB="47625"/>
                </a:tc>
                <a:tc>
                  <a:txBody>
                    <a:bodyPr/>
                    <a:lstStyle/>
                    <a:p>
                      <a:pPr algn="ctr">
                        <a:lnSpc>
                          <a:spcPct val="115000"/>
                        </a:lnSpc>
                        <a:spcAft>
                          <a:spcPts val="0"/>
                        </a:spcAft>
                      </a:pPr>
                      <a:r>
                        <a:rPr lang="en-ZA" sz="1400" dirty="0">
                          <a:solidFill>
                            <a:srgbClr val="000000"/>
                          </a:solidFill>
                          <a:latin typeface="Gill Sans MT" pitchFamily="34" charset="0"/>
                          <a:ea typeface="Times New Roman"/>
                          <a:cs typeface="Times New Roman"/>
                        </a:rPr>
                        <a:t>7</a:t>
                      </a:r>
                      <a:endParaRPr lang="en-ZA" sz="1400" dirty="0">
                        <a:latin typeface="Gill Sans MT" pitchFamily="34" charset="0"/>
                        <a:ea typeface="Times New Roman"/>
                        <a:cs typeface="Times New Roman"/>
                      </a:endParaRPr>
                    </a:p>
                  </a:txBody>
                  <a:tcPr marL="6350" marR="6350" marT="0" marB="0"/>
                </a:tc>
              </a:tr>
              <a:tr h="370840">
                <a:tc>
                  <a:txBody>
                    <a:bodyPr/>
                    <a:lstStyle/>
                    <a:p>
                      <a:pPr>
                        <a:lnSpc>
                          <a:spcPct val="115000"/>
                        </a:lnSpc>
                        <a:spcAft>
                          <a:spcPts val="0"/>
                        </a:spcAft>
                      </a:pPr>
                      <a:r>
                        <a:rPr lang="en-ZA" sz="1400" u="none" strike="noStrike" dirty="0">
                          <a:solidFill>
                            <a:schemeClr val="tx1"/>
                          </a:solidFill>
                          <a:latin typeface="Gill Sans MT" pitchFamily="34" charset="0"/>
                          <a:ea typeface="Times New Roman"/>
                          <a:cs typeface="Times New Roman"/>
                        </a:rPr>
                        <a:t>Mpumalanga</a:t>
                      </a:r>
                      <a:endParaRPr lang="en-ZA" sz="1400" dirty="0">
                        <a:solidFill>
                          <a:schemeClr val="tx1"/>
                        </a:solidFill>
                        <a:latin typeface="Gill Sans MT" pitchFamily="34" charset="0"/>
                        <a:ea typeface="Times New Roman"/>
                        <a:cs typeface="Times New Roman"/>
                      </a:endParaRPr>
                    </a:p>
                  </a:txBody>
                  <a:tcPr marL="47625" marR="47625" marT="47625" marB="47625"/>
                </a:tc>
                <a:tc>
                  <a:txBody>
                    <a:bodyPr/>
                    <a:lstStyle/>
                    <a:p>
                      <a:r>
                        <a:rPr lang="en-ZA" dirty="0" smtClean="0"/>
                        <a:t>1</a:t>
                      </a:r>
                      <a:endParaRPr lang="en-ZA" dirty="0"/>
                    </a:p>
                  </a:txBody>
                  <a:tcPr marL="47625" marR="47625" marT="47625" marB="47625"/>
                </a:tc>
                <a:tc>
                  <a:txBody>
                    <a:bodyPr/>
                    <a:lstStyle/>
                    <a:p>
                      <a:r>
                        <a:rPr lang="en-ZA" dirty="0" smtClean="0"/>
                        <a:t>118</a:t>
                      </a:r>
                      <a:endParaRPr lang="en-ZA" dirty="0"/>
                    </a:p>
                  </a:txBody>
                  <a:tcPr marL="47625" marR="47625" marT="47625" marB="47625"/>
                </a:tc>
                <a:tc>
                  <a:txBody>
                    <a:bodyPr/>
                    <a:lstStyle/>
                    <a:p>
                      <a:r>
                        <a:rPr lang="en-ZA" dirty="0" smtClean="0"/>
                        <a:t>208</a:t>
                      </a:r>
                      <a:endParaRPr lang="en-ZA" dirty="0"/>
                    </a:p>
                  </a:txBody>
                  <a:tcPr marL="47625" marR="47625" marT="47625" marB="47625"/>
                </a:tc>
                <a:tc>
                  <a:txBody>
                    <a:bodyPr/>
                    <a:lstStyle/>
                    <a:p>
                      <a:r>
                        <a:rPr lang="en-ZA" dirty="0" smtClean="0"/>
                        <a:t>327</a:t>
                      </a:r>
                      <a:endParaRPr lang="en-ZA" dirty="0"/>
                    </a:p>
                  </a:txBody>
                  <a:tcPr marL="47625" marR="47625" marT="47625" marB="47625"/>
                </a:tc>
                <a:tc>
                  <a:txBody>
                    <a:bodyPr/>
                    <a:lstStyle/>
                    <a:p>
                      <a:pPr algn="r">
                        <a:lnSpc>
                          <a:spcPct val="115000"/>
                        </a:lnSpc>
                        <a:spcAft>
                          <a:spcPts val="0"/>
                        </a:spcAft>
                      </a:pPr>
                      <a:r>
                        <a:rPr lang="en-ZA" sz="1400" dirty="0" smtClean="0">
                          <a:latin typeface="Gill Sans MT" pitchFamily="34" charset="0"/>
                          <a:ea typeface="Times New Roman"/>
                          <a:cs typeface="Times New Roman"/>
                        </a:rPr>
                        <a:t>36.0</a:t>
                      </a:r>
                      <a:endParaRPr lang="en-ZA" sz="1400" dirty="0">
                        <a:latin typeface="Gill Sans MT" pitchFamily="34" charset="0"/>
                        <a:ea typeface="Times New Roman"/>
                        <a:cs typeface="Times New Roman"/>
                      </a:endParaRPr>
                    </a:p>
                  </a:txBody>
                  <a:tcPr marL="47625" marR="47625" marT="47625" marB="47625"/>
                </a:tc>
                <a:tc>
                  <a:txBody>
                    <a:bodyPr/>
                    <a:lstStyle/>
                    <a:p>
                      <a:pPr algn="ctr">
                        <a:lnSpc>
                          <a:spcPct val="115000"/>
                        </a:lnSpc>
                        <a:spcAft>
                          <a:spcPts val="0"/>
                        </a:spcAft>
                      </a:pPr>
                      <a:r>
                        <a:rPr lang="en-ZA" sz="1400" dirty="0">
                          <a:solidFill>
                            <a:srgbClr val="000000"/>
                          </a:solidFill>
                          <a:latin typeface="Gill Sans MT" pitchFamily="34" charset="0"/>
                          <a:ea typeface="Times New Roman"/>
                          <a:cs typeface="Times New Roman"/>
                        </a:rPr>
                        <a:t>8</a:t>
                      </a:r>
                      <a:endParaRPr lang="en-ZA" sz="1400" dirty="0">
                        <a:latin typeface="Gill Sans MT" pitchFamily="34" charset="0"/>
                        <a:ea typeface="Times New Roman"/>
                        <a:cs typeface="Times New Roman"/>
                      </a:endParaRPr>
                    </a:p>
                  </a:txBody>
                  <a:tcPr marL="6350" marR="6350" marT="0" marB="0"/>
                </a:tc>
              </a:tr>
              <a:tr h="370840">
                <a:tc>
                  <a:txBody>
                    <a:bodyPr/>
                    <a:lstStyle/>
                    <a:p>
                      <a:pPr>
                        <a:lnSpc>
                          <a:spcPct val="115000"/>
                        </a:lnSpc>
                        <a:spcAft>
                          <a:spcPts val="0"/>
                        </a:spcAft>
                      </a:pPr>
                      <a:r>
                        <a:rPr lang="en-ZA" sz="1400" u="none" strike="noStrike" dirty="0">
                          <a:solidFill>
                            <a:schemeClr val="tx1"/>
                          </a:solidFill>
                          <a:latin typeface="Gill Sans MT" pitchFamily="34" charset="0"/>
                          <a:ea typeface="Times New Roman"/>
                          <a:cs typeface="Times New Roman"/>
                        </a:rPr>
                        <a:t>Northern Cape</a:t>
                      </a:r>
                      <a:endParaRPr lang="en-ZA" sz="1400" dirty="0">
                        <a:solidFill>
                          <a:schemeClr val="tx1"/>
                        </a:solidFill>
                        <a:latin typeface="Gill Sans MT" pitchFamily="34" charset="0"/>
                        <a:ea typeface="Times New Roman"/>
                        <a:cs typeface="Times New Roman"/>
                      </a:endParaRPr>
                    </a:p>
                  </a:txBody>
                  <a:tcPr marL="47625" marR="47625" marT="47625" marB="47625"/>
                </a:tc>
                <a:tc>
                  <a:txBody>
                    <a:bodyPr/>
                    <a:lstStyle/>
                    <a:p>
                      <a:r>
                        <a:rPr lang="en-ZA" dirty="0" smtClean="0"/>
                        <a:t>0</a:t>
                      </a:r>
                      <a:endParaRPr lang="en-ZA" dirty="0"/>
                    </a:p>
                  </a:txBody>
                  <a:tcPr marL="47625" marR="47625" marT="47625" marB="47625"/>
                </a:tc>
                <a:tc>
                  <a:txBody>
                    <a:bodyPr/>
                    <a:lstStyle/>
                    <a:p>
                      <a:r>
                        <a:rPr lang="en-ZA" dirty="0" smtClean="0"/>
                        <a:t>93</a:t>
                      </a:r>
                      <a:endParaRPr lang="en-ZA" dirty="0"/>
                    </a:p>
                  </a:txBody>
                  <a:tcPr marL="47625" marR="47625" marT="47625" marB="47625"/>
                </a:tc>
                <a:tc>
                  <a:txBody>
                    <a:bodyPr/>
                    <a:lstStyle/>
                    <a:p>
                      <a:r>
                        <a:rPr lang="en-ZA" dirty="0" smtClean="0"/>
                        <a:t>167</a:t>
                      </a:r>
                      <a:endParaRPr lang="en-ZA" dirty="0"/>
                    </a:p>
                  </a:txBody>
                  <a:tcPr marL="47625" marR="47625" marT="47625" marB="47625"/>
                </a:tc>
                <a:tc>
                  <a:txBody>
                    <a:bodyPr/>
                    <a:lstStyle/>
                    <a:p>
                      <a:r>
                        <a:rPr lang="en-ZA" dirty="0" smtClean="0"/>
                        <a:t>260</a:t>
                      </a:r>
                      <a:endParaRPr lang="en-ZA" dirty="0"/>
                    </a:p>
                  </a:txBody>
                  <a:tcPr marL="47625" marR="47625" marT="47625" marB="47625"/>
                </a:tc>
                <a:tc>
                  <a:txBody>
                    <a:bodyPr/>
                    <a:lstStyle/>
                    <a:p>
                      <a:pPr algn="r">
                        <a:lnSpc>
                          <a:spcPct val="115000"/>
                        </a:lnSpc>
                        <a:spcAft>
                          <a:spcPts val="0"/>
                        </a:spcAft>
                      </a:pPr>
                      <a:r>
                        <a:rPr lang="en-ZA" sz="1400" dirty="0" smtClean="0">
                          <a:latin typeface="Gill Sans MT" pitchFamily="34" charset="0"/>
                          <a:ea typeface="Times New Roman"/>
                          <a:cs typeface="Times New Roman"/>
                        </a:rPr>
                        <a:t>35.7</a:t>
                      </a:r>
                      <a:endParaRPr lang="en-ZA" sz="1400" dirty="0">
                        <a:latin typeface="Gill Sans MT" pitchFamily="34" charset="0"/>
                        <a:ea typeface="Times New Roman"/>
                        <a:cs typeface="Times New Roman"/>
                      </a:endParaRPr>
                    </a:p>
                  </a:txBody>
                  <a:tcPr marL="47625" marR="47625" marT="47625" marB="47625"/>
                </a:tc>
                <a:tc>
                  <a:txBody>
                    <a:bodyPr/>
                    <a:lstStyle/>
                    <a:p>
                      <a:pPr algn="ctr">
                        <a:lnSpc>
                          <a:spcPct val="115000"/>
                        </a:lnSpc>
                        <a:spcAft>
                          <a:spcPts val="0"/>
                        </a:spcAft>
                      </a:pPr>
                      <a:r>
                        <a:rPr lang="en-ZA" sz="1400" dirty="0">
                          <a:solidFill>
                            <a:srgbClr val="000000"/>
                          </a:solidFill>
                          <a:latin typeface="Gill Sans MT" pitchFamily="34" charset="0"/>
                          <a:ea typeface="Times New Roman"/>
                          <a:cs typeface="Times New Roman"/>
                        </a:rPr>
                        <a:t>9</a:t>
                      </a:r>
                      <a:endParaRPr lang="en-ZA" sz="1400" dirty="0">
                        <a:latin typeface="Gill Sans MT" pitchFamily="34" charset="0"/>
                        <a:ea typeface="Times New Roman"/>
                        <a:cs typeface="Times New Roman"/>
                      </a:endParaRPr>
                    </a:p>
                  </a:txBody>
                  <a:tcPr marL="6350" marR="6350" marT="0" marB="0"/>
                </a:tc>
              </a:tr>
              <a:tr h="370840">
                <a:tc>
                  <a:txBody>
                    <a:bodyPr/>
                    <a:lstStyle/>
                    <a:p>
                      <a:pPr>
                        <a:lnSpc>
                          <a:spcPct val="115000"/>
                        </a:lnSpc>
                        <a:spcAft>
                          <a:spcPts val="0"/>
                        </a:spcAft>
                      </a:pPr>
                      <a:r>
                        <a:rPr lang="en-ZA" sz="1400" u="none" strike="noStrike" dirty="0">
                          <a:solidFill>
                            <a:schemeClr val="tx1"/>
                          </a:solidFill>
                          <a:latin typeface="Gill Sans MT" pitchFamily="34" charset="0"/>
                          <a:ea typeface="Times New Roman"/>
                          <a:cs typeface="Times New Roman"/>
                        </a:rPr>
                        <a:t>Free State</a:t>
                      </a:r>
                      <a:endParaRPr lang="en-ZA" sz="1400" dirty="0">
                        <a:solidFill>
                          <a:schemeClr val="tx1"/>
                        </a:solidFill>
                        <a:latin typeface="Gill Sans MT" pitchFamily="34" charset="0"/>
                        <a:ea typeface="Times New Roman"/>
                        <a:cs typeface="Times New Roman"/>
                      </a:endParaRPr>
                    </a:p>
                  </a:txBody>
                  <a:tcPr marL="47625" marR="47625" marT="47625" marB="47625"/>
                </a:tc>
                <a:tc>
                  <a:txBody>
                    <a:bodyPr/>
                    <a:lstStyle/>
                    <a:p>
                      <a:r>
                        <a:rPr lang="en-ZA" dirty="0" smtClean="0"/>
                        <a:t>0</a:t>
                      </a:r>
                      <a:endParaRPr lang="en-ZA" dirty="0"/>
                    </a:p>
                  </a:txBody>
                  <a:tcPr marL="47625" marR="47625" marT="47625" marB="47625"/>
                </a:tc>
                <a:tc>
                  <a:txBody>
                    <a:bodyPr/>
                    <a:lstStyle/>
                    <a:p>
                      <a:r>
                        <a:rPr lang="en-ZA" dirty="0" smtClean="0"/>
                        <a:t>125</a:t>
                      </a:r>
                      <a:endParaRPr lang="en-ZA" dirty="0"/>
                    </a:p>
                  </a:txBody>
                  <a:tcPr marL="47625" marR="47625" marT="47625" marB="47625"/>
                </a:tc>
                <a:tc>
                  <a:txBody>
                    <a:bodyPr/>
                    <a:lstStyle/>
                    <a:p>
                      <a:r>
                        <a:rPr lang="en-ZA" dirty="0" smtClean="0"/>
                        <a:t>242</a:t>
                      </a:r>
                      <a:endParaRPr lang="en-ZA" dirty="0"/>
                    </a:p>
                  </a:txBody>
                  <a:tcPr marL="47625" marR="47625" marT="47625" marB="47625"/>
                </a:tc>
                <a:tc>
                  <a:txBody>
                    <a:bodyPr/>
                    <a:lstStyle/>
                    <a:p>
                      <a:r>
                        <a:rPr lang="en-ZA" dirty="0" smtClean="0"/>
                        <a:t>367</a:t>
                      </a:r>
                      <a:endParaRPr lang="en-ZA" dirty="0"/>
                    </a:p>
                  </a:txBody>
                  <a:tcPr marL="47625" marR="47625" marT="47625" marB="47625"/>
                </a:tc>
                <a:tc>
                  <a:txBody>
                    <a:bodyPr/>
                    <a:lstStyle/>
                    <a:p>
                      <a:pPr algn="r">
                        <a:lnSpc>
                          <a:spcPct val="115000"/>
                        </a:lnSpc>
                        <a:spcAft>
                          <a:spcPts val="0"/>
                        </a:spcAft>
                      </a:pPr>
                      <a:r>
                        <a:rPr lang="en-ZA" sz="1400" dirty="0" smtClean="0">
                          <a:latin typeface="Gill Sans MT" pitchFamily="34" charset="0"/>
                          <a:ea typeface="Times New Roman"/>
                          <a:cs typeface="Times New Roman"/>
                        </a:rPr>
                        <a:t>34.0</a:t>
                      </a:r>
                      <a:endParaRPr lang="en-ZA" sz="1400" dirty="0">
                        <a:latin typeface="Gill Sans MT" pitchFamily="34" charset="0"/>
                        <a:ea typeface="Times New Roman"/>
                        <a:cs typeface="Times New Roman"/>
                      </a:endParaRPr>
                    </a:p>
                  </a:txBody>
                  <a:tcPr marL="47625" marR="47625" marT="47625" marB="47625"/>
                </a:tc>
                <a:tc>
                  <a:txBody>
                    <a:bodyPr/>
                    <a:lstStyle/>
                    <a:p>
                      <a:pPr algn="ctr">
                        <a:lnSpc>
                          <a:spcPct val="115000"/>
                        </a:lnSpc>
                        <a:spcAft>
                          <a:spcPts val="0"/>
                        </a:spcAft>
                      </a:pPr>
                      <a:r>
                        <a:rPr lang="en-ZA" sz="1400" dirty="0">
                          <a:solidFill>
                            <a:srgbClr val="000000"/>
                          </a:solidFill>
                          <a:latin typeface="Gill Sans MT" pitchFamily="34" charset="0"/>
                          <a:ea typeface="Times New Roman"/>
                          <a:cs typeface="Times New Roman"/>
                        </a:rPr>
                        <a:t>10</a:t>
                      </a:r>
                      <a:endParaRPr lang="en-ZA" sz="1400" dirty="0">
                        <a:latin typeface="Gill Sans MT" pitchFamily="34" charset="0"/>
                        <a:ea typeface="Times New Roman"/>
                        <a:cs typeface="Times New Roman"/>
                      </a:endParaRPr>
                    </a:p>
                  </a:txBody>
                  <a:tcPr marL="6350" marR="6350" marT="0" marB="0"/>
                </a:tc>
              </a:tr>
              <a:tr h="370840">
                <a:tc>
                  <a:txBody>
                    <a:bodyPr/>
                    <a:lstStyle/>
                    <a:p>
                      <a:pPr>
                        <a:lnSpc>
                          <a:spcPct val="115000"/>
                        </a:lnSpc>
                        <a:spcAft>
                          <a:spcPts val="0"/>
                        </a:spcAft>
                      </a:pPr>
                      <a:r>
                        <a:rPr lang="en-ZA" sz="1400" b="1" dirty="0" smtClean="0">
                          <a:solidFill>
                            <a:srgbClr val="000000"/>
                          </a:solidFill>
                          <a:latin typeface="Gill Sans MT" pitchFamily="34" charset="0"/>
                          <a:ea typeface="Times New Roman"/>
                          <a:cs typeface="Times New Roman"/>
                        </a:rPr>
                        <a:t>TOTAL </a:t>
                      </a:r>
                      <a:endParaRPr lang="en-ZA" sz="1400" dirty="0">
                        <a:latin typeface="Gill Sans MT" pitchFamily="34" charset="0"/>
                        <a:ea typeface="Times New Roman"/>
                        <a:cs typeface="Times New Roman"/>
                      </a:endParaRPr>
                    </a:p>
                  </a:txBody>
                  <a:tcPr marL="47625" marR="47625" marT="47625" marB="47625">
                    <a:solidFill>
                      <a:schemeClr val="accent6">
                        <a:lumMod val="90000"/>
                      </a:schemeClr>
                    </a:solidFill>
                  </a:tcPr>
                </a:tc>
                <a:tc>
                  <a:txBody>
                    <a:bodyPr/>
                    <a:lstStyle/>
                    <a:p>
                      <a:r>
                        <a:rPr lang="en-ZA" dirty="0" smtClean="0"/>
                        <a:t>13</a:t>
                      </a:r>
                      <a:endParaRPr lang="en-ZA" dirty="0"/>
                    </a:p>
                  </a:txBody>
                  <a:tcPr marL="47625" marR="47625" marT="47625" marB="47625">
                    <a:solidFill>
                      <a:schemeClr val="accent6">
                        <a:lumMod val="90000"/>
                      </a:schemeClr>
                    </a:solidFill>
                  </a:tcPr>
                </a:tc>
                <a:tc>
                  <a:txBody>
                    <a:bodyPr/>
                    <a:lstStyle/>
                    <a:p>
                      <a:r>
                        <a:rPr lang="en-ZA" dirty="0" smtClean="0"/>
                        <a:t>4056</a:t>
                      </a:r>
                      <a:endParaRPr lang="en-ZA" dirty="0"/>
                    </a:p>
                  </a:txBody>
                  <a:tcPr marL="47625" marR="47625" marT="47625" marB="47625">
                    <a:solidFill>
                      <a:schemeClr val="accent6">
                        <a:lumMod val="90000"/>
                      </a:schemeClr>
                    </a:solidFill>
                  </a:tcPr>
                </a:tc>
                <a:tc>
                  <a:txBody>
                    <a:bodyPr/>
                    <a:lstStyle/>
                    <a:p>
                      <a:r>
                        <a:rPr lang="en-ZA" dirty="0" smtClean="0"/>
                        <a:t>5907</a:t>
                      </a:r>
                      <a:endParaRPr lang="en-ZA" dirty="0"/>
                    </a:p>
                  </a:txBody>
                  <a:tcPr marL="47625" marR="47625" marT="47625" marB="47625">
                    <a:solidFill>
                      <a:schemeClr val="accent6">
                        <a:lumMod val="90000"/>
                      </a:schemeClr>
                    </a:solidFill>
                  </a:tcPr>
                </a:tc>
                <a:tc>
                  <a:txBody>
                    <a:bodyPr/>
                    <a:lstStyle/>
                    <a:p>
                      <a:r>
                        <a:rPr lang="en-ZA" dirty="0" smtClean="0"/>
                        <a:t>9976</a:t>
                      </a:r>
                      <a:endParaRPr lang="en-ZA" dirty="0"/>
                    </a:p>
                  </a:txBody>
                  <a:tcPr marL="47625" marR="47625" marT="47625" marB="47625">
                    <a:solidFill>
                      <a:schemeClr val="accent6">
                        <a:lumMod val="90000"/>
                      </a:schemeClr>
                    </a:solidFill>
                  </a:tcPr>
                </a:tc>
                <a:tc>
                  <a:txBody>
                    <a:bodyPr/>
                    <a:lstStyle/>
                    <a:p>
                      <a:pPr algn="r">
                        <a:lnSpc>
                          <a:spcPct val="115000"/>
                        </a:lnSpc>
                        <a:spcAft>
                          <a:spcPts val="0"/>
                        </a:spcAft>
                      </a:pPr>
                      <a:r>
                        <a:rPr lang="en-ZA" sz="1400" dirty="0" smtClean="0">
                          <a:latin typeface="Gill Sans MT" pitchFamily="34" charset="0"/>
                          <a:ea typeface="Times New Roman"/>
                          <a:cs typeface="Times New Roman"/>
                        </a:rPr>
                        <a:t>40.6</a:t>
                      </a:r>
                      <a:endParaRPr lang="en-ZA" sz="1400" dirty="0">
                        <a:latin typeface="Gill Sans MT" pitchFamily="34" charset="0"/>
                        <a:ea typeface="Times New Roman"/>
                        <a:cs typeface="Times New Roman"/>
                      </a:endParaRPr>
                    </a:p>
                  </a:txBody>
                  <a:tcPr marL="47625" marR="47625" marT="47625" marB="47625">
                    <a:solidFill>
                      <a:schemeClr val="accent6">
                        <a:lumMod val="90000"/>
                      </a:schemeClr>
                    </a:solidFill>
                  </a:tcPr>
                </a:tc>
                <a:tc>
                  <a:txBody>
                    <a:bodyPr/>
                    <a:lstStyle/>
                    <a:p>
                      <a:pPr algn="r">
                        <a:lnSpc>
                          <a:spcPct val="115000"/>
                        </a:lnSpc>
                        <a:spcAft>
                          <a:spcPts val="0"/>
                        </a:spcAft>
                      </a:pPr>
                      <a:endParaRPr lang="en-ZA" sz="1400" dirty="0">
                        <a:latin typeface="Gill Sans MT" pitchFamily="34" charset="0"/>
                        <a:ea typeface="Times New Roman"/>
                        <a:cs typeface="Times New Roman"/>
                      </a:endParaRPr>
                    </a:p>
                  </a:txBody>
                  <a:tcPr marL="6350" marR="6350" marT="0" marB="0">
                    <a:solidFill>
                      <a:schemeClr val="accent6">
                        <a:lumMod val="90000"/>
                      </a:schemeClr>
                    </a:solidFill>
                  </a:tcPr>
                </a:tc>
              </a:tr>
            </a:tbl>
          </a:graphicData>
        </a:graphic>
      </p:graphicFrame>
      <p:sp>
        <p:nvSpPr>
          <p:cNvPr id="5" name="Slide Number Placeholder 4"/>
          <p:cNvSpPr>
            <a:spLocks noGrp="1"/>
          </p:cNvSpPr>
          <p:nvPr>
            <p:ph type="sldNum" sz="quarter" idx="15"/>
          </p:nvPr>
        </p:nvSpPr>
        <p:spPr/>
        <p:txBody>
          <a:bodyPr/>
          <a:lstStyle/>
          <a:p>
            <a:pPr>
              <a:defRPr/>
            </a:pPr>
            <a:fld id="{033B96BC-5B50-421C-9BA7-D9E46381C57E}" type="slidenum">
              <a:rPr lang="en-US" smtClean="0"/>
              <a:pPr>
                <a:defRPr/>
              </a:pPr>
              <a:t>3</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332656"/>
            <a:ext cx="8229600" cy="864096"/>
          </a:xfrm>
        </p:spPr>
        <p:txBody>
          <a:bodyPr>
            <a:noAutofit/>
          </a:bodyPr>
          <a:lstStyle/>
          <a:p>
            <a:pPr algn="ctr"/>
            <a:r>
              <a:rPr lang="en-ZA" sz="2000" b="1" dirty="0" smtClean="0">
                <a:solidFill>
                  <a:schemeClr val="accent6">
                    <a:lumMod val="50000"/>
                  </a:schemeClr>
                </a:solidFill>
                <a:latin typeface="Gill Sans MT" pitchFamily="34" charset="0"/>
              </a:rPr>
              <a:t>Compliance with the 50% representation of women at SMS per province as at 30 September 2015</a:t>
            </a:r>
            <a:r>
              <a:rPr lang="en-ZA" sz="2000" b="1" dirty="0" smtClean="0">
                <a:solidFill>
                  <a:srgbClr val="C00000"/>
                </a:solidFill>
                <a:latin typeface="Gill Sans MT" pitchFamily="34" charset="0"/>
              </a:rPr>
              <a:t/>
            </a:r>
            <a:br>
              <a:rPr lang="en-ZA" sz="2000" b="1" dirty="0" smtClean="0">
                <a:solidFill>
                  <a:srgbClr val="C00000"/>
                </a:solidFill>
                <a:latin typeface="Gill Sans MT" pitchFamily="34" charset="0"/>
              </a:rPr>
            </a:br>
            <a:endParaRPr lang="en-ZA" sz="2000" b="1" dirty="0">
              <a:solidFill>
                <a:srgbClr val="C00000"/>
              </a:solidFill>
              <a:latin typeface="Gill Sans MT" pitchFamily="34" charset="0"/>
            </a:endParaRPr>
          </a:p>
        </p:txBody>
      </p:sp>
      <p:graphicFrame>
        <p:nvGraphicFramePr>
          <p:cNvPr id="4" name="Content Placeholder 3"/>
          <p:cNvGraphicFramePr>
            <a:graphicFrameLocks noGrp="1"/>
          </p:cNvGraphicFramePr>
          <p:nvPr>
            <p:ph sz="quarter" idx="1"/>
          </p:nvPr>
        </p:nvGraphicFramePr>
        <p:xfrm>
          <a:off x="179511" y="1557338"/>
          <a:ext cx="8795969" cy="2614168"/>
        </p:xfrm>
        <a:graphic>
          <a:graphicData uri="http://schemas.openxmlformats.org/drawingml/2006/table">
            <a:tbl>
              <a:tblPr firstRow="1" bandRow="1">
                <a:tableStyleId>{5C22544A-7EE6-4342-B048-85BDC9FD1C3A}</a:tableStyleId>
              </a:tblPr>
              <a:tblGrid>
                <a:gridCol w="2520281"/>
                <a:gridCol w="648072"/>
                <a:gridCol w="648072"/>
                <a:gridCol w="504056"/>
                <a:gridCol w="576064"/>
                <a:gridCol w="576064"/>
                <a:gridCol w="648072"/>
                <a:gridCol w="516669"/>
                <a:gridCol w="446611"/>
                <a:gridCol w="446611"/>
                <a:gridCol w="521046"/>
                <a:gridCol w="744351"/>
              </a:tblGrid>
              <a:tr h="370840">
                <a:tc>
                  <a:txBody>
                    <a:bodyPr/>
                    <a:lstStyle/>
                    <a:p>
                      <a:pPr algn="ctr">
                        <a:lnSpc>
                          <a:spcPct val="115000"/>
                        </a:lnSpc>
                        <a:spcAft>
                          <a:spcPts val="0"/>
                        </a:spcAft>
                      </a:pPr>
                      <a:r>
                        <a:rPr lang="en-ZA" sz="1200" b="1" dirty="0">
                          <a:solidFill>
                            <a:schemeClr val="tx1"/>
                          </a:solidFill>
                          <a:latin typeface="Gill Sans MT" pitchFamily="34" charset="0"/>
                          <a:ea typeface="Times New Roman"/>
                          <a:cs typeface="Calibri"/>
                        </a:rPr>
                        <a:t>TRENDS </a:t>
                      </a:r>
                      <a:endParaRPr lang="en-ZA" sz="1200" dirty="0">
                        <a:solidFill>
                          <a:schemeClr val="tx1"/>
                        </a:solidFill>
                        <a:latin typeface="Gill Sans MT" pitchFamily="34" charset="0"/>
                        <a:ea typeface="Times New Roman"/>
                        <a:cs typeface="Times New Roman"/>
                      </a:endParaRPr>
                    </a:p>
                  </a:txBody>
                  <a:tcPr marL="68580" marR="68580" marT="0" marB="0" anchor="b">
                    <a:solidFill>
                      <a:schemeClr val="accent5"/>
                    </a:solidFill>
                  </a:tcPr>
                </a:tc>
                <a:tc>
                  <a:txBody>
                    <a:bodyPr/>
                    <a:lstStyle/>
                    <a:p>
                      <a:pPr algn="ctr">
                        <a:lnSpc>
                          <a:spcPct val="115000"/>
                        </a:lnSpc>
                        <a:spcAft>
                          <a:spcPts val="0"/>
                        </a:spcAft>
                      </a:pPr>
                      <a:r>
                        <a:rPr lang="en-ZA" sz="1200" b="1" dirty="0">
                          <a:solidFill>
                            <a:schemeClr val="tx1"/>
                          </a:solidFill>
                          <a:latin typeface="Gill Sans MT" pitchFamily="34" charset="0"/>
                          <a:ea typeface="Times New Roman"/>
                          <a:cs typeface="Calibri"/>
                        </a:rPr>
                        <a:t>EC</a:t>
                      </a:r>
                      <a:endParaRPr lang="en-ZA" sz="1200" dirty="0">
                        <a:solidFill>
                          <a:schemeClr val="tx1"/>
                        </a:solidFill>
                        <a:latin typeface="Gill Sans MT" pitchFamily="34" charset="0"/>
                        <a:ea typeface="Times New Roman"/>
                        <a:cs typeface="Times New Roman"/>
                      </a:endParaRPr>
                    </a:p>
                  </a:txBody>
                  <a:tcPr marL="68580" marR="68580" marT="0" marB="0" anchor="b">
                    <a:solidFill>
                      <a:schemeClr val="accent5"/>
                    </a:solidFill>
                  </a:tcPr>
                </a:tc>
                <a:tc>
                  <a:txBody>
                    <a:bodyPr/>
                    <a:lstStyle/>
                    <a:p>
                      <a:pPr algn="ctr">
                        <a:lnSpc>
                          <a:spcPct val="115000"/>
                        </a:lnSpc>
                        <a:spcAft>
                          <a:spcPts val="0"/>
                        </a:spcAft>
                      </a:pPr>
                      <a:r>
                        <a:rPr lang="en-ZA" sz="1200" b="1" dirty="0">
                          <a:solidFill>
                            <a:schemeClr val="tx1"/>
                          </a:solidFill>
                          <a:latin typeface="Gill Sans MT" pitchFamily="34" charset="0"/>
                          <a:ea typeface="Times New Roman"/>
                          <a:cs typeface="Calibri"/>
                        </a:rPr>
                        <a:t>FS</a:t>
                      </a:r>
                      <a:endParaRPr lang="en-ZA" sz="1200" dirty="0">
                        <a:solidFill>
                          <a:schemeClr val="tx1"/>
                        </a:solidFill>
                        <a:latin typeface="Gill Sans MT" pitchFamily="34" charset="0"/>
                        <a:ea typeface="Times New Roman"/>
                        <a:cs typeface="Times New Roman"/>
                      </a:endParaRPr>
                    </a:p>
                  </a:txBody>
                  <a:tcPr marL="68580" marR="68580" marT="0" marB="0" anchor="b">
                    <a:solidFill>
                      <a:schemeClr val="accent5"/>
                    </a:solidFill>
                  </a:tcPr>
                </a:tc>
                <a:tc>
                  <a:txBody>
                    <a:bodyPr/>
                    <a:lstStyle/>
                    <a:p>
                      <a:pPr algn="ctr">
                        <a:lnSpc>
                          <a:spcPct val="115000"/>
                        </a:lnSpc>
                        <a:spcAft>
                          <a:spcPts val="0"/>
                        </a:spcAft>
                      </a:pPr>
                      <a:r>
                        <a:rPr lang="en-ZA" sz="1200" b="1" dirty="0">
                          <a:solidFill>
                            <a:schemeClr val="tx1"/>
                          </a:solidFill>
                          <a:latin typeface="Gill Sans MT" pitchFamily="34" charset="0"/>
                          <a:ea typeface="Times New Roman"/>
                          <a:cs typeface="Calibri"/>
                        </a:rPr>
                        <a:t>GP</a:t>
                      </a:r>
                      <a:endParaRPr lang="en-ZA" sz="1200" dirty="0">
                        <a:solidFill>
                          <a:schemeClr val="tx1"/>
                        </a:solidFill>
                        <a:latin typeface="Gill Sans MT" pitchFamily="34" charset="0"/>
                        <a:ea typeface="Times New Roman"/>
                        <a:cs typeface="Times New Roman"/>
                      </a:endParaRPr>
                    </a:p>
                  </a:txBody>
                  <a:tcPr marL="68580" marR="68580" marT="0" marB="0" anchor="b">
                    <a:solidFill>
                      <a:schemeClr val="accent5"/>
                    </a:solidFill>
                  </a:tcPr>
                </a:tc>
                <a:tc>
                  <a:txBody>
                    <a:bodyPr/>
                    <a:lstStyle/>
                    <a:p>
                      <a:pPr algn="ctr">
                        <a:lnSpc>
                          <a:spcPct val="115000"/>
                        </a:lnSpc>
                        <a:spcAft>
                          <a:spcPts val="0"/>
                        </a:spcAft>
                      </a:pPr>
                      <a:r>
                        <a:rPr lang="en-ZA" sz="1200" b="1" dirty="0">
                          <a:solidFill>
                            <a:schemeClr val="tx1"/>
                          </a:solidFill>
                          <a:latin typeface="Gill Sans MT" pitchFamily="34" charset="0"/>
                          <a:ea typeface="Times New Roman"/>
                          <a:cs typeface="Calibri"/>
                        </a:rPr>
                        <a:t>KZN</a:t>
                      </a:r>
                      <a:endParaRPr lang="en-ZA" sz="1200" dirty="0">
                        <a:solidFill>
                          <a:schemeClr val="tx1"/>
                        </a:solidFill>
                        <a:latin typeface="Gill Sans MT" pitchFamily="34" charset="0"/>
                        <a:ea typeface="Times New Roman"/>
                        <a:cs typeface="Times New Roman"/>
                      </a:endParaRPr>
                    </a:p>
                  </a:txBody>
                  <a:tcPr marL="68580" marR="68580" marT="0" marB="0" anchor="b">
                    <a:solidFill>
                      <a:schemeClr val="accent5"/>
                    </a:solidFill>
                  </a:tcPr>
                </a:tc>
                <a:tc>
                  <a:txBody>
                    <a:bodyPr/>
                    <a:lstStyle/>
                    <a:p>
                      <a:pPr algn="ctr">
                        <a:lnSpc>
                          <a:spcPct val="115000"/>
                        </a:lnSpc>
                        <a:spcAft>
                          <a:spcPts val="0"/>
                        </a:spcAft>
                      </a:pPr>
                      <a:r>
                        <a:rPr lang="en-ZA" sz="1200" b="1" dirty="0">
                          <a:solidFill>
                            <a:schemeClr val="tx1"/>
                          </a:solidFill>
                          <a:latin typeface="Gill Sans MT" pitchFamily="34" charset="0"/>
                          <a:ea typeface="Times New Roman"/>
                          <a:cs typeface="Calibri"/>
                        </a:rPr>
                        <a:t>LMP</a:t>
                      </a:r>
                      <a:endParaRPr lang="en-ZA" sz="1200" dirty="0">
                        <a:solidFill>
                          <a:schemeClr val="tx1"/>
                        </a:solidFill>
                        <a:latin typeface="Gill Sans MT" pitchFamily="34" charset="0"/>
                        <a:ea typeface="Times New Roman"/>
                        <a:cs typeface="Times New Roman"/>
                      </a:endParaRPr>
                    </a:p>
                  </a:txBody>
                  <a:tcPr marL="68580" marR="68580" marT="0" marB="0" anchor="b">
                    <a:solidFill>
                      <a:schemeClr val="accent5"/>
                    </a:solidFill>
                  </a:tcPr>
                </a:tc>
                <a:tc>
                  <a:txBody>
                    <a:bodyPr/>
                    <a:lstStyle/>
                    <a:p>
                      <a:pPr algn="ctr">
                        <a:lnSpc>
                          <a:spcPct val="115000"/>
                        </a:lnSpc>
                        <a:spcAft>
                          <a:spcPts val="0"/>
                        </a:spcAft>
                      </a:pPr>
                      <a:r>
                        <a:rPr lang="en-ZA" sz="1200" b="1" dirty="0">
                          <a:solidFill>
                            <a:schemeClr val="tx1"/>
                          </a:solidFill>
                          <a:latin typeface="Gill Sans MT" pitchFamily="34" charset="0"/>
                          <a:ea typeface="Times New Roman"/>
                          <a:cs typeface="Calibri"/>
                        </a:rPr>
                        <a:t>MPU</a:t>
                      </a:r>
                      <a:endParaRPr lang="en-ZA" sz="1200" dirty="0">
                        <a:solidFill>
                          <a:schemeClr val="tx1"/>
                        </a:solidFill>
                        <a:latin typeface="Gill Sans MT" pitchFamily="34" charset="0"/>
                        <a:ea typeface="Times New Roman"/>
                        <a:cs typeface="Times New Roman"/>
                      </a:endParaRPr>
                    </a:p>
                  </a:txBody>
                  <a:tcPr marL="68580" marR="68580" marT="0" marB="0" anchor="b">
                    <a:solidFill>
                      <a:schemeClr val="accent5"/>
                    </a:solidFill>
                  </a:tcPr>
                </a:tc>
                <a:tc>
                  <a:txBody>
                    <a:bodyPr/>
                    <a:lstStyle/>
                    <a:p>
                      <a:pPr algn="ctr">
                        <a:lnSpc>
                          <a:spcPct val="115000"/>
                        </a:lnSpc>
                        <a:spcAft>
                          <a:spcPts val="0"/>
                        </a:spcAft>
                      </a:pPr>
                      <a:r>
                        <a:rPr lang="en-ZA" sz="1200" b="1" dirty="0">
                          <a:solidFill>
                            <a:schemeClr val="tx1"/>
                          </a:solidFill>
                          <a:latin typeface="Gill Sans MT" pitchFamily="34" charset="0"/>
                          <a:ea typeface="Times New Roman"/>
                          <a:cs typeface="Calibri"/>
                        </a:rPr>
                        <a:t>NAT</a:t>
                      </a:r>
                      <a:endParaRPr lang="en-ZA" sz="1200" dirty="0">
                        <a:solidFill>
                          <a:schemeClr val="tx1"/>
                        </a:solidFill>
                        <a:latin typeface="Gill Sans MT" pitchFamily="34" charset="0"/>
                        <a:ea typeface="Times New Roman"/>
                        <a:cs typeface="Times New Roman"/>
                      </a:endParaRPr>
                    </a:p>
                  </a:txBody>
                  <a:tcPr marL="68580" marR="68580" marT="0" marB="0" anchor="b">
                    <a:solidFill>
                      <a:schemeClr val="accent5"/>
                    </a:solidFill>
                  </a:tcPr>
                </a:tc>
                <a:tc>
                  <a:txBody>
                    <a:bodyPr/>
                    <a:lstStyle/>
                    <a:p>
                      <a:pPr algn="ctr">
                        <a:lnSpc>
                          <a:spcPct val="115000"/>
                        </a:lnSpc>
                        <a:spcAft>
                          <a:spcPts val="0"/>
                        </a:spcAft>
                      </a:pPr>
                      <a:r>
                        <a:rPr lang="en-ZA" sz="1200" b="1" dirty="0">
                          <a:solidFill>
                            <a:schemeClr val="tx1"/>
                          </a:solidFill>
                          <a:latin typeface="Gill Sans MT" pitchFamily="34" charset="0"/>
                          <a:ea typeface="Times New Roman"/>
                          <a:cs typeface="Calibri"/>
                        </a:rPr>
                        <a:t>NW</a:t>
                      </a:r>
                      <a:endParaRPr lang="en-ZA" sz="1200" dirty="0">
                        <a:solidFill>
                          <a:schemeClr val="tx1"/>
                        </a:solidFill>
                        <a:latin typeface="Gill Sans MT" pitchFamily="34" charset="0"/>
                        <a:ea typeface="Times New Roman"/>
                        <a:cs typeface="Times New Roman"/>
                      </a:endParaRPr>
                    </a:p>
                  </a:txBody>
                  <a:tcPr marL="68580" marR="68580" marT="0" marB="0" anchor="b">
                    <a:solidFill>
                      <a:schemeClr val="accent5"/>
                    </a:solidFill>
                  </a:tcPr>
                </a:tc>
                <a:tc>
                  <a:txBody>
                    <a:bodyPr/>
                    <a:lstStyle/>
                    <a:p>
                      <a:pPr algn="ctr">
                        <a:lnSpc>
                          <a:spcPct val="115000"/>
                        </a:lnSpc>
                        <a:spcAft>
                          <a:spcPts val="0"/>
                        </a:spcAft>
                      </a:pPr>
                      <a:r>
                        <a:rPr lang="en-ZA" sz="1200" b="1" dirty="0">
                          <a:solidFill>
                            <a:schemeClr val="tx1"/>
                          </a:solidFill>
                          <a:latin typeface="Gill Sans MT" pitchFamily="34" charset="0"/>
                          <a:ea typeface="Times New Roman"/>
                          <a:cs typeface="Calibri"/>
                        </a:rPr>
                        <a:t>NC</a:t>
                      </a:r>
                      <a:endParaRPr lang="en-ZA" sz="1200" dirty="0">
                        <a:solidFill>
                          <a:schemeClr val="tx1"/>
                        </a:solidFill>
                        <a:latin typeface="Gill Sans MT" pitchFamily="34" charset="0"/>
                        <a:ea typeface="Times New Roman"/>
                        <a:cs typeface="Times New Roman"/>
                      </a:endParaRPr>
                    </a:p>
                  </a:txBody>
                  <a:tcPr marL="68580" marR="68580" marT="0" marB="0" anchor="b">
                    <a:solidFill>
                      <a:schemeClr val="accent5"/>
                    </a:solidFill>
                  </a:tcPr>
                </a:tc>
                <a:tc>
                  <a:txBody>
                    <a:bodyPr/>
                    <a:lstStyle/>
                    <a:p>
                      <a:pPr algn="ctr">
                        <a:lnSpc>
                          <a:spcPct val="115000"/>
                        </a:lnSpc>
                        <a:spcAft>
                          <a:spcPts val="0"/>
                        </a:spcAft>
                      </a:pPr>
                      <a:r>
                        <a:rPr lang="en-ZA" sz="1200" b="1" dirty="0">
                          <a:solidFill>
                            <a:schemeClr val="tx1"/>
                          </a:solidFill>
                          <a:latin typeface="Gill Sans MT" pitchFamily="34" charset="0"/>
                          <a:ea typeface="Times New Roman"/>
                          <a:cs typeface="Calibri"/>
                        </a:rPr>
                        <a:t>WC</a:t>
                      </a:r>
                      <a:endParaRPr lang="en-ZA" sz="1200" dirty="0">
                        <a:solidFill>
                          <a:schemeClr val="tx1"/>
                        </a:solidFill>
                        <a:latin typeface="Gill Sans MT" pitchFamily="34" charset="0"/>
                        <a:ea typeface="Times New Roman"/>
                        <a:cs typeface="Times New Roman"/>
                      </a:endParaRPr>
                    </a:p>
                  </a:txBody>
                  <a:tcPr marL="68580" marR="68580" marT="0" marB="0" anchor="b">
                    <a:solidFill>
                      <a:schemeClr val="accent5"/>
                    </a:solidFill>
                  </a:tcPr>
                </a:tc>
                <a:tc>
                  <a:txBody>
                    <a:bodyPr/>
                    <a:lstStyle/>
                    <a:p>
                      <a:pPr algn="ctr">
                        <a:lnSpc>
                          <a:spcPct val="115000"/>
                        </a:lnSpc>
                        <a:spcAft>
                          <a:spcPts val="0"/>
                        </a:spcAft>
                      </a:pPr>
                      <a:r>
                        <a:rPr lang="en-ZA" sz="1200" b="1" dirty="0">
                          <a:solidFill>
                            <a:schemeClr val="tx1"/>
                          </a:solidFill>
                          <a:latin typeface="Gill Sans MT" pitchFamily="34" charset="0"/>
                          <a:ea typeface="Times New Roman"/>
                          <a:cs typeface="Calibri"/>
                        </a:rPr>
                        <a:t>TOTAL</a:t>
                      </a:r>
                      <a:endParaRPr lang="en-ZA" sz="1200" dirty="0">
                        <a:solidFill>
                          <a:schemeClr val="tx1"/>
                        </a:solidFill>
                        <a:latin typeface="Gill Sans MT" pitchFamily="34" charset="0"/>
                        <a:ea typeface="Times New Roman"/>
                        <a:cs typeface="Times New Roman"/>
                      </a:endParaRPr>
                    </a:p>
                  </a:txBody>
                  <a:tcPr marL="68580" marR="68580" marT="0" marB="0" anchor="b">
                    <a:solidFill>
                      <a:schemeClr val="accent5"/>
                    </a:solidFill>
                  </a:tcPr>
                </a:tc>
              </a:tr>
              <a:tr h="370840">
                <a:tc>
                  <a:txBody>
                    <a:bodyPr/>
                    <a:lstStyle/>
                    <a:p>
                      <a:pPr>
                        <a:lnSpc>
                          <a:spcPct val="115000"/>
                        </a:lnSpc>
                        <a:spcAft>
                          <a:spcPts val="0"/>
                        </a:spcAft>
                      </a:pPr>
                      <a:r>
                        <a:rPr lang="en-ZA" sz="1600" dirty="0">
                          <a:solidFill>
                            <a:srgbClr val="000000"/>
                          </a:solidFill>
                          <a:latin typeface="Gill Sans MT" pitchFamily="34" charset="0"/>
                          <a:ea typeface="Times New Roman"/>
                          <a:cs typeface="Calibri"/>
                        </a:rPr>
                        <a:t>Number of departments that met the 50% target</a:t>
                      </a:r>
                      <a:endParaRPr lang="en-ZA" sz="1600" dirty="0">
                        <a:latin typeface="Gill Sans MT" pitchFamily="34" charset="0"/>
                        <a:ea typeface="Times New Roman"/>
                        <a:cs typeface="Times New Roman"/>
                      </a:endParaRPr>
                    </a:p>
                  </a:txBody>
                  <a:tcPr marL="68580" marR="68580" marT="0" marB="0" anchor="b"/>
                </a:tc>
                <a:tc>
                  <a:txBody>
                    <a:bodyPr/>
                    <a:lstStyle/>
                    <a:p>
                      <a:pPr algn="ctr">
                        <a:lnSpc>
                          <a:spcPct val="115000"/>
                        </a:lnSpc>
                        <a:spcAft>
                          <a:spcPts val="0"/>
                        </a:spcAft>
                      </a:pPr>
                      <a:r>
                        <a:rPr lang="en-ZA" sz="1600" dirty="0">
                          <a:solidFill>
                            <a:srgbClr val="000000"/>
                          </a:solidFill>
                          <a:latin typeface="Gill Sans MT" pitchFamily="34" charset="0"/>
                          <a:ea typeface="Times New Roman"/>
                          <a:cs typeface="Times New Roman"/>
                        </a:rPr>
                        <a:t>2</a:t>
                      </a:r>
                      <a:endParaRPr lang="en-ZA" sz="1600" dirty="0">
                        <a:latin typeface="Gill Sans MT" pitchFamily="34" charset="0"/>
                        <a:ea typeface="Times New Roman"/>
                        <a:cs typeface="Times New Roman"/>
                      </a:endParaRPr>
                    </a:p>
                  </a:txBody>
                  <a:tcPr marL="68580" marR="68580" marT="0" marB="0" anchor="b"/>
                </a:tc>
                <a:tc>
                  <a:txBody>
                    <a:bodyPr/>
                    <a:lstStyle/>
                    <a:p>
                      <a:pPr algn="ctr">
                        <a:lnSpc>
                          <a:spcPct val="115000"/>
                        </a:lnSpc>
                        <a:spcAft>
                          <a:spcPts val="0"/>
                        </a:spcAft>
                      </a:pPr>
                      <a:r>
                        <a:rPr lang="en-ZA" sz="1600" dirty="0">
                          <a:solidFill>
                            <a:srgbClr val="000000"/>
                          </a:solidFill>
                          <a:latin typeface="Gill Sans MT" pitchFamily="34" charset="0"/>
                          <a:ea typeface="Times New Roman"/>
                          <a:cs typeface="Calibri"/>
                        </a:rPr>
                        <a:t>1</a:t>
                      </a:r>
                      <a:endParaRPr lang="en-ZA" sz="1600" dirty="0">
                        <a:latin typeface="Gill Sans MT" pitchFamily="34" charset="0"/>
                        <a:ea typeface="Times New Roman"/>
                        <a:cs typeface="Times New Roman"/>
                      </a:endParaRPr>
                    </a:p>
                  </a:txBody>
                  <a:tcPr marL="68580" marR="68580" marT="0" marB="0" anchor="b"/>
                </a:tc>
                <a:tc>
                  <a:txBody>
                    <a:bodyPr/>
                    <a:lstStyle/>
                    <a:p>
                      <a:pPr algn="ctr">
                        <a:lnSpc>
                          <a:spcPct val="115000"/>
                        </a:lnSpc>
                        <a:spcAft>
                          <a:spcPts val="0"/>
                        </a:spcAft>
                      </a:pPr>
                      <a:r>
                        <a:rPr lang="en-ZA" sz="1600" dirty="0">
                          <a:solidFill>
                            <a:srgbClr val="000000"/>
                          </a:solidFill>
                          <a:latin typeface="Gill Sans MT" pitchFamily="34" charset="0"/>
                          <a:ea typeface="Times New Roman"/>
                          <a:cs typeface="Calibri"/>
                        </a:rPr>
                        <a:t>1</a:t>
                      </a:r>
                      <a:endParaRPr lang="en-ZA" sz="1600" dirty="0">
                        <a:latin typeface="Gill Sans MT" pitchFamily="34" charset="0"/>
                        <a:ea typeface="Times New Roman"/>
                        <a:cs typeface="Times New Roman"/>
                      </a:endParaRPr>
                    </a:p>
                  </a:txBody>
                  <a:tcPr marL="68580" marR="68580" marT="0" marB="0" anchor="b"/>
                </a:tc>
                <a:tc>
                  <a:txBody>
                    <a:bodyPr/>
                    <a:lstStyle/>
                    <a:p>
                      <a:pPr algn="ctr">
                        <a:lnSpc>
                          <a:spcPct val="115000"/>
                        </a:lnSpc>
                        <a:spcAft>
                          <a:spcPts val="0"/>
                        </a:spcAft>
                      </a:pPr>
                      <a:r>
                        <a:rPr lang="en-ZA" sz="1600" dirty="0">
                          <a:solidFill>
                            <a:srgbClr val="000000"/>
                          </a:solidFill>
                          <a:latin typeface="Gill Sans MT" pitchFamily="34" charset="0"/>
                          <a:ea typeface="Times New Roman"/>
                          <a:cs typeface="Calibri"/>
                        </a:rPr>
                        <a:t>3</a:t>
                      </a:r>
                      <a:endParaRPr lang="en-ZA" sz="1600" dirty="0">
                        <a:latin typeface="Gill Sans MT" pitchFamily="34" charset="0"/>
                        <a:ea typeface="Times New Roman"/>
                        <a:cs typeface="Times New Roman"/>
                      </a:endParaRPr>
                    </a:p>
                  </a:txBody>
                  <a:tcPr marL="68580" marR="68580" marT="0" marB="0" anchor="b"/>
                </a:tc>
                <a:tc>
                  <a:txBody>
                    <a:bodyPr/>
                    <a:lstStyle/>
                    <a:p>
                      <a:pPr algn="ctr">
                        <a:lnSpc>
                          <a:spcPct val="115000"/>
                        </a:lnSpc>
                        <a:spcAft>
                          <a:spcPts val="0"/>
                        </a:spcAft>
                      </a:pPr>
                      <a:r>
                        <a:rPr lang="en-ZA" sz="1600" dirty="0">
                          <a:solidFill>
                            <a:srgbClr val="000000"/>
                          </a:solidFill>
                          <a:latin typeface="Gill Sans MT" pitchFamily="34" charset="0"/>
                          <a:ea typeface="Times New Roman"/>
                          <a:cs typeface="Calibri"/>
                        </a:rPr>
                        <a:t>2</a:t>
                      </a:r>
                      <a:endParaRPr lang="en-ZA" sz="1600" dirty="0">
                        <a:latin typeface="Gill Sans MT" pitchFamily="34" charset="0"/>
                        <a:ea typeface="Times New Roman"/>
                        <a:cs typeface="Times New Roman"/>
                      </a:endParaRPr>
                    </a:p>
                  </a:txBody>
                  <a:tcPr marL="68580" marR="68580" marT="0" marB="0" anchor="b"/>
                </a:tc>
                <a:tc>
                  <a:txBody>
                    <a:bodyPr/>
                    <a:lstStyle/>
                    <a:p>
                      <a:pPr algn="ctr">
                        <a:lnSpc>
                          <a:spcPct val="115000"/>
                        </a:lnSpc>
                        <a:spcAft>
                          <a:spcPts val="0"/>
                        </a:spcAft>
                      </a:pPr>
                      <a:r>
                        <a:rPr lang="en-ZA" sz="1600" dirty="0">
                          <a:solidFill>
                            <a:srgbClr val="000000"/>
                          </a:solidFill>
                          <a:latin typeface="Gill Sans MT" pitchFamily="34" charset="0"/>
                          <a:ea typeface="Times New Roman"/>
                          <a:cs typeface="Times New Roman"/>
                        </a:rPr>
                        <a:t>1</a:t>
                      </a:r>
                      <a:endParaRPr lang="en-ZA" sz="1600" dirty="0">
                        <a:latin typeface="Gill Sans MT" pitchFamily="34" charset="0"/>
                        <a:ea typeface="Times New Roman"/>
                        <a:cs typeface="Times New Roman"/>
                      </a:endParaRPr>
                    </a:p>
                  </a:txBody>
                  <a:tcPr marL="68580" marR="68580" marT="0" marB="0" anchor="b"/>
                </a:tc>
                <a:tc>
                  <a:txBody>
                    <a:bodyPr/>
                    <a:lstStyle/>
                    <a:p>
                      <a:pPr algn="ctr">
                        <a:lnSpc>
                          <a:spcPct val="115000"/>
                        </a:lnSpc>
                        <a:spcAft>
                          <a:spcPts val="0"/>
                        </a:spcAft>
                      </a:pPr>
                      <a:r>
                        <a:rPr lang="en-ZA" sz="1600">
                          <a:solidFill>
                            <a:srgbClr val="000000"/>
                          </a:solidFill>
                          <a:latin typeface="Gill Sans MT" pitchFamily="34" charset="0"/>
                          <a:ea typeface="Times New Roman"/>
                          <a:cs typeface="Calibri"/>
                        </a:rPr>
                        <a:t>6</a:t>
                      </a:r>
                      <a:endParaRPr lang="en-ZA" sz="1600">
                        <a:latin typeface="Gill Sans MT" pitchFamily="34" charset="0"/>
                        <a:ea typeface="Times New Roman"/>
                        <a:cs typeface="Times New Roman"/>
                      </a:endParaRPr>
                    </a:p>
                  </a:txBody>
                  <a:tcPr marL="68580" marR="68580" marT="0" marB="0" anchor="b"/>
                </a:tc>
                <a:tc>
                  <a:txBody>
                    <a:bodyPr/>
                    <a:lstStyle/>
                    <a:p>
                      <a:pPr algn="ctr">
                        <a:lnSpc>
                          <a:spcPct val="115000"/>
                        </a:lnSpc>
                        <a:spcAft>
                          <a:spcPts val="0"/>
                        </a:spcAft>
                      </a:pPr>
                      <a:r>
                        <a:rPr lang="en-ZA" sz="1600">
                          <a:solidFill>
                            <a:srgbClr val="000000"/>
                          </a:solidFill>
                          <a:latin typeface="Gill Sans MT" pitchFamily="34" charset="0"/>
                          <a:ea typeface="Times New Roman"/>
                          <a:cs typeface="Calibri"/>
                        </a:rPr>
                        <a:t>1</a:t>
                      </a:r>
                      <a:endParaRPr lang="en-ZA" sz="1600">
                        <a:latin typeface="Gill Sans MT" pitchFamily="34" charset="0"/>
                        <a:ea typeface="Times New Roman"/>
                        <a:cs typeface="Times New Roman"/>
                      </a:endParaRPr>
                    </a:p>
                  </a:txBody>
                  <a:tcPr marL="68580" marR="68580" marT="0" marB="0" anchor="b"/>
                </a:tc>
                <a:tc>
                  <a:txBody>
                    <a:bodyPr/>
                    <a:lstStyle/>
                    <a:p>
                      <a:pPr algn="ctr">
                        <a:lnSpc>
                          <a:spcPct val="115000"/>
                        </a:lnSpc>
                        <a:spcAft>
                          <a:spcPts val="0"/>
                        </a:spcAft>
                      </a:pPr>
                      <a:r>
                        <a:rPr lang="en-ZA" sz="1600">
                          <a:solidFill>
                            <a:srgbClr val="000000"/>
                          </a:solidFill>
                          <a:latin typeface="Gill Sans MT" pitchFamily="34" charset="0"/>
                          <a:ea typeface="Times New Roman"/>
                          <a:cs typeface="Calibri"/>
                        </a:rPr>
                        <a:t>1</a:t>
                      </a:r>
                      <a:endParaRPr lang="en-ZA" sz="1600">
                        <a:latin typeface="Gill Sans MT" pitchFamily="34" charset="0"/>
                        <a:ea typeface="Times New Roman"/>
                        <a:cs typeface="Times New Roman"/>
                      </a:endParaRPr>
                    </a:p>
                  </a:txBody>
                  <a:tcPr marL="68580" marR="68580" marT="0" marB="0" anchor="b"/>
                </a:tc>
                <a:tc>
                  <a:txBody>
                    <a:bodyPr/>
                    <a:lstStyle/>
                    <a:p>
                      <a:pPr algn="ctr">
                        <a:lnSpc>
                          <a:spcPct val="115000"/>
                        </a:lnSpc>
                        <a:spcAft>
                          <a:spcPts val="0"/>
                        </a:spcAft>
                      </a:pPr>
                      <a:r>
                        <a:rPr lang="en-ZA" sz="1600" dirty="0">
                          <a:solidFill>
                            <a:srgbClr val="000000"/>
                          </a:solidFill>
                          <a:latin typeface="Gill Sans MT" pitchFamily="34" charset="0"/>
                          <a:ea typeface="Times New Roman"/>
                          <a:cs typeface="Times New Roman"/>
                        </a:rPr>
                        <a:t>3</a:t>
                      </a:r>
                      <a:endParaRPr lang="en-ZA" sz="1600" dirty="0">
                        <a:latin typeface="Gill Sans MT" pitchFamily="34" charset="0"/>
                        <a:ea typeface="Times New Roman"/>
                        <a:cs typeface="Times New Roman"/>
                      </a:endParaRPr>
                    </a:p>
                  </a:txBody>
                  <a:tcPr marL="68580" marR="68580" marT="0" marB="0" anchor="b"/>
                </a:tc>
                <a:tc>
                  <a:txBody>
                    <a:bodyPr/>
                    <a:lstStyle/>
                    <a:p>
                      <a:pPr algn="ctr">
                        <a:lnSpc>
                          <a:spcPct val="115000"/>
                        </a:lnSpc>
                        <a:spcAft>
                          <a:spcPts val="0"/>
                        </a:spcAft>
                      </a:pPr>
                      <a:r>
                        <a:rPr lang="en-ZA" sz="1600" b="1" dirty="0" smtClean="0">
                          <a:solidFill>
                            <a:srgbClr val="000000"/>
                          </a:solidFill>
                          <a:latin typeface="Gill Sans MT" pitchFamily="34" charset="0"/>
                          <a:ea typeface="Times New Roman"/>
                          <a:cs typeface="Calibri"/>
                        </a:rPr>
                        <a:t>21</a:t>
                      </a:r>
                      <a:endParaRPr lang="en-ZA" sz="1600" dirty="0">
                        <a:latin typeface="Gill Sans MT" pitchFamily="34" charset="0"/>
                        <a:ea typeface="Times New Roman"/>
                        <a:cs typeface="Times New Roman"/>
                      </a:endParaRPr>
                    </a:p>
                  </a:txBody>
                  <a:tcPr marL="68580" marR="68580" marT="0" marB="0" anchor="b">
                    <a:solidFill>
                      <a:schemeClr val="accent6">
                        <a:lumMod val="90000"/>
                      </a:schemeClr>
                    </a:solidFill>
                  </a:tcPr>
                </a:tc>
              </a:tr>
              <a:tr h="370840">
                <a:tc>
                  <a:txBody>
                    <a:bodyPr/>
                    <a:lstStyle/>
                    <a:p>
                      <a:pPr>
                        <a:lnSpc>
                          <a:spcPct val="115000"/>
                        </a:lnSpc>
                        <a:spcAft>
                          <a:spcPts val="0"/>
                        </a:spcAft>
                      </a:pPr>
                      <a:r>
                        <a:rPr lang="en-ZA" sz="1600" dirty="0">
                          <a:solidFill>
                            <a:srgbClr val="000000"/>
                          </a:solidFill>
                          <a:latin typeface="Gill Sans MT" pitchFamily="34" charset="0"/>
                          <a:ea typeface="Times New Roman"/>
                          <a:cs typeface="Calibri"/>
                        </a:rPr>
                        <a:t>Number of departments between 40-49%</a:t>
                      </a:r>
                      <a:endParaRPr lang="en-ZA" sz="1600" dirty="0">
                        <a:latin typeface="Gill Sans MT" pitchFamily="34" charset="0"/>
                        <a:ea typeface="Times New Roman"/>
                        <a:cs typeface="Times New Roman"/>
                      </a:endParaRPr>
                    </a:p>
                  </a:txBody>
                  <a:tcPr marL="68580" marR="68580" marT="0" marB="0"/>
                </a:tc>
                <a:tc>
                  <a:txBody>
                    <a:bodyPr/>
                    <a:lstStyle/>
                    <a:p>
                      <a:pPr algn="ctr">
                        <a:lnSpc>
                          <a:spcPct val="115000"/>
                        </a:lnSpc>
                        <a:spcAft>
                          <a:spcPts val="0"/>
                        </a:spcAft>
                      </a:pPr>
                      <a:r>
                        <a:rPr lang="en-ZA" sz="1600" dirty="0">
                          <a:solidFill>
                            <a:srgbClr val="000000"/>
                          </a:solidFill>
                          <a:latin typeface="Gill Sans MT" pitchFamily="34" charset="0"/>
                          <a:ea typeface="Times New Roman"/>
                          <a:cs typeface="Times New Roman"/>
                        </a:rPr>
                        <a:t>3</a:t>
                      </a:r>
                      <a:endParaRPr lang="en-ZA" sz="1600" dirty="0">
                        <a:latin typeface="Gill Sans MT" pitchFamily="34" charset="0"/>
                        <a:ea typeface="Times New Roman"/>
                        <a:cs typeface="Times New Roman"/>
                      </a:endParaRPr>
                    </a:p>
                  </a:txBody>
                  <a:tcPr marL="68580" marR="68580" marT="0" marB="0" anchor="b"/>
                </a:tc>
                <a:tc>
                  <a:txBody>
                    <a:bodyPr/>
                    <a:lstStyle/>
                    <a:p>
                      <a:pPr algn="ctr">
                        <a:lnSpc>
                          <a:spcPct val="115000"/>
                        </a:lnSpc>
                        <a:spcAft>
                          <a:spcPts val="0"/>
                        </a:spcAft>
                      </a:pPr>
                      <a:r>
                        <a:rPr lang="en-ZA" sz="1600" dirty="0">
                          <a:solidFill>
                            <a:srgbClr val="000000"/>
                          </a:solidFill>
                          <a:latin typeface="Gill Sans MT" pitchFamily="34" charset="0"/>
                          <a:ea typeface="Times New Roman"/>
                          <a:cs typeface="Times New Roman"/>
                        </a:rPr>
                        <a:t>2</a:t>
                      </a:r>
                      <a:endParaRPr lang="en-ZA" sz="1600" dirty="0">
                        <a:latin typeface="Gill Sans MT" pitchFamily="34" charset="0"/>
                        <a:ea typeface="Times New Roman"/>
                        <a:cs typeface="Times New Roman"/>
                      </a:endParaRPr>
                    </a:p>
                  </a:txBody>
                  <a:tcPr marL="68580" marR="68580" marT="0" marB="0" anchor="b"/>
                </a:tc>
                <a:tc>
                  <a:txBody>
                    <a:bodyPr/>
                    <a:lstStyle/>
                    <a:p>
                      <a:pPr algn="ctr">
                        <a:lnSpc>
                          <a:spcPct val="115000"/>
                        </a:lnSpc>
                        <a:spcAft>
                          <a:spcPts val="0"/>
                        </a:spcAft>
                      </a:pPr>
                      <a:r>
                        <a:rPr lang="en-ZA" sz="1600" dirty="0" smtClean="0">
                          <a:solidFill>
                            <a:srgbClr val="000000"/>
                          </a:solidFill>
                          <a:latin typeface="Gill Sans MT" pitchFamily="34" charset="0"/>
                          <a:ea typeface="Times New Roman"/>
                          <a:cs typeface="Calibri"/>
                        </a:rPr>
                        <a:t>12</a:t>
                      </a:r>
                      <a:endParaRPr lang="en-ZA" sz="1600" dirty="0">
                        <a:latin typeface="Gill Sans MT" pitchFamily="34" charset="0"/>
                        <a:ea typeface="Times New Roman"/>
                        <a:cs typeface="Times New Roman"/>
                      </a:endParaRPr>
                    </a:p>
                  </a:txBody>
                  <a:tcPr marL="68580" marR="68580" marT="0" marB="0" anchor="b"/>
                </a:tc>
                <a:tc>
                  <a:txBody>
                    <a:bodyPr/>
                    <a:lstStyle/>
                    <a:p>
                      <a:pPr algn="ctr">
                        <a:lnSpc>
                          <a:spcPct val="115000"/>
                        </a:lnSpc>
                        <a:spcAft>
                          <a:spcPts val="0"/>
                        </a:spcAft>
                      </a:pPr>
                      <a:r>
                        <a:rPr lang="en-ZA" sz="1600" dirty="0">
                          <a:solidFill>
                            <a:srgbClr val="000000"/>
                          </a:solidFill>
                          <a:latin typeface="Gill Sans MT" pitchFamily="34" charset="0"/>
                          <a:ea typeface="Times New Roman"/>
                          <a:cs typeface="Times New Roman"/>
                        </a:rPr>
                        <a:t>4</a:t>
                      </a:r>
                      <a:endParaRPr lang="en-ZA" sz="1600" dirty="0">
                        <a:latin typeface="Gill Sans MT" pitchFamily="34" charset="0"/>
                        <a:ea typeface="Times New Roman"/>
                        <a:cs typeface="Times New Roman"/>
                      </a:endParaRPr>
                    </a:p>
                  </a:txBody>
                  <a:tcPr marL="68580" marR="68580" marT="0" marB="0" anchor="b"/>
                </a:tc>
                <a:tc>
                  <a:txBody>
                    <a:bodyPr/>
                    <a:lstStyle/>
                    <a:p>
                      <a:pPr algn="ctr">
                        <a:lnSpc>
                          <a:spcPct val="115000"/>
                        </a:lnSpc>
                        <a:spcAft>
                          <a:spcPts val="0"/>
                        </a:spcAft>
                      </a:pPr>
                      <a:r>
                        <a:rPr lang="en-ZA" sz="1600" dirty="0">
                          <a:solidFill>
                            <a:srgbClr val="000000"/>
                          </a:solidFill>
                          <a:latin typeface="Gill Sans MT" pitchFamily="34" charset="0"/>
                          <a:ea typeface="Times New Roman"/>
                          <a:cs typeface="Times New Roman"/>
                        </a:rPr>
                        <a:t>3</a:t>
                      </a:r>
                      <a:endParaRPr lang="en-ZA" sz="1600" dirty="0">
                        <a:latin typeface="Gill Sans MT" pitchFamily="34" charset="0"/>
                        <a:ea typeface="Times New Roman"/>
                        <a:cs typeface="Times New Roman"/>
                      </a:endParaRPr>
                    </a:p>
                  </a:txBody>
                  <a:tcPr marL="68580" marR="68580" marT="0" marB="0" anchor="b"/>
                </a:tc>
                <a:tc>
                  <a:txBody>
                    <a:bodyPr/>
                    <a:lstStyle/>
                    <a:p>
                      <a:pPr algn="ctr">
                        <a:lnSpc>
                          <a:spcPct val="115000"/>
                        </a:lnSpc>
                        <a:spcAft>
                          <a:spcPts val="0"/>
                        </a:spcAft>
                      </a:pPr>
                      <a:r>
                        <a:rPr lang="en-ZA" sz="1600" dirty="0">
                          <a:solidFill>
                            <a:srgbClr val="000000"/>
                          </a:solidFill>
                          <a:latin typeface="Gill Sans MT" pitchFamily="34" charset="0"/>
                          <a:ea typeface="Times New Roman"/>
                          <a:cs typeface="Times New Roman"/>
                        </a:rPr>
                        <a:t>4</a:t>
                      </a:r>
                      <a:endParaRPr lang="en-ZA" sz="1600" dirty="0">
                        <a:latin typeface="Gill Sans MT" pitchFamily="34" charset="0"/>
                        <a:ea typeface="Times New Roman"/>
                        <a:cs typeface="Times New Roman"/>
                      </a:endParaRPr>
                    </a:p>
                  </a:txBody>
                  <a:tcPr marL="68580" marR="68580" marT="0" marB="0" anchor="b"/>
                </a:tc>
                <a:tc>
                  <a:txBody>
                    <a:bodyPr/>
                    <a:lstStyle/>
                    <a:p>
                      <a:pPr algn="ctr">
                        <a:lnSpc>
                          <a:spcPct val="115000"/>
                        </a:lnSpc>
                        <a:spcAft>
                          <a:spcPts val="0"/>
                        </a:spcAft>
                      </a:pPr>
                      <a:r>
                        <a:rPr lang="en-ZA" sz="1600" dirty="0" smtClean="0">
                          <a:solidFill>
                            <a:srgbClr val="000000"/>
                          </a:solidFill>
                          <a:latin typeface="Gill Sans MT" pitchFamily="34" charset="0"/>
                          <a:ea typeface="Times New Roman"/>
                          <a:cs typeface="Times New Roman"/>
                        </a:rPr>
                        <a:t>24</a:t>
                      </a:r>
                      <a:endParaRPr lang="en-ZA" sz="1600" dirty="0">
                        <a:latin typeface="Gill Sans MT" pitchFamily="34" charset="0"/>
                        <a:ea typeface="Times New Roman"/>
                        <a:cs typeface="Times New Roman"/>
                      </a:endParaRPr>
                    </a:p>
                  </a:txBody>
                  <a:tcPr marL="68580" marR="68580" marT="0" marB="0" anchor="b"/>
                </a:tc>
                <a:tc>
                  <a:txBody>
                    <a:bodyPr/>
                    <a:lstStyle/>
                    <a:p>
                      <a:pPr algn="ctr">
                        <a:lnSpc>
                          <a:spcPct val="115000"/>
                        </a:lnSpc>
                        <a:spcAft>
                          <a:spcPts val="0"/>
                        </a:spcAft>
                      </a:pPr>
                      <a:r>
                        <a:rPr lang="en-ZA" sz="1600" dirty="0">
                          <a:solidFill>
                            <a:srgbClr val="000000"/>
                          </a:solidFill>
                          <a:latin typeface="Gill Sans MT" pitchFamily="34" charset="0"/>
                          <a:ea typeface="Times New Roman"/>
                          <a:cs typeface="Calibri"/>
                        </a:rPr>
                        <a:t>2</a:t>
                      </a:r>
                      <a:endParaRPr lang="en-ZA" sz="1600" dirty="0">
                        <a:latin typeface="Gill Sans MT" pitchFamily="34" charset="0"/>
                        <a:ea typeface="Times New Roman"/>
                        <a:cs typeface="Times New Roman"/>
                      </a:endParaRPr>
                    </a:p>
                  </a:txBody>
                  <a:tcPr marL="68580" marR="68580" marT="0" marB="0" anchor="b"/>
                </a:tc>
                <a:tc>
                  <a:txBody>
                    <a:bodyPr/>
                    <a:lstStyle/>
                    <a:p>
                      <a:pPr algn="ctr">
                        <a:lnSpc>
                          <a:spcPct val="115000"/>
                        </a:lnSpc>
                        <a:spcAft>
                          <a:spcPts val="0"/>
                        </a:spcAft>
                      </a:pPr>
                      <a:r>
                        <a:rPr lang="en-ZA" sz="1600" dirty="0">
                          <a:solidFill>
                            <a:srgbClr val="000000"/>
                          </a:solidFill>
                          <a:latin typeface="Gill Sans MT" pitchFamily="34" charset="0"/>
                          <a:ea typeface="Times New Roman"/>
                          <a:cs typeface="Times New Roman"/>
                        </a:rPr>
                        <a:t>3</a:t>
                      </a:r>
                      <a:endParaRPr lang="en-ZA" sz="1600" dirty="0">
                        <a:latin typeface="Gill Sans MT" pitchFamily="34" charset="0"/>
                        <a:ea typeface="Times New Roman"/>
                        <a:cs typeface="Times New Roman"/>
                      </a:endParaRPr>
                    </a:p>
                  </a:txBody>
                  <a:tcPr marL="68580" marR="68580" marT="0" marB="0" anchor="b"/>
                </a:tc>
                <a:tc>
                  <a:txBody>
                    <a:bodyPr/>
                    <a:lstStyle/>
                    <a:p>
                      <a:pPr algn="ctr">
                        <a:lnSpc>
                          <a:spcPct val="115000"/>
                        </a:lnSpc>
                        <a:spcAft>
                          <a:spcPts val="0"/>
                        </a:spcAft>
                      </a:pPr>
                      <a:r>
                        <a:rPr lang="en-ZA" sz="1600" dirty="0">
                          <a:solidFill>
                            <a:srgbClr val="000000"/>
                          </a:solidFill>
                          <a:latin typeface="Gill Sans MT" pitchFamily="34" charset="0"/>
                          <a:ea typeface="Times New Roman"/>
                          <a:cs typeface="Times New Roman"/>
                        </a:rPr>
                        <a:t>2</a:t>
                      </a:r>
                      <a:endParaRPr lang="en-ZA" sz="1600" dirty="0">
                        <a:latin typeface="Gill Sans MT" pitchFamily="34" charset="0"/>
                        <a:ea typeface="Times New Roman"/>
                        <a:cs typeface="Times New Roman"/>
                      </a:endParaRPr>
                    </a:p>
                  </a:txBody>
                  <a:tcPr marL="68580" marR="68580" marT="0" marB="0" anchor="b"/>
                </a:tc>
                <a:tc>
                  <a:txBody>
                    <a:bodyPr/>
                    <a:lstStyle/>
                    <a:p>
                      <a:pPr algn="ctr">
                        <a:lnSpc>
                          <a:spcPct val="115000"/>
                        </a:lnSpc>
                        <a:spcAft>
                          <a:spcPts val="0"/>
                        </a:spcAft>
                      </a:pPr>
                      <a:r>
                        <a:rPr lang="en-ZA" sz="1600" b="1" dirty="0" smtClean="0">
                          <a:solidFill>
                            <a:srgbClr val="000000"/>
                          </a:solidFill>
                          <a:latin typeface="Gill Sans MT" pitchFamily="34" charset="0"/>
                          <a:ea typeface="Times New Roman"/>
                          <a:cs typeface="Calibri"/>
                        </a:rPr>
                        <a:t>59</a:t>
                      </a:r>
                      <a:endParaRPr lang="en-ZA" sz="1600" dirty="0">
                        <a:latin typeface="Gill Sans MT" pitchFamily="34" charset="0"/>
                        <a:ea typeface="Times New Roman"/>
                        <a:cs typeface="Times New Roman"/>
                      </a:endParaRPr>
                    </a:p>
                  </a:txBody>
                  <a:tcPr marL="68580" marR="68580" marT="0" marB="0" anchor="b">
                    <a:solidFill>
                      <a:schemeClr val="accent6">
                        <a:lumMod val="90000"/>
                      </a:schemeClr>
                    </a:solidFill>
                  </a:tcPr>
                </a:tc>
              </a:tr>
              <a:tr h="370840">
                <a:tc>
                  <a:txBody>
                    <a:bodyPr/>
                    <a:lstStyle/>
                    <a:p>
                      <a:pPr>
                        <a:lnSpc>
                          <a:spcPct val="115000"/>
                        </a:lnSpc>
                        <a:spcAft>
                          <a:spcPts val="0"/>
                        </a:spcAft>
                      </a:pPr>
                      <a:r>
                        <a:rPr lang="en-ZA" sz="1600">
                          <a:solidFill>
                            <a:srgbClr val="000000"/>
                          </a:solidFill>
                          <a:latin typeface="Gill Sans MT" pitchFamily="34" charset="0"/>
                          <a:ea typeface="Times New Roman"/>
                          <a:cs typeface="Calibri"/>
                        </a:rPr>
                        <a:t>Number of departments between 30-39%</a:t>
                      </a:r>
                      <a:endParaRPr lang="en-ZA" sz="1600">
                        <a:latin typeface="Gill Sans MT" pitchFamily="34" charset="0"/>
                        <a:ea typeface="Times New Roman"/>
                        <a:cs typeface="Times New Roman"/>
                      </a:endParaRPr>
                    </a:p>
                  </a:txBody>
                  <a:tcPr marL="68580" marR="68580" marT="0" marB="0"/>
                </a:tc>
                <a:tc>
                  <a:txBody>
                    <a:bodyPr/>
                    <a:lstStyle/>
                    <a:p>
                      <a:pPr algn="ctr">
                        <a:lnSpc>
                          <a:spcPct val="115000"/>
                        </a:lnSpc>
                        <a:spcAft>
                          <a:spcPts val="0"/>
                        </a:spcAft>
                      </a:pPr>
                      <a:r>
                        <a:rPr lang="en-ZA" sz="1600" dirty="0" smtClean="0">
                          <a:solidFill>
                            <a:srgbClr val="000000"/>
                          </a:solidFill>
                          <a:latin typeface="Gill Sans MT" pitchFamily="34" charset="0"/>
                          <a:ea typeface="Times New Roman"/>
                          <a:cs typeface="Calibri"/>
                        </a:rPr>
                        <a:t>6</a:t>
                      </a:r>
                      <a:endParaRPr lang="en-ZA" sz="1600" dirty="0">
                        <a:latin typeface="Gill Sans MT" pitchFamily="34" charset="0"/>
                        <a:ea typeface="Times New Roman"/>
                        <a:cs typeface="Times New Roman"/>
                      </a:endParaRPr>
                    </a:p>
                  </a:txBody>
                  <a:tcPr marL="68580" marR="68580" marT="0" marB="0" anchor="b"/>
                </a:tc>
                <a:tc>
                  <a:txBody>
                    <a:bodyPr/>
                    <a:lstStyle/>
                    <a:p>
                      <a:pPr algn="ctr">
                        <a:lnSpc>
                          <a:spcPct val="115000"/>
                        </a:lnSpc>
                        <a:spcAft>
                          <a:spcPts val="0"/>
                        </a:spcAft>
                      </a:pPr>
                      <a:r>
                        <a:rPr lang="en-ZA" sz="1600" dirty="0">
                          <a:solidFill>
                            <a:srgbClr val="000000"/>
                          </a:solidFill>
                          <a:latin typeface="Gill Sans MT" pitchFamily="34" charset="0"/>
                          <a:ea typeface="Times New Roman"/>
                          <a:cs typeface="Times New Roman"/>
                        </a:rPr>
                        <a:t>3</a:t>
                      </a:r>
                      <a:endParaRPr lang="en-ZA" sz="1600" dirty="0">
                        <a:latin typeface="Gill Sans MT" pitchFamily="34" charset="0"/>
                        <a:ea typeface="Times New Roman"/>
                        <a:cs typeface="Times New Roman"/>
                      </a:endParaRPr>
                    </a:p>
                  </a:txBody>
                  <a:tcPr marL="68580" marR="68580" marT="0" marB="0" anchor="b"/>
                </a:tc>
                <a:tc>
                  <a:txBody>
                    <a:bodyPr/>
                    <a:lstStyle/>
                    <a:p>
                      <a:pPr algn="ctr">
                        <a:lnSpc>
                          <a:spcPct val="115000"/>
                        </a:lnSpc>
                        <a:spcAft>
                          <a:spcPts val="0"/>
                        </a:spcAft>
                      </a:pPr>
                      <a:r>
                        <a:rPr lang="en-ZA" sz="1600" dirty="0">
                          <a:solidFill>
                            <a:srgbClr val="000000"/>
                          </a:solidFill>
                          <a:latin typeface="Gill Sans MT" pitchFamily="34" charset="0"/>
                          <a:ea typeface="Times New Roman"/>
                          <a:cs typeface="Times New Roman"/>
                        </a:rPr>
                        <a:t>1</a:t>
                      </a:r>
                      <a:endParaRPr lang="en-ZA" sz="1600" dirty="0">
                        <a:latin typeface="Gill Sans MT" pitchFamily="34" charset="0"/>
                        <a:ea typeface="Times New Roman"/>
                        <a:cs typeface="Times New Roman"/>
                      </a:endParaRPr>
                    </a:p>
                  </a:txBody>
                  <a:tcPr marL="68580" marR="68580" marT="0" marB="0" anchor="b"/>
                </a:tc>
                <a:tc>
                  <a:txBody>
                    <a:bodyPr/>
                    <a:lstStyle/>
                    <a:p>
                      <a:pPr algn="ctr">
                        <a:lnSpc>
                          <a:spcPct val="115000"/>
                        </a:lnSpc>
                        <a:spcAft>
                          <a:spcPts val="0"/>
                        </a:spcAft>
                      </a:pPr>
                      <a:r>
                        <a:rPr lang="en-ZA" sz="1600" dirty="0">
                          <a:solidFill>
                            <a:srgbClr val="000000"/>
                          </a:solidFill>
                          <a:latin typeface="Gill Sans MT" pitchFamily="34" charset="0"/>
                          <a:ea typeface="Times New Roman"/>
                          <a:cs typeface="Times New Roman"/>
                        </a:rPr>
                        <a:t>6</a:t>
                      </a:r>
                      <a:endParaRPr lang="en-ZA" sz="1600" dirty="0">
                        <a:latin typeface="Gill Sans MT" pitchFamily="34" charset="0"/>
                        <a:ea typeface="Times New Roman"/>
                        <a:cs typeface="Times New Roman"/>
                      </a:endParaRPr>
                    </a:p>
                  </a:txBody>
                  <a:tcPr marL="68580" marR="68580" marT="0" marB="0" anchor="b"/>
                </a:tc>
                <a:tc>
                  <a:txBody>
                    <a:bodyPr/>
                    <a:lstStyle/>
                    <a:p>
                      <a:pPr algn="ctr">
                        <a:lnSpc>
                          <a:spcPct val="115000"/>
                        </a:lnSpc>
                        <a:spcAft>
                          <a:spcPts val="0"/>
                        </a:spcAft>
                      </a:pPr>
                      <a:r>
                        <a:rPr lang="en-ZA" sz="1600" dirty="0">
                          <a:solidFill>
                            <a:srgbClr val="000000"/>
                          </a:solidFill>
                          <a:latin typeface="Gill Sans MT" pitchFamily="34" charset="0"/>
                          <a:ea typeface="Times New Roman"/>
                          <a:cs typeface="Times New Roman"/>
                        </a:rPr>
                        <a:t>6</a:t>
                      </a:r>
                      <a:endParaRPr lang="en-ZA" sz="1600" dirty="0">
                        <a:latin typeface="Gill Sans MT" pitchFamily="34" charset="0"/>
                        <a:ea typeface="Times New Roman"/>
                        <a:cs typeface="Times New Roman"/>
                      </a:endParaRPr>
                    </a:p>
                  </a:txBody>
                  <a:tcPr marL="68580" marR="68580" marT="0" marB="0" anchor="b"/>
                </a:tc>
                <a:tc>
                  <a:txBody>
                    <a:bodyPr/>
                    <a:lstStyle/>
                    <a:p>
                      <a:pPr algn="ctr">
                        <a:lnSpc>
                          <a:spcPct val="115000"/>
                        </a:lnSpc>
                        <a:spcAft>
                          <a:spcPts val="0"/>
                        </a:spcAft>
                      </a:pPr>
                      <a:r>
                        <a:rPr lang="en-ZA" sz="1600" dirty="0">
                          <a:solidFill>
                            <a:srgbClr val="000000"/>
                          </a:solidFill>
                          <a:latin typeface="Gill Sans MT" pitchFamily="34" charset="0"/>
                          <a:ea typeface="Times New Roman"/>
                          <a:cs typeface="Calibri"/>
                        </a:rPr>
                        <a:t>4</a:t>
                      </a:r>
                      <a:endParaRPr lang="en-ZA" sz="1600" dirty="0">
                        <a:latin typeface="Gill Sans MT" pitchFamily="34" charset="0"/>
                        <a:ea typeface="Times New Roman"/>
                        <a:cs typeface="Times New Roman"/>
                      </a:endParaRPr>
                    </a:p>
                  </a:txBody>
                  <a:tcPr marL="68580" marR="68580" marT="0" marB="0" anchor="b"/>
                </a:tc>
                <a:tc>
                  <a:txBody>
                    <a:bodyPr/>
                    <a:lstStyle/>
                    <a:p>
                      <a:pPr algn="ctr">
                        <a:lnSpc>
                          <a:spcPct val="115000"/>
                        </a:lnSpc>
                        <a:spcAft>
                          <a:spcPts val="0"/>
                        </a:spcAft>
                      </a:pPr>
                      <a:r>
                        <a:rPr lang="en-ZA" sz="1600" dirty="0" smtClean="0">
                          <a:solidFill>
                            <a:srgbClr val="000000"/>
                          </a:solidFill>
                          <a:latin typeface="Gill Sans MT" pitchFamily="34" charset="0"/>
                          <a:ea typeface="Times New Roman"/>
                          <a:cs typeface="Calibri"/>
                        </a:rPr>
                        <a:t>13</a:t>
                      </a:r>
                      <a:endParaRPr lang="en-ZA" sz="1600" dirty="0">
                        <a:latin typeface="Gill Sans MT" pitchFamily="34" charset="0"/>
                        <a:ea typeface="Times New Roman"/>
                        <a:cs typeface="Times New Roman"/>
                      </a:endParaRPr>
                    </a:p>
                  </a:txBody>
                  <a:tcPr marL="68580" marR="68580" marT="0" marB="0" anchor="b"/>
                </a:tc>
                <a:tc>
                  <a:txBody>
                    <a:bodyPr/>
                    <a:lstStyle/>
                    <a:p>
                      <a:pPr algn="ctr">
                        <a:lnSpc>
                          <a:spcPct val="115000"/>
                        </a:lnSpc>
                        <a:spcAft>
                          <a:spcPts val="0"/>
                        </a:spcAft>
                      </a:pPr>
                      <a:r>
                        <a:rPr lang="en-ZA" sz="1600" dirty="0">
                          <a:solidFill>
                            <a:srgbClr val="000000"/>
                          </a:solidFill>
                          <a:latin typeface="Gill Sans MT" pitchFamily="34" charset="0"/>
                          <a:ea typeface="Times New Roman"/>
                          <a:cs typeface="Calibri"/>
                        </a:rPr>
                        <a:t>7</a:t>
                      </a:r>
                      <a:endParaRPr lang="en-ZA" sz="1600" dirty="0">
                        <a:latin typeface="Gill Sans MT" pitchFamily="34" charset="0"/>
                        <a:ea typeface="Times New Roman"/>
                        <a:cs typeface="Times New Roman"/>
                      </a:endParaRPr>
                    </a:p>
                  </a:txBody>
                  <a:tcPr marL="68580" marR="68580" marT="0" marB="0" anchor="b"/>
                </a:tc>
                <a:tc>
                  <a:txBody>
                    <a:bodyPr/>
                    <a:lstStyle/>
                    <a:p>
                      <a:pPr algn="ctr">
                        <a:lnSpc>
                          <a:spcPct val="115000"/>
                        </a:lnSpc>
                        <a:spcAft>
                          <a:spcPts val="0"/>
                        </a:spcAft>
                      </a:pPr>
                      <a:r>
                        <a:rPr lang="en-ZA" sz="1600" dirty="0">
                          <a:solidFill>
                            <a:srgbClr val="000000"/>
                          </a:solidFill>
                          <a:latin typeface="Gill Sans MT" pitchFamily="34" charset="0"/>
                          <a:ea typeface="Times New Roman"/>
                          <a:cs typeface="Times New Roman"/>
                        </a:rPr>
                        <a:t>3</a:t>
                      </a:r>
                      <a:endParaRPr lang="en-ZA" sz="1600" dirty="0">
                        <a:latin typeface="Gill Sans MT" pitchFamily="34" charset="0"/>
                        <a:ea typeface="Times New Roman"/>
                        <a:cs typeface="Times New Roman"/>
                      </a:endParaRPr>
                    </a:p>
                  </a:txBody>
                  <a:tcPr marL="68580" marR="68580" marT="0" marB="0" anchor="b"/>
                </a:tc>
                <a:tc>
                  <a:txBody>
                    <a:bodyPr/>
                    <a:lstStyle/>
                    <a:p>
                      <a:pPr algn="ctr">
                        <a:lnSpc>
                          <a:spcPct val="115000"/>
                        </a:lnSpc>
                        <a:spcAft>
                          <a:spcPts val="0"/>
                        </a:spcAft>
                      </a:pPr>
                      <a:r>
                        <a:rPr lang="en-ZA" sz="1600" dirty="0">
                          <a:solidFill>
                            <a:srgbClr val="000000"/>
                          </a:solidFill>
                          <a:latin typeface="Gill Sans MT" pitchFamily="34" charset="0"/>
                          <a:ea typeface="Times New Roman"/>
                          <a:cs typeface="Times New Roman"/>
                        </a:rPr>
                        <a:t>5</a:t>
                      </a:r>
                      <a:endParaRPr lang="en-ZA" sz="1600" dirty="0">
                        <a:latin typeface="Gill Sans MT" pitchFamily="34" charset="0"/>
                        <a:ea typeface="Times New Roman"/>
                        <a:cs typeface="Times New Roman"/>
                      </a:endParaRPr>
                    </a:p>
                  </a:txBody>
                  <a:tcPr marL="68580" marR="68580" marT="0" marB="0" anchor="b"/>
                </a:tc>
                <a:tc>
                  <a:txBody>
                    <a:bodyPr/>
                    <a:lstStyle/>
                    <a:p>
                      <a:pPr algn="ctr">
                        <a:lnSpc>
                          <a:spcPct val="115000"/>
                        </a:lnSpc>
                        <a:spcAft>
                          <a:spcPts val="0"/>
                        </a:spcAft>
                      </a:pPr>
                      <a:r>
                        <a:rPr lang="en-ZA" sz="1600" b="1" dirty="0" smtClean="0">
                          <a:solidFill>
                            <a:srgbClr val="000000"/>
                          </a:solidFill>
                          <a:latin typeface="Gill Sans MT" pitchFamily="34" charset="0"/>
                          <a:ea typeface="Times New Roman"/>
                          <a:cs typeface="Calibri"/>
                        </a:rPr>
                        <a:t>53</a:t>
                      </a:r>
                      <a:endParaRPr lang="en-ZA" sz="1600" dirty="0">
                        <a:latin typeface="Gill Sans MT" pitchFamily="34" charset="0"/>
                        <a:ea typeface="Times New Roman"/>
                        <a:cs typeface="Times New Roman"/>
                      </a:endParaRPr>
                    </a:p>
                  </a:txBody>
                  <a:tcPr marL="68580" marR="68580" marT="0" marB="0" anchor="b">
                    <a:solidFill>
                      <a:schemeClr val="accent6">
                        <a:lumMod val="90000"/>
                      </a:schemeClr>
                    </a:solidFill>
                  </a:tcPr>
                </a:tc>
              </a:tr>
              <a:tr h="370840">
                <a:tc>
                  <a:txBody>
                    <a:bodyPr/>
                    <a:lstStyle/>
                    <a:p>
                      <a:pPr>
                        <a:lnSpc>
                          <a:spcPct val="115000"/>
                        </a:lnSpc>
                        <a:spcAft>
                          <a:spcPts val="0"/>
                        </a:spcAft>
                      </a:pPr>
                      <a:r>
                        <a:rPr lang="en-ZA" sz="1600">
                          <a:solidFill>
                            <a:srgbClr val="000000"/>
                          </a:solidFill>
                          <a:latin typeface="Gill Sans MT" pitchFamily="34" charset="0"/>
                          <a:ea typeface="Times New Roman"/>
                          <a:cs typeface="Calibri"/>
                        </a:rPr>
                        <a:t>Number of departments below 30%</a:t>
                      </a:r>
                      <a:endParaRPr lang="en-ZA" sz="1600">
                        <a:latin typeface="Gill Sans MT" pitchFamily="34" charset="0"/>
                        <a:ea typeface="Times New Roman"/>
                        <a:cs typeface="Times New Roman"/>
                      </a:endParaRPr>
                    </a:p>
                  </a:txBody>
                  <a:tcPr marL="68580" marR="68580" marT="0" marB="0"/>
                </a:tc>
                <a:tc>
                  <a:txBody>
                    <a:bodyPr/>
                    <a:lstStyle/>
                    <a:p>
                      <a:pPr algn="ctr">
                        <a:lnSpc>
                          <a:spcPct val="115000"/>
                        </a:lnSpc>
                        <a:spcAft>
                          <a:spcPts val="0"/>
                        </a:spcAft>
                      </a:pPr>
                      <a:r>
                        <a:rPr lang="en-ZA" sz="1600">
                          <a:solidFill>
                            <a:srgbClr val="000000"/>
                          </a:solidFill>
                          <a:latin typeface="Gill Sans MT" pitchFamily="34" charset="0"/>
                          <a:ea typeface="Times New Roman"/>
                          <a:cs typeface="Calibri"/>
                        </a:rPr>
                        <a:t>2</a:t>
                      </a:r>
                      <a:endParaRPr lang="en-ZA" sz="1600">
                        <a:latin typeface="Gill Sans MT" pitchFamily="34" charset="0"/>
                        <a:ea typeface="Times New Roman"/>
                        <a:cs typeface="Times New Roman"/>
                      </a:endParaRPr>
                    </a:p>
                  </a:txBody>
                  <a:tcPr marL="68580" marR="68580" marT="0" marB="0" anchor="b"/>
                </a:tc>
                <a:tc>
                  <a:txBody>
                    <a:bodyPr/>
                    <a:lstStyle/>
                    <a:p>
                      <a:pPr algn="ctr">
                        <a:lnSpc>
                          <a:spcPct val="115000"/>
                        </a:lnSpc>
                        <a:spcAft>
                          <a:spcPts val="0"/>
                        </a:spcAft>
                      </a:pPr>
                      <a:r>
                        <a:rPr lang="en-ZA" sz="1600" dirty="0">
                          <a:solidFill>
                            <a:srgbClr val="000000"/>
                          </a:solidFill>
                          <a:latin typeface="Gill Sans MT" pitchFamily="34" charset="0"/>
                          <a:ea typeface="Times New Roman"/>
                          <a:cs typeface="Times New Roman"/>
                        </a:rPr>
                        <a:t>6</a:t>
                      </a:r>
                      <a:endParaRPr lang="en-ZA" sz="1600" dirty="0">
                        <a:latin typeface="Gill Sans MT" pitchFamily="34" charset="0"/>
                        <a:ea typeface="Times New Roman"/>
                        <a:cs typeface="Times New Roman"/>
                      </a:endParaRPr>
                    </a:p>
                  </a:txBody>
                  <a:tcPr marL="68580" marR="68580" marT="0" marB="0" anchor="b"/>
                </a:tc>
                <a:tc>
                  <a:txBody>
                    <a:bodyPr/>
                    <a:lstStyle/>
                    <a:p>
                      <a:pPr algn="ctr">
                        <a:lnSpc>
                          <a:spcPct val="115000"/>
                        </a:lnSpc>
                        <a:spcAft>
                          <a:spcPts val="0"/>
                        </a:spcAft>
                      </a:pPr>
                      <a:r>
                        <a:rPr lang="en-ZA" sz="1600" dirty="0">
                          <a:solidFill>
                            <a:srgbClr val="000000"/>
                          </a:solidFill>
                          <a:latin typeface="Gill Sans MT" pitchFamily="34" charset="0"/>
                          <a:ea typeface="Times New Roman"/>
                          <a:cs typeface="Calibri"/>
                        </a:rPr>
                        <a:t>0</a:t>
                      </a:r>
                      <a:endParaRPr lang="en-ZA" sz="1600" dirty="0">
                        <a:latin typeface="Gill Sans MT" pitchFamily="34" charset="0"/>
                        <a:ea typeface="Times New Roman"/>
                        <a:cs typeface="Times New Roman"/>
                      </a:endParaRPr>
                    </a:p>
                  </a:txBody>
                  <a:tcPr marL="68580" marR="68580" marT="0" marB="0" anchor="b"/>
                </a:tc>
                <a:tc>
                  <a:txBody>
                    <a:bodyPr/>
                    <a:lstStyle/>
                    <a:p>
                      <a:pPr algn="ctr">
                        <a:lnSpc>
                          <a:spcPct val="115000"/>
                        </a:lnSpc>
                        <a:spcAft>
                          <a:spcPts val="0"/>
                        </a:spcAft>
                      </a:pPr>
                      <a:r>
                        <a:rPr lang="en-ZA" sz="1600" dirty="0">
                          <a:solidFill>
                            <a:srgbClr val="000000"/>
                          </a:solidFill>
                          <a:latin typeface="Gill Sans MT" pitchFamily="34" charset="0"/>
                          <a:ea typeface="Times New Roman"/>
                          <a:cs typeface="Times New Roman"/>
                        </a:rPr>
                        <a:t>1</a:t>
                      </a:r>
                      <a:endParaRPr lang="en-ZA" sz="1600" dirty="0">
                        <a:latin typeface="Gill Sans MT" pitchFamily="34" charset="0"/>
                        <a:ea typeface="Times New Roman"/>
                        <a:cs typeface="Times New Roman"/>
                      </a:endParaRPr>
                    </a:p>
                  </a:txBody>
                  <a:tcPr marL="68580" marR="68580" marT="0" marB="0" anchor="b"/>
                </a:tc>
                <a:tc>
                  <a:txBody>
                    <a:bodyPr/>
                    <a:lstStyle/>
                    <a:p>
                      <a:pPr algn="ctr">
                        <a:lnSpc>
                          <a:spcPct val="115000"/>
                        </a:lnSpc>
                        <a:spcAft>
                          <a:spcPts val="0"/>
                        </a:spcAft>
                      </a:pPr>
                      <a:r>
                        <a:rPr lang="en-ZA" sz="1600">
                          <a:solidFill>
                            <a:srgbClr val="000000"/>
                          </a:solidFill>
                          <a:latin typeface="Gill Sans MT" pitchFamily="34" charset="0"/>
                          <a:ea typeface="Times New Roman"/>
                          <a:cs typeface="Calibri"/>
                        </a:rPr>
                        <a:t>1</a:t>
                      </a:r>
                      <a:endParaRPr lang="en-ZA" sz="1600">
                        <a:latin typeface="Gill Sans MT" pitchFamily="34" charset="0"/>
                        <a:ea typeface="Times New Roman"/>
                        <a:cs typeface="Times New Roman"/>
                      </a:endParaRPr>
                    </a:p>
                  </a:txBody>
                  <a:tcPr marL="68580" marR="68580" marT="0" marB="0" anchor="b"/>
                </a:tc>
                <a:tc>
                  <a:txBody>
                    <a:bodyPr/>
                    <a:lstStyle/>
                    <a:p>
                      <a:pPr algn="ctr">
                        <a:lnSpc>
                          <a:spcPct val="115000"/>
                        </a:lnSpc>
                        <a:spcAft>
                          <a:spcPts val="0"/>
                        </a:spcAft>
                      </a:pPr>
                      <a:r>
                        <a:rPr lang="en-ZA" sz="1600" dirty="0">
                          <a:solidFill>
                            <a:srgbClr val="000000"/>
                          </a:solidFill>
                          <a:latin typeface="Gill Sans MT" pitchFamily="34" charset="0"/>
                          <a:ea typeface="Times New Roman"/>
                          <a:cs typeface="Times New Roman"/>
                        </a:rPr>
                        <a:t>3</a:t>
                      </a:r>
                      <a:endParaRPr lang="en-ZA" sz="1600" dirty="0">
                        <a:latin typeface="Gill Sans MT" pitchFamily="34" charset="0"/>
                        <a:ea typeface="Times New Roman"/>
                        <a:cs typeface="Times New Roman"/>
                      </a:endParaRPr>
                    </a:p>
                  </a:txBody>
                  <a:tcPr marL="68580" marR="68580" marT="0" marB="0" anchor="b"/>
                </a:tc>
                <a:tc>
                  <a:txBody>
                    <a:bodyPr/>
                    <a:lstStyle/>
                    <a:p>
                      <a:pPr algn="ctr">
                        <a:lnSpc>
                          <a:spcPct val="115000"/>
                        </a:lnSpc>
                        <a:spcAft>
                          <a:spcPts val="0"/>
                        </a:spcAft>
                      </a:pPr>
                      <a:r>
                        <a:rPr lang="en-ZA" sz="1600" dirty="0">
                          <a:solidFill>
                            <a:srgbClr val="000000"/>
                          </a:solidFill>
                          <a:latin typeface="Gill Sans MT" pitchFamily="34" charset="0"/>
                          <a:ea typeface="Times New Roman"/>
                          <a:cs typeface="Times New Roman"/>
                        </a:rPr>
                        <a:t>1</a:t>
                      </a:r>
                      <a:endParaRPr lang="en-ZA" sz="1600" dirty="0">
                        <a:latin typeface="Gill Sans MT" pitchFamily="34" charset="0"/>
                        <a:ea typeface="Times New Roman"/>
                        <a:cs typeface="Times New Roman"/>
                      </a:endParaRPr>
                    </a:p>
                  </a:txBody>
                  <a:tcPr marL="68580" marR="68580" marT="0" marB="0" anchor="b"/>
                </a:tc>
                <a:tc>
                  <a:txBody>
                    <a:bodyPr/>
                    <a:lstStyle/>
                    <a:p>
                      <a:pPr algn="ctr">
                        <a:lnSpc>
                          <a:spcPct val="115000"/>
                        </a:lnSpc>
                        <a:spcAft>
                          <a:spcPts val="0"/>
                        </a:spcAft>
                      </a:pPr>
                      <a:r>
                        <a:rPr lang="en-ZA" sz="1600" dirty="0">
                          <a:solidFill>
                            <a:srgbClr val="000000"/>
                          </a:solidFill>
                          <a:latin typeface="Gill Sans MT" pitchFamily="34" charset="0"/>
                          <a:ea typeface="Times New Roman"/>
                          <a:cs typeface="Calibri"/>
                        </a:rPr>
                        <a:t>1</a:t>
                      </a:r>
                      <a:endParaRPr lang="en-ZA" sz="1600" dirty="0">
                        <a:latin typeface="Gill Sans MT" pitchFamily="34" charset="0"/>
                        <a:ea typeface="Times New Roman"/>
                        <a:cs typeface="Times New Roman"/>
                      </a:endParaRPr>
                    </a:p>
                  </a:txBody>
                  <a:tcPr marL="68580" marR="68580" marT="0" marB="0" anchor="b"/>
                </a:tc>
                <a:tc>
                  <a:txBody>
                    <a:bodyPr/>
                    <a:lstStyle/>
                    <a:p>
                      <a:pPr algn="ctr">
                        <a:lnSpc>
                          <a:spcPct val="115000"/>
                        </a:lnSpc>
                        <a:spcAft>
                          <a:spcPts val="0"/>
                        </a:spcAft>
                      </a:pPr>
                      <a:r>
                        <a:rPr lang="en-ZA" sz="1600" dirty="0">
                          <a:solidFill>
                            <a:srgbClr val="000000"/>
                          </a:solidFill>
                          <a:latin typeface="Gill Sans MT" pitchFamily="34" charset="0"/>
                          <a:ea typeface="Times New Roman"/>
                          <a:cs typeface="Times New Roman"/>
                        </a:rPr>
                        <a:t>5</a:t>
                      </a:r>
                      <a:endParaRPr lang="en-ZA" sz="1600" dirty="0">
                        <a:latin typeface="Gill Sans MT" pitchFamily="34" charset="0"/>
                        <a:ea typeface="Times New Roman"/>
                        <a:cs typeface="Times New Roman"/>
                      </a:endParaRPr>
                    </a:p>
                  </a:txBody>
                  <a:tcPr marL="68580" marR="68580" marT="0" marB="0" anchor="b"/>
                </a:tc>
                <a:tc>
                  <a:txBody>
                    <a:bodyPr/>
                    <a:lstStyle/>
                    <a:p>
                      <a:pPr algn="ctr">
                        <a:lnSpc>
                          <a:spcPct val="115000"/>
                        </a:lnSpc>
                        <a:spcAft>
                          <a:spcPts val="0"/>
                        </a:spcAft>
                      </a:pPr>
                      <a:r>
                        <a:rPr lang="en-ZA" sz="1600" dirty="0">
                          <a:solidFill>
                            <a:srgbClr val="000000"/>
                          </a:solidFill>
                          <a:latin typeface="Gill Sans MT" pitchFamily="34" charset="0"/>
                          <a:ea typeface="Times New Roman"/>
                          <a:cs typeface="Calibri"/>
                        </a:rPr>
                        <a:t>3</a:t>
                      </a:r>
                      <a:endParaRPr lang="en-ZA" sz="1600" dirty="0">
                        <a:latin typeface="Gill Sans MT" pitchFamily="34" charset="0"/>
                        <a:ea typeface="Times New Roman"/>
                        <a:cs typeface="Times New Roman"/>
                      </a:endParaRPr>
                    </a:p>
                  </a:txBody>
                  <a:tcPr marL="68580" marR="68580" marT="0" marB="0" anchor="b"/>
                </a:tc>
                <a:tc>
                  <a:txBody>
                    <a:bodyPr/>
                    <a:lstStyle/>
                    <a:p>
                      <a:pPr algn="ctr">
                        <a:lnSpc>
                          <a:spcPct val="115000"/>
                        </a:lnSpc>
                        <a:spcAft>
                          <a:spcPts val="0"/>
                        </a:spcAft>
                      </a:pPr>
                      <a:r>
                        <a:rPr lang="en-ZA" sz="1600" b="1" dirty="0" smtClean="0">
                          <a:solidFill>
                            <a:srgbClr val="000000"/>
                          </a:solidFill>
                          <a:latin typeface="Gill Sans MT" pitchFamily="34" charset="0"/>
                          <a:ea typeface="Times New Roman"/>
                          <a:cs typeface="Calibri"/>
                        </a:rPr>
                        <a:t>23</a:t>
                      </a:r>
                      <a:endParaRPr lang="en-ZA" sz="1600" dirty="0">
                        <a:latin typeface="Gill Sans MT" pitchFamily="34" charset="0"/>
                        <a:ea typeface="Times New Roman"/>
                        <a:cs typeface="Times New Roman"/>
                      </a:endParaRPr>
                    </a:p>
                  </a:txBody>
                  <a:tcPr marL="68580" marR="68580" marT="0" marB="0" anchor="b">
                    <a:solidFill>
                      <a:schemeClr val="accent6">
                        <a:lumMod val="90000"/>
                      </a:schemeClr>
                    </a:solidFill>
                  </a:tcPr>
                </a:tc>
              </a:tr>
            </a:tbl>
          </a:graphicData>
        </a:graphic>
      </p:graphicFrame>
      <p:sp>
        <p:nvSpPr>
          <p:cNvPr id="5" name="Slide Number Placeholder 4"/>
          <p:cNvSpPr>
            <a:spLocks noGrp="1"/>
          </p:cNvSpPr>
          <p:nvPr>
            <p:ph type="sldNum" sz="quarter" idx="15"/>
          </p:nvPr>
        </p:nvSpPr>
        <p:spPr/>
        <p:txBody>
          <a:bodyPr/>
          <a:lstStyle/>
          <a:p>
            <a:pPr>
              <a:defRPr/>
            </a:pPr>
            <a:fld id="{033B96BC-5B50-421C-9BA7-D9E46381C57E}" type="slidenum">
              <a:rPr lang="en-US" smtClean="0"/>
              <a:pPr>
                <a:defRPr/>
              </a:pPr>
              <a:t>4</a:t>
            </a:fld>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332656"/>
            <a:ext cx="8229600" cy="504056"/>
          </a:xfrm>
        </p:spPr>
        <p:txBody>
          <a:bodyPr>
            <a:normAutofit fontScale="90000"/>
          </a:bodyPr>
          <a:lstStyle/>
          <a:p>
            <a:pPr algn="ctr"/>
            <a:r>
              <a:rPr lang="en-ZA" sz="2800" b="1" dirty="0" smtClean="0">
                <a:solidFill>
                  <a:schemeClr val="accent6">
                    <a:lumMod val="50000"/>
                  </a:schemeClr>
                </a:solidFill>
                <a:latin typeface="Gill Sans MT" pitchFamily="34" charset="0"/>
              </a:rPr>
              <a:t>Departments that have met the 50% target</a:t>
            </a:r>
            <a:endParaRPr lang="en-ZA" sz="2800" b="1" dirty="0">
              <a:solidFill>
                <a:schemeClr val="accent6">
                  <a:lumMod val="50000"/>
                </a:schemeClr>
              </a:solidFill>
              <a:latin typeface="Gill Sans MT" pitchFamily="34" charset="0"/>
            </a:endParaRPr>
          </a:p>
        </p:txBody>
      </p:sp>
      <p:graphicFrame>
        <p:nvGraphicFramePr>
          <p:cNvPr id="4" name="Content Placeholder 3"/>
          <p:cNvGraphicFramePr>
            <a:graphicFrameLocks noGrp="1"/>
          </p:cNvGraphicFramePr>
          <p:nvPr>
            <p:ph sz="quarter" idx="1"/>
          </p:nvPr>
        </p:nvGraphicFramePr>
        <p:xfrm>
          <a:off x="179512" y="981075"/>
          <a:ext cx="8568953" cy="5509768"/>
        </p:xfrm>
        <a:graphic>
          <a:graphicData uri="http://schemas.openxmlformats.org/drawingml/2006/table">
            <a:tbl>
              <a:tblPr firstRow="1" bandRow="1">
                <a:tableStyleId>{5C22544A-7EE6-4342-B048-85BDC9FD1C3A}</a:tableStyleId>
              </a:tblPr>
              <a:tblGrid>
                <a:gridCol w="2849396"/>
                <a:gridCol w="5719557"/>
              </a:tblGrid>
              <a:tr h="370840">
                <a:tc>
                  <a:txBody>
                    <a:bodyPr/>
                    <a:lstStyle/>
                    <a:p>
                      <a:r>
                        <a:rPr lang="en-ZA" sz="1400" dirty="0" smtClean="0">
                          <a:solidFill>
                            <a:schemeClr val="tx1"/>
                          </a:solidFill>
                          <a:latin typeface="Gill Sans MT" pitchFamily="34" charset="0"/>
                        </a:rPr>
                        <a:t>Province </a:t>
                      </a:r>
                      <a:endParaRPr lang="en-ZA" sz="1400" dirty="0">
                        <a:solidFill>
                          <a:schemeClr val="tx1"/>
                        </a:solidFill>
                        <a:latin typeface="Gill Sans MT" pitchFamily="34" charset="0"/>
                      </a:endParaRPr>
                    </a:p>
                  </a:txBody>
                  <a:tcPr>
                    <a:solidFill>
                      <a:schemeClr val="accent5"/>
                    </a:solidFill>
                  </a:tcPr>
                </a:tc>
                <a:tc>
                  <a:txBody>
                    <a:bodyPr/>
                    <a:lstStyle/>
                    <a:p>
                      <a:r>
                        <a:rPr lang="en-ZA" sz="1400" dirty="0" smtClean="0">
                          <a:solidFill>
                            <a:schemeClr val="tx1"/>
                          </a:solidFill>
                          <a:latin typeface="Gill Sans MT" pitchFamily="34" charset="0"/>
                        </a:rPr>
                        <a:t>Department </a:t>
                      </a:r>
                      <a:endParaRPr lang="en-ZA" sz="1400" dirty="0">
                        <a:solidFill>
                          <a:schemeClr val="tx1"/>
                        </a:solidFill>
                        <a:latin typeface="Gill Sans MT" pitchFamily="34" charset="0"/>
                      </a:endParaRPr>
                    </a:p>
                  </a:txBody>
                  <a:tcPr>
                    <a:solidFill>
                      <a:schemeClr val="accent5"/>
                    </a:solidFill>
                  </a:tcPr>
                </a:tc>
              </a:tr>
              <a:tr h="370840">
                <a:tc>
                  <a:txBody>
                    <a:bodyPr/>
                    <a:lstStyle/>
                    <a:p>
                      <a:r>
                        <a:rPr lang="en-ZA" sz="1400" dirty="0" smtClean="0">
                          <a:solidFill>
                            <a:schemeClr val="tx1"/>
                          </a:solidFill>
                          <a:latin typeface="Gill Sans MT" pitchFamily="34" charset="0"/>
                        </a:rPr>
                        <a:t>Eastern Cape </a:t>
                      </a:r>
                      <a:endParaRPr lang="en-ZA" sz="1400" dirty="0">
                        <a:solidFill>
                          <a:schemeClr val="tx1"/>
                        </a:solidFill>
                        <a:latin typeface="Gill Sans MT" pitchFamily="34" charset="0"/>
                      </a:endParaRPr>
                    </a:p>
                  </a:txBody>
                  <a:tcPr/>
                </a:tc>
                <a:tc>
                  <a:txBody>
                    <a:bodyPr/>
                    <a:lstStyle/>
                    <a:p>
                      <a:r>
                        <a:rPr kumimoji="0" lang="en-ZA" sz="1200" kern="1200" dirty="0" smtClean="0">
                          <a:solidFill>
                            <a:schemeClr val="tx1"/>
                          </a:solidFill>
                          <a:latin typeface="Gill Sans MT" pitchFamily="34" charset="0"/>
                          <a:ea typeface="+mn-ea"/>
                          <a:cs typeface="+mn-cs"/>
                        </a:rPr>
                        <a:t>Office</a:t>
                      </a:r>
                      <a:r>
                        <a:rPr kumimoji="0" lang="en-ZA" sz="1200" kern="1200" baseline="0" dirty="0" smtClean="0">
                          <a:solidFill>
                            <a:schemeClr val="tx1"/>
                          </a:solidFill>
                          <a:latin typeface="Gill Sans MT" pitchFamily="34" charset="0"/>
                          <a:ea typeface="+mn-ea"/>
                          <a:cs typeface="+mn-cs"/>
                        </a:rPr>
                        <a:t> of the Premier</a:t>
                      </a:r>
                      <a:r>
                        <a:rPr kumimoji="0" lang="en-ZA" sz="1200" kern="1200" dirty="0" smtClean="0">
                          <a:solidFill>
                            <a:schemeClr val="tx1"/>
                          </a:solidFill>
                          <a:latin typeface="Gill Sans MT" pitchFamily="34" charset="0"/>
                          <a:ea typeface="+mn-ea"/>
                          <a:cs typeface="+mn-cs"/>
                        </a:rPr>
                        <a:t>(</a:t>
                      </a:r>
                      <a:r>
                        <a:rPr kumimoji="0" lang="en-ZA" sz="1200" kern="1200" dirty="0" smtClean="0">
                          <a:solidFill>
                            <a:schemeClr val="dk1"/>
                          </a:solidFill>
                          <a:latin typeface="Gill Sans MT" pitchFamily="34" charset="0"/>
                          <a:ea typeface="+mn-ea"/>
                          <a:cs typeface="+mn-cs"/>
                        </a:rPr>
                        <a:t>50.6%</a:t>
                      </a:r>
                      <a:r>
                        <a:rPr kumimoji="0" lang="en-ZA" sz="1200" kern="1200" dirty="0" smtClean="0">
                          <a:solidFill>
                            <a:schemeClr val="tx1"/>
                          </a:solidFill>
                          <a:latin typeface="Gill Sans MT" pitchFamily="34" charset="0"/>
                          <a:ea typeface="+mn-ea"/>
                          <a:cs typeface="+mn-cs"/>
                        </a:rPr>
                        <a:t>)</a:t>
                      </a:r>
                    </a:p>
                    <a:p>
                      <a:r>
                        <a:rPr kumimoji="0" lang="en-ZA" sz="1200" kern="1200" dirty="0" smtClean="0">
                          <a:solidFill>
                            <a:schemeClr val="tx1"/>
                          </a:solidFill>
                          <a:latin typeface="Gill Sans MT" pitchFamily="34" charset="0"/>
                          <a:ea typeface="+mn-ea"/>
                          <a:cs typeface="+mn-cs"/>
                        </a:rPr>
                        <a:t>Human Settlements (51.9%)</a:t>
                      </a: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400" dirty="0" smtClean="0">
                          <a:solidFill>
                            <a:schemeClr val="tx1"/>
                          </a:solidFill>
                          <a:latin typeface="Gill Sans MT" pitchFamily="34" charset="0"/>
                        </a:rPr>
                        <a:t>Free State</a:t>
                      </a:r>
                    </a:p>
                  </a:txBody>
                  <a:tcPr/>
                </a:tc>
                <a:tc>
                  <a:txBody>
                    <a:bodyPr/>
                    <a:lstStyle/>
                    <a:p>
                      <a:r>
                        <a:rPr lang="en-ZA" sz="1200" dirty="0" smtClean="0">
                          <a:solidFill>
                            <a:schemeClr val="tx1"/>
                          </a:solidFill>
                          <a:latin typeface="Gill Sans MT" pitchFamily="34" charset="0"/>
                        </a:rPr>
                        <a:t>Social</a:t>
                      </a:r>
                      <a:r>
                        <a:rPr lang="en-ZA" sz="1200" baseline="0" dirty="0" smtClean="0">
                          <a:solidFill>
                            <a:schemeClr val="tx1"/>
                          </a:solidFill>
                          <a:latin typeface="Gill Sans MT" pitchFamily="34" charset="0"/>
                        </a:rPr>
                        <a:t> Development (50%)</a:t>
                      </a:r>
                      <a:endParaRPr lang="en-ZA" sz="1200" dirty="0">
                        <a:solidFill>
                          <a:schemeClr val="tx1"/>
                        </a:solidFill>
                        <a:latin typeface="Gill Sans MT" pitchFamily="34" charset="0"/>
                      </a:endParaRPr>
                    </a:p>
                  </a:txBody>
                  <a:tcPr/>
                </a:tc>
              </a:tr>
              <a:tr h="370840">
                <a:tc>
                  <a:txBody>
                    <a:bodyPr/>
                    <a:lstStyle/>
                    <a:p>
                      <a:r>
                        <a:rPr lang="en-ZA" sz="1400" dirty="0" smtClean="0">
                          <a:solidFill>
                            <a:schemeClr val="tx1"/>
                          </a:solidFill>
                          <a:latin typeface="Gill Sans MT" pitchFamily="34" charset="0"/>
                        </a:rPr>
                        <a:t>Gauteng</a:t>
                      </a:r>
                      <a:endParaRPr lang="en-ZA" sz="1400" dirty="0">
                        <a:solidFill>
                          <a:schemeClr val="tx1"/>
                        </a:solidFill>
                        <a:latin typeface="Gill Sans MT" pitchFamily="34" charset="0"/>
                      </a:endParaRPr>
                    </a:p>
                  </a:txBody>
                  <a:tcPr/>
                </a:tc>
                <a:tc>
                  <a:txBody>
                    <a:bodyPr/>
                    <a:lstStyle/>
                    <a:p>
                      <a:pPr marL="342900" lvl="0" indent="-342900">
                        <a:lnSpc>
                          <a:spcPct val="115000"/>
                        </a:lnSpc>
                        <a:spcAft>
                          <a:spcPts val="0"/>
                        </a:spcAft>
                        <a:buFont typeface="+mj-lt"/>
                        <a:buNone/>
                      </a:pPr>
                      <a:r>
                        <a:rPr lang="en-ZA" sz="1200" dirty="0" smtClean="0">
                          <a:solidFill>
                            <a:schemeClr val="tx1"/>
                          </a:solidFill>
                          <a:latin typeface="Gill Sans MT" pitchFamily="34" charset="0"/>
                          <a:ea typeface="Calibri"/>
                          <a:cs typeface="Times New Roman"/>
                        </a:rPr>
                        <a:t>Social</a:t>
                      </a:r>
                      <a:r>
                        <a:rPr lang="en-ZA" sz="1200" baseline="0" dirty="0" smtClean="0">
                          <a:solidFill>
                            <a:schemeClr val="tx1"/>
                          </a:solidFill>
                          <a:latin typeface="Gill Sans MT" pitchFamily="34" charset="0"/>
                          <a:ea typeface="Calibri"/>
                          <a:cs typeface="Times New Roman"/>
                        </a:rPr>
                        <a:t> Development (61.5%)</a:t>
                      </a:r>
                      <a:endParaRPr lang="en-ZA" sz="1200" dirty="0" smtClean="0">
                        <a:solidFill>
                          <a:schemeClr val="tx1"/>
                        </a:solidFill>
                        <a:latin typeface="Gill Sans MT" pitchFamily="34" charset="0"/>
                        <a:ea typeface="Calibri"/>
                        <a:cs typeface="Times New Roman"/>
                      </a:endParaRPr>
                    </a:p>
                  </a:txBody>
                  <a:tcPr marL="68580" marR="68580" marT="0" marB="0"/>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400" dirty="0" smtClean="0">
                          <a:solidFill>
                            <a:schemeClr val="tx1"/>
                          </a:solidFill>
                          <a:latin typeface="Gill Sans MT" pitchFamily="34" charset="0"/>
                        </a:rPr>
                        <a:t>KwaZulu Natal</a:t>
                      </a:r>
                    </a:p>
                  </a:txBody>
                  <a:tcPr/>
                </a:tc>
                <a:tc>
                  <a:txBody>
                    <a:bodyPr/>
                    <a:lstStyle/>
                    <a:p>
                      <a:pPr marL="342900" lvl="0" indent="-342900">
                        <a:lnSpc>
                          <a:spcPct val="115000"/>
                        </a:lnSpc>
                        <a:spcAft>
                          <a:spcPts val="0"/>
                        </a:spcAft>
                        <a:buFont typeface="+mj-lt"/>
                        <a:buNone/>
                      </a:pPr>
                      <a:r>
                        <a:rPr lang="en-ZA" sz="1200" dirty="0" smtClean="0">
                          <a:solidFill>
                            <a:schemeClr val="tx1"/>
                          </a:solidFill>
                          <a:latin typeface="Gill Sans MT" pitchFamily="34" charset="0"/>
                          <a:ea typeface="Calibri"/>
                          <a:cs typeface="Times New Roman"/>
                        </a:rPr>
                        <a:t>Human</a:t>
                      </a:r>
                      <a:r>
                        <a:rPr lang="en-ZA" sz="1200" baseline="0" dirty="0" smtClean="0">
                          <a:solidFill>
                            <a:schemeClr val="tx1"/>
                          </a:solidFill>
                          <a:latin typeface="Gill Sans MT" pitchFamily="34" charset="0"/>
                          <a:ea typeface="Calibri"/>
                          <a:cs typeface="Times New Roman"/>
                        </a:rPr>
                        <a:t> Settlements (50%)</a:t>
                      </a:r>
                    </a:p>
                    <a:p>
                      <a:pPr marL="342900" lvl="0" indent="-342900">
                        <a:lnSpc>
                          <a:spcPct val="115000"/>
                        </a:lnSpc>
                        <a:spcAft>
                          <a:spcPts val="0"/>
                        </a:spcAft>
                        <a:buFont typeface="+mj-lt"/>
                        <a:buNone/>
                      </a:pPr>
                      <a:r>
                        <a:rPr lang="en-ZA" sz="1200" baseline="0" dirty="0" smtClean="0">
                          <a:solidFill>
                            <a:schemeClr val="tx1"/>
                          </a:solidFill>
                          <a:latin typeface="Gill Sans MT" pitchFamily="34" charset="0"/>
                          <a:ea typeface="Calibri"/>
                          <a:cs typeface="Times New Roman"/>
                        </a:rPr>
                        <a:t>Social Development (50%)</a:t>
                      </a:r>
                    </a:p>
                    <a:p>
                      <a:pPr marL="342900" lvl="0" indent="-342900">
                        <a:lnSpc>
                          <a:spcPct val="115000"/>
                        </a:lnSpc>
                        <a:spcAft>
                          <a:spcPts val="0"/>
                        </a:spcAft>
                        <a:buFont typeface="+mj-lt"/>
                        <a:buNone/>
                      </a:pPr>
                      <a:r>
                        <a:rPr lang="en-ZA" sz="1200" baseline="0" dirty="0" smtClean="0">
                          <a:solidFill>
                            <a:schemeClr val="tx1"/>
                          </a:solidFill>
                          <a:latin typeface="Gill Sans MT" pitchFamily="34" charset="0"/>
                          <a:ea typeface="Calibri"/>
                          <a:cs typeface="Times New Roman"/>
                        </a:rPr>
                        <a:t>Transport (52.7%)</a:t>
                      </a:r>
                      <a:endParaRPr lang="en-ZA" sz="1200" dirty="0">
                        <a:solidFill>
                          <a:schemeClr val="tx1"/>
                        </a:solidFill>
                        <a:latin typeface="Gill Sans MT" pitchFamily="34" charset="0"/>
                        <a:ea typeface="Calibri"/>
                        <a:cs typeface="Times New Roman"/>
                      </a:endParaRPr>
                    </a:p>
                  </a:txBody>
                  <a:tcPr marL="68580" marR="68580" marT="0" marB="0"/>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400" dirty="0" smtClean="0">
                          <a:solidFill>
                            <a:schemeClr val="tx1"/>
                          </a:solidFill>
                          <a:latin typeface="Gill Sans MT" pitchFamily="34" charset="0"/>
                        </a:rPr>
                        <a:t>Limpopo</a:t>
                      </a:r>
                    </a:p>
                  </a:txBody>
                  <a:tcPr/>
                </a:tc>
                <a:tc>
                  <a:txBody>
                    <a:bodyPr/>
                    <a:lstStyle/>
                    <a:p>
                      <a:pPr marL="342900" lvl="0" indent="-342900">
                        <a:lnSpc>
                          <a:spcPct val="115000"/>
                        </a:lnSpc>
                        <a:spcAft>
                          <a:spcPts val="0"/>
                        </a:spcAft>
                        <a:buFont typeface="+mj-lt"/>
                        <a:buNone/>
                      </a:pPr>
                      <a:r>
                        <a:rPr lang="en-ZA" sz="1200" dirty="0" smtClean="0">
                          <a:solidFill>
                            <a:schemeClr val="tx1"/>
                          </a:solidFill>
                          <a:latin typeface="Gill Sans MT" pitchFamily="34" charset="0"/>
                          <a:ea typeface="Calibri"/>
                          <a:cs typeface="Times New Roman"/>
                        </a:rPr>
                        <a:t>Social</a:t>
                      </a:r>
                      <a:r>
                        <a:rPr lang="en-ZA" sz="1200" baseline="0" dirty="0" smtClean="0">
                          <a:solidFill>
                            <a:schemeClr val="tx1"/>
                          </a:solidFill>
                          <a:latin typeface="Gill Sans MT" pitchFamily="34" charset="0"/>
                          <a:ea typeface="Calibri"/>
                          <a:cs typeface="Times New Roman"/>
                        </a:rPr>
                        <a:t> Development (58.3%)</a:t>
                      </a:r>
                      <a:endParaRPr lang="en-ZA" sz="1200" dirty="0" smtClean="0">
                        <a:solidFill>
                          <a:schemeClr val="tx1"/>
                        </a:solidFill>
                        <a:latin typeface="Gill Sans MT" pitchFamily="34" charset="0"/>
                        <a:ea typeface="Calibri"/>
                        <a:cs typeface="Times New Roman"/>
                      </a:endParaRPr>
                    </a:p>
                    <a:p>
                      <a:pPr marL="342900" lvl="0" indent="-342900">
                        <a:lnSpc>
                          <a:spcPct val="115000"/>
                        </a:lnSpc>
                        <a:spcAft>
                          <a:spcPts val="0"/>
                        </a:spcAft>
                        <a:buFont typeface="+mj-lt"/>
                        <a:buNone/>
                      </a:pPr>
                      <a:r>
                        <a:rPr lang="en-ZA" sz="1200" dirty="0" smtClean="0">
                          <a:solidFill>
                            <a:schemeClr val="tx1"/>
                          </a:solidFill>
                          <a:latin typeface="Gill Sans MT" pitchFamily="34" charset="0"/>
                          <a:ea typeface="Calibri"/>
                          <a:cs typeface="Times New Roman"/>
                        </a:rPr>
                        <a:t>Sport, Arts and Culture (50%)</a:t>
                      </a:r>
                      <a:endParaRPr lang="en-ZA" sz="1200" dirty="0">
                        <a:solidFill>
                          <a:schemeClr val="tx1"/>
                        </a:solidFill>
                        <a:latin typeface="Gill Sans MT" pitchFamily="34" charset="0"/>
                        <a:ea typeface="Calibri"/>
                        <a:cs typeface="Times New Roman"/>
                      </a:endParaRPr>
                    </a:p>
                  </a:txBody>
                  <a:tcPr marL="68580" marR="68580" marT="0" marB="0"/>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400" dirty="0" smtClean="0">
                          <a:solidFill>
                            <a:schemeClr val="tx1"/>
                          </a:solidFill>
                          <a:latin typeface="Gill Sans MT" pitchFamily="34" charset="0"/>
                        </a:rPr>
                        <a:t>Mpumalanga</a:t>
                      </a:r>
                    </a:p>
                  </a:txBody>
                  <a:tcPr/>
                </a:tc>
                <a:tc>
                  <a:txBody>
                    <a:bodyPr/>
                    <a:lstStyle/>
                    <a:p>
                      <a:pPr marL="342900" lvl="0" indent="-342900">
                        <a:lnSpc>
                          <a:spcPct val="115000"/>
                        </a:lnSpc>
                        <a:spcAft>
                          <a:spcPts val="0"/>
                        </a:spcAft>
                        <a:buFont typeface="+mj-lt"/>
                        <a:buNone/>
                      </a:pPr>
                      <a:r>
                        <a:rPr lang="en-ZA" sz="1200" baseline="0" dirty="0" smtClean="0">
                          <a:solidFill>
                            <a:schemeClr val="tx1"/>
                          </a:solidFill>
                          <a:latin typeface="Gill Sans MT" pitchFamily="34" charset="0"/>
                          <a:ea typeface="Calibri"/>
                          <a:cs typeface="Times New Roman"/>
                        </a:rPr>
                        <a:t>Social Development (55.5%)</a:t>
                      </a:r>
                      <a:endParaRPr lang="en-ZA" sz="1200" dirty="0">
                        <a:solidFill>
                          <a:schemeClr val="tx1"/>
                        </a:solidFill>
                        <a:latin typeface="Gill Sans MT" pitchFamily="34" charset="0"/>
                        <a:ea typeface="Calibri"/>
                        <a:cs typeface="Times New Roman"/>
                      </a:endParaRPr>
                    </a:p>
                  </a:txBody>
                  <a:tcPr marL="68580" marR="68580" marT="0" marB="0"/>
                </a:tc>
              </a:tr>
              <a:tr h="23125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400" dirty="0" smtClean="0">
                          <a:solidFill>
                            <a:schemeClr val="tx1"/>
                          </a:solidFill>
                          <a:latin typeface="Gill Sans MT" pitchFamily="34" charset="0"/>
                        </a:rPr>
                        <a:t>North West</a:t>
                      </a:r>
                    </a:p>
                  </a:txBody>
                  <a:tcPr/>
                </a:tc>
                <a:tc>
                  <a:txBody>
                    <a:bodyPr/>
                    <a:lstStyle/>
                    <a:p>
                      <a:pPr marL="342900" lvl="0" indent="-342900">
                        <a:lnSpc>
                          <a:spcPct val="115000"/>
                        </a:lnSpc>
                        <a:spcAft>
                          <a:spcPts val="0"/>
                        </a:spcAft>
                        <a:buFont typeface="+mj-lt"/>
                        <a:buNone/>
                      </a:pPr>
                      <a:r>
                        <a:rPr kumimoji="0" lang="en-ZA" sz="1200" kern="1200" dirty="0" smtClean="0">
                          <a:solidFill>
                            <a:schemeClr val="tx1"/>
                          </a:solidFill>
                          <a:latin typeface="Gill Sans MT" pitchFamily="34" charset="0"/>
                          <a:ea typeface="+mn-ea"/>
                          <a:cs typeface="+mn-cs"/>
                        </a:rPr>
                        <a:t>Economic Development, Environment, Conversation and Tourism (58.3%)</a:t>
                      </a:r>
                    </a:p>
                    <a:p>
                      <a:pPr marL="342900" lvl="0" indent="-342900">
                        <a:lnSpc>
                          <a:spcPct val="115000"/>
                        </a:lnSpc>
                        <a:spcAft>
                          <a:spcPts val="0"/>
                        </a:spcAft>
                        <a:buFont typeface="+mj-lt"/>
                        <a:buNone/>
                      </a:pPr>
                      <a:endParaRPr lang="en-ZA" sz="1200" dirty="0">
                        <a:solidFill>
                          <a:schemeClr val="tx1"/>
                        </a:solidFill>
                        <a:latin typeface="Gill Sans MT" pitchFamily="34" charset="0"/>
                        <a:ea typeface="Calibri"/>
                        <a:cs typeface="Times New Roman"/>
                      </a:endParaRPr>
                    </a:p>
                  </a:txBody>
                  <a:tcPr marL="68580" marR="68580" marT="0" marB="0"/>
                </a:tc>
              </a:tr>
              <a:tr h="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400" dirty="0" smtClean="0">
                          <a:solidFill>
                            <a:schemeClr val="tx1"/>
                          </a:solidFill>
                          <a:latin typeface="Gill Sans MT" pitchFamily="34" charset="0"/>
                        </a:rPr>
                        <a:t>Northern Cape</a:t>
                      </a:r>
                    </a:p>
                  </a:txBody>
                  <a:tcPr/>
                </a:tc>
                <a:tc>
                  <a:txBody>
                    <a:bodyPr/>
                    <a:lstStyle/>
                    <a:p>
                      <a:pPr marL="342900" lvl="0" indent="-342900">
                        <a:lnSpc>
                          <a:spcPct val="115000"/>
                        </a:lnSpc>
                        <a:spcAft>
                          <a:spcPts val="0"/>
                        </a:spcAft>
                        <a:buFont typeface="+mj-lt"/>
                        <a:buNone/>
                      </a:pPr>
                      <a:r>
                        <a:rPr lang="en-ZA" sz="1200" dirty="0" smtClean="0">
                          <a:solidFill>
                            <a:schemeClr val="tx1"/>
                          </a:solidFill>
                          <a:latin typeface="Gill Sans MT" pitchFamily="34" charset="0"/>
                          <a:ea typeface="Calibri"/>
                          <a:cs typeface="Times New Roman"/>
                        </a:rPr>
                        <a:t>Social Development (52%)</a:t>
                      </a:r>
                      <a:endParaRPr lang="en-ZA" sz="1200" dirty="0">
                        <a:solidFill>
                          <a:schemeClr val="tx1"/>
                        </a:solidFill>
                        <a:latin typeface="Gill Sans MT" pitchFamily="34" charset="0"/>
                        <a:ea typeface="Calibri"/>
                        <a:cs typeface="Times New Roman"/>
                      </a:endParaRPr>
                    </a:p>
                  </a:txBody>
                  <a:tcPr marL="68580" marR="68580" marT="0" marB="0"/>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400" dirty="0" smtClean="0">
                          <a:solidFill>
                            <a:schemeClr val="tx1"/>
                          </a:solidFill>
                          <a:latin typeface="Gill Sans MT" pitchFamily="34" charset="0"/>
                        </a:rPr>
                        <a:t>Western Cape</a:t>
                      </a:r>
                    </a:p>
                  </a:txBody>
                  <a:tcPr/>
                </a:tc>
                <a:tc>
                  <a:txBody>
                    <a:bodyPr/>
                    <a:lstStyle/>
                    <a:p>
                      <a:pPr marL="342900" lvl="0" indent="-342900">
                        <a:lnSpc>
                          <a:spcPct val="115000"/>
                        </a:lnSpc>
                        <a:spcAft>
                          <a:spcPts val="0"/>
                        </a:spcAft>
                        <a:buFont typeface="+mj-lt"/>
                        <a:buNone/>
                      </a:pPr>
                      <a:r>
                        <a:rPr lang="en-ZA" sz="1200" dirty="0" smtClean="0">
                          <a:solidFill>
                            <a:schemeClr val="tx1"/>
                          </a:solidFill>
                          <a:latin typeface="Gill Sans MT" pitchFamily="34" charset="0"/>
                          <a:ea typeface="Calibri"/>
                          <a:cs typeface="Times New Roman"/>
                        </a:rPr>
                        <a:t>Health (54.6%)</a:t>
                      </a:r>
                    </a:p>
                    <a:p>
                      <a:pPr marL="342900" lvl="0" indent="-342900">
                        <a:lnSpc>
                          <a:spcPct val="115000"/>
                        </a:lnSpc>
                        <a:spcAft>
                          <a:spcPts val="0"/>
                        </a:spcAft>
                        <a:buFont typeface="+mj-lt"/>
                        <a:buNone/>
                      </a:pPr>
                      <a:r>
                        <a:rPr lang="en-ZA" sz="1200" dirty="0" smtClean="0">
                          <a:solidFill>
                            <a:schemeClr val="tx1"/>
                          </a:solidFill>
                          <a:latin typeface="Gill Sans MT" pitchFamily="34" charset="0"/>
                          <a:ea typeface="Calibri"/>
                          <a:cs typeface="Times New Roman"/>
                        </a:rPr>
                        <a:t>Social Development (56.5%</a:t>
                      </a:r>
                      <a:endParaRPr lang="en-ZA" sz="1200" dirty="0">
                        <a:solidFill>
                          <a:schemeClr val="tx1"/>
                        </a:solidFill>
                        <a:latin typeface="Gill Sans MT" pitchFamily="34" charset="0"/>
                        <a:ea typeface="Calibri"/>
                        <a:cs typeface="Times New Roman"/>
                      </a:endParaRPr>
                    </a:p>
                  </a:txBody>
                  <a:tcPr marL="68580" marR="68580" marT="0" marB="0"/>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400" dirty="0" smtClean="0">
                          <a:solidFill>
                            <a:srgbClr val="0070C0"/>
                          </a:solidFill>
                          <a:latin typeface="Gill Sans MT" pitchFamily="34" charset="0"/>
                        </a:rPr>
                        <a:t>National</a:t>
                      </a:r>
                      <a:r>
                        <a:rPr lang="en-ZA" sz="1400" baseline="0" dirty="0" smtClean="0">
                          <a:solidFill>
                            <a:srgbClr val="0070C0"/>
                          </a:solidFill>
                          <a:latin typeface="Gill Sans MT" pitchFamily="34" charset="0"/>
                        </a:rPr>
                        <a:t> departments</a:t>
                      </a:r>
                      <a:endParaRPr lang="en-ZA" sz="1400" dirty="0" smtClean="0">
                        <a:solidFill>
                          <a:srgbClr val="0070C0"/>
                        </a:solidFill>
                        <a:latin typeface="Gill Sans MT" pitchFamily="34" charset="0"/>
                      </a:endParaRPr>
                    </a:p>
                  </a:txBody>
                  <a:tcPr/>
                </a:tc>
                <a:tc>
                  <a:txBody>
                    <a:bodyPr/>
                    <a:lstStyle/>
                    <a:p>
                      <a:pPr>
                        <a:buFont typeface="Arial" pitchFamily="34" charset="0"/>
                        <a:buChar char="•"/>
                      </a:pPr>
                      <a:r>
                        <a:rPr kumimoji="0" lang="en-ZA" sz="1400" kern="1200" dirty="0" smtClean="0">
                          <a:solidFill>
                            <a:srgbClr val="0070C0"/>
                          </a:solidFill>
                          <a:latin typeface="Gill Sans MT" pitchFamily="34" charset="0"/>
                          <a:ea typeface="+mn-ea"/>
                          <a:cs typeface="+mn-cs"/>
                        </a:rPr>
                        <a:t>Arts and Culture (50.9%)</a:t>
                      </a:r>
                    </a:p>
                    <a:p>
                      <a:pPr>
                        <a:buFont typeface="Arial" pitchFamily="34" charset="0"/>
                        <a:buChar char="•"/>
                      </a:pPr>
                      <a:r>
                        <a:rPr kumimoji="0" lang="en-ZA" sz="1400" kern="1200" dirty="0" smtClean="0">
                          <a:solidFill>
                            <a:srgbClr val="0070C0"/>
                          </a:solidFill>
                          <a:latin typeface="Gill Sans MT" pitchFamily="34" charset="0"/>
                          <a:ea typeface="+mn-ea"/>
                          <a:cs typeface="+mn-cs"/>
                        </a:rPr>
                        <a:t>Economic Development (56.7%)</a:t>
                      </a:r>
                    </a:p>
                    <a:p>
                      <a:pPr>
                        <a:buFont typeface="Arial" pitchFamily="34" charset="0"/>
                        <a:buChar char="•"/>
                      </a:pPr>
                      <a:r>
                        <a:rPr kumimoji="0" lang="en-ZA" sz="1400" kern="1200" dirty="0" smtClean="0">
                          <a:solidFill>
                            <a:srgbClr val="0070C0"/>
                          </a:solidFill>
                          <a:latin typeface="Gill Sans MT" pitchFamily="34" charset="0"/>
                          <a:ea typeface="+mn-ea"/>
                          <a:cs typeface="+mn-cs"/>
                        </a:rPr>
                        <a:t>National School of Government (51.2%)</a:t>
                      </a:r>
                    </a:p>
                    <a:p>
                      <a:pPr>
                        <a:buFont typeface="Arial" pitchFamily="34" charset="0"/>
                        <a:buChar char="•"/>
                      </a:pPr>
                      <a:r>
                        <a:rPr kumimoji="0" lang="en-ZA" sz="1400" kern="1200" dirty="0" smtClean="0">
                          <a:solidFill>
                            <a:srgbClr val="0070C0"/>
                          </a:solidFill>
                          <a:latin typeface="Gill Sans MT" pitchFamily="34" charset="0"/>
                          <a:ea typeface="+mn-ea"/>
                          <a:cs typeface="+mn-cs"/>
                        </a:rPr>
                        <a:t>Planning, Monitoring &amp; Evaluation (52.3%)</a:t>
                      </a:r>
                    </a:p>
                    <a:p>
                      <a:pPr>
                        <a:buFont typeface="Arial" pitchFamily="34" charset="0"/>
                        <a:buChar char="•"/>
                      </a:pPr>
                      <a:r>
                        <a:rPr kumimoji="0" lang="en-ZA" sz="1400" kern="1200" dirty="0" smtClean="0">
                          <a:solidFill>
                            <a:srgbClr val="0070C0"/>
                          </a:solidFill>
                          <a:latin typeface="Gill Sans MT" pitchFamily="34" charset="0"/>
                          <a:ea typeface="+mn-ea"/>
                          <a:cs typeface="+mn-cs"/>
                        </a:rPr>
                        <a:t>The</a:t>
                      </a:r>
                      <a:r>
                        <a:rPr kumimoji="0" lang="en-ZA" sz="1400" kern="1200" baseline="0" dirty="0" smtClean="0">
                          <a:solidFill>
                            <a:srgbClr val="0070C0"/>
                          </a:solidFill>
                          <a:latin typeface="Gill Sans MT" pitchFamily="34" charset="0"/>
                          <a:ea typeface="+mn-ea"/>
                          <a:cs typeface="+mn-cs"/>
                        </a:rPr>
                        <a:t> Presidency (50%)</a:t>
                      </a:r>
                      <a:endParaRPr kumimoji="0" lang="en-ZA" sz="1400" kern="1200" dirty="0" smtClean="0">
                        <a:solidFill>
                          <a:srgbClr val="0070C0"/>
                        </a:solidFill>
                        <a:latin typeface="Gill Sans MT" pitchFamily="34" charset="0"/>
                        <a:ea typeface="+mn-ea"/>
                        <a:cs typeface="+mn-cs"/>
                      </a:endParaRPr>
                    </a:p>
                    <a:p>
                      <a:pPr>
                        <a:buFont typeface="Arial" pitchFamily="34" charset="0"/>
                        <a:buChar char="•"/>
                      </a:pPr>
                      <a:r>
                        <a:rPr kumimoji="0" lang="en-ZA" sz="1400" kern="1200" dirty="0" smtClean="0">
                          <a:solidFill>
                            <a:srgbClr val="0070C0"/>
                          </a:solidFill>
                          <a:latin typeface="Gill Sans MT" pitchFamily="34" charset="0"/>
                          <a:ea typeface="+mn-ea"/>
                          <a:cs typeface="+mn-cs"/>
                        </a:rPr>
                        <a:t>Women (56.6%)</a:t>
                      </a:r>
                    </a:p>
                  </a:txBody>
                  <a:tcPr/>
                </a:tc>
              </a:tr>
            </a:tbl>
          </a:graphicData>
        </a:graphic>
      </p:graphicFrame>
      <p:sp>
        <p:nvSpPr>
          <p:cNvPr id="5" name="Slide Number Placeholder 4"/>
          <p:cNvSpPr>
            <a:spLocks noGrp="1"/>
          </p:cNvSpPr>
          <p:nvPr>
            <p:ph type="sldNum" sz="quarter" idx="15"/>
          </p:nvPr>
        </p:nvSpPr>
        <p:spPr/>
        <p:txBody>
          <a:bodyPr/>
          <a:lstStyle/>
          <a:p>
            <a:pPr>
              <a:defRPr/>
            </a:pPr>
            <a:fld id="{033B96BC-5B50-421C-9BA7-D9E46381C57E}" type="slidenum">
              <a:rPr lang="en-US" smtClean="0"/>
              <a:pPr>
                <a:defRPr/>
              </a:pPr>
              <a:t>5</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16632"/>
            <a:ext cx="8229600" cy="792088"/>
          </a:xfrm>
        </p:spPr>
        <p:txBody>
          <a:bodyPr>
            <a:normAutofit fontScale="90000"/>
          </a:bodyPr>
          <a:lstStyle/>
          <a:p>
            <a:pPr algn="ctr"/>
            <a:r>
              <a:rPr lang="en-ZA" sz="2400" b="1" dirty="0" smtClean="0">
                <a:solidFill>
                  <a:srgbClr val="C00000"/>
                </a:solidFill>
                <a:latin typeface="Gill Sans MT" pitchFamily="34" charset="0"/>
              </a:rPr>
              <a:t>CHALLENGES AND SUCCESSES</a:t>
            </a:r>
            <a:r>
              <a:rPr lang="en-ZA" sz="2800" b="1" dirty="0" smtClean="0">
                <a:solidFill>
                  <a:srgbClr val="C00000"/>
                </a:solidFill>
                <a:latin typeface="Gill Sans MT" pitchFamily="34" charset="0"/>
              </a:rPr>
              <a:t/>
            </a:r>
            <a:br>
              <a:rPr lang="en-ZA" sz="2800" b="1" dirty="0" smtClean="0">
                <a:solidFill>
                  <a:srgbClr val="C00000"/>
                </a:solidFill>
                <a:latin typeface="Gill Sans MT" pitchFamily="34" charset="0"/>
              </a:rPr>
            </a:br>
            <a:endParaRPr lang="en-ZA" sz="2800" b="1" dirty="0">
              <a:solidFill>
                <a:srgbClr val="C00000"/>
              </a:solidFill>
              <a:latin typeface="Gill Sans MT" pitchFamily="34" charset="0"/>
            </a:endParaRPr>
          </a:p>
        </p:txBody>
      </p:sp>
      <p:sp>
        <p:nvSpPr>
          <p:cNvPr id="3" name="Content Placeholder 2"/>
          <p:cNvSpPr>
            <a:spLocks noGrp="1"/>
          </p:cNvSpPr>
          <p:nvPr>
            <p:ph sz="quarter" idx="1"/>
          </p:nvPr>
        </p:nvSpPr>
        <p:spPr>
          <a:xfrm>
            <a:off x="179512" y="908720"/>
            <a:ext cx="8424936" cy="5112568"/>
          </a:xfrm>
        </p:spPr>
        <p:txBody>
          <a:bodyPr>
            <a:normAutofit/>
          </a:bodyPr>
          <a:lstStyle/>
          <a:p>
            <a:r>
              <a:rPr lang="en-ZA" sz="1600" dirty="0" smtClean="0">
                <a:latin typeface="Gill Sans MT" pitchFamily="34" charset="0"/>
                <a:cs typeface="Arial" pitchFamily="34" charset="0"/>
              </a:rPr>
              <a:t>The representation of women at SMS is more at levels 13 and 14, but very low at levels 15 and 16.</a:t>
            </a:r>
          </a:p>
          <a:p>
            <a:pPr>
              <a:buNone/>
            </a:pPr>
            <a:endParaRPr lang="en-ZA" sz="1600" dirty="0" smtClean="0">
              <a:latin typeface="Gill Sans MT" pitchFamily="34" charset="0"/>
              <a:cs typeface="Arial" pitchFamily="34" charset="0"/>
            </a:endParaRPr>
          </a:p>
          <a:p>
            <a:r>
              <a:rPr lang="en-ZA" sz="1600" dirty="0" smtClean="0">
                <a:latin typeface="Gill Sans MT" pitchFamily="34" charset="0"/>
                <a:cs typeface="Arial" pitchFamily="34" charset="0"/>
              </a:rPr>
              <a:t>Not all departments are submitting plans and reports on the implementation of the Gender Equality Strategic Framework (GESF) JobAccess Strategic Framework for the Recruitment, Appointment and Retention of People with Disabilities (JA)(see slide 6), although the submission rate has improved from 78 in 2014/15  to 101 in  2015/16.</a:t>
            </a:r>
          </a:p>
          <a:p>
            <a:pPr>
              <a:buNone/>
            </a:pPr>
            <a:endParaRPr lang="en-ZA" sz="1600" dirty="0" smtClean="0">
              <a:latin typeface="Gill Sans MT" pitchFamily="34" charset="0"/>
              <a:cs typeface="Arial" pitchFamily="34" charset="0"/>
            </a:endParaRPr>
          </a:p>
          <a:p>
            <a:r>
              <a:rPr lang="en-ZA" sz="1600" dirty="0" smtClean="0">
                <a:latin typeface="Gill Sans MT" pitchFamily="34" charset="0"/>
                <a:cs typeface="Arial" pitchFamily="34" charset="0"/>
              </a:rPr>
              <a:t>Attendance of support workshops is by junior officials and they have no authority to implement some of the strategies provided at these workshops, more especially remedial plans to close equity gaps (see slide 6). </a:t>
            </a:r>
          </a:p>
          <a:p>
            <a:endParaRPr lang="en-ZA" sz="1600" dirty="0" smtClean="0">
              <a:latin typeface="Gill Sans MT" pitchFamily="34" charset="0"/>
              <a:cs typeface="Arial" pitchFamily="34" charset="0"/>
            </a:endParaRPr>
          </a:p>
          <a:p>
            <a:r>
              <a:rPr lang="en-ZA" sz="1600" dirty="0" smtClean="0">
                <a:latin typeface="Gill Sans MT" pitchFamily="34" charset="0"/>
                <a:cs typeface="Arial" pitchFamily="34" charset="0"/>
              </a:rPr>
              <a:t>Gauteng  is the one outstanding province that has improved year on year since the support workshops started. </a:t>
            </a:r>
          </a:p>
          <a:p>
            <a:pPr>
              <a:buNone/>
            </a:pPr>
            <a:endParaRPr lang="en-ZA" sz="1600" dirty="0" smtClean="0">
              <a:latin typeface="Gill Sans MT" pitchFamily="34" charset="0"/>
              <a:cs typeface="Arial" pitchFamily="34" charset="0"/>
            </a:endParaRPr>
          </a:p>
          <a:p>
            <a:r>
              <a:rPr lang="en-ZA" sz="1600" dirty="0" smtClean="0">
                <a:latin typeface="Gill Sans MT" pitchFamily="34" charset="0"/>
                <a:cs typeface="Arial" pitchFamily="34" charset="0"/>
              </a:rPr>
              <a:t>Representation of women at SMS as at 30 September 2015 was 40.6%,   an improvement from 38% when support workshops started in 2012. </a:t>
            </a:r>
          </a:p>
          <a:p>
            <a:endParaRPr lang="en-ZA" sz="1600" dirty="0" smtClean="0">
              <a:latin typeface="Gill Sans MT" pitchFamily="34" charset="0"/>
              <a:cs typeface="Arial" pitchFamily="34" charset="0"/>
            </a:endParaRPr>
          </a:p>
          <a:p>
            <a:pPr>
              <a:buNone/>
            </a:pPr>
            <a:endParaRPr lang="en-ZA" sz="1800" dirty="0" smtClean="0">
              <a:latin typeface="Gill Sans MT" pitchFamily="34" charset="0"/>
              <a:cs typeface="Arial" pitchFamily="34" charset="0"/>
            </a:endParaRPr>
          </a:p>
        </p:txBody>
      </p:sp>
      <p:sp>
        <p:nvSpPr>
          <p:cNvPr id="4" name="Slide Number Placeholder 3"/>
          <p:cNvSpPr>
            <a:spLocks noGrp="1"/>
          </p:cNvSpPr>
          <p:nvPr>
            <p:ph type="sldNum" sz="quarter" idx="15"/>
          </p:nvPr>
        </p:nvSpPr>
        <p:spPr/>
        <p:txBody>
          <a:bodyPr/>
          <a:lstStyle/>
          <a:p>
            <a:pPr>
              <a:defRPr/>
            </a:pPr>
            <a:fld id="{033B96BC-5B50-421C-9BA7-D9E46381C57E}" type="slidenum">
              <a:rPr lang="en-US" smtClean="0"/>
              <a:pPr>
                <a:defRPr/>
              </a:pPr>
              <a:t>6</a:t>
            </a:fld>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16632"/>
            <a:ext cx="8229600" cy="792088"/>
          </a:xfrm>
        </p:spPr>
        <p:txBody>
          <a:bodyPr>
            <a:normAutofit fontScale="90000"/>
          </a:bodyPr>
          <a:lstStyle/>
          <a:p>
            <a:pPr algn="ctr"/>
            <a:r>
              <a:rPr lang="en-ZA" sz="2400" b="1" dirty="0" smtClean="0">
                <a:solidFill>
                  <a:srgbClr val="C00000"/>
                </a:solidFill>
                <a:latin typeface="Gill Sans MT" pitchFamily="34" charset="0"/>
              </a:rPr>
              <a:t>CHALLENGES AND SUCCESSES</a:t>
            </a:r>
            <a:r>
              <a:rPr lang="en-ZA" sz="2800" b="1" dirty="0" smtClean="0">
                <a:solidFill>
                  <a:srgbClr val="C00000"/>
                </a:solidFill>
                <a:latin typeface="Gill Sans MT" pitchFamily="34" charset="0"/>
              </a:rPr>
              <a:t/>
            </a:r>
            <a:br>
              <a:rPr lang="en-ZA" sz="2800" b="1" dirty="0" smtClean="0">
                <a:solidFill>
                  <a:srgbClr val="C00000"/>
                </a:solidFill>
                <a:latin typeface="Gill Sans MT" pitchFamily="34" charset="0"/>
              </a:rPr>
            </a:br>
            <a:endParaRPr lang="en-ZA" sz="2800" b="1" dirty="0">
              <a:solidFill>
                <a:srgbClr val="C00000"/>
              </a:solidFill>
              <a:latin typeface="Gill Sans MT" pitchFamily="34" charset="0"/>
            </a:endParaRPr>
          </a:p>
        </p:txBody>
      </p:sp>
      <p:sp>
        <p:nvSpPr>
          <p:cNvPr id="3" name="Content Placeholder 2"/>
          <p:cNvSpPr>
            <a:spLocks noGrp="1"/>
          </p:cNvSpPr>
          <p:nvPr>
            <p:ph sz="quarter" idx="1"/>
          </p:nvPr>
        </p:nvSpPr>
        <p:spPr>
          <a:xfrm>
            <a:off x="179512" y="908720"/>
            <a:ext cx="8568952" cy="5112568"/>
          </a:xfrm>
        </p:spPr>
        <p:txBody>
          <a:bodyPr>
            <a:normAutofit/>
          </a:bodyPr>
          <a:lstStyle/>
          <a:p>
            <a:r>
              <a:rPr lang="en-ZA" sz="2000" dirty="0" smtClean="0">
                <a:latin typeface="Gill Sans MT" pitchFamily="34" charset="0"/>
                <a:cs typeface="Arial" pitchFamily="34" charset="0"/>
              </a:rPr>
              <a:t>Staffing of units  and job descriptions of Gender Focal Points is not uniform in departments. </a:t>
            </a:r>
          </a:p>
          <a:p>
            <a:endParaRPr lang="en-ZA" sz="2000" dirty="0" smtClean="0">
              <a:latin typeface="Gill Sans MT" pitchFamily="34" charset="0"/>
              <a:cs typeface="Arial" pitchFamily="34" charset="0"/>
            </a:endParaRPr>
          </a:p>
          <a:p>
            <a:r>
              <a:rPr lang="en-ZA" sz="2000" dirty="0" smtClean="0">
                <a:latin typeface="Gill Sans MT" pitchFamily="34" charset="0"/>
                <a:cs typeface="Arial" pitchFamily="34" charset="0"/>
              </a:rPr>
              <a:t>In the Eastern Cape, the Northern Cape and the Free State  most units are either located in the office of the HOD or the MEC, but this location does not translate into better resourcing and performance.</a:t>
            </a:r>
          </a:p>
          <a:p>
            <a:endParaRPr lang="en-ZA" sz="2000" dirty="0" smtClean="0">
              <a:latin typeface="Gill Sans MT" pitchFamily="34" charset="0"/>
              <a:cs typeface="Arial" pitchFamily="34" charset="0"/>
            </a:endParaRPr>
          </a:p>
          <a:p>
            <a:r>
              <a:rPr lang="en-ZA" sz="2000" dirty="0" smtClean="0">
                <a:latin typeface="Gill Sans MT" pitchFamily="34" charset="0"/>
                <a:cs typeface="Arial" pitchFamily="34" charset="0"/>
              </a:rPr>
              <a:t>The performance of departments on the Diversity Management standard in MPAT  is one of the lowest, but it has improved from 1.2% in 2013 to 1.7% in 2014. </a:t>
            </a:r>
          </a:p>
          <a:p>
            <a:endParaRPr lang="en-ZA" sz="2000" dirty="0" smtClean="0">
              <a:latin typeface="Gill Sans MT" pitchFamily="34" charset="0"/>
              <a:cs typeface="Arial" pitchFamily="34" charset="0"/>
            </a:endParaRPr>
          </a:p>
          <a:p>
            <a:r>
              <a:rPr lang="en-ZA" sz="2000" dirty="0" smtClean="0">
                <a:latin typeface="Gill Sans MT" pitchFamily="34" charset="0"/>
                <a:cs typeface="Arial" pitchFamily="34" charset="0"/>
              </a:rPr>
              <a:t>Even for departments that are complying with submission of implementation plans for the GESF, their performance is affected by the failure to meet the 50% target.</a:t>
            </a:r>
          </a:p>
          <a:p>
            <a:pPr>
              <a:buNone/>
            </a:pPr>
            <a:endParaRPr lang="en-ZA" sz="2000" dirty="0" smtClean="0">
              <a:latin typeface="Gill Sans MT" pitchFamily="34" charset="0"/>
              <a:cs typeface="Arial" pitchFamily="34" charset="0"/>
            </a:endParaRPr>
          </a:p>
          <a:p>
            <a:pPr>
              <a:buNone/>
            </a:pPr>
            <a:endParaRPr lang="en-ZA" sz="1800" dirty="0" smtClean="0">
              <a:cs typeface="Arial" pitchFamily="34" charset="0"/>
            </a:endParaRPr>
          </a:p>
        </p:txBody>
      </p:sp>
      <p:sp>
        <p:nvSpPr>
          <p:cNvPr id="4" name="Slide Number Placeholder 3"/>
          <p:cNvSpPr>
            <a:spLocks noGrp="1"/>
          </p:cNvSpPr>
          <p:nvPr>
            <p:ph type="sldNum" sz="quarter" idx="15"/>
          </p:nvPr>
        </p:nvSpPr>
        <p:spPr/>
        <p:txBody>
          <a:bodyPr/>
          <a:lstStyle/>
          <a:p>
            <a:pPr>
              <a:defRPr/>
            </a:pPr>
            <a:fld id="{033B96BC-5B50-421C-9BA7-D9E46381C57E}" type="slidenum">
              <a:rPr lang="en-US" smtClean="0"/>
              <a:pPr>
                <a:defRPr/>
              </a:pPr>
              <a:t>7</a:t>
            </a:fld>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0"/>
            <a:ext cx="8496944" cy="648072"/>
          </a:xfrm>
        </p:spPr>
        <p:txBody>
          <a:bodyPr>
            <a:normAutofit fontScale="90000"/>
          </a:bodyPr>
          <a:lstStyle/>
          <a:p>
            <a:r>
              <a:rPr lang="en-ZA" sz="2400" b="1" dirty="0" smtClean="0">
                <a:solidFill>
                  <a:schemeClr val="accent6">
                    <a:lumMod val="50000"/>
                  </a:schemeClr>
                </a:solidFill>
                <a:latin typeface="Gill Sans MT" pitchFamily="34" charset="0"/>
              </a:rPr>
              <a:t>Compliance with annual reporting requirements 2014/15</a:t>
            </a:r>
            <a:endParaRPr lang="en-ZA" sz="2400" b="1" dirty="0">
              <a:solidFill>
                <a:schemeClr val="accent6">
                  <a:lumMod val="50000"/>
                </a:schemeClr>
              </a:solidFill>
              <a:latin typeface="Gill Sans MT" pitchFamily="34" charset="0"/>
            </a:endParaRPr>
          </a:p>
        </p:txBody>
      </p:sp>
      <p:graphicFrame>
        <p:nvGraphicFramePr>
          <p:cNvPr id="5" name="Content Placeholder 4"/>
          <p:cNvGraphicFramePr>
            <a:graphicFrameLocks noGrp="1"/>
          </p:cNvGraphicFramePr>
          <p:nvPr>
            <p:ph sz="quarter" idx="1"/>
          </p:nvPr>
        </p:nvGraphicFramePr>
        <p:xfrm>
          <a:off x="323528" y="1052736"/>
          <a:ext cx="8208912" cy="5297472"/>
        </p:xfrm>
        <a:graphic>
          <a:graphicData uri="http://schemas.openxmlformats.org/drawingml/2006/table">
            <a:tbl>
              <a:tblPr firstRow="1" bandRow="1">
                <a:tableStyleId>{5C22544A-7EE6-4342-B048-85BDC9FD1C3A}</a:tableStyleId>
              </a:tblPr>
              <a:tblGrid>
                <a:gridCol w="1414529"/>
                <a:gridCol w="1646496"/>
                <a:gridCol w="1669585"/>
                <a:gridCol w="1669585"/>
                <a:gridCol w="1113057"/>
                <a:gridCol w="695660"/>
              </a:tblGrid>
              <a:tr h="575969">
                <a:tc>
                  <a:txBody>
                    <a:bodyPr/>
                    <a:lstStyle/>
                    <a:p>
                      <a:pPr algn="ctr">
                        <a:lnSpc>
                          <a:spcPct val="150000"/>
                        </a:lnSpc>
                        <a:spcAft>
                          <a:spcPts val="0"/>
                        </a:spcAft>
                      </a:pPr>
                      <a:r>
                        <a:rPr lang="en-ZA" sz="1200" dirty="0">
                          <a:solidFill>
                            <a:schemeClr val="tx1"/>
                          </a:solidFill>
                          <a:latin typeface="Tw Cen MT" pitchFamily="34" charset="0"/>
                          <a:ea typeface="Times New Roman"/>
                          <a:cs typeface="Calibri"/>
                        </a:rPr>
                        <a:t> Province</a:t>
                      </a:r>
                      <a:endParaRPr lang="en-ZA" sz="1200" dirty="0">
                        <a:solidFill>
                          <a:schemeClr val="tx1"/>
                        </a:solidFill>
                        <a:latin typeface="Tw Cen MT" pitchFamily="34" charset="0"/>
                        <a:ea typeface="Times New Roman"/>
                        <a:cs typeface="Times New Roman"/>
                      </a:endParaRPr>
                    </a:p>
                  </a:txBody>
                  <a:tcPr marL="68580" marR="68580" marT="0" marB="0">
                    <a:solidFill>
                      <a:schemeClr val="accent5"/>
                    </a:solidFill>
                  </a:tcPr>
                </a:tc>
                <a:tc>
                  <a:txBody>
                    <a:bodyPr/>
                    <a:lstStyle/>
                    <a:p>
                      <a:pPr algn="ctr">
                        <a:lnSpc>
                          <a:spcPct val="150000"/>
                        </a:lnSpc>
                        <a:spcAft>
                          <a:spcPts val="0"/>
                        </a:spcAft>
                      </a:pPr>
                      <a:r>
                        <a:rPr lang="en-ZA" sz="1200" dirty="0">
                          <a:solidFill>
                            <a:schemeClr val="tx1"/>
                          </a:solidFill>
                          <a:latin typeface="Tw Cen MT" pitchFamily="34" charset="0"/>
                          <a:ea typeface="Times New Roman"/>
                          <a:cs typeface="Calibri"/>
                        </a:rPr>
                        <a:t>Submission of Plans and </a:t>
                      </a:r>
                      <a:r>
                        <a:rPr lang="en-ZA" sz="1200" baseline="0" dirty="0" smtClean="0">
                          <a:solidFill>
                            <a:schemeClr val="tx1"/>
                          </a:solidFill>
                          <a:latin typeface="Tw Cen MT" pitchFamily="34" charset="0"/>
                          <a:ea typeface="Times New Roman"/>
                          <a:cs typeface="Calibri"/>
                        </a:rPr>
                        <a:t> R</a:t>
                      </a:r>
                      <a:r>
                        <a:rPr lang="en-ZA" sz="1200" dirty="0" smtClean="0">
                          <a:solidFill>
                            <a:schemeClr val="tx1"/>
                          </a:solidFill>
                          <a:latin typeface="Tw Cen MT" pitchFamily="34" charset="0"/>
                          <a:ea typeface="Times New Roman"/>
                          <a:cs typeface="Calibri"/>
                        </a:rPr>
                        <a:t>eports on GESF and JA</a:t>
                      </a:r>
                      <a:endParaRPr lang="en-ZA" sz="1200" dirty="0">
                        <a:solidFill>
                          <a:schemeClr val="tx1"/>
                        </a:solidFill>
                        <a:latin typeface="Tw Cen MT" pitchFamily="34" charset="0"/>
                        <a:ea typeface="Times New Roman"/>
                        <a:cs typeface="Times New Roman"/>
                      </a:endParaRPr>
                    </a:p>
                  </a:txBody>
                  <a:tcPr marL="68580" marR="68580" marT="0" marB="0">
                    <a:solidFill>
                      <a:schemeClr val="accent5"/>
                    </a:solidFill>
                  </a:tcPr>
                </a:tc>
                <a:tc>
                  <a:txBody>
                    <a:bodyPr/>
                    <a:lstStyle/>
                    <a:p>
                      <a:pPr algn="ctr">
                        <a:lnSpc>
                          <a:spcPct val="150000"/>
                        </a:lnSpc>
                        <a:spcAft>
                          <a:spcPts val="0"/>
                        </a:spcAft>
                      </a:pPr>
                      <a:r>
                        <a:rPr lang="en-ZA" sz="1200" dirty="0">
                          <a:solidFill>
                            <a:schemeClr val="tx1"/>
                          </a:solidFill>
                          <a:latin typeface="Tw Cen MT" pitchFamily="34" charset="0"/>
                          <a:ea typeface="Times New Roman"/>
                          <a:cs typeface="Calibri"/>
                        </a:rPr>
                        <a:t>Submission of PSWMW Reports</a:t>
                      </a:r>
                      <a:endParaRPr lang="en-ZA" sz="1200" dirty="0">
                        <a:solidFill>
                          <a:schemeClr val="tx1"/>
                        </a:solidFill>
                        <a:latin typeface="Tw Cen MT" pitchFamily="34" charset="0"/>
                        <a:ea typeface="Times New Roman"/>
                        <a:cs typeface="Times New Roman"/>
                      </a:endParaRPr>
                    </a:p>
                  </a:txBody>
                  <a:tcPr marL="68580" marR="68580" marT="0" marB="0">
                    <a:solidFill>
                      <a:schemeClr val="accent5"/>
                    </a:solidFill>
                  </a:tcPr>
                </a:tc>
                <a:tc>
                  <a:txBody>
                    <a:bodyPr/>
                    <a:lstStyle/>
                    <a:p>
                      <a:pPr algn="ctr">
                        <a:lnSpc>
                          <a:spcPct val="150000"/>
                        </a:lnSpc>
                        <a:spcAft>
                          <a:spcPts val="0"/>
                        </a:spcAft>
                      </a:pPr>
                      <a:r>
                        <a:rPr lang="en-ZA" sz="1200" dirty="0">
                          <a:solidFill>
                            <a:schemeClr val="tx1"/>
                          </a:solidFill>
                          <a:latin typeface="Tw Cen MT" pitchFamily="34" charset="0"/>
                          <a:ea typeface="Times New Roman"/>
                          <a:cs typeface="Calibri"/>
                        </a:rPr>
                        <a:t>Submission of Sexual Harassment reports</a:t>
                      </a:r>
                      <a:endParaRPr lang="en-ZA" sz="1200" dirty="0">
                        <a:solidFill>
                          <a:schemeClr val="tx1"/>
                        </a:solidFill>
                        <a:latin typeface="Tw Cen MT" pitchFamily="34" charset="0"/>
                        <a:ea typeface="Times New Roman"/>
                        <a:cs typeface="Times New Roman"/>
                      </a:endParaRPr>
                    </a:p>
                  </a:txBody>
                  <a:tcPr marL="68580" marR="68580" marT="0" marB="0">
                    <a:solidFill>
                      <a:schemeClr val="accent5"/>
                    </a:solidFill>
                  </a:tcPr>
                </a:tc>
                <a:tc gridSpan="2">
                  <a:txBody>
                    <a:bodyPr/>
                    <a:lstStyle/>
                    <a:p>
                      <a:pPr algn="ctr">
                        <a:lnSpc>
                          <a:spcPct val="150000"/>
                        </a:lnSpc>
                        <a:spcAft>
                          <a:spcPts val="0"/>
                        </a:spcAft>
                      </a:pPr>
                      <a:r>
                        <a:rPr lang="en-ZA" sz="1200" dirty="0">
                          <a:solidFill>
                            <a:schemeClr val="tx1"/>
                          </a:solidFill>
                          <a:latin typeface="Tw Cen MT" pitchFamily="34" charset="0"/>
                          <a:ea typeface="Times New Roman"/>
                          <a:cs typeface="Calibri"/>
                        </a:rPr>
                        <a:t>Attendance of support workshops</a:t>
                      </a:r>
                      <a:endParaRPr lang="en-ZA" sz="1200" dirty="0">
                        <a:solidFill>
                          <a:schemeClr val="tx1"/>
                        </a:solidFill>
                        <a:latin typeface="Tw Cen MT" pitchFamily="34" charset="0"/>
                        <a:ea typeface="Times New Roman"/>
                        <a:cs typeface="Times New Roman"/>
                      </a:endParaRPr>
                    </a:p>
                  </a:txBody>
                  <a:tcPr marL="68580" marR="68580" marT="0" marB="0">
                    <a:solidFill>
                      <a:schemeClr val="accent5"/>
                    </a:solidFill>
                  </a:tcPr>
                </a:tc>
                <a:tc hMerge="1">
                  <a:txBody>
                    <a:bodyPr/>
                    <a:lstStyle/>
                    <a:p>
                      <a:endParaRPr lang="en-ZA" dirty="0"/>
                    </a:p>
                  </a:txBody>
                  <a:tcPr marL="68580" marR="68580" marT="0" marB="0"/>
                </a:tc>
              </a:tr>
              <a:tr h="336107">
                <a:tc>
                  <a:txBody>
                    <a:bodyPr/>
                    <a:lstStyle/>
                    <a:p>
                      <a:endParaRPr lang="en-ZA" sz="1200">
                        <a:latin typeface="Tw Cen MT" pitchFamily="34" charset="0"/>
                      </a:endParaRPr>
                    </a:p>
                  </a:txBody>
                  <a:tcPr/>
                </a:tc>
                <a:tc>
                  <a:txBody>
                    <a:bodyPr/>
                    <a:lstStyle/>
                    <a:p>
                      <a:endParaRPr lang="en-ZA" sz="1200">
                        <a:latin typeface="Tw Cen MT" pitchFamily="34" charset="0"/>
                      </a:endParaRPr>
                    </a:p>
                  </a:txBody>
                  <a:tcPr/>
                </a:tc>
                <a:tc>
                  <a:txBody>
                    <a:bodyPr/>
                    <a:lstStyle/>
                    <a:p>
                      <a:endParaRPr lang="en-ZA" sz="1200" dirty="0">
                        <a:latin typeface="Tw Cen MT" pitchFamily="34" charset="0"/>
                      </a:endParaRPr>
                    </a:p>
                  </a:txBody>
                  <a:tcPr/>
                </a:tc>
                <a:tc>
                  <a:txBody>
                    <a:bodyPr/>
                    <a:lstStyle/>
                    <a:p>
                      <a:endParaRPr lang="en-ZA" sz="1200">
                        <a:latin typeface="Tw Cen MT" pitchFamily="34" charset="0"/>
                      </a:endParaRPr>
                    </a:p>
                  </a:txBody>
                  <a:tcPr/>
                </a:tc>
                <a:tc>
                  <a:txBody>
                    <a:bodyPr/>
                    <a:lstStyle/>
                    <a:p>
                      <a:pPr algn="just">
                        <a:lnSpc>
                          <a:spcPct val="150000"/>
                        </a:lnSpc>
                        <a:spcAft>
                          <a:spcPts val="0"/>
                        </a:spcAft>
                      </a:pPr>
                      <a:r>
                        <a:rPr lang="en-ZA" sz="1200" b="1" dirty="0">
                          <a:latin typeface="Tw Cen MT" pitchFamily="34" charset="0"/>
                          <a:ea typeface="Times New Roman"/>
                          <a:cs typeface="Calibri"/>
                        </a:rPr>
                        <a:t>No attended</a:t>
                      </a:r>
                      <a:endParaRPr lang="en-ZA" sz="1200" dirty="0">
                        <a:latin typeface="Tw Cen MT" pitchFamily="34" charset="0"/>
                        <a:ea typeface="Times New Roman"/>
                        <a:cs typeface="Times New Roman"/>
                      </a:endParaRPr>
                    </a:p>
                  </a:txBody>
                  <a:tcPr marL="68580" marR="68580" marT="0" marB="0"/>
                </a:tc>
                <a:tc>
                  <a:txBody>
                    <a:bodyPr/>
                    <a:lstStyle/>
                    <a:p>
                      <a:pPr algn="just">
                        <a:lnSpc>
                          <a:spcPct val="150000"/>
                        </a:lnSpc>
                        <a:spcAft>
                          <a:spcPts val="0"/>
                        </a:spcAft>
                      </a:pPr>
                      <a:r>
                        <a:rPr lang="en-ZA" sz="1200" b="1" dirty="0">
                          <a:latin typeface="Tw Cen MT" pitchFamily="34" charset="0"/>
                          <a:ea typeface="Times New Roman"/>
                          <a:cs typeface="Calibri"/>
                        </a:rPr>
                        <a:t>No of SMS</a:t>
                      </a:r>
                      <a:endParaRPr lang="en-ZA" sz="1200" dirty="0">
                        <a:latin typeface="Tw Cen MT" pitchFamily="34" charset="0"/>
                        <a:ea typeface="Times New Roman"/>
                        <a:cs typeface="Times New Roman"/>
                      </a:endParaRPr>
                    </a:p>
                  </a:txBody>
                  <a:tcPr marL="68580" marR="68580" marT="0" marB="0"/>
                </a:tc>
              </a:tr>
              <a:tr h="336107">
                <a:tc>
                  <a:txBody>
                    <a:bodyPr/>
                    <a:lstStyle/>
                    <a:p>
                      <a:pPr algn="ctr">
                        <a:lnSpc>
                          <a:spcPct val="150000"/>
                        </a:lnSpc>
                        <a:spcAft>
                          <a:spcPts val="0"/>
                        </a:spcAft>
                      </a:pPr>
                      <a:r>
                        <a:rPr lang="en-ZA" sz="1200" b="1" dirty="0">
                          <a:latin typeface="Tw Cen MT" pitchFamily="34" charset="0"/>
                          <a:ea typeface="Times New Roman"/>
                          <a:cs typeface="Calibri"/>
                        </a:rPr>
                        <a:t>Eastern Cape</a:t>
                      </a:r>
                      <a:endParaRPr lang="en-ZA" sz="1200" dirty="0">
                        <a:latin typeface="Tw Cen MT" pitchFamily="34" charset="0"/>
                        <a:ea typeface="Times New Roman"/>
                        <a:cs typeface="Times New Roman"/>
                      </a:endParaRPr>
                    </a:p>
                  </a:txBody>
                  <a:tcPr marL="68580" marR="68580" marT="0" marB="0"/>
                </a:tc>
                <a:tc>
                  <a:txBody>
                    <a:bodyPr/>
                    <a:lstStyle/>
                    <a:p>
                      <a:pPr algn="ctr">
                        <a:lnSpc>
                          <a:spcPct val="150000"/>
                        </a:lnSpc>
                        <a:spcAft>
                          <a:spcPts val="0"/>
                        </a:spcAft>
                      </a:pPr>
                      <a:r>
                        <a:rPr lang="en-ZA" sz="1200" dirty="0">
                          <a:latin typeface="Tw Cen MT" pitchFamily="34" charset="0"/>
                          <a:ea typeface="Times New Roman"/>
                          <a:cs typeface="Calibri"/>
                        </a:rPr>
                        <a:t>9/13</a:t>
                      </a:r>
                      <a:endParaRPr lang="en-ZA" sz="1200" dirty="0">
                        <a:latin typeface="Tw Cen MT" pitchFamily="34" charset="0"/>
                        <a:ea typeface="Times New Roman"/>
                        <a:cs typeface="Times New Roman"/>
                      </a:endParaRPr>
                    </a:p>
                  </a:txBody>
                  <a:tcPr marL="68580" marR="68580" marT="0" marB="0"/>
                </a:tc>
                <a:tc>
                  <a:txBody>
                    <a:bodyPr/>
                    <a:lstStyle/>
                    <a:p>
                      <a:pPr algn="ctr">
                        <a:lnSpc>
                          <a:spcPct val="150000"/>
                        </a:lnSpc>
                        <a:spcAft>
                          <a:spcPts val="0"/>
                        </a:spcAft>
                      </a:pPr>
                      <a:r>
                        <a:rPr lang="en-ZA" sz="1200" dirty="0">
                          <a:latin typeface="Tw Cen MT" pitchFamily="34" charset="0"/>
                          <a:ea typeface="Times New Roman"/>
                          <a:cs typeface="Calibri"/>
                        </a:rPr>
                        <a:t>10/13</a:t>
                      </a:r>
                      <a:endParaRPr lang="en-ZA" sz="1200" dirty="0">
                        <a:latin typeface="Tw Cen MT" pitchFamily="34" charset="0"/>
                        <a:ea typeface="Times New Roman"/>
                        <a:cs typeface="Times New Roman"/>
                      </a:endParaRPr>
                    </a:p>
                  </a:txBody>
                  <a:tcPr marL="68580" marR="68580" marT="0" marB="0"/>
                </a:tc>
                <a:tc>
                  <a:txBody>
                    <a:bodyPr/>
                    <a:lstStyle/>
                    <a:p>
                      <a:pPr algn="ctr">
                        <a:lnSpc>
                          <a:spcPct val="150000"/>
                        </a:lnSpc>
                        <a:spcAft>
                          <a:spcPts val="0"/>
                        </a:spcAft>
                      </a:pPr>
                      <a:r>
                        <a:rPr lang="en-ZA" sz="1200">
                          <a:latin typeface="Tw Cen MT" pitchFamily="34" charset="0"/>
                          <a:ea typeface="Times New Roman"/>
                          <a:cs typeface="Calibri"/>
                        </a:rPr>
                        <a:t>6/13</a:t>
                      </a:r>
                      <a:endParaRPr lang="en-ZA" sz="1200">
                        <a:latin typeface="Tw Cen MT" pitchFamily="34" charset="0"/>
                        <a:ea typeface="Times New Roman"/>
                        <a:cs typeface="Times New Roman"/>
                      </a:endParaRPr>
                    </a:p>
                  </a:txBody>
                  <a:tcPr marL="68580" marR="68580" marT="0" marB="0"/>
                </a:tc>
                <a:tc>
                  <a:txBody>
                    <a:bodyPr/>
                    <a:lstStyle/>
                    <a:p>
                      <a:pPr algn="ctr">
                        <a:lnSpc>
                          <a:spcPct val="150000"/>
                        </a:lnSpc>
                        <a:spcAft>
                          <a:spcPts val="0"/>
                        </a:spcAft>
                      </a:pPr>
                      <a:r>
                        <a:rPr lang="en-ZA" sz="1200">
                          <a:latin typeface="Tw Cen MT" pitchFamily="34" charset="0"/>
                          <a:ea typeface="Times New Roman"/>
                          <a:cs typeface="Times New Roman"/>
                        </a:rPr>
                        <a:t>55</a:t>
                      </a:r>
                    </a:p>
                  </a:txBody>
                  <a:tcPr marL="68580" marR="68580" marT="0" marB="0"/>
                </a:tc>
                <a:tc>
                  <a:txBody>
                    <a:bodyPr/>
                    <a:lstStyle/>
                    <a:p>
                      <a:pPr algn="ctr">
                        <a:lnSpc>
                          <a:spcPct val="150000"/>
                        </a:lnSpc>
                        <a:spcAft>
                          <a:spcPts val="0"/>
                        </a:spcAft>
                      </a:pPr>
                      <a:r>
                        <a:rPr lang="en-ZA" sz="1200" dirty="0">
                          <a:latin typeface="Tw Cen MT" pitchFamily="34" charset="0"/>
                          <a:ea typeface="Times New Roman"/>
                          <a:cs typeface="Times New Roman"/>
                        </a:rPr>
                        <a:t>14</a:t>
                      </a:r>
                    </a:p>
                  </a:txBody>
                  <a:tcPr marL="68580" marR="68580" marT="0" marB="0"/>
                </a:tc>
              </a:tr>
              <a:tr h="336107">
                <a:tc>
                  <a:txBody>
                    <a:bodyPr/>
                    <a:lstStyle/>
                    <a:p>
                      <a:pPr algn="ctr">
                        <a:lnSpc>
                          <a:spcPct val="150000"/>
                        </a:lnSpc>
                        <a:spcAft>
                          <a:spcPts val="0"/>
                        </a:spcAft>
                      </a:pPr>
                      <a:r>
                        <a:rPr lang="en-ZA" sz="1200" b="1">
                          <a:latin typeface="Tw Cen MT" pitchFamily="34" charset="0"/>
                          <a:ea typeface="Times New Roman"/>
                          <a:cs typeface="Calibri"/>
                        </a:rPr>
                        <a:t>Free State</a:t>
                      </a:r>
                      <a:endParaRPr lang="en-ZA" sz="1200">
                        <a:latin typeface="Tw Cen MT" pitchFamily="34" charset="0"/>
                        <a:ea typeface="Times New Roman"/>
                        <a:cs typeface="Times New Roman"/>
                      </a:endParaRPr>
                    </a:p>
                  </a:txBody>
                  <a:tcPr marL="68580" marR="68580" marT="0" marB="0"/>
                </a:tc>
                <a:tc>
                  <a:txBody>
                    <a:bodyPr/>
                    <a:lstStyle/>
                    <a:p>
                      <a:pPr algn="ctr">
                        <a:lnSpc>
                          <a:spcPct val="150000"/>
                        </a:lnSpc>
                        <a:spcAft>
                          <a:spcPts val="0"/>
                        </a:spcAft>
                      </a:pPr>
                      <a:r>
                        <a:rPr lang="en-ZA" sz="1200">
                          <a:latin typeface="Tw Cen MT" pitchFamily="34" charset="0"/>
                          <a:ea typeface="Times New Roman"/>
                          <a:cs typeface="Calibri"/>
                        </a:rPr>
                        <a:t>6/12</a:t>
                      </a:r>
                      <a:endParaRPr lang="en-ZA" sz="1200">
                        <a:latin typeface="Tw Cen MT" pitchFamily="34" charset="0"/>
                        <a:ea typeface="Times New Roman"/>
                        <a:cs typeface="Times New Roman"/>
                      </a:endParaRPr>
                    </a:p>
                  </a:txBody>
                  <a:tcPr marL="68580" marR="68580" marT="0" marB="0"/>
                </a:tc>
                <a:tc>
                  <a:txBody>
                    <a:bodyPr/>
                    <a:lstStyle/>
                    <a:p>
                      <a:pPr algn="ctr">
                        <a:lnSpc>
                          <a:spcPct val="150000"/>
                        </a:lnSpc>
                        <a:spcAft>
                          <a:spcPts val="0"/>
                        </a:spcAft>
                      </a:pPr>
                      <a:r>
                        <a:rPr lang="en-ZA" sz="1200">
                          <a:latin typeface="Tw Cen MT" pitchFamily="34" charset="0"/>
                          <a:ea typeface="Times New Roman"/>
                          <a:cs typeface="Calibri"/>
                        </a:rPr>
                        <a:t>7/12</a:t>
                      </a:r>
                      <a:endParaRPr lang="en-ZA" sz="1200">
                        <a:latin typeface="Tw Cen MT" pitchFamily="34" charset="0"/>
                        <a:ea typeface="Times New Roman"/>
                        <a:cs typeface="Times New Roman"/>
                      </a:endParaRPr>
                    </a:p>
                  </a:txBody>
                  <a:tcPr marL="68580" marR="68580" marT="0" marB="0"/>
                </a:tc>
                <a:tc>
                  <a:txBody>
                    <a:bodyPr/>
                    <a:lstStyle/>
                    <a:p>
                      <a:pPr algn="ctr">
                        <a:lnSpc>
                          <a:spcPct val="150000"/>
                        </a:lnSpc>
                        <a:spcAft>
                          <a:spcPts val="0"/>
                        </a:spcAft>
                      </a:pPr>
                      <a:r>
                        <a:rPr lang="en-ZA" sz="1200" dirty="0">
                          <a:latin typeface="Tw Cen MT" pitchFamily="34" charset="0"/>
                          <a:ea typeface="Times New Roman"/>
                          <a:cs typeface="Calibri"/>
                        </a:rPr>
                        <a:t>10/12</a:t>
                      </a:r>
                      <a:endParaRPr lang="en-ZA" sz="1200" dirty="0">
                        <a:latin typeface="Tw Cen MT" pitchFamily="34" charset="0"/>
                        <a:ea typeface="Times New Roman"/>
                        <a:cs typeface="Times New Roman"/>
                      </a:endParaRPr>
                    </a:p>
                  </a:txBody>
                  <a:tcPr marL="68580" marR="68580" marT="0" marB="0"/>
                </a:tc>
                <a:tc>
                  <a:txBody>
                    <a:bodyPr/>
                    <a:lstStyle/>
                    <a:p>
                      <a:pPr algn="ctr">
                        <a:lnSpc>
                          <a:spcPct val="150000"/>
                        </a:lnSpc>
                        <a:spcAft>
                          <a:spcPts val="0"/>
                        </a:spcAft>
                      </a:pPr>
                      <a:r>
                        <a:rPr lang="en-ZA" sz="1200">
                          <a:latin typeface="Tw Cen MT" pitchFamily="34" charset="0"/>
                          <a:ea typeface="Times New Roman"/>
                          <a:cs typeface="Times New Roman"/>
                        </a:rPr>
                        <a:t>32</a:t>
                      </a:r>
                    </a:p>
                  </a:txBody>
                  <a:tcPr marL="68580" marR="68580" marT="0" marB="0"/>
                </a:tc>
                <a:tc>
                  <a:txBody>
                    <a:bodyPr/>
                    <a:lstStyle/>
                    <a:p>
                      <a:pPr algn="ctr">
                        <a:lnSpc>
                          <a:spcPct val="150000"/>
                        </a:lnSpc>
                        <a:spcAft>
                          <a:spcPts val="0"/>
                        </a:spcAft>
                      </a:pPr>
                      <a:r>
                        <a:rPr lang="en-ZA" sz="1200" dirty="0">
                          <a:latin typeface="Tw Cen MT" pitchFamily="34" charset="0"/>
                          <a:ea typeface="Times New Roman"/>
                          <a:cs typeface="Times New Roman"/>
                        </a:rPr>
                        <a:t>3</a:t>
                      </a:r>
                    </a:p>
                  </a:txBody>
                  <a:tcPr marL="68580" marR="68580" marT="0" marB="0"/>
                </a:tc>
              </a:tr>
              <a:tr h="336107">
                <a:tc>
                  <a:txBody>
                    <a:bodyPr/>
                    <a:lstStyle/>
                    <a:p>
                      <a:pPr algn="ctr">
                        <a:lnSpc>
                          <a:spcPct val="150000"/>
                        </a:lnSpc>
                        <a:spcAft>
                          <a:spcPts val="0"/>
                        </a:spcAft>
                      </a:pPr>
                      <a:r>
                        <a:rPr lang="en-ZA" sz="1200" b="1">
                          <a:latin typeface="Tw Cen MT" pitchFamily="34" charset="0"/>
                          <a:ea typeface="Times New Roman"/>
                          <a:cs typeface="Calibri"/>
                        </a:rPr>
                        <a:t>Gauteng</a:t>
                      </a:r>
                      <a:endParaRPr lang="en-ZA" sz="1200">
                        <a:latin typeface="Tw Cen MT" pitchFamily="34" charset="0"/>
                        <a:ea typeface="Times New Roman"/>
                        <a:cs typeface="Times New Roman"/>
                      </a:endParaRPr>
                    </a:p>
                  </a:txBody>
                  <a:tcPr marL="68580" marR="68580" marT="0" marB="0"/>
                </a:tc>
                <a:tc>
                  <a:txBody>
                    <a:bodyPr/>
                    <a:lstStyle/>
                    <a:p>
                      <a:pPr algn="ctr">
                        <a:lnSpc>
                          <a:spcPct val="150000"/>
                        </a:lnSpc>
                        <a:spcAft>
                          <a:spcPts val="0"/>
                        </a:spcAft>
                      </a:pPr>
                      <a:r>
                        <a:rPr lang="en-ZA" sz="1200">
                          <a:latin typeface="Tw Cen MT" pitchFamily="34" charset="0"/>
                          <a:ea typeface="Times New Roman"/>
                          <a:cs typeface="Calibri"/>
                        </a:rPr>
                        <a:t>9/14</a:t>
                      </a:r>
                      <a:endParaRPr lang="en-ZA" sz="1200">
                        <a:latin typeface="Tw Cen MT" pitchFamily="34" charset="0"/>
                        <a:ea typeface="Times New Roman"/>
                        <a:cs typeface="Times New Roman"/>
                      </a:endParaRPr>
                    </a:p>
                  </a:txBody>
                  <a:tcPr marL="68580" marR="68580" marT="0" marB="0"/>
                </a:tc>
                <a:tc>
                  <a:txBody>
                    <a:bodyPr/>
                    <a:lstStyle/>
                    <a:p>
                      <a:pPr algn="ctr">
                        <a:lnSpc>
                          <a:spcPct val="150000"/>
                        </a:lnSpc>
                        <a:spcAft>
                          <a:spcPts val="0"/>
                        </a:spcAft>
                      </a:pPr>
                      <a:r>
                        <a:rPr lang="en-ZA" sz="1200" dirty="0">
                          <a:latin typeface="Tw Cen MT" pitchFamily="34" charset="0"/>
                          <a:ea typeface="Times New Roman"/>
                          <a:cs typeface="Calibri"/>
                        </a:rPr>
                        <a:t>8/14</a:t>
                      </a:r>
                      <a:endParaRPr lang="en-ZA" sz="1200" dirty="0">
                        <a:latin typeface="Tw Cen MT" pitchFamily="34" charset="0"/>
                        <a:ea typeface="Times New Roman"/>
                        <a:cs typeface="Times New Roman"/>
                      </a:endParaRPr>
                    </a:p>
                  </a:txBody>
                  <a:tcPr marL="68580" marR="68580" marT="0" marB="0"/>
                </a:tc>
                <a:tc>
                  <a:txBody>
                    <a:bodyPr/>
                    <a:lstStyle/>
                    <a:p>
                      <a:pPr algn="ctr">
                        <a:lnSpc>
                          <a:spcPct val="150000"/>
                        </a:lnSpc>
                        <a:spcAft>
                          <a:spcPts val="0"/>
                        </a:spcAft>
                      </a:pPr>
                      <a:r>
                        <a:rPr lang="en-ZA" sz="1200" dirty="0">
                          <a:latin typeface="Tw Cen MT" pitchFamily="34" charset="0"/>
                          <a:ea typeface="Times New Roman"/>
                          <a:cs typeface="Calibri"/>
                        </a:rPr>
                        <a:t>6/14</a:t>
                      </a:r>
                      <a:endParaRPr lang="en-ZA" sz="1200" dirty="0">
                        <a:latin typeface="Tw Cen MT" pitchFamily="34" charset="0"/>
                        <a:ea typeface="Times New Roman"/>
                        <a:cs typeface="Times New Roman"/>
                      </a:endParaRPr>
                    </a:p>
                  </a:txBody>
                  <a:tcPr marL="68580" marR="68580" marT="0" marB="0"/>
                </a:tc>
                <a:tc>
                  <a:txBody>
                    <a:bodyPr/>
                    <a:lstStyle/>
                    <a:p>
                      <a:pPr algn="ctr">
                        <a:lnSpc>
                          <a:spcPct val="150000"/>
                        </a:lnSpc>
                        <a:spcAft>
                          <a:spcPts val="0"/>
                        </a:spcAft>
                      </a:pPr>
                      <a:r>
                        <a:rPr lang="en-ZA" sz="1200">
                          <a:latin typeface="Tw Cen MT" pitchFamily="34" charset="0"/>
                          <a:ea typeface="Times New Roman"/>
                          <a:cs typeface="Times New Roman"/>
                        </a:rPr>
                        <a:t>46</a:t>
                      </a:r>
                    </a:p>
                  </a:txBody>
                  <a:tcPr marL="68580" marR="68580" marT="0" marB="0"/>
                </a:tc>
                <a:tc>
                  <a:txBody>
                    <a:bodyPr/>
                    <a:lstStyle/>
                    <a:p>
                      <a:pPr algn="ctr">
                        <a:lnSpc>
                          <a:spcPct val="150000"/>
                        </a:lnSpc>
                        <a:spcAft>
                          <a:spcPts val="0"/>
                        </a:spcAft>
                      </a:pPr>
                      <a:r>
                        <a:rPr lang="en-ZA" sz="1200" dirty="0">
                          <a:latin typeface="Tw Cen MT" pitchFamily="34" charset="0"/>
                          <a:ea typeface="Times New Roman"/>
                          <a:cs typeface="Times New Roman"/>
                        </a:rPr>
                        <a:t>10</a:t>
                      </a:r>
                    </a:p>
                  </a:txBody>
                  <a:tcPr marL="68580" marR="68580" marT="0" marB="0"/>
                </a:tc>
              </a:tr>
              <a:tr h="336107">
                <a:tc>
                  <a:txBody>
                    <a:bodyPr/>
                    <a:lstStyle/>
                    <a:p>
                      <a:pPr algn="ctr">
                        <a:lnSpc>
                          <a:spcPct val="150000"/>
                        </a:lnSpc>
                        <a:spcAft>
                          <a:spcPts val="0"/>
                        </a:spcAft>
                      </a:pPr>
                      <a:r>
                        <a:rPr lang="en-ZA" sz="1200" b="1">
                          <a:latin typeface="Tw Cen MT" pitchFamily="34" charset="0"/>
                          <a:ea typeface="Times New Roman"/>
                          <a:cs typeface="Calibri"/>
                        </a:rPr>
                        <a:t>KwaZulu Natal</a:t>
                      </a:r>
                      <a:endParaRPr lang="en-ZA" sz="1200">
                        <a:latin typeface="Tw Cen MT" pitchFamily="34" charset="0"/>
                        <a:ea typeface="Times New Roman"/>
                        <a:cs typeface="Times New Roman"/>
                      </a:endParaRPr>
                    </a:p>
                  </a:txBody>
                  <a:tcPr marL="68580" marR="68580" marT="0" marB="0"/>
                </a:tc>
                <a:tc>
                  <a:txBody>
                    <a:bodyPr/>
                    <a:lstStyle/>
                    <a:p>
                      <a:pPr algn="ctr">
                        <a:lnSpc>
                          <a:spcPct val="150000"/>
                        </a:lnSpc>
                        <a:spcAft>
                          <a:spcPts val="0"/>
                        </a:spcAft>
                      </a:pPr>
                      <a:r>
                        <a:rPr lang="en-ZA" sz="1200">
                          <a:latin typeface="Tw Cen MT" pitchFamily="34" charset="0"/>
                          <a:ea typeface="Times New Roman"/>
                          <a:cs typeface="Calibri"/>
                        </a:rPr>
                        <a:t>10/14</a:t>
                      </a:r>
                      <a:endParaRPr lang="en-ZA" sz="1200">
                        <a:latin typeface="Tw Cen MT" pitchFamily="34" charset="0"/>
                        <a:ea typeface="Times New Roman"/>
                        <a:cs typeface="Times New Roman"/>
                      </a:endParaRPr>
                    </a:p>
                  </a:txBody>
                  <a:tcPr marL="68580" marR="68580" marT="0" marB="0"/>
                </a:tc>
                <a:tc>
                  <a:txBody>
                    <a:bodyPr/>
                    <a:lstStyle/>
                    <a:p>
                      <a:pPr algn="ctr">
                        <a:lnSpc>
                          <a:spcPct val="150000"/>
                        </a:lnSpc>
                        <a:spcAft>
                          <a:spcPts val="0"/>
                        </a:spcAft>
                      </a:pPr>
                      <a:r>
                        <a:rPr lang="en-ZA" sz="1200">
                          <a:latin typeface="Tw Cen MT" pitchFamily="34" charset="0"/>
                          <a:ea typeface="Times New Roman"/>
                          <a:cs typeface="Calibri"/>
                        </a:rPr>
                        <a:t>7/14</a:t>
                      </a:r>
                      <a:endParaRPr lang="en-ZA" sz="1200">
                        <a:latin typeface="Tw Cen MT" pitchFamily="34" charset="0"/>
                        <a:ea typeface="Times New Roman"/>
                        <a:cs typeface="Times New Roman"/>
                      </a:endParaRPr>
                    </a:p>
                  </a:txBody>
                  <a:tcPr marL="68580" marR="68580" marT="0" marB="0"/>
                </a:tc>
                <a:tc>
                  <a:txBody>
                    <a:bodyPr/>
                    <a:lstStyle/>
                    <a:p>
                      <a:pPr algn="ctr">
                        <a:lnSpc>
                          <a:spcPct val="150000"/>
                        </a:lnSpc>
                        <a:spcAft>
                          <a:spcPts val="0"/>
                        </a:spcAft>
                      </a:pPr>
                      <a:r>
                        <a:rPr lang="en-ZA" sz="1200" dirty="0">
                          <a:latin typeface="Tw Cen MT" pitchFamily="34" charset="0"/>
                          <a:ea typeface="Times New Roman"/>
                          <a:cs typeface="Calibri"/>
                        </a:rPr>
                        <a:t>5/14</a:t>
                      </a:r>
                      <a:endParaRPr lang="en-ZA" sz="1200" dirty="0">
                        <a:latin typeface="Tw Cen MT" pitchFamily="34" charset="0"/>
                        <a:ea typeface="Times New Roman"/>
                        <a:cs typeface="Times New Roman"/>
                      </a:endParaRPr>
                    </a:p>
                  </a:txBody>
                  <a:tcPr marL="68580" marR="68580" marT="0" marB="0"/>
                </a:tc>
                <a:tc>
                  <a:txBody>
                    <a:bodyPr/>
                    <a:lstStyle/>
                    <a:p>
                      <a:pPr algn="ctr">
                        <a:lnSpc>
                          <a:spcPct val="150000"/>
                        </a:lnSpc>
                        <a:spcAft>
                          <a:spcPts val="0"/>
                        </a:spcAft>
                      </a:pPr>
                      <a:r>
                        <a:rPr lang="en-ZA" sz="1200" dirty="0">
                          <a:latin typeface="Tw Cen MT" pitchFamily="34" charset="0"/>
                          <a:ea typeface="Times New Roman"/>
                          <a:cs typeface="Times New Roman"/>
                        </a:rPr>
                        <a:t>34</a:t>
                      </a:r>
                    </a:p>
                  </a:txBody>
                  <a:tcPr marL="68580" marR="68580" marT="0" marB="0"/>
                </a:tc>
                <a:tc>
                  <a:txBody>
                    <a:bodyPr/>
                    <a:lstStyle/>
                    <a:p>
                      <a:pPr algn="ctr">
                        <a:lnSpc>
                          <a:spcPct val="150000"/>
                        </a:lnSpc>
                        <a:spcAft>
                          <a:spcPts val="0"/>
                        </a:spcAft>
                      </a:pPr>
                      <a:r>
                        <a:rPr lang="en-ZA" sz="1200" dirty="0">
                          <a:latin typeface="Tw Cen MT" pitchFamily="34" charset="0"/>
                          <a:ea typeface="Times New Roman"/>
                          <a:cs typeface="Times New Roman"/>
                        </a:rPr>
                        <a:t>0</a:t>
                      </a:r>
                    </a:p>
                  </a:txBody>
                  <a:tcPr marL="68580" marR="68580" marT="0" marB="0"/>
                </a:tc>
              </a:tr>
              <a:tr h="336107">
                <a:tc>
                  <a:txBody>
                    <a:bodyPr/>
                    <a:lstStyle/>
                    <a:p>
                      <a:pPr algn="ctr">
                        <a:lnSpc>
                          <a:spcPct val="150000"/>
                        </a:lnSpc>
                        <a:spcAft>
                          <a:spcPts val="0"/>
                        </a:spcAft>
                      </a:pPr>
                      <a:r>
                        <a:rPr lang="en-ZA" sz="1200" b="1">
                          <a:latin typeface="Tw Cen MT" pitchFamily="34" charset="0"/>
                          <a:ea typeface="Times New Roman"/>
                          <a:cs typeface="Calibri"/>
                        </a:rPr>
                        <a:t>Limpopo</a:t>
                      </a:r>
                      <a:endParaRPr lang="en-ZA" sz="1200">
                        <a:latin typeface="Tw Cen MT" pitchFamily="34" charset="0"/>
                        <a:ea typeface="Times New Roman"/>
                        <a:cs typeface="Times New Roman"/>
                      </a:endParaRPr>
                    </a:p>
                  </a:txBody>
                  <a:tcPr marL="68580" marR="68580" marT="0" marB="0"/>
                </a:tc>
                <a:tc>
                  <a:txBody>
                    <a:bodyPr/>
                    <a:lstStyle/>
                    <a:p>
                      <a:pPr algn="ctr">
                        <a:lnSpc>
                          <a:spcPct val="150000"/>
                        </a:lnSpc>
                        <a:spcAft>
                          <a:spcPts val="0"/>
                        </a:spcAft>
                      </a:pPr>
                      <a:r>
                        <a:rPr lang="en-ZA" sz="1200">
                          <a:latin typeface="Tw Cen MT" pitchFamily="34" charset="0"/>
                          <a:ea typeface="Times New Roman"/>
                          <a:cs typeface="Calibri"/>
                        </a:rPr>
                        <a:t>7/12</a:t>
                      </a:r>
                      <a:endParaRPr lang="en-ZA" sz="1200">
                        <a:latin typeface="Tw Cen MT" pitchFamily="34" charset="0"/>
                        <a:ea typeface="Times New Roman"/>
                        <a:cs typeface="Times New Roman"/>
                      </a:endParaRPr>
                    </a:p>
                  </a:txBody>
                  <a:tcPr marL="68580" marR="68580" marT="0" marB="0"/>
                </a:tc>
                <a:tc>
                  <a:txBody>
                    <a:bodyPr/>
                    <a:lstStyle/>
                    <a:p>
                      <a:pPr algn="ctr">
                        <a:lnSpc>
                          <a:spcPct val="150000"/>
                        </a:lnSpc>
                        <a:spcAft>
                          <a:spcPts val="0"/>
                        </a:spcAft>
                      </a:pPr>
                      <a:r>
                        <a:rPr lang="en-ZA" sz="1200">
                          <a:latin typeface="Tw Cen MT" pitchFamily="34" charset="0"/>
                          <a:ea typeface="Times New Roman"/>
                          <a:cs typeface="Calibri"/>
                        </a:rPr>
                        <a:t>6/12</a:t>
                      </a:r>
                      <a:endParaRPr lang="en-ZA" sz="1200">
                        <a:latin typeface="Tw Cen MT" pitchFamily="34" charset="0"/>
                        <a:ea typeface="Times New Roman"/>
                        <a:cs typeface="Times New Roman"/>
                      </a:endParaRPr>
                    </a:p>
                  </a:txBody>
                  <a:tcPr marL="68580" marR="68580" marT="0" marB="0"/>
                </a:tc>
                <a:tc>
                  <a:txBody>
                    <a:bodyPr/>
                    <a:lstStyle/>
                    <a:p>
                      <a:pPr algn="ctr">
                        <a:lnSpc>
                          <a:spcPct val="150000"/>
                        </a:lnSpc>
                        <a:spcAft>
                          <a:spcPts val="0"/>
                        </a:spcAft>
                      </a:pPr>
                      <a:r>
                        <a:rPr lang="en-ZA" sz="1200">
                          <a:latin typeface="Tw Cen MT" pitchFamily="34" charset="0"/>
                          <a:ea typeface="Times New Roman"/>
                          <a:cs typeface="Calibri"/>
                        </a:rPr>
                        <a:t>0/12</a:t>
                      </a:r>
                      <a:endParaRPr lang="en-ZA" sz="1200">
                        <a:latin typeface="Tw Cen MT" pitchFamily="34" charset="0"/>
                        <a:ea typeface="Times New Roman"/>
                        <a:cs typeface="Times New Roman"/>
                      </a:endParaRPr>
                    </a:p>
                  </a:txBody>
                  <a:tcPr marL="68580" marR="68580" marT="0" marB="0"/>
                </a:tc>
                <a:tc>
                  <a:txBody>
                    <a:bodyPr/>
                    <a:lstStyle/>
                    <a:p>
                      <a:pPr algn="ctr">
                        <a:lnSpc>
                          <a:spcPct val="150000"/>
                        </a:lnSpc>
                        <a:spcAft>
                          <a:spcPts val="0"/>
                        </a:spcAft>
                      </a:pPr>
                      <a:r>
                        <a:rPr lang="en-ZA" sz="1200" dirty="0">
                          <a:latin typeface="Tw Cen MT" pitchFamily="34" charset="0"/>
                          <a:ea typeface="Times New Roman"/>
                          <a:cs typeface="Times New Roman"/>
                        </a:rPr>
                        <a:t>56</a:t>
                      </a:r>
                    </a:p>
                  </a:txBody>
                  <a:tcPr marL="68580" marR="68580" marT="0" marB="0"/>
                </a:tc>
                <a:tc>
                  <a:txBody>
                    <a:bodyPr/>
                    <a:lstStyle/>
                    <a:p>
                      <a:pPr algn="ctr">
                        <a:lnSpc>
                          <a:spcPct val="150000"/>
                        </a:lnSpc>
                        <a:spcAft>
                          <a:spcPts val="0"/>
                        </a:spcAft>
                      </a:pPr>
                      <a:r>
                        <a:rPr lang="en-ZA" sz="1200" dirty="0">
                          <a:latin typeface="Tw Cen MT" pitchFamily="34" charset="0"/>
                          <a:ea typeface="Times New Roman"/>
                          <a:cs typeface="Times New Roman"/>
                        </a:rPr>
                        <a:t>3</a:t>
                      </a:r>
                    </a:p>
                  </a:txBody>
                  <a:tcPr marL="68580" marR="68580" marT="0" marB="0"/>
                </a:tc>
              </a:tr>
              <a:tr h="336107">
                <a:tc>
                  <a:txBody>
                    <a:bodyPr/>
                    <a:lstStyle/>
                    <a:p>
                      <a:pPr algn="ctr">
                        <a:lnSpc>
                          <a:spcPct val="150000"/>
                        </a:lnSpc>
                        <a:spcAft>
                          <a:spcPts val="0"/>
                        </a:spcAft>
                      </a:pPr>
                      <a:r>
                        <a:rPr lang="en-ZA" sz="1200" b="1">
                          <a:latin typeface="Tw Cen MT" pitchFamily="34" charset="0"/>
                          <a:ea typeface="Times New Roman"/>
                          <a:cs typeface="Calibri"/>
                        </a:rPr>
                        <a:t>Mpumalanga</a:t>
                      </a:r>
                      <a:endParaRPr lang="en-ZA" sz="1200">
                        <a:latin typeface="Tw Cen MT" pitchFamily="34" charset="0"/>
                        <a:ea typeface="Times New Roman"/>
                        <a:cs typeface="Times New Roman"/>
                      </a:endParaRPr>
                    </a:p>
                  </a:txBody>
                  <a:tcPr marL="68580" marR="68580" marT="0" marB="0"/>
                </a:tc>
                <a:tc>
                  <a:txBody>
                    <a:bodyPr/>
                    <a:lstStyle/>
                    <a:p>
                      <a:pPr algn="ctr">
                        <a:lnSpc>
                          <a:spcPct val="150000"/>
                        </a:lnSpc>
                        <a:spcAft>
                          <a:spcPts val="0"/>
                        </a:spcAft>
                      </a:pPr>
                      <a:r>
                        <a:rPr lang="en-ZA" sz="1200">
                          <a:latin typeface="Tw Cen MT" pitchFamily="34" charset="0"/>
                          <a:ea typeface="Times New Roman"/>
                          <a:cs typeface="Calibri"/>
                        </a:rPr>
                        <a:t>5/12</a:t>
                      </a:r>
                      <a:endParaRPr lang="en-ZA" sz="1200">
                        <a:latin typeface="Tw Cen MT" pitchFamily="34" charset="0"/>
                        <a:ea typeface="Times New Roman"/>
                        <a:cs typeface="Times New Roman"/>
                      </a:endParaRPr>
                    </a:p>
                  </a:txBody>
                  <a:tcPr marL="68580" marR="68580" marT="0" marB="0"/>
                </a:tc>
                <a:tc>
                  <a:txBody>
                    <a:bodyPr/>
                    <a:lstStyle/>
                    <a:p>
                      <a:pPr algn="ctr">
                        <a:lnSpc>
                          <a:spcPct val="150000"/>
                        </a:lnSpc>
                        <a:spcAft>
                          <a:spcPts val="0"/>
                        </a:spcAft>
                      </a:pPr>
                      <a:r>
                        <a:rPr lang="en-ZA" sz="1200">
                          <a:latin typeface="Tw Cen MT" pitchFamily="34" charset="0"/>
                          <a:ea typeface="Times New Roman"/>
                          <a:cs typeface="Calibri"/>
                        </a:rPr>
                        <a:t>5/12</a:t>
                      </a:r>
                      <a:endParaRPr lang="en-ZA" sz="1200">
                        <a:latin typeface="Tw Cen MT" pitchFamily="34" charset="0"/>
                        <a:ea typeface="Times New Roman"/>
                        <a:cs typeface="Times New Roman"/>
                      </a:endParaRPr>
                    </a:p>
                  </a:txBody>
                  <a:tcPr marL="68580" marR="68580" marT="0" marB="0"/>
                </a:tc>
                <a:tc>
                  <a:txBody>
                    <a:bodyPr/>
                    <a:lstStyle/>
                    <a:p>
                      <a:pPr algn="ctr">
                        <a:lnSpc>
                          <a:spcPct val="150000"/>
                        </a:lnSpc>
                        <a:spcAft>
                          <a:spcPts val="0"/>
                        </a:spcAft>
                      </a:pPr>
                      <a:r>
                        <a:rPr lang="en-ZA" sz="1200">
                          <a:latin typeface="Tw Cen MT" pitchFamily="34" charset="0"/>
                          <a:ea typeface="Times New Roman"/>
                          <a:cs typeface="Calibri"/>
                        </a:rPr>
                        <a:t>2/12</a:t>
                      </a:r>
                      <a:endParaRPr lang="en-ZA" sz="1200">
                        <a:latin typeface="Tw Cen MT" pitchFamily="34" charset="0"/>
                        <a:ea typeface="Times New Roman"/>
                        <a:cs typeface="Times New Roman"/>
                      </a:endParaRPr>
                    </a:p>
                  </a:txBody>
                  <a:tcPr marL="68580" marR="68580" marT="0" marB="0"/>
                </a:tc>
                <a:tc>
                  <a:txBody>
                    <a:bodyPr/>
                    <a:lstStyle/>
                    <a:p>
                      <a:pPr algn="ctr">
                        <a:lnSpc>
                          <a:spcPct val="150000"/>
                        </a:lnSpc>
                        <a:spcAft>
                          <a:spcPts val="0"/>
                        </a:spcAft>
                      </a:pPr>
                      <a:r>
                        <a:rPr lang="en-ZA" sz="1200" dirty="0">
                          <a:latin typeface="Tw Cen MT" pitchFamily="34" charset="0"/>
                          <a:ea typeface="Times New Roman"/>
                          <a:cs typeface="Times New Roman"/>
                        </a:rPr>
                        <a:t>39</a:t>
                      </a:r>
                    </a:p>
                  </a:txBody>
                  <a:tcPr marL="68580" marR="68580" marT="0" marB="0"/>
                </a:tc>
                <a:tc>
                  <a:txBody>
                    <a:bodyPr/>
                    <a:lstStyle/>
                    <a:p>
                      <a:pPr algn="ctr">
                        <a:lnSpc>
                          <a:spcPct val="150000"/>
                        </a:lnSpc>
                        <a:spcAft>
                          <a:spcPts val="0"/>
                        </a:spcAft>
                      </a:pPr>
                      <a:r>
                        <a:rPr lang="en-ZA" sz="1200" dirty="0">
                          <a:latin typeface="Tw Cen MT" pitchFamily="34" charset="0"/>
                          <a:ea typeface="Times New Roman"/>
                          <a:cs typeface="Times New Roman"/>
                        </a:rPr>
                        <a:t>3</a:t>
                      </a:r>
                    </a:p>
                  </a:txBody>
                  <a:tcPr marL="68580" marR="68580" marT="0" marB="0"/>
                </a:tc>
              </a:tr>
              <a:tr h="336107">
                <a:tc>
                  <a:txBody>
                    <a:bodyPr/>
                    <a:lstStyle/>
                    <a:p>
                      <a:pPr algn="ctr">
                        <a:lnSpc>
                          <a:spcPct val="150000"/>
                        </a:lnSpc>
                        <a:spcAft>
                          <a:spcPts val="0"/>
                        </a:spcAft>
                      </a:pPr>
                      <a:r>
                        <a:rPr lang="en-ZA" sz="1200" b="1">
                          <a:latin typeface="Tw Cen MT" pitchFamily="34" charset="0"/>
                          <a:ea typeface="Times New Roman"/>
                          <a:cs typeface="Calibri"/>
                        </a:rPr>
                        <a:t>North West</a:t>
                      </a:r>
                      <a:endParaRPr lang="en-ZA" sz="1200">
                        <a:latin typeface="Tw Cen MT" pitchFamily="34" charset="0"/>
                        <a:ea typeface="Times New Roman"/>
                        <a:cs typeface="Times New Roman"/>
                      </a:endParaRPr>
                    </a:p>
                  </a:txBody>
                  <a:tcPr marL="68580" marR="68580" marT="0" marB="0"/>
                </a:tc>
                <a:tc>
                  <a:txBody>
                    <a:bodyPr/>
                    <a:lstStyle/>
                    <a:p>
                      <a:pPr algn="ctr">
                        <a:lnSpc>
                          <a:spcPct val="150000"/>
                        </a:lnSpc>
                        <a:spcAft>
                          <a:spcPts val="0"/>
                        </a:spcAft>
                      </a:pPr>
                      <a:r>
                        <a:rPr lang="en-ZA" sz="1200">
                          <a:latin typeface="Tw Cen MT" pitchFamily="34" charset="0"/>
                          <a:ea typeface="Times New Roman"/>
                          <a:cs typeface="Calibri"/>
                        </a:rPr>
                        <a:t>8/12</a:t>
                      </a:r>
                      <a:endParaRPr lang="en-ZA" sz="1200">
                        <a:latin typeface="Tw Cen MT" pitchFamily="34" charset="0"/>
                        <a:ea typeface="Times New Roman"/>
                        <a:cs typeface="Times New Roman"/>
                      </a:endParaRPr>
                    </a:p>
                  </a:txBody>
                  <a:tcPr marL="68580" marR="68580" marT="0" marB="0"/>
                </a:tc>
                <a:tc>
                  <a:txBody>
                    <a:bodyPr/>
                    <a:lstStyle/>
                    <a:p>
                      <a:pPr algn="ctr">
                        <a:lnSpc>
                          <a:spcPct val="150000"/>
                        </a:lnSpc>
                        <a:spcAft>
                          <a:spcPts val="0"/>
                        </a:spcAft>
                      </a:pPr>
                      <a:r>
                        <a:rPr lang="en-ZA" sz="1200">
                          <a:latin typeface="Tw Cen MT" pitchFamily="34" charset="0"/>
                          <a:ea typeface="Times New Roman"/>
                          <a:cs typeface="Calibri"/>
                        </a:rPr>
                        <a:t>6/12</a:t>
                      </a:r>
                      <a:endParaRPr lang="en-ZA" sz="1200">
                        <a:latin typeface="Tw Cen MT" pitchFamily="34" charset="0"/>
                        <a:ea typeface="Times New Roman"/>
                        <a:cs typeface="Times New Roman"/>
                      </a:endParaRPr>
                    </a:p>
                  </a:txBody>
                  <a:tcPr marL="68580" marR="68580" marT="0" marB="0"/>
                </a:tc>
                <a:tc>
                  <a:txBody>
                    <a:bodyPr/>
                    <a:lstStyle/>
                    <a:p>
                      <a:pPr algn="ctr">
                        <a:lnSpc>
                          <a:spcPct val="150000"/>
                        </a:lnSpc>
                        <a:spcAft>
                          <a:spcPts val="0"/>
                        </a:spcAft>
                      </a:pPr>
                      <a:r>
                        <a:rPr lang="en-ZA" sz="1200">
                          <a:latin typeface="Tw Cen MT" pitchFamily="34" charset="0"/>
                          <a:ea typeface="Times New Roman"/>
                          <a:cs typeface="Calibri"/>
                        </a:rPr>
                        <a:t>11/12</a:t>
                      </a:r>
                      <a:endParaRPr lang="en-ZA" sz="1200">
                        <a:latin typeface="Tw Cen MT" pitchFamily="34" charset="0"/>
                        <a:ea typeface="Times New Roman"/>
                        <a:cs typeface="Times New Roman"/>
                      </a:endParaRPr>
                    </a:p>
                  </a:txBody>
                  <a:tcPr marL="68580" marR="68580" marT="0" marB="0"/>
                </a:tc>
                <a:tc>
                  <a:txBody>
                    <a:bodyPr/>
                    <a:lstStyle/>
                    <a:p>
                      <a:pPr algn="ctr">
                        <a:lnSpc>
                          <a:spcPct val="150000"/>
                        </a:lnSpc>
                        <a:spcAft>
                          <a:spcPts val="0"/>
                        </a:spcAft>
                      </a:pPr>
                      <a:r>
                        <a:rPr lang="en-ZA" sz="1200" dirty="0">
                          <a:latin typeface="Tw Cen MT" pitchFamily="34" charset="0"/>
                          <a:ea typeface="Times New Roman"/>
                          <a:cs typeface="Times New Roman"/>
                        </a:rPr>
                        <a:t>40</a:t>
                      </a:r>
                    </a:p>
                  </a:txBody>
                  <a:tcPr marL="68580" marR="68580" marT="0" marB="0"/>
                </a:tc>
                <a:tc>
                  <a:txBody>
                    <a:bodyPr/>
                    <a:lstStyle/>
                    <a:p>
                      <a:pPr algn="ctr">
                        <a:lnSpc>
                          <a:spcPct val="150000"/>
                        </a:lnSpc>
                        <a:spcAft>
                          <a:spcPts val="0"/>
                        </a:spcAft>
                      </a:pPr>
                      <a:r>
                        <a:rPr lang="en-ZA" sz="1200" dirty="0">
                          <a:latin typeface="Tw Cen MT" pitchFamily="34" charset="0"/>
                          <a:ea typeface="Times New Roman"/>
                          <a:cs typeface="Times New Roman"/>
                        </a:rPr>
                        <a:t>8</a:t>
                      </a:r>
                    </a:p>
                  </a:txBody>
                  <a:tcPr marL="68580" marR="68580" marT="0" marB="0"/>
                </a:tc>
              </a:tr>
              <a:tr h="336107">
                <a:tc>
                  <a:txBody>
                    <a:bodyPr/>
                    <a:lstStyle/>
                    <a:p>
                      <a:pPr algn="ctr">
                        <a:lnSpc>
                          <a:spcPct val="150000"/>
                        </a:lnSpc>
                        <a:spcAft>
                          <a:spcPts val="0"/>
                        </a:spcAft>
                      </a:pPr>
                      <a:r>
                        <a:rPr lang="en-ZA" sz="1200" b="1">
                          <a:latin typeface="Tw Cen MT" pitchFamily="34" charset="0"/>
                          <a:ea typeface="Times New Roman"/>
                          <a:cs typeface="Calibri"/>
                        </a:rPr>
                        <a:t>Northern Cape</a:t>
                      </a:r>
                      <a:endParaRPr lang="en-ZA" sz="1200">
                        <a:latin typeface="Tw Cen MT" pitchFamily="34" charset="0"/>
                        <a:ea typeface="Times New Roman"/>
                        <a:cs typeface="Times New Roman"/>
                      </a:endParaRPr>
                    </a:p>
                  </a:txBody>
                  <a:tcPr marL="68580" marR="68580" marT="0" marB="0"/>
                </a:tc>
                <a:tc>
                  <a:txBody>
                    <a:bodyPr/>
                    <a:lstStyle/>
                    <a:p>
                      <a:pPr algn="ctr">
                        <a:lnSpc>
                          <a:spcPct val="150000"/>
                        </a:lnSpc>
                        <a:spcAft>
                          <a:spcPts val="0"/>
                        </a:spcAft>
                      </a:pPr>
                      <a:r>
                        <a:rPr lang="en-ZA" sz="1200">
                          <a:latin typeface="Tw Cen MT" pitchFamily="34" charset="0"/>
                          <a:ea typeface="Times New Roman"/>
                          <a:cs typeface="Calibri"/>
                        </a:rPr>
                        <a:t>11/12</a:t>
                      </a:r>
                      <a:endParaRPr lang="en-ZA" sz="1200">
                        <a:latin typeface="Tw Cen MT" pitchFamily="34" charset="0"/>
                        <a:ea typeface="Times New Roman"/>
                        <a:cs typeface="Times New Roman"/>
                      </a:endParaRPr>
                    </a:p>
                  </a:txBody>
                  <a:tcPr marL="68580" marR="68580" marT="0" marB="0"/>
                </a:tc>
                <a:tc>
                  <a:txBody>
                    <a:bodyPr/>
                    <a:lstStyle/>
                    <a:p>
                      <a:pPr algn="ctr">
                        <a:lnSpc>
                          <a:spcPct val="150000"/>
                        </a:lnSpc>
                        <a:spcAft>
                          <a:spcPts val="0"/>
                        </a:spcAft>
                      </a:pPr>
                      <a:r>
                        <a:rPr lang="en-ZA" sz="1200">
                          <a:latin typeface="Tw Cen MT" pitchFamily="34" charset="0"/>
                          <a:ea typeface="Times New Roman"/>
                          <a:cs typeface="Calibri"/>
                        </a:rPr>
                        <a:t>10/12</a:t>
                      </a:r>
                      <a:endParaRPr lang="en-ZA" sz="1200">
                        <a:latin typeface="Tw Cen MT" pitchFamily="34" charset="0"/>
                        <a:ea typeface="Times New Roman"/>
                        <a:cs typeface="Times New Roman"/>
                      </a:endParaRPr>
                    </a:p>
                  </a:txBody>
                  <a:tcPr marL="68580" marR="68580" marT="0" marB="0"/>
                </a:tc>
                <a:tc>
                  <a:txBody>
                    <a:bodyPr/>
                    <a:lstStyle/>
                    <a:p>
                      <a:pPr algn="ctr">
                        <a:lnSpc>
                          <a:spcPct val="150000"/>
                        </a:lnSpc>
                        <a:spcAft>
                          <a:spcPts val="0"/>
                        </a:spcAft>
                      </a:pPr>
                      <a:r>
                        <a:rPr lang="en-ZA" sz="1200">
                          <a:latin typeface="Tw Cen MT" pitchFamily="34" charset="0"/>
                          <a:ea typeface="Times New Roman"/>
                          <a:cs typeface="Calibri"/>
                        </a:rPr>
                        <a:t>2/12</a:t>
                      </a:r>
                      <a:endParaRPr lang="en-ZA" sz="1200">
                        <a:latin typeface="Tw Cen MT" pitchFamily="34" charset="0"/>
                        <a:ea typeface="Times New Roman"/>
                        <a:cs typeface="Times New Roman"/>
                      </a:endParaRPr>
                    </a:p>
                  </a:txBody>
                  <a:tcPr marL="68580" marR="68580" marT="0" marB="0"/>
                </a:tc>
                <a:tc>
                  <a:txBody>
                    <a:bodyPr/>
                    <a:lstStyle/>
                    <a:p>
                      <a:pPr algn="ctr">
                        <a:lnSpc>
                          <a:spcPct val="150000"/>
                        </a:lnSpc>
                        <a:spcAft>
                          <a:spcPts val="0"/>
                        </a:spcAft>
                      </a:pPr>
                      <a:r>
                        <a:rPr lang="en-ZA" sz="1200" dirty="0">
                          <a:latin typeface="Tw Cen MT" pitchFamily="34" charset="0"/>
                          <a:ea typeface="Times New Roman"/>
                          <a:cs typeface="Times New Roman"/>
                        </a:rPr>
                        <a:t>27</a:t>
                      </a:r>
                    </a:p>
                  </a:txBody>
                  <a:tcPr marL="68580" marR="68580" marT="0" marB="0"/>
                </a:tc>
                <a:tc>
                  <a:txBody>
                    <a:bodyPr/>
                    <a:lstStyle/>
                    <a:p>
                      <a:pPr algn="ctr">
                        <a:lnSpc>
                          <a:spcPct val="150000"/>
                        </a:lnSpc>
                        <a:spcAft>
                          <a:spcPts val="0"/>
                        </a:spcAft>
                      </a:pPr>
                      <a:r>
                        <a:rPr lang="en-ZA" sz="1200" dirty="0">
                          <a:latin typeface="Tw Cen MT" pitchFamily="34" charset="0"/>
                          <a:ea typeface="Times New Roman"/>
                          <a:cs typeface="Times New Roman"/>
                        </a:rPr>
                        <a:t>2</a:t>
                      </a:r>
                    </a:p>
                  </a:txBody>
                  <a:tcPr marL="68580" marR="68580" marT="0" marB="0"/>
                </a:tc>
              </a:tr>
              <a:tr h="336107">
                <a:tc>
                  <a:txBody>
                    <a:bodyPr/>
                    <a:lstStyle/>
                    <a:p>
                      <a:pPr algn="ctr">
                        <a:lnSpc>
                          <a:spcPct val="150000"/>
                        </a:lnSpc>
                        <a:spcAft>
                          <a:spcPts val="0"/>
                        </a:spcAft>
                      </a:pPr>
                      <a:r>
                        <a:rPr lang="en-ZA" sz="1200" b="1">
                          <a:latin typeface="Tw Cen MT" pitchFamily="34" charset="0"/>
                          <a:ea typeface="Times New Roman"/>
                          <a:cs typeface="Calibri"/>
                        </a:rPr>
                        <a:t>Western Cape</a:t>
                      </a:r>
                      <a:endParaRPr lang="en-ZA" sz="1200">
                        <a:latin typeface="Tw Cen MT" pitchFamily="34" charset="0"/>
                        <a:ea typeface="Times New Roman"/>
                        <a:cs typeface="Times New Roman"/>
                      </a:endParaRPr>
                    </a:p>
                  </a:txBody>
                  <a:tcPr marL="68580" marR="68580" marT="0" marB="0"/>
                </a:tc>
                <a:tc>
                  <a:txBody>
                    <a:bodyPr/>
                    <a:lstStyle/>
                    <a:p>
                      <a:pPr algn="ctr">
                        <a:lnSpc>
                          <a:spcPct val="150000"/>
                        </a:lnSpc>
                        <a:spcAft>
                          <a:spcPts val="0"/>
                        </a:spcAft>
                      </a:pPr>
                      <a:r>
                        <a:rPr lang="en-ZA" sz="1200">
                          <a:latin typeface="Tw Cen MT" pitchFamily="34" charset="0"/>
                          <a:ea typeface="Times New Roman"/>
                          <a:cs typeface="Calibri"/>
                        </a:rPr>
                        <a:t>13/13</a:t>
                      </a:r>
                      <a:endParaRPr lang="en-ZA" sz="1200">
                        <a:latin typeface="Tw Cen MT" pitchFamily="34" charset="0"/>
                        <a:ea typeface="Times New Roman"/>
                        <a:cs typeface="Times New Roman"/>
                      </a:endParaRPr>
                    </a:p>
                  </a:txBody>
                  <a:tcPr marL="68580" marR="68580" marT="0" marB="0"/>
                </a:tc>
                <a:tc>
                  <a:txBody>
                    <a:bodyPr/>
                    <a:lstStyle/>
                    <a:p>
                      <a:pPr algn="ctr">
                        <a:lnSpc>
                          <a:spcPct val="150000"/>
                        </a:lnSpc>
                        <a:spcAft>
                          <a:spcPts val="0"/>
                        </a:spcAft>
                      </a:pPr>
                      <a:r>
                        <a:rPr lang="en-ZA" sz="1200">
                          <a:latin typeface="Tw Cen MT" pitchFamily="34" charset="0"/>
                          <a:ea typeface="Times New Roman"/>
                          <a:cs typeface="Calibri"/>
                        </a:rPr>
                        <a:t>13/13</a:t>
                      </a:r>
                      <a:endParaRPr lang="en-ZA" sz="1200">
                        <a:latin typeface="Tw Cen MT" pitchFamily="34" charset="0"/>
                        <a:ea typeface="Times New Roman"/>
                        <a:cs typeface="Times New Roman"/>
                      </a:endParaRPr>
                    </a:p>
                  </a:txBody>
                  <a:tcPr marL="68580" marR="68580" marT="0" marB="0"/>
                </a:tc>
                <a:tc>
                  <a:txBody>
                    <a:bodyPr/>
                    <a:lstStyle/>
                    <a:p>
                      <a:pPr algn="ctr">
                        <a:lnSpc>
                          <a:spcPct val="150000"/>
                        </a:lnSpc>
                        <a:spcAft>
                          <a:spcPts val="0"/>
                        </a:spcAft>
                      </a:pPr>
                      <a:r>
                        <a:rPr lang="en-ZA" sz="1200" dirty="0" smtClean="0">
                          <a:latin typeface="Tw Cen MT" pitchFamily="34" charset="0"/>
                          <a:ea typeface="Times New Roman"/>
                          <a:cs typeface="Calibri"/>
                        </a:rPr>
                        <a:t>13/13</a:t>
                      </a:r>
                      <a:endParaRPr lang="en-ZA" sz="1200" dirty="0">
                        <a:latin typeface="Tw Cen MT" pitchFamily="34" charset="0"/>
                        <a:ea typeface="Times New Roman"/>
                        <a:cs typeface="Times New Roman"/>
                      </a:endParaRPr>
                    </a:p>
                  </a:txBody>
                  <a:tcPr marL="68580" marR="68580" marT="0" marB="0"/>
                </a:tc>
                <a:tc>
                  <a:txBody>
                    <a:bodyPr/>
                    <a:lstStyle/>
                    <a:p>
                      <a:pPr algn="ctr">
                        <a:lnSpc>
                          <a:spcPct val="150000"/>
                        </a:lnSpc>
                        <a:spcAft>
                          <a:spcPts val="0"/>
                        </a:spcAft>
                      </a:pPr>
                      <a:r>
                        <a:rPr lang="en-ZA" sz="1200">
                          <a:latin typeface="Tw Cen MT" pitchFamily="34" charset="0"/>
                          <a:ea typeface="Times New Roman"/>
                          <a:cs typeface="Times New Roman"/>
                        </a:rPr>
                        <a:t>30</a:t>
                      </a:r>
                    </a:p>
                  </a:txBody>
                  <a:tcPr marL="68580" marR="68580" marT="0" marB="0"/>
                </a:tc>
                <a:tc>
                  <a:txBody>
                    <a:bodyPr/>
                    <a:lstStyle/>
                    <a:p>
                      <a:pPr algn="ctr">
                        <a:lnSpc>
                          <a:spcPct val="150000"/>
                        </a:lnSpc>
                        <a:spcAft>
                          <a:spcPts val="0"/>
                        </a:spcAft>
                      </a:pPr>
                      <a:r>
                        <a:rPr lang="en-ZA" sz="1200" dirty="0">
                          <a:latin typeface="Tw Cen MT" pitchFamily="34" charset="0"/>
                          <a:ea typeface="Times New Roman"/>
                          <a:cs typeface="Times New Roman"/>
                        </a:rPr>
                        <a:t>6</a:t>
                      </a:r>
                    </a:p>
                  </a:txBody>
                  <a:tcPr marL="68580" marR="68580" marT="0" marB="0"/>
                </a:tc>
              </a:tr>
              <a:tr h="564802">
                <a:tc>
                  <a:txBody>
                    <a:bodyPr/>
                    <a:lstStyle/>
                    <a:p>
                      <a:pPr algn="ctr">
                        <a:lnSpc>
                          <a:spcPct val="150000"/>
                        </a:lnSpc>
                        <a:spcAft>
                          <a:spcPts val="0"/>
                        </a:spcAft>
                      </a:pPr>
                      <a:r>
                        <a:rPr lang="en-ZA" sz="1200" b="1">
                          <a:latin typeface="Tw Cen MT" pitchFamily="34" charset="0"/>
                          <a:ea typeface="Times New Roman"/>
                          <a:cs typeface="Calibri"/>
                        </a:rPr>
                        <a:t>National Departments</a:t>
                      </a:r>
                      <a:endParaRPr lang="en-ZA" sz="1200">
                        <a:latin typeface="Tw Cen MT" pitchFamily="34" charset="0"/>
                        <a:ea typeface="Times New Roman"/>
                        <a:cs typeface="Times New Roman"/>
                      </a:endParaRPr>
                    </a:p>
                  </a:txBody>
                  <a:tcPr marL="68580" marR="68580" marT="0" marB="0"/>
                </a:tc>
                <a:tc>
                  <a:txBody>
                    <a:bodyPr/>
                    <a:lstStyle/>
                    <a:p>
                      <a:pPr algn="ctr">
                        <a:lnSpc>
                          <a:spcPct val="150000"/>
                        </a:lnSpc>
                        <a:spcAft>
                          <a:spcPts val="0"/>
                        </a:spcAft>
                      </a:pPr>
                      <a:r>
                        <a:rPr lang="en-ZA" sz="1200">
                          <a:latin typeface="Tw Cen MT" pitchFamily="34" charset="0"/>
                          <a:ea typeface="Times New Roman"/>
                          <a:cs typeface="Calibri"/>
                        </a:rPr>
                        <a:t>23/45</a:t>
                      </a:r>
                      <a:endParaRPr lang="en-ZA" sz="1200">
                        <a:latin typeface="Tw Cen MT" pitchFamily="34" charset="0"/>
                        <a:ea typeface="Times New Roman"/>
                        <a:cs typeface="Times New Roman"/>
                      </a:endParaRPr>
                    </a:p>
                  </a:txBody>
                  <a:tcPr marL="68580" marR="68580" marT="0" marB="0"/>
                </a:tc>
                <a:tc>
                  <a:txBody>
                    <a:bodyPr/>
                    <a:lstStyle/>
                    <a:p>
                      <a:pPr algn="ctr">
                        <a:lnSpc>
                          <a:spcPct val="150000"/>
                        </a:lnSpc>
                        <a:spcAft>
                          <a:spcPts val="0"/>
                        </a:spcAft>
                      </a:pPr>
                      <a:r>
                        <a:rPr lang="en-ZA" sz="1200">
                          <a:latin typeface="Tw Cen MT" pitchFamily="34" charset="0"/>
                          <a:ea typeface="Times New Roman"/>
                          <a:cs typeface="Calibri"/>
                        </a:rPr>
                        <a:t>22/45</a:t>
                      </a:r>
                      <a:endParaRPr lang="en-ZA" sz="1200">
                        <a:latin typeface="Tw Cen MT" pitchFamily="34" charset="0"/>
                        <a:ea typeface="Times New Roman"/>
                        <a:cs typeface="Times New Roman"/>
                      </a:endParaRPr>
                    </a:p>
                  </a:txBody>
                  <a:tcPr marL="68580" marR="68580" marT="0" marB="0"/>
                </a:tc>
                <a:tc>
                  <a:txBody>
                    <a:bodyPr/>
                    <a:lstStyle/>
                    <a:p>
                      <a:pPr algn="ctr">
                        <a:lnSpc>
                          <a:spcPct val="150000"/>
                        </a:lnSpc>
                        <a:spcAft>
                          <a:spcPts val="0"/>
                        </a:spcAft>
                      </a:pPr>
                      <a:r>
                        <a:rPr lang="en-ZA" sz="1200">
                          <a:latin typeface="Tw Cen MT" pitchFamily="34" charset="0"/>
                          <a:ea typeface="Times New Roman"/>
                          <a:cs typeface="Calibri"/>
                        </a:rPr>
                        <a:t>15/45</a:t>
                      </a:r>
                      <a:endParaRPr lang="en-ZA" sz="1200">
                        <a:latin typeface="Tw Cen MT" pitchFamily="34" charset="0"/>
                        <a:ea typeface="Times New Roman"/>
                        <a:cs typeface="Times New Roman"/>
                      </a:endParaRPr>
                    </a:p>
                  </a:txBody>
                  <a:tcPr marL="68580" marR="68580" marT="0" marB="0"/>
                </a:tc>
                <a:tc>
                  <a:txBody>
                    <a:bodyPr/>
                    <a:lstStyle/>
                    <a:p>
                      <a:pPr algn="ctr">
                        <a:lnSpc>
                          <a:spcPct val="150000"/>
                        </a:lnSpc>
                        <a:spcAft>
                          <a:spcPts val="0"/>
                        </a:spcAft>
                      </a:pPr>
                      <a:r>
                        <a:rPr lang="en-ZA" sz="1200">
                          <a:latin typeface="Tw Cen MT" pitchFamily="34" charset="0"/>
                          <a:ea typeface="Times New Roman"/>
                          <a:cs typeface="Times New Roman"/>
                        </a:rPr>
                        <a:t>84</a:t>
                      </a:r>
                    </a:p>
                  </a:txBody>
                  <a:tcPr marL="68580" marR="68580" marT="0" marB="0"/>
                </a:tc>
                <a:tc>
                  <a:txBody>
                    <a:bodyPr/>
                    <a:lstStyle/>
                    <a:p>
                      <a:pPr algn="ctr">
                        <a:lnSpc>
                          <a:spcPct val="150000"/>
                        </a:lnSpc>
                        <a:spcAft>
                          <a:spcPts val="0"/>
                        </a:spcAft>
                      </a:pPr>
                      <a:r>
                        <a:rPr lang="en-ZA" sz="1200" dirty="0">
                          <a:latin typeface="Tw Cen MT" pitchFamily="34" charset="0"/>
                          <a:ea typeface="Times New Roman"/>
                          <a:cs typeface="Times New Roman"/>
                        </a:rPr>
                        <a:t>34</a:t>
                      </a:r>
                    </a:p>
                  </a:txBody>
                  <a:tcPr marL="68580" marR="68580" marT="0" marB="0"/>
                </a:tc>
              </a:tr>
              <a:tr h="336107">
                <a:tc>
                  <a:txBody>
                    <a:bodyPr/>
                    <a:lstStyle/>
                    <a:p>
                      <a:pPr algn="ctr">
                        <a:lnSpc>
                          <a:spcPct val="150000"/>
                        </a:lnSpc>
                        <a:spcAft>
                          <a:spcPts val="0"/>
                        </a:spcAft>
                      </a:pPr>
                      <a:r>
                        <a:rPr lang="en-ZA" sz="1200" b="1">
                          <a:latin typeface="Tw Cen MT" pitchFamily="34" charset="0"/>
                          <a:ea typeface="Times New Roman"/>
                          <a:cs typeface="Calibri"/>
                        </a:rPr>
                        <a:t>Total</a:t>
                      </a:r>
                      <a:endParaRPr lang="en-ZA" sz="1200">
                        <a:latin typeface="Tw Cen MT" pitchFamily="34" charset="0"/>
                        <a:ea typeface="Times New Roman"/>
                        <a:cs typeface="Times New Roman"/>
                      </a:endParaRPr>
                    </a:p>
                  </a:txBody>
                  <a:tcPr marL="68580" marR="68580" marT="0" marB="0"/>
                </a:tc>
                <a:tc>
                  <a:txBody>
                    <a:bodyPr/>
                    <a:lstStyle/>
                    <a:p>
                      <a:pPr algn="ctr">
                        <a:lnSpc>
                          <a:spcPct val="150000"/>
                        </a:lnSpc>
                        <a:spcAft>
                          <a:spcPts val="0"/>
                        </a:spcAft>
                      </a:pPr>
                      <a:r>
                        <a:rPr lang="en-ZA" sz="1200">
                          <a:latin typeface="Tw Cen MT" pitchFamily="34" charset="0"/>
                          <a:ea typeface="Times New Roman"/>
                          <a:cs typeface="Calibri"/>
                        </a:rPr>
                        <a:t>101</a:t>
                      </a:r>
                      <a:endParaRPr lang="en-ZA" sz="1200">
                        <a:latin typeface="Tw Cen MT" pitchFamily="34" charset="0"/>
                        <a:ea typeface="Times New Roman"/>
                        <a:cs typeface="Times New Roman"/>
                      </a:endParaRPr>
                    </a:p>
                  </a:txBody>
                  <a:tcPr marL="68580" marR="68580" marT="0" marB="0"/>
                </a:tc>
                <a:tc>
                  <a:txBody>
                    <a:bodyPr/>
                    <a:lstStyle/>
                    <a:p>
                      <a:pPr algn="ctr">
                        <a:lnSpc>
                          <a:spcPct val="150000"/>
                        </a:lnSpc>
                        <a:spcAft>
                          <a:spcPts val="0"/>
                        </a:spcAft>
                      </a:pPr>
                      <a:r>
                        <a:rPr lang="en-ZA" sz="1200" dirty="0">
                          <a:latin typeface="Tw Cen MT" pitchFamily="34" charset="0"/>
                          <a:ea typeface="Times New Roman"/>
                          <a:cs typeface="Calibri"/>
                        </a:rPr>
                        <a:t>96</a:t>
                      </a:r>
                      <a:endParaRPr lang="en-ZA" sz="1200" dirty="0">
                        <a:latin typeface="Tw Cen MT" pitchFamily="34" charset="0"/>
                        <a:ea typeface="Times New Roman"/>
                        <a:cs typeface="Times New Roman"/>
                      </a:endParaRPr>
                    </a:p>
                  </a:txBody>
                  <a:tcPr marL="68580" marR="68580" marT="0" marB="0"/>
                </a:tc>
                <a:tc>
                  <a:txBody>
                    <a:bodyPr/>
                    <a:lstStyle/>
                    <a:p>
                      <a:pPr algn="ctr">
                        <a:lnSpc>
                          <a:spcPct val="150000"/>
                        </a:lnSpc>
                        <a:spcAft>
                          <a:spcPts val="0"/>
                        </a:spcAft>
                      </a:pPr>
                      <a:r>
                        <a:rPr lang="en-ZA" sz="1200" dirty="0" smtClean="0">
                          <a:latin typeface="Tw Cen MT" pitchFamily="34" charset="0"/>
                          <a:ea typeface="Times New Roman"/>
                          <a:cs typeface="Times New Roman"/>
                        </a:rPr>
                        <a:t>70</a:t>
                      </a:r>
                      <a:endParaRPr lang="en-ZA" sz="1200" dirty="0">
                        <a:latin typeface="Tw Cen MT" pitchFamily="34" charset="0"/>
                        <a:ea typeface="Times New Roman"/>
                        <a:cs typeface="Times New Roman"/>
                      </a:endParaRPr>
                    </a:p>
                  </a:txBody>
                  <a:tcPr marL="68580" marR="68580" marT="0" marB="0"/>
                </a:tc>
                <a:tc>
                  <a:txBody>
                    <a:bodyPr/>
                    <a:lstStyle/>
                    <a:p>
                      <a:pPr algn="ctr">
                        <a:lnSpc>
                          <a:spcPct val="150000"/>
                        </a:lnSpc>
                        <a:spcAft>
                          <a:spcPts val="0"/>
                        </a:spcAft>
                      </a:pPr>
                      <a:r>
                        <a:rPr lang="en-ZA" sz="1200">
                          <a:latin typeface="Tw Cen MT" pitchFamily="34" charset="0"/>
                          <a:ea typeface="Times New Roman"/>
                          <a:cs typeface="Calibri"/>
                        </a:rPr>
                        <a:t>443</a:t>
                      </a:r>
                      <a:endParaRPr lang="en-ZA" sz="1200">
                        <a:latin typeface="Tw Cen MT" pitchFamily="34" charset="0"/>
                        <a:ea typeface="Times New Roman"/>
                        <a:cs typeface="Times New Roman"/>
                      </a:endParaRPr>
                    </a:p>
                  </a:txBody>
                  <a:tcPr marL="68580" marR="68580" marT="0" marB="0"/>
                </a:tc>
                <a:tc>
                  <a:txBody>
                    <a:bodyPr/>
                    <a:lstStyle/>
                    <a:p>
                      <a:pPr algn="ctr">
                        <a:lnSpc>
                          <a:spcPct val="150000"/>
                        </a:lnSpc>
                        <a:spcAft>
                          <a:spcPts val="0"/>
                        </a:spcAft>
                      </a:pPr>
                      <a:r>
                        <a:rPr lang="en-ZA" sz="1200" dirty="0">
                          <a:latin typeface="Tw Cen MT" pitchFamily="34" charset="0"/>
                          <a:ea typeface="Times New Roman"/>
                          <a:cs typeface="Calibri"/>
                        </a:rPr>
                        <a:t>83</a:t>
                      </a:r>
                      <a:endParaRPr lang="en-ZA" sz="1200" dirty="0">
                        <a:latin typeface="Tw Cen MT" pitchFamily="34" charset="0"/>
                        <a:ea typeface="Times New Roman"/>
                        <a:cs typeface="Times New Roman"/>
                      </a:endParaRPr>
                    </a:p>
                  </a:txBody>
                  <a:tcPr marL="68580" marR="68580" marT="0" marB="0"/>
                </a:tc>
              </a:tr>
            </a:tbl>
          </a:graphicData>
        </a:graphic>
      </p:graphicFrame>
      <p:sp>
        <p:nvSpPr>
          <p:cNvPr id="4" name="Slide Number Placeholder 3"/>
          <p:cNvSpPr>
            <a:spLocks noGrp="1"/>
          </p:cNvSpPr>
          <p:nvPr>
            <p:ph type="sldNum" sz="quarter" idx="15"/>
          </p:nvPr>
        </p:nvSpPr>
        <p:spPr/>
        <p:txBody>
          <a:bodyPr/>
          <a:lstStyle/>
          <a:p>
            <a:pPr>
              <a:defRPr/>
            </a:pPr>
            <a:fld id="{033B96BC-5B50-421C-9BA7-D9E46381C57E}" type="slidenum">
              <a:rPr lang="en-US" smtClean="0"/>
              <a:pPr>
                <a:defRPr/>
              </a:pPr>
              <a:t>8</a:t>
            </a:fld>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243408"/>
            <a:ext cx="8756526" cy="1066800"/>
          </a:xfrm>
        </p:spPr>
        <p:txBody>
          <a:bodyPr>
            <a:normAutofit/>
          </a:bodyPr>
          <a:lstStyle/>
          <a:p>
            <a:pPr algn="ctr"/>
            <a:r>
              <a:rPr lang="en-ZA" sz="2800" b="1" dirty="0" smtClean="0">
                <a:solidFill>
                  <a:schemeClr val="accent6">
                    <a:lumMod val="50000"/>
                  </a:schemeClr>
                </a:solidFill>
                <a:latin typeface="Gill Sans MT" pitchFamily="34" charset="0"/>
              </a:rPr>
              <a:t>Gender mainstreaming in the DPSA</a:t>
            </a:r>
            <a:endParaRPr lang="en-ZA" sz="2800" b="1" dirty="0">
              <a:solidFill>
                <a:schemeClr val="accent6">
                  <a:lumMod val="50000"/>
                </a:schemeClr>
              </a:solidFill>
              <a:latin typeface="Gill Sans MT" pitchFamily="34" charset="0"/>
            </a:endParaRPr>
          </a:p>
        </p:txBody>
      </p:sp>
      <p:sp>
        <p:nvSpPr>
          <p:cNvPr id="3" name="Content Placeholder 2"/>
          <p:cNvSpPr>
            <a:spLocks noGrp="1"/>
          </p:cNvSpPr>
          <p:nvPr>
            <p:ph idx="1"/>
          </p:nvPr>
        </p:nvSpPr>
        <p:spPr>
          <a:xfrm>
            <a:off x="251520" y="1196752"/>
            <a:ext cx="8684518" cy="4604916"/>
          </a:xfrm>
        </p:spPr>
        <p:txBody>
          <a:bodyPr>
            <a:normAutofit fontScale="92500" lnSpcReduction="10000"/>
          </a:bodyPr>
          <a:lstStyle/>
          <a:p>
            <a:r>
              <a:rPr lang="en-ZA" dirty="0" smtClean="0">
                <a:latin typeface="Gill Sans MT" pitchFamily="34" charset="0"/>
              </a:rPr>
              <a:t>The department has an  Approved Gender Policy; Gender </a:t>
            </a:r>
            <a:r>
              <a:rPr lang="en-ZA" dirty="0">
                <a:latin typeface="Gill Sans MT" pitchFamily="34" charset="0"/>
              </a:rPr>
              <a:t>Equality </a:t>
            </a:r>
            <a:r>
              <a:rPr lang="en-ZA" dirty="0" smtClean="0">
                <a:latin typeface="Gill Sans MT" pitchFamily="34" charset="0"/>
              </a:rPr>
              <a:t>Strategic Framework and annual implementation plan</a:t>
            </a:r>
          </a:p>
          <a:p>
            <a:pPr>
              <a:buNone/>
            </a:pPr>
            <a:endParaRPr lang="en-ZA" dirty="0" smtClean="0">
              <a:latin typeface="Gill Sans MT" pitchFamily="34" charset="0"/>
            </a:endParaRPr>
          </a:p>
          <a:p>
            <a:r>
              <a:rPr lang="en-ZA" dirty="0" smtClean="0">
                <a:latin typeface="Gill Sans MT" pitchFamily="34" charset="0"/>
              </a:rPr>
              <a:t>There are Various diversity fora for designated groups: </a:t>
            </a:r>
          </a:p>
          <a:p>
            <a:pPr lvl="1"/>
            <a:r>
              <a:rPr lang="en-ZA" sz="2400" dirty="0" smtClean="0">
                <a:latin typeface="Gill Sans MT" pitchFamily="34" charset="0"/>
              </a:rPr>
              <a:t>Women Management Forum; Departmental Women’s forum;  Men’s Forum ; </a:t>
            </a:r>
            <a:r>
              <a:rPr lang="en-ZA" sz="2400" dirty="0">
                <a:latin typeface="Gill Sans MT" pitchFamily="34" charset="0"/>
              </a:rPr>
              <a:t> </a:t>
            </a:r>
            <a:r>
              <a:rPr lang="en-ZA" sz="2400" dirty="0" smtClean="0">
                <a:latin typeface="Gill Sans MT" pitchFamily="34" charset="0"/>
              </a:rPr>
              <a:t>Disability Management forum; Youth Forum </a:t>
            </a:r>
          </a:p>
          <a:p>
            <a:pPr lvl="1">
              <a:buNone/>
            </a:pPr>
            <a:endParaRPr lang="en-ZA" sz="2400" dirty="0" smtClean="0">
              <a:latin typeface="Gill Sans MT" pitchFamily="34" charset="0"/>
            </a:endParaRPr>
          </a:p>
          <a:p>
            <a:r>
              <a:rPr lang="en-ZA" dirty="0" smtClean="0">
                <a:latin typeface="Gill Sans MT" pitchFamily="34" charset="0"/>
              </a:rPr>
              <a:t>The department has an Employment Equity Plan to manage representation target and barriers (incl. affirmative action measures)</a:t>
            </a:r>
          </a:p>
          <a:p>
            <a:pPr>
              <a:buNone/>
            </a:pPr>
            <a:endParaRPr lang="en-ZA" dirty="0" smtClean="0">
              <a:latin typeface="Gill Sans MT" pitchFamily="34" charset="0"/>
            </a:endParaRPr>
          </a:p>
          <a:p>
            <a:r>
              <a:rPr lang="en-ZA" dirty="0" smtClean="0">
                <a:latin typeface="Gill Sans MT" pitchFamily="34" charset="0"/>
              </a:rPr>
              <a:t>Concept on leadership development programme targeted at women empowerment</a:t>
            </a:r>
          </a:p>
        </p:txBody>
      </p:sp>
      <p:sp>
        <p:nvSpPr>
          <p:cNvPr id="4" name="Slide Number Placeholder 3"/>
          <p:cNvSpPr>
            <a:spLocks noGrp="1"/>
          </p:cNvSpPr>
          <p:nvPr>
            <p:ph type="sldNum" sz="quarter" idx="4294967295"/>
          </p:nvPr>
        </p:nvSpPr>
        <p:spPr>
          <a:xfrm>
            <a:off x="8174038" y="1588"/>
            <a:ext cx="762000" cy="366712"/>
          </a:xfrm>
          <a:prstGeom prst="rect">
            <a:avLst/>
          </a:prstGeom>
        </p:spPr>
        <p:txBody>
          <a:bodyPr/>
          <a:lstStyle/>
          <a:p>
            <a:pPr>
              <a:defRPr/>
            </a:pPr>
            <a:fld id="{033B96BC-5B50-421C-9BA7-D9E46381C57E}" type="slidenum">
              <a:rPr lang="en-US" smtClean="0"/>
              <a:pPr>
                <a:defRPr/>
              </a:pPr>
              <a:t>9</a:t>
            </a:fld>
            <a:endParaRPr lang="en-US" dirty="0"/>
          </a:p>
        </p:txBody>
      </p:sp>
    </p:spTree>
    <p:extLst>
      <p:ext uri="{BB962C8B-B14F-4D97-AF65-F5344CB8AC3E}">
        <p14:creationId xmlns:p14="http://schemas.microsoft.com/office/powerpoint/2010/main" xmlns="" val="310341023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Foundry">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Oriel</Template>
  <TotalTime>1681</TotalTime>
  <Words>1177</Words>
  <Application>Microsoft Office PowerPoint</Application>
  <PresentationFormat>On-screen Show (4:3)</PresentationFormat>
  <Paragraphs>398</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Oriel</vt:lpstr>
      <vt:lpstr>assessment of how the Public Service  (including the DPSA) is performing with regards to women in SENIOR MANAGEMENT SERVICE (SMS)</vt:lpstr>
      <vt:lpstr>Representation of women at SMS as at 30 September 2015</vt:lpstr>
      <vt:lpstr>Representation of women versus men at SMS in the Public SERVICE</vt:lpstr>
      <vt:lpstr>Compliance with the 50% representation of women at SMS per province as at 30 September 2015 </vt:lpstr>
      <vt:lpstr>Departments that have met the 50% target</vt:lpstr>
      <vt:lpstr>CHALLENGES AND SUCCESSES </vt:lpstr>
      <vt:lpstr>CHALLENGES AND SUCCESSES </vt:lpstr>
      <vt:lpstr>Compliance with annual reporting requirements 2014/15</vt:lpstr>
      <vt:lpstr>Gender mainstreaming in the DPSA</vt:lpstr>
      <vt:lpstr>DPSA representation AS at 29 Feb 2016</vt:lpstr>
      <vt:lpstr>DPSA: PWD  Representation (3yr cycle)</vt:lpstr>
      <vt:lpstr>Gender Focal Point in the Department (dpsa) </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Policy on Reasonable Accommodation, Assistive Devices and other Measures for Persons with Disabilities in the Public Service (PRAAD)</dc:title>
  <dc:creator>pulem</dc:creator>
  <cp:lastModifiedBy>PUMZA</cp:lastModifiedBy>
  <cp:revision>194</cp:revision>
  <cp:lastPrinted>2016-03-14T09:59:22Z</cp:lastPrinted>
  <dcterms:created xsi:type="dcterms:W3CDTF">2013-04-26T13:48:49Z</dcterms:created>
  <dcterms:modified xsi:type="dcterms:W3CDTF">2016-03-18T12:34:46Z</dcterms:modified>
</cp:coreProperties>
</file>