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6" r:id="rId2"/>
    <p:sldId id="350" r:id="rId3"/>
    <p:sldId id="373" r:id="rId4"/>
    <p:sldId id="355" r:id="rId5"/>
    <p:sldId id="368" r:id="rId6"/>
    <p:sldId id="364" r:id="rId7"/>
    <p:sldId id="359" r:id="rId8"/>
    <p:sldId id="374" r:id="rId9"/>
    <p:sldId id="360" r:id="rId10"/>
    <p:sldId id="375" r:id="rId11"/>
    <p:sldId id="351" r:id="rId12"/>
    <p:sldId id="362" r:id="rId13"/>
    <p:sldId id="376" r:id="rId14"/>
    <p:sldId id="363" r:id="rId15"/>
    <p:sldId id="372" r:id="rId16"/>
    <p:sldId id="344" r:id="rId17"/>
    <p:sldId id="377" r:id="rId18"/>
    <p:sldId id="352" r:id="rId19"/>
    <p:sldId id="335" r:id="rId20"/>
    <p:sldId id="378" r:id="rId21"/>
    <p:sldId id="357" r:id="rId22"/>
    <p:sldId id="379" r:id="rId23"/>
    <p:sldId id="358" r:id="rId24"/>
    <p:sldId id="356" r:id="rId25"/>
    <p:sldId id="341" r:id="rId26"/>
    <p:sldId id="381" r:id="rId27"/>
    <p:sldId id="384" r:id="rId28"/>
    <p:sldId id="382" r:id="rId29"/>
    <p:sldId id="365" r:id="rId30"/>
    <p:sldId id="385" r:id="rId31"/>
    <p:sldId id="340" r:id="rId32"/>
    <p:sldId id="386" r:id="rId33"/>
    <p:sldId id="349" r:id="rId34"/>
    <p:sldId id="383" r:id="rId35"/>
    <p:sldId id="353" r:id="rId36"/>
    <p:sldId id="346" r:id="rId37"/>
    <p:sldId id="293" r:id="rId3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60305"/>
    <a:srgbClr val="428901"/>
    <a:srgbClr val="C48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0937" autoAdjust="0"/>
  </p:normalViewPr>
  <p:slideViewPr>
    <p:cSldViewPr snapToGrid="0" snapToObjects="1">
      <p:cViewPr varScale="1">
        <p:scale>
          <a:sx n="105" d="100"/>
          <a:sy n="105" d="100"/>
        </p:scale>
        <p:origin x="-1944" y="-96"/>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12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2CE38EC-7140-4A85-8CD9-7E11F4E69D39}" type="datetimeFigureOut">
              <a:rPr lang="en-ZA" smtClean="0"/>
              <a:pPr/>
              <a:t>2016/03/16</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006756-3C9C-4BCF-AB1F-75412E3F16CB}" type="slidenum">
              <a:rPr lang="en-ZA" smtClean="0"/>
              <a:pPr/>
              <a:t>‹#›</a:t>
            </a:fld>
            <a:endParaRPr lang="en-ZA"/>
          </a:p>
        </p:txBody>
      </p:sp>
    </p:spTree>
    <p:extLst>
      <p:ext uri="{BB962C8B-B14F-4D97-AF65-F5344CB8AC3E}">
        <p14:creationId xmlns:p14="http://schemas.microsoft.com/office/powerpoint/2010/main" xmlns="" val="35683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A47AE3B-FFAC-7041-B780-615B1B9062FC}" type="datetimeFigureOut">
              <a:rPr lang="en-US" smtClean="0"/>
              <a:pPr/>
              <a:t>3/16/2016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7E39D-5247-3041-9E23-6C3445E18744}" type="slidenum">
              <a:rPr lang="en-US" smtClean="0"/>
              <a:pPr/>
              <a:t>‹#›</a:t>
            </a:fld>
            <a:endParaRPr lang="en-US"/>
          </a:p>
        </p:txBody>
      </p:sp>
    </p:spTree>
    <p:extLst>
      <p:ext uri="{BB962C8B-B14F-4D97-AF65-F5344CB8AC3E}">
        <p14:creationId xmlns:p14="http://schemas.microsoft.com/office/powerpoint/2010/main" xmlns="" val="25565877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72AF968-CC30-4AF2-981F-D98750C019B0}" type="slidenum">
              <a:rPr lang="en-US" smtClean="0"/>
              <a:pPr/>
              <a:t>3</a:t>
            </a:fld>
            <a:endParaRPr lang="en-GB" dirty="0"/>
          </a:p>
        </p:txBody>
      </p:sp>
    </p:spTree>
    <p:extLst>
      <p:ext uri="{BB962C8B-B14F-4D97-AF65-F5344CB8AC3E}">
        <p14:creationId xmlns:p14="http://schemas.microsoft.com/office/powerpoint/2010/main" xmlns="" val="161985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20</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21</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22</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72AF968-CC30-4AF2-981F-D98750C019B0}" type="slidenum">
              <a:rPr lang="en-US" smtClean="0"/>
              <a:pPr/>
              <a:t>23</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25</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26</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31</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32</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33</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34</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5</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7</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8</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9</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10</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12</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13</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2AF968-CC30-4AF2-981F-D98750C019B0}" type="slidenum">
              <a:rPr lang="en-US" smtClean="0"/>
              <a:pPr/>
              <a:t>19</a:t>
            </a:fld>
            <a:endParaRPr lang="en-GB" dirty="0"/>
          </a:p>
        </p:txBody>
      </p:sp>
    </p:spTree>
    <p:extLst>
      <p:ext uri="{BB962C8B-B14F-4D97-AF65-F5344CB8AC3E}">
        <p14:creationId xmlns:p14="http://schemas.microsoft.com/office/powerpoint/2010/main" xmlns="" val="2438895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733" y="2339976"/>
            <a:ext cx="4207933" cy="1046691"/>
          </a:xfrm>
        </p:spPr>
        <p:txBody>
          <a:bodyPr anchor="t"/>
          <a:lstStyle>
            <a:lvl1pPr algn="l">
              <a:defRPr sz="2800">
                <a:solidFill>
                  <a:srgbClr val="7F7F7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733" y="3225800"/>
            <a:ext cx="7772400" cy="920750"/>
          </a:xfrm>
        </p:spPr>
        <p:txBody>
          <a:bodyPr>
            <a:normAutofit/>
          </a:bodyPr>
          <a:lstStyle>
            <a:lvl1pPr marL="0" indent="0" algn="l">
              <a:buNone/>
              <a:defRPr sz="1200"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190500" y="3375819"/>
            <a:ext cx="3568700" cy="2745581"/>
          </a:xfrm>
        </p:spPr>
        <p:txBody>
          <a:bodyPr vert="horz" wrap="none">
            <a:normAutofit/>
          </a:bodyPr>
          <a:lstStyle>
            <a:lvl1pPr>
              <a:buFontTx/>
              <a:buNone/>
              <a:defRPr sz="1400" cap="none">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lgn="l">
              <a:spcAft>
                <a:spcPts val="0"/>
              </a:spcAft>
              <a:buNone/>
              <a:defRPr sz="1600">
                <a:solidFill>
                  <a:srgbClr val="FFFFFF"/>
                </a:solidFill>
              </a:defRPr>
            </a:lvl5pPr>
          </a:lstStyle>
          <a:p>
            <a:pPr lvl="0"/>
            <a:r>
              <a:rPr lang="en-GB"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4701" y="4724400"/>
            <a:ext cx="5180012" cy="1044575"/>
          </a:xfrm>
        </p:spPr>
        <p:txBody>
          <a:bodyPr anchor="t"/>
          <a:lstStyle>
            <a:lvl1pPr algn="r">
              <a:defRPr sz="2800" b="0" i="0" cap="all">
                <a:solidFill>
                  <a:srgbClr val="FFFFFF"/>
                </a:solidFill>
                <a:latin typeface="Arial Narrow"/>
                <a:cs typeface="Arial Narrow"/>
              </a:defRPr>
            </a:lvl1pPr>
          </a:lstStyle>
          <a:p>
            <a:r>
              <a:rPr lang="en-GB" dirty="0" smtClean="0"/>
              <a:t>Click to edit </a:t>
            </a:r>
            <a:br>
              <a:rPr lang="en-GB" dirty="0" smtClean="0"/>
            </a:br>
            <a:r>
              <a:rPr lang="en-GB" dirty="0" smtClean="0"/>
              <a:t>Master title style</a:t>
            </a:r>
            <a:endParaRPr lang="en-US" dirty="0"/>
          </a:p>
        </p:txBody>
      </p:sp>
      <p:sp>
        <p:nvSpPr>
          <p:cNvPr id="3" name="Text Placeholder 2"/>
          <p:cNvSpPr>
            <a:spLocks noGrp="1"/>
          </p:cNvSpPr>
          <p:nvPr>
            <p:ph type="body" idx="1"/>
          </p:nvPr>
        </p:nvSpPr>
        <p:spPr>
          <a:xfrm>
            <a:off x="3314701" y="5643298"/>
            <a:ext cx="5180012" cy="530754"/>
          </a:xfrm>
        </p:spPr>
        <p:txBody>
          <a:bodyPr anchor="t">
            <a:normAutofit/>
          </a:bodyPr>
          <a:lstStyle>
            <a:lvl1pPr marL="0" indent="0" algn="r">
              <a:buNone/>
              <a:defRPr sz="1600" b="0" i="0">
                <a:solidFill>
                  <a:schemeClr val="bg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cap="none">
                <a:solidFill>
                  <a:schemeClr val="bg1">
                    <a:lumMod val="50000"/>
                  </a:schemeClr>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cap="none">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5162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137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33862"/>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361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00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7638"/>
            <a:ext cx="8229600" cy="3916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1" r:id="rId14"/>
  </p:sldLayoutIdLst>
  <p:hf hdr="0" ftr="0" dt="0"/>
  <p:txStyles>
    <p:titleStyle>
      <a:lvl1pPr algn="l" defTabSz="457200" rtl="0" eaLnBrk="1" latinLnBrk="0" hangingPunct="1">
        <a:spcBef>
          <a:spcPct val="0"/>
        </a:spcBef>
        <a:buNone/>
        <a:defRPr sz="3200" b="0" i="0" kern="1200" cap="none">
          <a:solidFill>
            <a:srgbClr val="B6030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0" i="0" kern="1200" cap="none">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7" y="2259003"/>
            <a:ext cx="6138044" cy="1666611"/>
          </a:xfrm>
        </p:spPr>
        <p:txBody>
          <a:bodyPr>
            <a:noAutofit/>
          </a:bodyPr>
          <a:lstStyle/>
          <a:p>
            <a:r>
              <a:rPr lang="en-US" sz="2000" b="1" dirty="0" smtClean="0">
                <a:solidFill>
                  <a:schemeClr val="tx1"/>
                </a:solidFill>
              </a:rPr>
              <a:t>PORTFOLIO COMMITTEE ON PUBLIC WORKS</a:t>
            </a:r>
            <a:br>
              <a:rPr lang="en-US" sz="2000" b="1" dirty="0" smtClean="0">
                <a:solidFill>
                  <a:schemeClr val="tx1"/>
                </a:solidFill>
              </a:rPr>
            </a:b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Briefing on the collusion cartel in the construction industry</a:t>
            </a:r>
            <a:br>
              <a:rPr lang="en-US" sz="2000" b="1" dirty="0" smtClean="0">
                <a:solidFill>
                  <a:schemeClr val="tx1"/>
                </a:solidFill>
              </a:rPr>
            </a:b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By: </a:t>
            </a:r>
            <a:r>
              <a:rPr lang="en-US" sz="2000" b="1" dirty="0" err="1" smtClean="0">
                <a:solidFill>
                  <a:schemeClr val="tx1"/>
                </a:solidFill>
              </a:rPr>
              <a:t>Ms</a:t>
            </a:r>
            <a:r>
              <a:rPr lang="en-US" sz="2000" b="1" dirty="0" smtClean="0">
                <a:solidFill>
                  <a:schemeClr val="tx1"/>
                </a:solidFill>
              </a:rPr>
              <a:t> Hlengiwe Khumalo</a:t>
            </a:r>
            <a:br>
              <a:rPr lang="en-US" sz="2000" b="1" dirty="0" smtClean="0">
                <a:solidFill>
                  <a:schemeClr val="tx1"/>
                </a:solidFill>
              </a:rPr>
            </a:br>
            <a:r>
              <a:rPr lang="en-US" sz="2000" b="1" i="1" dirty="0" smtClean="0">
                <a:solidFill>
                  <a:schemeClr val="tx1"/>
                </a:solidFill>
              </a:rPr>
              <a:t>Acting CEO</a:t>
            </a: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15 March 2016</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330740" y="126460"/>
            <a:ext cx="8589523" cy="787940"/>
          </a:xfrm>
        </p:spPr>
        <p:txBody>
          <a:bodyPr/>
          <a:lstStyle/>
          <a:p>
            <a:r>
              <a:rPr lang="en-US" sz="2800" b="1" dirty="0" smtClean="0">
                <a:latin typeface="Arial" charset="0"/>
              </a:rPr>
              <a:t>OUTCOMES OF THE CC INVESTIGATION </a:t>
            </a:r>
            <a:r>
              <a:rPr lang="en-US" sz="2800" b="1" i="1" dirty="0" err="1" smtClean="0">
                <a:latin typeface="Arial" charset="0"/>
              </a:rPr>
              <a:t>cont</a:t>
            </a:r>
            <a:r>
              <a:rPr lang="en-US" sz="2800" b="1" i="1" dirty="0" smtClean="0">
                <a:latin typeface="Arial" charset="0"/>
              </a:rPr>
              <a:t>…</a:t>
            </a:r>
            <a:endParaRPr lang="en-US" sz="2800" b="1" i="1" dirty="0" smtClean="0">
              <a:solidFill>
                <a:srgbClr val="0000FF"/>
              </a:solidFill>
              <a:latin typeface="Arial" charset="0"/>
            </a:endParaRPr>
          </a:p>
        </p:txBody>
      </p:sp>
      <p:sp>
        <p:nvSpPr>
          <p:cNvPr id="166915" name="Rectangle 3"/>
          <p:cNvSpPr>
            <a:spLocks noGrp="1" noChangeArrowheads="1"/>
          </p:cNvSpPr>
          <p:nvPr>
            <p:ph type="body" idx="4294967295"/>
          </p:nvPr>
        </p:nvSpPr>
        <p:spPr>
          <a:xfrm>
            <a:off x="792164" y="914400"/>
            <a:ext cx="7810500" cy="4792717"/>
          </a:xfrm>
        </p:spPr>
        <p:txBody>
          <a:bodyPr>
            <a:normAutofit/>
          </a:bodyPr>
          <a:lstStyle/>
          <a:p>
            <a:pPr marL="0" indent="0" algn="just">
              <a:buNone/>
            </a:pPr>
            <a:endParaRPr lang="en-ZA" sz="1800" dirty="0">
              <a:solidFill>
                <a:schemeClr val="tx1"/>
              </a:solidFill>
            </a:endParaRPr>
          </a:p>
          <a:p>
            <a:pPr algn="just"/>
            <a:r>
              <a:rPr lang="en-ZA" dirty="0">
                <a:solidFill>
                  <a:schemeClr val="tx1"/>
                </a:solidFill>
              </a:rPr>
              <a:t>From the Settlement applications, the 21 firms further implicated an additional 22 firms that had not participated in the CC’s Construction Fast-Track Settlement </a:t>
            </a:r>
            <a:r>
              <a:rPr lang="en-ZA" dirty="0" smtClean="0">
                <a:solidFill>
                  <a:schemeClr val="tx1"/>
                </a:solidFill>
              </a:rPr>
              <a:t>Process; and are currently being investigated – post the </a:t>
            </a:r>
            <a:r>
              <a:rPr lang="en-ZA" dirty="0">
                <a:solidFill>
                  <a:schemeClr val="tx1"/>
                </a:solidFill>
              </a:rPr>
              <a:t>completion of the settlement discussions with the 21 </a:t>
            </a:r>
            <a:r>
              <a:rPr lang="en-ZA" dirty="0" smtClean="0">
                <a:solidFill>
                  <a:schemeClr val="tx1"/>
                </a:solidFill>
              </a:rPr>
              <a:t>firms.</a:t>
            </a:r>
          </a:p>
          <a:p>
            <a:pPr marL="1543050" lvl="3">
              <a:lnSpc>
                <a:spcPct val="90000"/>
              </a:lnSpc>
            </a:pPr>
            <a:endParaRPr lang="en-ZA" sz="1200" b="1" dirty="0" smtClean="0"/>
          </a:p>
          <a:p>
            <a:pPr marL="400050" lvl="1" indent="0">
              <a:lnSpc>
                <a:spcPct val="90000"/>
              </a:lnSpc>
              <a:buNone/>
            </a:pPr>
            <a:endParaRPr lang="en-ZA" sz="1400" b="1" dirty="0">
              <a:solidFill>
                <a:srgbClr val="FF0000"/>
              </a:solidFill>
            </a:endParaRPr>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10</a:t>
            </a:fld>
            <a:endParaRPr lang="en-US" dirty="0"/>
          </a:p>
        </p:txBody>
      </p:sp>
    </p:spTree>
    <p:extLst>
      <p:ext uri="{BB962C8B-B14F-4D97-AF65-F5344CB8AC3E}">
        <p14:creationId xmlns:p14="http://schemas.microsoft.com/office/powerpoint/2010/main" xmlns="" val="15480495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BACKGROUND OF THE CIDB INVESTIGATION</a:t>
            </a:r>
            <a:endParaRPr lang="en-ZA" b="1" dirty="0"/>
          </a:p>
        </p:txBody>
      </p:sp>
    </p:spTree>
    <p:extLst>
      <p:ext uri="{BB962C8B-B14F-4D97-AF65-F5344CB8AC3E}">
        <p14:creationId xmlns:p14="http://schemas.microsoft.com/office/powerpoint/2010/main" xmlns="" val="3786749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792163" y="0"/>
            <a:ext cx="8186737" cy="647700"/>
          </a:xfrm>
        </p:spPr>
        <p:txBody>
          <a:bodyPr/>
          <a:lstStyle/>
          <a:p>
            <a:r>
              <a:rPr lang="en-US" sz="2400" b="1" dirty="0" smtClean="0">
                <a:latin typeface="Arial" charset="0"/>
              </a:rPr>
              <a:t>IV. BACKGROUND OF THE CIDB INVESTIGATION</a:t>
            </a:r>
          </a:p>
        </p:txBody>
      </p:sp>
      <p:sp>
        <p:nvSpPr>
          <p:cNvPr id="166915" name="Rectangle 3"/>
          <p:cNvSpPr>
            <a:spLocks noGrp="1" noChangeArrowheads="1"/>
          </p:cNvSpPr>
          <p:nvPr>
            <p:ph type="body" idx="4294967295"/>
          </p:nvPr>
        </p:nvSpPr>
        <p:spPr>
          <a:xfrm>
            <a:off x="827088" y="764704"/>
            <a:ext cx="7775575" cy="5289255"/>
          </a:xfrm>
        </p:spPr>
        <p:txBody>
          <a:bodyPr>
            <a:normAutofit/>
          </a:bodyPr>
          <a:lstStyle/>
          <a:p>
            <a:pPr marL="0" indent="0" algn="just">
              <a:buNone/>
            </a:pPr>
            <a:r>
              <a:rPr lang="en-ZA" dirty="0" err="1" smtClean="0">
                <a:solidFill>
                  <a:schemeClr val="tx1"/>
                </a:solidFill>
              </a:rPr>
              <a:t>Gobodo</a:t>
            </a:r>
            <a:r>
              <a:rPr lang="en-ZA" dirty="0" smtClean="0">
                <a:solidFill>
                  <a:schemeClr val="tx1"/>
                </a:solidFill>
              </a:rPr>
              <a:t> </a:t>
            </a:r>
            <a:r>
              <a:rPr lang="en-ZA" dirty="0">
                <a:solidFill>
                  <a:schemeClr val="tx1"/>
                </a:solidFill>
              </a:rPr>
              <a:t>Forensic </a:t>
            </a:r>
            <a:r>
              <a:rPr lang="en-ZA" dirty="0" smtClean="0">
                <a:solidFill>
                  <a:schemeClr val="tx1"/>
                </a:solidFill>
              </a:rPr>
              <a:t>and Investigative Accounting (GFIA</a:t>
            </a:r>
            <a:r>
              <a:rPr lang="en-ZA" dirty="0">
                <a:solidFill>
                  <a:schemeClr val="tx1"/>
                </a:solidFill>
              </a:rPr>
              <a:t>) </a:t>
            </a:r>
            <a:r>
              <a:rPr lang="en-ZA" dirty="0" smtClean="0">
                <a:solidFill>
                  <a:schemeClr val="tx1"/>
                </a:solidFill>
              </a:rPr>
              <a:t>appointed in May 2014; as the  </a:t>
            </a:r>
            <a:r>
              <a:rPr lang="en-ZA" dirty="0">
                <a:solidFill>
                  <a:schemeClr val="tx1"/>
                </a:solidFill>
              </a:rPr>
              <a:t>Investigating Officer (IO) as required in terms of Regulation 28 of the Construction Industry Development Regulations, </a:t>
            </a:r>
            <a:r>
              <a:rPr lang="en-ZA" dirty="0" smtClean="0">
                <a:solidFill>
                  <a:schemeClr val="tx1"/>
                </a:solidFill>
              </a:rPr>
              <a:t>2004.</a:t>
            </a:r>
          </a:p>
          <a:p>
            <a:pPr marL="0" indent="0" algn="just">
              <a:buNone/>
            </a:pPr>
            <a:endParaRPr lang="en-ZA" dirty="0" smtClean="0">
              <a:solidFill>
                <a:schemeClr val="tx1"/>
              </a:solidFill>
            </a:endParaRPr>
          </a:p>
          <a:p>
            <a:pPr algn="just"/>
            <a:r>
              <a:rPr lang="en-ZA" dirty="0" smtClean="0">
                <a:solidFill>
                  <a:schemeClr val="tx1"/>
                </a:solidFill>
              </a:rPr>
              <a:t>Scope of work was to </a:t>
            </a:r>
            <a:r>
              <a:rPr lang="en-ZA" dirty="0">
                <a:solidFill>
                  <a:schemeClr val="tx1"/>
                </a:solidFill>
              </a:rPr>
              <a:t>carry out investigation services for a breach to the </a:t>
            </a:r>
            <a:r>
              <a:rPr lang="en-ZA" dirty="0" smtClean="0">
                <a:solidFill>
                  <a:schemeClr val="tx1"/>
                </a:solidFill>
              </a:rPr>
              <a:t>cidb Code </a:t>
            </a:r>
            <a:r>
              <a:rPr lang="en-ZA" dirty="0">
                <a:solidFill>
                  <a:schemeClr val="tx1"/>
                </a:solidFill>
              </a:rPr>
              <a:t>of </a:t>
            </a:r>
            <a:r>
              <a:rPr lang="en-ZA" dirty="0" smtClean="0">
                <a:solidFill>
                  <a:schemeClr val="tx1"/>
                </a:solidFill>
              </a:rPr>
              <a:t>Conduct by:</a:t>
            </a:r>
          </a:p>
          <a:p>
            <a:pPr lvl="1" algn="just"/>
            <a:r>
              <a:rPr lang="en-ZA" dirty="0" smtClean="0">
                <a:solidFill>
                  <a:schemeClr val="tx1"/>
                </a:solidFill>
              </a:rPr>
              <a:t>Reviewing </a:t>
            </a:r>
            <a:r>
              <a:rPr lang="en-ZA" dirty="0">
                <a:solidFill>
                  <a:schemeClr val="tx1"/>
                </a:solidFill>
              </a:rPr>
              <a:t>the </a:t>
            </a:r>
            <a:r>
              <a:rPr lang="en-ZA" dirty="0" smtClean="0">
                <a:solidFill>
                  <a:schemeClr val="tx1"/>
                </a:solidFill>
              </a:rPr>
              <a:t>Consent Orders </a:t>
            </a:r>
            <a:r>
              <a:rPr lang="en-ZA" dirty="0">
                <a:solidFill>
                  <a:schemeClr val="tx1"/>
                </a:solidFill>
              </a:rPr>
              <a:t>and </a:t>
            </a:r>
            <a:r>
              <a:rPr lang="en-ZA" dirty="0" smtClean="0">
                <a:solidFill>
                  <a:schemeClr val="tx1"/>
                </a:solidFill>
              </a:rPr>
              <a:t>verifying </a:t>
            </a:r>
            <a:r>
              <a:rPr lang="en-ZA" dirty="0">
                <a:solidFill>
                  <a:schemeClr val="tx1"/>
                </a:solidFill>
              </a:rPr>
              <a:t>whether the criteria in Regulation 28(3) were met;</a:t>
            </a:r>
          </a:p>
          <a:p>
            <a:pPr lvl="1" algn="just"/>
            <a:r>
              <a:rPr lang="en-ZA" dirty="0" smtClean="0">
                <a:solidFill>
                  <a:schemeClr val="tx1"/>
                </a:solidFill>
              </a:rPr>
              <a:t>Issuing letters </a:t>
            </a:r>
            <a:r>
              <a:rPr lang="en-ZA" dirty="0">
                <a:solidFill>
                  <a:schemeClr val="tx1"/>
                </a:solidFill>
              </a:rPr>
              <a:t>to the CEOs of the 15 construction companies, affording them an opportunity to respond to the allegations</a:t>
            </a:r>
            <a:r>
              <a:rPr lang="en-ZA" dirty="0" smtClean="0">
                <a:solidFill>
                  <a:schemeClr val="tx1"/>
                </a:solidFill>
              </a:rPr>
              <a:t>;</a:t>
            </a:r>
            <a:endParaRPr lang="en-ZA" dirty="0">
              <a:solidFill>
                <a:schemeClr val="tx1"/>
              </a:solidFill>
            </a:endParaRPr>
          </a:p>
          <a:p>
            <a:pPr marL="0" indent="0" algn="just">
              <a:buNone/>
            </a:pPr>
            <a:endParaRPr lang="en-ZA" sz="1800" dirty="0">
              <a:solidFill>
                <a:schemeClr val="tx1"/>
              </a:solidFill>
            </a:endParaRPr>
          </a:p>
        </p:txBody>
      </p:sp>
      <p:sp>
        <p:nvSpPr>
          <p:cNvPr id="4" name="Slide Number Placeholder 3"/>
          <p:cNvSpPr>
            <a:spLocks noGrp="1"/>
          </p:cNvSpPr>
          <p:nvPr>
            <p:ph type="sldNum" sz="quarter" idx="4294967295"/>
          </p:nvPr>
        </p:nvSpPr>
        <p:spPr>
          <a:xfrm>
            <a:off x="3059832" y="6381327"/>
            <a:ext cx="2376264" cy="340147"/>
          </a:xfrm>
          <a:prstGeom prst="rect">
            <a:avLst/>
          </a:prstGeom>
        </p:spPr>
        <p:txBody>
          <a:bodyPr/>
          <a:lstStyle/>
          <a:p>
            <a:pPr algn="ctr"/>
            <a:r>
              <a:rPr lang="en-US" dirty="0" smtClean="0"/>
              <a:t>	</a:t>
            </a:r>
            <a:endParaRPr lang="en-US" dirty="0"/>
          </a:p>
        </p:txBody>
      </p:sp>
      <p:sp>
        <p:nvSpPr>
          <p:cNvPr id="5"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12</a:t>
            </a:fld>
            <a:endParaRPr lang="en-US" dirty="0"/>
          </a:p>
        </p:txBody>
      </p:sp>
    </p:spTree>
    <p:extLst>
      <p:ext uri="{BB962C8B-B14F-4D97-AF65-F5344CB8AC3E}">
        <p14:creationId xmlns:p14="http://schemas.microsoft.com/office/powerpoint/2010/main" xmlns="" val="23714084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792163" y="0"/>
            <a:ext cx="8186737" cy="647700"/>
          </a:xfrm>
        </p:spPr>
        <p:txBody>
          <a:bodyPr/>
          <a:lstStyle/>
          <a:p>
            <a:r>
              <a:rPr lang="en-US" sz="2400" b="1" dirty="0" smtClean="0">
                <a:latin typeface="Arial" charset="0"/>
              </a:rPr>
              <a:t>BACKGROUND OF THE CIDB INVESTIGATION </a:t>
            </a:r>
            <a:r>
              <a:rPr lang="en-US" sz="2400" b="1" i="1" dirty="0" err="1" smtClean="0">
                <a:latin typeface="Arial" charset="0"/>
              </a:rPr>
              <a:t>cont</a:t>
            </a:r>
            <a:r>
              <a:rPr lang="en-US" sz="2400" b="1" i="1" dirty="0" smtClean="0">
                <a:latin typeface="Arial" charset="0"/>
              </a:rPr>
              <a:t>…</a:t>
            </a:r>
          </a:p>
        </p:txBody>
      </p:sp>
      <p:sp>
        <p:nvSpPr>
          <p:cNvPr id="166915" name="Rectangle 3"/>
          <p:cNvSpPr>
            <a:spLocks noGrp="1" noChangeArrowheads="1"/>
          </p:cNvSpPr>
          <p:nvPr>
            <p:ph type="body" idx="4294967295"/>
          </p:nvPr>
        </p:nvSpPr>
        <p:spPr>
          <a:xfrm>
            <a:off x="827088" y="764704"/>
            <a:ext cx="7775575" cy="5289255"/>
          </a:xfrm>
        </p:spPr>
        <p:txBody>
          <a:bodyPr>
            <a:normAutofit/>
          </a:bodyPr>
          <a:lstStyle/>
          <a:p>
            <a:pPr lvl="1" algn="just"/>
            <a:r>
              <a:rPr lang="en-ZA" dirty="0" smtClean="0">
                <a:solidFill>
                  <a:schemeClr val="tx1"/>
                </a:solidFill>
              </a:rPr>
              <a:t>Reviewing </a:t>
            </a:r>
            <a:r>
              <a:rPr lang="en-ZA" dirty="0">
                <a:solidFill>
                  <a:schemeClr val="tx1"/>
                </a:solidFill>
              </a:rPr>
              <a:t>and </a:t>
            </a:r>
            <a:r>
              <a:rPr lang="en-ZA" dirty="0" smtClean="0">
                <a:solidFill>
                  <a:schemeClr val="tx1"/>
                </a:solidFill>
              </a:rPr>
              <a:t>analysing </a:t>
            </a:r>
            <a:r>
              <a:rPr lang="en-ZA" dirty="0">
                <a:solidFill>
                  <a:schemeClr val="tx1"/>
                </a:solidFill>
              </a:rPr>
              <a:t>the responses received from the construction companies;</a:t>
            </a:r>
          </a:p>
          <a:p>
            <a:pPr lvl="1" algn="just"/>
            <a:r>
              <a:rPr lang="en-ZA" dirty="0" smtClean="0">
                <a:solidFill>
                  <a:schemeClr val="tx1"/>
                </a:solidFill>
              </a:rPr>
              <a:t>Drafting </a:t>
            </a:r>
            <a:r>
              <a:rPr lang="en-ZA" dirty="0">
                <a:solidFill>
                  <a:schemeClr val="tx1"/>
                </a:solidFill>
              </a:rPr>
              <a:t>and </a:t>
            </a:r>
            <a:r>
              <a:rPr lang="en-ZA" dirty="0" smtClean="0">
                <a:solidFill>
                  <a:schemeClr val="tx1"/>
                </a:solidFill>
              </a:rPr>
              <a:t>submitting </a:t>
            </a:r>
            <a:r>
              <a:rPr lang="en-ZA" dirty="0">
                <a:solidFill>
                  <a:schemeClr val="tx1"/>
                </a:solidFill>
              </a:rPr>
              <a:t>investigation reports with recommendations to </a:t>
            </a:r>
            <a:r>
              <a:rPr lang="en-ZA" dirty="0" err="1">
                <a:solidFill>
                  <a:schemeClr val="tx1"/>
                </a:solidFill>
              </a:rPr>
              <a:t>cidb</a:t>
            </a:r>
            <a:r>
              <a:rPr lang="en-ZA" dirty="0">
                <a:solidFill>
                  <a:schemeClr val="tx1"/>
                </a:solidFill>
              </a:rPr>
              <a:t> for consideration and approval by the Board.</a:t>
            </a:r>
          </a:p>
          <a:p>
            <a:pPr marL="0" indent="0" algn="just">
              <a:buNone/>
            </a:pPr>
            <a:endParaRPr lang="en-ZA" sz="1800" dirty="0">
              <a:solidFill>
                <a:schemeClr val="tx1"/>
              </a:solidFill>
            </a:endParaRPr>
          </a:p>
        </p:txBody>
      </p:sp>
      <p:sp>
        <p:nvSpPr>
          <p:cNvPr id="4" name="Slide Number Placeholder 3"/>
          <p:cNvSpPr>
            <a:spLocks noGrp="1"/>
          </p:cNvSpPr>
          <p:nvPr>
            <p:ph type="sldNum" sz="quarter" idx="4294967295"/>
          </p:nvPr>
        </p:nvSpPr>
        <p:spPr>
          <a:xfrm>
            <a:off x="3059832" y="6381327"/>
            <a:ext cx="2376264" cy="340147"/>
          </a:xfrm>
          <a:prstGeom prst="rect">
            <a:avLst/>
          </a:prstGeom>
        </p:spPr>
        <p:txBody>
          <a:bodyPr/>
          <a:lstStyle/>
          <a:p>
            <a:pPr algn="ctr"/>
            <a:r>
              <a:rPr lang="en-US" dirty="0" smtClean="0"/>
              <a:t>	</a:t>
            </a:r>
            <a:endParaRPr lang="en-US" dirty="0"/>
          </a:p>
        </p:txBody>
      </p:sp>
      <p:sp>
        <p:nvSpPr>
          <p:cNvPr id="5"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13</a:t>
            </a:fld>
            <a:endParaRPr lang="en-US" dirty="0"/>
          </a:p>
        </p:txBody>
      </p:sp>
    </p:spTree>
    <p:extLst>
      <p:ext uri="{BB962C8B-B14F-4D97-AF65-F5344CB8AC3E}">
        <p14:creationId xmlns:p14="http://schemas.microsoft.com/office/powerpoint/2010/main" xmlns="" val="3018381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47" y="274638"/>
            <a:ext cx="8424153" cy="698128"/>
          </a:xfrm>
        </p:spPr>
        <p:txBody>
          <a:bodyPr/>
          <a:lstStyle/>
          <a:p>
            <a:r>
              <a:rPr lang="en-US" sz="2400" b="1" dirty="0">
                <a:latin typeface="Arial" charset="0"/>
              </a:rPr>
              <a:t>BACKGROUND OF THE CIDB </a:t>
            </a:r>
            <a:r>
              <a:rPr lang="en-US" sz="2400" b="1" dirty="0" smtClean="0">
                <a:latin typeface="Arial" charset="0"/>
              </a:rPr>
              <a:t>INVESTIGATION </a:t>
            </a:r>
            <a:r>
              <a:rPr lang="en-US" sz="2400" b="1" i="1" dirty="0" err="1" smtClean="0">
                <a:latin typeface="Arial" charset="0"/>
              </a:rPr>
              <a:t>cont</a:t>
            </a:r>
            <a:r>
              <a:rPr lang="en-US" sz="2400" b="1" i="1" dirty="0" smtClean="0">
                <a:latin typeface="Arial" charset="0"/>
              </a:rPr>
              <a:t>…</a:t>
            </a:r>
            <a:endParaRPr lang="en-ZA" sz="2400" i="1" dirty="0"/>
          </a:p>
        </p:txBody>
      </p:sp>
      <p:sp>
        <p:nvSpPr>
          <p:cNvPr id="3" name="Content Placeholder 2"/>
          <p:cNvSpPr>
            <a:spLocks noGrp="1"/>
          </p:cNvSpPr>
          <p:nvPr>
            <p:ph idx="1"/>
          </p:nvPr>
        </p:nvSpPr>
        <p:spPr>
          <a:xfrm>
            <a:off x="457200" y="1417638"/>
            <a:ext cx="8229600" cy="4424362"/>
          </a:xfrm>
        </p:spPr>
        <p:txBody>
          <a:bodyPr>
            <a:normAutofit fontScale="92500"/>
          </a:bodyPr>
          <a:lstStyle/>
          <a:p>
            <a:pPr algn="just">
              <a:buFont typeface="Arial" pitchFamily="34" charset="0"/>
              <a:buChar char="•"/>
            </a:pPr>
            <a:r>
              <a:rPr lang="en-US" sz="2200" b="0" dirty="0" smtClean="0">
                <a:solidFill>
                  <a:schemeClr val="tx1"/>
                </a:solidFill>
              </a:rPr>
              <a:t>In conducting the investigation on the alleged breach of the code of conduct, the </a:t>
            </a:r>
            <a:r>
              <a:rPr lang="en-US" sz="2200" b="0" dirty="0" err="1">
                <a:solidFill>
                  <a:schemeClr val="tx1"/>
                </a:solidFill>
              </a:rPr>
              <a:t>cidb</a:t>
            </a:r>
            <a:r>
              <a:rPr lang="en-US" sz="2200" b="0" dirty="0">
                <a:solidFill>
                  <a:schemeClr val="tx1"/>
                </a:solidFill>
              </a:rPr>
              <a:t> </a:t>
            </a:r>
            <a:r>
              <a:rPr lang="en-US" sz="2200" b="0" dirty="0" smtClean="0">
                <a:solidFill>
                  <a:schemeClr val="tx1"/>
                </a:solidFill>
              </a:rPr>
              <a:t>adopted </a:t>
            </a:r>
            <a:r>
              <a:rPr lang="en-US" sz="2200" b="0" dirty="0">
                <a:solidFill>
                  <a:schemeClr val="tx1"/>
                </a:solidFill>
              </a:rPr>
              <a:t>the following two-pronged </a:t>
            </a:r>
            <a:r>
              <a:rPr lang="en-US" sz="2200" b="0" dirty="0" smtClean="0">
                <a:solidFill>
                  <a:schemeClr val="tx1"/>
                </a:solidFill>
              </a:rPr>
              <a:t>approach:</a:t>
            </a:r>
            <a:endParaRPr lang="en-ZA" sz="2200" b="0" dirty="0">
              <a:solidFill>
                <a:schemeClr val="tx1"/>
              </a:solidFill>
            </a:endParaRPr>
          </a:p>
          <a:p>
            <a:pPr marL="0" indent="0" algn="just">
              <a:buNone/>
            </a:pPr>
            <a:r>
              <a:rPr lang="en-US" b="0" dirty="0">
                <a:solidFill>
                  <a:schemeClr val="tx1"/>
                </a:solidFill>
              </a:rPr>
              <a:t> </a:t>
            </a:r>
            <a:endParaRPr lang="en-ZA" b="0" dirty="0">
              <a:solidFill>
                <a:schemeClr val="tx1"/>
              </a:solidFill>
            </a:endParaRPr>
          </a:p>
          <a:p>
            <a:pPr marL="0" lvl="0" indent="0" algn="just">
              <a:buNone/>
            </a:pPr>
            <a:r>
              <a:rPr lang="en-ZA" b="0" dirty="0" smtClean="0">
                <a:solidFill>
                  <a:schemeClr val="tx1"/>
                </a:solidFill>
              </a:rPr>
              <a:t>     -   Phase </a:t>
            </a:r>
            <a:r>
              <a:rPr lang="en-ZA" b="0" dirty="0">
                <a:solidFill>
                  <a:schemeClr val="tx1"/>
                </a:solidFill>
              </a:rPr>
              <a:t>1 </a:t>
            </a:r>
            <a:r>
              <a:rPr lang="en-ZA" b="0" dirty="0" smtClean="0">
                <a:solidFill>
                  <a:schemeClr val="tx1"/>
                </a:solidFill>
              </a:rPr>
              <a:t>– investigate </a:t>
            </a:r>
            <a:r>
              <a:rPr lang="en-ZA" dirty="0" smtClean="0">
                <a:solidFill>
                  <a:schemeClr val="tx1"/>
                </a:solidFill>
              </a:rPr>
              <a:t>the 1</a:t>
            </a:r>
            <a:r>
              <a:rPr lang="en-ZA" b="0" dirty="0" smtClean="0">
                <a:solidFill>
                  <a:schemeClr val="tx1"/>
                </a:solidFill>
              </a:rPr>
              <a:t>5 </a:t>
            </a:r>
            <a:r>
              <a:rPr lang="en-ZA" b="0" dirty="0">
                <a:solidFill>
                  <a:schemeClr val="tx1"/>
                </a:solidFill>
              </a:rPr>
              <a:t>construction companies that </a:t>
            </a:r>
            <a:endParaRPr lang="en-ZA" b="0" dirty="0" smtClean="0">
              <a:solidFill>
                <a:schemeClr val="tx1"/>
              </a:solidFill>
            </a:endParaRPr>
          </a:p>
          <a:p>
            <a:pPr marL="0" lvl="0" indent="0" algn="just">
              <a:buNone/>
            </a:pPr>
            <a:r>
              <a:rPr lang="en-ZA" dirty="0">
                <a:solidFill>
                  <a:schemeClr val="tx1"/>
                </a:solidFill>
              </a:rPr>
              <a:t> </a:t>
            </a:r>
            <a:r>
              <a:rPr lang="en-ZA" dirty="0" smtClean="0">
                <a:solidFill>
                  <a:schemeClr val="tx1"/>
                </a:solidFill>
              </a:rPr>
              <a:t>        </a:t>
            </a:r>
            <a:r>
              <a:rPr lang="en-ZA" b="0" dirty="0" smtClean="0">
                <a:solidFill>
                  <a:schemeClr val="tx1"/>
                </a:solidFill>
              </a:rPr>
              <a:t>admitted </a:t>
            </a:r>
            <a:r>
              <a:rPr lang="en-ZA" b="0" dirty="0">
                <a:solidFill>
                  <a:schemeClr val="tx1"/>
                </a:solidFill>
              </a:rPr>
              <a:t>to collusive behaviour in </a:t>
            </a:r>
            <a:r>
              <a:rPr lang="en-ZA" b="0" dirty="0" smtClean="0">
                <a:solidFill>
                  <a:schemeClr val="tx1"/>
                </a:solidFill>
              </a:rPr>
              <a:t>terms </a:t>
            </a:r>
            <a:r>
              <a:rPr lang="en-ZA" b="0" dirty="0">
                <a:solidFill>
                  <a:schemeClr val="tx1"/>
                </a:solidFill>
              </a:rPr>
              <a:t>of the Competition </a:t>
            </a:r>
            <a:r>
              <a:rPr lang="en-ZA" b="0" dirty="0" smtClean="0">
                <a:solidFill>
                  <a:schemeClr val="tx1"/>
                </a:solidFill>
              </a:rPr>
              <a:t> </a:t>
            </a:r>
          </a:p>
          <a:p>
            <a:pPr marL="0" lvl="0" indent="0" algn="just">
              <a:buNone/>
            </a:pPr>
            <a:r>
              <a:rPr lang="en-ZA" dirty="0">
                <a:solidFill>
                  <a:schemeClr val="tx1"/>
                </a:solidFill>
              </a:rPr>
              <a:t> </a:t>
            </a:r>
            <a:r>
              <a:rPr lang="en-ZA" dirty="0" smtClean="0">
                <a:solidFill>
                  <a:schemeClr val="tx1"/>
                </a:solidFill>
              </a:rPr>
              <a:t>        </a:t>
            </a:r>
            <a:r>
              <a:rPr lang="en-ZA" b="0" dirty="0" smtClean="0">
                <a:solidFill>
                  <a:schemeClr val="tx1"/>
                </a:solidFill>
              </a:rPr>
              <a:t>Act. </a:t>
            </a:r>
          </a:p>
          <a:p>
            <a:pPr marL="0" lvl="0" indent="0" algn="just">
              <a:buNone/>
            </a:pPr>
            <a:endParaRPr lang="en-ZA" b="0" dirty="0">
              <a:solidFill>
                <a:schemeClr val="tx1"/>
              </a:solidFill>
            </a:endParaRPr>
          </a:p>
          <a:p>
            <a:pPr marL="0" lvl="0" indent="0" algn="just">
              <a:buNone/>
            </a:pPr>
            <a:r>
              <a:rPr lang="en-ZA" b="0" dirty="0" smtClean="0">
                <a:solidFill>
                  <a:schemeClr val="tx1"/>
                </a:solidFill>
              </a:rPr>
              <a:t>     -  Phase </a:t>
            </a:r>
            <a:r>
              <a:rPr lang="en-ZA" b="0" dirty="0">
                <a:solidFill>
                  <a:schemeClr val="tx1"/>
                </a:solidFill>
              </a:rPr>
              <a:t>2 </a:t>
            </a:r>
            <a:r>
              <a:rPr lang="en-ZA" b="0" dirty="0" smtClean="0">
                <a:solidFill>
                  <a:schemeClr val="tx1"/>
                </a:solidFill>
              </a:rPr>
              <a:t>– investigation to be </a:t>
            </a:r>
            <a:r>
              <a:rPr lang="en-ZA" b="0" dirty="0">
                <a:solidFill>
                  <a:schemeClr val="tx1"/>
                </a:solidFill>
              </a:rPr>
              <a:t>conducted on all construction </a:t>
            </a:r>
            <a:endParaRPr lang="en-ZA" b="0" dirty="0" smtClean="0">
              <a:solidFill>
                <a:schemeClr val="tx1"/>
              </a:solidFill>
            </a:endParaRPr>
          </a:p>
          <a:p>
            <a:pPr marL="0" lvl="0" indent="0" algn="just">
              <a:buNone/>
            </a:pPr>
            <a:r>
              <a:rPr lang="en-ZA" dirty="0">
                <a:solidFill>
                  <a:schemeClr val="tx1"/>
                </a:solidFill>
              </a:rPr>
              <a:t> </a:t>
            </a:r>
            <a:r>
              <a:rPr lang="en-ZA" dirty="0" smtClean="0">
                <a:solidFill>
                  <a:schemeClr val="tx1"/>
                </a:solidFill>
              </a:rPr>
              <a:t>       </a:t>
            </a:r>
            <a:r>
              <a:rPr lang="en-ZA" b="0" dirty="0" smtClean="0">
                <a:solidFill>
                  <a:schemeClr val="tx1"/>
                </a:solidFill>
              </a:rPr>
              <a:t>cartel </a:t>
            </a:r>
            <a:r>
              <a:rPr lang="en-ZA" b="0" dirty="0">
                <a:solidFill>
                  <a:schemeClr val="tx1"/>
                </a:solidFill>
              </a:rPr>
              <a:t>cases uncovered by the Commission during their </a:t>
            </a:r>
            <a:r>
              <a:rPr lang="en-ZA" b="0" dirty="0" smtClean="0">
                <a:solidFill>
                  <a:schemeClr val="tx1"/>
                </a:solidFill>
              </a:rPr>
              <a:t>   </a:t>
            </a:r>
          </a:p>
          <a:p>
            <a:pPr marL="0" lvl="0" indent="0" algn="just">
              <a:buNone/>
            </a:pPr>
            <a:r>
              <a:rPr lang="en-ZA" dirty="0">
                <a:solidFill>
                  <a:schemeClr val="tx1"/>
                </a:solidFill>
              </a:rPr>
              <a:t> </a:t>
            </a:r>
            <a:r>
              <a:rPr lang="en-ZA" dirty="0" smtClean="0">
                <a:solidFill>
                  <a:schemeClr val="tx1"/>
                </a:solidFill>
              </a:rPr>
              <a:t>       </a:t>
            </a:r>
            <a:r>
              <a:rPr lang="en-ZA" b="0" dirty="0" smtClean="0">
                <a:solidFill>
                  <a:schemeClr val="tx1"/>
                </a:solidFill>
              </a:rPr>
              <a:t>investigation </a:t>
            </a:r>
            <a:r>
              <a:rPr lang="en-ZA" b="0" dirty="0">
                <a:solidFill>
                  <a:schemeClr val="tx1"/>
                </a:solidFill>
              </a:rPr>
              <a:t>(including the prescribed cases and other </a:t>
            </a:r>
            <a:endParaRPr lang="en-ZA" b="0" dirty="0" smtClean="0">
              <a:solidFill>
                <a:schemeClr val="tx1"/>
              </a:solidFill>
            </a:endParaRPr>
          </a:p>
          <a:p>
            <a:pPr marL="0" lvl="0" indent="0" algn="just">
              <a:buNone/>
            </a:pPr>
            <a:r>
              <a:rPr lang="en-ZA" dirty="0">
                <a:solidFill>
                  <a:schemeClr val="tx1"/>
                </a:solidFill>
              </a:rPr>
              <a:t> </a:t>
            </a:r>
            <a:r>
              <a:rPr lang="en-ZA" dirty="0" smtClean="0">
                <a:solidFill>
                  <a:schemeClr val="tx1"/>
                </a:solidFill>
              </a:rPr>
              <a:t>       </a:t>
            </a:r>
            <a:r>
              <a:rPr lang="en-ZA" b="0" dirty="0" smtClean="0">
                <a:solidFill>
                  <a:schemeClr val="tx1"/>
                </a:solidFill>
              </a:rPr>
              <a:t>cases</a:t>
            </a:r>
            <a:r>
              <a:rPr lang="en-ZA" b="0" dirty="0">
                <a:solidFill>
                  <a:schemeClr val="tx1"/>
                </a:solidFill>
              </a:rPr>
              <a:t>).</a:t>
            </a:r>
          </a:p>
          <a:p>
            <a:endParaRPr lang="en-ZA"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14</a:t>
            </a:fld>
            <a:endParaRPr lang="en-US" dirty="0"/>
          </a:p>
        </p:txBody>
      </p:sp>
    </p:spTree>
    <p:extLst>
      <p:ext uri="{BB962C8B-B14F-4D97-AF65-F5344CB8AC3E}">
        <p14:creationId xmlns:p14="http://schemas.microsoft.com/office/powerpoint/2010/main" xmlns="" val="3290953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178837968"/>
              </p:ext>
            </p:extLst>
          </p:nvPr>
        </p:nvGraphicFramePr>
        <p:xfrm>
          <a:off x="444500" y="1200153"/>
          <a:ext cx="8242302" cy="5328793"/>
        </p:xfrm>
        <a:graphic>
          <a:graphicData uri="http://schemas.openxmlformats.org/drawingml/2006/table">
            <a:tbl>
              <a:tblPr firstRow="1" firstCol="1" bandRow="1">
                <a:tableStyleId>{5C22544A-7EE6-4342-B048-85BDC9FD1C3A}</a:tableStyleId>
              </a:tblPr>
              <a:tblGrid>
                <a:gridCol w="584469"/>
                <a:gridCol w="3200131"/>
                <a:gridCol w="2300288"/>
                <a:gridCol w="2157414"/>
              </a:tblGrid>
              <a:tr h="365423">
                <a:tc>
                  <a:txBody>
                    <a:bodyPr/>
                    <a:lstStyle/>
                    <a:p>
                      <a:pPr algn="ctr">
                        <a:lnSpc>
                          <a:spcPct val="115000"/>
                        </a:lnSpc>
                        <a:spcAft>
                          <a:spcPts val="0"/>
                        </a:spcAft>
                      </a:pPr>
                      <a:r>
                        <a:rPr lang="en-GB" sz="1050" baseline="0" dirty="0">
                          <a:effectLst/>
                        </a:rPr>
                        <a:t>NO.</a:t>
                      </a:r>
                      <a:endParaRPr lang="en-ZA" sz="1050" baseline="0" dirty="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GB" sz="1050" baseline="0">
                          <a:effectLst/>
                        </a:rPr>
                        <a:t>COMPANY</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CIDB GRADING</a:t>
                      </a:r>
                      <a:endParaRPr lang="en-ZA" sz="1050" baseline="0">
                        <a:effectLst/>
                        <a:latin typeface="Cambria"/>
                        <a:ea typeface="MS Mincho"/>
                        <a:cs typeface="Times New Roman"/>
                      </a:endParaRPr>
                    </a:p>
                  </a:txBody>
                  <a:tcPr marL="0" marR="0" marT="0" marB="0"/>
                </a:tc>
                <a:tc>
                  <a:txBody>
                    <a:bodyPr/>
                    <a:lstStyle/>
                    <a:p>
                      <a:pPr algn="ctr">
                        <a:lnSpc>
                          <a:spcPct val="115000"/>
                        </a:lnSpc>
                        <a:spcAft>
                          <a:spcPts val="0"/>
                        </a:spcAft>
                      </a:pPr>
                      <a:r>
                        <a:rPr lang="en-GB" sz="1050" baseline="0" dirty="0">
                          <a:effectLst/>
                        </a:rPr>
                        <a:t>FINE</a:t>
                      </a:r>
                      <a:endParaRPr lang="en-ZA" sz="1050" baseline="0" dirty="0">
                        <a:effectLst/>
                        <a:latin typeface="Cambria"/>
                        <a:ea typeface="MS Mincho"/>
                        <a:cs typeface="Times New Roman"/>
                      </a:endParaRPr>
                    </a:p>
                  </a:txBody>
                  <a:tcPr marL="32900" marR="32900" marT="19562" marB="19562"/>
                </a:tc>
              </a:tr>
              <a:tr h="249080">
                <a:tc>
                  <a:txBody>
                    <a:bodyPr/>
                    <a:lstStyle/>
                    <a:p>
                      <a:pPr algn="just">
                        <a:lnSpc>
                          <a:spcPct val="115000"/>
                        </a:lnSpc>
                        <a:spcAft>
                          <a:spcPts val="0"/>
                        </a:spcAft>
                      </a:pPr>
                      <a:r>
                        <a:rPr lang="en-GB" sz="1050" baseline="0">
                          <a:effectLst/>
                        </a:rPr>
                        <a:t>1.</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Aveng (Africa)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US"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R306 576 143.00</a:t>
                      </a:r>
                      <a:endParaRPr lang="en-ZA" sz="1050" baseline="0" dirty="0">
                        <a:effectLst/>
                        <a:latin typeface="Cambria"/>
                        <a:ea typeface="MS Mincho"/>
                        <a:cs typeface="Times New Roman"/>
                      </a:endParaRPr>
                    </a:p>
                  </a:txBody>
                  <a:tcPr marL="32900" marR="32900" marT="19562" marB="19562"/>
                </a:tc>
              </a:tr>
              <a:tr h="249080">
                <a:tc>
                  <a:txBody>
                    <a:bodyPr/>
                    <a:lstStyle/>
                    <a:p>
                      <a:pPr algn="just">
                        <a:lnSpc>
                          <a:spcPct val="115000"/>
                        </a:lnSpc>
                        <a:spcAft>
                          <a:spcPts val="0"/>
                        </a:spcAft>
                      </a:pPr>
                      <a:r>
                        <a:rPr lang="en-GB" sz="1050" baseline="0">
                          <a:effectLst/>
                        </a:rPr>
                        <a:t>2.</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Basil Read (Pty)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R94 936 248.00</a:t>
                      </a:r>
                      <a:endParaRPr lang="en-ZA" sz="1050" baseline="0" dirty="0">
                        <a:effectLst/>
                        <a:latin typeface="Cambria"/>
                        <a:ea typeface="MS Mincho"/>
                        <a:cs typeface="Times New Roman"/>
                      </a:endParaRPr>
                    </a:p>
                  </a:txBody>
                  <a:tcPr marL="32900" marR="32900" marT="19562" marB="19562"/>
                </a:tc>
              </a:tr>
              <a:tr h="249080">
                <a:tc>
                  <a:txBody>
                    <a:bodyPr/>
                    <a:lstStyle/>
                    <a:p>
                      <a:pPr algn="just">
                        <a:lnSpc>
                          <a:spcPct val="115000"/>
                        </a:lnSpc>
                        <a:spcAft>
                          <a:spcPts val="0"/>
                        </a:spcAft>
                      </a:pPr>
                      <a:r>
                        <a:rPr lang="en-GB" sz="1050" baseline="0">
                          <a:effectLst/>
                        </a:rPr>
                        <a:t>3. </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Esorfranki Pipelines (Pty)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US" sz="1050" baseline="0">
                          <a:effectLst/>
                        </a:rPr>
                        <a:t>8</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R155 850.00</a:t>
                      </a:r>
                      <a:endParaRPr lang="en-ZA" sz="1050" baseline="0" dirty="0">
                        <a:effectLst/>
                        <a:latin typeface="Cambria"/>
                        <a:ea typeface="MS Mincho"/>
                        <a:cs typeface="Times New Roman"/>
                      </a:endParaRPr>
                    </a:p>
                  </a:txBody>
                  <a:tcPr marL="32900" marR="32900" marT="19562" marB="19562"/>
                </a:tc>
              </a:tr>
              <a:tr h="249080">
                <a:tc>
                  <a:txBody>
                    <a:bodyPr/>
                    <a:lstStyle/>
                    <a:p>
                      <a:pPr algn="just">
                        <a:lnSpc>
                          <a:spcPct val="115000"/>
                        </a:lnSpc>
                        <a:spcAft>
                          <a:spcPts val="0"/>
                        </a:spcAft>
                      </a:pPr>
                      <a:r>
                        <a:rPr lang="en-GB" sz="1050" baseline="0">
                          <a:effectLst/>
                        </a:rPr>
                        <a:t>4. </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Liviero Building (Pty)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US"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R2 011 078.00</a:t>
                      </a:r>
                      <a:endParaRPr lang="en-ZA" sz="1050" baseline="0" dirty="0">
                        <a:effectLst/>
                        <a:latin typeface="Cambria"/>
                        <a:ea typeface="MS Mincho"/>
                        <a:cs typeface="Times New Roman"/>
                      </a:endParaRPr>
                    </a:p>
                  </a:txBody>
                  <a:tcPr marL="32900" marR="32900" marT="19562" marB="19562"/>
                </a:tc>
              </a:tr>
              <a:tr h="404268">
                <a:tc>
                  <a:txBody>
                    <a:bodyPr/>
                    <a:lstStyle/>
                    <a:p>
                      <a:pPr algn="just">
                        <a:lnSpc>
                          <a:spcPct val="115000"/>
                        </a:lnSpc>
                        <a:spcAft>
                          <a:spcPts val="0"/>
                        </a:spcAft>
                      </a:pPr>
                      <a:r>
                        <a:rPr lang="en-GB" sz="1050" baseline="0">
                          <a:effectLst/>
                        </a:rPr>
                        <a:t>5.</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Giuricich Bros Consortium (Pty) Ltd </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US" sz="1050" baseline="0">
                          <a:effectLst/>
                        </a:rPr>
                        <a:t>8</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smtClean="0">
                          <a:effectLst/>
                        </a:rPr>
                        <a:t>R3 552 568.00</a:t>
                      </a:r>
                      <a:endParaRPr lang="en-ZA" sz="1050" baseline="0" dirty="0">
                        <a:effectLst/>
                        <a:latin typeface="Cambria"/>
                        <a:ea typeface="MS Mincho"/>
                        <a:cs typeface="Times New Roman"/>
                      </a:endParaRPr>
                    </a:p>
                  </a:txBody>
                  <a:tcPr marL="32900" marR="32900" marT="19562" marB="19562"/>
                </a:tc>
              </a:tr>
              <a:tr h="404268">
                <a:tc>
                  <a:txBody>
                    <a:bodyPr/>
                    <a:lstStyle/>
                    <a:p>
                      <a:pPr algn="just">
                        <a:lnSpc>
                          <a:spcPct val="115000"/>
                        </a:lnSpc>
                        <a:spcAft>
                          <a:spcPts val="0"/>
                        </a:spcAft>
                      </a:pPr>
                      <a:r>
                        <a:rPr lang="en-GB" sz="1050" baseline="0">
                          <a:effectLst/>
                        </a:rPr>
                        <a:t>6.</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Haw &amp; Inglis Civil Engineering (Pty)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R45 </a:t>
                      </a:r>
                      <a:r>
                        <a:rPr lang="en-GB" sz="1050" baseline="0" dirty="0" smtClean="0">
                          <a:effectLst/>
                        </a:rPr>
                        <a:t>314</a:t>
                      </a:r>
                      <a:r>
                        <a:rPr lang="en-GB" sz="1050" baseline="0" dirty="0">
                          <a:effectLst/>
                        </a:rPr>
                        <a:t> 041.00</a:t>
                      </a:r>
                      <a:endParaRPr lang="en-ZA" sz="1050" baseline="0" dirty="0">
                        <a:effectLst/>
                        <a:latin typeface="Cambria"/>
                        <a:ea typeface="MS Mincho"/>
                        <a:cs typeface="Times New Roman"/>
                      </a:endParaRPr>
                    </a:p>
                  </a:txBody>
                  <a:tcPr marL="32900" marR="32900" marT="19562" marB="19562"/>
                </a:tc>
              </a:tr>
              <a:tr h="249080">
                <a:tc>
                  <a:txBody>
                    <a:bodyPr/>
                    <a:lstStyle/>
                    <a:p>
                      <a:pPr algn="just">
                        <a:lnSpc>
                          <a:spcPct val="115000"/>
                        </a:lnSpc>
                        <a:spcAft>
                          <a:spcPts val="0"/>
                        </a:spcAft>
                      </a:pPr>
                      <a:r>
                        <a:rPr lang="en-GB" sz="1050" baseline="0">
                          <a:effectLst/>
                        </a:rPr>
                        <a:t>7. </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Hochtief Construction AG</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smtClean="0">
                          <a:effectLst/>
                        </a:rPr>
                        <a:t>R1 315 719.00</a:t>
                      </a:r>
                      <a:endParaRPr lang="en-ZA" sz="1050" baseline="0" dirty="0">
                        <a:effectLst/>
                        <a:latin typeface="Cambria"/>
                        <a:ea typeface="MS Mincho"/>
                        <a:cs typeface="Times New Roman"/>
                      </a:endParaRPr>
                    </a:p>
                  </a:txBody>
                  <a:tcPr marL="32900" marR="32900" marT="19562" marB="19562"/>
                </a:tc>
              </a:tr>
              <a:tr h="404268">
                <a:tc>
                  <a:txBody>
                    <a:bodyPr/>
                    <a:lstStyle/>
                    <a:p>
                      <a:pPr algn="just">
                        <a:lnSpc>
                          <a:spcPct val="115000"/>
                        </a:lnSpc>
                        <a:spcAft>
                          <a:spcPts val="0"/>
                        </a:spcAft>
                      </a:pPr>
                      <a:r>
                        <a:rPr lang="en-GB" sz="1050" baseline="0">
                          <a:effectLst/>
                        </a:rPr>
                        <a:t>8. </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Murray &amp; Roberts Holdings Limited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R309 046 455.00</a:t>
                      </a:r>
                      <a:endParaRPr lang="en-ZA" sz="1050" baseline="0" dirty="0">
                        <a:effectLst/>
                        <a:latin typeface="Cambria"/>
                        <a:ea typeface="MS Mincho"/>
                        <a:cs typeface="Times New Roman"/>
                      </a:endParaRPr>
                    </a:p>
                  </a:txBody>
                  <a:tcPr marL="32900" marR="32900" marT="19562" marB="19562"/>
                </a:tc>
              </a:tr>
              <a:tr h="351381">
                <a:tc>
                  <a:txBody>
                    <a:bodyPr/>
                    <a:lstStyle/>
                    <a:p>
                      <a:pPr algn="just">
                        <a:lnSpc>
                          <a:spcPct val="115000"/>
                        </a:lnSpc>
                        <a:spcAft>
                          <a:spcPts val="0"/>
                        </a:spcAft>
                      </a:pPr>
                      <a:r>
                        <a:rPr lang="en-GB" sz="1050" baseline="0">
                          <a:effectLst/>
                        </a:rPr>
                        <a:t>9. </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Norvo  Construction (Pty) Ltd </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6</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R714 897.00</a:t>
                      </a:r>
                      <a:endParaRPr lang="en-ZA" sz="1050" baseline="0" dirty="0">
                        <a:effectLst/>
                        <a:latin typeface="Cambria"/>
                        <a:ea typeface="MS Mincho"/>
                        <a:cs typeface="Times New Roman"/>
                      </a:endParaRPr>
                    </a:p>
                  </a:txBody>
                  <a:tcPr marL="32900" marR="32900" marT="19562" marB="19562"/>
                </a:tc>
              </a:tr>
              <a:tr h="221557">
                <a:tc>
                  <a:txBody>
                    <a:bodyPr/>
                    <a:lstStyle/>
                    <a:p>
                      <a:pPr algn="just">
                        <a:lnSpc>
                          <a:spcPct val="115000"/>
                        </a:lnSpc>
                        <a:spcAft>
                          <a:spcPts val="0"/>
                        </a:spcAft>
                      </a:pPr>
                      <a:r>
                        <a:rPr lang="en-GB" sz="1050" baseline="0">
                          <a:effectLst/>
                        </a:rPr>
                        <a:t>10.</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Raubex (Pty)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R58 826 626.00</a:t>
                      </a:r>
                      <a:endParaRPr lang="en-ZA" sz="1050" baseline="0" dirty="0">
                        <a:effectLst/>
                        <a:latin typeface="Cambria"/>
                        <a:ea typeface="MS Mincho"/>
                        <a:cs typeface="Times New Roman"/>
                      </a:endParaRPr>
                    </a:p>
                  </a:txBody>
                  <a:tcPr marL="32900" marR="32900" marT="19562" marB="19562"/>
                </a:tc>
              </a:tr>
              <a:tr h="404268">
                <a:tc>
                  <a:txBody>
                    <a:bodyPr/>
                    <a:lstStyle/>
                    <a:p>
                      <a:pPr algn="just">
                        <a:lnSpc>
                          <a:spcPct val="115000"/>
                        </a:lnSpc>
                        <a:spcAft>
                          <a:spcPts val="0"/>
                        </a:spcAft>
                      </a:pPr>
                      <a:r>
                        <a:rPr lang="en-GB" sz="1050" baseline="0">
                          <a:effectLst/>
                        </a:rPr>
                        <a:t>11.</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Rumdel Construction Cape (Pty)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US"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R17 127 465.00</a:t>
                      </a:r>
                      <a:endParaRPr lang="en-ZA" sz="1050" baseline="0" dirty="0">
                        <a:effectLst/>
                        <a:latin typeface="Cambria"/>
                        <a:ea typeface="MS Mincho"/>
                        <a:cs typeface="Times New Roman"/>
                      </a:endParaRPr>
                    </a:p>
                  </a:txBody>
                  <a:tcPr marL="32900" marR="32900" marT="19562" marB="19562"/>
                </a:tc>
              </a:tr>
              <a:tr h="249080">
                <a:tc>
                  <a:txBody>
                    <a:bodyPr/>
                    <a:lstStyle/>
                    <a:p>
                      <a:pPr algn="just">
                        <a:lnSpc>
                          <a:spcPct val="115000"/>
                        </a:lnSpc>
                        <a:spcAft>
                          <a:spcPts val="0"/>
                        </a:spcAft>
                      </a:pPr>
                      <a:r>
                        <a:rPr lang="en-GB" sz="1050" baseline="0">
                          <a:effectLst/>
                        </a:rPr>
                        <a:t>12.</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Stefanutti Stocks Holdings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smtClean="0">
                          <a:effectLst/>
                        </a:rPr>
                        <a:t>R306 892 664.00</a:t>
                      </a:r>
                      <a:endParaRPr lang="en-ZA" sz="1050" baseline="0" dirty="0">
                        <a:effectLst/>
                        <a:latin typeface="Cambria"/>
                        <a:ea typeface="MS Mincho"/>
                        <a:cs typeface="Times New Roman"/>
                      </a:endParaRPr>
                    </a:p>
                  </a:txBody>
                  <a:tcPr marL="32900" marR="32900" marT="19562" marB="19562"/>
                </a:tc>
              </a:tr>
              <a:tr h="351381">
                <a:tc>
                  <a:txBody>
                    <a:bodyPr/>
                    <a:lstStyle/>
                    <a:p>
                      <a:pPr algn="just">
                        <a:lnSpc>
                          <a:spcPct val="115000"/>
                        </a:lnSpc>
                        <a:spcAft>
                          <a:spcPts val="0"/>
                        </a:spcAft>
                      </a:pPr>
                      <a:r>
                        <a:rPr lang="en-GB" sz="1050" baseline="0">
                          <a:effectLst/>
                        </a:rPr>
                        <a:t>13.</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dirty="0">
                          <a:effectLst/>
                        </a:rPr>
                        <a:t>Tubular Construction (Pty) Ltd </a:t>
                      </a:r>
                      <a:endParaRPr lang="en-ZA" sz="1050" baseline="0" dirty="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US" sz="1050" baseline="0" dirty="0">
                          <a:effectLst/>
                        </a:rPr>
                        <a:t>7</a:t>
                      </a:r>
                      <a:endParaRPr lang="en-ZA" sz="1050" baseline="0" dirty="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R2 634 667.00</a:t>
                      </a:r>
                      <a:endParaRPr lang="en-ZA" sz="1050" baseline="0" dirty="0">
                        <a:effectLst/>
                        <a:latin typeface="Cambria"/>
                        <a:ea typeface="MS Mincho"/>
                        <a:cs typeface="Times New Roman"/>
                      </a:endParaRPr>
                    </a:p>
                  </a:txBody>
                  <a:tcPr marL="32900" marR="32900" marT="19562" marB="19562"/>
                </a:tc>
              </a:tr>
              <a:tr h="221557">
                <a:tc>
                  <a:txBody>
                    <a:bodyPr/>
                    <a:lstStyle/>
                    <a:p>
                      <a:pPr algn="just">
                        <a:lnSpc>
                          <a:spcPct val="115000"/>
                        </a:lnSpc>
                        <a:spcAft>
                          <a:spcPts val="0"/>
                        </a:spcAft>
                      </a:pPr>
                      <a:r>
                        <a:rPr lang="en-GB" sz="1050" baseline="0">
                          <a:effectLst/>
                        </a:rPr>
                        <a:t>14.</a:t>
                      </a:r>
                      <a:endParaRPr lang="en-ZA" sz="1050" baseline="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a:effectLst/>
                        </a:rPr>
                        <a:t>Vlaming (Pty) Ltd</a:t>
                      </a:r>
                      <a:endParaRPr lang="en-ZA" sz="1050" baseline="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8</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a:effectLst/>
                        </a:rPr>
                        <a:t>R3 421 662.00</a:t>
                      </a:r>
                      <a:endParaRPr lang="en-ZA" sz="1050" baseline="0" dirty="0">
                        <a:effectLst/>
                        <a:latin typeface="Cambria"/>
                        <a:ea typeface="MS Mincho"/>
                        <a:cs typeface="Times New Roman"/>
                      </a:endParaRPr>
                    </a:p>
                  </a:txBody>
                  <a:tcPr marL="32900" marR="32900" marT="19562" marB="19562"/>
                </a:tc>
              </a:tr>
              <a:tr h="351381">
                <a:tc>
                  <a:txBody>
                    <a:bodyPr/>
                    <a:lstStyle/>
                    <a:p>
                      <a:pPr algn="just">
                        <a:lnSpc>
                          <a:spcPct val="115000"/>
                        </a:lnSpc>
                        <a:spcAft>
                          <a:spcPts val="0"/>
                        </a:spcAft>
                      </a:pPr>
                      <a:r>
                        <a:rPr lang="en-GB" sz="1050" baseline="0" dirty="0">
                          <a:effectLst/>
                        </a:rPr>
                        <a:t>15.</a:t>
                      </a:r>
                      <a:endParaRPr lang="en-ZA" sz="1050" baseline="0" dirty="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GB" sz="1050" baseline="0" dirty="0">
                          <a:effectLst/>
                        </a:rPr>
                        <a:t>WBHO Construction (Pty) Ltd</a:t>
                      </a:r>
                      <a:endParaRPr lang="en-ZA" sz="1050" baseline="0" dirty="0">
                        <a:effectLst/>
                        <a:latin typeface="Cambria"/>
                        <a:ea typeface="MS Mincho"/>
                        <a:cs typeface="Times New Roman"/>
                      </a:endParaRPr>
                    </a:p>
                  </a:txBody>
                  <a:tcPr marL="32900" marR="32900" marT="19562" marB="19562"/>
                </a:tc>
                <a:tc>
                  <a:txBody>
                    <a:bodyPr/>
                    <a:lstStyle/>
                    <a:p>
                      <a:pPr algn="ctr">
                        <a:lnSpc>
                          <a:spcPct val="115000"/>
                        </a:lnSpc>
                        <a:spcAft>
                          <a:spcPts val="0"/>
                        </a:spcAft>
                      </a:pPr>
                      <a:r>
                        <a:rPr lang="en-ZA" sz="1050" baseline="0">
                          <a:effectLst/>
                        </a:rPr>
                        <a:t>9</a:t>
                      </a:r>
                      <a:endParaRPr lang="en-ZA" sz="1050" baseline="0">
                        <a:effectLst/>
                        <a:latin typeface="Cambria"/>
                        <a:ea typeface="MS Mincho"/>
                        <a:cs typeface="Times New Roman"/>
                      </a:endParaRPr>
                    </a:p>
                  </a:txBody>
                  <a:tcPr marL="0" marR="0" marT="0" marB="0"/>
                </a:tc>
                <a:tc>
                  <a:txBody>
                    <a:bodyPr/>
                    <a:lstStyle/>
                    <a:p>
                      <a:pPr algn="r">
                        <a:lnSpc>
                          <a:spcPct val="115000"/>
                        </a:lnSpc>
                        <a:spcAft>
                          <a:spcPts val="0"/>
                        </a:spcAft>
                      </a:pPr>
                      <a:r>
                        <a:rPr lang="en-GB" sz="1050" baseline="0" dirty="0" smtClean="0">
                          <a:effectLst/>
                        </a:rPr>
                        <a:t>R311 288 311.00</a:t>
                      </a:r>
                      <a:endParaRPr lang="en-ZA" sz="1050" baseline="0" dirty="0">
                        <a:effectLst/>
                        <a:latin typeface="Cambria"/>
                        <a:ea typeface="MS Mincho"/>
                        <a:cs typeface="Times New Roman"/>
                      </a:endParaRPr>
                    </a:p>
                  </a:txBody>
                  <a:tcPr marL="32900" marR="32900" marT="19562" marB="19562"/>
                </a:tc>
              </a:tr>
              <a:tr h="351381">
                <a:tc>
                  <a:txBody>
                    <a:bodyPr/>
                    <a:lstStyle/>
                    <a:p>
                      <a:pPr algn="just">
                        <a:lnSpc>
                          <a:spcPct val="115000"/>
                        </a:lnSpc>
                        <a:spcAft>
                          <a:spcPts val="0"/>
                        </a:spcAft>
                      </a:pPr>
                      <a:endParaRPr lang="en-ZA" sz="1050" baseline="0" dirty="0">
                        <a:effectLst/>
                        <a:latin typeface="Cambria"/>
                        <a:ea typeface="MS Mincho"/>
                        <a:cs typeface="Times New Roman"/>
                      </a:endParaRPr>
                    </a:p>
                  </a:txBody>
                  <a:tcPr marL="32900" marR="32900" marT="19562" marB="19562"/>
                </a:tc>
                <a:tc>
                  <a:txBody>
                    <a:bodyPr/>
                    <a:lstStyle/>
                    <a:p>
                      <a:pPr algn="just">
                        <a:lnSpc>
                          <a:spcPct val="115000"/>
                        </a:lnSpc>
                        <a:spcAft>
                          <a:spcPts val="0"/>
                        </a:spcAft>
                      </a:pPr>
                      <a:r>
                        <a:rPr lang="en-ZA" sz="1200" b="1" baseline="0" dirty="0" smtClean="0">
                          <a:effectLst/>
                          <a:latin typeface="Cambria"/>
                          <a:ea typeface="MS Mincho"/>
                          <a:cs typeface="Times New Roman"/>
                        </a:rPr>
                        <a:t>TOTAL</a:t>
                      </a:r>
                      <a:endParaRPr lang="en-ZA" sz="1200" b="1" baseline="0" dirty="0">
                        <a:effectLst/>
                        <a:latin typeface="Cambria"/>
                        <a:ea typeface="MS Mincho"/>
                        <a:cs typeface="Times New Roman"/>
                      </a:endParaRPr>
                    </a:p>
                  </a:txBody>
                  <a:tcPr marL="32900" marR="32900" marT="19562" marB="19562"/>
                </a:tc>
                <a:tc>
                  <a:txBody>
                    <a:bodyPr/>
                    <a:lstStyle/>
                    <a:p>
                      <a:pPr algn="ctr">
                        <a:lnSpc>
                          <a:spcPct val="115000"/>
                        </a:lnSpc>
                        <a:spcAft>
                          <a:spcPts val="0"/>
                        </a:spcAft>
                      </a:pPr>
                      <a:endParaRPr lang="en-ZA" sz="1200" b="1" baseline="0" dirty="0">
                        <a:effectLst/>
                        <a:latin typeface="Cambria"/>
                        <a:ea typeface="MS Mincho"/>
                        <a:cs typeface="Times New Roman"/>
                      </a:endParaRPr>
                    </a:p>
                  </a:txBody>
                  <a:tcPr marL="0" marR="0" marT="0" marB="0"/>
                </a:tc>
                <a:tc>
                  <a:txBody>
                    <a:bodyPr/>
                    <a:lstStyle/>
                    <a:p>
                      <a:pPr algn="r">
                        <a:lnSpc>
                          <a:spcPct val="115000"/>
                        </a:lnSpc>
                        <a:spcAft>
                          <a:spcPts val="0"/>
                        </a:spcAft>
                      </a:pPr>
                      <a:r>
                        <a:rPr lang="en-ZA" sz="1200" b="1" baseline="0" dirty="0" smtClean="0">
                          <a:effectLst/>
                          <a:latin typeface="Cambria"/>
                          <a:ea typeface="MS Mincho"/>
                          <a:cs typeface="Times New Roman"/>
                        </a:rPr>
                        <a:t>    R1 463 814 392.00</a:t>
                      </a:r>
                      <a:endParaRPr lang="en-ZA" sz="1200" b="1" baseline="0" dirty="0">
                        <a:effectLst/>
                        <a:latin typeface="Cambria"/>
                        <a:ea typeface="MS Mincho"/>
                        <a:cs typeface="Times New Roman"/>
                      </a:endParaRPr>
                    </a:p>
                  </a:txBody>
                  <a:tcPr marL="32900" marR="32900" marT="19562" marB="19562"/>
                </a:tc>
              </a:tr>
            </a:tbl>
          </a:graphicData>
        </a:graphic>
      </p:graphicFrame>
      <p:sp>
        <p:nvSpPr>
          <p:cNvPr id="3" name="Title 2"/>
          <p:cNvSpPr>
            <a:spLocks noGrp="1"/>
          </p:cNvSpPr>
          <p:nvPr>
            <p:ph type="title"/>
          </p:nvPr>
        </p:nvSpPr>
        <p:spPr>
          <a:xfrm>
            <a:off x="155643" y="274638"/>
            <a:ext cx="8531157" cy="925512"/>
          </a:xfrm>
        </p:spPr>
        <p:txBody>
          <a:bodyPr/>
          <a:lstStyle/>
          <a:p>
            <a:pPr marL="0" indent="0" algn="just">
              <a:lnSpc>
                <a:spcPct val="90000"/>
              </a:lnSpc>
            </a:pPr>
            <a:r>
              <a:rPr lang="en-US" sz="2000" b="1" dirty="0" smtClean="0">
                <a:latin typeface="Arial" charset="0"/>
              </a:rPr>
              <a:t/>
            </a:r>
            <a:br>
              <a:rPr lang="en-US" sz="2000" b="1" dirty="0" smtClean="0">
                <a:latin typeface="Arial" charset="0"/>
              </a:rPr>
            </a:br>
            <a:r>
              <a:rPr lang="en-US" sz="2000" b="1" dirty="0" smtClean="0">
                <a:latin typeface="Arial" charset="0"/>
              </a:rPr>
              <a:t/>
            </a:r>
            <a:br>
              <a:rPr lang="en-US" sz="2000" b="1" dirty="0" smtClean="0">
                <a:latin typeface="Arial" charset="0"/>
              </a:rPr>
            </a:br>
            <a:r>
              <a:rPr lang="en-US" sz="2000" b="1" dirty="0" smtClean="0">
                <a:latin typeface="Arial" charset="0"/>
              </a:rPr>
              <a:t>BACKGROUND </a:t>
            </a:r>
            <a:r>
              <a:rPr lang="en-US" sz="2000" b="1" dirty="0">
                <a:latin typeface="Arial" charset="0"/>
              </a:rPr>
              <a:t>OF THE CIDB INVESTIGATION </a:t>
            </a:r>
            <a:r>
              <a:rPr lang="en-US" sz="2000" b="1" i="1" dirty="0" err="1" smtClean="0">
                <a:latin typeface="Arial" charset="0"/>
              </a:rPr>
              <a:t>cont</a:t>
            </a:r>
            <a:r>
              <a:rPr lang="en-US" sz="2000" b="1" i="1" dirty="0" smtClean="0">
                <a:latin typeface="Arial" charset="0"/>
              </a:rPr>
              <a:t>…</a:t>
            </a:r>
            <a:r>
              <a:rPr lang="en-US" sz="2400" b="1" dirty="0" smtClean="0">
                <a:latin typeface="Arial" charset="0"/>
              </a:rPr>
              <a:t/>
            </a:r>
            <a:br>
              <a:rPr lang="en-US" sz="2400" b="1" dirty="0" smtClean="0">
                <a:latin typeface="Arial" charset="0"/>
              </a:rPr>
            </a:br>
            <a:r>
              <a:rPr lang="en-US" sz="1100" b="1" dirty="0">
                <a:latin typeface="Arial" charset="0"/>
              </a:rPr>
              <a:t/>
            </a:r>
            <a:br>
              <a:rPr lang="en-US" sz="1100" b="1" dirty="0">
                <a:latin typeface="Arial" charset="0"/>
              </a:rPr>
            </a:br>
            <a:r>
              <a:rPr lang="en-US" sz="1400" dirty="0" smtClean="0">
                <a:solidFill>
                  <a:schemeClr val="tx1"/>
                </a:solidFill>
                <a:latin typeface="Arial" charset="0"/>
              </a:rPr>
              <a:t>As part of phase 1,</a:t>
            </a:r>
            <a:r>
              <a:rPr lang="en-US" sz="1400" b="1" dirty="0" smtClean="0">
                <a:solidFill>
                  <a:schemeClr val="tx1"/>
                </a:solidFill>
                <a:latin typeface="Arial" charset="0"/>
              </a:rPr>
              <a:t> </a:t>
            </a:r>
            <a:r>
              <a:rPr lang="en-US" sz="1400" dirty="0" smtClean="0">
                <a:solidFill>
                  <a:schemeClr val="tx1"/>
                </a:solidFill>
                <a:latin typeface="Arial" charset="0"/>
              </a:rPr>
              <a:t>the</a:t>
            </a:r>
            <a:r>
              <a:rPr lang="en-US" sz="1400" b="1" dirty="0" smtClean="0">
                <a:solidFill>
                  <a:schemeClr val="tx1"/>
                </a:solidFill>
                <a:latin typeface="Arial" charset="0"/>
              </a:rPr>
              <a:t> </a:t>
            </a:r>
            <a:r>
              <a:rPr lang="en-ZA" sz="1400" dirty="0" err="1" smtClean="0">
                <a:solidFill>
                  <a:schemeClr val="tx1"/>
                </a:solidFill>
              </a:rPr>
              <a:t>cidb</a:t>
            </a:r>
            <a:r>
              <a:rPr lang="en-ZA" sz="1400" dirty="0" smtClean="0">
                <a:solidFill>
                  <a:schemeClr val="tx1"/>
                </a:solidFill>
              </a:rPr>
              <a:t> investigated the following 15 firms. The fines imposed by CC collectively totalling R1,46 billion for approximately </a:t>
            </a:r>
            <a:r>
              <a:rPr lang="en-ZA" sz="1400" dirty="0">
                <a:solidFill>
                  <a:schemeClr val="tx1"/>
                </a:solidFill>
              </a:rPr>
              <a:t>300 projects </a:t>
            </a:r>
            <a:r>
              <a:rPr lang="en-ZA" sz="1400" dirty="0" smtClean="0">
                <a:solidFill>
                  <a:schemeClr val="tx1"/>
                </a:solidFill>
              </a:rPr>
              <a:t>amounted </a:t>
            </a:r>
            <a:r>
              <a:rPr lang="en-ZA" sz="1400" dirty="0">
                <a:solidFill>
                  <a:schemeClr val="tx1"/>
                </a:solidFill>
              </a:rPr>
              <a:t>to the value above R26 </a:t>
            </a:r>
            <a:r>
              <a:rPr lang="en-ZA" sz="1400" dirty="0" smtClean="0">
                <a:solidFill>
                  <a:schemeClr val="tx1"/>
                </a:solidFill>
              </a:rPr>
              <a:t>billion.</a:t>
            </a:r>
            <a:r>
              <a:rPr lang="en-ZA" sz="2400" dirty="0" smtClean="0">
                <a:solidFill>
                  <a:schemeClr val="tx1"/>
                </a:solidFill>
              </a:rPr>
              <a:t/>
            </a:r>
            <a:br>
              <a:rPr lang="en-ZA" sz="2400" dirty="0" smtClean="0">
                <a:solidFill>
                  <a:schemeClr val="tx1"/>
                </a:solidFill>
              </a:rPr>
            </a:br>
            <a:r>
              <a:rPr lang="en-ZA" sz="2400" b="1" dirty="0">
                <a:solidFill>
                  <a:schemeClr val="tx1"/>
                </a:solidFill>
              </a:rPr>
              <a:t/>
            </a:r>
            <a:br>
              <a:rPr lang="en-ZA" sz="2400" b="1" dirty="0">
                <a:solidFill>
                  <a:schemeClr val="tx1"/>
                </a:solidFill>
              </a:rPr>
            </a:br>
            <a:endParaRPr lang="en-ZA" sz="2400" dirty="0">
              <a:solidFill>
                <a:schemeClr val="tx1"/>
              </a:solidFill>
            </a:endParaRPr>
          </a:p>
        </p:txBody>
      </p:sp>
      <p:sp>
        <p:nvSpPr>
          <p:cNvPr id="5" name="Slide Number Placeholder 3"/>
          <p:cNvSpPr txBox="1">
            <a:spLocks/>
          </p:cNvSpPr>
          <p:nvPr/>
        </p:nvSpPr>
        <p:spPr>
          <a:xfrm>
            <a:off x="3707904" y="6525766"/>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15</a:t>
            </a:fld>
            <a:endParaRPr lang="en-US" dirty="0"/>
          </a:p>
        </p:txBody>
      </p:sp>
      <p:sp>
        <p:nvSpPr>
          <p:cNvPr id="6" name="Content Placeholder 5"/>
          <p:cNvSpPr>
            <a:spLocks noGrp="1"/>
          </p:cNvSpPr>
          <p:nvPr>
            <p:ph idx="1"/>
          </p:nvPr>
        </p:nvSpPr>
        <p:spPr/>
        <p:txBody>
          <a:bodyPr/>
          <a:lstStyle/>
          <a:p>
            <a:pPr lvl="8"/>
            <a:endParaRPr lang="en-ZA" dirty="0"/>
          </a:p>
        </p:txBody>
      </p:sp>
    </p:spTree>
    <p:extLst>
      <p:ext uri="{BB962C8B-B14F-4D97-AF65-F5344CB8AC3E}">
        <p14:creationId xmlns:p14="http://schemas.microsoft.com/office/powerpoint/2010/main" xmlns="" val="276767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2800" cy="761682"/>
          </a:xfrm>
        </p:spPr>
        <p:txBody>
          <a:bodyPr/>
          <a:lstStyle/>
          <a:p>
            <a:r>
              <a:rPr lang="en-US" sz="2400" b="1" dirty="0">
                <a:latin typeface="Arial" charset="0"/>
              </a:rPr>
              <a:t>BACKGROUND OF THE CIDB </a:t>
            </a:r>
            <a:r>
              <a:rPr lang="en-US" sz="2400" b="1" dirty="0" smtClean="0">
                <a:latin typeface="Arial" charset="0"/>
              </a:rPr>
              <a:t>INVESTIGATION </a:t>
            </a:r>
            <a:r>
              <a:rPr lang="en-US" sz="2400" b="1" i="1" dirty="0" err="1" smtClean="0">
                <a:latin typeface="Arial" charset="0"/>
              </a:rPr>
              <a:t>cont</a:t>
            </a:r>
            <a:r>
              <a:rPr lang="en-US" sz="2400" b="1" i="1" dirty="0" smtClean="0">
                <a:latin typeface="Arial" charset="0"/>
              </a:rPr>
              <a:t>…</a:t>
            </a:r>
            <a:endParaRPr lang="en-ZA" sz="2400" i="1" dirty="0"/>
          </a:p>
        </p:txBody>
      </p:sp>
      <p:sp>
        <p:nvSpPr>
          <p:cNvPr id="3" name="Content Placeholder 2"/>
          <p:cNvSpPr>
            <a:spLocks noGrp="1"/>
          </p:cNvSpPr>
          <p:nvPr>
            <p:ph idx="1"/>
          </p:nvPr>
        </p:nvSpPr>
        <p:spPr>
          <a:xfrm>
            <a:off x="457200" y="1282890"/>
            <a:ext cx="8229600" cy="4538790"/>
          </a:xfrm>
        </p:spPr>
        <p:txBody>
          <a:bodyPr>
            <a:normAutofit fontScale="92500"/>
          </a:bodyPr>
          <a:lstStyle/>
          <a:p>
            <a:pPr marL="0" lvl="0" indent="0" algn="just">
              <a:buNone/>
            </a:pPr>
            <a:r>
              <a:rPr lang="en-ZA" sz="2800" b="0" dirty="0">
                <a:solidFill>
                  <a:schemeClr val="tx1"/>
                </a:solidFill>
              </a:rPr>
              <a:t>The GFIA </a:t>
            </a:r>
            <a:r>
              <a:rPr lang="en-ZA" sz="2800" b="0" dirty="0" smtClean="0">
                <a:solidFill>
                  <a:schemeClr val="tx1"/>
                </a:solidFill>
              </a:rPr>
              <a:t>submitted </a:t>
            </a:r>
            <a:r>
              <a:rPr lang="en-ZA" sz="2800" b="0" dirty="0">
                <a:solidFill>
                  <a:schemeClr val="tx1"/>
                </a:solidFill>
              </a:rPr>
              <a:t>15 reports to the </a:t>
            </a:r>
            <a:r>
              <a:rPr lang="en-ZA" sz="2800" b="0" dirty="0" err="1">
                <a:solidFill>
                  <a:schemeClr val="tx1"/>
                </a:solidFill>
              </a:rPr>
              <a:t>cidb</a:t>
            </a:r>
            <a:r>
              <a:rPr lang="en-ZA" sz="2800" b="0" dirty="0">
                <a:solidFill>
                  <a:schemeClr val="tx1"/>
                </a:solidFill>
              </a:rPr>
              <a:t> on 30 June </a:t>
            </a:r>
            <a:r>
              <a:rPr lang="en-ZA" sz="2800" b="0" dirty="0" smtClean="0">
                <a:solidFill>
                  <a:schemeClr val="tx1"/>
                </a:solidFill>
              </a:rPr>
              <a:t>2014 </a:t>
            </a:r>
            <a:r>
              <a:rPr lang="en-ZA" sz="2800" dirty="0" smtClean="0">
                <a:solidFill>
                  <a:schemeClr val="tx1"/>
                </a:solidFill>
              </a:rPr>
              <a:t>that </a:t>
            </a:r>
            <a:r>
              <a:rPr lang="en-ZA" sz="2800" dirty="0">
                <a:solidFill>
                  <a:schemeClr val="tx1"/>
                </a:solidFill>
              </a:rPr>
              <a:t>provided the following  recommendations</a:t>
            </a:r>
            <a:r>
              <a:rPr lang="en-ZA" sz="2800" dirty="0" smtClean="0">
                <a:solidFill>
                  <a:schemeClr val="tx1"/>
                </a:solidFill>
              </a:rPr>
              <a:t>:</a:t>
            </a:r>
          </a:p>
          <a:p>
            <a:pPr marL="0" lvl="0" indent="0" algn="just">
              <a:buNone/>
            </a:pPr>
            <a:endParaRPr lang="en-ZA" sz="2800" dirty="0">
              <a:solidFill>
                <a:schemeClr val="tx1"/>
              </a:solidFill>
            </a:endParaRPr>
          </a:p>
          <a:p>
            <a:pPr marL="0" indent="0" algn="just">
              <a:buNone/>
            </a:pPr>
            <a:r>
              <a:rPr lang="en-ZA" sz="2800" dirty="0">
                <a:solidFill>
                  <a:schemeClr val="tx1"/>
                </a:solidFill>
              </a:rPr>
              <a:t> </a:t>
            </a:r>
            <a:r>
              <a:rPr lang="en-ZA" sz="2800" dirty="0" smtClean="0">
                <a:solidFill>
                  <a:schemeClr val="tx1"/>
                </a:solidFill>
              </a:rPr>
              <a:t>	- 	that </a:t>
            </a:r>
            <a:r>
              <a:rPr lang="en-ZA" sz="2800" dirty="0">
                <a:solidFill>
                  <a:schemeClr val="tx1"/>
                </a:solidFill>
              </a:rPr>
              <a:t>the Board considers instituting a formal </a:t>
            </a:r>
            <a:r>
              <a:rPr lang="en-ZA" sz="2800" dirty="0" smtClean="0">
                <a:solidFill>
                  <a:schemeClr val="tx1"/>
                </a:solidFill>
              </a:rPr>
              <a:t>		inquiry</a:t>
            </a:r>
            <a:r>
              <a:rPr lang="en-ZA" sz="2800" dirty="0">
                <a:solidFill>
                  <a:schemeClr val="tx1"/>
                </a:solidFill>
              </a:rPr>
              <a:t>, in </a:t>
            </a:r>
            <a:r>
              <a:rPr lang="en-ZA" sz="2800" dirty="0" smtClean="0">
                <a:solidFill>
                  <a:schemeClr val="tx1"/>
                </a:solidFill>
              </a:rPr>
              <a:t>terms 	of </a:t>
            </a:r>
            <a:r>
              <a:rPr lang="en-ZA" sz="2800" dirty="0">
                <a:solidFill>
                  <a:schemeClr val="tx1"/>
                </a:solidFill>
              </a:rPr>
              <a:t>Regulation 29, </a:t>
            </a:r>
            <a:r>
              <a:rPr lang="en-ZA" sz="2800" dirty="0" smtClean="0">
                <a:solidFill>
                  <a:schemeClr val="tx1"/>
                </a:solidFill>
              </a:rPr>
              <a:t>into </a:t>
            </a:r>
            <a:r>
              <a:rPr lang="en-ZA" sz="2800" dirty="0">
                <a:solidFill>
                  <a:schemeClr val="tx1"/>
                </a:solidFill>
              </a:rPr>
              <a:t>the </a:t>
            </a:r>
            <a:r>
              <a:rPr lang="en-ZA" sz="2800" i="1" dirty="0">
                <a:solidFill>
                  <a:schemeClr val="tx1"/>
                </a:solidFill>
              </a:rPr>
              <a:t>prima </a:t>
            </a:r>
            <a:r>
              <a:rPr lang="en-ZA" sz="2800" i="1" dirty="0" smtClean="0">
                <a:solidFill>
                  <a:schemeClr val="tx1"/>
                </a:solidFill>
              </a:rPr>
              <a:t>	facie </a:t>
            </a:r>
            <a:r>
              <a:rPr lang="en-ZA" sz="2800" dirty="0" smtClean="0">
                <a:solidFill>
                  <a:schemeClr val="tx1"/>
                </a:solidFill>
              </a:rPr>
              <a:t>breaches </a:t>
            </a:r>
            <a:r>
              <a:rPr lang="en-ZA" sz="2800" dirty="0">
                <a:solidFill>
                  <a:schemeClr val="tx1"/>
                </a:solidFill>
              </a:rPr>
              <a:t>of </a:t>
            </a:r>
            <a:r>
              <a:rPr lang="en-ZA" sz="2800" dirty="0" smtClean="0">
                <a:solidFill>
                  <a:schemeClr val="tx1"/>
                </a:solidFill>
              </a:rPr>
              <a:t>the Code of </a:t>
            </a:r>
            <a:r>
              <a:rPr lang="en-ZA" sz="2800" dirty="0">
                <a:solidFill>
                  <a:schemeClr val="tx1"/>
                </a:solidFill>
              </a:rPr>
              <a:t>Conduct by the </a:t>
            </a:r>
            <a:r>
              <a:rPr lang="en-ZA" sz="2800" dirty="0" smtClean="0">
                <a:solidFill>
                  <a:schemeClr val="tx1"/>
                </a:solidFill>
              </a:rPr>
              <a:t>	15 	companies</a:t>
            </a:r>
            <a:r>
              <a:rPr lang="en-ZA" sz="2800" dirty="0">
                <a:solidFill>
                  <a:schemeClr val="tx1"/>
                </a:solidFill>
              </a:rPr>
              <a:t>; </a:t>
            </a:r>
            <a:endParaRPr lang="en-ZA" sz="2800" dirty="0" smtClean="0">
              <a:solidFill>
                <a:schemeClr val="tx1"/>
              </a:solidFill>
            </a:endParaRPr>
          </a:p>
          <a:p>
            <a:pPr marL="0" indent="0" algn="just">
              <a:buNone/>
            </a:pPr>
            <a:endParaRPr lang="en-ZA" sz="2800" dirty="0">
              <a:solidFill>
                <a:schemeClr val="tx1"/>
              </a:solidFill>
            </a:endParaRPr>
          </a:p>
          <a:p>
            <a:pPr marL="0" lvl="0" indent="0" algn="just">
              <a:buNone/>
            </a:pPr>
            <a:r>
              <a:rPr lang="en-ZA" sz="2800" dirty="0" smtClean="0">
                <a:solidFill>
                  <a:schemeClr val="tx1"/>
                </a:solidFill>
              </a:rPr>
              <a:t>	-	that </a:t>
            </a:r>
            <a:r>
              <a:rPr lang="en-ZA" sz="2800" dirty="0">
                <a:solidFill>
                  <a:schemeClr val="tx1"/>
                </a:solidFill>
              </a:rPr>
              <a:t>the Board </a:t>
            </a:r>
            <a:r>
              <a:rPr lang="en-ZA" sz="2800" dirty="0" smtClean="0">
                <a:solidFill>
                  <a:schemeClr val="tx1"/>
                </a:solidFill>
              </a:rPr>
              <a:t>considers </a:t>
            </a:r>
            <a:r>
              <a:rPr lang="en-ZA" sz="2800" dirty="0">
                <a:solidFill>
                  <a:schemeClr val="tx1"/>
                </a:solidFill>
              </a:rPr>
              <a:t>each case on its </a:t>
            </a:r>
            <a:r>
              <a:rPr lang="en-ZA" sz="2800" dirty="0" smtClean="0">
                <a:solidFill>
                  <a:schemeClr val="tx1"/>
                </a:solidFill>
              </a:rPr>
              <a:t>			own merits</a:t>
            </a:r>
            <a:r>
              <a:rPr lang="en-ZA" sz="2800" dirty="0">
                <a:solidFill>
                  <a:schemeClr val="tx1"/>
                </a:solidFill>
              </a:rPr>
              <a:t>;</a:t>
            </a:r>
          </a:p>
          <a:p>
            <a:pPr marL="0" lvl="0" indent="0" algn="just">
              <a:buNone/>
            </a:pPr>
            <a:endParaRPr lang="en-ZA" sz="2800" b="0" dirty="0" smtClean="0">
              <a:solidFill>
                <a:schemeClr val="tx1"/>
              </a:solidFill>
            </a:endParaRPr>
          </a:p>
          <a:p>
            <a:pPr lvl="0" algn="just"/>
            <a:endParaRPr lang="en-ZA" b="0"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16</a:t>
            </a:fld>
            <a:endParaRPr lang="en-US" dirty="0"/>
          </a:p>
        </p:txBody>
      </p:sp>
    </p:spTree>
    <p:extLst>
      <p:ext uri="{BB962C8B-B14F-4D97-AF65-F5344CB8AC3E}">
        <p14:creationId xmlns:p14="http://schemas.microsoft.com/office/powerpoint/2010/main" xmlns="" val="3033128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2800" cy="761682"/>
          </a:xfrm>
        </p:spPr>
        <p:txBody>
          <a:bodyPr/>
          <a:lstStyle/>
          <a:p>
            <a:r>
              <a:rPr lang="en-US" sz="2400" b="1" dirty="0">
                <a:latin typeface="Arial" charset="0"/>
              </a:rPr>
              <a:t>BACKGROUND OF THE CIDB INVESTIGATION </a:t>
            </a:r>
            <a:r>
              <a:rPr lang="en-US" sz="2400" b="1" i="1" dirty="0" err="1" smtClean="0">
                <a:latin typeface="Arial" charset="0"/>
              </a:rPr>
              <a:t>cont</a:t>
            </a:r>
            <a:r>
              <a:rPr lang="en-US" sz="2400" b="1" i="1" dirty="0" smtClean="0">
                <a:latin typeface="Arial" charset="0"/>
              </a:rPr>
              <a:t>…</a:t>
            </a:r>
            <a:endParaRPr lang="en-ZA" sz="2400" i="1" dirty="0"/>
          </a:p>
        </p:txBody>
      </p:sp>
      <p:sp>
        <p:nvSpPr>
          <p:cNvPr id="3" name="Content Placeholder 2"/>
          <p:cNvSpPr>
            <a:spLocks noGrp="1"/>
          </p:cNvSpPr>
          <p:nvPr>
            <p:ph idx="1"/>
          </p:nvPr>
        </p:nvSpPr>
        <p:spPr>
          <a:xfrm>
            <a:off x="457200" y="1282890"/>
            <a:ext cx="8229600" cy="4538790"/>
          </a:xfrm>
        </p:spPr>
        <p:txBody>
          <a:bodyPr>
            <a:normAutofit/>
          </a:bodyPr>
          <a:lstStyle/>
          <a:p>
            <a:pPr lvl="0" algn="just"/>
            <a:r>
              <a:rPr lang="en-ZA" b="0" dirty="0" smtClean="0">
                <a:solidFill>
                  <a:schemeClr val="tx1"/>
                </a:solidFill>
              </a:rPr>
              <a:t>On </a:t>
            </a:r>
            <a:r>
              <a:rPr lang="en-ZA" b="0" dirty="0">
                <a:solidFill>
                  <a:schemeClr val="tx1"/>
                </a:solidFill>
              </a:rPr>
              <a:t>3 July 2014, the reports were handed over to the </a:t>
            </a:r>
            <a:r>
              <a:rPr lang="en-ZA" b="0" dirty="0" smtClean="0">
                <a:solidFill>
                  <a:schemeClr val="tx1"/>
                </a:solidFill>
              </a:rPr>
              <a:t>legal advisor to </a:t>
            </a:r>
            <a:r>
              <a:rPr lang="en-ZA" dirty="0" smtClean="0">
                <a:solidFill>
                  <a:schemeClr val="tx1"/>
                </a:solidFill>
              </a:rPr>
              <a:t>analyse</a:t>
            </a:r>
            <a:r>
              <a:rPr lang="en-ZA" dirty="0">
                <a:solidFill>
                  <a:schemeClr val="tx1"/>
                </a:solidFill>
              </a:rPr>
              <a:t>, review and consider the legal issues raised </a:t>
            </a:r>
            <a:r>
              <a:rPr lang="en-ZA" b="0" dirty="0" smtClean="0">
                <a:solidFill>
                  <a:schemeClr val="tx1"/>
                </a:solidFill>
              </a:rPr>
              <a:t>by </a:t>
            </a:r>
            <a:r>
              <a:rPr lang="en-ZA" b="0" dirty="0">
                <a:solidFill>
                  <a:schemeClr val="tx1"/>
                </a:solidFill>
              </a:rPr>
              <a:t>the </a:t>
            </a:r>
            <a:r>
              <a:rPr lang="en-ZA" b="0" dirty="0" smtClean="0">
                <a:solidFill>
                  <a:schemeClr val="tx1"/>
                </a:solidFill>
              </a:rPr>
              <a:t>construction firms </a:t>
            </a:r>
            <a:r>
              <a:rPr lang="en-ZA" b="0" dirty="0">
                <a:solidFill>
                  <a:schemeClr val="tx1"/>
                </a:solidFill>
              </a:rPr>
              <a:t>in response to the GFIA invitation for representation</a:t>
            </a:r>
            <a:r>
              <a:rPr lang="en-ZA" b="0" dirty="0" smtClean="0">
                <a:solidFill>
                  <a:schemeClr val="tx1"/>
                </a:solidFill>
              </a:rPr>
              <a:t>.</a:t>
            </a:r>
          </a:p>
          <a:p>
            <a:pPr marL="0" lvl="0" indent="0" algn="just">
              <a:buNone/>
            </a:pPr>
            <a:endParaRPr lang="en-ZA" b="0" dirty="0" smtClean="0">
              <a:solidFill>
                <a:schemeClr val="tx1"/>
              </a:solidFill>
            </a:endParaRPr>
          </a:p>
          <a:p>
            <a:pPr lvl="0" algn="just"/>
            <a:r>
              <a:rPr lang="en-ZA" dirty="0" smtClean="0">
                <a:solidFill>
                  <a:schemeClr val="tx1"/>
                </a:solidFill>
              </a:rPr>
              <a:t>The 15 investigation reports and the charges were deliberated  on 27 November 2014 and approved on 13 February 2015 by the Board.</a:t>
            </a:r>
            <a:endParaRPr lang="en-ZA" b="0" dirty="0" smtClean="0">
              <a:solidFill>
                <a:schemeClr val="tx1"/>
              </a:solidFill>
            </a:endParaRPr>
          </a:p>
          <a:p>
            <a:pPr lvl="0" algn="just"/>
            <a:endParaRPr lang="en-ZA" b="0"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17</a:t>
            </a:fld>
            <a:endParaRPr lang="en-US" dirty="0"/>
          </a:p>
        </p:txBody>
      </p:sp>
    </p:spTree>
    <p:extLst>
      <p:ext uri="{BB962C8B-B14F-4D97-AF65-F5344CB8AC3E}">
        <p14:creationId xmlns:p14="http://schemas.microsoft.com/office/powerpoint/2010/main" xmlns="" val="2634623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err="1" smtClean="0"/>
              <a:t>Cidb</a:t>
            </a:r>
            <a:r>
              <a:rPr lang="en-ZA" b="1" dirty="0" smtClean="0"/>
              <a:t> regulatory framework AND PRESCRIBED SANCTIONS</a:t>
            </a:r>
            <a:endParaRPr lang="en-ZA" b="1" dirty="0"/>
          </a:p>
        </p:txBody>
      </p:sp>
    </p:spTree>
    <p:extLst>
      <p:ext uri="{BB962C8B-B14F-4D97-AF65-F5344CB8AC3E}">
        <p14:creationId xmlns:p14="http://schemas.microsoft.com/office/powerpoint/2010/main" xmlns="" val="3786749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652463" y="101600"/>
            <a:ext cx="7399859" cy="736600"/>
          </a:xfrm>
        </p:spPr>
        <p:txBody>
          <a:bodyPr/>
          <a:lstStyle/>
          <a:p>
            <a:r>
              <a:rPr lang="en-US" sz="2800" b="1" dirty="0" smtClean="0">
                <a:latin typeface="Arial" charset="0"/>
              </a:rPr>
              <a:t>V. CIDB </a:t>
            </a:r>
            <a:r>
              <a:rPr lang="en-US" sz="2800" b="1" dirty="0">
                <a:latin typeface="Arial" charset="0"/>
              </a:rPr>
              <a:t>REGULATORY FRAMEWORK</a:t>
            </a:r>
            <a:endParaRPr lang="en-US" sz="2800" b="1" dirty="0" smtClean="0">
              <a:latin typeface="Arial" charset="0"/>
            </a:endParaRPr>
          </a:p>
        </p:txBody>
      </p:sp>
      <p:sp>
        <p:nvSpPr>
          <p:cNvPr id="166915" name="Rectangle 3"/>
          <p:cNvSpPr>
            <a:spLocks noGrp="1" noChangeArrowheads="1"/>
          </p:cNvSpPr>
          <p:nvPr>
            <p:ph type="body" idx="4294967295"/>
          </p:nvPr>
        </p:nvSpPr>
        <p:spPr>
          <a:xfrm>
            <a:off x="827088" y="793731"/>
            <a:ext cx="7775575" cy="5451494"/>
          </a:xfrm>
        </p:spPr>
        <p:txBody>
          <a:bodyPr>
            <a:normAutofit lnSpcReduction="10000"/>
          </a:bodyPr>
          <a:lstStyle/>
          <a:p>
            <a:pPr marL="0" lvl="1" indent="0" algn="just">
              <a:lnSpc>
                <a:spcPct val="90000"/>
              </a:lnSpc>
              <a:buNone/>
            </a:pPr>
            <a:r>
              <a:rPr lang="en-ZA" dirty="0" smtClean="0">
                <a:solidFill>
                  <a:schemeClr val="tx1"/>
                </a:solidFill>
              </a:rPr>
              <a:t>Code </a:t>
            </a:r>
            <a:r>
              <a:rPr lang="en-ZA" dirty="0">
                <a:solidFill>
                  <a:schemeClr val="tx1"/>
                </a:solidFill>
              </a:rPr>
              <a:t>of Conduct for all parties engaged in construction </a:t>
            </a:r>
            <a:r>
              <a:rPr lang="en-ZA" dirty="0" smtClean="0">
                <a:solidFill>
                  <a:schemeClr val="tx1"/>
                </a:solidFill>
              </a:rPr>
              <a:t>procurement:</a:t>
            </a:r>
          </a:p>
          <a:p>
            <a:pPr marL="0" lvl="1" indent="0" algn="just">
              <a:lnSpc>
                <a:spcPct val="90000"/>
              </a:lnSpc>
              <a:buNone/>
            </a:pPr>
            <a:endParaRPr lang="en-ZA" dirty="0">
              <a:solidFill>
                <a:schemeClr val="tx1"/>
              </a:solidFill>
            </a:endParaRPr>
          </a:p>
          <a:p>
            <a:pPr marL="285750" lvl="1" algn="just">
              <a:lnSpc>
                <a:spcPct val="90000"/>
              </a:lnSpc>
              <a:buFont typeface="Arial" pitchFamily="34" charset="0"/>
              <a:buChar char="•"/>
            </a:pPr>
            <a:r>
              <a:rPr lang="en-ZA" dirty="0" smtClean="0">
                <a:solidFill>
                  <a:schemeClr val="tx1"/>
                </a:solidFill>
              </a:rPr>
              <a:t>Section </a:t>
            </a:r>
            <a:r>
              <a:rPr lang="en-ZA" dirty="0">
                <a:solidFill>
                  <a:schemeClr val="tx1"/>
                </a:solidFill>
              </a:rPr>
              <a:t>29 (1) of the </a:t>
            </a:r>
            <a:r>
              <a:rPr lang="en-ZA" dirty="0" smtClean="0">
                <a:solidFill>
                  <a:schemeClr val="tx1"/>
                </a:solidFill>
              </a:rPr>
              <a:t>Construction Industry Development Board Act, 2000 makes provision for the enforcement of the Code of Conduct. The </a:t>
            </a:r>
            <a:r>
              <a:rPr lang="en-ZA" dirty="0" err="1" smtClean="0">
                <a:solidFill>
                  <a:schemeClr val="tx1"/>
                </a:solidFill>
              </a:rPr>
              <a:t>cidb</a:t>
            </a:r>
            <a:r>
              <a:rPr lang="en-ZA" dirty="0" smtClean="0">
                <a:solidFill>
                  <a:schemeClr val="tx1"/>
                </a:solidFill>
              </a:rPr>
              <a:t> may convene and conduct an </a:t>
            </a:r>
            <a:r>
              <a:rPr lang="en-ZA" dirty="0">
                <a:solidFill>
                  <a:schemeClr val="tx1"/>
                </a:solidFill>
              </a:rPr>
              <a:t>inquiry into any breach of the </a:t>
            </a:r>
            <a:r>
              <a:rPr lang="en-ZA" dirty="0" smtClean="0">
                <a:solidFill>
                  <a:schemeClr val="tx1"/>
                </a:solidFill>
              </a:rPr>
              <a:t>Code </a:t>
            </a:r>
            <a:r>
              <a:rPr lang="en-ZA" dirty="0">
                <a:solidFill>
                  <a:schemeClr val="tx1"/>
                </a:solidFill>
              </a:rPr>
              <a:t>of </a:t>
            </a:r>
            <a:r>
              <a:rPr lang="en-ZA" dirty="0" smtClean="0">
                <a:solidFill>
                  <a:schemeClr val="tx1"/>
                </a:solidFill>
              </a:rPr>
              <a:t>Conduct.</a:t>
            </a:r>
          </a:p>
          <a:p>
            <a:pPr marL="0" lvl="1" indent="0" algn="just">
              <a:lnSpc>
                <a:spcPct val="90000"/>
              </a:lnSpc>
              <a:buNone/>
            </a:pPr>
            <a:endParaRPr lang="en-ZA" dirty="0" smtClean="0">
              <a:solidFill>
                <a:schemeClr val="tx1"/>
              </a:solidFill>
            </a:endParaRPr>
          </a:p>
          <a:p>
            <a:pPr marL="285750" lvl="1" algn="just">
              <a:lnSpc>
                <a:spcPct val="90000"/>
              </a:lnSpc>
              <a:buFont typeface="Arial" pitchFamily="34" charset="0"/>
              <a:buChar char="•"/>
            </a:pPr>
            <a:r>
              <a:rPr lang="en-ZA" dirty="0" smtClean="0">
                <a:solidFill>
                  <a:schemeClr val="tx1"/>
                </a:solidFill>
              </a:rPr>
              <a:t>The Code </a:t>
            </a:r>
            <a:r>
              <a:rPr lang="en-ZA" dirty="0">
                <a:solidFill>
                  <a:schemeClr val="tx1"/>
                </a:solidFill>
              </a:rPr>
              <a:t>of </a:t>
            </a:r>
            <a:r>
              <a:rPr lang="en-ZA" dirty="0" smtClean="0">
                <a:solidFill>
                  <a:schemeClr val="tx1"/>
                </a:solidFill>
              </a:rPr>
              <a:t>Conduct establishes a broad </a:t>
            </a:r>
            <a:r>
              <a:rPr lang="en-ZA" dirty="0">
                <a:solidFill>
                  <a:schemeClr val="tx1"/>
                </a:solidFill>
              </a:rPr>
              <a:t>framework within which an action or default by any party to the procurement process may be judged. Any action or default which conflicts with the </a:t>
            </a:r>
            <a:r>
              <a:rPr lang="en-ZA" dirty="0" smtClean="0">
                <a:solidFill>
                  <a:schemeClr val="tx1"/>
                </a:solidFill>
              </a:rPr>
              <a:t>Code of the Conduct is deemed unacceptable and subject to sanction in terms of the Construction Industry Development Act and Regulations.</a:t>
            </a:r>
          </a:p>
          <a:p>
            <a:pPr marL="0" lvl="1" indent="0" algn="just">
              <a:lnSpc>
                <a:spcPct val="90000"/>
              </a:lnSpc>
              <a:buNone/>
            </a:pPr>
            <a:r>
              <a:rPr lang="en-ZA" dirty="0" smtClean="0">
                <a:solidFill>
                  <a:schemeClr val="tx1"/>
                </a:solidFill>
              </a:rPr>
              <a:t> </a:t>
            </a:r>
          </a:p>
          <a:p>
            <a:pPr marL="285750" algn="just">
              <a:lnSpc>
                <a:spcPct val="90000"/>
              </a:lnSpc>
            </a:pPr>
            <a:endParaRPr lang="en-ZA" sz="1800" b="1" dirty="0" smtClean="0"/>
          </a:p>
          <a:p>
            <a:pPr marL="285750">
              <a:lnSpc>
                <a:spcPct val="90000"/>
              </a:lnSpc>
            </a:pPr>
            <a:endParaRPr lang="en-ZA" sz="1800" b="1" dirty="0" smtClean="0"/>
          </a:p>
          <a:p>
            <a:pPr marL="285750">
              <a:lnSpc>
                <a:spcPct val="90000"/>
              </a:lnSpc>
            </a:pPr>
            <a:endParaRPr lang="en-ZA" sz="1800" b="1" dirty="0" smtClean="0"/>
          </a:p>
          <a:p>
            <a:pPr marL="1543050" lvl="3">
              <a:lnSpc>
                <a:spcPct val="90000"/>
              </a:lnSpc>
            </a:pPr>
            <a:endParaRPr lang="en-ZA" sz="1200" b="1" dirty="0" smtClean="0"/>
          </a:p>
          <a:p>
            <a:pPr marL="400050" lvl="1" indent="0">
              <a:lnSpc>
                <a:spcPct val="90000"/>
              </a:lnSpc>
              <a:buNone/>
            </a:pPr>
            <a:endParaRPr lang="en-ZA" sz="1400" b="1" dirty="0">
              <a:solidFill>
                <a:srgbClr val="FF0000"/>
              </a:solidFill>
            </a:endParaRPr>
          </a:p>
        </p:txBody>
      </p:sp>
      <p:sp>
        <p:nvSpPr>
          <p:cNvPr id="5" name="Slide Number Placeholder 3"/>
          <p:cNvSpPr txBox="1">
            <a:spLocks noGrp="1"/>
          </p:cNvSpPr>
          <p:nvPr>
            <p:ph type="sldNum" sz="quarter" idx="4294967295"/>
          </p:nvPr>
        </p:nvSpPr>
        <p:spPr>
          <a:xfrm>
            <a:off x="3635375" y="6245225"/>
            <a:ext cx="2376488"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19</a:t>
            </a:fld>
            <a:endParaRPr lang="en-US" dirty="0"/>
          </a:p>
        </p:txBody>
      </p:sp>
    </p:spTree>
    <p:extLst>
      <p:ext uri="{BB962C8B-B14F-4D97-AF65-F5344CB8AC3E}">
        <p14:creationId xmlns:p14="http://schemas.microsoft.com/office/powerpoint/2010/main" xmlns="" val="12003477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OVERVIEW</a:t>
            </a:r>
            <a:endParaRPr lang="en-ZA" b="1" dirty="0"/>
          </a:p>
        </p:txBody>
      </p:sp>
    </p:spTree>
    <p:extLst>
      <p:ext uri="{BB962C8B-B14F-4D97-AF65-F5344CB8AC3E}">
        <p14:creationId xmlns:p14="http://schemas.microsoft.com/office/powerpoint/2010/main" xmlns="" val="3786749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652463" y="101600"/>
            <a:ext cx="7399859" cy="736600"/>
          </a:xfrm>
        </p:spPr>
        <p:txBody>
          <a:bodyPr/>
          <a:lstStyle/>
          <a:p>
            <a:r>
              <a:rPr lang="en-US" sz="2800" b="1" dirty="0" smtClean="0">
                <a:latin typeface="Arial" charset="0"/>
              </a:rPr>
              <a:t>CIDB </a:t>
            </a:r>
            <a:r>
              <a:rPr lang="en-US" sz="2800" b="1" dirty="0">
                <a:latin typeface="Arial" charset="0"/>
              </a:rPr>
              <a:t>REGULATORY </a:t>
            </a:r>
            <a:r>
              <a:rPr lang="en-US" sz="2800" b="1" dirty="0" smtClean="0">
                <a:latin typeface="Arial" charset="0"/>
              </a:rPr>
              <a:t>FRAMEWORK </a:t>
            </a:r>
            <a:r>
              <a:rPr lang="en-US" sz="2800" b="1" i="1" dirty="0" err="1" smtClean="0">
                <a:latin typeface="Arial" charset="0"/>
              </a:rPr>
              <a:t>cont</a:t>
            </a:r>
            <a:r>
              <a:rPr lang="en-US" sz="2800" b="1" i="1" dirty="0" smtClean="0">
                <a:latin typeface="Arial" charset="0"/>
              </a:rPr>
              <a:t>…</a:t>
            </a:r>
          </a:p>
        </p:txBody>
      </p:sp>
      <p:sp>
        <p:nvSpPr>
          <p:cNvPr id="166915" name="Rectangle 3"/>
          <p:cNvSpPr>
            <a:spLocks noGrp="1" noChangeArrowheads="1"/>
          </p:cNvSpPr>
          <p:nvPr>
            <p:ph type="body" idx="4294967295"/>
          </p:nvPr>
        </p:nvSpPr>
        <p:spPr>
          <a:xfrm>
            <a:off x="827088" y="1145858"/>
            <a:ext cx="7775575" cy="5451494"/>
          </a:xfrm>
        </p:spPr>
        <p:txBody>
          <a:bodyPr>
            <a:normAutofit/>
          </a:bodyPr>
          <a:lstStyle/>
          <a:p>
            <a:pPr marL="0" lvl="1" indent="0" algn="just">
              <a:lnSpc>
                <a:spcPct val="90000"/>
              </a:lnSpc>
              <a:buNone/>
            </a:pPr>
            <a:r>
              <a:rPr lang="en-ZA" sz="1800" dirty="0" smtClean="0">
                <a:solidFill>
                  <a:schemeClr val="tx1"/>
                </a:solidFill>
              </a:rPr>
              <a:t> </a:t>
            </a:r>
            <a:endParaRPr lang="en-ZA" dirty="0" smtClean="0">
              <a:solidFill>
                <a:schemeClr val="tx1"/>
              </a:solidFill>
            </a:endParaRPr>
          </a:p>
          <a:p>
            <a:pPr marL="285750" lvl="1" algn="just">
              <a:lnSpc>
                <a:spcPct val="90000"/>
              </a:lnSpc>
              <a:buFont typeface="Arial" pitchFamily="34" charset="0"/>
              <a:buChar char="•"/>
            </a:pPr>
            <a:r>
              <a:rPr lang="en-ZA" dirty="0" smtClean="0">
                <a:solidFill>
                  <a:schemeClr val="tx1"/>
                </a:solidFill>
              </a:rPr>
              <a:t>Amongst others, the Code of Conduct dictates that a contractor must not </a:t>
            </a:r>
            <a:r>
              <a:rPr lang="en-ZA" dirty="0">
                <a:solidFill>
                  <a:schemeClr val="tx1"/>
                </a:solidFill>
              </a:rPr>
              <a:t>to engage in collusive practices that have </a:t>
            </a:r>
            <a:r>
              <a:rPr lang="en-ZA" dirty="0" smtClean="0">
                <a:solidFill>
                  <a:schemeClr val="tx1"/>
                </a:solidFill>
              </a:rPr>
              <a:t>direct </a:t>
            </a:r>
            <a:r>
              <a:rPr lang="en-ZA" dirty="0">
                <a:solidFill>
                  <a:schemeClr val="tx1"/>
                </a:solidFill>
              </a:rPr>
              <a:t>or indirect adverse </a:t>
            </a:r>
            <a:r>
              <a:rPr lang="en-ZA" dirty="0" smtClean="0">
                <a:solidFill>
                  <a:schemeClr val="tx1"/>
                </a:solidFill>
              </a:rPr>
              <a:t>impact </a:t>
            </a:r>
            <a:r>
              <a:rPr lang="en-ZA" dirty="0">
                <a:solidFill>
                  <a:schemeClr val="tx1"/>
                </a:solidFill>
              </a:rPr>
              <a:t>on the cost of the project to the </a:t>
            </a:r>
            <a:r>
              <a:rPr lang="en-ZA" dirty="0" smtClean="0">
                <a:solidFill>
                  <a:schemeClr val="tx1"/>
                </a:solidFill>
              </a:rPr>
              <a:t>employer.</a:t>
            </a:r>
          </a:p>
          <a:p>
            <a:pPr marL="0" lvl="1" indent="0" algn="just">
              <a:lnSpc>
                <a:spcPct val="90000"/>
              </a:lnSpc>
              <a:buNone/>
            </a:pPr>
            <a:endParaRPr lang="en-ZA" dirty="0" smtClean="0">
              <a:solidFill>
                <a:schemeClr val="tx1"/>
              </a:solidFill>
            </a:endParaRPr>
          </a:p>
          <a:p>
            <a:pPr marL="285750" lvl="1" algn="just">
              <a:lnSpc>
                <a:spcPct val="90000"/>
              </a:lnSpc>
              <a:buFont typeface="Arial" pitchFamily="34" charset="0"/>
              <a:buChar char="•"/>
            </a:pPr>
            <a:r>
              <a:rPr lang="en-ZA" dirty="0" smtClean="0">
                <a:solidFill>
                  <a:schemeClr val="tx1"/>
                </a:solidFill>
              </a:rPr>
              <a:t>Collusive </a:t>
            </a:r>
            <a:r>
              <a:rPr lang="en-ZA" dirty="0">
                <a:solidFill>
                  <a:schemeClr val="tx1"/>
                </a:solidFill>
              </a:rPr>
              <a:t>behaviour is therefore a clear violation of the </a:t>
            </a:r>
            <a:r>
              <a:rPr lang="en-ZA" dirty="0" smtClean="0">
                <a:solidFill>
                  <a:schemeClr val="tx1"/>
                </a:solidFill>
              </a:rPr>
              <a:t>Code </a:t>
            </a:r>
            <a:r>
              <a:rPr lang="en-ZA" dirty="0">
                <a:solidFill>
                  <a:schemeClr val="tx1"/>
                </a:solidFill>
              </a:rPr>
              <a:t>of </a:t>
            </a:r>
            <a:r>
              <a:rPr lang="en-ZA" dirty="0" smtClean="0">
                <a:solidFill>
                  <a:schemeClr val="tx1"/>
                </a:solidFill>
              </a:rPr>
              <a:t>Conduct.</a:t>
            </a:r>
            <a:endParaRPr lang="en-ZA" b="1" dirty="0">
              <a:solidFill>
                <a:schemeClr val="tx1"/>
              </a:solidFill>
            </a:endParaRPr>
          </a:p>
          <a:p>
            <a:pPr marL="285750" algn="just">
              <a:lnSpc>
                <a:spcPct val="90000"/>
              </a:lnSpc>
            </a:pPr>
            <a:endParaRPr lang="en-ZA" sz="1800" b="1" dirty="0" smtClean="0"/>
          </a:p>
          <a:p>
            <a:pPr marL="285750">
              <a:lnSpc>
                <a:spcPct val="90000"/>
              </a:lnSpc>
            </a:pPr>
            <a:endParaRPr lang="en-ZA" sz="1800" b="1" dirty="0" smtClean="0"/>
          </a:p>
          <a:p>
            <a:pPr marL="285750">
              <a:lnSpc>
                <a:spcPct val="90000"/>
              </a:lnSpc>
            </a:pPr>
            <a:endParaRPr lang="en-ZA" sz="1800" b="1" dirty="0" smtClean="0"/>
          </a:p>
          <a:p>
            <a:pPr marL="1543050" lvl="3">
              <a:lnSpc>
                <a:spcPct val="90000"/>
              </a:lnSpc>
            </a:pPr>
            <a:endParaRPr lang="en-ZA" sz="1200" b="1" dirty="0" smtClean="0"/>
          </a:p>
          <a:p>
            <a:pPr marL="400050" lvl="1" indent="0">
              <a:lnSpc>
                <a:spcPct val="90000"/>
              </a:lnSpc>
              <a:buNone/>
            </a:pPr>
            <a:endParaRPr lang="en-ZA" sz="1400" b="1" dirty="0">
              <a:solidFill>
                <a:srgbClr val="FF0000"/>
              </a:solidFill>
            </a:endParaRPr>
          </a:p>
        </p:txBody>
      </p:sp>
      <p:sp>
        <p:nvSpPr>
          <p:cNvPr id="5" name="Slide Number Placeholder 3"/>
          <p:cNvSpPr txBox="1">
            <a:spLocks noGrp="1"/>
          </p:cNvSpPr>
          <p:nvPr>
            <p:ph type="sldNum" sz="quarter" idx="4294967295"/>
          </p:nvPr>
        </p:nvSpPr>
        <p:spPr>
          <a:xfrm>
            <a:off x="3635375" y="6245225"/>
            <a:ext cx="2376488"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20</a:t>
            </a:fld>
            <a:endParaRPr lang="en-US" dirty="0"/>
          </a:p>
        </p:txBody>
      </p:sp>
    </p:spTree>
    <p:extLst>
      <p:ext uri="{BB962C8B-B14F-4D97-AF65-F5344CB8AC3E}">
        <p14:creationId xmlns:p14="http://schemas.microsoft.com/office/powerpoint/2010/main" xmlns="" val="25069295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157163" y="0"/>
            <a:ext cx="8643937" cy="647700"/>
          </a:xfrm>
        </p:spPr>
        <p:txBody>
          <a:bodyPr/>
          <a:lstStyle/>
          <a:p>
            <a:pPr algn="just"/>
            <a:r>
              <a:rPr lang="en-US" sz="2000" b="1" dirty="0" smtClean="0">
                <a:latin typeface="Arial" charset="0"/>
              </a:rPr>
              <a:t>PRESCRIBED SANCTIONS IN TERMS OF THE CID REGULATIONS</a:t>
            </a:r>
          </a:p>
        </p:txBody>
      </p:sp>
      <p:sp>
        <p:nvSpPr>
          <p:cNvPr id="166915" name="Rectangle 3"/>
          <p:cNvSpPr>
            <a:spLocks noGrp="1" noChangeArrowheads="1"/>
          </p:cNvSpPr>
          <p:nvPr>
            <p:ph type="body" idx="4294967295"/>
          </p:nvPr>
        </p:nvSpPr>
        <p:spPr>
          <a:xfrm>
            <a:off x="827088" y="647700"/>
            <a:ext cx="7775575" cy="5760640"/>
          </a:xfrm>
        </p:spPr>
        <p:txBody>
          <a:bodyPr>
            <a:normAutofit/>
          </a:bodyPr>
          <a:lstStyle/>
          <a:p>
            <a:pPr marL="0" indent="0" algn="just">
              <a:buNone/>
            </a:pPr>
            <a:r>
              <a:rPr lang="en-ZA" dirty="0">
                <a:solidFill>
                  <a:schemeClr val="tx1"/>
                </a:solidFill>
              </a:rPr>
              <a:t>I</a:t>
            </a:r>
            <a:r>
              <a:rPr lang="en-ZA" dirty="0" smtClean="0">
                <a:solidFill>
                  <a:schemeClr val="tx1"/>
                </a:solidFill>
              </a:rPr>
              <a:t>n terms of Regulation 29(18), the sanctions which the Investigating Committee may impose include the following:</a:t>
            </a:r>
          </a:p>
          <a:p>
            <a:pPr marL="342900" lvl="1" indent="-342900" algn="just">
              <a:buAutoNum type="alphaLcParenBoth"/>
            </a:pPr>
            <a:r>
              <a:rPr lang="en-ZA" b="1" dirty="0" smtClean="0">
                <a:solidFill>
                  <a:schemeClr val="tx1"/>
                </a:solidFill>
              </a:rPr>
              <a:t>Ordering </a:t>
            </a:r>
            <a:r>
              <a:rPr lang="en-ZA" b="1" dirty="0">
                <a:solidFill>
                  <a:schemeClr val="tx1"/>
                </a:solidFill>
              </a:rPr>
              <a:t>the removal of the name of a contractor from the register in </a:t>
            </a:r>
            <a:endParaRPr lang="en-ZA" b="1" dirty="0" smtClean="0">
              <a:solidFill>
                <a:schemeClr val="tx1"/>
              </a:solidFill>
            </a:endParaRPr>
          </a:p>
          <a:p>
            <a:pPr marL="0" lvl="1" indent="0" algn="just">
              <a:buNone/>
            </a:pPr>
            <a:r>
              <a:rPr lang="en-ZA" b="1" dirty="0">
                <a:solidFill>
                  <a:schemeClr val="tx1"/>
                </a:solidFill>
              </a:rPr>
              <a:t> </a:t>
            </a:r>
            <a:r>
              <a:rPr lang="en-ZA" b="1" dirty="0" smtClean="0">
                <a:solidFill>
                  <a:schemeClr val="tx1"/>
                </a:solidFill>
              </a:rPr>
              <a:t>accordance </a:t>
            </a:r>
            <a:r>
              <a:rPr lang="en-ZA" b="1" dirty="0">
                <a:solidFill>
                  <a:schemeClr val="tx1"/>
                </a:solidFill>
              </a:rPr>
              <a:t>with section 19 of the Act where the charge relates to a </a:t>
            </a:r>
            <a:r>
              <a:rPr lang="en-ZA" b="1" dirty="0" smtClean="0">
                <a:solidFill>
                  <a:schemeClr val="tx1"/>
                </a:solidFill>
              </a:rPr>
              <a:t>      </a:t>
            </a:r>
          </a:p>
          <a:p>
            <a:pPr marL="0" lvl="1" indent="0" algn="just">
              <a:buNone/>
            </a:pPr>
            <a:r>
              <a:rPr lang="en-ZA" b="1" dirty="0">
                <a:solidFill>
                  <a:schemeClr val="tx1"/>
                </a:solidFill>
              </a:rPr>
              <a:t> </a:t>
            </a:r>
            <a:r>
              <a:rPr lang="en-ZA" b="1" dirty="0" smtClean="0">
                <a:solidFill>
                  <a:schemeClr val="tx1"/>
                </a:solidFill>
              </a:rPr>
              <a:t>transgression </a:t>
            </a:r>
            <a:r>
              <a:rPr lang="en-ZA" b="1" dirty="0">
                <a:solidFill>
                  <a:schemeClr val="tx1"/>
                </a:solidFill>
              </a:rPr>
              <a:t>of </a:t>
            </a:r>
            <a:r>
              <a:rPr lang="en-ZA" b="1" dirty="0" smtClean="0">
                <a:solidFill>
                  <a:schemeClr val="tx1"/>
                </a:solidFill>
              </a:rPr>
              <a:t>Section </a:t>
            </a:r>
            <a:r>
              <a:rPr lang="en-ZA" b="1" dirty="0">
                <a:solidFill>
                  <a:schemeClr val="tx1"/>
                </a:solidFill>
              </a:rPr>
              <a:t>18(1) of the Act</a:t>
            </a:r>
            <a:r>
              <a:rPr lang="en-ZA" b="1" dirty="0" smtClean="0">
                <a:solidFill>
                  <a:schemeClr val="tx1"/>
                </a:solidFill>
              </a:rPr>
              <a:t>;</a:t>
            </a:r>
          </a:p>
          <a:p>
            <a:pPr marL="0" lvl="1" indent="0" algn="just">
              <a:buNone/>
            </a:pPr>
            <a:endParaRPr lang="en-ZA" b="1" dirty="0" smtClean="0">
              <a:solidFill>
                <a:schemeClr val="tx1"/>
              </a:solidFill>
            </a:endParaRPr>
          </a:p>
          <a:p>
            <a:pPr marL="0" lvl="1" indent="0" algn="just">
              <a:buNone/>
            </a:pPr>
            <a:r>
              <a:rPr lang="en-ZA" b="1" dirty="0" smtClean="0">
                <a:solidFill>
                  <a:schemeClr val="tx1"/>
                </a:solidFill>
              </a:rPr>
              <a:t>(b) Issuing </a:t>
            </a:r>
            <a:r>
              <a:rPr lang="en-ZA" b="1" dirty="0">
                <a:solidFill>
                  <a:schemeClr val="tx1"/>
                </a:solidFill>
              </a:rPr>
              <a:t>a warning to the respondent, which warning remains valid for a </a:t>
            </a:r>
            <a:endParaRPr lang="en-ZA" b="1" dirty="0" smtClean="0">
              <a:solidFill>
                <a:schemeClr val="tx1"/>
              </a:solidFill>
            </a:endParaRPr>
          </a:p>
          <a:p>
            <a:pPr marL="0" lvl="1" indent="0" algn="just">
              <a:buNone/>
            </a:pPr>
            <a:r>
              <a:rPr lang="en-ZA" b="1" dirty="0">
                <a:solidFill>
                  <a:schemeClr val="tx1"/>
                </a:solidFill>
              </a:rPr>
              <a:t> </a:t>
            </a:r>
            <a:r>
              <a:rPr lang="en-ZA" b="1" dirty="0" smtClean="0">
                <a:solidFill>
                  <a:schemeClr val="tx1"/>
                </a:solidFill>
              </a:rPr>
              <a:t>period </a:t>
            </a:r>
            <a:r>
              <a:rPr lang="en-ZA" b="1" dirty="0">
                <a:solidFill>
                  <a:schemeClr val="tx1"/>
                </a:solidFill>
              </a:rPr>
              <a:t>not exceeding one year</a:t>
            </a:r>
            <a:r>
              <a:rPr lang="en-ZA" b="1" dirty="0" smtClean="0">
                <a:solidFill>
                  <a:schemeClr val="tx1"/>
                </a:solidFill>
              </a:rPr>
              <a:t>;</a:t>
            </a:r>
          </a:p>
          <a:p>
            <a:pPr marL="285750" lvl="1" algn="just"/>
            <a:endParaRPr lang="en-ZA" dirty="0">
              <a:solidFill>
                <a:schemeClr val="tx1"/>
              </a:solidFill>
            </a:endParaRPr>
          </a:p>
          <a:p>
            <a:pPr marL="0" lvl="1" indent="0" algn="just">
              <a:lnSpc>
                <a:spcPct val="90000"/>
              </a:lnSpc>
              <a:buNone/>
            </a:pPr>
            <a:endParaRPr lang="en-ZA" sz="1600" b="1" dirty="0"/>
          </a:p>
          <a:p>
            <a:pPr marL="285750" lvl="1">
              <a:lnSpc>
                <a:spcPct val="90000"/>
              </a:lnSpc>
            </a:pPr>
            <a:endParaRPr lang="en-ZA" sz="1600" b="1" dirty="0"/>
          </a:p>
          <a:p>
            <a:pPr marL="285750" lvl="1">
              <a:lnSpc>
                <a:spcPct val="90000"/>
              </a:lnSpc>
            </a:pPr>
            <a:endParaRPr lang="en-ZA" sz="1600" dirty="0" smtClean="0"/>
          </a:p>
          <a:p>
            <a:pPr marL="0" lvl="1" indent="0">
              <a:lnSpc>
                <a:spcPct val="90000"/>
              </a:lnSpc>
              <a:buNone/>
            </a:pPr>
            <a:endParaRPr lang="en-ZA" sz="1600" dirty="0"/>
          </a:p>
          <a:p>
            <a:pPr marL="0" indent="0">
              <a:lnSpc>
                <a:spcPct val="90000"/>
              </a:lnSpc>
              <a:buNone/>
            </a:pPr>
            <a:endParaRPr lang="en-ZA" sz="1800" b="1" dirty="0">
              <a:solidFill>
                <a:srgbClr val="FF0000"/>
              </a:solidFill>
            </a:endParaRPr>
          </a:p>
        </p:txBody>
      </p:sp>
      <p:sp>
        <p:nvSpPr>
          <p:cNvPr id="5" name="Slide Number Placeholder 3"/>
          <p:cNvSpPr txBox="1">
            <a:spLocks noGrp="1"/>
          </p:cNvSpPr>
          <p:nvPr>
            <p:ph type="sldNum" sz="quarter" idx="4294967295"/>
          </p:nvPr>
        </p:nvSpPr>
        <p:spPr>
          <a:xfrm>
            <a:off x="3203575" y="6245225"/>
            <a:ext cx="273685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21</a:t>
            </a:fld>
            <a:endParaRPr lang="en-US" dirty="0"/>
          </a:p>
        </p:txBody>
      </p:sp>
    </p:spTree>
    <p:extLst>
      <p:ext uri="{BB962C8B-B14F-4D97-AF65-F5344CB8AC3E}">
        <p14:creationId xmlns:p14="http://schemas.microsoft.com/office/powerpoint/2010/main" xmlns="" val="6274311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171451" y="0"/>
            <a:ext cx="8629650" cy="647700"/>
          </a:xfrm>
        </p:spPr>
        <p:txBody>
          <a:bodyPr/>
          <a:lstStyle/>
          <a:p>
            <a:pPr algn="just"/>
            <a:r>
              <a:rPr lang="en-US" sz="2000" b="1" dirty="0">
                <a:latin typeface="Arial" charset="0"/>
              </a:rPr>
              <a:t>PRESCRIBED SANCTIONS IN TERMS OF THE CID </a:t>
            </a:r>
            <a:r>
              <a:rPr lang="en-US" sz="2000" b="1" dirty="0" smtClean="0">
                <a:latin typeface="Arial" charset="0"/>
              </a:rPr>
              <a:t>REGULATIONS </a:t>
            </a:r>
            <a:r>
              <a:rPr lang="en-US" sz="2000" b="1" i="1" dirty="0" err="1" smtClean="0">
                <a:latin typeface="Arial" charset="0"/>
              </a:rPr>
              <a:t>cont</a:t>
            </a:r>
            <a:r>
              <a:rPr lang="en-US" sz="2000" b="1" i="1" dirty="0" smtClean="0">
                <a:latin typeface="Arial" charset="0"/>
              </a:rPr>
              <a:t>…</a:t>
            </a:r>
          </a:p>
        </p:txBody>
      </p:sp>
      <p:sp>
        <p:nvSpPr>
          <p:cNvPr id="166915" name="Rectangle 3"/>
          <p:cNvSpPr>
            <a:spLocks noGrp="1" noChangeArrowheads="1"/>
          </p:cNvSpPr>
          <p:nvPr>
            <p:ph type="body" idx="4294967295"/>
          </p:nvPr>
        </p:nvSpPr>
        <p:spPr>
          <a:xfrm>
            <a:off x="827088" y="836712"/>
            <a:ext cx="7775575" cy="5760640"/>
          </a:xfrm>
        </p:spPr>
        <p:txBody>
          <a:bodyPr/>
          <a:lstStyle/>
          <a:p>
            <a:pPr marL="0" lvl="1" indent="0" algn="just">
              <a:lnSpc>
                <a:spcPct val="90000"/>
              </a:lnSpc>
              <a:buNone/>
            </a:pPr>
            <a:r>
              <a:rPr lang="en-ZA" b="1" dirty="0" smtClean="0">
                <a:solidFill>
                  <a:schemeClr val="tx1"/>
                </a:solidFill>
                <a:cs typeface="+mn-cs"/>
              </a:rPr>
              <a:t>(c) Downgrading</a:t>
            </a:r>
            <a:r>
              <a:rPr lang="en-ZA" b="1" dirty="0" smtClean="0">
                <a:solidFill>
                  <a:schemeClr val="tx1"/>
                </a:solidFill>
              </a:rPr>
              <a:t> </a:t>
            </a:r>
            <a:r>
              <a:rPr lang="en-ZA" b="1" dirty="0">
                <a:solidFill>
                  <a:schemeClr val="tx1"/>
                </a:solidFill>
              </a:rPr>
              <a:t>the respondent’s current contractor grading designation in the register by a maximum of two grades, for a period determined by the </a:t>
            </a:r>
            <a:r>
              <a:rPr lang="en-ZA" b="1" dirty="0" smtClean="0">
                <a:solidFill>
                  <a:schemeClr val="tx1"/>
                </a:solidFill>
              </a:rPr>
              <a:t>Investigating </a:t>
            </a:r>
            <a:r>
              <a:rPr lang="en-ZA" b="1" dirty="0">
                <a:solidFill>
                  <a:schemeClr val="tx1"/>
                </a:solidFill>
              </a:rPr>
              <a:t>C</a:t>
            </a:r>
            <a:r>
              <a:rPr lang="en-ZA" b="1" dirty="0" smtClean="0">
                <a:solidFill>
                  <a:schemeClr val="tx1"/>
                </a:solidFill>
              </a:rPr>
              <a:t>ommittee;</a:t>
            </a:r>
          </a:p>
          <a:p>
            <a:pPr marL="0" lvl="1" indent="0" algn="just">
              <a:lnSpc>
                <a:spcPct val="90000"/>
              </a:lnSpc>
              <a:buNone/>
            </a:pPr>
            <a:endParaRPr lang="en-ZA" b="1" dirty="0">
              <a:solidFill>
                <a:schemeClr val="tx1"/>
              </a:solidFill>
            </a:endParaRPr>
          </a:p>
          <a:p>
            <a:pPr marL="0" lvl="1" indent="0" algn="just">
              <a:lnSpc>
                <a:spcPct val="90000"/>
              </a:lnSpc>
              <a:buNone/>
            </a:pPr>
            <a:r>
              <a:rPr lang="en-ZA" b="1" dirty="0">
                <a:solidFill>
                  <a:schemeClr val="tx1"/>
                </a:solidFill>
              </a:rPr>
              <a:t>(d) Imposing a fine not exceeding R100 000.00 on the respondent;</a:t>
            </a:r>
          </a:p>
          <a:p>
            <a:pPr marL="0" lvl="1" indent="0" algn="just">
              <a:lnSpc>
                <a:spcPct val="90000"/>
              </a:lnSpc>
              <a:buNone/>
            </a:pPr>
            <a:endParaRPr lang="en-ZA" b="1" dirty="0" smtClean="0">
              <a:solidFill>
                <a:schemeClr val="tx1"/>
              </a:solidFill>
            </a:endParaRPr>
          </a:p>
          <a:p>
            <a:pPr marL="0" lvl="1" indent="0" algn="just">
              <a:buNone/>
            </a:pPr>
            <a:r>
              <a:rPr lang="en-ZA" b="1" dirty="0">
                <a:solidFill>
                  <a:schemeClr val="tx1"/>
                </a:solidFill>
              </a:rPr>
              <a:t>(e) Restricting or prohibiting the respondent from participating in public sector construction works procurement for a period of time, which period may not exceed 10 years; </a:t>
            </a:r>
          </a:p>
          <a:p>
            <a:pPr marL="342900" lvl="1" indent="-342900" algn="just"/>
            <a:endParaRPr lang="en-ZA" sz="1600" b="1" dirty="0">
              <a:solidFill>
                <a:schemeClr val="tx1"/>
              </a:solidFill>
            </a:endParaRPr>
          </a:p>
          <a:p>
            <a:pPr marL="285750" lvl="1" algn="just">
              <a:lnSpc>
                <a:spcPct val="90000"/>
              </a:lnSpc>
            </a:pPr>
            <a:endParaRPr lang="en-ZA" sz="1600" b="1" dirty="0"/>
          </a:p>
          <a:p>
            <a:pPr marL="285750" lvl="1">
              <a:lnSpc>
                <a:spcPct val="90000"/>
              </a:lnSpc>
            </a:pPr>
            <a:endParaRPr lang="en-ZA" sz="1600" b="1" dirty="0"/>
          </a:p>
          <a:p>
            <a:pPr marL="285750" lvl="1">
              <a:lnSpc>
                <a:spcPct val="90000"/>
              </a:lnSpc>
            </a:pPr>
            <a:endParaRPr lang="en-ZA" sz="1600" dirty="0" smtClean="0"/>
          </a:p>
          <a:p>
            <a:pPr marL="0" lvl="1" indent="0">
              <a:lnSpc>
                <a:spcPct val="90000"/>
              </a:lnSpc>
              <a:buNone/>
            </a:pPr>
            <a:endParaRPr lang="en-ZA" sz="1600" dirty="0"/>
          </a:p>
          <a:p>
            <a:pPr marL="0" indent="0">
              <a:lnSpc>
                <a:spcPct val="90000"/>
              </a:lnSpc>
              <a:buNone/>
            </a:pPr>
            <a:endParaRPr lang="en-ZA" sz="1800" b="1" dirty="0">
              <a:solidFill>
                <a:srgbClr val="FF0000"/>
              </a:solidFill>
            </a:endParaRPr>
          </a:p>
        </p:txBody>
      </p:sp>
      <p:sp>
        <p:nvSpPr>
          <p:cNvPr id="5" name="Slide Number Placeholder 3"/>
          <p:cNvSpPr txBox="1">
            <a:spLocks noGrp="1"/>
          </p:cNvSpPr>
          <p:nvPr>
            <p:ph type="sldNum" sz="quarter" idx="4294967295"/>
          </p:nvPr>
        </p:nvSpPr>
        <p:spPr>
          <a:xfrm>
            <a:off x="3203575" y="6245225"/>
            <a:ext cx="273685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22</a:t>
            </a:fld>
            <a:endParaRPr lang="en-US" dirty="0"/>
          </a:p>
        </p:txBody>
      </p:sp>
    </p:spTree>
    <p:extLst>
      <p:ext uri="{BB962C8B-B14F-4D97-AF65-F5344CB8AC3E}">
        <p14:creationId xmlns:p14="http://schemas.microsoft.com/office/powerpoint/2010/main" xmlns="" val="14634034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0" y="152400"/>
            <a:ext cx="9144000" cy="633413"/>
          </a:xfrm>
        </p:spPr>
        <p:txBody>
          <a:bodyPr/>
          <a:lstStyle/>
          <a:p>
            <a:r>
              <a:rPr lang="en-US" sz="2000" b="1" dirty="0">
                <a:latin typeface="Arial" charset="0"/>
              </a:rPr>
              <a:t>PRESCRIBED SANCTIONS IN TERMS OF THE CID </a:t>
            </a:r>
            <a:r>
              <a:rPr lang="en-US" sz="2000" b="1" dirty="0" smtClean="0">
                <a:latin typeface="Arial" charset="0"/>
              </a:rPr>
              <a:t>REGULATIONS </a:t>
            </a:r>
            <a:r>
              <a:rPr lang="en-US" sz="2000" b="1" i="1" dirty="0" err="1" smtClean="0">
                <a:latin typeface="Arial" charset="0"/>
              </a:rPr>
              <a:t>cont</a:t>
            </a:r>
            <a:r>
              <a:rPr lang="en-US" sz="2000" b="1" i="1" dirty="0">
                <a:latin typeface="Arial" charset="0"/>
              </a:rPr>
              <a:t>…</a:t>
            </a:r>
            <a:endParaRPr lang="en-US" sz="2000" b="1" dirty="0" smtClean="0">
              <a:latin typeface="Arial" charset="0"/>
            </a:endParaRPr>
          </a:p>
        </p:txBody>
      </p:sp>
      <p:sp>
        <p:nvSpPr>
          <p:cNvPr id="166915" name="Rectangle 3"/>
          <p:cNvSpPr>
            <a:spLocks noGrp="1" noChangeArrowheads="1"/>
          </p:cNvSpPr>
          <p:nvPr>
            <p:ph type="body" idx="4294967295"/>
          </p:nvPr>
        </p:nvSpPr>
        <p:spPr>
          <a:xfrm>
            <a:off x="562928" y="785813"/>
            <a:ext cx="8266747" cy="5100637"/>
          </a:xfrm>
        </p:spPr>
        <p:txBody>
          <a:bodyPr>
            <a:normAutofit fontScale="92500" lnSpcReduction="20000"/>
          </a:bodyPr>
          <a:lstStyle/>
          <a:p>
            <a:pPr marL="0" lvl="1" indent="0" algn="just">
              <a:buNone/>
            </a:pPr>
            <a:r>
              <a:rPr lang="en-ZA" sz="2600" b="1" dirty="0" smtClean="0">
                <a:solidFill>
                  <a:schemeClr val="tx1"/>
                </a:solidFill>
              </a:rPr>
              <a:t>(</a:t>
            </a:r>
            <a:r>
              <a:rPr lang="en-ZA" sz="2600" b="1" dirty="0">
                <a:solidFill>
                  <a:schemeClr val="tx1"/>
                </a:solidFill>
              </a:rPr>
              <a:t>f) Ordering the cancellation of the registration of the respondent and placing a prohibition on the re-application for registration by the respondent;</a:t>
            </a:r>
          </a:p>
          <a:p>
            <a:pPr marL="0" lvl="1" indent="0" algn="just">
              <a:buNone/>
            </a:pPr>
            <a:endParaRPr lang="en-ZA" sz="2600" b="1" dirty="0" smtClean="0">
              <a:solidFill>
                <a:schemeClr val="tx1"/>
              </a:solidFill>
            </a:endParaRPr>
          </a:p>
          <a:p>
            <a:pPr marL="0" lvl="1" indent="0" algn="just">
              <a:buNone/>
            </a:pPr>
            <a:r>
              <a:rPr lang="en-ZA" sz="2600" b="1" dirty="0" smtClean="0">
                <a:solidFill>
                  <a:schemeClr val="tx1"/>
                </a:solidFill>
              </a:rPr>
              <a:t>(g) Making </a:t>
            </a:r>
            <a:r>
              <a:rPr lang="en-ZA" sz="2600" b="1" dirty="0">
                <a:solidFill>
                  <a:schemeClr val="tx1"/>
                </a:solidFill>
              </a:rPr>
              <a:t>a cost determination that the accused, the cidb or the party who initiated the investigation, must defray all or part of the costs incurred to conduct the formal </a:t>
            </a:r>
            <a:r>
              <a:rPr lang="en-ZA" sz="2600" b="1" dirty="0" smtClean="0">
                <a:solidFill>
                  <a:schemeClr val="tx1"/>
                </a:solidFill>
              </a:rPr>
              <a:t>inquiry;</a:t>
            </a:r>
          </a:p>
          <a:p>
            <a:pPr marL="0" lvl="1" indent="0" algn="just">
              <a:buNone/>
            </a:pPr>
            <a:endParaRPr lang="en-ZA" sz="2600" b="1" dirty="0" smtClean="0">
              <a:solidFill>
                <a:schemeClr val="tx1"/>
              </a:solidFill>
            </a:endParaRPr>
          </a:p>
          <a:p>
            <a:pPr marL="0" lvl="1" indent="0" algn="just">
              <a:buNone/>
            </a:pPr>
            <a:r>
              <a:rPr lang="en-ZA" sz="2600" b="1" dirty="0" smtClean="0">
                <a:solidFill>
                  <a:schemeClr val="tx1"/>
                </a:solidFill>
              </a:rPr>
              <a:t>(h) Ordering </a:t>
            </a:r>
            <a:r>
              <a:rPr lang="en-ZA" sz="2600" b="1" dirty="0">
                <a:solidFill>
                  <a:schemeClr val="tx1"/>
                </a:solidFill>
              </a:rPr>
              <a:t>specific performance relevant to the charges brought against the </a:t>
            </a:r>
            <a:r>
              <a:rPr lang="en-ZA" sz="2600" b="1" dirty="0" smtClean="0">
                <a:solidFill>
                  <a:schemeClr val="tx1"/>
                </a:solidFill>
              </a:rPr>
              <a:t>respondent; </a:t>
            </a:r>
          </a:p>
          <a:p>
            <a:pPr marL="0" lvl="1" indent="0" algn="just">
              <a:buNone/>
            </a:pPr>
            <a:endParaRPr lang="en-ZA" sz="2800" b="1" dirty="0">
              <a:solidFill>
                <a:schemeClr val="tx1"/>
              </a:solidFill>
            </a:endParaRPr>
          </a:p>
          <a:p>
            <a:pPr marL="0" lvl="1" indent="0" algn="just">
              <a:buNone/>
            </a:pPr>
            <a:r>
              <a:rPr lang="en-ZA" sz="2800" b="1" dirty="0">
                <a:solidFill>
                  <a:schemeClr val="tx1"/>
                </a:solidFill>
              </a:rPr>
              <a:t>(</a:t>
            </a:r>
            <a:r>
              <a:rPr lang="en-ZA" sz="2800" b="1" dirty="0" err="1">
                <a:solidFill>
                  <a:schemeClr val="tx1"/>
                </a:solidFill>
              </a:rPr>
              <a:t>i</a:t>
            </a:r>
            <a:r>
              <a:rPr lang="en-ZA" sz="2800" b="1" dirty="0">
                <a:solidFill>
                  <a:schemeClr val="tx1"/>
                </a:solidFill>
              </a:rPr>
              <a:t>) Any combination of the sanctions referred to in paragraphs above.</a:t>
            </a:r>
          </a:p>
          <a:p>
            <a:pPr marL="0" lvl="1" indent="0" algn="just">
              <a:buNone/>
            </a:pPr>
            <a:endParaRPr lang="en-ZA" sz="2600" b="1" dirty="0" smtClean="0">
              <a:solidFill>
                <a:schemeClr val="tx1"/>
              </a:solidFill>
            </a:endParaRPr>
          </a:p>
          <a:p>
            <a:pPr marL="0" indent="0">
              <a:lnSpc>
                <a:spcPct val="90000"/>
              </a:lnSpc>
              <a:buNone/>
            </a:pPr>
            <a:endParaRPr lang="en-ZA" sz="1800" b="1" dirty="0">
              <a:solidFill>
                <a:srgbClr val="FF0000"/>
              </a:solidFill>
            </a:endParaRPr>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23</a:t>
            </a:fld>
            <a:endParaRPr lang="en-US" dirty="0"/>
          </a:p>
        </p:txBody>
      </p:sp>
    </p:spTree>
    <p:extLst>
      <p:ext uri="{BB962C8B-B14F-4D97-AF65-F5344CB8AC3E}">
        <p14:creationId xmlns:p14="http://schemas.microsoft.com/office/powerpoint/2010/main" xmlns="" val="13889746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OUTCOME OF THE CIDB INVESTIGATION</a:t>
            </a:r>
            <a:endParaRPr lang="en-ZA" b="1" dirty="0"/>
          </a:p>
        </p:txBody>
      </p:sp>
    </p:spTree>
    <p:extLst>
      <p:ext uri="{BB962C8B-B14F-4D97-AF65-F5344CB8AC3E}">
        <p14:creationId xmlns:p14="http://schemas.microsoft.com/office/powerpoint/2010/main" xmlns="" val="1321323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792163" y="152400"/>
            <a:ext cx="8209597" cy="599440"/>
          </a:xfrm>
        </p:spPr>
        <p:txBody>
          <a:bodyPr/>
          <a:lstStyle/>
          <a:p>
            <a:r>
              <a:rPr lang="en-US" sz="2800" b="1" dirty="0" smtClean="0">
                <a:latin typeface="Arial" charset="0"/>
              </a:rPr>
              <a:t>VI. OUTCOME OF </a:t>
            </a:r>
            <a:r>
              <a:rPr lang="en-US" sz="2800" b="1" dirty="0">
                <a:latin typeface="Arial" charset="0"/>
              </a:rPr>
              <a:t>THE </a:t>
            </a:r>
            <a:r>
              <a:rPr lang="en-US" sz="2800" b="1" dirty="0" smtClean="0">
                <a:latin typeface="Arial" charset="0"/>
              </a:rPr>
              <a:t>CIDB INVESTIGATION</a:t>
            </a:r>
          </a:p>
        </p:txBody>
      </p:sp>
      <p:sp>
        <p:nvSpPr>
          <p:cNvPr id="166915" name="Rectangle 3"/>
          <p:cNvSpPr>
            <a:spLocks noGrp="1" noChangeArrowheads="1"/>
          </p:cNvSpPr>
          <p:nvPr>
            <p:ph type="body" idx="4294967295"/>
          </p:nvPr>
        </p:nvSpPr>
        <p:spPr>
          <a:xfrm>
            <a:off x="400050" y="751840"/>
            <a:ext cx="8472488" cy="5380946"/>
          </a:xfrm>
        </p:spPr>
        <p:txBody>
          <a:bodyPr>
            <a:normAutofit fontScale="77500" lnSpcReduction="20000"/>
          </a:bodyPr>
          <a:lstStyle/>
          <a:p>
            <a:pPr lvl="0" algn="just"/>
            <a:r>
              <a:rPr lang="en-US" sz="3100" dirty="0" smtClean="0">
                <a:solidFill>
                  <a:schemeClr val="tx1"/>
                </a:solidFill>
              </a:rPr>
              <a:t>In </a:t>
            </a:r>
            <a:r>
              <a:rPr lang="en-GB" sz="3100" dirty="0" smtClean="0">
                <a:solidFill>
                  <a:schemeClr val="tx1"/>
                </a:solidFill>
              </a:rPr>
              <a:t>March 2015, notices of the charges against 15 construction firms were issued in </a:t>
            </a:r>
            <a:r>
              <a:rPr lang="en-GB" sz="3100" dirty="0">
                <a:solidFill>
                  <a:schemeClr val="tx1"/>
                </a:solidFill>
              </a:rPr>
              <a:t>terms of Regulation 29 of the Construction Industry Development </a:t>
            </a:r>
            <a:r>
              <a:rPr lang="en-GB" sz="3100" dirty="0" smtClean="0">
                <a:solidFill>
                  <a:schemeClr val="tx1"/>
                </a:solidFill>
              </a:rPr>
              <a:t>Regulations, </a:t>
            </a:r>
            <a:r>
              <a:rPr lang="en-GB" sz="3100" dirty="0">
                <a:solidFill>
                  <a:schemeClr val="tx1"/>
                </a:solidFill>
              </a:rPr>
              <a:t>for breaches of the </a:t>
            </a:r>
            <a:r>
              <a:rPr lang="en-GB" sz="3100" dirty="0" err="1">
                <a:solidFill>
                  <a:schemeClr val="tx1"/>
                </a:solidFill>
              </a:rPr>
              <a:t>cidb</a:t>
            </a:r>
            <a:r>
              <a:rPr lang="en-GB" sz="3100" dirty="0">
                <a:solidFill>
                  <a:schemeClr val="tx1"/>
                </a:solidFill>
              </a:rPr>
              <a:t> code of </a:t>
            </a:r>
            <a:r>
              <a:rPr lang="en-GB" sz="3100" dirty="0" smtClean="0">
                <a:solidFill>
                  <a:schemeClr val="tx1"/>
                </a:solidFill>
              </a:rPr>
              <a:t>conduct.</a:t>
            </a:r>
            <a:endParaRPr lang="en-ZA" sz="3100" dirty="0">
              <a:solidFill>
                <a:schemeClr val="tx1"/>
              </a:solidFill>
            </a:endParaRPr>
          </a:p>
          <a:p>
            <a:pPr marL="0" indent="0" algn="just">
              <a:buNone/>
            </a:pPr>
            <a:r>
              <a:rPr lang="en-GB" sz="3100" dirty="0">
                <a:solidFill>
                  <a:schemeClr val="tx1"/>
                </a:solidFill>
              </a:rPr>
              <a:t> </a:t>
            </a:r>
            <a:endParaRPr lang="en-ZA" sz="3100" dirty="0">
              <a:solidFill>
                <a:schemeClr val="tx1"/>
              </a:solidFill>
            </a:endParaRPr>
          </a:p>
          <a:p>
            <a:pPr algn="just"/>
            <a:r>
              <a:rPr lang="en-US" sz="3100" dirty="0" smtClean="0">
                <a:solidFill>
                  <a:schemeClr val="tx1"/>
                </a:solidFill>
              </a:rPr>
              <a:t>After receipt of the charges, the following firms lodged in the High Court, a review application against the Minister and the cidb:</a:t>
            </a:r>
          </a:p>
          <a:p>
            <a:pPr marL="0" indent="0" algn="just">
              <a:buNone/>
            </a:pPr>
            <a:endParaRPr lang="en-ZA" sz="3100" dirty="0">
              <a:solidFill>
                <a:schemeClr val="tx1"/>
              </a:solidFill>
            </a:endParaRPr>
          </a:p>
          <a:p>
            <a:pPr marL="0" lvl="0" indent="0" algn="just">
              <a:buNone/>
            </a:pPr>
            <a:r>
              <a:rPr lang="en-ZA" sz="3100" dirty="0">
                <a:solidFill>
                  <a:schemeClr val="tx1"/>
                </a:solidFill>
              </a:rPr>
              <a:t>	</a:t>
            </a:r>
            <a:r>
              <a:rPr lang="en-ZA" sz="3100" dirty="0" smtClean="0">
                <a:solidFill>
                  <a:schemeClr val="tx1"/>
                </a:solidFill>
              </a:rPr>
              <a:t>-	Murray </a:t>
            </a:r>
            <a:r>
              <a:rPr lang="en-ZA" sz="3100" dirty="0">
                <a:solidFill>
                  <a:schemeClr val="tx1"/>
                </a:solidFill>
              </a:rPr>
              <a:t>&amp; Roberts;</a:t>
            </a:r>
          </a:p>
          <a:p>
            <a:pPr marL="0" lvl="0" indent="0" algn="just">
              <a:buNone/>
            </a:pPr>
            <a:r>
              <a:rPr lang="en-ZA" sz="3100" dirty="0" smtClean="0">
                <a:solidFill>
                  <a:schemeClr val="tx1"/>
                </a:solidFill>
              </a:rPr>
              <a:t>	-	Aveng </a:t>
            </a:r>
            <a:r>
              <a:rPr lang="en-ZA" sz="3100" dirty="0">
                <a:solidFill>
                  <a:schemeClr val="tx1"/>
                </a:solidFill>
              </a:rPr>
              <a:t>(Africa) (Pty) Ltd;</a:t>
            </a:r>
          </a:p>
          <a:p>
            <a:pPr marL="0" lvl="0" indent="0" algn="just">
              <a:buNone/>
            </a:pPr>
            <a:r>
              <a:rPr lang="en-ZA" sz="3100" dirty="0" smtClean="0">
                <a:solidFill>
                  <a:schemeClr val="tx1"/>
                </a:solidFill>
              </a:rPr>
              <a:t>	-	</a:t>
            </a:r>
            <a:r>
              <a:rPr lang="en-ZA" sz="3100" dirty="0" err="1" smtClean="0">
                <a:solidFill>
                  <a:schemeClr val="tx1"/>
                </a:solidFill>
              </a:rPr>
              <a:t>Raubex</a:t>
            </a:r>
            <a:r>
              <a:rPr lang="en-ZA" sz="3100" dirty="0" smtClean="0">
                <a:solidFill>
                  <a:schemeClr val="tx1"/>
                </a:solidFill>
              </a:rPr>
              <a:t> </a:t>
            </a:r>
            <a:r>
              <a:rPr lang="en-ZA" sz="3100" dirty="0">
                <a:solidFill>
                  <a:schemeClr val="tx1"/>
                </a:solidFill>
              </a:rPr>
              <a:t>(Pty) Ltd;</a:t>
            </a:r>
          </a:p>
          <a:p>
            <a:pPr marL="0" lvl="0" indent="0" algn="just">
              <a:buNone/>
            </a:pPr>
            <a:r>
              <a:rPr lang="en-ZA" sz="3100" dirty="0" smtClean="0">
                <a:solidFill>
                  <a:schemeClr val="tx1"/>
                </a:solidFill>
              </a:rPr>
              <a:t>	-	</a:t>
            </a:r>
            <a:r>
              <a:rPr lang="en-ZA" sz="3100" dirty="0" err="1" smtClean="0">
                <a:solidFill>
                  <a:schemeClr val="tx1"/>
                </a:solidFill>
              </a:rPr>
              <a:t>Stefanutti</a:t>
            </a:r>
            <a:r>
              <a:rPr lang="en-ZA" sz="3100" dirty="0" smtClean="0">
                <a:solidFill>
                  <a:schemeClr val="tx1"/>
                </a:solidFill>
              </a:rPr>
              <a:t> </a:t>
            </a:r>
            <a:r>
              <a:rPr lang="en-ZA" sz="3100" dirty="0">
                <a:solidFill>
                  <a:schemeClr val="tx1"/>
                </a:solidFill>
              </a:rPr>
              <a:t>Stocks Holdings Ltd; and</a:t>
            </a:r>
          </a:p>
          <a:p>
            <a:pPr marL="0" lvl="0" indent="0" algn="just">
              <a:buNone/>
            </a:pPr>
            <a:r>
              <a:rPr lang="en-ZA" sz="3100" dirty="0" smtClean="0">
                <a:solidFill>
                  <a:schemeClr val="tx1"/>
                </a:solidFill>
              </a:rPr>
              <a:t>	-	WBHO (</a:t>
            </a:r>
            <a:r>
              <a:rPr lang="en-ZA" sz="3100" u="sng" dirty="0" smtClean="0">
                <a:solidFill>
                  <a:schemeClr val="tx1"/>
                </a:solidFill>
              </a:rPr>
              <a:t>lodged a late application</a:t>
            </a:r>
            <a:r>
              <a:rPr lang="en-ZA" sz="3100" dirty="0" smtClean="0">
                <a:solidFill>
                  <a:schemeClr val="tx1"/>
                </a:solidFill>
              </a:rPr>
              <a:t>)</a:t>
            </a:r>
            <a:endParaRPr lang="en-ZA" sz="3100" dirty="0">
              <a:solidFill>
                <a:schemeClr val="tx1"/>
              </a:solidFill>
            </a:endParaRPr>
          </a:p>
          <a:p>
            <a:pPr marL="0" indent="0">
              <a:lnSpc>
                <a:spcPct val="90000"/>
              </a:lnSpc>
              <a:buNone/>
            </a:pPr>
            <a:endParaRPr lang="en-US" sz="1800" dirty="0" smtClean="0"/>
          </a:p>
          <a:p>
            <a:pPr marL="914400" lvl="2" indent="0">
              <a:buNone/>
            </a:pPr>
            <a:r>
              <a:rPr lang="en-ZA" dirty="0" smtClean="0"/>
              <a:t> </a:t>
            </a:r>
            <a:endParaRPr lang="en-ZA" sz="2800" dirty="0"/>
          </a:p>
          <a:p>
            <a:pPr marL="0" indent="0">
              <a:lnSpc>
                <a:spcPct val="90000"/>
              </a:lnSpc>
              <a:buNone/>
            </a:pPr>
            <a:endParaRPr lang="en-ZA" sz="1800" b="1"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25</a:t>
            </a:fld>
            <a:endParaRPr lang="en-US" dirty="0"/>
          </a:p>
        </p:txBody>
      </p:sp>
    </p:spTree>
    <p:extLst>
      <p:ext uri="{BB962C8B-B14F-4D97-AF65-F5344CB8AC3E}">
        <p14:creationId xmlns:p14="http://schemas.microsoft.com/office/powerpoint/2010/main" xmlns="" val="4042728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282103" y="152400"/>
            <a:ext cx="8719658" cy="599440"/>
          </a:xfrm>
        </p:spPr>
        <p:txBody>
          <a:bodyPr/>
          <a:lstStyle/>
          <a:p>
            <a:r>
              <a:rPr lang="en-US" sz="2800" b="1" dirty="0" smtClean="0">
                <a:latin typeface="Arial" charset="0"/>
              </a:rPr>
              <a:t>OUTCOME OF </a:t>
            </a:r>
            <a:r>
              <a:rPr lang="en-US" sz="2800" b="1" dirty="0">
                <a:latin typeface="Arial" charset="0"/>
              </a:rPr>
              <a:t>THE </a:t>
            </a:r>
            <a:r>
              <a:rPr lang="en-US" sz="2800" b="1" dirty="0" smtClean="0">
                <a:latin typeface="Arial" charset="0"/>
              </a:rPr>
              <a:t>CIDB INVESTIGATION </a:t>
            </a:r>
            <a:r>
              <a:rPr lang="en-US" sz="2800" b="1" i="1" dirty="0" err="1" smtClean="0">
                <a:latin typeface="Arial" charset="0"/>
              </a:rPr>
              <a:t>cont</a:t>
            </a:r>
            <a:r>
              <a:rPr lang="en-US" sz="2800" b="1" i="1" dirty="0" smtClean="0">
                <a:latin typeface="Arial" charset="0"/>
              </a:rPr>
              <a:t>…</a:t>
            </a:r>
          </a:p>
        </p:txBody>
      </p:sp>
      <p:sp>
        <p:nvSpPr>
          <p:cNvPr id="166915" name="Rectangle 3"/>
          <p:cNvSpPr>
            <a:spLocks noGrp="1" noChangeArrowheads="1"/>
          </p:cNvSpPr>
          <p:nvPr>
            <p:ph type="body" idx="4294967295"/>
          </p:nvPr>
        </p:nvSpPr>
        <p:spPr>
          <a:xfrm>
            <a:off x="827088" y="995680"/>
            <a:ext cx="7775575" cy="4443423"/>
          </a:xfrm>
        </p:spPr>
        <p:txBody>
          <a:bodyPr>
            <a:normAutofit/>
          </a:bodyPr>
          <a:lstStyle/>
          <a:p>
            <a:pPr marL="0" indent="0" algn="just">
              <a:lnSpc>
                <a:spcPct val="90000"/>
              </a:lnSpc>
              <a:buNone/>
            </a:pPr>
            <a:r>
              <a:rPr lang="en-US" dirty="0" smtClean="0">
                <a:solidFill>
                  <a:schemeClr val="tx1"/>
                </a:solidFill>
              </a:rPr>
              <a:t>The court application brought against the Minister and cidb had two Parts:</a:t>
            </a:r>
          </a:p>
          <a:p>
            <a:pPr marL="0" indent="0" algn="just">
              <a:lnSpc>
                <a:spcPct val="90000"/>
              </a:lnSpc>
              <a:buNone/>
            </a:pPr>
            <a:endParaRPr lang="en-US" dirty="0" smtClean="0">
              <a:solidFill>
                <a:schemeClr val="tx1"/>
              </a:solidFill>
            </a:endParaRPr>
          </a:p>
          <a:p>
            <a:pPr marL="0" lvl="0" indent="0" algn="just">
              <a:lnSpc>
                <a:spcPct val="90000"/>
              </a:lnSpc>
              <a:buNone/>
            </a:pPr>
            <a:r>
              <a:rPr lang="en-US" dirty="0" smtClean="0">
                <a:solidFill>
                  <a:schemeClr val="tx1"/>
                </a:solidFill>
              </a:rPr>
              <a:t>	-	Part A – </a:t>
            </a:r>
            <a:r>
              <a:rPr lang="af-ZA" dirty="0" smtClean="0">
                <a:solidFill>
                  <a:schemeClr val="tx1"/>
                </a:solidFill>
              </a:rPr>
              <a:t>urgent </a:t>
            </a:r>
            <a:r>
              <a:rPr lang="af-ZA" dirty="0">
                <a:solidFill>
                  <a:schemeClr val="tx1"/>
                </a:solidFill>
              </a:rPr>
              <a:t>application to interdict the cidb </a:t>
            </a:r>
            <a:r>
              <a:rPr lang="af-ZA" dirty="0" smtClean="0">
                <a:solidFill>
                  <a:schemeClr val="tx1"/>
                </a:solidFill>
              </a:rPr>
              <a:t>			from </a:t>
            </a:r>
            <a:r>
              <a:rPr lang="af-ZA" dirty="0">
                <a:solidFill>
                  <a:schemeClr val="tx1"/>
                </a:solidFill>
              </a:rPr>
              <a:t>proceeding with </a:t>
            </a:r>
            <a:r>
              <a:rPr lang="af-ZA" dirty="0" smtClean="0">
                <a:solidFill>
                  <a:schemeClr val="tx1"/>
                </a:solidFill>
              </a:rPr>
              <a:t>the formal inquiry</a:t>
            </a:r>
            <a:r>
              <a:rPr lang="af-ZA" dirty="0">
                <a:solidFill>
                  <a:schemeClr val="tx1"/>
                </a:solidFill>
              </a:rPr>
              <a:t>. </a:t>
            </a:r>
            <a:endParaRPr lang="en-ZA" dirty="0">
              <a:solidFill>
                <a:schemeClr val="tx1"/>
              </a:solidFill>
            </a:endParaRPr>
          </a:p>
          <a:p>
            <a:pPr marL="0" indent="0" algn="just">
              <a:lnSpc>
                <a:spcPct val="90000"/>
              </a:lnSpc>
              <a:buNone/>
            </a:pPr>
            <a:endParaRPr lang="en-US" dirty="0" smtClean="0">
              <a:solidFill>
                <a:schemeClr val="tx1"/>
              </a:solidFill>
            </a:endParaRPr>
          </a:p>
          <a:p>
            <a:pPr marL="0" lvl="1" indent="0" algn="just">
              <a:lnSpc>
                <a:spcPct val="90000"/>
              </a:lnSpc>
              <a:buNone/>
            </a:pPr>
            <a:r>
              <a:rPr lang="en-US" dirty="0" smtClean="0">
                <a:solidFill>
                  <a:schemeClr val="tx1"/>
                </a:solidFill>
              </a:rPr>
              <a:t>	-	Part B – application to review the regulations 			issued by the Minister and the code of conduct 			published by cidb</a:t>
            </a:r>
            <a:r>
              <a:rPr lang="en-GB" dirty="0" smtClean="0">
                <a:solidFill>
                  <a:schemeClr val="tx1"/>
                </a:solidFill>
              </a:rPr>
              <a:t>.</a:t>
            </a:r>
            <a:endParaRPr lang="en-US" dirty="0" smtClean="0">
              <a:solidFill>
                <a:schemeClr val="tx1"/>
              </a:solidFill>
            </a:endParaRPr>
          </a:p>
          <a:p>
            <a:pPr marL="0" indent="0">
              <a:lnSpc>
                <a:spcPct val="90000"/>
              </a:lnSpc>
              <a:buNone/>
            </a:pPr>
            <a:endParaRPr lang="en-US" sz="1800" dirty="0" smtClean="0"/>
          </a:p>
          <a:p>
            <a:pPr marL="914400" lvl="2" indent="0">
              <a:buNone/>
            </a:pPr>
            <a:r>
              <a:rPr lang="en-ZA" dirty="0" smtClean="0"/>
              <a:t> </a:t>
            </a:r>
            <a:endParaRPr lang="en-ZA" sz="2800" dirty="0"/>
          </a:p>
          <a:p>
            <a:pPr marL="0" indent="0">
              <a:lnSpc>
                <a:spcPct val="90000"/>
              </a:lnSpc>
              <a:buNone/>
            </a:pPr>
            <a:endParaRPr lang="en-ZA" sz="1800" b="1"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26</a:t>
            </a:fld>
            <a:endParaRPr lang="en-US" dirty="0"/>
          </a:p>
        </p:txBody>
      </p:sp>
    </p:spTree>
    <p:extLst>
      <p:ext uri="{BB962C8B-B14F-4D97-AF65-F5344CB8AC3E}">
        <p14:creationId xmlns:p14="http://schemas.microsoft.com/office/powerpoint/2010/main" xmlns="" val="22653456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74638"/>
            <a:ext cx="8601075" cy="825500"/>
          </a:xfrm>
        </p:spPr>
        <p:txBody>
          <a:bodyPr/>
          <a:lstStyle/>
          <a:p>
            <a:r>
              <a:rPr lang="en-US" sz="2800" b="1" dirty="0">
                <a:latin typeface="Arial" charset="0"/>
              </a:rPr>
              <a:t>OUTCOME OF THE CIDB INVESTIGATION </a:t>
            </a:r>
            <a:r>
              <a:rPr lang="en-US" sz="2800" b="1" i="1" dirty="0" err="1">
                <a:latin typeface="Arial" charset="0"/>
              </a:rPr>
              <a:t>cont</a:t>
            </a:r>
            <a:r>
              <a:rPr lang="en-US" sz="2800" b="1" i="1" dirty="0">
                <a:latin typeface="Arial" charset="0"/>
              </a:rPr>
              <a:t>…</a:t>
            </a:r>
            <a:endParaRPr lang="en-ZA" sz="2800" b="1" dirty="0"/>
          </a:p>
        </p:txBody>
      </p:sp>
      <p:sp>
        <p:nvSpPr>
          <p:cNvPr id="3" name="Content Placeholder 2"/>
          <p:cNvSpPr>
            <a:spLocks noGrp="1"/>
          </p:cNvSpPr>
          <p:nvPr>
            <p:ph idx="1"/>
          </p:nvPr>
        </p:nvSpPr>
        <p:spPr>
          <a:xfrm>
            <a:off x="457200" y="1209039"/>
            <a:ext cx="8229600" cy="4744721"/>
          </a:xfrm>
        </p:spPr>
        <p:txBody>
          <a:bodyPr>
            <a:noAutofit/>
          </a:bodyPr>
          <a:lstStyle/>
          <a:p>
            <a:pPr marL="0" indent="0" algn="just">
              <a:buNone/>
            </a:pPr>
            <a:r>
              <a:rPr lang="en-GB" dirty="0" smtClean="0">
                <a:solidFill>
                  <a:schemeClr val="tx1"/>
                </a:solidFill>
              </a:rPr>
              <a:t>The following legal issues were raised:</a:t>
            </a:r>
          </a:p>
          <a:p>
            <a:pPr algn="just"/>
            <a:r>
              <a:rPr lang="en-GB" dirty="0" smtClean="0">
                <a:solidFill>
                  <a:schemeClr val="tx1"/>
                </a:solidFill>
              </a:rPr>
              <a:t>Set </a:t>
            </a:r>
            <a:r>
              <a:rPr lang="en-GB" dirty="0">
                <a:solidFill>
                  <a:schemeClr val="tx1"/>
                </a:solidFill>
              </a:rPr>
              <a:t>aside certain </a:t>
            </a:r>
            <a:r>
              <a:rPr lang="en-GB" dirty="0" smtClean="0">
                <a:solidFill>
                  <a:schemeClr val="tx1"/>
                </a:solidFill>
              </a:rPr>
              <a:t>provisions of the regulations </a:t>
            </a:r>
            <a:r>
              <a:rPr lang="en-GB" dirty="0">
                <a:solidFill>
                  <a:schemeClr val="tx1"/>
                </a:solidFill>
              </a:rPr>
              <a:t>promulgated under the cidb Act as </a:t>
            </a:r>
            <a:r>
              <a:rPr lang="en-GB" i="1" dirty="0">
                <a:solidFill>
                  <a:schemeClr val="tx1"/>
                </a:solidFill>
              </a:rPr>
              <a:t>ultra vires</a:t>
            </a:r>
            <a:r>
              <a:rPr lang="en-GB" dirty="0">
                <a:solidFill>
                  <a:schemeClr val="tx1"/>
                </a:solidFill>
              </a:rPr>
              <a:t> and accordingly declared unlawful and </a:t>
            </a:r>
            <a:r>
              <a:rPr lang="en-GB" dirty="0" smtClean="0">
                <a:solidFill>
                  <a:schemeClr val="tx1"/>
                </a:solidFill>
              </a:rPr>
              <a:t>unconstitutional, for example:</a:t>
            </a:r>
          </a:p>
          <a:p>
            <a:pPr marL="0" indent="0" algn="just">
              <a:buNone/>
            </a:pPr>
            <a:r>
              <a:rPr lang="en-GB" dirty="0" smtClean="0">
                <a:solidFill>
                  <a:schemeClr val="tx1"/>
                </a:solidFill>
              </a:rPr>
              <a:t>	- The </a:t>
            </a:r>
            <a:r>
              <a:rPr lang="en-GB" dirty="0">
                <a:solidFill>
                  <a:schemeClr val="tx1"/>
                </a:solidFill>
              </a:rPr>
              <a:t>Minister does not have the powers to compel the </a:t>
            </a:r>
            <a:r>
              <a:rPr lang="en-GB" dirty="0" smtClean="0">
                <a:solidFill>
                  <a:schemeClr val="tx1"/>
                </a:solidFill>
              </a:rPr>
              <a:t>	appointment </a:t>
            </a:r>
            <a:r>
              <a:rPr lang="en-GB" dirty="0">
                <a:solidFill>
                  <a:schemeClr val="tx1"/>
                </a:solidFill>
              </a:rPr>
              <a:t>of </a:t>
            </a:r>
            <a:r>
              <a:rPr lang="en-GB" dirty="0" smtClean="0">
                <a:solidFill>
                  <a:schemeClr val="tx1"/>
                </a:solidFill>
              </a:rPr>
              <a:t>an investigative </a:t>
            </a:r>
            <a:r>
              <a:rPr lang="en-GB" dirty="0">
                <a:solidFill>
                  <a:schemeClr val="tx1"/>
                </a:solidFill>
              </a:rPr>
              <a:t>committee </a:t>
            </a:r>
            <a:r>
              <a:rPr lang="en-GB" dirty="0" smtClean="0">
                <a:solidFill>
                  <a:schemeClr val="tx1"/>
                </a:solidFill>
              </a:rPr>
              <a:t>as </a:t>
            </a:r>
            <a:r>
              <a:rPr lang="en-GB" dirty="0">
                <a:solidFill>
                  <a:schemeClr val="tx1"/>
                </a:solidFill>
              </a:rPr>
              <a:t>set out in </a:t>
            </a:r>
            <a:r>
              <a:rPr lang="en-GB" dirty="0" smtClean="0">
                <a:solidFill>
                  <a:schemeClr val="tx1"/>
                </a:solidFill>
              </a:rPr>
              <a:t>	cidb Regulation 29</a:t>
            </a:r>
            <a:r>
              <a:rPr lang="en-GB" dirty="0">
                <a:solidFill>
                  <a:schemeClr val="tx1"/>
                </a:solidFill>
              </a:rPr>
              <a:t>;</a:t>
            </a:r>
            <a:r>
              <a:rPr lang="en-US" dirty="0" smtClean="0">
                <a:solidFill>
                  <a:schemeClr val="tx1"/>
                </a:solidFill>
              </a:rPr>
              <a:t> </a:t>
            </a:r>
          </a:p>
          <a:p>
            <a:pPr marL="0" indent="0" algn="just">
              <a:buNone/>
            </a:pPr>
            <a:endParaRPr lang="en-US" dirty="0" smtClean="0">
              <a:solidFill>
                <a:schemeClr val="tx1"/>
              </a:solidFill>
            </a:endParaRPr>
          </a:p>
          <a:p>
            <a:pPr marL="0" indent="0" algn="just">
              <a:buNone/>
            </a:pPr>
            <a:r>
              <a:rPr lang="en-US" dirty="0">
                <a:solidFill>
                  <a:schemeClr val="tx1"/>
                </a:solidFill>
              </a:rPr>
              <a:t>	</a:t>
            </a:r>
            <a:r>
              <a:rPr lang="en-US" dirty="0" smtClean="0">
                <a:solidFill>
                  <a:schemeClr val="tx1"/>
                </a:solidFill>
              </a:rPr>
              <a:t>- The </a:t>
            </a:r>
            <a:r>
              <a:rPr lang="en-US" dirty="0">
                <a:solidFill>
                  <a:schemeClr val="tx1"/>
                </a:solidFill>
              </a:rPr>
              <a:t>investigative committee has no </a:t>
            </a:r>
            <a:r>
              <a:rPr lang="en-US" dirty="0" smtClean="0">
                <a:solidFill>
                  <a:schemeClr val="tx1"/>
                </a:solidFill>
              </a:rPr>
              <a:t>existence </a:t>
            </a:r>
            <a:r>
              <a:rPr lang="en-US" dirty="0">
                <a:solidFill>
                  <a:schemeClr val="tx1"/>
                </a:solidFill>
              </a:rPr>
              <a:t>in </a:t>
            </a:r>
            <a:r>
              <a:rPr lang="en-US" dirty="0" smtClean="0">
                <a:solidFill>
                  <a:schemeClr val="tx1"/>
                </a:solidFill>
              </a:rPr>
              <a:t>law 	and </a:t>
            </a:r>
            <a:r>
              <a:rPr lang="en-US" dirty="0">
                <a:solidFill>
                  <a:schemeClr val="tx1"/>
                </a:solidFill>
              </a:rPr>
              <a:t>no jurisdiction to conduct the </a:t>
            </a:r>
            <a:r>
              <a:rPr lang="en-US" dirty="0" smtClean="0">
                <a:solidFill>
                  <a:schemeClr val="tx1"/>
                </a:solidFill>
              </a:rPr>
              <a:t>	inquiries</a:t>
            </a:r>
            <a:r>
              <a:rPr lang="en-US" dirty="0">
                <a:solidFill>
                  <a:schemeClr val="tx1"/>
                </a:solidFill>
              </a:rPr>
              <a:t>;</a:t>
            </a:r>
          </a:p>
          <a:p>
            <a:pPr marL="0" indent="0" algn="just">
              <a:buNone/>
            </a:pPr>
            <a:endParaRPr lang="en-US" dirty="0" smtClean="0">
              <a:solidFill>
                <a:schemeClr val="tx1"/>
              </a:solidFill>
            </a:endParaRPr>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27</a:t>
            </a:fld>
            <a:endParaRPr lang="en-US" dirty="0"/>
          </a:p>
        </p:txBody>
      </p:sp>
    </p:spTree>
    <p:extLst>
      <p:ext uri="{BB962C8B-B14F-4D97-AF65-F5344CB8AC3E}">
        <p14:creationId xmlns:p14="http://schemas.microsoft.com/office/powerpoint/2010/main" xmlns="" val="1075861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274638"/>
            <a:ext cx="8529637" cy="625475"/>
          </a:xfrm>
        </p:spPr>
        <p:txBody>
          <a:bodyPr/>
          <a:lstStyle/>
          <a:p>
            <a:r>
              <a:rPr lang="en-US" sz="2800" b="1" dirty="0">
                <a:latin typeface="Arial" charset="0"/>
              </a:rPr>
              <a:t>OUTCOME OF THE CIDB INVESTIGATION </a:t>
            </a:r>
            <a:r>
              <a:rPr lang="en-US" sz="2800" b="1" i="1" dirty="0" err="1">
                <a:latin typeface="Arial" charset="0"/>
              </a:rPr>
              <a:t>cont</a:t>
            </a:r>
            <a:r>
              <a:rPr lang="en-US" sz="2800" b="1" i="1" dirty="0">
                <a:latin typeface="Arial" charset="0"/>
              </a:rPr>
              <a:t>…</a:t>
            </a:r>
            <a:endParaRPr lang="en-ZA" sz="2800" b="1" dirty="0"/>
          </a:p>
        </p:txBody>
      </p:sp>
      <p:sp>
        <p:nvSpPr>
          <p:cNvPr id="3" name="Content Placeholder 2"/>
          <p:cNvSpPr>
            <a:spLocks noGrp="1"/>
          </p:cNvSpPr>
          <p:nvPr>
            <p:ph idx="1"/>
          </p:nvPr>
        </p:nvSpPr>
        <p:spPr>
          <a:xfrm>
            <a:off x="369651" y="900113"/>
            <a:ext cx="8531462" cy="4829911"/>
          </a:xfrm>
        </p:spPr>
        <p:txBody>
          <a:bodyPr>
            <a:normAutofit/>
          </a:bodyPr>
          <a:lstStyle/>
          <a:p>
            <a:pPr marL="0" indent="0" algn="just">
              <a:buNone/>
            </a:pPr>
            <a:r>
              <a:rPr lang="en-GB" dirty="0" smtClean="0">
                <a:solidFill>
                  <a:schemeClr val="tx1"/>
                </a:solidFill>
              </a:rPr>
              <a:t>The following legal issues were raised </a:t>
            </a:r>
            <a:r>
              <a:rPr lang="en-GB" b="1" i="1" dirty="0" err="1" smtClean="0">
                <a:solidFill>
                  <a:schemeClr val="tx1"/>
                </a:solidFill>
              </a:rPr>
              <a:t>cont</a:t>
            </a:r>
            <a:r>
              <a:rPr lang="en-GB" b="1" i="1" dirty="0" smtClean="0">
                <a:solidFill>
                  <a:schemeClr val="tx1"/>
                </a:solidFill>
              </a:rPr>
              <a:t>…</a:t>
            </a:r>
            <a:r>
              <a:rPr lang="en-GB" dirty="0" smtClean="0">
                <a:solidFill>
                  <a:schemeClr val="tx1"/>
                </a:solidFill>
              </a:rPr>
              <a:t>:</a:t>
            </a:r>
          </a:p>
          <a:p>
            <a:pPr marL="0" indent="0" algn="just">
              <a:buNone/>
            </a:pPr>
            <a:endParaRPr lang="en-GB" dirty="0" smtClean="0">
              <a:solidFill>
                <a:schemeClr val="tx1"/>
              </a:solidFill>
            </a:endParaRPr>
          </a:p>
          <a:p>
            <a:pPr marL="0" indent="0" algn="just">
              <a:buNone/>
            </a:pPr>
            <a:r>
              <a:rPr lang="en-US" dirty="0" smtClean="0">
                <a:solidFill>
                  <a:schemeClr val="tx1"/>
                </a:solidFill>
              </a:rPr>
              <a:t>	- The </a:t>
            </a:r>
            <a:r>
              <a:rPr lang="en-US" dirty="0">
                <a:solidFill>
                  <a:schemeClr val="tx1"/>
                </a:solidFill>
              </a:rPr>
              <a:t>Act does not empower the Board to take disciplinary </a:t>
            </a:r>
            <a:r>
              <a:rPr lang="en-US" dirty="0" smtClean="0">
                <a:solidFill>
                  <a:schemeClr val="tx1"/>
                </a:solidFill>
              </a:rPr>
              <a:t>	action against registered contractors </a:t>
            </a:r>
            <a:r>
              <a:rPr lang="en-US" dirty="0">
                <a:solidFill>
                  <a:schemeClr val="tx1"/>
                </a:solidFill>
              </a:rPr>
              <a:t>or </a:t>
            </a:r>
            <a:r>
              <a:rPr lang="en-US" dirty="0" smtClean="0">
                <a:solidFill>
                  <a:schemeClr val="tx1"/>
                </a:solidFill>
              </a:rPr>
              <a:t>to </a:t>
            </a:r>
            <a:r>
              <a:rPr lang="en-US" dirty="0">
                <a:solidFill>
                  <a:schemeClr val="tx1"/>
                </a:solidFill>
              </a:rPr>
              <a:t>impose </a:t>
            </a:r>
            <a:r>
              <a:rPr lang="en-US" dirty="0" smtClean="0">
                <a:solidFill>
                  <a:schemeClr val="tx1"/>
                </a:solidFill>
              </a:rPr>
              <a:t>	penalties </a:t>
            </a:r>
            <a:r>
              <a:rPr lang="en-GB" dirty="0">
                <a:solidFill>
                  <a:schemeClr val="tx1"/>
                </a:solidFill>
              </a:rPr>
              <a:t>as contemplated </a:t>
            </a:r>
            <a:r>
              <a:rPr lang="en-GB" dirty="0" smtClean="0">
                <a:solidFill>
                  <a:schemeClr val="tx1"/>
                </a:solidFill>
              </a:rPr>
              <a:t>in Regulation </a:t>
            </a:r>
            <a:r>
              <a:rPr lang="en-GB" dirty="0">
                <a:solidFill>
                  <a:schemeClr val="tx1"/>
                </a:solidFill>
              </a:rPr>
              <a:t>29(18)</a:t>
            </a:r>
            <a:r>
              <a:rPr lang="en-US" dirty="0">
                <a:solidFill>
                  <a:schemeClr val="tx1"/>
                </a:solidFill>
              </a:rPr>
              <a:t> for </a:t>
            </a:r>
            <a:r>
              <a:rPr lang="en-US" dirty="0" smtClean="0">
                <a:solidFill>
                  <a:schemeClr val="tx1"/>
                </a:solidFill>
              </a:rPr>
              <a:t>breach 	of </a:t>
            </a:r>
            <a:r>
              <a:rPr lang="en-US" dirty="0">
                <a:solidFill>
                  <a:schemeClr val="tx1"/>
                </a:solidFill>
              </a:rPr>
              <a:t>the Act, the </a:t>
            </a:r>
            <a:r>
              <a:rPr lang="en-US" dirty="0" smtClean="0">
                <a:solidFill>
                  <a:schemeClr val="tx1"/>
                </a:solidFill>
              </a:rPr>
              <a:t>Regulations and </a:t>
            </a:r>
            <a:r>
              <a:rPr lang="en-US" dirty="0">
                <a:solidFill>
                  <a:schemeClr val="tx1"/>
                </a:solidFill>
              </a:rPr>
              <a:t>the </a:t>
            </a:r>
            <a:r>
              <a:rPr lang="en-US" dirty="0" smtClean="0">
                <a:solidFill>
                  <a:schemeClr val="tx1"/>
                </a:solidFill>
              </a:rPr>
              <a:t>Code of Conduct. </a:t>
            </a:r>
          </a:p>
          <a:p>
            <a:pPr marL="0" indent="0" algn="just">
              <a:buNone/>
            </a:pPr>
            <a:endParaRPr lang="en-US" dirty="0" smtClean="0">
              <a:solidFill>
                <a:schemeClr val="tx1"/>
              </a:solidFill>
            </a:endParaRPr>
          </a:p>
          <a:p>
            <a:pPr lvl="0" algn="just"/>
            <a:r>
              <a:rPr lang="en-GB" dirty="0" smtClean="0">
                <a:solidFill>
                  <a:schemeClr val="tx1"/>
                </a:solidFill>
              </a:rPr>
              <a:t>The legislature </a:t>
            </a:r>
            <a:r>
              <a:rPr lang="en-GB" dirty="0">
                <a:solidFill>
                  <a:schemeClr val="tx1"/>
                </a:solidFill>
              </a:rPr>
              <a:t>never intended </a:t>
            </a:r>
            <a:r>
              <a:rPr lang="en-GB" dirty="0" smtClean="0">
                <a:solidFill>
                  <a:schemeClr val="tx1"/>
                </a:solidFill>
              </a:rPr>
              <a:t>any breach of the Code of Conduct </a:t>
            </a:r>
            <a:r>
              <a:rPr lang="en-GB" dirty="0">
                <a:solidFill>
                  <a:schemeClr val="tx1"/>
                </a:solidFill>
              </a:rPr>
              <a:t>to </a:t>
            </a:r>
            <a:r>
              <a:rPr lang="en-GB" dirty="0" smtClean="0">
                <a:solidFill>
                  <a:schemeClr val="tx1"/>
                </a:solidFill>
              </a:rPr>
              <a:t>result in the penalties as envisaged in regulation 29 (18)</a:t>
            </a:r>
            <a:r>
              <a:rPr lang="en-US" dirty="0">
                <a:solidFill>
                  <a:schemeClr val="tx1"/>
                </a:solidFill>
              </a:rPr>
              <a:t> which empowers the investigative committee to impose </a:t>
            </a:r>
            <a:r>
              <a:rPr lang="en-US" dirty="0" smtClean="0">
                <a:solidFill>
                  <a:schemeClr val="tx1"/>
                </a:solidFill>
              </a:rPr>
              <a:t>sanctions.</a:t>
            </a:r>
            <a:r>
              <a:rPr lang="en-GB" dirty="0" smtClean="0">
                <a:solidFill>
                  <a:schemeClr val="tx1"/>
                </a:solidFill>
              </a:rPr>
              <a:t> </a:t>
            </a:r>
            <a:endParaRPr lang="en-ZA" dirty="0">
              <a:solidFill>
                <a:schemeClr val="tx1"/>
              </a:solidFill>
            </a:endParaRPr>
          </a:p>
          <a:p>
            <a:pPr marL="0" indent="0" algn="just">
              <a:buNone/>
            </a:pPr>
            <a:endParaRPr lang="en-ZA" b="0"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28</a:t>
            </a:fld>
            <a:endParaRPr lang="en-US" dirty="0"/>
          </a:p>
        </p:txBody>
      </p:sp>
    </p:spTree>
    <p:extLst>
      <p:ext uri="{BB962C8B-B14F-4D97-AF65-F5344CB8AC3E}">
        <p14:creationId xmlns:p14="http://schemas.microsoft.com/office/powerpoint/2010/main" xmlns="" val="339927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74638"/>
            <a:ext cx="8715375" cy="711200"/>
          </a:xfrm>
        </p:spPr>
        <p:txBody>
          <a:bodyPr/>
          <a:lstStyle/>
          <a:p>
            <a:r>
              <a:rPr lang="en-US" sz="2800" b="1" dirty="0">
                <a:latin typeface="Arial" charset="0"/>
              </a:rPr>
              <a:t>OUTCOME OF THE CIDB INVESTIGATION </a:t>
            </a:r>
            <a:r>
              <a:rPr lang="en-US" sz="2800" b="1" i="1" dirty="0" err="1">
                <a:latin typeface="Arial" charset="0"/>
              </a:rPr>
              <a:t>cont</a:t>
            </a:r>
            <a:r>
              <a:rPr lang="en-US" sz="2800" b="1" i="1" dirty="0">
                <a:latin typeface="Arial" charset="0"/>
              </a:rPr>
              <a:t>…</a:t>
            </a:r>
            <a:endParaRPr lang="en-ZA" sz="2800" b="1" dirty="0"/>
          </a:p>
        </p:txBody>
      </p:sp>
      <p:sp>
        <p:nvSpPr>
          <p:cNvPr id="3" name="Content Placeholder 2"/>
          <p:cNvSpPr>
            <a:spLocks noGrp="1"/>
          </p:cNvSpPr>
          <p:nvPr>
            <p:ph idx="1"/>
          </p:nvPr>
        </p:nvSpPr>
        <p:spPr>
          <a:xfrm>
            <a:off x="457200" y="828675"/>
            <a:ext cx="8472488" cy="5125085"/>
          </a:xfrm>
        </p:spPr>
        <p:txBody>
          <a:bodyPr>
            <a:normAutofit fontScale="92500"/>
          </a:bodyPr>
          <a:lstStyle/>
          <a:p>
            <a:pPr marL="0" indent="0" algn="just">
              <a:buNone/>
            </a:pPr>
            <a:r>
              <a:rPr lang="en-GB" dirty="0">
                <a:solidFill>
                  <a:schemeClr val="tx1"/>
                </a:solidFill>
              </a:rPr>
              <a:t>The following legal issues were raised </a:t>
            </a:r>
            <a:r>
              <a:rPr lang="en-GB" b="1" i="1" dirty="0" err="1">
                <a:solidFill>
                  <a:schemeClr val="tx1"/>
                </a:solidFill>
              </a:rPr>
              <a:t>cont</a:t>
            </a:r>
            <a:r>
              <a:rPr lang="en-GB" b="1" i="1" dirty="0" smtClean="0">
                <a:solidFill>
                  <a:schemeClr val="tx1"/>
                </a:solidFill>
              </a:rPr>
              <a:t>…</a:t>
            </a:r>
            <a:r>
              <a:rPr lang="en-GB" dirty="0" smtClean="0">
                <a:solidFill>
                  <a:schemeClr val="tx1"/>
                </a:solidFill>
              </a:rPr>
              <a:t>:</a:t>
            </a:r>
          </a:p>
          <a:p>
            <a:pPr marL="0" indent="0" algn="just">
              <a:buNone/>
            </a:pPr>
            <a:endParaRPr lang="en-GB" dirty="0">
              <a:solidFill>
                <a:schemeClr val="tx1"/>
              </a:solidFill>
            </a:endParaRPr>
          </a:p>
          <a:p>
            <a:pPr marL="0" indent="0" algn="just">
              <a:buNone/>
            </a:pPr>
            <a:r>
              <a:rPr lang="en-GB" dirty="0" smtClean="0">
                <a:solidFill>
                  <a:schemeClr val="tx1"/>
                </a:solidFill>
              </a:rPr>
              <a:t>The following </a:t>
            </a:r>
            <a:r>
              <a:rPr lang="en-GB" u="sng" dirty="0" smtClean="0">
                <a:solidFill>
                  <a:schemeClr val="tx1"/>
                </a:solidFill>
              </a:rPr>
              <a:t>six </a:t>
            </a:r>
            <a:r>
              <a:rPr lang="en-GB" u="sng" dirty="0">
                <a:solidFill>
                  <a:schemeClr val="tx1"/>
                </a:solidFill>
              </a:rPr>
              <a:t>principles</a:t>
            </a:r>
            <a:r>
              <a:rPr lang="en-GB" dirty="0">
                <a:solidFill>
                  <a:schemeClr val="tx1"/>
                </a:solidFill>
              </a:rPr>
              <a:t> in the </a:t>
            </a:r>
            <a:r>
              <a:rPr lang="en-GB" dirty="0" smtClean="0">
                <a:solidFill>
                  <a:schemeClr val="tx1"/>
                </a:solidFill>
              </a:rPr>
              <a:t>Code of Conduct are </a:t>
            </a:r>
            <a:r>
              <a:rPr lang="en-GB" dirty="0">
                <a:solidFill>
                  <a:schemeClr val="tx1"/>
                </a:solidFill>
              </a:rPr>
              <a:t>too vague to attract the legislative force of law and are merely </a:t>
            </a:r>
            <a:r>
              <a:rPr lang="en-GB" dirty="0" smtClean="0">
                <a:solidFill>
                  <a:schemeClr val="tx1"/>
                </a:solidFill>
              </a:rPr>
              <a:t>aspirational:</a:t>
            </a:r>
          </a:p>
          <a:p>
            <a:pPr marL="0" indent="0" algn="just">
              <a:buNone/>
            </a:pPr>
            <a:endParaRPr lang="en-GB" dirty="0" smtClean="0">
              <a:solidFill>
                <a:schemeClr val="tx1"/>
              </a:solidFill>
            </a:endParaRPr>
          </a:p>
          <a:p>
            <a:pPr marL="514350" indent="-514350" algn="just">
              <a:buFont typeface="+mj-lt"/>
              <a:buAutoNum type="romanLcPeriod"/>
            </a:pPr>
            <a:r>
              <a:rPr lang="en-GB" dirty="0" smtClean="0">
                <a:solidFill>
                  <a:schemeClr val="tx1"/>
                </a:solidFill>
              </a:rPr>
              <a:t>Behave equitably, honestly and transparently.</a:t>
            </a:r>
          </a:p>
          <a:p>
            <a:pPr marL="514350" indent="-514350" algn="just">
              <a:buFont typeface="+mj-lt"/>
              <a:buAutoNum type="romanLcPeriod"/>
            </a:pPr>
            <a:r>
              <a:rPr lang="en-GB" dirty="0" smtClean="0">
                <a:solidFill>
                  <a:schemeClr val="tx1"/>
                </a:solidFill>
              </a:rPr>
              <a:t>Discharge duties and obligations timeously and with integrity.</a:t>
            </a:r>
          </a:p>
          <a:p>
            <a:pPr marL="514350" indent="-514350" algn="just">
              <a:buFont typeface="+mj-lt"/>
              <a:buAutoNum type="romanLcPeriod"/>
            </a:pPr>
            <a:r>
              <a:rPr lang="en-GB" dirty="0" smtClean="0">
                <a:solidFill>
                  <a:schemeClr val="tx1"/>
                </a:solidFill>
              </a:rPr>
              <a:t>Comply with all applicable legislation and associated regulations.</a:t>
            </a:r>
          </a:p>
          <a:p>
            <a:pPr marL="514350" indent="-514350" algn="just">
              <a:buFont typeface="+mj-lt"/>
              <a:buAutoNum type="romanLcPeriod"/>
            </a:pPr>
            <a:r>
              <a:rPr lang="en-GB" dirty="0" smtClean="0">
                <a:solidFill>
                  <a:schemeClr val="tx1"/>
                </a:solidFill>
              </a:rPr>
              <a:t>Satisfy all relevant requirements established in procurement.</a:t>
            </a:r>
          </a:p>
          <a:p>
            <a:pPr marL="514350" indent="-514350" algn="just">
              <a:buFont typeface="+mj-lt"/>
              <a:buAutoNum type="romanLcPeriod"/>
            </a:pPr>
            <a:r>
              <a:rPr lang="en-GB" dirty="0" smtClean="0">
                <a:solidFill>
                  <a:schemeClr val="tx1"/>
                </a:solidFill>
              </a:rPr>
              <a:t>Avoid conflicts of interest. </a:t>
            </a:r>
          </a:p>
          <a:p>
            <a:pPr marL="514350" indent="-514350" algn="just">
              <a:buFont typeface="+mj-lt"/>
              <a:buAutoNum type="romanLcPeriod"/>
            </a:pPr>
            <a:r>
              <a:rPr lang="en-GB" dirty="0" smtClean="0">
                <a:solidFill>
                  <a:schemeClr val="tx1"/>
                </a:solidFill>
              </a:rPr>
              <a:t>Not maliciously or recklessly injure or attempt to injure the reputation of another party.</a:t>
            </a:r>
          </a:p>
          <a:p>
            <a:pPr marL="0" lvl="0" indent="0" algn="just">
              <a:buNone/>
            </a:pPr>
            <a:endParaRPr lang="en-ZA" dirty="0">
              <a:solidFill>
                <a:schemeClr val="tx1"/>
              </a:solidFill>
            </a:endParaRPr>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29</a:t>
            </a:fld>
            <a:endParaRPr lang="en-US" dirty="0"/>
          </a:p>
        </p:txBody>
      </p:sp>
    </p:spTree>
    <p:extLst>
      <p:ext uri="{BB962C8B-B14F-4D97-AF65-F5344CB8AC3E}">
        <p14:creationId xmlns:p14="http://schemas.microsoft.com/office/powerpoint/2010/main" xmlns="" val="646970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792163" y="0"/>
            <a:ext cx="6156325" cy="647700"/>
          </a:xfrm>
        </p:spPr>
        <p:txBody>
          <a:bodyPr/>
          <a:lstStyle/>
          <a:p>
            <a:r>
              <a:rPr lang="en-US" sz="2800" b="1" dirty="0" smtClean="0">
                <a:latin typeface="Arial" charset="0"/>
              </a:rPr>
              <a:t>PRESENTATION OUTLINE</a:t>
            </a:r>
          </a:p>
        </p:txBody>
      </p:sp>
      <p:sp>
        <p:nvSpPr>
          <p:cNvPr id="166915" name="Rectangle 3"/>
          <p:cNvSpPr>
            <a:spLocks noGrp="1" noChangeArrowheads="1"/>
          </p:cNvSpPr>
          <p:nvPr>
            <p:ph type="body" idx="4294967295"/>
          </p:nvPr>
        </p:nvSpPr>
        <p:spPr>
          <a:xfrm>
            <a:off x="827088" y="714357"/>
            <a:ext cx="7775575" cy="5451494"/>
          </a:xfrm>
        </p:spPr>
        <p:txBody>
          <a:bodyPr>
            <a:normAutofit/>
          </a:bodyPr>
          <a:lstStyle/>
          <a:p>
            <a:pPr marL="457200" indent="-457200" algn="just">
              <a:buAutoNum type="arabicPeriod"/>
            </a:pPr>
            <a:r>
              <a:rPr lang="en-ZA" sz="2000" b="1" dirty="0" smtClean="0">
                <a:solidFill>
                  <a:schemeClr val="tx1"/>
                </a:solidFill>
              </a:rPr>
              <a:t>Purpose</a:t>
            </a:r>
          </a:p>
          <a:p>
            <a:pPr marL="457200" indent="-457200" algn="just">
              <a:buFont typeface="+mj-lt"/>
              <a:buAutoNum type="arabicPeriod" startAt="2"/>
            </a:pPr>
            <a:r>
              <a:rPr lang="en-ZA" sz="2000" b="1" dirty="0" smtClean="0">
                <a:solidFill>
                  <a:schemeClr val="tx1"/>
                </a:solidFill>
              </a:rPr>
              <a:t>Background of the Competition </a:t>
            </a:r>
            <a:r>
              <a:rPr lang="en-ZA" sz="2000" b="1" dirty="0">
                <a:solidFill>
                  <a:schemeClr val="tx1"/>
                </a:solidFill>
              </a:rPr>
              <a:t>Commission </a:t>
            </a:r>
            <a:r>
              <a:rPr lang="en-ZA" sz="2000" b="1" dirty="0" smtClean="0">
                <a:solidFill>
                  <a:schemeClr val="tx1"/>
                </a:solidFill>
              </a:rPr>
              <a:t>investigations </a:t>
            </a:r>
          </a:p>
          <a:p>
            <a:pPr marL="457200" indent="-457200" algn="just">
              <a:buFont typeface="+mj-lt"/>
              <a:buAutoNum type="arabicPeriod" startAt="2"/>
            </a:pPr>
            <a:r>
              <a:rPr lang="en-ZA" sz="2000" b="1" dirty="0" smtClean="0">
                <a:solidFill>
                  <a:schemeClr val="tx1"/>
                </a:solidFill>
              </a:rPr>
              <a:t>Outcomes of the Competition Commission investigations</a:t>
            </a:r>
          </a:p>
          <a:p>
            <a:pPr marL="457200" indent="-457200" algn="just">
              <a:buFont typeface="+mj-lt"/>
              <a:buAutoNum type="arabicPeriod" startAt="2"/>
            </a:pPr>
            <a:r>
              <a:rPr lang="en-ZA" sz="2000" b="1" dirty="0" smtClean="0">
                <a:solidFill>
                  <a:schemeClr val="tx1"/>
                </a:solidFill>
              </a:rPr>
              <a:t>Background </a:t>
            </a:r>
            <a:r>
              <a:rPr lang="en-ZA" sz="2000" b="1" dirty="0">
                <a:solidFill>
                  <a:schemeClr val="tx1"/>
                </a:solidFill>
              </a:rPr>
              <a:t>of </a:t>
            </a:r>
            <a:r>
              <a:rPr lang="en-ZA" sz="2000" b="1" dirty="0" smtClean="0">
                <a:solidFill>
                  <a:schemeClr val="tx1"/>
                </a:solidFill>
              </a:rPr>
              <a:t>the cidb processes</a:t>
            </a:r>
          </a:p>
          <a:p>
            <a:pPr marL="457200" indent="-457200" algn="just">
              <a:buFont typeface="+mj-lt"/>
              <a:buAutoNum type="arabicPeriod" startAt="2"/>
            </a:pPr>
            <a:r>
              <a:rPr lang="en-ZA" sz="2000" b="1" dirty="0" err="1" smtClean="0">
                <a:solidFill>
                  <a:schemeClr val="tx1"/>
                </a:solidFill>
              </a:rPr>
              <a:t>cidb</a:t>
            </a:r>
            <a:r>
              <a:rPr lang="en-ZA" sz="2000" b="1" dirty="0" smtClean="0">
                <a:solidFill>
                  <a:schemeClr val="tx1"/>
                </a:solidFill>
              </a:rPr>
              <a:t> Regulatory Framework and prescribed sanctions</a:t>
            </a:r>
          </a:p>
          <a:p>
            <a:pPr marL="0" indent="0" algn="just">
              <a:buNone/>
            </a:pPr>
            <a:r>
              <a:rPr lang="en-ZA" sz="2000" b="1" dirty="0" smtClean="0">
                <a:solidFill>
                  <a:schemeClr val="tx1"/>
                </a:solidFill>
              </a:rPr>
              <a:t>6. 	Outcomes </a:t>
            </a:r>
            <a:r>
              <a:rPr lang="en-ZA" sz="2000" b="1" dirty="0">
                <a:solidFill>
                  <a:schemeClr val="tx1"/>
                </a:solidFill>
              </a:rPr>
              <a:t>of the </a:t>
            </a:r>
            <a:r>
              <a:rPr lang="en-ZA" sz="2000" b="1" dirty="0" smtClean="0">
                <a:solidFill>
                  <a:schemeClr val="tx1"/>
                </a:solidFill>
              </a:rPr>
              <a:t>cidb investigation</a:t>
            </a:r>
          </a:p>
          <a:p>
            <a:pPr marL="457200" indent="-457200" algn="just">
              <a:buAutoNum type="arabicPeriod" startAt="7"/>
            </a:pPr>
            <a:r>
              <a:rPr lang="en-ZA" sz="2000" b="1" dirty="0" smtClean="0">
                <a:solidFill>
                  <a:schemeClr val="tx1"/>
                </a:solidFill>
              </a:rPr>
              <a:t>Progress </a:t>
            </a:r>
            <a:r>
              <a:rPr lang="en-ZA" sz="2000" b="1" dirty="0">
                <a:solidFill>
                  <a:schemeClr val="tx1"/>
                </a:solidFill>
              </a:rPr>
              <a:t>on </a:t>
            </a:r>
            <a:r>
              <a:rPr lang="en-ZA" sz="2000" b="1" dirty="0" smtClean="0">
                <a:solidFill>
                  <a:schemeClr val="tx1"/>
                </a:solidFill>
              </a:rPr>
              <a:t>the way forward</a:t>
            </a:r>
          </a:p>
          <a:p>
            <a:pPr marL="0" indent="0" algn="just">
              <a:buNone/>
            </a:pPr>
            <a:endParaRPr lang="en-ZA" sz="2000" b="1" dirty="0" smtClean="0">
              <a:solidFill>
                <a:schemeClr val="tx1"/>
              </a:solidFill>
            </a:endParaRPr>
          </a:p>
          <a:p>
            <a:pPr marL="0" indent="0" algn="just">
              <a:buNone/>
            </a:pPr>
            <a:r>
              <a:rPr lang="en-ZA" b="1" dirty="0" smtClean="0">
                <a:solidFill>
                  <a:schemeClr val="tx1"/>
                </a:solidFill>
              </a:rPr>
              <a:t>OTHER (</a:t>
            </a:r>
            <a:r>
              <a:rPr lang="en-ZA" b="1" i="1" dirty="0" smtClean="0">
                <a:solidFill>
                  <a:schemeClr val="tx1"/>
                </a:solidFill>
              </a:rPr>
              <a:t>Annexures</a:t>
            </a:r>
            <a:r>
              <a:rPr lang="en-ZA" b="1" dirty="0" smtClean="0">
                <a:solidFill>
                  <a:schemeClr val="tx1"/>
                </a:solidFill>
              </a:rPr>
              <a:t>)</a:t>
            </a:r>
          </a:p>
          <a:p>
            <a:pPr marL="0" indent="0" algn="just">
              <a:buNone/>
            </a:pPr>
            <a:r>
              <a:rPr lang="en-ZA" sz="2000" b="1" dirty="0" smtClean="0">
                <a:solidFill>
                  <a:srgbClr val="FF0000"/>
                </a:solidFill>
              </a:rPr>
              <a:t>“A” – Code of Conduct</a:t>
            </a:r>
          </a:p>
          <a:p>
            <a:pPr marL="0" indent="0" algn="just">
              <a:buNone/>
            </a:pPr>
            <a:r>
              <a:rPr lang="en-ZA" sz="2000" b="1" dirty="0" smtClean="0">
                <a:solidFill>
                  <a:srgbClr val="FF0000"/>
                </a:solidFill>
              </a:rPr>
              <a:t>“B” – Letter from </a:t>
            </a:r>
            <a:r>
              <a:rPr lang="en-ZA" sz="2000" b="1" dirty="0" err="1" smtClean="0">
                <a:solidFill>
                  <a:srgbClr val="FF0000"/>
                </a:solidFill>
              </a:rPr>
              <a:t>Werber</a:t>
            </a:r>
            <a:r>
              <a:rPr lang="en-ZA" sz="2000" b="1" dirty="0" smtClean="0">
                <a:solidFill>
                  <a:srgbClr val="FF0000"/>
                </a:solidFill>
              </a:rPr>
              <a:t> </a:t>
            </a:r>
            <a:r>
              <a:rPr lang="en-ZA" sz="2000" b="1" dirty="0" err="1" smtClean="0">
                <a:solidFill>
                  <a:srgbClr val="FF0000"/>
                </a:solidFill>
              </a:rPr>
              <a:t>Wentzel</a:t>
            </a:r>
            <a:endParaRPr lang="en-ZA" sz="2000" b="1" dirty="0" smtClean="0">
              <a:solidFill>
                <a:srgbClr val="FF0000"/>
              </a:solidFill>
            </a:endParaRPr>
          </a:p>
          <a:p>
            <a:pPr marL="0" indent="0" algn="just">
              <a:buNone/>
            </a:pPr>
            <a:r>
              <a:rPr lang="en-ZA" sz="2000" b="1" dirty="0" smtClean="0">
                <a:solidFill>
                  <a:srgbClr val="FF0000"/>
                </a:solidFill>
              </a:rPr>
              <a:t>“C” – Aveng court order</a:t>
            </a:r>
            <a:endParaRPr lang="en-ZA" sz="2000" b="1" dirty="0">
              <a:solidFill>
                <a:srgbClr val="FF0000"/>
              </a:solidFill>
            </a:endParaRPr>
          </a:p>
          <a:p>
            <a:pPr marL="0" lvl="0" indent="0">
              <a:buNone/>
            </a:pPr>
            <a:endParaRPr lang="en-ZA" sz="2400" dirty="0">
              <a:solidFill>
                <a:schemeClr val="bg1">
                  <a:lumMod val="50000"/>
                </a:schemeClr>
              </a:solidFill>
            </a:endParaRPr>
          </a:p>
          <a:p>
            <a:pPr marL="457200" indent="-457200">
              <a:buFont typeface="+mj-lt"/>
              <a:buAutoNum type="arabicPeriod"/>
            </a:pPr>
            <a:endParaRPr lang="en-ZA" sz="2000" b="1" i="1" dirty="0" smtClean="0"/>
          </a:p>
          <a:p>
            <a:pPr marL="0" indent="0">
              <a:buNone/>
            </a:pPr>
            <a:endParaRPr lang="en-US" sz="2400" b="1" i="1" dirty="0" smtClean="0"/>
          </a:p>
        </p:txBody>
      </p:sp>
      <p:sp>
        <p:nvSpPr>
          <p:cNvPr id="4" name="Slide Number Placeholder 3"/>
          <p:cNvSpPr>
            <a:spLocks noGrp="1"/>
          </p:cNvSpPr>
          <p:nvPr>
            <p:ph type="sldNum" sz="quarter" idx="4294967295"/>
          </p:nvPr>
        </p:nvSpPr>
        <p:spPr>
          <a:xfrm>
            <a:off x="3707904" y="6309320"/>
            <a:ext cx="1800200" cy="332234"/>
          </a:xfrm>
          <a:prstGeom prst="rect">
            <a:avLst/>
          </a:prstGeom>
        </p:spPr>
        <p:txBody>
          <a:bodyPr/>
          <a:lstStyle/>
          <a:p>
            <a:pPr algn="ctr"/>
            <a:fld id="{3B1787D0-A5CD-41FB-812C-6B92D286F516}" type="slidenum">
              <a:rPr lang="en-US" smtClean="0"/>
              <a:pPr algn="ctr"/>
              <a:t>3</a:t>
            </a:fld>
            <a:endParaRPr lang="en-US" dirty="0"/>
          </a:p>
        </p:txBody>
      </p:sp>
    </p:spTree>
    <p:extLst>
      <p:ext uri="{BB962C8B-B14F-4D97-AF65-F5344CB8AC3E}">
        <p14:creationId xmlns:p14="http://schemas.microsoft.com/office/powerpoint/2010/main" xmlns="" val="25477393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9" y="274637"/>
            <a:ext cx="8829674" cy="812481"/>
          </a:xfrm>
        </p:spPr>
        <p:txBody>
          <a:bodyPr/>
          <a:lstStyle/>
          <a:p>
            <a:r>
              <a:rPr lang="en-US" sz="2800" b="1" dirty="0">
                <a:latin typeface="Arial" charset="0"/>
              </a:rPr>
              <a:t>OUTCOME OF THE CIDB INVESTIGATION </a:t>
            </a:r>
            <a:r>
              <a:rPr lang="en-US" sz="2800" b="1" i="1" dirty="0" err="1">
                <a:latin typeface="Arial" charset="0"/>
              </a:rPr>
              <a:t>cont</a:t>
            </a:r>
            <a:r>
              <a:rPr lang="en-US" sz="2800" b="1" i="1" dirty="0">
                <a:latin typeface="Arial" charset="0"/>
              </a:rPr>
              <a:t>…</a:t>
            </a:r>
            <a:endParaRPr lang="en-ZA" sz="2800" b="1" dirty="0"/>
          </a:p>
        </p:txBody>
      </p:sp>
      <p:sp>
        <p:nvSpPr>
          <p:cNvPr id="3" name="Content Placeholder 2"/>
          <p:cNvSpPr>
            <a:spLocks noGrp="1"/>
          </p:cNvSpPr>
          <p:nvPr>
            <p:ph idx="1"/>
          </p:nvPr>
        </p:nvSpPr>
        <p:spPr>
          <a:xfrm>
            <a:off x="457200" y="1543050"/>
            <a:ext cx="8229600" cy="4410710"/>
          </a:xfrm>
        </p:spPr>
        <p:txBody>
          <a:bodyPr>
            <a:normAutofit/>
          </a:bodyPr>
          <a:lstStyle/>
          <a:p>
            <a:pPr algn="just"/>
            <a:r>
              <a:rPr lang="en-ZA" b="0" dirty="0" smtClean="0">
                <a:solidFill>
                  <a:schemeClr val="tx1"/>
                </a:solidFill>
              </a:rPr>
              <a:t>Possibility </a:t>
            </a:r>
            <a:r>
              <a:rPr lang="en-ZA" b="0" dirty="0">
                <a:solidFill>
                  <a:schemeClr val="tx1"/>
                </a:solidFill>
              </a:rPr>
              <a:t>of names of the firms that concluded settlement agreements are not the exact entities registered with the </a:t>
            </a:r>
            <a:r>
              <a:rPr lang="en-ZA" b="0" dirty="0" smtClean="0">
                <a:solidFill>
                  <a:schemeClr val="tx1"/>
                </a:solidFill>
              </a:rPr>
              <a:t>cidb.</a:t>
            </a:r>
          </a:p>
          <a:p>
            <a:pPr marL="0" indent="0" algn="just">
              <a:buNone/>
            </a:pPr>
            <a:endParaRPr lang="en-ZA" b="0" dirty="0">
              <a:solidFill>
                <a:schemeClr val="tx1"/>
              </a:solidFill>
            </a:endParaRPr>
          </a:p>
          <a:p>
            <a:pPr algn="just"/>
            <a:r>
              <a:rPr lang="en-ZA" b="0" dirty="0">
                <a:solidFill>
                  <a:schemeClr val="tx1"/>
                </a:solidFill>
              </a:rPr>
              <a:t>Questioning whether the Code of Conduct applied prior to </a:t>
            </a:r>
            <a:r>
              <a:rPr lang="en-ZA" b="0" dirty="0" smtClean="0">
                <a:solidFill>
                  <a:schemeClr val="tx1"/>
                </a:solidFill>
              </a:rPr>
              <a:t>2009.</a:t>
            </a:r>
          </a:p>
          <a:p>
            <a:pPr marL="0" indent="0" algn="just">
              <a:buNone/>
            </a:pPr>
            <a:endParaRPr lang="en-ZA" b="0" dirty="0">
              <a:solidFill>
                <a:schemeClr val="tx1"/>
              </a:solidFill>
            </a:endParaRPr>
          </a:p>
          <a:p>
            <a:pPr algn="just"/>
            <a:r>
              <a:rPr lang="en-ZA" b="0" dirty="0">
                <a:solidFill>
                  <a:schemeClr val="tx1"/>
                </a:solidFill>
              </a:rPr>
              <a:t>Questioning whether the Code of Conduct  applied to projects outside of public sector </a:t>
            </a:r>
            <a:r>
              <a:rPr lang="en-ZA" b="0" dirty="0" smtClean="0">
                <a:solidFill>
                  <a:schemeClr val="tx1"/>
                </a:solidFill>
              </a:rPr>
              <a:t>procurement.</a:t>
            </a:r>
            <a:endParaRPr lang="en-ZA" b="0" dirty="0">
              <a:solidFill>
                <a:schemeClr val="tx1"/>
              </a:solidFill>
            </a:endParaRPr>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30</a:t>
            </a:fld>
            <a:endParaRPr lang="en-US" dirty="0"/>
          </a:p>
        </p:txBody>
      </p:sp>
    </p:spTree>
    <p:extLst>
      <p:ext uri="{BB962C8B-B14F-4D97-AF65-F5344CB8AC3E}">
        <p14:creationId xmlns:p14="http://schemas.microsoft.com/office/powerpoint/2010/main" xmlns="" val="3434979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285751" y="111759"/>
            <a:ext cx="8672512" cy="831215"/>
          </a:xfrm>
        </p:spPr>
        <p:txBody>
          <a:bodyPr/>
          <a:lstStyle/>
          <a:p>
            <a:r>
              <a:rPr lang="en-US" sz="2800" b="1" dirty="0">
                <a:latin typeface="Arial" charset="0"/>
              </a:rPr>
              <a:t>OUTCOME OF THE CIDB INVESTIGATION </a:t>
            </a:r>
            <a:r>
              <a:rPr lang="en-US" sz="2800" b="1" i="1" dirty="0" err="1">
                <a:latin typeface="Arial" charset="0"/>
              </a:rPr>
              <a:t>cont</a:t>
            </a:r>
            <a:r>
              <a:rPr lang="en-US" sz="2800" b="1" i="1" dirty="0">
                <a:latin typeface="Arial" charset="0"/>
              </a:rPr>
              <a:t>…</a:t>
            </a:r>
            <a:endParaRPr lang="en-US" sz="2800" b="1" dirty="0" smtClean="0">
              <a:latin typeface="Arial" charset="0"/>
            </a:endParaRPr>
          </a:p>
        </p:txBody>
      </p:sp>
      <p:sp>
        <p:nvSpPr>
          <p:cNvPr id="166915" name="Rectangle 3"/>
          <p:cNvSpPr>
            <a:spLocks noGrp="1" noChangeArrowheads="1"/>
          </p:cNvSpPr>
          <p:nvPr>
            <p:ph type="body" idx="4294967295"/>
          </p:nvPr>
        </p:nvSpPr>
        <p:spPr>
          <a:xfrm>
            <a:off x="827088" y="942974"/>
            <a:ext cx="7775575" cy="4705985"/>
          </a:xfrm>
        </p:spPr>
        <p:txBody>
          <a:bodyPr>
            <a:normAutofit/>
          </a:bodyPr>
          <a:lstStyle/>
          <a:p>
            <a:pPr algn="just"/>
            <a:r>
              <a:rPr lang="en-US" dirty="0" smtClean="0">
                <a:solidFill>
                  <a:schemeClr val="tx1"/>
                </a:solidFill>
              </a:rPr>
              <a:t>Outcome on Part A of the urgent interdict:</a:t>
            </a:r>
          </a:p>
          <a:p>
            <a:pPr marL="0" indent="0" algn="just">
              <a:buNone/>
            </a:pPr>
            <a:r>
              <a:rPr lang="en-US" dirty="0">
                <a:solidFill>
                  <a:schemeClr val="tx1"/>
                </a:solidFill>
              </a:rPr>
              <a:t>	</a:t>
            </a:r>
            <a:r>
              <a:rPr lang="en-US" dirty="0" smtClean="0">
                <a:solidFill>
                  <a:schemeClr val="tx1"/>
                </a:solidFill>
              </a:rPr>
              <a:t>- Settlement </a:t>
            </a:r>
            <a:r>
              <a:rPr lang="en-US" dirty="0">
                <a:solidFill>
                  <a:schemeClr val="tx1"/>
                </a:solidFill>
              </a:rPr>
              <a:t>agreements reached </a:t>
            </a:r>
            <a:r>
              <a:rPr lang="en-US" dirty="0" smtClean="0">
                <a:solidFill>
                  <a:schemeClr val="tx1"/>
                </a:solidFill>
              </a:rPr>
              <a:t>with four firms:  			-- that the cidb will postpone the formal inquiry 			-- that the parties will agree on an expedited 			court 	process on Part B.</a:t>
            </a:r>
          </a:p>
          <a:p>
            <a:pPr marL="0" indent="0" algn="just">
              <a:buNone/>
            </a:pPr>
            <a:endParaRPr lang="en-US" dirty="0">
              <a:solidFill>
                <a:schemeClr val="tx1"/>
              </a:solidFill>
            </a:endParaRPr>
          </a:p>
          <a:p>
            <a:pPr algn="just"/>
            <a:r>
              <a:rPr lang="en-US" dirty="0" smtClean="0">
                <a:solidFill>
                  <a:schemeClr val="tx1"/>
                </a:solidFill>
              </a:rPr>
              <a:t>Settlement agreement on Part A was made </a:t>
            </a:r>
            <a:r>
              <a:rPr lang="en-US" dirty="0">
                <a:solidFill>
                  <a:schemeClr val="tx1"/>
                </a:solidFill>
              </a:rPr>
              <a:t>a court order on 12 May </a:t>
            </a:r>
            <a:r>
              <a:rPr lang="en-US" dirty="0" smtClean="0">
                <a:solidFill>
                  <a:schemeClr val="tx1"/>
                </a:solidFill>
              </a:rPr>
              <a:t>2015.</a:t>
            </a:r>
          </a:p>
          <a:p>
            <a:pPr marL="0" indent="0" algn="just">
              <a:buNone/>
            </a:pPr>
            <a:endParaRPr lang="en-US" dirty="0" smtClean="0">
              <a:solidFill>
                <a:schemeClr val="tx1"/>
              </a:solidFill>
            </a:endParaRPr>
          </a:p>
          <a:p>
            <a:pPr algn="just"/>
            <a:r>
              <a:rPr lang="en-US" dirty="0" smtClean="0">
                <a:solidFill>
                  <a:schemeClr val="tx1"/>
                </a:solidFill>
              </a:rPr>
              <a:t>All formal </a:t>
            </a:r>
            <a:r>
              <a:rPr lang="en-US" dirty="0">
                <a:solidFill>
                  <a:schemeClr val="tx1"/>
                </a:solidFill>
              </a:rPr>
              <a:t>inquiry </a:t>
            </a:r>
            <a:r>
              <a:rPr lang="en-US" dirty="0" smtClean="0">
                <a:solidFill>
                  <a:schemeClr val="tx1"/>
                </a:solidFill>
              </a:rPr>
              <a:t>proceedings were thus suspended </a:t>
            </a:r>
            <a:r>
              <a:rPr lang="en-US" dirty="0">
                <a:solidFill>
                  <a:schemeClr val="tx1"/>
                </a:solidFill>
              </a:rPr>
              <a:t>pending the review applications </a:t>
            </a:r>
            <a:r>
              <a:rPr lang="en-US" dirty="0" smtClean="0">
                <a:solidFill>
                  <a:schemeClr val="tx1"/>
                </a:solidFill>
              </a:rPr>
              <a:t>of Part B.</a:t>
            </a:r>
            <a:endParaRPr lang="en-ZA" dirty="0"/>
          </a:p>
          <a:p>
            <a:endParaRPr lang="en-ZA" sz="1800" dirty="0"/>
          </a:p>
          <a:p>
            <a:pPr marL="0" indent="0" algn="just">
              <a:buNone/>
            </a:pPr>
            <a:endParaRPr lang="en-US" sz="1800" dirty="0"/>
          </a:p>
          <a:p>
            <a:pPr marL="0" indent="0" algn="just">
              <a:buNone/>
            </a:pPr>
            <a:endParaRPr lang="en-ZA" sz="1800" b="1"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31</a:t>
            </a:fld>
            <a:endParaRPr lang="en-US" dirty="0"/>
          </a:p>
        </p:txBody>
      </p:sp>
    </p:spTree>
    <p:extLst>
      <p:ext uri="{BB962C8B-B14F-4D97-AF65-F5344CB8AC3E}">
        <p14:creationId xmlns:p14="http://schemas.microsoft.com/office/powerpoint/2010/main" xmlns="" val="31982547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257175" y="111760"/>
            <a:ext cx="8643938" cy="1026160"/>
          </a:xfrm>
        </p:spPr>
        <p:txBody>
          <a:bodyPr/>
          <a:lstStyle/>
          <a:p>
            <a:r>
              <a:rPr lang="en-US" sz="2800" b="1" dirty="0">
                <a:latin typeface="Arial" charset="0"/>
              </a:rPr>
              <a:t>OUTCOME OF THE CIDB INVESTIGATION </a:t>
            </a:r>
            <a:r>
              <a:rPr lang="en-US" sz="2800" b="1" i="1" dirty="0" err="1">
                <a:latin typeface="Arial" charset="0"/>
              </a:rPr>
              <a:t>cont</a:t>
            </a:r>
            <a:r>
              <a:rPr lang="en-US" sz="2800" b="1" i="1" dirty="0">
                <a:latin typeface="Arial" charset="0"/>
              </a:rPr>
              <a:t>…</a:t>
            </a:r>
            <a:endParaRPr lang="en-US" sz="2800" b="1" dirty="0" smtClean="0">
              <a:latin typeface="Arial" charset="0"/>
            </a:endParaRPr>
          </a:p>
        </p:txBody>
      </p:sp>
      <p:sp>
        <p:nvSpPr>
          <p:cNvPr id="166915" name="Rectangle 3"/>
          <p:cNvSpPr>
            <a:spLocks noGrp="1" noChangeArrowheads="1"/>
          </p:cNvSpPr>
          <p:nvPr>
            <p:ph type="body" idx="4294967295"/>
          </p:nvPr>
        </p:nvSpPr>
        <p:spPr>
          <a:xfrm>
            <a:off x="827088" y="1137920"/>
            <a:ext cx="7775575" cy="4511040"/>
          </a:xfrm>
        </p:spPr>
        <p:txBody>
          <a:bodyPr>
            <a:normAutofit/>
          </a:bodyPr>
          <a:lstStyle/>
          <a:p>
            <a:pPr algn="just"/>
            <a:r>
              <a:rPr lang="en-ZA" dirty="0" smtClean="0">
                <a:solidFill>
                  <a:schemeClr val="tx1"/>
                </a:solidFill>
              </a:rPr>
              <a:t>The four firms agreed to approach </a:t>
            </a:r>
            <a:r>
              <a:rPr lang="en-ZA" dirty="0">
                <a:solidFill>
                  <a:schemeClr val="tx1"/>
                </a:solidFill>
              </a:rPr>
              <a:t>the Deputy Judge President of the High Court of South Africa, Gauteng Division (“the DJP”) to obtain an early hearing </a:t>
            </a:r>
            <a:r>
              <a:rPr lang="en-ZA" dirty="0" smtClean="0">
                <a:solidFill>
                  <a:schemeClr val="tx1"/>
                </a:solidFill>
              </a:rPr>
              <a:t>date for the review application on Part B.</a:t>
            </a:r>
            <a:endParaRPr lang="en-ZA" dirty="0">
              <a:solidFill>
                <a:schemeClr val="tx1"/>
              </a:solidFill>
            </a:endParaRPr>
          </a:p>
          <a:p>
            <a:pPr algn="just"/>
            <a:endParaRPr lang="en-ZA" dirty="0" smtClean="0">
              <a:solidFill>
                <a:schemeClr val="tx1"/>
              </a:solidFill>
            </a:endParaRPr>
          </a:p>
          <a:p>
            <a:pPr algn="just"/>
            <a:r>
              <a:rPr lang="en-ZA" dirty="0" smtClean="0">
                <a:solidFill>
                  <a:schemeClr val="tx1"/>
                </a:solidFill>
              </a:rPr>
              <a:t>WBHO </a:t>
            </a:r>
            <a:r>
              <a:rPr lang="en-US" dirty="0" smtClean="0">
                <a:solidFill>
                  <a:schemeClr val="tx1"/>
                </a:solidFill>
              </a:rPr>
              <a:t>was </a:t>
            </a:r>
            <a:r>
              <a:rPr lang="en-US" dirty="0">
                <a:solidFill>
                  <a:schemeClr val="tx1"/>
                </a:solidFill>
              </a:rPr>
              <a:t>not a party to the settlement agreement reached on 12 May </a:t>
            </a:r>
            <a:r>
              <a:rPr lang="en-US" dirty="0" smtClean="0">
                <a:solidFill>
                  <a:schemeClr val="tx1"/>
                </a:solidFill>
              </a:rPr>
              <a:t>2015 but agreed on the consolidation of </a:t>
            </a:r>
            <a:r>
              <a:rPr lang="en-ZA" dirty="0" smtClean="0">
                <a:solidFill>
                  <a:schemeClr val="tx1"/>
                </a:solidFill>
              </a:rPr>
              <a:t>expedited hearing </a:t>
            </a:r>
            <a:r>
              <a:rPr lang="en-US" dirty="0" smtClean="0">
                <a:solidFill>
                  <a:schemeClr val="tx1"/>
                </a:solidFill>
              </a:rPr>
              <a:t>of </a:t>
            </a:r>
            <a:r>
              <a:rPr lang="en-US" dirty="0">
                <a:solidFill>
                  <a:schemeClr val="tx1"/>
                </a:solidFill>
              </a:rPr>
              <a:t>Part B</a:t>
            </a:r>
            <a:r>
              <a:rPr lang="en-US" dirty="0" smtClean="0">
                <a:solidFill>
                  <a:schemeClr val="tx1"/>
                </a:solidFill>
              </a:rPr>
              <a:t>.</a:t>
            </a:r>
          </a:p>
          <a:p>
            <a:pPr marL="0" indent="0">
              <a:buNone/>
            </a:pPr>
            <a:r>
              <a:rPr lang="en-ZA" dirty="0">
                <a:solidFill>
                  <a:schemeClr val="tx1"/>
                </a:solidFill>
              </a:rPr>
              <a:t> </a:t>
            </a:r>
            <a:endParaRPr lang="en-ZA" dirty="0" smtClean="0">
              <a:solidFill>
                <a:schemeClr val="tx1"/>
              </a:solidFill>
            </a:endParaRPr>
          </a:p>
          <a:p>
            <a:r>
              <a:rPr lang="en-ZA" dirty="0" smtClean="0">
                <a:solidFill>
                  <a:schemeClr val="tx1"/>
                </a:solidFill>
              </a:rPr>
              <a:t>The DJP allocated 7, 8 and 9 December 2015, for hearing of the review application. </a:t>
            </a:r>
            <a:r>
              <a:rPr lang="en-ZA" dirty="0" smtClean="0"/>
              <a:t> </a:t>
            </a:r>
          </a:p>
          <a:p>
            <a:endParaRPr lang="en-ZA" sz="1800" dirty="0"/>
          </a:p>
          <a:p>
            <a:endParaRPr lang="en-ZA" sz="1800" dirty="0"/>
          </a:p>
          <a:p>
            <a:pPr marL="0" indent="0" algn="just">
              <a:buNone/>
            </a:pPr>
            <a:endParaRPr lang="en-US" sz="1800" dirty="0"/>
          </a:p>
          <a:p>
            <a:pPr marL="0" indent="0" algn="just">
              <a:buNone/>
            </a:pPr>
            <a:endParaRPr lang="en-ZA" sz="1800" b="1"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32</a:t>
            </a:fld>
            <a:endParaRPr lang="en-US" dirty="0"/>
          </a:p>
        </p:txBody>
      </p:sp>
    </p:spTree>
    <p:extLst>
      <p:ext uri="{BB962C8B-B14F-4D97-AF65-F5344CB8AC3E}">
        <p14:creationId xmlns:p14="http://schemas.microsoft.com/office/powerpoint/2010/main" xmlns="" val="2878623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285751" y="121920"/>
            <a:ext cx="8665210" cy="822960"/>
          </a:xfrm>
        </p:spPr>
        <p:txBody>
          <a:bodyPr/>
          <a:lstStyle/>
          <a:p>
            <a:r>
              <a:rPr lang="en-US" sz="2800" b="1" dirty="0">
                <a:latin typeface="Arial" charset="0"/>
              </a:rPr>
              <a:t>OUTCOME OF THE CIDB INVESTIGATION </a:t>
            </a:r>
            <a:r>
              <a:rPr lang="en-US" sz="2800" b="1" i="1" dirty="0" err="1">
                <a:latin typeface="Arial" charset="0"/>
              </a:rPr>
              <a:t>cont</a:t>
            </a:r>
            <a:r>
              <a:rPr lang="en-US" sz="2800" b="1" i="1" dirty="0">
                <a:latin typeface="Arial" charset="0"/>
              </a:rPr>
              <a:t>…</a:t>
            </a:r>
            <a:endParaRPr lang="en-US" sz="2800" b="1" dirty="0" smtClean="0">
              <a:latin typeface="Arial" charset="0"/>
            </a:endParaRPr>
          </a:p>
        </p:txBody>
      </p:sp>
      <p:sp>
        <p:nvSpPr>
          <p:cNvPr id="166915" name="Rectangle 3"/>
          <p:cNvSpPr>
            <a:spLocks noGrp="1" noChangeArrowheads="1"/>
          </p:cNvSpPr>
          <p:nvPr>
            <p:ph type="body" idx="4294967295"/>
          </p:nvPr>
        </p:nvSpPr>
        <p:spPr>
          <a:xfrm>
            <a:off x="827088" y="1200150"/>
            <a:ext cx="7775575" cy="4774981"/>
          </a:xfrm>
        </p:spPr>
        <p:txBody>
          <a:bodyPr>
            <a:normAutofit/>
          </a:bodyPr>
          <a:lstStyle/>
          <a:p>
            <a:pPr algn="just">
              <a:lnSpc>
                <a:spcPct val="90000"/>
              </a:lnSpc>
            </a:pPr>
            <a:r>
              <a:rPr lang="en-ZA" dirty="0" smtClean="0">
                <a:solidFill>
                  <a:schemeClr val="tx1"/>
                </a:solidFill>
              </a:rPr>
              <a:t>The </a:t>
            </a:r>
            <a:r>
              <a:rPr lang="en-ZA" dirty="0" err="1" smtClean="0">
                <a:solidFill>
                  <a:schemeClr val="tx1"/>
                </a:solidFill>
              </a:rPr>
              <a:t>cidb</a:t>
            </a:r>
            <a:r>
              <a:rPr lang="en-ZA" dirty="0" smtClean="0">
                <a:solidFill>
                  <a:schemeClr val="tx1"/>
                </a:solidFill>
              </a:rPr>
              <a:t> and the Minister’s legal team received letters </a:t>
            </a:r>
            <a:r>
              <a:rPr lang="en-ZA" dirty="0">
                <a:solidFill>
                  <a:schemeClr val="tx1"/>
                </a:solidFill>
              </a:rPr>
              <a:t>from the legal representatives of the construction firms </a:t>
            </a:r>
            <a:r>
              <a:rPr lang="en-ZA" dirty="0" smtClean="0">
                <a:solidFill>
                  <a:schemeClr val="tx1"/>
                </a:solidFill>
              </a:rPr>
              <a:t>on 20 </a:t>
            </a:r>
            <a:r>
              <a:rPr lang="en-ZA" dirty="0">
                <a:solidFill>
                  <a:schemeClr val="tx1"/>
                </a:solidFill>
              </a:rPr>
              <a:t>and 23 November </a:t>
            </a:r>
            <a:r>
              <a:rPr lang="en-ZA" dirty="0" smtClean="0">
                <a:solidFill>
                  <a:schemeClr val="tx1"/>
                </a:solidFill>
              </a:rPr>
              <a:t>2015.</a:t>
            </a:r>
          </a:p>
          <a:p>
            <a:pPr marL="0" indent="0" algn="just">
              <a:lnSpc>
                <a:spcPct val="90000"/>
              </a:lnSpc>
              <a:buNone/>
            </a:pPr>
            <a:endParaRPr lang="en-ZA" dirty="0" smtClean="0">
              <a:solidFill>
                <a:schemeClr val="tx1"/>
              </a:solidFill>
            </a:endParaRPr>
          </a:p>
          <a:p>
            <a:pPr algn="just">
              <a:lnSpc>
                <a:spcPct val="90000"/>
              </a:lnSpc>
            </a:pPr>
            <a:r>
              <a:rPr lang="en-ZA" dirty="0" smtClean="0">
                <a:solidFill>
                  <a:schemeClr val="tx1"/>
                </a:solidFill>
              </a:rPr>
              <a:t>The letters requested a postponement of the review hearings set down for 7-9 December 2015, to allow for discussion and settlement negotiations taking place under the auspices of South African Forum of Civil Engineering Contractors (SAFCEC).</a:t>
            </a:r>
          </a:p>
          <a:p>
            <a:pPr marL="0" indent="0" algn="just">
              <a:lnSpc>
                <a:spcPct val="90000"/>
              </a:lnSpc>
              <a:buNone/>
            </a:pPr>
            <a:endParaRPr lang="en-ZA" dirty="0">
              <a:solidFill>
                <a:schemeClr val="tx1"/>
              </a:solidFill>
            </a:endParaRPr>
          </a:p>
          <a:p>
            <a:pPr algn="just">
              <a:lnSpc>
                <a:spcPct val="90000"/>
              </a:lnSpc>
            </a:pPr>
            <a:r>
              <a:rPr lang="en-ZA" dirty="0" smtClean="0">
                <a:solidFill>
                  <a:schemeClr val="tx1"/>
                </a:solidFill>
              </a:rPr>
              <a:t>On 24 November 2015, a reply letter to deny the request was sent as there was no substantive case made for the request for the postponement.</a:t>
            </a:r>
            <a:endParaRPr lang="en-ZA" dirty="0" smtClean="0"/>
          </a:p>
          <a:p>
            <a:pPr marL="0" indent="0">
              <a:lnSpc>
                <a:spcPct val="90000"/>
              </a:lnSpc>
              <a:buNone/>
            </a:pPr>
            <a:endParaRPr lang="en-ZA" sz="1800" dirty="0"/>
          </a:p>
          <a:p>
            <a:pPr marL="0" indent="0">
              <a:lnSpc>
                <a:spcPct val="90000"/>
              </a:lnSpc>
              <a:buNone/>
            </a:pPr>
            <a:endParaRPr lang="en-ZA" sz="1800" dirty="0" smtClean="0"/>
          </a:p>
          <a:p>
            <a:pPr marL="0" indent="0">
              <a:lnSpc>
                <a:spcPct val="90000"/>
              </a:lnSpc>
              <a:buNone/>
            </a:pPr>
            <a:endParaRPr lang="en-ZA" sz="1800" dirty="0" smtClean="0"/>
          </a:p>
          <a:p>
            <a:pPr marL="0" indent="0">
              <a:lnSpc>
                <a:spcPct val="90000"/>
              </a:lnSpc>
              <a:buNone/>
            </a:pPr>
            <a:endParaRPr lang="en-ZA" sz="1800" b="1"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33</a:t>
            </a:fld>
            <a:endParaRPr lang="en-US" dirty="0"/>
          </a:p>
        </p:txBody>
      </p:sp>
    </p:spTree>
    <p:extLst>
      <p:ext uri="{BB962C8B-B14F-4D97-AF65-F5344CB8AC3E}">
        <p14:creationId xmlns:p14="http://schemas.microsoft.com/office/powerpoint/2010/main" xmlns="" val="24149670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157163" y="121920"/>
            <a:ext cx="8793797" cy="822960"/>
          </a:xfrm>
        </p:spPr>
        <p:txBody>
          <a:bodyPr/>
          <a:lstStyle/>
          <a:p>
            <a:r>
              <a:rPr lang="en-US" sz="2800" b="1" dirty="0">
                <a:latin typeface="Arial" charset="0"/>
              </a:rPr>
              <a:t>OUTCOME OF THE CIDB INVESTIGATION </a:t>
            </a:r>
            <a:r>
              <a:rPr lang="en-US" sz="2800" b="1" i="1" dirty="0" err="1">
                <a:latin typeface="Arial" charset="0"/>
              </a:rPr>
              <a:t>cont</a:t>
            </a:r>
            <a:r>
              <a:rPr lang="en-US" sz="2800" b="1" i="1" dirty="0">
                <a:latin typeface="Arial" charset="0"/>
              </a:rPr>
              <a:t>…</a:t>
            </a:r>
            <a:endParaRPr lang="en-US" sz="2800" b="1" dirty="0" smtClean="0">
              <a:latin typeface="Arial" charset="0"/>
            </a:endParaRPr>
          </a:p>
        </p:txBody>
      </p:sp>
      <p:sp>
        <p:nvSpPr>
          <p:cNvPr id="166915" name="Rectangle 3"/>
          <p:cNvSpPr>
            <a:spLocks noGrp="1" noChangeArrowheads="1"/>
          </p:cNvSpPr>
          <p:nvPr>
            <p:ph type="body" idx="4294967295"/>
          </p:nvPr>
        </p:nvSpPr>
        <p:spPr>
          <a:xfrm>
            <a:off x="314326" y="944881"/>
            <a:ext cx="8288338" cy="4427220"/>
          </a:xfrm>
        </p:spPr>
        <p:txBody>
          <a:bodyPr>
            <a:normAutofit/>
          </a:bodyPr>
          <a:lstStyle/>
          <a:p>
            <a:pPr marL="0" indent="0" algn="just">
              <a:lnSpc>
                <a:spcPct val="90000"/>
              </a:lnSpc>
              <a:buNone/>
            </a:pPr>
            <a:endParaRPr lang="en-ZA" dirty="0">
              <a:solidFill>
                <a:schemeClr val="tx1"/>
              </a:solidFill>
            </a:endParaRPr>
          </a:p>
          <a:p>
            <a:pPr algn="just">
              <a:lnSpc>
                <a:spcPct val="90000"/>
              </a:lnSpc>
            </a:pPr>
            <a:r>
              <a:rPr lang="en-ZA" dirty="0" smtClean="0">
                <a:solidFill>
                  <a:schemeClr val="tx1"/>
                </a:solidFill>
              </a:rPr>
              <a:t>On 3 December 2015, the State Attorney on behalf of the Minister conceded to the request for postponement  for </a:t>
            </a:r>
            <a:r>
              <a:rPr lang="en-ZA" dirty="0">
                <a:solidFill>
                  <a:schemeClr val="tx1"/>
                </a:solidFill>
              </a:rPr>
              <a:t>a period of </a:t>
            </a:r>
            <a:r>
              <a:rPr lang="en-ZA" b="1" dirty="0">
                <a:solidFill>
                  <a:schemeClr val="tx1"/>
                </a:solidFill>
              </a:rPr>
              <a:t>six months </a:t>
            </a:r>
            <a:r>
              <a:rPr lang="en-ZA" dirty="0" smtClean="0">
                <a:solidFill>
                  <a:schemeClr val="tx1"/>
                </a:solidFill>
              </a:rPr>
              <a:t>to </a:t>
            </a:r>
            <a:r>
              <a:rPr lang="en-ZA" dirty="0">
                <a:solidFill>
                  <a:schemeClr val="tx1"/>
                </a:solidFill>
              </a:rPr>
              <a:t>allow further discussions and settlement negotiations under the auspices of SAFCEC to </a:t>
            </a:r>
            <a:r>
              <a:rPr lang="en-ZA" dirty="0" smtClean="0">
                <a:solidFill>
                  <a:schemeClr val="tx1"/>
                </a:solidFill>
              </a:rPr>
              <a:t>continue.</a:t>
            </a:r>
          </a:p>
          <a:p>
            <a:pPr marL="0" indent="0" algn="just">
              <a:lnSpc>
                <a:spcPct val="90000"/>
              </a:lnSpc>
              <a:buNone/>
            </a:pPr>
            <a:endParaRPr lang="en-ZA" dirty="0" smtClean="0">
              <a:solidFill>
                <a:schemeClr val="tx1"/>
              </a:solidFill>
            </a:endParaRPr>
          </a:p>
          <a:p>
            <a:pPr algn="just">
              <a:lnSpc>
                <a:spcPct val="90000"/>
              </a:lnSpc>
            </a:pPr>
            <a:r>
              <a:rPr lang="en-ZA" dirty="0" smtClean="0">
                <a:solidFill>
                  <a:schemeClr val="tx1"/>
                </a:solidFill>
              </a:rPr>
              <a:t>Based on the </a:t>
            </a:r>
            <a:r>
              <a:rPr lang="en-ZA" dirty="0">
                <a:solidFill>
                  <a:schemeClr val="tx1"/>
                </a:solidFill>
              </a:rPr>
              <a:t>State Attorney’s </a:t>
            </a:r>
            <a:r>
              <a:rPr lang="en-ZA" dirty="0" smtClean="0">
                <a:solidFill>
                  <a:schemeClr val="tx1"/>
                </a:solidFill>
              </a:rPr>
              <a:t>letter, </a:t>
            </a:r>
            <a:r>
              <a:rPr lang="en-ZA" dirty="0" err="1" smtClean="0">
                <a:solidFill>
                  <a:schemeClr val="tx1"/>
                </a:solidFill>
              </a:rPr>
              <a:t>cidb</a:t>
            </a:r>
            <a:r>
              <a:rPr lang="en-ZA" dirty="0" smtClean="0">
                <a:solidFill>
                  <a:schemeClr val="tx1"/>
                </a:solidFill>
              </a:rPr>
              <a:t> agreed on the </a:t>
            </a:r>
            <a:r>
              <a:rPr lang="en-ZA" dirty="0">
                <a:solidFill>
                  <a:schemeClr val="tx1"/>
                </a:solidFill>
              </a:rPr>
              <a:t>postponement on the same terms and conditions set out in the letter of the State Attorney.</a:t>
            </a:r>
          </a:p>
          <a:p>
            <a:pPr marL="0" indent="0">
              <a:lnSpc>
                <a:spcPct val="90000"/>
              </a:lnSpc>
              <a:buNone/>
            </a:pPr>
            <a:endParaRPr lang="en-ZA" sz="1800" dirty="0" smtClean="0"/>
          </a:p>
          <a:p>
            <a:pPr marL="0" indent="0">
              <a:lnSpc>
                <a:spcPct val="90000"/>
              </a:lnSpc>
              <a:buNone/>
            </a:pPr>
            <a:endParaRPr lang="en-ZA" sz="1800" dirty="0"/>
          </a:p>
          <a:p>
            <a:pPr marL="0" indent="0">
              <a:lnSpc>
                <a:spcPct val="90000"/>
              </a:lnSpc>
              <a:buNone/>
            </a:pPr>
            <a:endParaRPr lang="en-ZA" sz="1800" dirty="0" smtClean="0"/>
          </a:p>
          <a:p>
            <a:pPr marL="0" indent="0">
              <a:lnSpc>
                <a:spcPct val="90000"/>
              </a:lnSpc>
              <a:buNone/>
            </a:pPr>
            <a:endParaRPr lang="en-ZA" sz="1800" dirty="0" smtClean="0"/>
          </a:p>
          <a:p>
            <a:pPr marL="0" indent="0">
              <a:lnSpc>
                <a:spcPct val="90000"/>
              </a:lnSpc>
              <a:buNone/>
            </a:pPr>
            <a:endParaRPr lang="en-ZA" sz="1800" b="1" dirty="0"/>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34</a:t>
            </a:fld>
            <a:endParaRPr lang="en-US" dirty="0"/>
          </a:p>
        </p:txBody>
      </p:sp>
    </p:spTree>
    <p:extLst>
      <p:ext uri="{BB962C8B-B14F-4D97-AF65-F5344CB8AC3E}">
        <p14:creationId xmlns:p14="http://schemas.microsoft.com/office/powerpoint/2010/main" xmlns="" val="3247805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PROGRESS ON WAY FORWARD</a:t>
            </a:r>
            <a:endParaRPr lang="en-ZA" b="1" dirty="0"/>
          </a:p>
        </p:txBody>
      </p:sp>
    </p:spTree>
    <p:extLst>
      <p:ext uri="{BB962C8B-B14F-4D97-AF65-F5344CB8AC3E}">
        <p14:creationId xmlns:p14="http://schemas.microsoft.com/office/powerpoint/2010/main" xmlns="" val="3786749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040" y="213678"/>
            <a:ext cx="8229600" cy="812482"/>
          </a:xfrm>
        </p:spPr>
        <p:txBody>
          <a:bodyPr/>
          <a:lstStyle/>
          <a:p>
            <a:r>
              <a:rPr lang="en-ZA" b="1" dirty="0" smtClean="0"/>
              <a:t>VII. PROGRESS ON WAY FORWARD</a:t>
            </a:r>
            <a:endParaRPr lang="en-ZA" b="1" dirty="0"/>
          </a:p>
        </p:txBody>
      </p:sp>
      <p:sp>
        <p:nvSpPr>
          <p:cNvPr id="5" name="Content Placeholder 4"/>
          <p:cNvSpPr>
            <a:spLocks noGrp="1"/>
          </p:cNvSpPr>
          <p:nvPr>
            <p:ph idx="1"/>
          </p:nvPr>
        </p:nvSpPr>
        <p:spPr>
          <a:xfrm>
            <a:off x="457200" y="924128"/>
            <a:ext cx="8229600" cy="5003706"/>
          </a:xfrm>
        </p:spPr>
        <p:txBody>
          <a:bodyPr>
            <a:normAutofit lnSpcReduction="10000"/>
          </a:bodyPr>
          <a:lstStyle/>
          <a:p>
            <a:pPr algn="just"/>
            <a:r>
              <a:rPr lang="en-ZA" sz="2000" b="0" dirty="0" smtClean="0"/>
              <a:t>The court case postponed for six months period (until 2 June 2016).</a:t>
            </a:r>
          </a:p>
          <a:p>
            <a:pPr algn="just"/>
            <a:r>
              <a:rPr lang="en-ZA" sz="2000" dirty="0" smtClean="0"/>
              <a:t>The </a:t>
            </a:r>
            <a:r>
              <a:rPr lang="en-ZA" sz="2000" dirty="0" err="1" smtClean="0"/>
              <a:t>cidb</a:t>
            </a:r>
            <a:r>
              <a:rPr lang="en-ZA" sz="2000" dirty="0" smtClean="0"/>
              <a:t> to continue with its regulatory process after the expiry of the six months.</a:t>
            </a:r>
          </a:p>
          <a:p>
            <a:pPr algn="just"/>
            <a:r>
              <a:rPr lang="en-ZA" sz="2000" b="0" dirty="0" smtClean="0"/>
              <a:t>Current review </a:t>
            </a:r>
            <a:r>
              <a:rPr lang="en-ZA" sz="2000" b="0" dirty="0"/>
              <a:t>of the </a:t>
            </a:r>
            <a:r>
              <a:rPr lang="en-ZA" sz="2000" b="0" dirty="0" err="1"/>
              <a:t>cidb</a:t>
            </a:r>
            <a:r>
              <a:rPr lang="en-ZA" sz="2000" b="0" dirty="0"/>
              <a:t> Act </a:t>
            </a:r>
            <a:r>
              <a:rPr lang="en-ZA" sz="2000" b="0" dirty="0" smtClean="0"/>
              <a:t>to consider the following:</a:t>
            </a:r>
            <a:endParaRPr lang="en-ZA" sz="2000" b="0" dirty="0"/>
          </a:p>
          <a:p>
            <a:pPr lvl="1" algn="just"/>
            <a:r>
              <a:rPr lang="en-ZA" sz="2000" b="0" dirty="0"/>
              <a:t>Effective measures to transform and develop the construction industry.</a:t>
            </a:r>
          </a:p>
          <a:p>
            <a:pPr lvl="1" algn="just"/>
            <a:r>
              <a:rPr lang="en-ZA" sz="2000" b="0" dirty="0"/>
              <a:t>Measures </a:t>
            </a:r>
            <a:r>
              <a:rPr lang="en-ZA" sz="2000" b="0" dirty="0" smtClean="0"/>
              <a:t>to </a:t>
            </a:r>
            <a:r>
              <a:rPr lang="en-ZA" sz="2000" b="0" dirty="0"/>
              <a:t>prevent re-occurrence of collusive behaviour in the construction industry </a:t>
            </a:r>
            <a:endParaRPr lang="en-ZA" sz="2000" b="0" dirty="0" smtClean="0"/>
          </a:p>
          <a:p>
            <a:pPr lvl="1" algn="just"/>
            <a:r>
              <a:rPr lang="en-ZA" sz="2000" b="0" dirty="0" smtClean="0"/>
              <a:t>Stronger </a:t>
            </a:r>
            <a:r>
              <a:rPr lang="en-ZA" sz="2000" b="0" dirty="0"/>
              <a:t>punitive measures for </a:t>
            </a:r>
            <a:r>
              <a:rPr lang="en-ZA" sz="2000" b="0" dirty="0" smtClean="0"/>
              <a:t>transgressions</a:t>
            </a:r>
            <a:endParaRPr lang="en-ZA" sz="2000" dirty="0" smtClean="0"/>
          </a:p>
          <a:p>
            <a:pPr algn="just">
              <a:buFont typeface="Arial" pitchFamily="34" charset="0"/>
              <a:buChar char="•"/>
            </a:pPr>
            <a:r>
              <a:rPr lang="en-US" sz="2000" dirty="0" smtClean="0"/>
              <a:t>An </a:t>
            </a:r>
            <a:r>
              <a:rPr lang="en-US" sz="2000" dirty="0"/>
              <a:t>agreement </a:t>
            </a:r>
            <a:r>
              <a:rPr lang="en-US" sz="2000" dirty="0" smtClean="0"/>
              <a:t>in terms of section </a:t>
            </a:r>
            <a:r>
              <a:rPr lang="en-US" sz="2000" dirty="0"/>
              <a:t>82 of the Competition Act, 1988 </a:t>
            </a:r>
            <a:r>
              <a:rPr lang="en-US" sz="2000" dirty="0" smtClean="0"/>
              <a:t>is being entered into, between the cidb and the CC, as approved by the Board at the end of January 2016.</a:t>
            </a:r>
          </a:p>
          <a:p>
            <a:pPr algn="just">
              <a:buFont typeface="Arial" pitchFamily="34" charset="0"/>
              <a:buChar char="•"/>
            </a:pPr>
            <a:r>
              <a:rPr lang="en-US" sz="2000" dirty="0" smtClean="0"/>
              <a:t>The purpose of the agreement is to share information and ideas on how </a:t>
            </a:r>
            <a:r>
              <a:rPr lang="en-US" sz="2000" dirty="0"/>
              <a:t>to prevent collusion </a:t>
            </a:r>
            <a:r>
              <a:rPr lang="en-US" sz="2000" dirty="0" smtClean="0"/>
              <a:t>in the future and also share lessons learnt during the investigation period.</a:t>
            </a:r>
          </a:p>
          <a:p>
            <a:pPr algn="just">
              <a:buFont typeface="Arial" pitchFamily="34" charset="0"/>
              <a:buChar char="•"/>
            </a:pPr>
            <a:endParaRPr lang="en-ZA" sz="2000" dirty="0"/>
          </a:p>
          <a:p>
            <a:pPr marL="457200" lvl="1" indent="0" algn="just">
              <a:buNone/>
            </a:pPr>
            <a:endParaRPr lang="en-ZA" sz="1800" b="0" dirty="0" smtClean="0"/>
          </a:p>
        </p:txBody>
      </p:sp>
      <p:sp>
        <p:nvSpPr>
          <p:cNvPr id="6"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36</a:t>
            </a:fld>
            <a:endParaRPr lang="en-US" dirty="0"/>
          </a:p>
        </p:txBody>
      </p:sp>
    </p:spTree>
    <p:extLst>
      <p:ext uri="{BB962C8B-B14F-4D97-AF65-F5344CB8AC3E}">
        <p14:creationId xmlns:p14="http://schemas.microsoft.com/office/powerpoint/2010/main" xmlns="" val="4204360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THANK YOU</a:t>
            </a:r>
            <a:endParaRPr lang="en-US" b="1" dirty="0"/>
          </a:p>
        </p:txBody>
      </p:sp>
    </p:spTree>
    <p:extLst>
      <p:ext uri="{BB962C8B-B14F-4D97-AF65-F5344CB8AC3E}">
        <p14:creationId xmlns:p14="http://schemas.microsoft.com/office/powerpoint/2010/main" xmlns="" val="2930884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PURPOSE</a:t>
            </a:r>
            <a:endParaRPr lang="en-ZA" b="1" dirty="0"/>
          </a:p>
        </p:txBody>
      </p:sp>
    </p:spTree>
    <p:extLst>
      <p:ext uri="{BB962C8B-B14F-4D97-AF65-F5344CB8AC3E}">
        <p14:creationId xmlns:p14="http://schemas.microsoft.com/office/powerpoint/2010/main" xmlns="" val="498850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792163" y="0"/>
            <a:ext cx="7810500" cy="647700"/>
          </a:xfrm>
        </p:spPr>
        <p:txBody>
          <a:bodyPr/>
          <a:lstStyle/>
          <a:p>
            <a:r>
              <a:rPr lang="en-US" sz="2800" b="1" dirty="0" smtClean="0">
                <a:latin typeface="Arial" charset="0"/>
              </a:rPr>
              <a:t>  I. PURPOSE</a:t>
            </a:r>
          </a:p>
        </p:txBody>
      </p:sp>
      <p:sp>
        <p:nvSpPr>
          <p:cNvPr id="166915" name="Rectangle 3"/>
          <p:cNvSpPr>
            <a:spLocks noGrp="1" noChangeArrowheads="1"/>
          </p:cNvSpPr>
          <p:nvPr>
            <p:ph type="body" idx="4294967295"/>
          </p:nvPr>
        </p:nvSpPr>
        <p:spPr>
          <a:xfrm>
            <a:off x="827088" y="508000"/>
            <a:ext cx="7775575" cy="5277946"/>
          </a:xfrm>
        </p:spPr>
        <p:txBody>
          <a:bodyPr>
            <a:normAutofit lnSpcReduction="10000"/>
          </a:bodyPr>
          <a:lstStyle/>
          <a:p>
            <a:pPr marL="0" indent="0" algn="just">
              <a:buNone/>
            </a:pPr>
            <a:r>
              <a:rPr lang="en-ZA" b="1" dirty="0">
                <a:solidFill>
                  <a:schemeClr val="bg1">
                    <a:lumMod val="50000"/>
                  </a:schemeClr>
                </a:solidFill>
              </a:rPr>
              <a:t>The purpose of this </a:t>
            </a:r>
            <a:r>
              <a:rPr lang="en-ZA" b="1" dirty="0" smtClean="0">
                <a:solidFill>
                  <a:schemeClr val="bg1">
                    <a:lumMod val="50000"/>
                  </a:schemeClr>
                </a:solidFill>
              </a:rPr>
              <a:t>presentation is to brief the Portfolio Committee  on the following:</a:t>
            </a:r>
          </a:p>
          <a:p>
            <a:pPr algn="just">
              <a:buFont typeface="Arial" pitchFamily="34" charset="0"/>
              <a:buChar char="•"/>
            </a:pPr>
            <a:r>
              <a:rPr lang="en-ZA" dirty="0" smtClean="0">
                <a:solidFill>
                  <a:schemeClr val="tx1"/>
                </a:solidFill>
              </a:rPr>
              <a:t>Investigations conducted by the </a:t>
            </a:r>
            <a:r>
              <a:rPr lang="en-ZA" dirty="0">
                <a:solidFill>
                  <a:schemeClr val="tx1"/>
                </a:solidFill>
              </a:rPr>
              <a:t>Competition Commission </a:t>
            </a:r>
            <a:r>
              <a:rPr lang="en-ZA" dirty="0" smtClean="0">
                <a:solidFill>
                  <a:schemeClr val="tx1"/>
                </a:solidFill>
              </a:rPr>
              <a:t>(CC) and </a:t>
            </a:r>
            <a:r>
              <a:rPr lang="en-ZA" dirty="0">
                <a:solidFill>
                  <a:schemeClr val="tx1"/>
                </a:solidFill>
              </a:rPr>
              <a:t>the outcomes </a:t>
            </a:r>
            <a:r>
              <a:rPr lang="en-ZA" dirty="0" smtClean="0">
                <a:solidFill>
                  <a:schemeClr val="tx1"/>
                </a:solidFill>
              </a:rPr>
              <a:t>thereof;</a:t>
            </a:r>
          </a:p>
          <a:p>
            <a:pPr algn="just">
              <a:buFont typeface="Arial" pitchFamily="34" charset="0"/>
              <a:buChar char="•"/>
            </a:pPr>
            <a:r>
              <a:rPr lang="en-ZA" dirty="0">
                <a:solidFill>
                  <a:schemeClr val="tx1"/>
                </a:solidFill>
              </a:rPr>
              <a:t>Background of the </a:t>
            </a:r>
            <a:r>
              <a:rPr lang="en-ZA" dirty="0" err="1">
                <a:solidFill>
                  <a:schemeClr val="tx1"/>
                </a:solidFill>
              </a:rPr>
              <a:t>cidb</a:t>
            </a:r>
            <a:r>
              <a:rPr lang="en-ZA" dirty="0">
                <a:solidFill>
                  <a:schemeClr val="tx1"/>
                </a:solidFill>
              </a:rPr>
              <a:t> </a:t>
            </a:r>
            <a:r>
              <a:rPr lang="en-ZA" dirty="0" smtClean="0">
                <a:solidFill>
                  <a:schemeClr val="tx1"/>
                </a:solidFill>
              </a:rPr>
              <a:t>investigation</a:t>
            </a:r>
            <a:r>
              <a:rPr lang="en-ZA" dirty="0">
                <a:solidFill>
                  <a:schemeClr val="tx1"/>
                </a:solidFill>
              </a:rPr>
              <a:t> and the outcomes </a:t>
            </a:r>
            <a:r>
              <a:rPr lang="en-ZA" dirty="0" smtClean="0">
                <a:solidFill>
                  <a:schemeClr val="tx1"/>
                </a:solidFill>
              </a:rPr>
              <a:t>thereof;</a:t>
            </a:r>
            <a:endParaRPr lang="en-ZA" dirty="0">
              <a:solidFill>
                <a:schemeClr val="tx1"/>
              </a:solidFill>
            </a:endParaRPr>
          </a:p>
          <a:p>
            <a:pPr algn="just">
              <a:buFont typeface="Arial" pitchFamily="34" charset="0"/>
              <a:buChar char="•"/>
            </a:pPr>
            <a:r>
              <a:rPr lang="en-ZA" dirty="0" smtClean="0">
                <a:solidFill>
                  <a:schemeClr val="tx1"/>
                </a:solidFill>
              </a:rPr>
              <a:t>Procedural process to be followed as per the </a:t>
            </a:r>
            <a:r>
              <a:rPr lang="en-ZA" dirty="0" err="1" smtClean="0">
                <a:solidFill>
                  <a:schemeClr val="tx1"/>
                </a:solidFill>
              </a:rPr>
              <a:t>cidb</a:t>
            </a:r>
            <a:r>
              <a:rPr lang="en-ZA" dirty="0" smtClean="0">
                <a:solidFill>
                  <a:schemeClr val="tx1"/>
                </a:solidFill>
              </a:rPr>
              <a:t> Regulatory Framework; </a:t>
            </a:r>
          </a:p>
          <a:p>
            <a:pPr algn="just">
              <a:buFont typeface="Arial" pitchFamily="34" charset="0"/>
              <a:buChar char="•"/>
            </a:pPr>
            <a:r>
              <a:rPr lang="en-ZA" dirty="0" smtClean="0">
                <a:solidFill>
                  <a:schemeClr val="tx1"/>
                </a:solidFill>
              </a:rPr>
              <a:t>Available </a:t>
            </a:r>
            <a:r>
              <a:rPr lang="en-ZA" dirty="0">
                <a:solidFill>
                  <a:schemeClr val="tx1"/>
                </a:solidFill>
              </a:rPr>
              <a:t>sanctions that </a:t>
            </a:r>
            <a:r>
              <a:rPr lang="en-ZA" dirty="0" smtClean="0">
                <a:solidFill>
                  <a:schemeClr val="tx1"/>
                </a:solidFill>
              </a:rPr>
              <a:t>may be </a:t>
            </a:r>
            <a:r>
              <a:rPr lang="en-ZA" dirty="0">
                <a:solidFill>
                  <a:schemeClr val="tx1"/>
                </a:solidFill>
              </a:rPr>
              <a:t>imposed </a:t>
            </a:r>
            <a:r>
              <a:rPr lang="en-ZA" dirty="0" smtClean="0">
                <a:solidFill>
                  <a:schemeClr val="tx1"/>
                </a:solidFill>
              </a:rPr>
              <a:t>by the </a:t>
            </a:r>
            <a:r>
              <a:rPr lang="en-ZA" dirty="0" err="1" smtClean="0">
                <a:solidFill>
                  <a:schemeClr val="tx1"/>
                </a:solidFill>
              </a:rPr>
              <a:t>cidb</a:t>
            </a:r>
            <a:r>
              <a:rPr lang="en-ZA" dirty="0" smtClean="0">
                <a:solidFill>
                  <a:schemeClr val="tx1"/>
                </a:solidFill>
              </a:rPr>
              <a:t> on </a:t>
            </a:r>
            <a:r>
              <a:rPr lang="en-ZA" dirty="0">
                <a:solidFill>
                  <a:schemeClr val="tx1"/>
                </a:solidFill>
              </a:rPr>
              <a:t>the </a:t>
            </a:r>
            <a:r>
              <a:rPr lang="en-ZA" dirty="0" smtClean="0">
                <a:solidFill>
                  <a:schemeClr val="tx1"/>
                </a:solidFill>
              </a:rPr>
              <a:t>firms </a:t>
            </a:r>
            <a:r>
              <a:rPr lang="en-ZA" dirty="0">
                <a:solidFill>
                  <a:schemeClr val="tx1"/>
                </a:solidFill>
              </a:rPr>
              <a:t>that are found guilty of </a:t>
            </a:r>
            <a:r>
              <a:rPr lang="en-ZA" dirty="0" smtClean="0">
                <a:solidFill>
                  <a:schemeClr val="tx1"/>
                </a:solidFill>
              </a:rPr>
              <a:t>collusion; </a:t>
            </a:r>
          </a:p>
          <a:p>
            <a:pPr algn="just">
              <a:buFont typeface="Arial" pitchFamily="34" charset="0"/>
              <a:buChar char="•"/>
            </a:pPr>
            <a:r>
              <a:rPr lang="en-ZA" dirty="0" smtClean="0">
                <a:solidFill>
                  <a:schemeClr val="tx1"/>
                </a:solidFill>
              </a:rPr>
              <a:t>Legal </a:t>
            </a:r>
            <a:r>
              <a:rPr lang="en-ZA" dirty="0">
                <a:solidFill>
                  <a:schemeClr val="tx1"/>
                </a:solidFill>
              </a:rPr>
              <a:t>challenges raised by the construction companies on the </a:t>
            </a:r>
            <a:r>
              <a:rPr lang="en-ZA" dirty="0" err="1">
                <a:solidFill>
                  <a:schemeClr val="tx1"/>
                </a:solidFill>
              </a:rPr>
              <a:t>cidb</a:t>
            </a:r>
            <a:r>
              <a:rPr lang="en-ZA" dirty="0">
                <a:solidFill>
                  <a:schemeClr val="tx1"/>
                </a:solidFill>
              </a:rPr>
              <a:t> regulatory </a:t>
            </a:r>
            <a:r>
              <a:rPr lang="en-ZA" dirty="0" smtClean="0">
                <a:solidFill>
                  <a:schemeClr val="tx1"/>
                </a:solidFill>
              </a:rPr>
              <a:t>framework; and</a:t>
            </a:r>
            <a:endParaRPr lang="en-ZA" dirty="0">
              <a:solidFill>
                <a:schemeClr val="tx1"/>
              </a:solidFill>
            </a:endParaRPr>
          </a:p>
          <a:p>
            <a:pPr algn="just">
              <a:buFont typeface="Arial" pitchFamily="34" charset="0"/>
              <a:buChar char="•"/>
            </a:pPr>
            <a:r>
              <a:rPr lang="en-ZA" dirty="0" smtClean="0">
                <a:solidFill>
                  <a:schemeClr val="tx1"/>
                </a:solidFill>
              </a:rPr>
              <a:t>Progress on way forward.</a:t>
            </a:r>
          </a:p>
          <a:p>
            <a:pPr algn="just">
              <a:buFont typeface="Arial" pitchFamily="34" charset="0"/>
              <a:buChar char="•"/>
            </a:pPr>
            <a:endParaRPr lang="en-ZA" dirty="0">
              <a:solidFill>
                <a:schemeClr val="tx1"/>
              </a:solidFill>
            </a:endParaRPr>
          </a:p>
          <a:p>
            <a:pPr marL="2743200" lvl="6" indent="0" algn="just">
              <a:buNone/>
            </a:pPr>
            <a:endParaRPr lang="en-ZA" dirty="0" smtClean="0"/>
          </a:p>
          <a:p>
            <a:pPr marL="2743200" lvl="6" indent="0" algn="just">
              <a:buNone/>
            </a:pPr>
            <a:endParaRPr lang="en-ZA" dirty="0" smtClean="0"/>
          </a:p>
          <a:p>
            <a:pPr marL="2743200" lvl="6" indent="0" algn="just">
              <a:buNone/>
            </a:pPr>
            <a:endParaRPr lang="en-ZA" dirty="0"/>
          </a:p>
          <a:p>
            <a:pPr marL="2743200" lvl="6" indent="0" algn="just">
              <a:buNone/>
            </a:pPr>
            <a:endParaRPr lang="en-ZA" dirty="0" smtClean="0"/>
          </a:p>
          <a:p>
            <a:pPr marL="2743200" lvl="6" indent="0" algn="just">
              <a:buNone/>
            </a:pPr>
            <a:endParaRPr lang="en-ZA" dirty="0"/>
          </a:p>
          <a:p>
            <a:pPr marL="0" indent="0">
              <a:lnSpc>
                <a:spcPct val="90000"/>
              </a:lnSpc>
              <a:buNone/>
            </a:pPr>
            <a:endParaRPr lang="en-ZA" sz="1800" b="1" dirty="0">
              <a:solidFill>
                <a:srgbClr val="FF0000"/>
              </a:solidFill>
            </a:endParaRPr>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5</a:t>
            </a:fld>
            <a:endParaRPr lang="en-US" dirty="0"/>
          </a:p>
        </p:txBody>
      </p:sp>
    </p:spTree>
    <p:extLst>
      <p:ext uri="{BB962C8B-B14F-4D97-AF65-F5344CB8AC3E}">
        <p14:creationId xmlns:p14="http://schemas.microsoft.com/office/powerpoint/2010/main" xmlns="" val="4983972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1" y="4236720"/>
            <a:ext cx="5180012" cy="1532255"/>
          </a:xfrm>
        </p:spPr>
        <p:txBody>
          <a:bodyPr/>
          <a:lstStyle/>
          <a:p>
            <a:r>
              <a:rPr lang="en-ZA" b="1" dirty="0" smtClean="0"/>
              <a:t>BACKGROUND OF THE COMPETITION </a:t>
            </a:r>
            <a:r>
              <a:rPr lang="en-ZA" b="1" dirty="0"/>
              <a:t>COMMISSION INVESTIGATION AND </a:t>
            </a:r>
            <a:r>
              <a:rPr lang="en-ZA" b="1" dirty="0" smtClean="0"/>
              <a:t>OUTCOME</a:t>
            </a:r>
            <a:endParaRPr lang="en-ZA" b="1" dirty="0"/>
          </a:p>
        </p:txBody>
      </p:sp>
    </p:spTree>
    <p:extLst>
      <p:ext uri="{BB962C8B-B14F-4D97-AF65-F5344CB8AC3E}">
        <p14:creationId xmlns:p14="http://schemas.microsoft.com/office/powerpoint/2010/main" xmlns="" val="2349459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792163" y="0"/>
            <a:ext cx="8186737" cy="647700"/>
          </a:xfrm>
        </p:spPr>
        <p:txBody>
          <a:bodyPr/>
          <a:lstStyle/>
          <a:p>
            <a:r>
              <a:rPr lang="en-US" sz="2800" b="1" dirty="0" smtClean="0">
                <a:latin typeface="Arial" charset="0"/>
              </a:rPr>
              <a:t>II. BACKGROUND OF THE CC INVESTIGATION</a:t>
            </a:r>
          </a:p>
        </p:txBody>
      </p:sp>
      <p:sp>
        <p:nvSpPr>
          <p:cNvPr id="166915" name="Rectangle 3"/>
          <p:cNvSpPr>
            <a:spLocks noGrp="1" noChangeArrowheads="1"/>
          </p:cNvSpPr>
          <p:nvPr>
            <p:ph type="body" idx="4294967295"/>
          </p:nvPr>
        </p:nvSpPr>
        <p:spPr>
          <a:xfrm>
            <a:off x="827088" y="764704"/>
            <a:ext cx="7775575" cy="5336551"/>
          </a:xfrm>
        </p:spPr>
        <p:txBody>
          <a:bodyPr>
            <a:normAutofit fontScale="62500" lnSpcReduction="20000"/>
          </a:bodyPr>
          <a:lstStyle/>
          <a:p>
            <a:pPr algn="just"/>
            <a:r>
              <a:rPr lang="en-ZA" sz="3800" dirty="0" smtClean="0">
                <a:solidFill>
                  <a:schemeClr val="tx1"/>
                </a:solidFill>
              </a:rPr>
              <a:t>In 2008, the CC initially conducted </a:t>
            </a:r>
            <a:r>
              <a:rPr lang="en-ZA" sz="3800" dirty="0">
                <a:solidFill>
                  <a:schemeClr val="tx1"/>
                </a:solidFill>
              </a:rPr>
              <a:t>research in the industry following an outcry about the costs of the 2010 FIFA World Cup </a:t>
            </a:r>
            <a:r>
              <a:rPr lang="en-ZA" sz="3800" dirty="0" smtClean="0">
                <a:solidFill>
                  <a:schemeClr val="tx1"/>
                </a:solidFill>
              </a:rPr>
              <a:t>stadiums, including roads under Gauteng Freeway Improvement Programme(GFIP), dams, mines, e-tolls etc.</a:t>
            </a:r>
          </a:p>
          <a:p>
            <a:pPr marL="0" indent="0" algn="just">
              <a:buNone/>
            </a:pPr>
            <a:endParaRPr lang="en-ZA" sz="3800" dirty="0">
              <a:solidFill>
                <a:schemeClr val="tx1"/>
              </a:solidFill>
            </a:endParaRPr>
          </a:p>
          <a:p>
            <a:pPr algn="just"/>
            <a:r>
              <a:rPr lang="en-ZA" sz="3800" dirty="0">
                <a:solidFill>
                  <a:schemeClr val="tx1"/>
                </a:solidFill>
              </a:rPr>
              <a:t>The CC uncovered evidence of possible </a:t>
            </a:r>
            <a:r>
              <a:rPr lang="en-ZA" sz="3800" dirty="0" smtClean="0">
                <a:solidFill>
                  <a:schemeClr val="tx1"/>
                </a:solidFill>
              </a:rPr>
              <a:t>collusion.</a:t>
            </a:r>
          </a:p>
          <a:p>
            <a:pPr marL="0" indent="0" algn="just">
              <a:buNone/>
            </a:pPr>
            <a:endParaRPr lang="en-ZA" sz="3800" dirty="0">
              <a:solidFill>
                <a:schemeClr val="tx1"/>
              </a:solidFill>
            </a:endParaRPr>
          </a:p>
          <a:p>
            <a:pPr algn="just"/>
            <a:r>
              <a:rPr lang="en-ZA" sz="3800" dirty="0">
                <a:solidFill>
                  <a:schemeClr val="tx1"/>
                </a:solidFill>
              </a:rPr>
              <a:t>In February and September 2009 the CC initiated investigations </a:t>
            </a:r>
            <a:r>
              <a:rPr lang="en-ZA" sz="3800" dirty="0" smtClean="0">
                <a:solidFill>
                  <a:schemeClr val="tx1"/>
                </a:solidFill>
              </a:rPr>
              <a:t>in terms of section 49B (1) of the Competition Act, 1998 against </a:t>
            </a:r>
            <a:r>
              <a:rPr lang="en-ZA" sz="3800" dirty="0">
                <a:solidFill>
                  <a:schemeClr val="tx1"/>
                </a:solidFill>
              </a:rPr>
              <a:t>major construction firms for the possible collusion in the </a:t>
            </a:r>
            <a:r>
              <a:rPr lang="en-ZA" sz="3800" dirty="0" smtClean="0">
                <a:solidFill>
                  <a:schemeClr val="tx1"/>
                </a:solidFill>
              </a:rPr>
              <a:t>industry.</a:t>
            </a:r>
          </a:p>
          <a:p>
            <a:pPr marL="0" indent="0" algn="just">
              <a:buNone/>
            </a:pPr>
            <a:endParaRPr lang="en-ZA" sz="3800" dirty="0" smtClean="0">
              <a:solidFill>
                <a:schemeClr val="tx1"/>
              </a:solidFill>
            </a:endParaRPr>
          </a:p>
          <a:p>
            <a:pPr algn="just"/>
            <a:r>
              <a:rPr lang="en-ZA" sz="3800" dirty="0">
                <a:solidFill>
                  <a:schemeClr val="tx1"/>
                </a:solidFill>
              </a:rPr>
              <a:t>In November 2009, the CC received approximately 160 Corporate Leniency Policy (CLP) </a:t>
            </a:r>
            <a:r>
              <a:rPr lang="en-ZA" sz="3800" dirty="0" smtClean="0">
                <a:solidFill>
                  <a:schemeClr val="tx1"/>
                </a:solidFill>
              </a:rPr>
              <a:t>applications.</a:t>
            </a:r>
          </a:p>
          <a:p>
            <a:pPr marL="0" indent="0" algn="just">
              <a:buNone/>
            </a:pPr>
            <a:endParaRPr lang="en-ZA" sz="1800" dirty="0">
              <a:solidFill>
                <a:schemeClr val="bg1">
                  <a:lumMod val="50000"/>
                </a:schemeClr>
              </a:solidFill>
            </a:endParaRPr>
          </a:p>
          <a:p>
            <a:pPr marL="0" indent="0" algn="just">
              <a:buNone/>
            </a:pPr>
            <a:r>
              <a:rPr lang="en-ZA" sz="1800" dirty="0">
                <a:solidFill>
                  <a:schemeClr val="bg1">
                    <a:lumMod val="50000"/>
                  </a:schemeClr>
                </a:solidFill>
              </a:rPr>
              <a:t> </a:t>
            </a:r>
          </a:p>
          <a:p>
            <a:pPr algn="just"/>
            <a:endParaRPr lang="en-ZA" sz="1800" dirty="0" smtClean="0">
              <a:solidFill>
                <a:schemeClr val="bg1">
                  <a:lumMod val="50000"/>
                </a:schemeClr>
              </a:solidFill>
            </a:endParaRPr>
          </a:p>
          <a:p>
            <a:pPr marL="0" indent="0" algn="just">
              <a:buNone/>
            </a:pPr>
            <a:endParaRPr lang="en-ZA" sz="800" dirty="0" smtClean="0">
              <a:solidFill>
                <a:schemeClr val="bg1">
                  <a:lumMod val="50000"/>
                </a:schemeClr>
              </a:solidFill>
            </a:endParaRPr>
          </a:p>
          <a:p>
            <a:pPr marL="0" indent="0" algn="just">
              <a:lnSpc>
                <a:spcPct val="90000"/>
              </a:lnSpc>
              <a:buNone/>
            </a:pPr>
            <a:endParaRPr lang="en-ZA" sz="1800" dirty="0"/>
          </a:p>
        </p:txBody>
      </p:sp>
      <p:sp>
        <p:nvSpPr>
          <p:cNvPr id="4" name="Slide Number Placeholder 3"/>
          <p:cNvSpPr>
            <a:spLocks noGrp="1"/>
          </p:cNvSpPr>
          <p:nvPr>
            <p:ph type="sldNum" sz="quarter" idx="4294967295"/>
          </p:nvPr>
        </p:nvSpPr>
        <p:spPr>
          <a:xfrm>
            <a:off x="3059832" y="6381327"/>
            <a:ext cx="2376264" cy="340147"/>
          </a:xfrm>
          <a:prstGeom prst="rect">
            <a:avLst/>
          </a:prstGeom>
        </p:spPr>
        <p:txBody>
          <a:bodyPr/>
          <a:lstStyle/>
          <a:p>
            <a:pPr algn="ctr"/>
            <a:r>
              <a:rPr lang="en-US" dirty="0" smtClean="0"/>
              <a:t>	</a:t>
            </a:r>
            <a:endParaRPr lang="en-US" dirty="0"/>
          </a:p>
        </p:txBody>
      </p:sp>
      <p:sp>
        <p:nvSpPr>
          <p:cNvPr id="5"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7</a:t>
            </a:fld>
            <a:endParaRPr lang="en-US" dirty="0"/>
          </a:p>
        </p:txBody>
      </p:sp>
    </p:spTree>
    <p:extLst>
      <p:ext uri="{BB962C8B-B14F-4D97-AF65-F5344CB8AC3E}">
        <p14:creationId xmlns:p14="http://schemas.microsoft.com/office/powerpoint/2010/main" xmlns="" val="40390327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175099" y="0"/>
            <a:ext cx="8803802" cy="647700"/>
          </a:xfrm>
        </p:spPr>
        <p:txBody>
          <a:bodyPr/>
          <a:lstStyle/>
          <a:p>
            <a:r>
              <a:rPr lang="en-US" sz="2800" b="1" dirty="0" smtClean="0">
                <a:latin typeface="Arial" charset="0"/>
              </a:rPr>
              <a:t>BACKGROUND OF THE CC INVESTIGATION </a:t>
            </a:r>
            <a:r>
              <a:rPr lang="en-US" sz="2800" b="1" i="1" dirty="0" smtClean="0">
                <a:latin typeface="Arial" charset="0"/>
              </a:rPr>
              <a:t>cont...</a:t>
            </a:r>
          </a:p>
        </p:txBody>
      </p:sp>
      <p:sp>
        <p:nvSpPr>
          <p:cNvPr id="166915" name="Rectangle 3"/>
          <p:cNvSpPr>
            <a:spLocks noGrp="1" noChangeArrowheads="1"/>
          </p:cNvSpPr>
          <p:nvPr>
            <p:ph type="body" idx="4294967295"/>
          </p:nvPr>
        </p:nvSpPr>
        <p:spPr>
          <a:xfrm>
            <a:off x="827088" y="764704"/>
            <a:ext cx="7775575" cy="5336551"/>
          </a:xfrm>
        </p:spPr>
        <p:txBody>
          <a:bodyPr>
            <a:normAutofit/>
          </a:bodyPr>
          <a:lstStyle/>
          <a:p>
            <a:pPr marL="0" indent="0" algn="just">
              <a:buNone/>
            </a:pPr>
            <a:endParaRPr lang="en-ZA" sz="800" dirty="0" smtClean="0">
              <a:solidFill>
                <a:schemeClr val="tx1"/>
              </a:solidFill>
            </a:endParaRPr>
          </a:p>
          <a:p>
            <a:pPr algn="just"/>
            <a:r>
              <a:rPr lang="en-ZA" dirty="0">
                <a:solidFill>
                  <a:schemeClr val="tx1"/>
                </a:solidFill>
              </a:rPr>
              <a:t>In February 2011, the CC launched a Construction Fast Track Settlement as a strategy to process and settle matters </a:t>
            </a:r>
            <a:r>
              <a:rPr lang="en-ZA" dirty="0" smtClean="0">
                <a:solidFill>
                  <a:schemeClr val="tx1"/>
                </a:solidFill>
              </a:rPr>
              <a:t>expeditiously.</a:t>
            </a:r>
          </a:p>
          <a:p>
            <a:pPr marL="0" indent="0" algn="just">
              <a:buNone/>
            </a:pPr>
            <a:endParaRPr lang="en-ZA" dirty="0" smtClean="0">
              <a:solidFill>
                <a:schemeClr val="tx1"/>
              </a:solidFill>
            </a:endParaRPr>
          </a:p>
          <a:p>
            <a:pPr marL="342900" lvl="1" indent="-342900" algn="just">
              <a:buFont typeface="Arial"/>
              <a:buChar char="•"/>
            </a:pPr>
            <a:r>
              <a:rPr lang="en-ZA" dirty="0" smtClean="0">
                <a:solidFill>
                  <a:schemeClr val="tx1"/>
                </a:solidFill>
              </a:rPr>
              <a:t>The cidb provided information to the CC during the investigation process and CC undertook </a:t>
            </a:r>
            <a:r>
              <a:rPr lang="en-ZA" dirty="0">
                <a:solidFill>
                  <a:schemeClr val="tx1"/>
                </a:solidFill>
              </a:rPr>
              <a:t>to provide the cidb with </a:t>
            </a:r>
            <a:r>
              <a:rPr lang="en-ZA" dirty="0" smtClean="0">
                <a:solidFill>
                  <a:schemeClr val="tx1"/>
                </a:solidFill>
              </a:rPr>
              <a:t>investigation report after the Competition Tribunal hearings. </a:t>
            </a:r>
          </a:p>
          <a:p>
            <a:pPr algn="just"/>
            <a:endParaRPr lang="en-ZA" sz="1800" dirty="0">
              <a:solidFill>
                <a:schemeClr val="bg1">
                  <a:lumMod val="50000"/>
                </a:schemeClr>
              </a:solidFill>
            </a:endParaRPr>
          </a:p>
          <a:p>
            <a:pPr marL="0" indent="0" algn="just">
              <a:buNone/>
            </a:pPr>
            <a:r>
              <a:rPr lang="en-ZA" sz="1800" dirty="0">
                <a:solidFill>
                  <a:schemeClr val="bg1">
                    <a:lumMod val="50000"/>
                  </a:schemeClr>
                </a:solidFill>
              </a:rPr>
              <a:t> </a:t>
            </a:r>
          </a:p>
          <a:p>
            <a:pPr algn="just"/>
            <a:endParaRPr lang="en-ZA" sz="1800" dirty="0" smtClean="0">
              <a:solidFill>
                <a:schemeClr val="bg1">
                  <a:lumMod val="50000"/>
                </a:schemeClr>
              </a:solidFill>
            </a:endParaRPr>
          </a:p>
          <a:p>
            <a:pPr marL="0" indent="0" algn="just">
              <a:buNone/>
            </a:pPr>
            <a:endParaRPr lang="en-ZA" sz="800" dirty="0" smtClean="0">
              <a:solidFill>
                <a:schemeClr val="bg1">
                  <a:lumMod val="50000"/>
                </a:schemeClr>
              </a:solidFill>
            </a:endParaRPr>
          </a:p>
          <a:p>
            <a:pPr marL="0" indent="0" algn="just">
              <a:lnSpc>
                <a:spcPct val="90000"/>
              </a:lnSpc>
              <a:buNone/>
            </a:pPr>
            <a:endParaRPr lang="en-ZA" sz="1800" dirty="0"/>
          </a:p>
        </p:txBody>
      </p:sp>
      <p:sp>
        <p:nvSpPr>
          <p:cNvPr id="4" name="Slide Number Placeholder 3"/>
          <p:cNvSpPr>
            <a:spLocks noGrp="1"/>
          </p:cNvSpPr>
          <p:nvPr>
            <p:ph type="sldNum" sz="quarter" idx="4294967295"/>
          </p:nvPr>
        </p:nvSpPr>
        <p:spPr>
          <a:xfrm>
            <a:off x="3059832" y="6381327"/>
            <a:ext cx="2376264" cy="340147"/>
          </a:xfrm>
          <a:prstGeom prst="rect">
            <a:avLst/>
          </a:prstGeom>
        </p:spPr>
        <p:txBody>
          <a:bodyPr/>
          <a:lstStyle/>
          <a:p>
            <a:pPr algn="ctr"/>
            <a:r>
              <a:rPr lang="en-US" dirty="0" smtClean="0"/>
              <a:t>	</a:t>
            </a:r>
            <a:endParaRPr lang="en-US" dirty="0"/>
          </a:p>
        </p:txBody>
      </p:sp>
      <p:sp>
        <p:nvSpPr>
          <p:cNvPr id="5"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8</a:t>
            </a:fld>
            <a:endParaRPr lang="en-US" dirty="0"/>
          </a:p>
        </p:txBody>
      </p:sp>
    </p:spTree>
    <p:extLst>
      <p:ext uri="{BB962C8B-B14F-4D97-AF65-F5344CB8AC3E}">
        <p14:creationId xmlns:p14="http://schemas.microsoft.com/office/powerpoint/2010/main" xmlns="" val="36125161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792163" y="0"/>
            <a:ext cx="7810501" cy="647700"/>
          </a:xfrm>
        </p:spPr>
        <p:txBody>
          <a:bodyPr/>
          <a:lstStyle/>
          <a:p>
            <a:r>
              <a:rPr lang="en-US" sz="2800" b="1" dirty="0" smtClean="0">
                <a:latin typeface="Arial" charset="0"/>
              </a:rPr>
              <a:t>III. OUTCOMES OF THE CC INVESTIGATION</a:t>
            </a:r>
            <a:endParaRPr lang="en-US" sz="2800" b="1" dirty="0" smtClean="0">
              <a:solidFill>
                <a:srgbClr val="0000FF"/>
              </a:solidFill>
              <a:latin typeface="Arial" charset="0"/>
            </a:endParaRPr>
          </a:p>
        </p:txBody>
      </p:sp>
      <p:sp>
        <p:nvSpPr>
          <p:cNvPr id="166915" name="Rectangle 3"/>
          <p:cNvSpPr>
            <a:spLocks noGrp="1" noChangeArrowheads="1"/>
          </p:cNvSpPr>
          <p:nvPr>
            <p:ph type="body" idx="4294967295"/>
          </p:nvPr>
        </p:nvSpPr>
        <p:spPr>
          <a:xfrm>
            <a:off x="792164" y="647700"/>
            <a:ext cx="7810500" cy="5059417"/>
          </a:xfrm>
        </p:spPr>
        <p:txBody>
          <a:bodyPr>
            <a:normAutofit/>
          </a:bodyPr>
          <a:lstStyle/>
          <a:p>
            <a:pPr marL="0" indent="0">
              <a:lnSpc>
                <a:spcPct val="90000"/>
              </a:lnSpc>
              <a:buNone/>
            </a:pPr>
            <a:endParaRPr lang="en-ZA" sz="1800" b="1" dirty="0" smtClean="0">
              <a:solidFill>
                <a:schemeClr val="tx1">
                  <a:lumMod val="50000"/>
                  <a:lumOff val="50000"/>
                </a:schemeClr>
              </a:solidFill>
            </a:endParaRPr>
          </a:p>
          <a:p>
            <a:pPr algn="just"/>
            <a:r>
              <a:rPr lang="en-ZA" dirty="0" smtClean="0">
                <a:solidFill>
                  <a:schemeClr val="tx1"/>
                </a:solidFill>
              </a:rPr>
              <a:t>Of </a:t>
            </a:r>
            <a:r>
              <a:rPr lang="en-ZA" dirty="0">
                <a:solidFill>
                  <a:schemeClr val="tx1"/>
                </a:solidFill>
              </a:rPr>
              <a:t>the 21 </a:t>
            </a:r>
            <a:r>
              <a:rPr lang="en-ZA" dirty="0" smtClean="0">
                <a:solidFill>
                  <a:schemeClr val="tx1"/>
                </a:solidFill>
              </a:rPr>
              <a:t>firms participating </a:t>
            </a:r>
            <a:r>
              <a:rPr lang="en-ZA" dirty="0">
                <a:solidFill>
                  <a:schemeClr val="tx1"/>
                </a:solidFill>
              </a:rPr>
              <a:t>in the CC’s Construction Fast-Track Settlement Process, 3 </a:t>
            </a:r>
            <a:r>
              <a:rPr lang="en-ZA" dirty="0" smtClean="0">
                <a:solidFill>
                  <a:schemeClr val="tx1"/>
                </a:solidFill>
              </a:rPr>
              <a:t>firms were </a:t>
            </a:r>
            <a:r>
              <a:rPr lang="en-ZA" dirty="0">
                <a:solidFill>
                  <a:schemeClr val="tx1"/>
                </a:solidFill>
              </a:rPr>
              <a:t>not liable to </a:t>
            </a:r>
            <a:r>
              <a:rPr lang="en-ZA" dirty="0" smtClean="0">
                <a:solidFill>
                  <a:schemeClr val="tx1"/>
                </a:solidFill>
              </a:rPr>
              <a:t>settle due to prescription of claims; </a:t>
            </a:r>
            <a:r>
              <a:rPr lang="en-ZA" dirty="0">
                <a:solidFill>
                  <a:schemeClr val="tx1"/>
                </a:solidFill>
              </a:rPr>
              <a:t>18 </a:t>
            </a:r>
            <a:r>
              <a:rPr lang="en-ZA" dirty="0" smtClean="0">
                <a:solidFill>
                  <a:schemeClr val="tx1"/>
                </a:solidFill>
              </a:rPr>
              <a:t>firms </a:t>
            </a:r>
            <a:r>
              <a:rPr lang="en-ZA" dirty="0">
                <a:solidFill>
                  <a:schemeClr val="tx1"/>
                </a:solidFill>
              </a:rPr>
              <a:t>entered into negotiations for settlement, with consent agreements filed with the </a:t>
            </a:r>
            <a:r>
              <a:rPr lang="en-ZA" dirty="0" smtClean="0">
                <a:solidFill>
                  <a:schemeClr val="tx1"/>
                </a:solidFill>
              </a:rPr>
              <a:t>Tribunal for 15 firms.</a:t>
            </a:r>
            <a:endParaRPr lang="en-ZA" dirty="0">
              <a:solidFill>
                <a:schemeClr val="tx1"/>
              </a:solidFill>
            </a:endParaRPr>
          </a:p>
          <a:p>
            <a:pPr algn="just"/>
            <a:endParaRPr lang="en-ZA" dirty="0">
              <a:solidFill>
                <a:schemeClr val="tx1"/>
              </a:solidFill>
            </a:endParaRPr>
          </a:p>
          <a:p>
            <a:pPr algn="just"/>
            <a:r>
              <a:rPr lang="en-ZA" dirty="0">
                <a:solidFill>
                  <a:schemeClr val="tx1"/>
                </a:solidFill>
              </a:rPr>
              <a:t>The remaining  3 </a:t>
            </a:r>
            <a:r>
              <a:rPr lang="en-ZA" dirty="0" smtClean="0">
                <a:solidFill>
                  <a:schemeClr val="tx1"/>
                </a:solidFill>
              </a:rPr>
              <a:t>firms (</a:t>
            </a:r>
            <a:r>
              <a:rPr lang="en-ZA" b="1" i="1" dirty="0" smtClean="0">
                <a:solidFill>
                  <a:schemeClr val="tx1"/>
                </a:solidFill>
              </a:rPr>
              <a:t>namely: </a:t>
            </a:r>
            <a:r>
              <a:rPr lang="en-ZA" b="1" i="1" dirty="0">
                <a:solidFill>
                  <a:schemeClr val="tx1"/>
                </a:solidFill>
              </a:rPr>
              <a:t>Group 5, Power Construction and Construction ID</a:t>
            </a:r>
            <a:r>
              <a:rPr lang="en-ZA" dirty="0">
                <a:solidFill>
                  <a:schemeClr val="tx1"/>
                </a:solidFill>
              </a:rPr>
              <a:t>) have not </a:t>
            </a:r>
            <a:r>
              <a:rPr lang="en-ZA" dirty="0" smtClean="0">
                <a:solidFill>
                  <a:schemeClr val="tx1"/>
                </a:solidFill>
              </a:rPr>
              <a:t>reached </a:t>
            </a:r>
            <a:r>
              <a:rPr lang="en-ZA" dirty="0">
                <a:solidFill>
                  <a:schemeClr val="tx1"/>
                </a:solidFill>
              </a:rPr>
              <a:t>settlement with the CC.  They have denied the claims made against them by the CC, rejected the settlement offer but remain under </a:t>
            </a:r>
            <a:r>
              <a:rPr lang="en-ZA" dirty="0" smtClean="0">
                <a:solidFill>
                  <a:schemeClr val="tx1"/>
                </a:solidFill>
              </a:rPr>
              <a:t>investigation.</a:t>
            </a:r>
            <a:endParaRPr lang="en-ZA" b="1" dirty="0" smtClean="0"/>
          </a:p>
          <a:p>
            <a:pPr marL="400050" lvl="1" indent="0">
              <a:lnSpc>
                <a:spcPct val="90000"/>
              </a:lnSpc>
              <a:buNone/>
            </a:pPr>
            <a:endParaRPr lang="en-ZA" sz="1400" b="1" dirty="0">
              <a:solidFill>
                <a:srgbClr val="FF0000"/>
              </a:solidFill>
            </a:endParaRPr>
          </a:p>
        </p:txBody>
      </p:sp>
      <p:sp>
        <p:nvSpPr>
          <p:cNvPr id="4" name="Slide Number Placeholder 3"/>
          <p:cNvSpPr txBox="1">
            <a:spLocks/>
          </p:cNvSpPr>
          <p:nvPr/>
        </p:nvSpPr>
        <p:spPr>
          <a:xfrm>
            <a:off x="3707904" y="6309320"/>
            <a:ext cx="1800200" cy="3322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B1787D0-A5CD-41FB-812C-6B92D286F516}" type="slidenum">
              <a:rPr lang="en-US" smtClean="0"/>
              <a:pPr algn="ctr"/>
              <a:t>9</a:t>
            </a:fld>
            <a:endParaRPr lang="en-US" dirty="0"/>
          </a:p>
        </p:txBody>
      </p:sp>
    </p:spTree>
    <p:extLst>
      <p:ext uri="{BB962C8B-B14F-4D97-AF65-F5344CB8AC3E}">
        <p14:creationId xmlns:p14="http://schemas.microsoft.com/office/powerpoint/2010/main" xmlns="" val="1005520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3784</TotalTime>
  <Words>2046</Words>
  <Application>Microsoft Office PowerPoint</Application>
  <PresentationFormat>On-screen Show (4:3)</PresentationFormat>
  <Paragraphs>349</Paragraphs>
  <Slides>37</Slides>
  <Notes>19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PORTFOLIO COMMITTEE ON PUBLIC WORKS  Briefing on the collusion cartel in the construction industry  By: Ms Hlengiwe Khumalo Acting CEO  15 March 2016</vt:lpstr>
      <vt:lpstr>OVERVIEW</vt:lpstr>
      <vt:lpstr>PRESENTATION OUTLINE</vt:lpstr>
      <vt:lpstr>PURPOSE</vt:lpstr>
      <vt:lpstr>  I. PURPOSE</vt:lpstr>
      <vt:lpstr>BACKGROUND OF THE COMPETITION COMMISSION INVESTIGATION AND OUTCOME</vt:lpstr>
      <vt:lpstr>II. BACKGROUND OF THE CC INVESTIGATION</vt:lpstr>
      <vt:lpstr>BACKGROUND OF THE CC INVESTIGATION cont...</vt:lpstr>
      <vt:lpstr>III. OUTCOMES OF THE CC INVESTIGATION</vt:lpstr>
      <vt:lpstr>OUTCOMES OF THE CC INVESTIGATION cont…</vt:lpstr>
      <vt:lpstr>BACKGROUND OF THE CIDB INVESTIGATION</vt:lpstr>
      <vt:lpstr>IV. BACKGROUND OF THE CIDB INVESTIGATION</vt:lpstr>
      <vt:lpstr>BACKGROUND OF THE CIDB INVESTIGATION cont…</vt:lpstr>
      <vt:lpstr>BACKGROUND OF THE CIDB INVESTIGATION cont…</vt:lpstr>
      <vt:lpstr>  BACKGROUND OF THE CIDB INVESTIGATION cont…  As part of phase 1, the cidb investigated the following 15 firms. The fines imposed by CC collectively totalling R1,46 billion for approximately 300 projects amounted to the value above R26 billion.  </vt:lpstr>
      <vt:lpstr>BACKGROUND OF THE CIDB INVESTIGATION cont…</vt:lpstr>
      <vt:lpstr>BACKGROUND OF THE CIDB INVESTIGATION cont…</vt:lpstr>
      <vt:lpstr>Cidb regulatory framework AND PRESCRIBED SANCTIONS</vt:lpstr>
      <vt:lpstr>V. CIDB REGULATORY FRAMEWORK</vt:lpstr>
      <vt:lpstr>CIDB REGULATORY FRAMEWORK cont…</vt:lpstr>
      <vt:lpstr>PRESCRIBED SANCTIONS IN TERMS OF THE CID REGULATIONS</vt:lpstr>
      <vt:lpstr>PRESCRIBED SANCTIONS IN TERMS OF THE CID REGULATIONS cont…</vt:lpstr>
      <vt:lpstr>PRESCRIBED SANCTIONS IN TERMS OF THE CID REGULATIONS cont…</vt:lpstr>
      <vt:lpstr>OUTCOME OF THE CIDB INVESTIGATION</vt:lpstr>
      <vt:lpstr>VI. OUTCOME OF THE CIDB INVESTIGATION</vt:lpstr>
      <vt:lpstr>OUTCOME OF THE CIDB INVESTIGATION cont…</vt:lpstr>
      <vt:lpstr>OUTCOME OF THE CIDB INVESTIGATION cont…</vt:lpstr>
      <vt:lpstr>OUTCOME OF THE CIDB INVESTIGATION cont…</vt:lpstr>
      <vt:lpstr>OUTCOME OF THE CIDB INVESTIGATION cont…</vt:lpstr>
      <vt:lpstr>OUTCOME OF THE CIDB INVESTIGATION cont…</vt:lpstr>
      <vt:lpstr>OUTCOME OF THE CIDB INVESTIGATION cont…</vt:lpstr>
      <vt:lpstr>OUTCOME OF THE CIDB INVESTIGATION cont…</vt:lpstr>
      <vt:lpstr>OUTCOME OF THE CIDB INVESTIGATION cont…</vt:lpstr>
      <vt:lpstr>OUTCOME OF THE CIDB INVESTIGATION cont…</vt:lpstr>
      <vt:lpstr>PROGRESS ON WAY FORWARD</vt:lpstr>
      <vt:lpstr>VII. PROGRESS ON WAY FORWARD</vt:lpstr>
      <vt:lpstr>THANK YOU</vt:lpstr>
    </vt:vector>
  </TitlesOfParts>
  <Company>Cilton Powys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Bongani Nxumalo</dc:creator>
  <cp:lastModifiedBy>PUMZA</cp:lastModifiedBy>
  <cp:revision>195</cp:revision>
  <cp:lastPrinted>2016-03-10T12:14:25Z</cp:lastPrinted>
  <dcterms:created xsi:type="dcterms:W3CDTF">2012-10-17T11:37:19Z</dcterms:created>
  <dcterms:modified xsi:type="dcterms:W3CDTF">2016-03-16T08:22:34Z</dcterms:modified>
</cp:coreProperties>
</file>