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handoutMasterIdLst>
    <p:handoutMasterId r:id="rId16"/>
  </p:handoutMasterIdLst>
  <p:sldIdLst>
    <p:sldId id="256" r:id="rId2"/>
    <p:sldId id="375" r:id="rId3"/>
    <p:sldId id="322" r:id="rId4"/>
    <p:sldId id="302" r:id="rId5"/>
    <p:sldId id="315" r:id="rId6"/>
    <p:sldId id="372" r:id="rId7"/>
    <p:sldId id="319" r:id="rId8"/>
    <p:sldId id="317" r:id="rId9"/>
    <p:sldId id="324" r:id="rId10"/>
    <p:sldId id="374" r:id="rId11"/>
    <p:sldId id="318" r:id="rId12"/>
    <p:sldId id="376" r:id="rId13"/>
    <p:sldId id="259" r:id="rId14"/>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pitchFamily="-108" charset="-128"/>
                <a:cs typeface="+mn-cs"/>
              </a:defRPr>
            </a:lvl1pPr>
          </a:lstStyle>
          <a:p>
            <a:pPr>
              <a:defRPr/>
            </a:pPr>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ea typeface="ＭＳ Ｐゴシック" pitchFamily="-108" charset="-128"/>
                <a:cs typeface="+mn-cs"/>
              </a:defRPr>
            </a:lvl1pPr>
          </a:lstStyle>
          <a:p>
            <a:pPr>
              <a:defRPr/>
            </a:pPr>
            <a:fld id="{FDBDEBEC-BDB8-492C-89A2-63DC6DF641DB}" type="datetimeFigureOut">
              <a:rPr lang="en-US"/>
              <a:pPr>
                <a:defRPr/>
              </a:pPr>
              <a:t>3/16/2016</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pitchFamily="-108" charset="-128"/>
                <a:cs typeface="+mn-cs"/>
              </a:defRPr>
            </a:lvl1pPr>
          </a:lstStyle>
          <a:p>
            <a:pPr>
              <a:defRPr/>
            </a:pPr>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ea typeface="ＭＳ Ｐゴシック" pitchFamily="-108" charset="-128"/>
                <a:cs typeface="+mn-cs"/>
              </a:defRPr>
            </a:lvl1pPr>
          </a:lstStyle>
          <a:p>
            <a:pPr>
              <a:defRPr/>
            </a:pPr>
            <a:fld id="{5E1372C1-F8E3-436E-8335-4D6741BF22E1}" type="slidenum">
              <a:rPr lang="en-ZA"/>
              <a:pPr>
                <a:defRPr/>
              </a:pPr>
              <a:t>‹#›</a:t>
            </a:fld>
            <a:endParaRPr lang="en-ZA" dirty="0"/>
          </a:p>
        </p:txBody>
      </p:sp>
    </p:spTree>
    <p:extLst>
      <p:ext uri="{BB962C8B-B14F-4D97-AF65-F5344CB8AC3E}">
        <p14:creationId xmlns:p14="http://schemas.microsoft.com/office/powerpoint/2010/main" xmlns="" val="3677043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cs typeface="+mn-cs"/>
              </a:defRPr>
            </a:lvl1pPr>
          </a:lstStyle>
          <a:p>
            <a:pPr>
              <a:defRPr/>
            </a:pPr>
            <a:fld id="{A3F41199-5C8D-4419-AC63-E0314467764D}" type="datetimeFigureOut">
              <a:rPr lang="en-ZA"/>
              <a:pPr>
                <a:defRPr/>
              </a:pPr>
              <a:t>2016/03/16</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ACEAAA43-121A-4CEC-96F4-292A0C7D7A7A}" type="slidenum">
              <a:rPr lang="en-ZA"/>
              <a:pPr>
                <a:defRPr/>
              </a:pPr>
              <a:t>‹#›</a:t>
            </a:fld>
            <a:endParaRPr lang="en-ZA" dirty="0"/>
          </a:p>
        </p:txBody>
      </p:sp>
    </p:spTree>
    <p:extLst>
      <p:ext uri="{BB962C8B-B14F-4D97-AF65-F5344CB8AC3E}">
        <p14:creationId xmlns:p14="http://schemas.microsoft.com/office/powerpoint/2010/main" xmlns="" val="304436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C5D72F5-0114-4CCE-BCCE-D6A442F36CE1}" type="slidenum">
              <a:rPr lang="en-ZA" altLang="en-US" smtClean="0"/>
              <a:pPr eaLnBrk="1" hangingPunct="1"/>
              <a:t>4</a:t>
            </a:fld>
            <a:endParaRPr lang="en-ZA" altLang="en-US" dirty="0" smtClean="0"/>
          </a:p>
        </p:txBody>
      </p:sp>
    </p:spTree>
    <p:extLst>
      <p:ext uri="{BB962C8B-B14F-4D97-AF65-F5344CB8AC3E}">
        <p14:creationId xmlns:p14="http://schemas.microsoft.com/office/powerpoint/2010/main" xmlns="" val="2927296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70A69F-2968-4142-BAE2-7AF2D23C668D}" type="datetime1">
              <a:rPr lang="en-US"/>
              <a:pPr>
                <a:defRPr/>
              </a:pPr>
              <a:t>3/16/2016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9E2B9F-79B5-4EA5-B56E-D69E9DD676EA}" type="slidenum">
              <a:rPr lang="en-US"/>
              <a:pPr>
                <a:defRPr/>
              </a:pPr>
              <a:t>‹#›</a:t>
            </a:fld>
            <a:endParaRPr lang="en-US" dirty="0"/>
          </a:p>
        </p:txBody>
      </p:sp>
    </p:spTree>
    <p:extLst>
      <p:ext uri="{BB962C8B-B14F-4D97-AF65-F5344CB8AC3E}">
        <p14:creationId xmlns:p14="http://schemas.microsoft.com/office/powerpoint/2010/main" xmlns="" val="389037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A5771D-F6B1-44FC-9E31-3FBB5E859D3C}" type="datetime1">
              <a:rPr lang="en-US"/>
              <a:pPr>
                <a:defRPr/>
              </a:pPr>
              <a:t>3/16/2016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5F6D9EF-64C4-4FC2-94EF-66FD95EF3FCD}" type="slidenum">
              <a:rPr lang="en-US"/>
              <a:pPr>
                <a:defRPr/>
              </a:pPr>
              <a:t>‹#›</a:t>
            </a:fld>
            <a:endParaRPr lang="en-US" dirty="0"/>
          </a:p>
        </p:txBody>
      </p:sp>
    </p:spTree>
    <p:extLst>
      <p:ext uri="{BB962C8B-B14F-4D97-AF65-F5344CB8AC3E}">
        <p14:creationId xmlns:p14="http://schemas.microsoft.com/office/powerpoint/2010/main" xmlns="" val="318831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F8FECB-1410-4AFF-93D0-921EBF7A919C}" type="datetime1">
              <a:rPr lang="en-US"/>
              <a:pPr>
                <a:defRPr/>
              </a:pPr>
              <a:t>3/16/2016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C84AD8-0682-4551-85B6-95F0847F16C1}" type="slidenum">
              <a:rPr lang="en-US"/>
              <a:pPr>
                <a:defRPr/>
              </a:pPr>
              <a:t>‹#›</a:t>
            </a:fld>
            <a:endParaRPr lang="en-US" dirty="0"/>
          </a:p>
        </p:txBody>
      </p:sp>
    </p:spTree>
    <p:extLst>
      <p:ext uri="{BB962C8B-B14F-4D97-AF65-F5344CB8AC3E}">
        <p14:creationId xmlns:p14="http://schemas.microsoft.com/office/powerpoint/2010/main" xmlns="" val="417507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247BA7-2399-417F-825E-ADB171043875}" type="datetime1">
              <a:rPr lang="en-US"/>
              <a:pPr>
                <a:defRPr/>
              </a:pPr>
              <a:t>3/16/2016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B6C78C-39C3-4B68-BA72-BE11D06DBB9C}" type="slidenum">
              <a:rPr lang="en-US"/>
              <a:pPr>
                <a:defRPr/>
              </a:pPr>
              <a:t>‹#›</a:t>
            </a:fld>
            <a:endParaRPr lang="en-US" dirty="0"/>
          </a:p>
        </p:txBody>
      </p:sp>
    </p:spTree>
    <p:extLst>
      <p:ext uri="{BB962C8B-B14F-4D97-AF65-F5344CB8AC3E}">
        <p14:creationId xmlns:p14="http://schemas.microsoft.com/office/powerpoint/2010/main" xmlns="" val="105479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94C952-D62D-443F-9B63-A3C395544B52}" type="datetime1">
              <a:rPr lang="en-US"/>
              <a:pPr>
                <a:defRPr/>
              </a:pPr>
              <a:t>3/16/2016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F2BFFE-8692-4A13-B6B2-A6849FB9A97B}" type="slidenum">
              <a:rPr lang="en-US"/>
              <a:pPr>
                <a:defRPr/>
              </a:pPr>
              <a:t>‹#›</a:t>
            </a:fld>
            <a:endParaRPr lang="en-US" dirty="0"/>
          </a:p>
        </p:txBody>
      </p:sp>
    </p:spTree>
    <p:extLst>
      <p:ext uri="{BB962C8B-B14F-4D97-AF65-F5344CB8AC3E}">
        <p14:creationId xmlns:p14="http://schemas.microsoft.com/office/powerpoint/2010/main" xmlns="" val="73086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08621D-5BD1-4A06-9919-102B5D3419EB}" type="datetime1">
              <a:rPr lang="en-US"/>
              <a:pPr>
                <a:defRPr/>
              </a:pPr>
              <a:t>3/16/2016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F36F2A6-AA08-47CF-AF79-568FA7FF9F99}" type="slidenum">
              <a:rPr lang="en-US"/>
              <a:pPr>
                <a:defRPr/>
              </a:pPr>
              <a:t>‹#›</a:t>
            </a:fld>
            <a:endParaRPr lang="en-US" dirty="0"/>
          </a:p>
        </p:txBody>
      </p:sp>
    </p:spTree>
    <p:extLst>
      <p:ext uri="{BB962C8B-B14F-4D97-AF65-F5344CB8AC3E}">
        <p14:creationId xmlns:p14="http://schemas.microsoft.com/office/powerpoint/2010/main" xmlns="" val="187538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83148CC-158B-47C9-9A14-3EE9AD29E7EF}" type="datetime1">
              <a:rPr lang="en-US"/>
              <a:pPr>
                <a:defRPr/>
              </a:pPr>
              <a:t>3/16/2016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6BBDBAA-55C0-402D-B745-43EA417B731B}" type="slidenum">
              <a:rPr lang="en-US"/>
              <a:pPr>
                <a:defRPr/>
              </a:pPr>
              <a:t>‹#›</a:t>
            </a:fld>
            <a:endParaRPr lang="en-US" dirty="0"/>
          </a:p>
        </p:txBody>
      </p:sp>
    </p:spTree>
    <p:extLst>
      <p:ext uri="{BB962C8B-B14F-4D97-AF65-F5344CB8AC3E}">
        <p14:creationId xmlns:p14="http://schemas.microsoft.com/office/powerpoint/2010/main" xmlns="" val="275201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1A9C81-8914-45D1-AEDD-1C585F9E5D32}" type="datetime1">
              <a:rPr lang="en-US"/>
              <a:pPr>
                <a:defRPr/>
              </a:pPr>
              <a:t>3/16/2016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21BCD2D-BAC8-4B4D-BF3A-A41904A670AF}" type="slidenum">
              <a:rPr lang="en-US"/>
              <a:pPr>
                <a:defRPr/>
              </a:pPr>
              <a:t>‹#›</a:t>
            </a:fld>
            <a:endParaRPr lang="en-US" dirty="0"/>
          </a:p>
        </p:txBody>
      </p:sp>
    </p:spTree>
    <p:extLst>
      <p:ext uri="{BB962C8B-B14F-4D97-AF65-F5344CB8AC3E}">
        <p14:creationId xmlns:p14="http://schemas.microsoft.com/office/powerpoint/2010/main" xmlns="" val="207846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40A38E-A462-4881-917C-76354427CE0A}" type="datetime1">
              <a:rPr lang="en-US"/>
              <a:pPr>
                <a:defRPr/>
              </a:pPr>
              <a:t>3/16/2016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196712B-DB05-40D8-B238-7DE11FEFE4D3}" type="slidenum">
              <a:rPr lang="en-US"/>
              <a:pPr>
                <a:defRPr/>
              </a:pPr>
              <a:t>‹#›</a:t>
            </a:fld>
            <a:endParaRPr lang="en-US" dirty="0"/>
          </a:p>
        </p:txBody>
      </p:sp>
    </p:spTree>
    <p:extLst>
      <p:ext uri="{BB962C8B-B14F-4D97-AF65-F5344CB8AC3E}">
        <p14:creationId xmlns:p14="http://schemas.microsoft.com/office/powerpoint/2010/main" xmlns="" val="220308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5E64CB-AB8F-4B15-A1A0-A666AA025245}" type="datetime1">
              <a:rPr lang="en-US"/>
              <a:pPr>
                <a:defRPr/>
              </a:pPr>
              <a:t>3/16/2016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7B516D4-C496-4CE6-82FC-E999626C4A44}" type="slidenum">
              <a:rPr lang="en-US"/>
              <a:pPr>
                <a:defRPr/>
              </a:pPr>
              <a:t>‹#›</a:t>
            </a:fld>
            <a:endParaRPr lang="en-US" dirty="0"/>
          </a:p>
        </p:txBody>
      </p:sp>
    </p:spTree>
    <p:extLst>
      <p:ext uri="{BB962C8B-B14F-4D97-AF65-F5344CB8AC3E}">
        <p14:creationId xmlns:p14="http://schemas.microsoft.com/office/powerpoint/2010/main" xmlns="" val="117744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DD08E2-A297-4EE1-AC3B-E70A9B9A1999}" type="datetime1">
              <a:rPr lang="en-US"/>
              <a:pPr>
                <a:defRPr/>
              </a:pPr>
              <a:t>3/16/2016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287C53-E719-4229-85B9-5360EF958C10}" type="slidenum">
              <a:rPr lang="en-US"/>
              <a:pPr>
                <a:defRPr/>
              </a:pPr>
              <a:t>‹#›</a:t>
            </a:fld>
            <a:endParaRPr lang="en-US" dirty="0"/>
          </a:p>
        </p:txBody>
      </p:sp>
    </p:spTree>
    <p:extLst>
      <p:ext uri="{BB962C8B-B14F-4D97-AF65-F5344CB8AC3E}">
        <p14:creationId xmlns:p14="http://schemas.microsoft.com/office/powerpoint/2010/main" xmlns="" val="110936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ea typeface="ＭＳ Ｐゴシック" pitchFamily="-108" charset="-128"/>
                <a:cs typeface="+mn-cs"/>
              </a:defRPr>
            </a:lvl1pPr>
          </a:lstStyle>
          <a:p>
            <a:pPr>
              <a:defRPr/>
            </a:pPr>
            <a:fld id="{7BE74501-CB95-4C14-933A-03ACE3AF1888}" type="datetime1">
              <a:rPr lang="en-US"/>
              <a:pPr>
                <a:defRPr/>
              </a:pPr>
              <a:t>3/16/2016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8" charset="0"/>
                <a:ea typeface="ＭＳ Ｐゴシック" pitchFamily="-108" charset="-128"/>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ea typeface="ＭＳ Ｐゴシック" pitchFamily="-108" charset="-128"/>
                <a:cs typeface="+mn-cs"/>
              </a:defRPr>
            </a:lvl1pPr>
          </a:lstStyle>
          <a:p>
            <a:pPr>
              <a:defRPr/>
            </a:pPr>
            <a:fld id="{D8AD666C-8C37-4C0D-9489-A11C95D111C3}" type="slidenum">
              <a:rPr lang="en-US"/>
              <a:pPr>
                <a:defRPr/>
              </a:pPr>
              <a:t>‹#›</a:t>
            </a:fld>
            <a:endParaRPr lang="en-US" dirty="0"/>
          </a:p>
        </p:txBody>
      </p:sp>
      <p:pic>
        <p:nvPicPr>
          <p:cNvPr id="1031" name="Picture 8" descr="PPS.jpg"/>
          <p:cNvPicPr>
            <a:picLocks noChangeAspect="1"/>
          </p:cNvPicPr>
          <p:nvPr/>
        </p:nvPicPr>
        <p:blipFill>
          <a:blip r:embed="rId13">
            <a:extLst>
              <a:ext uri="{28A0092B-C50C-407E-A947-70E740481C1C}">
                <a14:useLocalDpi xmlns:a14="http://schemas.microsoft.com/office/drawing/2010/main" xmlns="" val="0"/>
              </a:ext>
            </a:extLst>
          </a:blip>
          <a:srcRect/>
          <a:stretch>
            <a:fillRect/>
          </a:stretch>
        </p:blipFill>
        <p:spPr bwMode="auto">
          <a:xfrm>
            <a:off x="444500" y="6129338"/>
            <a:ext cx="8301038" cy="652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habitat3.org/the-new-urban-agenda/poli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2901950"/>
            <a:ext cx="8382000" cy="1289050"/>
          </a:xfrm>
        </p:spPr>
        <p:txBody>
          <a:bodyPr/>
          <a:lstStyle/>
          <a:p>
            <a:pPr>
              <a:spcBef>
                <a:spcPct val="20000"/>
              </a:spcBef>
            </a:pPr>
            <a:r>
              <a:rPr lang="en-US" altLang="en-US" sz="3600" b="1" dirty="0" smtClean="0">
                <a:ea typeface="ＭＳ Ｐゴシック" pitchFamily="34" charset="-128"/>
              </a:rPr>
              <a:t>Update: South Africa’s </a:t>
            </a:r>
            <a:r>
              <a:rPr lang="en-US" altLang="en-US" sz="4000" b="1" dirty="0" smtClean="0">
                <a:ea typeface="ＭＳ Ｐゴシック" pitchFamily="34" charset="-128"/>
              </a:rPr>
              <a:t>Preparatory Process for </a:t>
            </a:r>
            <a:r>
              <a:rPr lang="en-US" altLang="en-US" sz="3600" b="1" dirty="0" smtClean="0">
                <a:ea typeface="ＭＳ Ｐゴシック" pitchFamily="34" charset="-128"/>
              </a:rPr>
              <a:t>HABITAT III  </a:t>
            </a:r>
            <a:endParaRPr lang="en-US" altLang="en-US" sz="3600" b="1" dirty="0" smtClean="0">
              <a:latin typeface="Arial Bold" pitchFamily="34" charset="0"/>
              <a:ea typeface="ＭＳ Ｐゴシック" pitchFamily="34" charset="-128"/>
              <a:cs typeface="Arial Bold" pitchFamily="34" charset="0"/>
            </a:endParaRPr>
          </a:p>
        </p:txBody>
      </p:sp>
      <p:pic>
        <p:nvPicPr>
          <p:cNvPr id="2051" name="Picture 3" descr="20yrs Logo_vek.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449638" y="381000"/>
            <a:ext cx="2244725" cy="2520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Subtitle 4"/>
          <p:cNvSpPr>
            <a:spLocks noGrp="1"/>
          </p:cNvSpPr>
          <p:nvPr>
            <p:ph type="subTitle" idx="1"/>
          </p:nvPr>
        </p:nvSpPr>
        <p:spPr>
          <a:xfrm>
            <a:off x="304800" y="4038600"/>
            <a:ext cx="8610600" cy="2133600"/>
          </a:xfrm>
        </p:spPr>
        <p:txBody>
          <a:bodyPr/>
          <a:lstStyle/>
          <a:p>
            <a:pPr eaLnBrk="1" hangingPunct="1"/>
            <a:r>
              <a:rPr lang="en-US" altLang="en-US" dirty="0" smtClean="0">
                <a:solidFill>
                  <a:srgbClr val="898989"/>
                </a:solidFill>
                <a:ea typeface="ＭＳ Ｐゴシック" pitchFamily="34" charset="-128"/>
              </a:rPr>
              <a:t>Presentation to Portfolio Committee on </a:t>
            </a:r>
            <a:r>
              <a:rPr lang="en-US" altLang="en-US" smtClean="0">
                <a:solidFill>
                  <a:srgbClr val="898989"/>
                </a:solidFill>
                <a:ea typeface="ＭＳ Ｐゴシック" pitchFamily="34" charset="-128"/>
              </a:rPr>
              <a:t>Human Settlements</a:t>
            </a:r>
            <a:endParaRPr lang="en-US" altLang="en-US" dirty="0" smtClean="0">
              <a:solidFill>
                <a:srgbClr val="898989"/>
              </a:solidFill>
              <a:ea typeface="ＭＳ Ｐゴシック" pitchFamily="34" charset="-128"/>
            </a:endParaRPr>
          </a:p>
          <a:p>
            <a:pPr eaLnBrk="1" hangingPunct="1"/>
            <a:r>
              <a:rPr lang="en-US" altLang="en-US" dirty="0" smtClean="0">
                <a:solidFill>
                  <a:srgbClr val="898989"/>
                </a:solidFill>
                <a:ea typeface="ＭＳ Ｐゴシック" pitchFamily="34" charset="-128"/>
              </a:rPr>
              <a:t>15 March 2016</a:t>
            </a:r>
          </a:p>
        </p:txBody>
      </p:sp>
      <p:sp>
        <p:nvSpPr>
          <p:cNvPr id="2053"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EB21970-FA0A-460C-AAF7-743FF689DE97}" type="slidenum">
              <a:rPr lang="en-US" altLang="en-US" smtClean="0">
                <a:solidFill>
                  <a:srgbClr val="898989"/>
                </a:solidFill>
                <a:latin typeface="Calibri" pitchFamily="34" charset="0"/>
              </a:rPr>
              <a:pPr eaLnBrk="1" hangingPunct="1"/>
              <a:t>1</a:t>
            </a:fld>
            <a:endParaRPr lang="en-US" altLang="en-US" dirty="0"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44500" y="76200"/>
            <a:ext cx="8229600" cy="563562"/>
          </a:xfrm>
        </p:spPr>
        <p:txBody>
          <a:bodyPr/>
          <a:lstStyle/>
          <a:p>
            <a:pPr marL="342900" indent="-342900"/>
            <a:r>
              <a:rPr lang="en-US" sz="2400" b="1" dirty="0" smtClean="0">
                <a:ea typeface="ＭＳ Ｐゴシック" pitchFamily="34" charset="-128"/>
              </a:rPr>
              <a:t/>
            </a:r>
            <a:br>
              <a:rPr lang="en-US" sz="2400" b="1" dirty="0" smtClean="0">
                <a:ea typeface="ＭＳ Ｐゴシック" pitchFamily="34" charset="-128"/>
              </a:rPr>
            </a:br>
            <a:r>
              <a:rPr lang="en-US" sz="2400" b="1" dirty="0" smtClean="0">
                <a:ea typeface="ＭＳ Ｐゴシック" pitchFamily="34" charset="-128"/>
              </a:rPr>
              <a:t/>
            </a:r>
            <a:br>
              <a:rPr lang="en-US" sz="2400" b="1" dirty="0" smtClean="0">
                <a:ea typeface="ＭＳ Ｐゴシック" pitchFamily="34" charset="-128"/>
              </a:rPr>
            </a:br>
            <a:r>
              <a:rPr lang="en-US" sz="3200" b="1" dirty="0" smtClean="0">
                <a:ea typeface="ＭＳ Ｐゴシック" pitchFamily="34" charset="-128"/>
              </a:rPr>
              <a:t>Draft Common African Position for Habitat III</a:t>
            </a:r>
            <a:r>
              <a:rPr lang="en-US" sz="5400" b="1" dirty="0" smtClean="0">
                <a:ea typeface="ＭＳ Ｐゴシック" pitchFamily="34" charset="-128"/>
              </a:rPr>
              <a:t/>
            </a:r>
            <a:br>
              <a:rPr lang="en-US" sz="5400" b="1" dirty="0" smtClean="0">
                <a:ea typeface="ＭＳ Ｐゴシック" pitchFamily="34" charset="-128"/>
              </a:rPr>
            </a:br>
            <a:endParaRPr lang="en-US" sz="5400" dirty="0" smtClean="0">
              <a:ea typeface="ＭＳ Ｐゴシック" pitchFamily="34" charset="-128"/>
            </a:endParaRPr>
          </a:p>
        </p:txBody>
      </p:sp>
      <p:sp>
        <p:nvSpPr>
          <p:cNvPr id="13315" name="Content Placeholder 2"/>
          <p:cNvSpPr>
            <a:spLocks noGrp="1"/>
          </p:cNvSpPr>
          <p:nvPr>
            <p:ph idx="1"/>
          </p:nvPr>
        </p:nvSpPr>
        <p:spPr>
          <a:xfrm>
            <a:off x="76200" y="639762"/>
            <a:ext cx="8915400" cy="6218238"/>
          </a:xfrm>
          <a:solidFill>
            <a:schemeClr val="bg1"/>
          </a:solidFill>
        </p:spPr>
        <p:txBody>
          <a:bodyPr/>
          <a:lstStyle/>
          <a:p>
            <a:pPr marL="648335" marR="0" indent="0" algn="just">
              <a:spcBef>
                <a:spcPts val="0"/>
              </a:spcBef>
              <a:spcAft>
                <a:spcPts val="1200"/>
              </a:spcAft>
              <a:buNone/>
            </a:pPr>
            <a:r>
              <a:rPr lang="en-GB" sz="2800" dirty="0" smtClean="0">
                <a:solidFill>
                  <a:srgbClr val="000000"/>
                </a:solidFill>
                <a:ea typeface="Batang"/>
                <a:cs typeface="Times New Roman"/>
              </a:rPr>
              <a:t>Pillar </a:t>
            </a:r>
            <a:r>
              <a:rPr lang="en-GB" sz="2800" dirty="0">
                <a:solidFill>
                  <a:srgbClr val="000000"/>
                </a:solidFill>
                <a:ea typeface="Batang"/>
                <a:cs typeface="Times New Roman"/>
              </a:rPr>
              <a:t>5: </a:t>
            </a:r>
            <a:r>
              <a:rPr lang="en-GB" sz="2800" dirty="0" smtClean="0">
                <a:solidFill>
                  <a:srgbClr val="000000"/>
                </a:solidFill>
                <a:ea typeface="Batang"/>
                <a:cs typeface="Times New Roman"/>
              </a:rPr>
              <a:t>Enhance </a:t>
            </a:r>
            <a:r>
              <a:rPr lang="en-GB" sz="2800" dirty="0">
                <a:solidFill>
                  <a:srgbClr val="000000"/>
                </a:solidFill>
                <a:ea typeface="Batang"/>
                <a:cs typeface="Times New Roman"/>
              </a:rPr>
              <a:t>the contribution of urban and human settlements development to the continental integration </a:t>
            </a:r>
            <a:r>
              <a:rPr lang="en-GB" sz="2800" dirty="0" smtClean="0">
                <a:solidFill>
                  <a:srgbClr val="000000"/>
                </a:solidFill>
                <a:ea typeface="Batang"/>
                <a:cs typeface="Times New Roman"/>
              </a:rPr>
              <a:t>process </a:t>
            </a:r>
            <a:endParaRPr lang="en-GB" sz="2800" dirty="0">
              <a:ea typeface="Times New Roman"/>
            </a:endParaRPr>
          </a:p>
          <a:p>
            <a:pPr marL="648335" marR="0" indent="0" algn="just">
              <a:spcBef>
                <a:spcPts val="0"/>
              </a:spcBef>
              <a:spcAft>
                <a:spcPts val="1200"/>
              </a:spcAft>
              <a:buNone/>
            </a:pPr>
            <a:r>
              <a:rPr lang="en-GB" sz="2800" dirty="0">
                <a:solidFill>
                  <a:srgbClr val="000000"/>
                </a:solidFill>
                <a:ea typeface="Batang"/>
                <a:cs typeface="Times New Roman"/>
              </a:rPr>
              <a:t>Pillar 6</a:t>
            </a:r>
            <a:r>
              <a:rPr lang="en-GB" sz="2800" dirty="0" smtClean="0">
                <a:solidFill>
                  <a:srgbClr val="000000"/>
                </a:solidFill>
                <a:ea typeface="Batang"/>
                <a:cs typeface="Times New Roman"/>
              </a:rPr>
              <a:t>: Enhance </a:t>
            </a:r>
            <a:r>
              <a:rPr lang="en-GB" sz="2800" dirty="0">
                <a:solidFill>
                  <a:srgbClr val="000000"/>
                </a:solidFill>
                <a:ea typeface="Batang"/>
                <a:cs typeface="Times New Roman"/>
              </a:rPr>
              <a:t>Africa’s global competitiveness through Urban and human settlements development </a:t>
            </a:r>
            <a:endParaRPr lang="en-GB" sz="2800" dirty="0">
              <a:ea typeface="Times New Roman"/>
            </a:endParaRPr>
          </a:p>
          <a:p>
            <a:pPr marL="648335" marR="0" indent="0" algn="just">
              <a:spcBef>
                <a:spcPts val="0"/>
              </a:spcBef>
              <a:spcAft>
                <a:spcPts val="1200"/>
              </a:spcAft>
              <a:buNone/>
            </a:pPr>
            <a:r>
              <a:rPr lang="en-GB" sz="2800" dirty="0">
                <a:solidFill>
                  <a:srgbClr val="000000"/>
                </a:solidFill>
                <a:ea typeface="Batang"/>
                <a:cs typeface="Times New Roman"/>
              </a:rPr>
              <a:t>Pillar 7: </a:t>
            </a:r>
            <a:r>
              <a:rPr lang="en-GB" sz="2800" dirty="0" smtClean="0">
                <a:solidFill>
                  <a:srgbClr val="000000"/>
                </a:solidFill>
                <a:ea typeface="Batang"/>
                <a:cs typeface="Times New Roman"/>
              </a:rPr>
              <a:t>Enhancing </a:t>
            </a:r>
            <a:r>
              <a:rPr lang="en-GB" sz="2800" dirty="0">
                <a:solidFill>
                  <a:srgbClr val="000000"/>
                </a:solidFill>
                <a:ea typeface="Batang"/>
                <a:cs typeface="Times New Roman"/>
              </a:rPr>
              <a:t>Environmental Sustainability and Effective Response to Climate Change in Human </a:t>
            </a:r>
            <a:r>
              <a:rPr lang="en-GB" sz="2800" dirty="0" smtClean="0">
                <a:solidFill>
                  <a:srgbClr val="000000"/>
                </a:solidFill>
                <a:ea typeface="Batang"/>
                <a:cs typeface="Times New Roman"/>
              </a:rPr>
              <a:t>Settlements</a:t>
            </a:r>
            <a:endParaRPr lang="en-GB" sz="2800" dirty="0" smtClean="0">
              <a:ea typeface="Batang"/>
              <a:cs typeface="Times New Roman"/>
            </a:endParaRPr>
          </a:p>
          <a:p>
            <a:pPr marL="648335" marR="0" indent="0">
              <a:spcBef>
                <a:spcPts val="0"/>
              </a:spcBef>
              <a:spcAft>
                <a:spcPts val="1200"/>
              </a:spcAft>
              <a:buNone/>
            </a:pPr>
            <a:r>
              <a:rPr lang="en-GB" sz="2800" dirty="0" smtClean="0">
                <a:solidFill>
                  <a:srgbClr val="000000"/>
                </a:solidFill>
                <a:ea typeface="Batang"/>
                <a:cs typeface="Times New Roman"/>
              </a:rPr>
              <a:t>Pillar </a:t>
            </a:r>
            <a:r>
              <a:rPr lang="en-GB" sz="2800" dirty="0">
                <a:solidFill>
                  <a:srgbClr val="000000"/>
                </a:solidFill>
                <a:ea typeface="Batang"/>
                <a:cs typeface="Times New Roman"/>
              </a:rPr>
              <a:t>8:	Institute a Global partnership for sustainable urban management to facilitate implementation of the new global urban and human settlements agenda in Africa</a:t>
            </a:r>
            <a:endParaRPr lang="en-GB" sz="2800" dirty="0">
              <a:ea typeface="Times New Roman"/>
            </a:endParaRPr>
          </a:p>
          <a:p>
            <a:pPr marL="0" indent="0">
              <a:buNone/>
            </a:pPr>
            <a:endParaRPr lang="en-US" sz="2400" dirty="0" smtClean="0">
              <a:ea typeface="ＭＳ Ｐゴシック" pitchFamily="34" charset="-128"/>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AB4B5F4-7C81-4F25-9BDC-E5F59F759518}" type="slidenum">
              <a:rPr lang="en-US" smtClean="0">
                <a:solidFill>
                  <a:srgbClr val="898989"/>
                </a:solidFill>
                <a:latin typeface="Calibri" pitchFamily="34" charset="0"/>
              </a:rPr>
              <a:pPr eaLnBrk="1" hangingPunct="1"/>
              <a:t>10</a:t>
            </a:fld>
            <a:endParaRPr lang="en-US" dirty="0" smtClean="0">
              <a:solidFill>
                <a:srgbClr val="898989"/>
              </a:solidFill>
              <a:latin typeface="Calibri" pitchFamily="34" charset="0"/>
            </a:endParaRPr>
          </a:p>
        </p:txBody>
      </p:sp>
    </p:spTree>
    <p:extLst>
      <p:ext uri="{BB962C8B-B14F-4D97-AF65-F5344CB8AC3E}">
        <p14:creationId xmlns:p14="http://schemas.microsoft.com/office/powerpoint/2010/main" xmlns="" val="4161661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0"/>
            <a:ext cx="8229600" cy="762000"/>
          </a:xfrm>
        </p:spPr>
        <p:txBody>
          <a:bodyPr/>
          <a:lstStyle/>
          <a:p>
            <a:pPr marL="342900" indent="-342900"/>
            <a:r>
              <a:rPr lang="en-US" b="1" dirty="0" smtClean="0">
                <a:ea typeface="ＭＳ Ｐゴシック" pitchFamily="34" charset="-128"/>
              </a:rPr>
              <a:t/>
            </a:r>
            <a:br>
              <a:rPr lang="en-US" b="1" dirty="0" smtClean="0">
                <a:ea typeface="ＭＳ Ｐゴシック" pitchFamily="34" charset="-128"/>
              </a:rPr>
            </a:br>
            <a:r>
              <a:rPr lang="en-US" b="1" dirty="0" smtClean="0">
                <a:ea typeface="ＭＳ Ｐゴシック" pitchFamily="34" charset="-128"/>
              </a:rPr>
              <a:t/>
            </a:r>
            <a:br>
              <a:rPr lang="en-US" b="1" dirty="0" smtClean="0">
                <a:ea typeface="ＭＳ Ｐゴシック" pitchFamily="34" charset="-128"/>
              </a:rPr>
            </a:br>
            <a:r>
              <a:rPr lang="en-US" sz="4000" b="1" dirty="0" smtClean="0">
                <a:ea typeface="ＭＳ Ｐゴシック" pitchFamily="34" charset="-128"/>
              </a:rPr>
              <a:t>International preparatory process</a:t>
            </a:r>
            <a:r>
              <a:rPr lang="en-US" sz="4000" dirty="0" smtClean="0">
                <a:ea typeface="ＭＳ Ｐゴシック" pitchFamily="34" charset="-128"/>
              </a:rPr>
              <a:t/>
            </a:r>
            <a:br>
              <a:rPr lang="en-US" sz="4000" dirty="0" smtClean="0">
                <a:ea typeface="ＭＳ Ｐゴシック" pitchFamily="34" charset="-128"/>
              </a:rPr>
            </a:br>
            <a:r>
              <a:rPr lang="en-US" sz="3600" dirty="0" smtClean="0">
                <a:ea typeface="ＭＳ Ｐゴシック" pitchFamily="34" charset="-128"/>
              </a:rPr>
              <a:t/>
            </a:r>
            <a:br>
              <a:rPr lang="en-US" sz="3600" dirty="0" smtClean="0">
                <a:ea typeface="ＭＳ Ｐゴシック" pitchFamily="34" charset="-128"/>
              </a:rPr>
            </a:br>
            <a:endParaRPr lang="en-US" dirty="0" smtClean="0">
              <a:ea typeface="ＭＳ Ｐゴシック" pitchFamily="34" charset="-128"/>
            </a:endParaRPr>
          </a:p>
        </p:txBody>
      </p:sp>
      <p:sp>
        <p:nvSpPr>
          <p:cNvPr id="12291" name="Content Placeholder 2"/>
          <p:cNvSpPr>
            <a:spLocks noGrp="1"/>
          </p:cNvSpPr>
          <p:nvPr>
            <p:ph idx="1"/>
          </p:nvPr>
        </p:nvSpPr>
        <p:spPr>
          <a:xfrm>
            <a:off x="228600" y="762000"/>
            <a:ext cx="8686800" cy="6084888"/>
          </a:xfrm>
          <a:solidFill>
            <a:schemeClr val="bg1"/>
          </a:solidFill>
        </p:spPr>
        <p:txBody>
          <a:bodyPr/>
          <a:lstStyle/>
          <a:p>
            <a:pPr marL="457200" indent="-457200">
              <a:buFont typeface="+mj-lt"/>
              <a:buAutoNum type="arabicPeriod"/>
              <a:defRPr/>
            </a:pPr>
            <a:r>
              <a:rPr lang="en-US" sz="2400" b="1" dirty="0" smtClean="0">
                <a:ea typeface="ＭＳ Ｐゴシック" pitchFamily="34" charset="-128"/>
              </a:rPr>
              <a:t>Preparatory Committee </a:t>
            </a:r>
            <a:r>
              <a:rPr lang="en-US" sz="2400" dirty="0" smtClean="0">
                <a:ea typeface="ＭＳ Ｐゴシック" pitchFamily="34" charset="-128"/>
              </a:rPr>
              <a:t>established by the General Assembly to hold three meetings in preparation for Habitat III to discuss the form and content of the Habitat III Conference. Last meeting will take place in Indonesia in July 2016 </a:t>
            </a:r>
          </a:p>
          <a:p>
            <a:pPr marL="457200" indent="-457200">
              <a:buFont typeface="+mj-lt"/>
              <a:buAutoNum type="arabicPeriod"/>
              <a:defRPr/>
            </a:pPr>
            <a:r>
              <a:rPr lang="en-US" sz="2400" b="1" dirty="0" smtClean="0">
                <a:ea typeface="ＭＳ Ｐゴシック" pitchFamily="34" charset="-128"/>
              </a:rPr>
              <a:t>Upcoming Habitat III thematic conferences</a:t>
            </a:r>
            <a:r>
              <a:rPr lang="en-US" sz="2400" dirty="0" smtClean="0">
                <a:ea typeface="ＭＳ Ｐゴシック" pitchFamily="34" charset="-128"/>
              </a:rPr>
              <a:t> are:</a:t>
            </a:r>
          </a:p>
          <a:p>
            <a:pPr marL="400050" lvl="1" indent="0">
              <a:buNone/>
              <a:defRPr/>
            </a:pPr>
            <a:r>
              <a:rPr lang="en-US" sz="2000" dirty="0">
                <a:ea typeface="ＭＳ Ｐゴシック" pitchFamily="34" charset="-128"/>
              </a:rPr>
              <a:t>•	</a:t>
            </a:r>
            <a:r>
              <a:rPr lang="en-US" sz="2400" dirty="0" smtClean="0">
                <a:ea typeface="ＭＳ Ｐゴシック" pitchFamily="34" charset="-128"/>
              </a:rPr>
              <a:t>Financing Urban Development: The Millennium Challenge to 		be hosted </a:t>
            </a:r>
            <a:r>
              <a:rPr lang="en-US" sz="2400" dirty="0">
                <a:ea typeface="ＭＳ Ｐゴシック" pitchFamily="34" charset="-128"/>
              </a:rPr>
              <a:t>b</a:t>
            </a:r>
            <a:r>
              <a:rPr lang="en-US" sz="2400" dirty="0" smtClean="0">
                <a:ea typeface="ＭＳ Ｐゴシック" pitchFamily="34" charset="-128"/>
              </a:rPr>
              <a:t>y Mexico City on 9-11 March 2016</a:t>
            </a:r>
          </a:p>
          <a:p>
            <a:pPr marL="400050" lvl="1" indent="0">
              <a:buNone/>
              <a:defRPr/>
            </a:pPr>
            <a:r>
              <a:rPr lang="en-US" sz="2400" dirty="0" smtClean="0">
                <a:ea typeface="ＭＳ Ｐゴシック" pitchFamily="34" charset="-128"/>
              </a:rPr>
              <a:t>•	Public Spaces to be hosted by </a:t>
            </a:r>
            <a:r>
              <a:rPr lang="en-US" sz="2400" dirty="0">
                <a:ea typeface="ＭＳ Ｐゴシック" pitchFamily="34" charset="-128"/>
              </a:rPr>
              <a:t>t</a:t>
            </a:r>
            <a:r>
              <a:rPr lang="en-US" sz="2400" dirty="0" smtClean="0">
                <a:ea typeface="ＭＳ Ｐゴシック" pitchFamily="34" charset="-128"/>
              </a:rPr>
              <a:t>he City of Barcelona on 4 and 		5 April 2016</a:t>
            </a:r>
          </a:p>
          <a:p>
            <a:pPr marL="400050" lvl="1" indent="0">
              <a:buNone/>
              <a:defRPr/>
            </a:pPr>
            <a:r>
              <a:rPr lang="en-US" sz="2400" dirty="0" smtClean="0">
                <a:ea typeface="ＭＳ Ｐゴシック" pitchFamily="34" charset="-128"/>
              </a:rPr>
              <a:t>•	Leading Change in the City: From Slums to Integrated, Safe, 		Resilient and Sustainable Human Settlements on 7-8 April 			2016 in Johannesburg</a:t>
            </a:r>
          </a:p>
          <a:p>
            <a:pPr>
              <a:defRPr/>
            </a:pPr>
            <a:r>
              <a:rPr lang="en-US" sz="2800" b="1" dirty="0" smtClean="0">
                <a:ea typeface="ＭＳ Ｐゴシック" pitchFamily="34" charset="-128"/>
              </a:rPr>
              <a:t>Habitat III Conference</a:t>
            </a:r>
            <a:r>
              <a:rPr lang="en-US" sz="2800" dirty="0" smtClean="0">
                <a:ea typeface="ＭＳ Ｐゴシック" pitchFamily="34" charset="-128"/>
              </a:rPr>
              <a:t> will be held on 17-20 October 2016 in Ecuador to adopt the New Urban Agenda.</a:t>
            </a:r>
            <a:endParaRPr lang="en-US" sz="2000" dirty="0" smtClean="0">
              <a:ea typeface="ＭＳ Ｐゴシック" pitchFamily="34" charset="-128"/>
            </a:endParaRP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4455A87-A93B-4E05-86AB-C90707667C47}" type="slidenum">
              <a:rPr lang="en-US" smtClean="0">
                <a:solidFill>
                  <a:srgbClr val="898989"/>
                </a:solidFill>
                <a:latin typeface="Calibri" pitchFamily="34" charset="0"/>
              </a:rPr>
              <a:pPr eaLnBrk="1" hangingPunct="1"/>
              <a:t>11</a:t>
            </a:fld>
            <a:endParaRPr lang="en-US" dirty="0" smtClean="0">
              <a:solidFill>
                <a:srgbClr val="898989"/>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600" b="1" dirty="0" smtClean="0"/>
              <a:t>Recommendations</a:t>
            </a:r>
            <a:endParaRPr lang="en-GB" sz="3600" b="1" dirty="0"/>
          </a:p>
        </p:txBody>
      </p:sp>
      <p:sp>
        <p:nvSpPr>
          <p:cNvPr id="3" name="Content Placeholder 2"/>
          <p:cNvSpPr>
            <a:spLocks noGrp="1"/>
          </p:cNvSpPr>
          <p:nvPr>
            <p:ph idx="1"/>
          </p:nvPr>
        </p:nvSpPr>
        <p:spPr>
          <a:xfrm>
            <a:off x="457200" y="762000"/>
            <a:ext cx="8229600" cy="5594350"/>
          </a:xfrm>
        </p:spPr>
        <p:txBody>
          <a:bodyPr/>
          <a:lstStyle/>
          <a:p>
            <a:pPr marL="0" indent="0">
              <a:buNone/>
            </a:pPr>
            <a:r>
              <a:rPr lang="en-US" sz="2800" dirty="0"/>
              <a:t>It is recommended that the </a:t>
            </a:r>
            <a:r>
              <a:rPr lang="en-US" sz="2800" dirty="0" smtClean="0"/>
              <a:t>Portfolio Committee on </a:t>
            </a:r>
            <a:r>
              <a:rPr lang="en-US" sz="2800" smtClean="0"/>
              <a:t>human Settlements: </a:t>
            </a:r>
            <a:r>
              <a:rPr lang="en-US" sz="2800" dirty="0"/>
              <a:t>–</a:t>
            </a:r>
          </a:p>
          <a:p>
            <a:pPr marL="0" indent="0">
              <a:buNone/>
            </a:pPr>
            <a:r>
              <a:rPr lang="en-US" sz="2800" dirty="0" smtClean="0"/>
              <a:t>1</a:t>
            </a:r>
            <a:r>
              <a:rPr lang="en-US" sz="2800" dirty="0"/>
              <a:t>	Note the on-going preparations for the Third United </a:t>
            </a:r>
            <a:r>
              <a:rPr lang="en-US" sz="2800" dirty="0" smtClean="0"/>
              <a:t>	Nations </a:t>
            </a:r>
            <a:r>
              <a:rPr lang="en-US" sz="2800" dirty="0"/>
              <a:t>Conference on Housing and Sustainable </a:t>
            </a:r>
            <a:r>
              <a:rPr lang="en-US" sz="2800" dirty="0" smtClean="0"/>
              <a:t>	Urbanisation </a:t>
            </a:r>
            <a:r>
              <a:rPr lang="en-US" sz="2800" dirty="0"/>
              <a:t>(Habitat III); </a:t>
            </a:r>
          </a:p>
          <a:p>
            <a:pPr marL="0" indent="0">
              <a:buNone/>
            </a:pPr>
            <a:r>
              <a:rPr lang="en-US" sz="2800" dirty="0" smtClean="0"/>
              <a:t>2</a:t>
            </a:r>
            <a:r>
              <a:rPr lang="en-US" sz="2800" dirty="0"/>
              <a:t>	Support preparations through the consultations </a:t>
            </a:r>
            <a:r>
              <a:rPr lang="en-US" sz="2800" dirty="0" smtClean="0"/>
              <a:t>	with </a:t>
            </a:r>
            <a:r>
              <a:rPr lang="en-US" sz="2800" dirty="0"/>
              <a:t>relevant sector Departments, Provinces, local </a:t>
            </a:r>
            <a:r>
              <a:rPr lang="en-US" sz="2800" dirty="0" smtClean="0"/>
              <a:t>	authorities </a:t>
            </a:r>
            <a:r>
              <a:rPr lang="en-US" sz="2800" dirty="0"/>
              <a:t>and non-governmental stakeholders to </a:t>
            </a:r>
            <a:r>
              <a:rPr lang="en-US" sz="2800" dirty="0" smtClean="0"/>
              <a:t>	develop </a:t>
            </a:r>
            <a:r>
              <a:rPr lang="en-US" sz="2800" dirty="0"/>
              <a:t>a South African position to influence the </a:t>
            </a:r>
            <a:r>
              <a:rPr lang="en-US" sz="2800" dirty="0" smtClean="0"/>
              <a:t>	Habitat </a:t>
            </a:r>
            <a:r>
              <a:rPr lang="en-US" sz="2800" dirty="0"/>
              <a:t>III outcome ; and </a:t>
            </a:r>
          </a:p>
          <a:p>
            <a:pPr marL="0" indent="0">
              <a:buNone/>
            </a:pPr>
            <a:r>
              <a:rPr lang="en-US" sz="2800" dirty="0" smtClean="0"/>
              <a:t>3</a:t>
            </a:r>
            <a:r>
              <a:rPr lang="en-US" sz="2800" dirty="0"/>
              <a:t>	Support the emerging draft South African and </a:t>
            </a:r>
            <a:r>
              <a:rPr lang="en-US" sz="2800" dirty="0" smtClean="0"/>
              <a:t>	African </a:t>
            </a:r>
            <a:r>
              <a:rPr lang="en-US" sz="2800" dirty="0"/>
              <a:t>position</a:t>
            </a:r>
            <a:endParaRPr lang="en-GB" sz="2800" dirty="0"/>
          </a:p>
        </p:txBody>
      </p:sp>
      <p:sp>
        <p:nvSpPr>
          <p:cNvPr id="4" name="Slide Number Placeholder 3"/>
          <p:cNvSpPr>
            <a:spLocks noGrp="1"/>
          </p:cNvSpPr>
          <p:nvPr>
            <p:ph type="sldNum" sz="quarter" idx="12"/>
          </p:nvPr>
        </p:nvSpPr>
        <p:spPr/>
        <p:txBody>
          <a:bodyPr/>
          <a:lstStyle/>
          <a:p>
            <a:pPr>
              <a:defRPr/>
            </a:pPr>
            <a:fld id="{B9B6C78C-39C3-4B68-BA72-BE11D06DBB9C}" type="slidenum">
              <a:rPr lang="en-US" smtClean="0"/>
              <a:pPr>
                <a:defRPr/>
              </a:pPr>
              <a:t>12</a:t>
            </a:fld>
            <a:endParaRPr lang="en-US" dirty="0"/>
          </a:p>
        </p:txBody>
      </p:sp>
    </p:spTree>
    <p:extLst>
      <p:ext uri="{BB962C8B-B14F-4D97-AF65-F5344CB8AC3E}">
        <p14:creationId xmlns:p14="http://schemas.microsoft.com/office/powerpoint/2010/main" xmlns="" val="1044431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dirty="0" smtClean="0">
                <a:latin typeface="Arial" charset="0"/>
                <a:ea typeface="ＭＳ Ｐゴシック" pitchFamily="34" charset="-128"/>
                <a:cs typeface="Arial" charset="0"/>
              </a:rPr>
              <a:t>THANK YOU</a:t>
            </a:r>
          </a:p>
        </p:txBody>
      </p:sp>
      <p:pic>
        <p:nvPicPr>
          <p:cNvPr id="18435" name="Content Placeholder 3" descr="20yrs Logo_vek.jpg"/>
          <p:cNvPicPr>
            <a:picLocks noGrp="1" noChangeAspect="1"/>
          </p:cNvPicPr>
          <p:nvPr>
            <p:ph idx="1"/>
          </p:nvPr>
        </p:nvPicPr>
        <p:blipFill>
          <a:blip r:embed="rId2">
            <a:extLst>
              <a:ext uri="{28A0092B-C50C-407E-A947-70E740481C1C}">
                <a14:useLocalDpi xmlns:a14="http://schemas.microsoft.com/office/drawing/2010/main" xmlns="" val="0"/>
              </a:ext>
            </a:extLst>
          </a:blip>
          <a:srcRect l="-52156" r="-52156"/>
          <a:stretch>
            <a:fillRect/>
          </a:stretch>
        </p:blipFill>
        <p:spPr>
          <a:xfrm>
            <a:off x="1620838" y="1612900"/>
            <a:ext cx="6489700" cy="3568700"/>
          </a:xfrm>
        </p:spPr>
      </p:pic>
      <p:sp>
        <p:nvSpPr>
          <p:cNvPr id="18436" name="Rectangle 4"/>
          <p:cNvSpPr>
            <a:spLocks noChangeArrowheads="1"/>
          </p:cNvSpPr>
          <p:nvPr/>
        </p:nvSpPr>
        <p:spPr bwMode="auto">
          <a:xfrm>
            <a:off x="914400" y="5421313"/>
            <a:ext cx="77724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altLang="en-US" dirty="0">
                <a:latin typeface="Arial Narrow" pitchFamily="34" charset="0"/>
              </a:rPr>
              <a:t>“We have come a long way – Celebrating 20 Years of Freedom!”</a:t>
            </a:r>
          </a:p>
        </p:txBody>
      </p:sp>
      <p:sp>
        <p:nvSpPr>
          <p:cNvPr id="18437"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C5C52DD-5966-4F31-A81A-57E918BF22BD}" type="slidenum">
              <a:rPr lang="en-US" altLang="en-US" smtClean="0">
                <a:solidFill>
                  <a:srgbClr val="898989"/>
                </a:solidFill>
                <a:latin typeface="Calibri" pitchFamily="34" charset="0"/>
              </a:rPr>
              <a:pPr eaLnBrk="1" hangingPunct="1"/>
              <a:t>13</a:t>
            </a:fld>
            <a:endParaRPr lang="en-US" altLang="en-US" dirty="0"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lstStyle/>
          <a:p>
            <a:r>
              <a:rPr lang="en-US" b="1" dirty="0" smtClean="0"/>
              <a:t>Purpose</a:t>
            </a:r>
            <a:endParaRPr lang="en-GB" b="1" dirty="0"/>
          </a:p>
        </p:txBody>
      </p:sp>
      <p:sp>
        <p:nvSpPr>
          <p:cNvPr id="3" name="Content Placeholder 2"/>
          <p:cNvSpPr>
            <a:spLocks noGrp="1"/>
          </p:cNvSpPr>
          <p:nvPr>
            <p:ph idx="1"/>
          </p:nvPr>
        </p:nvSpPr>
        <p:spPr>
          <a:xfrm>
            <a:off x="152400" y="690562"/>
            <a:ext cx="8839200" cy="5287963"/>
          </a:xfrm>
        </p:spPr>
        <p:txBody>
          <a:bodyPr/>
          <a:lstStyle/>
          <a:p>
            <a:pPr marL="0" indent="0">
              <a:buNone/>
            </a:pPr>
            <a:r>
              <a:rPr lang="en-US" sz="2800" dirty="0" smtClean="0"/>
              <a:t>Request </a:t>
            </a:r>
            <a:r>
              <a:rPr lang="en-US" sz="2800" dirty="0"/>
              <a:t>the </a:t>
            </a:r>
            <a:r>
              <a:rPr lang="en-US" sz="2800" dirty="0" smtClean="0"/>
              <a:t>Portfolio Committee on Human Settlements to</a:t>
            </a:r>
            <a:r>
              <a:rPr lang="en-US" sz="2800" dirty="0"/>
              <a:t>:</a:t>
            </a:r>
          </a:p>
          <a:p>
            <a:pPr marL="0" indent="0">
              <a:buNone/>
            </a:pPr>
            <a:r>
              <a:rPr lang="en-US" sz="2800" dirty="0" smtClean="0"/>
              <a:t>1</a:t>
            </a:r>
            <a:r>
              <a:rPr lang="en-US" sz="2800" dirty="0"/>
              <a:t>	Note the on-going preparations for the Third United </a:t>
            </a:r>
            <a:r>
              <a:rPr lang="en-US" sz="2800" dirty="0" smtClean="0"/>
              <a:t>	Nations </a:t>
            </a:r>
            <a:r>
              <a:rPr lang="en-US" sz="2800" dirty="0"/>
              <a:t>Conference on Housing and Sustainable </a:t>
            </a:r>
            <a:r>
              <a:rPr lang="en-US" sz="2800" dirty="0" smtClean="0"/>
              <a:t>	Urbanisation </a:t>
            </a:r>
            <a:r>
              <a:rPr lang="en-US" sz="2800" dirty="0"/>
              <a:t>(Habitat III); </a:t>
            </a:r>
          </a:p>
          <a:p>
            <a:pPr marL="0" indent="0">
              <a:buNone/>
            </a:pPr>
            <a:r>
              <a:rPr lang="en-US" sz="2800" dirty="0" smtClean="0"/>
              <a:t>2</a:t>
            </a:r>
            <a:r>
              <a:rPr lang="en-US" sz="2800" dirty="0"/>
              <a:t>	Support preparations through the consultations </a:t>
            </a:r>
            <a:r>
              <a:rPr lang="en-US" sz="2800" dirty="0" smtClean="0"/>
              <a:t>with 	relevant </a:t>
            </a:r>
            <a:r>
              <a:rPr lang="en-US" sz="2800" dirty="0"/>
              <a:t>sector Departments, Provinces, local </a:t>
            </a:r>
            <a:r>
              <a:rPr lang="en-US" sz="2800" dirty="0" smtClean="0"/>
              <a:t>	authorities </a:t>
            </a:r>
            <a:r>
              <a:rPr lang="en-US" sz="2800" dirty="0"/>
              <a:t>and non-governmental stakeholders to </a:t>
            </a:r>
            <a:r>
              <a:rPr lang="en-US" sz="2800" dirty="0" smtClean="0"/>
              <a:t>	develop </a:t>
            </a:r>
            <a:r>
              <a:rPr lang="en-US" sz="2800" dirty="0"/>
              <a:t>a South African position to influence the </a:t>
            </a:r>
            <a:r>
              <a:rPr lang="en-US" sz="2800" dirty="0" smtClean="0"/>
              <a:t>	Habitat </a:t>
            </a:r>
            <a:r>
              <a:rPr lang="en-US" sz="2800" dirty="0"/>
              <a:t>III outcome; and</a:t>
            </a:r>
          </a:p>
          <a:p>
            <a:pPr marL="0" indent="0">
              <a:buNone/>
            </a:pPr>
            <a:r>
              <a:rPr lang="en-US" sz="2800" dirty="0" smtClean="0"/>
              <a:t>3</a:t>
            </a:r>
            <a:r>
              <a:rPr lang="en-US" sz="2800" dirty="0"/>
              <a:t>	Support the emerging draft South African and </a:t>
            </a:r>
            <a:r>
              <a:rPr lang="en-US" sz="2800" dirty="0" smtClean="0"/>
              <a:t>	African 	position</a:t>
            </a:r>
            <a:endParaRPr lang="en-GB" sz="2800" dirty="0"/>
          </a:p>
        </p:txBody>
      </p:sp>
      <p:sp>
        <p:nvSpPr>
          <p:cNvPr id="4" name="Slide Number Placeholder 3"/>
          <p:cNvSpPr>
            <a:spLocks noGrp="1"/>
          </p:cNvSpPr>
          <p:nvPr>
            <p:ph type="sldNum" sz="quarter" idx="12"/>
          </p:nvPr>
        </p:nvSpPr>
        <p:spPr/>
        <p:txBody>
          <a:bodyPr/>
          <a:lstStyle/>
          <a:p>
            <a:pPr>
              <a:defRPr/>
            </a:pPr>
            <a:fld id="{B9B6C78C-39C3-4B68-BA72-BE11D06DBB9C}" type="slidenum">
              <a:rPr lang="en-US" smtClean="0"/>
              <a:pPr>
                <a:defRPr/>
              </a:pPr>
              <a:t>2</a:t>
            </a:fld>
            <a:endParaRPr lang="en-US" dirty="0"/>
          </a:p>
        </p:txBody>
      </p:sp>
    </p:spTree>
    <p:extLst>
      <p:ext uri="{BB962C8B-B14F-4D97-AF65-F5344CB8AC3E}">
        <p14:creationId xmlns:p14="http://schemas.microsoft.com/office/powerpoint/2010/main" xmlns="" val="346021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76200"/>
            <a:ext cx="8229600" cy="457200"/>
          </a:xfrm>
        </p:spPr>
        <p:txBody>
          <a:bodyPr/>
          <a:lstStyle/>
          <a:p>
            <a:r>
              <a:rPr lang="en-US" sz="3600" b="1" dirty="0" smtClean="0">
                <a:ea typeface="ＭＳ Ｐゴシック" pitchFamily="34" charset="-128"/>
              </a:rPr>
              <a:t>Background</a:t>
            </a:r>
          </a:p>
        </p:txBody>
      </p:sp>
      <p:sp>
        <p:nvSpPr>
          <p:cNvPr id="3" name="Content Placeholder 2"/>
          <p:cNvSpPr>
            <a:spLocks noGrp="1"/>
          </p:cNvSpPr>
          <p:nvPr>
            <p:ph idx="1"/>
          </p:nvPr>
        </p:nvSpPr>
        <p:spPr>
          <a:xfrm>
            <a:off x="152400" y="762000"/>
            <a:ext cx="8915400" cy="5822950"/>
          </a:xfrm>
        </p:spPr>
        <p:txBody>
          <a:bodyPr/>
          <a:lstStyle/>
          <a:p>
            <a:pPr marL="514350" indent="-514350">
              <a:buFont typeface="+mj-lt"/>
              <a:buAutoNum type="arabicPeriod"/>
              <a:defRPr/>
            </a:pPr>
            <a:r>
              <a:rPr lang="en-US" sz="2800" dirty="0"/>
              <a:t>Habitat III will produce the major United Nations policy document on housing, urban development and human settlements for the next 20 years, and South Africa will be expected to implement it. It is thus important that we play an active role in shaping this new global agenda.</a:t>
            </a:r>
          </a:p>
          <a:p>
            <a:pPr marL="514350" indent="-514350">
              <a:buFont typeface="+mj-lt"/>
              <a:buAutoNum type="arabicPeriod"/>
              <a:defRPr/>
            </a:pPr>
            <a:r>
              <a:rPr lang="en-US" sz="2800" dirty="0"/>
              <a:t>The preparatory process toward Habitat III enables sector stakeholders to actively engage with new thinking around addressing human settlements and urbanisation. </a:t>
            </a:r>
          </a:p>
          <a:p>
            <a:pPr marL="514350" indent="-514350">
              <a:buFont typeface="+mj-lt"/>
              <a:buAutoNum type="arabicPeriod"/>
              <a:defRPr/>
            </a:pPr>
            <a:r>
              <a:rPr lang="en-US" sz="2800" dirty="0"/>
              <a:t>It would thus galvanise parties to achieving the vision for human settlements and safer communities outlined in the National Development Plan. </a:t>
            </a:r>
          </a:p>
          <a:p>
            <a:pPr>
              <a:defRPr/>
            </a:pPr>
            <a:endParaRPr lang="en-US" dirty="0" smtClean="0"/>
          </a:p>
          <a:p>
            <a:pPr>
              <a:defRPr/>
            </a:pPr>
            <a:endParaRPr lang="en-US" dirty="0"/>
          </a:p>
        </p:txBody>
      </p:sp>
      <p:sp>
        <p:nvSpPr>
          <p:cNvPr id="307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A0176D3-8DCD-4577-9947-125D5CDD520E}" type="slidenum">
              <a:rPr lang="en-US" smtClean="0">
                <a:solidFill>
                  <a:srgbClr val="898989"/>
                </a:solidFill>
                <a:latin typeface="Calibri" pitchFamily="34" charset="0"/>
              </a:rPr>
              <a:pPr eaLnBrk="1" hangingPunct="1"/>
              <a:t>3</a:t>
            </a:fld>
            <a:endParaRPr lang="en-US" dirty="0"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76200"/>
            <a:ext cx="8686800" cy="609600"/>
          </a:xfrm>
        </p:spPr>
        <p:txBody>
          <a:bodyPr/>
          <a:lstStyle/>
          <a:p>
            <a:endParaRPr lang="en-ZA" altLang="en-US" sz="2800" dirty="0" smtClean="0">
              <a:ea typeface="ＭＳ Ｐゴシック" pitchFamily="34" charset="-128"/>
            </a:endParaRPr>
          </a:p>
        </p:txBody>
      </p:sp>
      <p:sp>
        <p:nvSpPr>
          <p:cNvPr id="5123" name="Content Placeholder 2"/>
          <p:cNvSpPr>
            <a:spLocks noGrp="1"/>
          </p:cNvSpPr>
          <p:nvPr>
            <p:ph idx="1"/>
          </p:nvPr>
        </p:nvSpPr>
        <p:spPr>
          <a:xfrm>
            <a:off x="76200" y="0"/>
            <a:ext cx="8991600" cy="6858000"/>
          </a:xfrm>
          <a:solidFill>
            <a:schemeClr val="bg1"/>
          </a:solidFill>
        </p:spPr>
        <p:txBody>
          <a:bodyPr/>
          <a:lstStyle/>
          <a:p>
            <a:pPr marL="457200" indent="-457200">
              <a:spcAft>
                <a:spcPts val="600"/>
              </a:spcAft>
              <a:buFont typeface="+mj-lt"/>
              <a:buAutoNum type="arabicPeriod" startAt="4"/>
            </a:pPr>
            <a:r>
              <a:rPr lang="en-ZA" altLang="en-US" sz="2600" dirty="0" smtClean="0">
                <a:ea typeface="ＭＳ Ｐゴシック" pitchFamily="34" charset="-128"/>
              </a:rPr>
              <a:t>Habitat Conferences take place once every 20 years – 1976, 1996, and the next one from 17 to 20 October 2016 in Ecuador</a:t>
            </a:r>
          </a:p>
          <a:p>
            <a:pPr marL="457200" indent="-457200">
              <a:spcAft>
                <a:spcPts val="600"/>
              </a:spcAft>
              <a:buFont typeface="Calibri" pitchFamily="34" charset="0"/>
              <a:buAutoNum type="arabicPeriod" startAt="4"/>
            </a:pPr>
            <a:r>
              <a:rPr lang="en-ZA" altLang="en-US" sz="2600" dirty="0" smtClean="0">
                <a:ea typeface="ＭＳ Ｐゴシック" pitchFamily="34" charset="-128"/>
              </a:rPr>
              <a:t>South Africa has submitted its National Report on the implementation of the Habitat Agenda since 1996</a:t>
            </a:r>
          </a:p>
          <a:p>
            <a:pPr marL="457200" indent="-457200">
              <a:spcAft>
                <a:spcPts val="600"/>
              </a:spcAft>
              <a:buFont typeface="Calibri" pitchFamily="34" charset="0"/>
              <a:buAutoNum type="arabicPeriod" startAt="4"/>
            </a:pPr>
            <a:r>
              <a:rPr lang="en-ZA" altLang="en-US" sz="2600" dirty="0" smtClean="0">
                <a:ea typeface="ＭＳ Ｐゴシック" pitchFamily="34" charset="-128"/>
              </a:rPr>
              <a:t>South Africa has participated in the two meetings of the Preparatory Committee for Habitat III which dealt mostly with the administrative arrangements such as the rules of procedure, the preparatory process and timelines, and the accreditation and participation of non-governmental organisations and major groups. </a:t>
            </a:r>
          </a:p>
          <a:p>
            <a:pPr marL="457200" indent="-457200">
              <a:spcAft>
                <a:spcPts val="600"/>
              </a:spcAft>
              <a:buFont typeface="Calibri" pitchFamily="34" charset="0"/>
              <a:buAutoNum type="arabicPeriod" startAt="4"/>
            </a:pPr>
            <a:r>
              <a:rPr lang="en-ZA" altLang="en-US" sz="2600" dirty="0" smtClean="0">
                <a:ea typeface="ＭＳ Ｐゴシック" pitchFamily="34" charset="-128"/>
              </a:rPr>
              <a:t>The working document on South Africa’s preparations were shared with the Portfolio Committee in August 2015. The chair of the Portfolio Committee has been part of the South African delegation in the two Habitat III preparatory Committees and the Africa Regional Meeting</a:t>
            </a:r>
          </a:p>
          <a:p>
            <a:pPr marL="457200" indent="-457200">
              <a:buFont typeface="Calibri" pitchFamily="34" charset="0"/>
              <a:buAutoNum type="arabicPeriod" startAt="4"/>
            </a:pPr>
            <a:endParaRPr lang="en-ZA" altLang="en-US" dirty="0" smtClean="0">
              <a:ea typeface="ＭＳ Ｐゴシック" pitchFamily="34" charset="-128"/>
            </a:endParaRPr>
          </a:p>
        </p:txBody>
      </p:sp>
      <p:sp>
        <p:nvSpPr>
          <p:cNvPr id="5124"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4DCFD5B-FD17-43D9-BFE6-630A9D241CBA}" type="slidenum">
              <a:rPr lang="en-US" altLang="en-US" smtClean="0">
                <a:solidFill>
                  <a:srgbClr val="898989"/>
                </a:solidFill>
                <a:latin typeface="Calibri" pitchFamily="34" charset="0"/>
              </a:rPr>
              <a:pPr eaLnBrk="1" hangingPunct="1"/>
              <a:t>4</a:t>
            </a:fld>
            <a:endParaRPr lang="en-US" altLang="en-US" dirty="0"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dirty="0" smtClean="0">
              <a:ea typeface="ＭＳ Ｐゴシック" pitchFamily="34" charset="-128"/>
            </a:endParaRPr>
          </a:p>
        </p:txBody>
      </p:sp>
      <p:sp>
        <p:nvSpPr>
          <p:cNvPr id="6147" name="Content Placeholder 2"/>
          <p:cNvSpPr>
            <a:spLocks noGrp="1"/>
          </p:cNvSpPr>
          <p:nvPr>
            <p:ph idx="1"/>
          </p:nvPr>
        </p:nvSpPr>
        <p:spPr>
          <a:xfrm>
            <a:off x="0" y="76200"/>
            <a:ext cx="9144000" cy="6770688"/>
          </a:xfrm>
          <a:solidFill>
            <a:schemeClr val="bg1"/>
          </a:solidFill>
        </p:spPr>
        <p:txBody>
          <a:bodyPr/>
          <a:lstStyle/>
          <a:p>
            <a:pPr marL="0" indent="0">
              <a:buNone/>
              <a:defRPr/>
            </a:pPr>
            <a:r>
              <a:rPr lang="en-US" sz="2800" dirty="0" smtClean="0">
                <a:ea typeface="ＭＳ Ｐゴシック" pitchFamily="34" charset="-128"/>
              </a:rPr>
              <a:t>8. 	The international policy units of nominated 	experts have developed 10 policy frameworks, which </a:t>
            </a:r>
            <a:r>
              <a:rPr lang="en-US" sz="2800" dirty="0">
                <a:ea typeface="ＭＳ Ｐゴシック" pitchFamily="34" charset="-128"/>
              </a:rPr>
              <a:t>are available </a:t>
            </a:r>
            <a:r>
              <a:rPr lang="en-US" sz="2800" dirty="0" smtClean="0">
                <a:ea typeface="ＭＳ Ｐゴシック" pitchFamily="34" charset="-128"/>
              </a:rPr>
              <a:t>at: </a:t>
            </a:r>
            <a:r>
              <a:rPr lang="en-US" sz="2800" dirty="0">
                <a:ea typeface="ＭＳ Ｐゴシック" pitchFamily="34" charset="-128"/>
                <a:hlinkClick r:id="rId2"/>
              </a:rPr>
              <a:t>https://</a:t>
            </a:r>
            <a:r>
              <a:rPr lang="en-US" sz="2800" dirty="0" smtClean="0">
                <a:ea typeface="ＭＳ Ｐゴシック" pitchFamily="34" charset="-128"/>
                <a:hlinkClick r:id="rId2"/>
              </a:rPr>
              <a:t>www.habitat3.org/the-new-urban-agenda/policy</a:t>
            </a:r>
            <a:r>
              <a:rPr lang="en-US" sz="2800" dirty="0" smtClean="0">
                <a:ea typeface="ＭＳ Ｐゴシック" pitchFamily="34" charset="-128"/>
              </a:rPr>
              <a:t> </a:t>
            </a:r>
          </a:p>
          <a:p>
            <a:pPr>
              <a:defRPr/>
            </a:pPr>
            <a:r>
              <a:rPr lang="en-US" sz="2800" dirty="0" smtClean="0">
                <a:ea typeface="ＭＳ Ｐゴシック" pitchFamily="34" charset="-128"/>
              </a:rPr>
              <a:t>The frameworks are on:</a:t>
            </a:r>
          </a:p>
          <a:p>
            <a:pPr lvl="1">
              <a:defRPr/>
            </a:pPr>
            <a:r>
              <a:rPr lang="en-US" sz="2400" dirty="0" smtClean="0">
                <a:ea typeface="ＭＳ Ｐゴシック" pitchFamily="34" charset="-128"/>
              </a:rPr>
              <a:t>Right to the City, and Cities for All;</a:t>
            </a:r>
          </a:p>
          <a:p>
            <a:pPr lvl="1">
              <a:defRPr/>
            </a:pPr>
            <a:r>
              <a:rPr lang="en-US" sz="2400" dirty="0" smtClean="0">
                <a:ea typeface="ＭＳ Ｐゴシック" pitchFamily="34" charset="-128"/>
              </a:rPr>
              <a:t>Socio-Cultural Urban Framework;</a:t>
            </a:r>
          </a:p>
          <a:p>
            <a:pPr lvl="1">
              <a:defRPr/>
            </a:pPr>
            <a:r>
              <a:rPr lang="en-US" sz="2400" dirty="0" smtClean="0">
                <a:ea typeface="ＭＳ Ｐゴシック" pitchFamily="34" charset="-128"/>
              </a:rPr>
              <a:t>National Urban Policies;</a:t>
            </a:r>
          </a:p>
          <a:p>
            <a:pPr lvl="1">
              <a:defRPr/>
            </a:pPr>
            <a:r>
              <a:rPr lang="en-US" sz="2400" dirty="0" smtClean="0">
                <a:ea typeface="ＭＳ Ｐゴシック" pitchFamily="34" charset="-128"/>
              </a:rPr>
              <a:t>Urban Governance, Capacity and Institutional Development;</a:t>
            </a:r>
          </a:p>
          <a:p>
            <a:pPr lvl="1">
              <a:defRPr/>
            </a:pPr>
            <a:r>
              <a:rPr lang="en-US" sz="2400" dirty="0" smtClean="0">
                <a:ea typeface="ＭＳ Ｐゴシック" pitchFamily="34" charset="-128"/>
              </a:rPr>
              <a:t>Municipal Finance and Local Fiscal Systems;</a:t>
            </a:r>
          </a:p>
          <a:p>
            <a:pPr lvl="1">
              <a:defRPr/>
            </a:pPr>
            <a:r>
              <a:rPr lang="en-US" sz="2400" dirty="0" smtClean="0">
                <a:ea typeface="ＭＳ Ｐゴシック" pitchFamily="34" charset="-128"/>
              </a:rPr>
              <a:t>Urban Spatial Strategy: Land Market and Segregation;</a:t>
            </a:r>
          </a:p>
          <a:p>
            <a:pPr lvl="1">
              <a:defRPr/>
            </a:pPr>
            <a:r>
              <a:rPr lang="en-US" sz="2400" dirty="0" smtClean="0">
                <a:ea typeface="ＭＳ Ｐゴシック" pitchFamily="34" charset="-128"/>
              </a:rPr>
              <a:t>Urban Economic Development Strategy;</a:t>
            </a:r>
          </a:p>
          <a:p>
            <a:pPr lvl="1">
              <a:defRPr/>
            </a:pPr>
            <a:r>
              <a:rPr lang="en-US" sz="2400" dirty="0" smtClean="0">
                <a:ea typeface="ＭＳ Ｐゴシック" pitchFamily="34" charset="-128"/>
              </a:rPr>
              <a:t>Urban Ecology and Resilience;</a:t>
            </a:r>
          </a:p>
          <a:p>
            <a:pPr lvl="1">
              <a:defRPr/>
            </a:pPr>
            <a:r>
              <a:rPr lang="en-US" sz="2400" dirty="0" smtClean="0">
                <a:ea typeface="ＭＳ Ｐゴシック" pitchFamily="34" charset="-128"/>
              </a:rPr>
              <a:t>Urban Services and Technology; and</a:t>
            </a:r>
          </a:p>
          <a:p>
            <a:pPr lvl="1">
              <a:defRPr/>
            </a:pPr>
            <a:r>
              <a:rPr lang="en-US" sz="2400" dirty="0" smtClean="0">
                <a:ea typeface="ＭＳ Ｐゴシック" pitchFamily="34" charset="-128"/>
              </a:rPr>
              <a:t>Housing Policies</a:t>
            </a:r>
          </a:p>
          <a:p>
            <a:pPr>
              <a:defRPr/>
            </a:pPr>
            <a:endParaRPr lang="en-US" dirty="0" smtClean="0">
              <a:ea typeface="ＭＳ Ｐゴシック" pitchFamily="34" charset="-128"/>
            </a:endParaRP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CFC3885-5774-462B-A7A3-6AB4EC2B341B}" type="slidenum">
              <a:rPr lang="en-US" smtClean="0">
                <a:solidFill>
                  <a:srgbClr val="898989"/>
                </a:solidFill>
                <a:latin typeface="Calibri" pitchFamily="34" charset="0"/>
              </a:rPr>
              <a:pPr eaLnBrk="1" hangingPunct="1"/>
              <a:t>5</a:t>
            </a:fld>
            <a:endParaRPr lang="en-US" dirty="0" smtClean="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0"/>
            <a:ext cx="8458200" cy="685800"/>
          </a:xfrm>
        </p:spPr>
        <p:txBody>
          <a:bodyPr/>
          <a:lstStyle/>
          <a:p>
            <a:pPr marL="342900" indent="-342900"/>
            <a:r>
              <a:rPr lang="en-US" b="1" dirty="0" smtClean="0">
                <a:ea typeface="ＭＳ Ｐゴシック" pitchFamily="34" charset="-128"/>
              </a:rPr>
              <a:t/>
            </a:r>
            <a:br>
              <a:rPr lang="en-US" b="1" dirty="0" smtClean="0">
                <a:ea typeface="ＭＳ Ｐゴシック" pitchFamily="34" charset="-128"/>
              </a:rPr>
            </a:br>
            <a:endParaRPr lang="en-US" dirty="0" smtClean="0">
              <a:ea typeface="ＭＳ Ｐゴシック" pitchFamily="34" charset="-128"/>
            </a:endParaRPr>
          </a:p>
        </p:txBody>
      </p:sp>
      <p:sp>
        <p:nvSpPr>
          <p:cNvPr id="9219" name="Content Placeholder 2"/>
          <p:cNvSpPr>
            <a:spLocks noGrp="1"/>
          </p:cNvSpPr>
          <p:nvPr>
            <p:ph idx="1"/>
          </p:nvPr>
        </p:nvSpPr>
        <p:spPr>
          <a:xfrm>
            <a:off x="228600" y="152400"/>
            <a:ext cx="8686800" cy="6705600"/>
          </a:xfrm>
          <a:solidFill>
            <a:schemeClr val="bg1"/>
          </a:solidFill>
        </p:spPr>
        <p:txBody>
          <a:bodyPr/>
          <a:lstStyle/>
          <a:p>
            <a:pPr marL="514350" indent="-514350">
              <a:buFont typeface="Calibri" pitchFamily="34" charset="0"/>
              <a:buAutoNum type="arabicPeriod" startAt="9"/>
            </a:pPr>
            <a:r>
              <a:rPr lang="en-US" sz="2400" dirty="0" smtClean="0">
                <a:ea typeface="ＭＳ Ｐゴシック" pitchFamily="34" charset="-128"/>
              </a:rPr>
              <a:t>Stakeholders </a:t>
            </a:r>
            <a:r>
              <a:rPr lang="en-US" sz="2400" dirty="0">
                <a:ea typeface="ＭＳ Ｐゴシック" pitchFamily="34" charset="-128"/>
              </a:rPr>
              <a:t>of the National </a:t>
            </a:r>
            <a:r>
              <a:rPr lang="en-US" sz="2400" dirty="0" smtClean="0">
                <a:ea typeface="ＭＳ Ｐゴシック" pitchFamily="34" charset="-128"/>
              </a:rPr>
              <a:t>Human </a:t>
            </a:r>
            <a:r>
              <a:rPr lang="en-US" sz="2400" dirty="0">
                <a:ea typeface="ＭＳ Ｐゴシック" pitchFamily="34" charset="-128"/>
              </a:rPr>
              <a:t>Settlements and Urban Development Forum 	will form part of the consultations to develop a 	South African position in preparation </a:t>
            </a:r>
            <a:r>
              <a:rPr lang="en-US" sz="2400" dirty="0" smtClean="0">
                <a:ea typeface="ＭＳ Ｐゴシック" pitchFamily="34" charset="-128"/>
              </a:rPr>
              <a:t> for </a:t>
            </a:r>
            <a:r>
              <a:rPr lang="en-US" sz="2400" dirty="0">
                <a:ea typeface="ＭＳ Ｐゴシック" pitchFamily="34" charset="-128"/>
              </a:rPr>
              <a:t>Habitat III, </a:t>
            </a:r>
            <a:r>
              <a:rPr lang="en-US" sz="2400" dirty="0" smtClean="0">
                <a:ea typeface="ＭＳ Ｐゴシック" pitchFamily="34" charset="-128"/>
              </a:rPr>
              <a:t>including </a:t>
            </a:r>
            <a:r>
              <a:rPr lang="en-US" sz="2400" dirty="0">
                <a:ea typeface="ＭＳ Ｐゴシック" pitchFamily="34" charset="-128"/>
              </a:rPr>
              <a:t>representatives from: </a:t>
            </a:r>
          </a:p>
          <a:p>
            <a:pPr marL="914400" lvl="1" indent="-514350">
              <a:buFont typeface="+mj-lt"/>
              <a:buAutoNum type="alphaLcParenR"/>
            </a:pPr>
            <a:r>
              <a:rPr lang="en-US" sz="2400" dirty="0">
                <a:ea typeface="ＭＳ Ｐゴシック" pitchFamily="34" charset="-128"/>
              </a:rPr>
              <a:t>Civil Society Organisations and Private Sector</a:t>
            </a:r>
          </a:p>
          <a:p>
            <a:pPr marL="914400" lvl="1" indent="-514350">
              <a:buFont typeface="+mj-lt"/>
              <a:buAutoNum type="alphaLcParenR"/>
            </a:pPr>
            <a:r>
              <a:rPr lang="en-US" sz="2400" dirty="0">
                <a:ea typeface="ＭＳ Ｐゴシック" pitchFamily="34" charset="-128"/>
              </a:rPr>
              <a:t>University, Research and Think-tanks</a:t>
            </a:r>
          </a:p>
          <a:p>
            <a:pPr marL="914400" lvl="1" indent="-514350">
              <a:buFont typeface="+mj-lt"/>
              <a:buAutoNum type="alphaLcParenR"/>
            </a:pPr>
            <a:r>
              <a:rPr lang="en-US" sz="2400" dirty="0">
                <a:ea typeface="ＭＳ Ｐゴシック" pitchFamily="34" charset="-128"/>
              </a:rPr>
              <a:t>Sector Institutions and Professional Associations</a:t>
            </a:r>
          </a:p>
          <a:p>
            <a:pPr marL="914400" lvl="1" indent="-514350">
              <a:buFont typeface="+mj-lt"/>
              <a:buAutoNum type="alphaLcParenR"/>
            </a:pPr>
            <a:r>
              <a:rPr lang="en-US" sz="2400" dirty="0">
                <a:ea typeface="ＭＳ Ｐゴシック" pitchFamily="34" charset="-128"/>
              </a:rPr>
              <a:t>Local Government </a:t>
            </a:r>
          </a:p>
          <a:p>
            <a:pPr marL="914400" lvl="1" indent="-514350">
              <a:buFont typeface="+mj-lt"/>
              <a:buAutoNum type="alphaLcParenR"/>
            </a:pPr>
            <a:r>
              <a:rPr lang="en-US" sz="2400" dirty="0">
                <a:ea typeface="ＭＳ Ｐゴシック" pitchFamily="34" charset="-128"/>
              </a:rPr>
              <a:t>Provincial Government</a:t>
            </a:r>
          </a:p>
          <a:p>
            <a:pPr marL="914400" lvl="1" indent="-514350">
              <a:buFont typeface="+mj-lt"/>
              <a:buAutoNum type="alphaLcParenR"/>
            </a:pPr>
            <a:r>
              <a:rPr lang="en-US" sz="2400" dirty="0">
                <a:ea typeface="ＭＳ Ｐゴシック" pitchFamily="34" charset="-128"/>
              </a:rPr>
              <a:t>Parliament</a:t>
            </a:r>
          </a:p>
          <a:p>
            <a:pPr marL="914400" lvl="1" indent="-514350">
              <a:buFont typeface="+mj-lt"/>
              <a:buAutoNum type="alphaLcParenR"/>
            </a:pPr>
            <a:r>
              <a:rPr lang="en-US" sz="2400" dirty="0">
                <a:ea typeface="ＭＳ Ｐゴシック" pitchFamily="34" charset="-128"/>
              </a:rPr>
              <a:t>Chapter 9 Institutions</a:t>
            </a:r>
          </a:p>
          <a:p>
            <a:pPr marL="914400" lvl="1" indent="-514350">
              <a:buFont typeface="+mj-lt"/>
              <a:buAutoNum type="alphaLcParenR"/>
            </a:pPr>
            <a:r>
              <a:rPr lang="en-US" sz="2400" dirty="0">
                <a:ea typeface="ＭＳ Ｐゴシック" pitchFamily="34" charset="-128"/>
              </a:rPr>
              <a:t>National Government</a:t>
            </a:r>
          </a:p>
          <a:p>
            <a:pPr marL="914400" lvl="1" indent="-514350">
              <a:buFont typeface="+mj-lt"/>
              <a:buAutoNum type="alphaLcParenR"/>
            </a:pPr>
            <a:r>
              <a:rPr lang="en-US" sz="2400" dirty="0">
                <a:ea typeface="ＭＳ Ｐゴシック" pitchFamily="34" charset="-128"/>
              </a:rPr>
              <a:t>Government </a:t>
            </a:r>
            <a:r>
              <a:rPr lang="en-US" sz="2400" dirty="0" smtClean="0">
                <a:ea typeface="ＭＳ Ｐゴシック" pitchFamily="34" charset="-128"/>
              </a:rPr>
              <a:t>Institutions</a:t>
            </a:r>
          </a:p>
          <a:p>
            <a:pPr marL="514350" indent="-514350">
              <a:buFont typeface="+mj-lt"/>
              <a:buAutoNum type="arabicPeriod" startAt="9"/>
            </a:pPr>
            <a:r>
              <a:rPr lang="en-US" sz="2400" dirty="0" smtClean="0">
                <a:ea typeface="ＭＳ Ｐゴシック" pitchFamily="34" charset="-128"/>
              </a:rPr>
              <a:t>It is proposed that political steering committee of Deputy Ministers from the key sector Departments oversee the development of a South African position for Habitat III</a:t>
            </a:r>
            <a:endParaRPr lang="en-US" sz="2400" dirty="0">
              <a:ea typeface="ＭＳ Ｐゴシック" pitchFamily="34" charset="-128"/>
            </a:endParaRPr>
          </a:p>
          <a:p>
            <a:pPr marL="514350" indent="-514350">
              <a:buFont typeface="Calibri" pitchFamily="34" charset="0"/>
              <a:buAutoNum type="arabicPeriod" startAt="9"/>
            </a:pPr>
            <a:endParaRPr lang="en-US" sz="2400" dirty="0" smtClean="0">
              <a:ea typeface="ＭＳ Ｐゴシック" pitchFamily="34" charset="-128"/>
            </a:endParaRPr>
          </a:p>
        </p:txBody>
      </p:sp>
      <p:sp>
        <p:nvSpPr>
          <p:cNvPr id="9220" name="Slide Number Placeholder 3"/>
          <p:cNvSpPr>
            <a:spLocks noGrp="1"/>
          </p:cNvSpPr>
          <p:nvPr>
            <p:ph type="sldNum" sz="quarter" idx="12"/>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E4EAC5D8-4EAC-4FD0-BAD5-696E55C2A3C7}" type="slidenum">
              <a:rPr lang="en-US" smtClean="0">
                <a:solidFill>
                  <a:srgbClr val="898989"/>
                </a:solidFill>
                <a:latin typeface="Calibri" pitchFamily="34" charset="0"/>
              </a:rPr>
              <a:pPr eaLnBrk="1" hangingPunct="1">
                <a:defRPr/>
              </a:pPr>
              <a:t>6</a:t>
            </a:fld>
            <a:endParaRPr lang="en-US" dirty="0" smtClean="0">
              <a:solidFill>
                <a:srgbClr val="898989"/>
              </a:solidFill>
              <a:latin typeface="Calibri" pitchFamily="34" charset="0"/>
            </a:endParaRPr>
          </a:p>
        </p:txBody>
      </p:sp>
    </p:spTree>
    <p:extLst>
      <p:ext uri="{BB962C8B-B14F-4D97-AF65-F5344CB8AC3E}">
        <p14:creationId xmlns:p14="http://schemas.microsoft.com/office/powerpoint/2010/main" xmlns="" val="147783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 y="0"/>
            <a:ext cx="9067800" cy="609600"/>
          </a:xfrm>
        </p:spPr>
        <p:txBody>
          <a:bodyPr/>
          <a:lstStyle/>
          <a:p>
            <a:r>
              <a:rPr lang="en-ZA" altLang="en-US" sz="3200" b="1" dirty="0" smtClean="0">
                <a:ea typeface="ＭＳ Ｐゴシック" pitchFamily="34" charset="-128"/>
              </a:rPr>
              <a:t>Leading Change in the City International Conference</a:t>
            </a:r>
          </a:p>
        </p:txBody>
      </p:sp>
      <p:sp>
        <p:nvSpPr>
          <p:cNvPr id="11267" name="Content Placeholder 2"/>
          <p:cNvSpPr>
            <a:spLocks noGrp="1"/>
          </p:cNvSpPr>
          <p:nvPr>
            <p:ph idx="1"/>
          </p:nvPr>
        </p:nvSpPr>
        <p:spPr>
          <a:xfrm>
            <a:off x="76200" y="609600"/>
            <a:ext cx="9067800" cy="6248400"/>
          </a:xfrm>
          <a:solidFill>
            <a:schemeClr val="bg1"/>
          </a:solidFill>
        </p:spPr>
        <p:txBody>
          <a:bodyPr/>
          <a:lstStyle/>
          <a:p>
            <a:pPr marL="457200" indent="-457200">
              <a:buFont typeface="Calibri" pitchFamily="34" charset="0"/>
              <a:buAutoNum type="arabicPeriod"/>
            </a:pPr>
            <a:r>
              <a:rPr lang="en-ZA" altLang="en-US" sz="2400" dirty="0" smtClean="0">
                <a:ea typeface="ＭＳ Ｐゴシック" pitchFamily="34" charset="-128"/>
              </a:rPr>
              <a:t>As part of Habitat III preparations, South Africa will be hosting a thematic conference on informal settlements under the theme: </a:t>
            </a:r>
            <a:r>
              <a:rPr lang="en-ZA" altLang="en-US" sz="2400" i="1" dirty="0" smtClean="0">
                <a:ea typeface="ＭＳ Ｐゴシック" pitchFamily="34" charset="-128"/>
              </a:rPr>
              <a:t>“Leading Change in the City: From Slums to Inclusive, Safe, Resilient and Sustainable Human Settlements”</a:t>
            </a:r>
          </a:p>
          <a:p>
            <a:pPr marL="457200" indent="-457200">
              <a:buFont typeface="Calibri" pitchFamily="34" charset="0"/>
              <a:buAutoNum type="arabicPeriod"/>
            </a:pPr>
            <a:r>
              <a:rPr lang="en-ZA" altLang="en-US" sz="2400" dirty="0" smtClean="0">
                <a:ea typeface="ＭＳ Ｐゴシック" pitchFamily="34" charset="-128"/>
              </a:rPr>
              <a:t>The conference will take place on </a:t>
            </a:r>
            <a:r>
              <a:rPr lang="en-ZA" altLang="en-US" sz="2400" b="1" dirty="0" smtClean="0">
                <a:ea typeface="ＭＳ Ｐゴシック" pitchFamily="34" charset="-128"/>
              </a:rPr>
              <a:t>7 and 8 April 2016 </a:t>
            </a:r>
            <a:r>
              <a:rPr lang="en-ZA" altLang="en-US" sz="2400" dirty="0">
                <a:ea typeface="ＭＳ Ｐゴシック" pitchFamily="34" charset="-128"/>
              </a:rPr>
              <a:t>in </a:t>
            </a:r>
            <a:r>
              <a:rPr lang="en-ZA" altLang="en-US" sz="2400" dirty="0" smtClean="0">
                <a:ea typeface="ＭＳ Ｐゴシック" pitchFamily="34" charset="-128"/>
              </a:rPr>
              <a:t>Gauteng will </a:t>
            </a:r>
            <a:r>
              <a:rPr lang="en-ZA" altLang="en-US" sz="2400" dirty="0">
                <a:ea typeface="ＭＳ Ｐゴシック" pitchFamily="34" charset="-128"/>
              </a:rPr>
              <a:t>be attended by about 500 international and South African delegates</a:t>
            </a:r>
          </a:p>
          <a:p>
            <a:pPr marL="457200" indent="-457200">
              <a:buFont typeface="Calibri" pitchFamily="34" charset="0"/>
              <a:buAutoNum type="arabicPeriod"/>
            </a:pPr>
            <a:r>
              <a:rPr lang="en-ZA" altLang="en-US" sz="2400" dirty="0" smtClean="0">
                <a:ea typeface="ＭＳ Ｐゴシック" pitchFamily="34" charset="-128"/>
              </a:rPr>
              <a:t>We will deliberate on innovative solutions to informal settlements planning, financing, governance and practice to be considered for the outcome document of Habitat III</a:t>
            </a:r>
          </a:p>
          <a:p>
            <a:pPr marL="457200" indent="-457200">
              <a:buFont typeface="Calibri" pitchFamily="34" charset="0"/>
              <a:buAutoNum type="arabicPeriod"/>
            </a:pPr>
            <a:r>
              <a:rPr lang="en-ZA" altLang="en-US" sz="2400" dirty="0" smtClean="0">
                <a:ea typeface="ＭＳ Ｐゴシック" pitchFamily="34" charset="-128"/>
              </a:rPr>
              <a:t>An international Advisory Panel will be appointed by Minister Sisulu and the Secretary General of Habitat III to develop the draft resolution for the conference</a:t>
            </a:r>
          </a:p>
          <a:p>
            <a:pPr marL="457200" indent="-457200">
              <a:buFont typeface="Calibri" pitchFamily="34" charset="0"/>
              <a:buAutoNum type="arabicPeriod"/>
            </a:pPr>
            <a:r>
              <a:rPr lang="en-ZA" altLang="en-US" sz="2400" dirty="0" smtClean="0">
                <a:ea typeface="ＭＳ Ｐゴシック" pitchFamily="34" charset="-128"/>
              </a:rPr>
              <a:t>This interdepartmental team should develop South Africa’s contribution to the draft resolution. </a:t>
            </a:r>
          </a:p>
          <a:p>
            <a:pPr marL="457200" indent="-457200">
              <a:buFont typeface="Calibri" pitchFamily="34" charset="0"/>
              <a:buAutoNum type="arabicPeriod"/>
            </a:pPr>
            <a:endParaRPr lang="en-ZA" altLang="en-US" sz="2400" dirty="0" smtClean="0">
              <a:ea typeface="ＭＳ Ｐゴシック" pitchFamily="34" charset="-128"/>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C953E2F-A4F8-4FA8-8817-66D07A302D95}" type="slidenum">
              <a:rPr lang="en-US" altLang="en-US" smtClean="0">
                <a:solidFill>
                  <a:srgbClr val="898989"/>
                </a:solidFill>
                <a:latin typeface="Calibri" pitchFamily="34" charset="0"/>
              </a:rPr>
              <a:pPr eaLnBrk="1" hangingPunct="1"/>
              <a:t>7</a:t>
            </a:fld>
            <a:endParaRPr lang="en-US" altLang="en-US" dirty="0" smtClean="0">
              <a:solidFill>
                <a:srgbClr val="898989"/>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0"/>
            <a:ext cx="8229600" cy="762000"/>
          </a:xfrm>
        </p:spPr>
        <p:txBody>
          <a:bodyPr/>
          <a:lstStyle/>
          <a:p>
            <a:pPr marL="342900" indent="-342900"/>
            <a:r>
              <a:rPr lang="en-US" b="1" dirty="0" smtClean="0">
                <a:ea typeface="ＭＳ Ｐゴシック" pitchFamily="34" charset="-128"/>
              </a:rPr>
              <a:t/>
            </a:r>
            <a:br>
              <a:rPr lang="en-US" b="1" dirty="0" smtClean="0">
                <a:ea typeface="ＭＳ Ｐゴシック" pitchFamily="34" charset="-128"/>
              </a:rPr>
            </a:br>
            <a:r>
              <a:rPr lang="en-US" sz="4000" b="1" dirty="0" smtClean="0">
                <a:ea typeface="ＭＳ Ｐゴシック" pitchFamily="34" charset="-128"/>
              </a:rPr>
              <a:t>Regional Preparatory Process </a:t>
            </a:r>
            <a:r>
              <a:rPr lang="en-US" sz="3600" dirty="0" smtClean="0">
                <a:ea typeface="ＭＳ Ｐゴシック" pitchFamily="34" charset="-128"/>
              </a:rPr>
              <a:t/>
            </a:r>
            <a:br>
              <a:rPr lang="en-US" sz="3600" dirty="0" smtClean="0">
                <a:ea typeface="ＭＳ Ｐゴシック" pitchFamily="34" charset="-128"/>
              </a:rPr>
            </a:br>
            <a:endParaRPr lang="en-US" dirty="0" smtClean="0">
              <a:ea typeface="ＭＳ Ｐゴシック" pitchFamily="34" charset="-128"/>
            </a:endParaRPr>
          </a:p>
        </p:txBody>
      </p:sp>
      <p:sp>
        <p:nvSpPr>
          <p:cNvPr id="12291" name="Content Placeholder 2"/>
          <p:cNvSpPr>
            <a:spLocks noGrp="1"/>
          </p:cNvSpPr>
          <p:nvPr>
            <p:ph idx="1"/>
          </p:nvPr>
        </p:nvSpPr>
        <p:spPr>
          <a:xfrm>
            <a:off x="228600" y="762000"/>
            <a:ext cx="8686800" cy="6084888"/>
          </a:xfrm>
          <a:solidFill>
            <a:schemeClr val="bg1"/>
          </a:solidFill>
        </p:spPr>
        <p:txBody>
          <a:bodyPr/>
          <a:lstStyle/>
          <a:p>
            <a:pPr marL="514350" indent="-514350">
              <a:buFont typeface="Calibri" pitchFamily="34" charset="0"/>
              <a:buAutoNum type="arabicPeriod"/>
            </a:pPr>
            <a:r>
              <a:rPr lang="en-US" sz="2800" dirty="0" smtClean="0">
                <a:ea typeface="ＭＳ Ｐゴシック" pitchFamily="34" charset="-128"/>
              </a:rPr>
              <a:t>Africa intends actively shaping the New Urban Agenda, in line with its vision for an African Urban Agenda which will promote the structural transformation of the continent to realise its development potential, as articulated in Agenda 2063</a:t>
            </a:r>
          </a:p>
          <a:p>
            <a:pPr marL="514350" indent="-514350">
              <a:buFont typeface="Calibri" pitchFamily="34" charset="0"/>
              <a:buAutoNum type="arabicPeriod"/>
            </a:pPr>
            <a:r>
              <a:rPr lang="en-US" sz="2800" dirty="0" smtClean="0">
                <a:ea typeface="ＭＳ Ｐゴシック" pitchFamily="34" charset="-128"/>
              </a:rPr>
              <a:t>Several regional working meetings have been held for a Common African Position for Habitat III. Inputs received from government </a:t>
            </a:r>
            <a:r>
              <a:rPr lang="en-US" sz="2800" dirty="0">
                <a:ea typeface="ＭＳ Ｐゴシック" pitchFamily="34" charset="-128"/>
              </a:rPr>
              <a:t>d</a:t>
            </a:r>
            <a:r>
              <a:rPr lang="en-US" sz="2800" dirty="0" smtClean="0">
                <a:ea typeface="ＭＳ Ｐゴシック" pitchFamily="34" charset="-128"/>
              </a:rPr>
              <a:t>epartments and </a:t>
            </a:r>
            <a:r>
              <a:rPr lang="en-US" sz="2800" dirty="0" err="1" smtClean="0">
                <a:ea typeface="ＭＳ Ｐゴシック" pitchFamily="34" charset="-128"/>
              </a:rPr>
              <a:t>SALGA</a:t>
            </a:r>
            <a:r>
              <a:rPr lang="en-US" sz="2800" dirty="0" smtClean="0">
                <a:ea typeface="ＭＳ Ｐゴシック" pitchFamily="34" charset="-128"/>
              </a:rPr>
              <a:t> have mostly been incorporated in the revised draft document</a:t>
            </a:r>
          </a:p>
          <a:p>
            <a:pPr marL="514350" indent="-514350">
              <a:buFont typeface="Calibri" pitchFamily="34" charset="0"/>
              <a:buAutoNum type="arabicPeriod"/>
            </a:pPr>
            <a:r>
              <a:rPr lang="en-US" sz="2800" dirty="0">
                <a:ea typeface="ＭＳ Ｐゴシック" pitchFamily="34" charset="-128"/>
              </a:rPr>
              <a:t>Africa Regional Preparatory Conference for Habitat III </a:t>
            </a:r>
            <a:r>
              <a:rPr lang="en-US" sz="2800" dirty="0" smtClean="0">
                <a:ea typeface="ＭＳ Ｐゴシック" pitchFamily="34" charset="-128"/>
              </a:rPr>
              <a:t>was held </a:t>
            </a:r>
            <a:r>
              <a:rPr lang="en-US" sz="2800" dirty="0">
                <a:ea typeface="ＭＳ Ｐゴシック" pitchFamily="34" charset="-128"/>
              </a:rPr>
              <a:t>in Nigeria </a:t>
            </a:r>
            <a:r>
              <a:rPr lang="en-US" sz="2800" dirty="0" smtClean="0">
                <a:ea typeface="ＭＳ Ｐゴシック" pitchFamily="34" charset="-128"/>
              </a:rPr>
              <a:t>from </a:t>
            </a:r>
            <a:r>
              <a:rPr lang="en-US" sz="2800" b="1" dirty="0" smtClean="0">
                <a:ea typeface="ＭＳ Ｐゴシック" pitchFamily="34" charset="-128"/>
              </a:rPr>
              <a:t>24 to 26 February 2016</a:t>
            </a:r>
            <a:endParaRPr lang="en-US" sz="2800" dirty="0" smtClean="0">
              <a:ea typeface="ＭＳ Ｐゴシック" pitchFamily="34" charset="-128"/>
            </a:endParaRP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5A18DA9-1791-426F-86FF-4FA5FE25BCEF}" type="slidenum">
              <a:rPr lang="en-US" smtClean="0">
                <a:solidFill>
                  <a:srgbClr val="898989"/>
                </a:solidFill>
                <a:latin typeface="Calibri" pitchFamily="34" charset="0"/>
              </a:rPr>
              <a:pPr eaLnBrk="1" hangingPunct="1"/>
              <a:t>8</a:t>
            </a:fld>
            <a:endParaRPr lang="en-US" dirty="0" smtClean="0">
              <a:solidFill>
                <a:srgbClr val="898989"/>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938"/>
            <a:ext cx="8229600" cy="563562"/>
          </a:xfrm>
        </p:spPr>
        <p:txBody>
          <a:bodyPr/>
          <a:lstStyle/>
          <a:p>
            <a:pPr marL="342900" indent="-342900"/>
            <a:r>
              <a:rPr lang="en-US" sz="2400" b="1" dirty="0">
                <a:ea typeface="ＭＳ Ｐゴシック" pitchFamily="34" charset="-128"/>
              </a:rPr>
              <a:t/>
            </a:r>
            <a:br>
              <a:rPr lang="en-US" sz="2400" b="1" dirty="0">
                <a:ea typeface="ＭＳ Ｐゴシック" pitchFamily="34" charset="-128"/>
              </a:rPr>
            </a:br>
            <a:r>
              <a:rPr lang="en-US" sz="2400" b="1" dirty="0" smtClean="0">
                <a:ea typeface="ＭＳ Ｐゴシック" pitchFamily="34" charset="-128"/>
              </a:rPr>
              <a:t/>
            </a:r>
            <a:br>
              <a:rPr lang="en-US" sz="2400" b="1" dirty="0" smtClean="0">
                <a:ea typeface="ＭＳ Ｐゴシック" pitchFamily="34" charset="-128"/>
              </a:rPr>
            </a:br>
            <a:r>
              <a:rPr lang="en-US" sz="3200" b="1" dirty="0" smtClean="0">
                <a:ea typeface="ＭＳ Ｐゴシック" pitchFamily="34" charset="-128"/>
              </a:rPr>
              <a:t>Draft Common African Position for Habitat III</a:t>
            </a:r>
            <a:r>
              <a:rPr lang="en-US" sz="5400" b="1" dirty="0" smtClean="0">
                <a:ea typeface="ＭＳ Ｐゴシック" pitchFamily="34" charset="-128"/>
              </a:rPr>
              <a:t/>
            </a:r>
            <a:br>
              <a:rPr lang="en-US" sz="5400" b="1" dirty="0" smtClean="0">
                <a:ea typeface="ＭＳ Ｐゴシック" pitchFamily="34" charset="-128"/>
              </a:rPr>
            </a:br>
            <a:endParaRPr lang="en-US" sz="5400" dirty="0" smtClean="0">
              <a:ea typeface="ＭＳ Ｐゴシック" pitchFamily="34" charset="-128"/>
            </a:endParaRPr>
          </a:p>
        </p:txBody>
      </p:sp>
      <p:sp>
        <p:nvSpPr>
          <p:cNvPr id="13315" name="Content Placeholder 2"/>
          <p:cNvSpPr>
            <a:spLocks noGrp="1"/>
          </p:cNvSpPr>
          <p:nvPr>
            <p:ph idx="1"/>
          </p:nvPr>
        </p:nvSpPr>
        <p:spPr>
          <a:xfrm>
            <a:off x="304800" y="571500"/>
            <a:ext cx="8382000" cy="5287963"/>
          </a:xfrm>
          <a:solidFill>
            <a:schemeClr val="bg1"/>
          </a:solidFill>
        </p:spPr>
        <p:txBody>
          <a:bodyPr/>
          <a:lstStyle/>
          <a:p>
            <a:pPr marL="0" marR="0" indent="0" algn="just">
              <a:spcBef>
                <a:spcPts val="0"/>
              </a:spcBef>
              <a:spcAft>
                <a:spcPts val="1200"/>
              </a:spcAft>
              <a:buNone/>
            </a:pPr>
            <a:r>
              <a:rPr lang="en-GB" sz="2800" dirty="0">
                <a:solidFill>
                  <a:srgbClr val="000000"/>
                </a:solidFill>
                <a:ea typeface="Batang"/>
                <a:cs typeface="Times New Roman"/>
              </a:rPr>
              <a:t>The current working document identifies 8 pillars: </a:t>
            </a:r>
            <a:endParaRPr lang="en-GB" sz="2800" dirty="0" smtClean="0">
              <a:solidFill>
                <a:srgbClr val="000000"/>
              </a:solidFill>
              <a:ea typeface="Batang"/>
              <a:cs typeface="Times New Roman"/>
            </a:endParaRPr>
          </a:p>
          <a:p>
            <a:pPr marL="685800" marR="0" indent="0" algn="just">
              <a:spcBef>
                <a:spcPts val="0"/>
              </a:spcBef>
              <a:spcAft>
                <a:spcPts val="1200"/>
              </a:spcAft>
              <a:buNone/>
            </a:pPr>
            <a:r>
              <a:rPr lang="en-GB" sz="2800" dirty="0" smtClean="0">
                <a:solidFill>
                  <a:srgbClr val="000000"/>
                </a:solidFill>
                <a:ea typeface="Batang"/>
                <a:cs typeface="Times New Roman"/>
              </a:rPr>
              <a:t>Pillar </a:t>
            </a:r>
            <a:r>
              <a:rPr lang="en-GB" sz="2800" dirty="0">
                <a:solidFill>
                  <a:srgbClr val="000000"/>
                </a:solidFill>
                <a:ea typeface="Batang"/>
                <a:cs typeface="Times New Roman"/>
              </a:rPr>
              <a:t>1: 	Harness the potential of Urbanization to accelerate structural economic transformation and inclusive </a:t>
            </a:r>
            <a:r>
              <a:rPr lang="en-GB" sz="2800" dirty="0" smtClean="0">
                <a:solidFill>
                  <a:srgbClr val="000000"/>
                </a:solidFill>
                <a:ea typeface="Batang"/>
                <a:cs typeface="Times New Roman"/>
              </a:rPr>
              <a:t>growth</a:t>
            </a:r>
            <a:endParaRPr lang="en-GB" sz="2800" dirty="0">
              <a:ea typeface="Times New Roman"/>
            </a:endParaRPr>
          </a:p>
          <a:p>
            <a:pPr marL="648335" marR="0" indent="0" algn="just">
              <a:spcBef>
                <a:spcPts val="0"/>
              </a:spcBef>
              <a:spcAft>
                <a:spcPts val="1200"/>
              </a:spcAft>
              <a:buNone/>
            </a:pPr>
            <a:r>
              <a:rPr lang="en-GB" sz="2800" dirty="0">
                <a:solidFill>
                  <a:srgbClr val="000000"/>
                </a:solidFill>
                <a:ea typeface="Batang"/>
                <a:cs typeface="Times New Roman"/>
              </a:rPr>
              <a:t>Pillar 2: 	Link Sustainable Urban and Human Settlements Development with Resilience </a:t>
            </a:r>
            <a:endParaRPr lang="en-GB" sz="2800" dirty="0">
              <a:ea typeface="Times New Roman"/>
            </a:endParaRPr>
          </a:p>
          <a:p>
            <a:pPr marL="648335" marR="0" indent="0" algn="just">
              <a:spcBef>
                <a:spcPts val="0"/>
              </a:spcBef>
              <a:spcAft>
                <a:spcPts val="1200"/>
              </a:spcAft>
              <a:buNone/>
            </a:pPr>
            <a:r>
              <a:rPr lang="en-GB" sz="2800" dirty="0">
                <a:solidFill>
                  <a:srgbClr val="000000"/>
                </a:solidFill>
                <a:ea typeface="Batang"/>
                <a:cs typeface="Times New Roman"/>
              </a:rPr>
              <a:t>Pillar 3: 	Enhance </a:t>
            </a:r>
            <a:r>
              <a:rPr lang="en-GB" sz="2800" dirty="0" smtClean="0">
                <a:solidFill>
                  <a:srgbClr val="000000"/>
                </a:solidFill>
                <a:ea typeface="Batang"/>
                <a:cs typeface="Times New Roman"/>
              </a:rPr>
              <a:t>people-centred </a:t>
            </a:r>
            <a:r>
              <a:rPr lang="en-GB" sz="2800" dirty="0">
                <a:solidFill>
                  <a:srgbClr val="000000"/>
                </a:solidFill>
                <a:ea typeface="Batang"/>
                <a:cs typeface="Times New Roman"/>
              </a:rPr>
              <a:t>urban and human settlements development  </a:t>
            </a:r>
            <a:endParaRPr lang="en-GB" sz="2800" dirty="0">
              <a:ea typeface="Times New Roman"/>
            </a:endParaRPr>
          </a:p>
          <a:p>
            <a:pPr marL="648335" marR="0" indent="0" algn="just">
              <a:spcBef>
                <a:spcPts val="0"/>
              </a:spcBef>
              <a:spcAft>
                <a:spcPts val="1200"/>
              </a:spcAft>
              <a:buNone/>
            </a:pPr>
            <a:r>
              <a:rPr lang="en-GB" sz="2800" dirty="0">
                <a:solidFill>
                  <a:srgbClr val="000000"/>
                </a:solidFill>
                <a:ea typeface="Batang"/>
                <a:cs typeface="Times New Roman"/>
              </a:rPr>
              <a:t>Pillar 4: 	Strengthening institutions and systems for promoting transformative change in human </a:t>
            </a:r>
            <a:r>
              <a:rPr lang="en-GB" sz="2800" dirty="0" smtClean="0">
                <a:solidFill>
                  <a:srgbClr val="000000"/>
                </a:solidFill>
                <a:ea typeface="Batang"/>
                <a:cs typeface="Times New Roman"/>
              </a:rPr>
              <a:t>settlements</a:t>
            </a:r>
            <a:endParaRPr lang="en-GB" sz="2800" dirty="0">
              <a:ea typeface="Times New Roman"/>
            </a:endParaRPr>
          </a:p>
          <a:p>
            <a:pPr marL="0" indent="0">
              <a:buNone/>
            </a:pPr>
            <a:endParaRPr lang="en-US" sz="2400" dirty="0" smtClean="0">
              <a:ea typeface="ＭＳ Ｐゴシック" pitchFamily="34" charset="-128"/>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AB4B5F4-7C81-4F25-9BDC-E5F59F759518}" type="slidenum">
              <a:rPr lang="en-US" smtClean="0">
                <a:solidFill>
                  <a:srgbClr val="898989"/>
                </a:solidFill>
                <a:latin typeface="Calibri" pitchFamily="34" charset="0"/>
              </a:rPr>
              <a:pPr eaLnBrk="1" hangingPunct="1"/>
              <a:t>9</a:t>
            </a:fld>
            <a:endParaRPr lang="en-US" dirty="0" smtClean="0">
              <a:solidFill>
                <a:srgbClr val="898989"/>
              </a:solidFill>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2784</TotalTime>
  <Words>643</Words>
  <Application>Microsoft Office PowerPoint</Application>
  <PresentationFormat>On-screen Show (4:3)</PresentationFormat>
  <Paragraphs>89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Update: South Africa’s Preparatory Process for HABITAT III  </vt:lpstr>
      <vt:lpstr>Purpose</vt:lpstr>
      <vt:lpstr>Background</vt:lpstr>
      <vt:lpstr>Slide 4</vt:lpstr>
      <vt:lpstr>Slide 5</vt:lpstr>
      <vt:lpstr> </vt:lpstr>
      <vt:lpstr>Leading Change in the City International Conference</vt:lpstr>
      <vt:lpstr> Regional Preparatory Process  </vt:lpstr>
      <vt:lpstr>  Draft Common African Position for Habitat III </vt:lpstr>
      <vt:lpstr>  Draft Common African Position for Habitat III </vt:lpstr>
      <vt:lpstr>  International preparatory process  </vt:lpstr>
      <vt:lpstr>Recommendations</vt:lpstr>
      <vt:lpstr>THANK YOU</vt:lpstr>
    </vt:vector>
  </TitlesOfParts>
  <Company>Department of Housing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DOH 3</dc:creator>
  <cp:lastModifiedBy>PUMZA</cp:lastModifiedBy>
  <cp:revision>125</cp:revision>
  <cp:lastPrinted>2016-03-15T07:30:26Z</cp:lastPrinted>
  <dcterms:created xsi:type="dcterms:W3CDTF">2013-08-12T09:46:59Z</dcterms:created>
  <dcterms:modified xsi:type="dcterms:W3CDTF">2016-03-16T08:28:22Z</dcterms:modified>
</cp:coreProperties>
</file>