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76" r:id="rId2"/>
    <p:sldId id="514" r:id="rId3"/>
    <p:sldId id="552" r:id="rId4"/>
    <p:sldId id="551" r:id="rId5"/>
    <p:sldId id="553" r:id="rId6"/>
  </p:sldIdLst>
  <p:sldSz cx="9144000" cy="6858000" type="screen4x3"/>
  <p:notesSz cx="6805613" cy="9939338"/>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0000FF"/>
    <a:srgbClr val="FF3300"/>
    <a:srgbClr val="A50021"/>
    <a:srgbClr val="6C4006"/>
    <a:srgbClr val="A6630A"/>
    <a:srgbClr val="FCF2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265"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0" y="46650"/>
    </p:cViewPr>
  </p:outlineViewPr>
  <p:notesTextViewPr>
    <p:cViewPr>
      <p:scale>
        <a:sx n="100" d="100"/>
        <a:sy n="100" d="100"/>
      </p:scale>
      <p:origin x="0" y="0"/>
    </p:cViewPr>
  </p:notesTextViewPr>
  <p:sorterViewPr>
    <p:cViewPr>
      <p:scale>
        <a:sx n="94" d="100"/>
        <a:sy n="94" d="100"/>
      </p:scale>
      <p:origin x="0" y="0"/>
    </p:cViewPr>
  </p:sorterViewPr>
  <p:notesViewPr>
    <p:cSldViewPr>
      <p:cViewPr varScale="1">
        <p:scale>
          <a:sx n="37" d="100"/>
          <a:sy n="37" d="100"/>
        </p:scale>
        <p:origin x="-1506" y="-7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854450" y="0"/>
            <a:ext cx="29511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9442450"/>
            <a:ext cx="2951163" cy="4968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854450" y="9442450"/>
            <a:ext cx="2951163" cy="4968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eaLnBrk="1" hangingPunct="1">
              <a:defRPr sz="1200">
                <a:latin typeface="Times New Roman" pitchFamily="18" charset="0"/>
              </a:defRPr>
            </a:lvl1pPr>
          </a:lstStyle>
          <a:p>
            <a:fld id="{D47AFB24-AFE5-4CF4-9F40-85592ACDF399}" type="slidenum">
              <a:rPr lang="en-GB" altLang="en-US"/>
              <a:pPr/>
              <a:t>‹#›</a:t>
            </a:fld>
            <a:endParaRPr lang="en-GB" altLang="en-US"/>
          </a:p>
        </p:txBody>
      </p:sp>
    </p:spTree>
    <p:extLst>
      <p:ext uri="{BB962C8B-B14F-4D97-AF65-F5344CB8AC3E}">
        <p14:creationId xmlns:p14="http://schemas.microsoft.com/office/powerpoint/2010/main" xmlns="" val="1049186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52750" cy="5334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65539" name="Rectangle 3"/>
          <p:cNvSpPr>
            <a:spLocks noGrp="1" noChangeArrowheads="1"/>
          </p:cNvSpPr>
          <p:nvPr>
            <p:ph type="dt" idx="1"/>
          </p:nvPr>
        </p:nvSpPr>
        <p:spPr bwMode="auto">
          <a:xfrm>
            <a:off x="3857625" y="0"/>
            <a:ext cx="2952750" cy="5334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6148" name="Rectangle 4"/>
          <p:cNvSpPr>
            <a:spLocks noGrp="1" noRot="1" noChangeAspect="1" noChangeArrowheads="1" noTextEdit="1"/>
          </p:cNvSpPr>
          <p:nvPr>
            <p:ph type="sldImg" idx="2"/>
          </p:nvPr>
        </p:nvSpPr>
        <p:spPr bwMode="auto">
          <a:xfrm>
            <a:off x="917575" y="762000"/>
            <a:ext cx="4976813" cy="3733800"/>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908050" y="4724400"/>
            <a:ext cx="4994275" cy="44942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5542" name="Rectangle 6"/>
          <p:cNvSpPr>
            <a:spLocks noGrp="1" noChangeArrowheads="1"/>
          </p:cNvSpPr>
          <p:nvPr>
            <p:ph type="ftr" sz="quarter" idx="4"/>
          </p:nvPr>
        </p:nvSpPr>
        <p:spPr bwMode="auto">
          <a:xfrm>
            <a:off x="0" y="9447213"/>
            <a:ext cx="2952750" cy="4572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65543" name="Rectangle 7"/>
          <p:cNvSpPr>
            <a:spLocks noGrp="1" noChangeArrowheads="1"/>
          </p:cNvSpPr>
          <p:nvPr>
            <p:ph type="sldNum" sz="quarter" idx="5"/>
          </p:nvPr>
        </p:nvSpPr>
        <p:spPr bwMode="auto">
          <a:xfrm>
            <a:off x="3857625" y="9447213"/>
            <a:ext cx="2952750" cy="4572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eaLnBrk="1" hangingPunct="1">
              <a:defRPr sz="1200">
                <a:latin typeface="Times New Roman" pitchFamily="18" charset="0"/>
              </a:defRPr>
            </a:lvl1pPr>
          </a:lstStyle>
          <a:p>
            <a:fld id="{F50B41D8-20BF-4B15-9202-DAE302F6B24A}" type="slidenum">
              <a:rPr lang="en-GB" altLang="en-US"/>
              <a:pPr/>
              <a:t>‹#›</a:t>
            </a:fld>
            <a:endParaRPr lang="en-GB" altLang="en-US"/>
          </a:p>
        </p:txBody>
      </p:sp>
    </p:spTree>
    <p:extLst>
      <p:ext uri="{BB962C8B-B14F-4D97-AF65-F5344CB8AC3E}">
        <p14:creationId xmlns:p14="http://schemas.microsoft.com/office/powerpoint/2010/main" xmlns="" val="1066261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altLang="en-US" smtClean="0"/>
          </a:p>
        </p:txBody>
      </p:sp>
      <p:sp>
        <p:nvSpPr>
          <p:cNvPr id="7172" name="Slide Number Placeholder 3"/>
          <p:cNvSpPr>
            <a:spLocks noGrp="1"/>
          </p:cNvSpPr>
          <p:nvPr>
            <p:ph type="sldNum" sz="quarter" idx="5"/>
          </p:nvPr>
        </p:nvSpPr>
        <p:spPr>
          <a:noFill/>
        </p:spPr>
        <p:txBody>
          <a:bodyPr/>
          <a:lstStyle/>
          <a:p>
            <a:fld id="{F8AB3215-3A6A-479B-B947-344885AA9DC6}" type="slidenum">
              <a:rPr lang="en-GB" altLang="en-US"/>
              <a:pPr/>
              <a:t>1</a:t>
            </a:fld>
            <a:endParaRPr lang="en-GB" altLang="en-US"/>
          </a:p>
        </p:txBody>
      </p:sp>
    </p:spTree>
    <p:extLst>
      <p:ext uri="{BB962C8B-B14F-4D97-AF65-F5344CB8AC3E}">
        <p14:creationId xmlns:p14="http://schemas.microsoft.com/office/powerpoint/2010/main" xmlns="" val="686362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133600" cy="5867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04800" y="228600"/>
            <a:ext cx="6248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0414" y="1752600"/>
            <a:ext cx="37988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711700" y="1752600"/>
            <a:ext cx="37988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ext Box 7"/>
          <p:cNvSpPr txBox="1">
            <a:spLocks noChangeArrowheads="1"/>
          </p:cNvSpPr>
          <p:nvPr/>
        </p:nvSpPr>
        <p:spPr bwMode="auto">
          <a:xfrm>
            <a:off x="5562600" y="6491288"/>
            <a:ext cx="3581400" cy="369887"/>
          </a:xfrm>
          <a:prstGeom prst="rect">
            <a:avLst/>
          </a:prstGeom>
          <a:noFill/>
          <a:ln>
            <a:noFill/>
          </a:ln>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800" b="1" i="1" smtClean="0">
                <a:solidFill>
                  <a:srgbClr val="A6630A"/>
                </a:solidFill>
              </a:rPr>
              <a:t>For a better built environment</a:t>
            </a:r>
          </a:p>
        </p:txBody>
      </p:sp>
      <p:pic>
        <p:nvPicPr>
          <p:cNvPr id="1027" name="Picture 9" descr="strip_brown_invert2 longer"/>
          <p:cNvPicPr>
            <a:picLocks noChangeAspect="1" noChangeArrowheads="1"/>
          </p:cNvPicPr>
          <p:nvPr/>
        </p:nvPicPr>
        <p:blipFill>
          <a:blip r:embed="rId14" cstate="print"/>
          <a:srcRect/>
          <a:stretch>
            <a:fillRect/>
          </a:stretch>
        </p:blipFill>
        <p:spPr bwMode="auto">
          <a:xfrm>
            <a:off x="0" y="6296025"/>
            <a:ext cx="9144000" cy="257175"/>
          </a:xfrm>
          <a:prstGeom prst="rect">
            <a:avLst/>
          </a:prstGeom>
          <a:noFill/>
          <a:ln w="9525">
            <a:noFill/>
            <a:miter lim="800000"/>
            <a:headEnd/>
            <a:tailEnd/>
          </a:ln>
        </p:spPr>
      </p:pic>
      <p:sp>
        <p:nvSpPr>
          <p:cNvPr id="1028" name="Rectangle 10"/>
          <p:cNvSpPr>
            <a:spLocks noGrp="1" noChangeArrowheads="1"/>
          </p:cNvSpPr>
          <p:nvPr>
            <p:ph type="body" idx="1"/>
          </p:nvPr>
        </p:nvSpPr>
        <p:spPr bwMode="auto">
          <a:xfrm>
            <a:off x="760413" y="1752600"/>
            <a:ext cx="7750175" cy="43434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9" name="Rectangle 15"/>
          <p:cNvSpPr>
            <a:spLocks noGrp="1" noChangeArrowheads="1"/>
          </p:cNvSpPr>
          <p:nvPr>
            <p:ph type="title"/>
          </p:nvPr>
        </p:nvSpPr>
        <p:spPr bwMode="auto">
          <a:xfrm>
            <a:off x="304800" y="228600"/>
            <a:ext cx="85344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30" name="Text Box 21"/>
          <p:cNvSpPr txBox="1">
            <a:spLocks noChangeArrowheads="1"/>
          </p:cNvSpPr>
          <p:nvPr userDrawn="1"/>
        </p:nvSpPr>
        <p:spPr bwMode="auto">
          <a:xfrm>
            <a:off x="76200" y="6553200"/>
            <a:ext cx="609600" cy="309563"/>
          </a:xfrm>
          <a:prstGeom prst="rect">
            <a:avLst/>
          </a:prstGeom>
          <a:noFill/>
          <a:ln w="9525">
            <a:noFill/>
            <a:miter lim="800000"/>
            <a:headEnd/>
            <a:tailEnd/>
          </a:ln>
        </p:spPr>
        <p:txBody>
          <a:bodyPr lIns="90000" tIns="46800" rIns="90000" bIns="46800">
            <a:spAutoFit/>
          </a:bodyPr>
          <a:lstStyle/>
          <a:p>
            <a:pPr algn="ctr" eaLnBrk="1" hangingPunct="1">
              <a:spcBef>
                <a:spcPct val="50000"/>
              </a:spcBef>
            </a:pPr>
            <a:fld id="{46750866-16DD-4B4B-8077-F6A237A5D3D2}" type="slidenum">
              <a:rPr lang="en-GB" altLang="en-US" sz="1400" b="1" i="1">
                <a:solidFill>
                  <a:srgbClr val="A6630A"/>
                </a:solidFill>
              </a:rPr>
              <a:pPr algn="ctr" eaLnBrk="1" hangingPunct="1">
                <a:spcBef>
                  <a:spcPct val="50000"/>
                </a:spcBef>
              </a:pPr>
              <a:t>‹#›</a:t>
            </a:fld>
            <a:endParaRPr lang="en-GB" altLang="en-US" sz="1400" b="1" i="1">
              <a:solidFill>
                <a:srgbClr val="A6630A"/>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476250" indent="-476250" algn="l" rtl="0" eaLnBrk="0" fontAlgn="base" hangingPunct="0">
        <a:spcBef>
          <a:spcPct val="15000"/>
        </a:spcBef>
        <a:spcAft>
          <a:spcPct val="30000"/>
        </a:spcAft>
        <a:buBlip>
          <a:blip r:embed="rId15"/>
        </a:buBlip>
        <a:defRPr sz="3200">
          <a:solidFill>
            <a:schemeClr val="tx1"/>
          </a:solidFill>
          <a:latin typeface="+mn-lt"/>
          <a:ea typeface="+mn-ea"/>
          <a:cs typeface="+mn-cs"/>
        </a:defRPr>
      </a:lvl1pPr>
      <a:lvl2pPr marL="828675" indent="-350838" algn="l" rtl="0" eaLnBrk="0" fontAlgn="base" hangingPunct="0">
        <a:spcBef>
          <a:spcPct val="15000"/>
        </a:spcBef>
        <a:spcAft>
          <a:spcPct val="15000"/>
        </a:spcAft>
        <a:buBlip>
          <a:blip r:embed="rId16"/>
        </a:buBlip>
        <a:defRPr sz="2800">
          <a:solidFill>
            <a:schemeClr val="tx1"/>
          </a:solidFill>
          <a:latin typeface="+mn-lt"/>
        </a:defRPr>
      </a:lvl2pPr>
      <a:lvl3pPr marL="1163638" indent="-228600" algn="l" rtl="0" eaLnBrk="0" fontAlgn="base" hangingPunct="0">
        <a:spcBef>
          <a:spcPct val="10000"/>
        </a:spcBef>
        <a:spcAft>
          <a:spcPct val="0"/>
        </a:spcAft>
        <a:buFont typeface="Wingdings" pitchFamily="2" charset="2"/>
        <a:buChar char="§"/>
        <a:defRPr sz="2400">
          <a:solidFill>
            <a:schemeClr val="tx1"/>
          </a:solidFill>
          <a:latin typeface="+mn-lt"/>
        </a:defRPr>
      </a:lvl3pPr>
      <a:lvl4pPr marL="1520825" indent="-228600" algn="l" rtl="0" eaLnBrk="0" fontAlgn="base" hangingPunct="0">
        <a:spcBef>
          <a:spcPct val="10000"/>
        </a:spcBef>
        <a:spcAft>
          <a:spcPct val="0"/>
        </a:spcAft>
        <a:buChar char="–"/>
        <a:defRPr sz="2000">
          <a:solidFill>
            <a:schemeClr val="tx1"/>
          </a:solidFill>
          <a:latin typeface="+mn-lt"/>
        </a:defRPr>
      </a:lvl4pPr>
      <a:lvl5pPr marL="2209800" indent="-228600" algn="l" rtl="0" eaLnBrk="0" fontAlgn="base" hangingPunct="0">
        <a:spcBef>
          <a:spcPct val="20000"/>
        </a:spcBef>
        <a:spcAft>
          <a:spcPct val="0"/>
        </a:spcAft>
        <a:buChar char="»"/>
        <a:defRPr sz="2000">
          <a:solidFill>
            <a:schemeClr val="tx1"/>
          </a:solidFill>
          <a:latin typeface="Times New Roman" pitchFamily="18" charset="0"/>
        </a:defRPr>
      </a:lvl5pPr>
      <a:lvl6pPr marL="2667000" indent="-228600" algn="l" rtl="0" fontAlgn="base">
        <a:spcBef>
          <a:spcPct val="20000"/>
        </a:spcBef>
        <a:spcAft>
          <a:spcPct val="0"/>
        </a:spcAft>
        <a:buChar char="»"/>
        <a:defRPr sz="2000">
          <a:solidFill>
            <a:schemeClr val="tx1"/>
          </a:solidFill>
          <a:latin typeface="Times New Roman" pitchFamily="18" charset="0"/>
        </a:defRPr>
      </a:lvl6pPr>
      <a:lvl7pPr marL="3124200" indent="-228600" algn="l" rtl="0" fontAlgn="base">
        <a:spcBef>
          <a:spcPct val="20000"/>
        </a:spcBef>
        <a:spcAft>
          <a:spcPct val="0"/>
        </a:spcAft>
        <a:buChar char="»"/>
        <a:defRPr sz="2000">
          <a:solidFill>
            <a:schemeClr val="tx1"/>
          </a:solidFill>
          <a:latin typeface="Times New Roman" pitchFamily="18" charset="0"/>
        </a:defRPr>
      </a:lvl7pPr>
      <a:lvl8pPr marL="3581400" indent="-228600" algn="l" rtl="0" fontAlgn="base">
        <a:spcBef>
          <a:spcPct val="20000"/>
        </a:spcBef>
        <a:spcAft>
          <a:spcPct val="0"/>
        </a:spcAft>
        <a:buChar char="»"/>
        <a:defRPr sz="2000">
          <a:solidFill>
            <a:schemeClr val="tx1"/>
          </a:solidFill>
          <a:latin typeface="Times New Roman" pitchFamily="18" charset="0"/>
        </a:defRPr>
      </a:lvl8pPr>
      <a:lvl9pPr marL="40386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428875" y="571500"/>
            <a:ext cx="6329363" cy="1273175"/>
          </a:xfrm>
        </p:spPr>
        <p:txBody>
          <a:bodyPr/>
          <a:lstStyle/>
          <a:p>
            <a:pPr algn="ctr" eaLnBrk="1" hangingPunct="1"/>
            <a:r>
              <a:rPr lang="en-GB" sz="3200" dirty="0" smtClean="0"/>
              <a:t>SUBMISSION TO THE PORTFOLIO COMMITTEE </a:t>
            </a:r>
            <a:br>
              <a:rPr lang="en-GB" sz="3200" dirty="0" smtClean="0"/>
            </a:br>
            <a:r>
              <a:rPr lang="en-GB" sz="3200" dirty="0" smtClean="0"/>
              <a:t/>
            </a:r>
            <a:br>
              <a:rPr lang="en-GB" sz="3200" dirty="0" smtClean="0"/>
            </a:br>
            <a:r>
              <a:rPr lang="en-GB" dirty="0" smtClean="0"/>
              <a:t> </a:t>
            </a:r>
            <a:r>
              <a:rPr lang="en-GB" sz="2800" dirty="0" smtClean="0"/>
              <a:t>COMPETITION COMMISSION MATTERS ON </a:t>
            </a:r>
            <a:r>
              <a:rPr lang="en-GB" sz="2800" dirty="0" err="1" smtClean="0"/>
              <a:t>IDoW</a:t>
            </a:r>
            <a:r>
              <a:rPr lang="en-GB" sz="2800" dirty="0" smtClean="0"/>
              <a:t> AND GUIDELINE PROFESSIONAL FEES</a:t>
            </a:r>
            <a:br>
              <a:rPr lang="en-GB" sz="2800" dirty="0" smtClean="0"/>
            </a:br>
            <a:r>
              <a:rPr lang="en-GB" sz="2800" dirty="0" smtClean="0"/>
              <a:t/>
            </a:r>
            <a:br>
              <a:rPr lang="en-GB" sz="2800" dirty="0" smtClean="0"/>
            </a:br>
            <a:r>
              <a:rPr lang="en-GB" sz="2800" dirty="0" smtClean="0"/>
              <a:t/>
            </a:r>
            <a:br>
              <a:rPr lang="en-GB" sz="2800" dirty="0" smtClean="0"/>
            </a:br>
            <a:r>
              <a:rPr lang="en-GB" sz="3200" smtClean="0"/>
              <a:t> </a:t>
            </a:r>
            <a:r>
              <a:rPr lang="en-GB" sz="2000" smtClean="0"/>
              <a:t>15 </a:t>
            </a:r>
            <a:r>
              <a:rPr lang="en-GB" sz="2000" dirty="0" smtClean="0"/>
              <a:t>March 2016</a:t>
            </a:r>
            <a:br>
              <a:rPr lang="en-GB" sz="2000" dirty="0" smtClean="0"/>
            </a:br>
            <a:r>
              <a:rPr lang="en-GB" sz="2000" dirty="0" smtClean="0"/>
              <a:t>                               Submitted by Priscilla Mdlalose</a:t>
            </a:r>
            <a:br>
              <a:rPr lang="en-GB" sz="2000" dirty="0" smtClean="0"/>
            </a:br>
            <a:r>
              <a:rPr lang="en-GB" sz="2000" dirty="0" smtClean="0"/>
              <a:t>(Acting CEO)</a:t>
            </a:r>
            <a:r>
              <a:rPr lang="en-GB" sz="2400" dirty="0" smtClean="0"/>
              <a:t/>
            </a:r>
            <a:br>
              <a:rPr lang="en-GB" sz="2400" dirty="0" smtClean="0"/>
            </a:br>
            <a:r>
              <a:rPr lang="en-GB" sz="2400" dirty="0" smtClean="0"/>
              <a:t/>
            </a:r>
            <a:br>
              <a:rPr lang="en-GB" sz="2400" dirty="0" smtClean="0"/>
            </a:br>
            <a:r>
              <a:rPr lang="en-GB" sz="3600" dirty="0" smtClean="0"/>
              <a:t/>
            </a:r>
            <a:br>
              <a:rPr lang="en-GB" sz="3600" dirty="0" smtClean="0"/>
            </a:br>
            <a:endParaRPr lang="en-GB" sz="2400" u="sng" dirty="0" smtClean="0">
              <a:solidFill>
                <a:schemeClr val="accent2"/>
              </a:solidFill>
              <a:effectLst>
                <a:outerShdw blurRad="38100" dist="38100" dir="2700000" algn="tl">
                  <a:srgbClr val="C0C0C0"/>
                </a:outerShdw>
              </a:effectLst>
            </a:endParaRPr>
          </a:p>
        </p:txBody>
      </p:sp>
      <p:pic>
        <p:nvPicPr>
          <p:cNvPr id="2051" name="Picture 4" descr="strip_brown_invert2 longer"/>
          <p:cNvPicPr>
            <a:picLocks noChangeAspect="1" noChangeArrowheads="1"/>
          </p:cNvPicPr>
          <p:nvPr/>
        </p:nvPicPr>
        <p:blipFill>
          <a:blip r:embed="rId3" cstate="print"/>
          <a:srcRect/>
          <a:stretch>
            <a:fillRect/>
          </a:stretch>
        </p:blipFill>
        <p:spPr bwMode="auto">
          <a:xfrm>
            <a:off x="0" y="6296025"/>
            <a:ext cx="9144000" cy="257175"/>
          </a:xfrm>
          <a:prstGeom prst="rect">
            <a:avLst/>
          </a:prstGeom>
          <a:noFill/>
          <a:ln w="9525">
            <a:noFill/>
            <a:miter lim="800000"/>
            <a:headEnd/>
            <a:tailEnd/>
          </a:ln>
        </p:spPr>
      </p:pic>
      <p:pic>
        <p:nvPicPr>
          <p:cNvPr id="2052" name="Picture 5" descr="CBE_top_03"/>
          <p:cNvPicPr>
            <a:picLocks noChangeAspect="1" noChangeArrowheads="1"/>
          </p:cNvPicPr>
          <p:nvPr/>
        </p:nvPicPr>
        <p:blipFill>
          <a:blip r:embed="rId4" cstate="print"/>
          <a:srcRect/>
          <a:stretch>
            <a:fillRect/>
          </a:stretch>
        </p:blipFill>
        <p:spPr bwMode="auto">
          <a:xfrm>
            <a:off x="533400" y="533400"/>
            <a:ext cx="1806575" cy="349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228600"/>
            <a:ext cx="8534400" cy="557213"/>
          </a:xfrm>
        </p:spPr>
        <p:txBody>
          <a:bodyPr/>
          <a:lstStyle/>
          <a:p>
            <a:pPr algn="ctr" eaLnBrk="1" hangingPunct="1"/>
            <a:r>
              <a:rPr lang="en-US" sz="2900" smtClean="0"/>
              <a:t> Identification of Work (IDoW)</a:t>
            </a:r>
            <a:endParaRPr lang="en-ZA" sz="2900" smtClean="0"/>
          </a:p>
        </p:txBody>
      </p:sp>
      <p:sp>
        <p:nvSpPr>
          <p:cNvPr id="3075" name="Content Placeholder 2"/>
          <p:cNvSpPr>
            <a:spLocks noGrp="1"/>
          </p:cNvSpPr>
          <p:nvPr>
            <p:ph idx="1"/>
          </p:nvPr>
        </p:nvSpPr>
        <p:spPr>
          <a:xfrm>
            <a:off x="251520" y="980728"/>
            <a:ext cx="8424862" cy="5400675"/>
          </a:xfrm>
        </p:spPr>
        <p:txBody>
          <a:bodyPr/>
          <a:lstStyle/>
          <a:p>
            <a:r>
              <a:rPr lang="en-ZA" sz="1800" dirty="0" smtClean="0"/>
              <a:t>In terms of their enabling legislation, the Built Environment Professional Councils (BEPCs) were to consult with interested parties and thereafter made recommendations to the CBE on the type of work that should only be performed by a person  registered in the appropriate category of registration.</a:t>
            </a:r>
          </a:p>
          <a:p>
            <a:r>
              <a:rPr lang="en-ZA" sz="1800" dirty="0" smtClean="0"/>
              <a:t>The CBE was to, upon receipt of said recommendations, and  after consultation with the Competition Commission (CC), identify work only to be performed by registered persons.</a:t>
            </a:r>
          </a:p>
          <a:p>
            <a:r>
              <a:rPr lang="en-ZA" sz="1800" dirty="0" smtClean="0"/>
              <a:t>The consultations by the CBE  with the CC, conducted around 2010, resulted in the CC advising that </a:t>
            </a:r>
            <a:r>
              <a:rPr lang="en-ZA" sz="1800" dirty="0" err="1" smtClean="0"/>
              <a:t>IDoW</a:t>
            </a:r>
            <a:r>
              <a:rPr lang="en-ZA" sz="1800" dirty="0" smtClean="0"/>
              <a:t> (and the publication of guideline professional fees) is in contradiction with the Competition Act, and would require exemption applications.</a:t>
            </a:r>
          </a:p>
          <a:p>
            <a:r>
              <a:rPr lang="en-ZA" sz="1800" dirty="0" smtClean="0"/>
              <a:t>The CBE submitted exemption applications on behalf of the 6 BEPCs ; the last one (ECSA) was submitted around April 2014.</a:t>
            </a:r>
          </a:p>
          <a:p>
            <a:pPr algn="just" eaLnBrk="1" hangingPunct="1">
              <a:spcAft>
                <a:spcPts val="600"/>
              </a:spcAft>
            </a:pPr>
            <a:endParaRPr lang="en-US" altLang="en-US" sz="2000" dirty="0" smtClean="0"/>
          </a:p>
          <a:p>
            <a:pPr eaLnBrk="1" hangingPunct="1">
              <a:buFontTx/>
              <a:buNone/>
            </a:pPr>
            <a:endParaRPr lang="en-ZA"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528" y="188640"/>
            <a:ext cx="8534400" cy="896938"/>
          </a:xfrm>
        </p:spPr>
        <p:txBody>
          <a:bodyPr/>
          <a:lstStyle/>
          <a:p>
            <a:pPr algn="ctr"/>
            <a:r>
              <a:rPr lang="en-ZA" sz="2800" dirty="0" smtClean="0"/>
              <a:t>Identification of Work (</a:t>
            </a:r>
            <a:r>
              <a:rPr lang="en-ZA" sz="2800" dirty="0" err="1" smtClean="0"/>
              <a:t>IDoW</a:t>
            </a:r>
            <a:r>
              <a:rPr lang="en-ZA" sz="2800" dirty="0" smtClean="0"/>
              <a:t>) Cont…</a:t>
            </a:r>
          </a:p>
        </p:txBody>
      </p:sp>
      <p:sp>
        <p:nvSpPr>
          <p:cNvPr id="4099" name="Content Placeholder 2"/>
          <p:cNvSpPr>
            <a:spLocks noGrp="1"/>
          </p:cNvSpPr>
          <p:nvPr>
            <p:ph idx="1"/>
          </p:nvPr>
        </p:nvSpPr>
        <p:spPr>
          <a:xfrm>
            <a:off x="251520" y="980728"/>
            <a:ext cx="8712968" cy="4343400"/>
          </a:xfrm>
        </p:spPr>
        <p:txBody>
          <a:bodyPr/>
          <a:lstStyle/>
          <a:p>
            <a:r>
              <a:rPr lang="en-ZA" sz="1800" dirty="0" smtClean="0"/>
              <a:t>The CC embarked on a process of investigating the applications, which investigations included extensive consultations with role players, including individuals and organisations that objected to the identification of work.</a:t>
            </a:r>
          </a:p>
          <a:p>
            <a:r>
              <a:rPr lang="en-ZA" sz="1800" dirty="0" smtClean="0"/>
              <a:t>The CC in January 2016 announced that all the applications were rejected  (except for SACAP, which withdrew their original application to submit a fresh one).</a:t>
            </a:r>
          </a:p>
          <a:p>
            <a:r>
              <a:rPr lang="en-ZA" sz="1800" dirty="0" smtClean="0"/>
              <a:t>An appeal process is provided for in the Competition Act, which process the CBE is considering in co-operation with the BEPCs .</a:t>
            </a:r>
          </a:p>
          <a:p>
            <a:r>
              <a:rPr lang="en-ZA" sz="1800" dirty="0" smtClean="0"/>
              <a:t>In parallel with an appeal, the CBE and BEPCs will continue to explore alternative mechanisms with the CC to address find a workable alternative for identification of work. The views and input of DPW will be very helpful in this process.</a:t>
            </a:r>
          </a:p>
          <a:p>
            <a:pPr>
              <a:buFontTx/>
              <a:buNone/>
            </a:pPr>
            <a:endParaRPr lang="en-Z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23528" y="188640"/>
            <a:ext cx="8482012" cy="674415"/>
          </a:xfrm>
        </p:spPr>
        <p:txBody>
          <a:bodyPr/>
          <a:lstStyle/>
          <a:p>
            <a:pPr algn="ctr" eaLnBrk="1" hangingPunct="1"/>
            <a:r>
              <a:rPr lang="en-US" altLang="en-US" sz="2800" dirty="0" smtClean="0"/>
              <a:t>Guideline Professional Fees</a:t>
            </a:r>
            <a:endParaRPr lang="en-ZA" altLang="en-US" sz="2800" dirty="0" smtClean="0"/>
          </a:p>
        </p:txBody>
      </p:sp>
      <p:sp>
        <p:nvSpPr>
          <p:cNvPr id="5123" name="Content Placeholder 2"/>
          <p:cNvSpPr>
            <a:spLocks noGrp="1"/>
          </p:cNvSpPr>
          <p:nvPr>
            <p:ph idx="1"/>
          </p:nvPr>
        </p:nvSpPr>
        <p:spPr>
          <a:xfrm>
            <a:off x="250825" y="908720"/>
            <a:ext cx="8893175" cy="5065713"/>
          </a:xfrm>
        </p:spPr>
        <p:txBody>
          <a:bodyPr/>
          <a:lstStyle/>
          <a:p>
            <a:r>
              <a:rPr lang="en-ZA" sz="1800" dirty="0" smtClean="0"/>
              <a:t>In terms of their enabling legislation, BEPCs are enjoined to, on an annual basis, and after consultation with voluntary associations  and other role players, publish guideline professional fees in the Government Gazette.</a:t>
            </a:r>
          </a:p>
          <a:p>
            <a:r>
              <a:rPr lang="en-ZA" sz="1800" dirty="0" smtClean="0"/>
              <a:t>The CC found the publication of fees to be in contravention of the Competition Act, requiring exemption applications.</a:t>
            </a:r>
          </a:p>
          <a:p>
            <a:r>
              <a:rPr lang="en-ZA" sz="1800" dirty="0" smtClean="0"/>
              <a:t>The BEPCs submitted their own exemption applications to the CC during 2013/14. (at  time the CBE had the view that the publication of guideline fees is a BEPC function).</a:t>
            </a:r>
          </a:p>
          <a:p>
            <a:r>
              <a:rPr lang="en-ZA" sz="1800" dirty="0" smtClean="0"/>
              <a:t>After investigating the applications, the CC in January 20216 rejected the exemption applications from BEPCs. </a:t>
            </a:r>
          </a:p>
          <a:p>
            <a:r>
              <a:rPr lang="en-ZA" sz="1800" dirty="0" smtClean="0"/>
              <a:t>The CBE is currently planning  a similar process on fees application with that of the </a:t>
            </a:r>
            <a:r>
              <a:rPr lang="en-ZA" sz="1800" dirty="0" err="1" smtClean="0"/>
              <a:t>IDoW</a:t>
            </a:r>
            <a:r>
              <a:rPr lang="en-ZA" sz="1800" dirty="0" smtClean="0"/>
              <a:t>, i.e. considering an appeal and alternative methods in parallel.</a:t>
            </a:r>
          </a:p>
          <a:p>
            <a:pPr eaLnBrk="1" hangingPunct="1">
              <a:spcBef>
                <a:spcPct val="0"/>
              </a:spcBef>
            </a:pPr>
            <a:r>
              <a:rPr lang="en-US" altLang="en-US" sz="1800" dirty="0" smtClean="0"/>
              <a:t>To note: </a:t>
            </a:r>
            <a:r>
              <a:rPr lang="en-ZA" sz="1800" dirty="0" smtClean="0"/>
              <a:t>both </a:t>
            </a:r>
            <a:r>
              <a:rPr lang="en-ZA" sz="1800" dirty="0" err="1" smtClean="0"/>
              <a:t>IDoW</a:t>
            </a:r>
            <a:r>
              <a:rPr lang="en-ZA" sz="1800" dirty="0" smtClean="0"/>
              <a:t> and guideline fees publication are statutory requirements in terms of the CBE Act and the professional acts. Should the CC’s respective decisions remain unchanged, legislative changes may be required.</a:t>
            </a:r>
            <a:endParaRPr lang="en-US" altLang="en-US" sz="1800" dirty="0" smtClean="0"/>
          </a:p>
          <a:p>
            <a:pPr eaLnBrk="1" hangingPunct="1">
              <a:spcBef>
                <a:spcPct val="0"/>
              </a:spcBef>
              <a:buFontTx/>
              <a:buNone/>
            </a:pPr>
            <a:endParaRPr lang="en-US" altLang="en-US" sz="2000" dirty="0" smtClean="0"/>
          </a:p>
          <a:p>
            <a:pPr eaLnBrk="1" hangingPunct="1">
              <a:spcBef>
                <a:spcPct val="0"/>
              </a:spcBef>
            </a:pPr>
            <a:endParaRPr lang="en-US" altLang="en-US" sz="2000" dirty="0" smtClean="0"/>
          </a:p>
          <a:p>
            <a:pPr eaLnBrk="1" hangingPunct="1">
              <a:buFontTx/>
              <a:buNone/>
            </a:pPr>
            <a:endParaRPr lang="en-US" altLang="en-US" sz="2000" dirty="0" smtClean="0"/>
          </a:p>
          <a:p>
            <a:pPr eaLnBrk="1" hangingPunct="1"/>
            <a:endParaRPr lang="en-US" altLang="en-US" sz="2000" dirty="0" smtClean="0"/>
          </a:p>
          <a:p>
            <a:pPr eaLnBrk="1" hangingPunct="1"/>
            <a:endParaRPr lang="en-ZA" alt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20888"/>
            <a:ext cx="8534400" cy="1295400"/>
          </a:xfrm>
        </p:spPr>
        <p:txBody>
          <a:bodyPr/>
          <a:lstStyle/>
          <a:p>
            <a:pPr algn="ctr"/>
            <a:r>
              <a:rPr lang="en-ZA" sz="4800" dirty="0" smtClean="0"/>
              <a:t>Thank you</a:t>
            </a:r>
            <a:endParaRPr lang="en-ZA" sz="4800" dirty="0"/>
          </a:p>
        </p:txBody>
      </p:sp>
    </p:spTree>
  </p:cSld>
  <p:clrMapOvr>
    <a:masterClrMapping/>
  </p:clrMapOvr>
</p:sld>
</file>

<file path=ppt/theme/theme1.xml><?xml version="1.0" encoding="utf-8"?>
<a:theme xmlns:a="http://schemas.openxmlformats.org/drawingml/2006/main" name="CBE Template Nov 031">
  <a:themeElements>
    <a:clrScheme name="">
      <a:dk1>
        <a:srgbClr val="000000"/>
      </a:dk1>
      <a:lt1>
        <a:srgbClr val="F8F8F8"/>
      </a:lt1>
      <a:dk2>
        <a:srgbClr val="7B5229"/>
      </a:dk2>
      <a:lt2>
        <a:srgbClr val="808080"/>
      </a:lt2>
      <a:accent1>
        <a:srgbClr val="996633"/>
      </a:accent1>
      <a:accent2>
        <a:srgbClr val="CC9900"/>
      </a:accent2>
      <a:accent3>
        <a:srgbClr val="FBFBFB"/>
      </a:accent3>
      <a:accent4>
        <a:srgbClr val="000000"/>
      </a:accent4>
      <a:accent5>
        <a:srgbClr val="CAB8AD"/>
      </a:accent5>
      <a:accent6>
        <a:srgbClr val="B98A00"/>
      </a:accent6>
      <a:hlink>
        <a:srgbClr val="666699"/>
      </a:hlink>
      <a:folHlink>
        <a:srgbClr val="969696"/>
      </a:folHlink>
    </a:clrScheme>
    <a:fontScheme name="CBE Template Nov 0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CBE Template Nov 03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BE Template Nov 03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BE Template Nov 03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BE Template Nov 03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BE Template Nov 0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BE Template Nov 0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BE Template Nov 0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C:\DOCUME~1\RleRoux\LOCALS~1\Temp\CBE Template Nov 031.pot</Template>
  <TotalTime>8743</TotalTime>
  <Words>217</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CBE Template Nov 031</vt:lpstr>
      <vt:lpstr>SUBMISSION TO THE PORTFOLIO COMMITTEE    COMPETITION COMMISSION MATTERS ON IDoW AND GUIDELINE PROFESSIONAL FEES    15 March 2016                                Submitted by Priscilla Mdlalose (Acting CEO)   </vt:lpstr>
      <vt:lpstr> Identification of Work (IDoW)</vt:lpstr>
      <vt:lpstr>Identification of Work (IDoW) Cont…</vt:lpstr>
      <vt:lpstr>Guideline Professional Fees</vt:lpstr>
      <vt:lpstr>Thank you</vt:lpstr>
    </vt:vector>
  </TitlesOfParts>
  <Company>TBU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CBE Communications March 2004</dc:title>
  <dc:creator>Renee</dc:creator>
  <cp:lastModifiedBy>PUMZA</cp:lastModifiedBy>
  <cp:revision>747</cp:revision>
  <dcterms:created xsi:type="dcterms:W3CDTF">2004-03-04T20:28:50Z</dcterms:created>
  <dcterms:modified xsi:type="dcterms:W3CDTF">2016-03-16T08:24:17Z</dcterms:modified>
</cp:coreProperties>
</file>