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89" r:id="rId6"/>
    <p:sldId id="260" r:id="rId7"/>
    <p:sldId id="266" r:id="rId8"/>
    <p:sldId id="261" r:id="rId9"/>
    <p:sldId id="268" r:id="rId10"/>
    <p:sldId id="269" r:id="rId11"/>
    <p:sldId id="270" r:id="rId12"/>
    <p:sldId id="271" r:id="rId13"/>
    <p:sldId id="274" r:id="rId14"/>
    <p:sldId id="275" r:id="rId15"/>
    <p:sldId id="273" r:id="rId16"/>
    <p:sldId id="276" r:id="rId17"/>
    <p:sldId id="277" r:id="rId18"/>
    <p:sldId id="278" r:id="rId19"/>
    <p:sldId id="262" r:id="rId20"/>
    <p:sldId id="279" r:id="rId21"/>
    <p:sldId id="281" r:id="rId22"/>
    <p:sldId id="282" r:id="rId23"/>
    <p:sldId id="283" r:id="rId24"/>
    <p:sldId id="284" r:id="rId25"/>
    <p:sldId id="285" r:id="rId26"/>
    <p:sldId id="263" r:id="rId27"/>
    <p:sldId id="286" r:id="rId28"/>
    <p:sldId id="298" r:id="rId29"/>
    <p:sldId id="290" r:id="rId30"/>
    <p:sldId id="291" r:id="rId31"/>
    <p:sldId id="292" r:id="rId32"/>
    <p:sldId id="293" r:id="rId33"/>
    <p:sldId id="294" r:id="rId34"/>
    <p:sldId id="295" r:id="rId35"/>
    <p:sldId id="296" r:id="rId36"/>
    <p:sldId id="287" r:id="rId37"/>
    <p:sldId id="288" r:id="rId38"/>
    <p:sldId id="299" r:id="rId39"/>
    <p:sldId id="30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7" initials="u" lastIdx="3" clrIdx="0"/>
  <p:cmAuthor id="1" name="Leanne Jansen-Thomas" initials="LJ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p:scale>
          <a:sx n="80" d="100"/>
          <a:sy n="80" d="100"/>
        </p:scale>
        <p:origin x="-2514" y="-738"/>
      </p:cViewPr>
      <p:guideLst>
        <p:guide orient="horz" pos="2160"/>
        <p:guide pos="2880"/>
      </p:guideLst>
    </p:cSldViewPr>
  </p:slideViewPr>
  <p:outlineViewPr>
    <p:cViewPr>
      <p:scale>
        <a:sx n="33" d="100"/>
        <a:sy n="33" d="100"/>
      </p:scale>
      <p:origin x="0" y="2353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75B80B-9A87-4FE1-B052-F4561FB8DBC7}" type="datetimeFigureOut">
              <a:rPr lang="en-US" smtClean="0"/>
              <a:pPr/>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B75B9-FFC9-46A9-A43A-4EA472537681}" type="slidenum">
              <a:rPr lang="en-US" smtClean="0"/>
              <a:pPr/>
              <a:t>‹#›</a:t>
            </a:fld>
            <a:endParaRPr lang="en-US"/>
          </a:p>
        </p:txBody>
      </p:sp>
    </p:spTree>
    <p:extLst>
      <p:ext uri="{BB962C8B-B14F-4D97-AF65-F5344CB8AC3E}">
        <p14:creationId xmlns:p14="http://schemas.microsoft.com/office/powerpoint/2010/main" xmlns="" val="2233483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B75B9-FFC9-46A9-A43A-4EA472537681}" type="slidenum">
              <a:rPr lang="en-US" smtClean="0"/>
              <a:pPr/>
              <a:t>10</a:t>
            </a:fld>
            <a:endParaRPr lang="en-US"/>
          </a:p>
        </p:txBody>
      </p:sp>
    </p:spTree>
    <p:extLst>
      <p:ext uri="{BB962C8B-B14F-4D97-AF65-F5344CB8AC3E}">
        <p14:creationId xmlns:p14="http://schemas.microsoft.com/office/powerpoint/2010/main" xmlns="" val="314184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FA4E6-89DB-4A0D-BA92-C12C460DE020}"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160039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FA4E6-89DB-4A0D-BA92-C12C460DE020}"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120272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FA4E6-89DB-4A0D-BA92-C12C460DE020}"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258814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FA4E6-89DB-4A0D-BA92-C12C460DE020}"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7287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FA4E6-89DB-4A0D-BA92-C12C460DE020}"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179049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FA4E6-89DB-4A0D-BA92-C12C460DE020}"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289249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FA4E6-89DB-4A0D-BA92-C12C460DE020}" type="datetimeFigureOut">
              <a:rPr lang="en-US" smtClean="0"/>
              <a:pPr/>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2119511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FA4E6-89DB-4A0D-BA92-C12C460DE020}" type="datetimeFigureOut">
              <a:rPr lang="en-US" smtClean="0"/>
              <a:pPr/>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211592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FA4E6-89DB-4A0D-BA92-C12C460DE020}" type="datetimeFigureOut">
              <a:rPr lang="en-US" smtClean="0"/>
              <a:pPr/>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4280374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FA4E6-89DB-4A0D-BA92-C12C460DE020}"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271786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FA4E6-89DB-4A0D-BA92-C12C460DE020}"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110019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FA4E6-89DB-4A0D-BA92-C12C460DE020}" type="datetimeFigureOut">
              <a:rPr lang="en-US" smtClean="0"/>
              <a:pPr/>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6A41F-C067-4724-878E-1EBF84E2B99A}" type="slidenum">
              <a:rPr lang="en-US" smtClean="0"/>
              <a:pPr/>
              <a:t>‹#›</a:t>
            </a:fld>
            <a:endParaRPr lang="en-US"/>
          </a:p>
        </p:txBody>
      </p:sp>
    </p:spTree>
    <p:extLst>
      <p:ext uri="{BB962C8B-B14F-4D97-AF65-F5344CB8AC3E}">
        <p14:creationId xmlns:p14="http://schemas.microsoft.com/office/powerpoint/2010/main" xmlns="" val="3415254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8001000" cy="3886200"/>
          </a:xfrm>
        </p:spPr>
        <p:txBody>
          <a:bodyPr>
            <a:normAutofit fontScale="90000"/>
          </a:bodyPr>
          <a:lstStyle/>
          <a:p>
            <a:r>
              <a:rPr lang="en-US" sz="4000" dirty="0" smtClean="0">
                <a:latin typeface="Constantia" panose="02030602050306030303" pitchFamily="18" charset="0"/>
              </a:rPr>
              <a:t>Submission on 2016 Division of Revenue</a:t>
            </a:r>
            <a:br>
              <a:rPr lang="en-US" sz="4000" dirty="0" smtClean="0">
                <a:latin typeface="Constantia" panose="02030602050306030303" pitchFamily="18" charset="0"/>
              </a:rPr>
            </a:br>
            <a:r>
              <a:rPr lang="en-US" sz="4000" dirty="0" smtClean="0">
                <a:latin typeface="Constantia" panose="02030602050306030303" pitchFamily="18" charset="0"/>
              </a:rPr>
              <a:t/>
            </a:r>
            <a:br>
              <a:rPr lang="en-US" sz="4000" dirty="0" smtClean="0">
                <a:latin typeface="Constantia" panose="02030602050306030303" pitchFamily="18" charset="0"/>
              </a:rPr>
            </a:br>
            <a:r>
              <a:rPr lang="en-US" sz="2000" dirty="0" smtClean="0">
                <a:latin typeface="Constantia" panose="02030602050306030303" pitchFamily="18" charset="0"/>
              </a:rPr>
              <a:t>EQUAL EDUCTION AND EQUAL EDUCATION LAW CENTRE</a:t>
            </a:r>
            <a:br>
              <a:rPr lang="en-US" sz="2000" dirty="0" smtClean="0">
                <a:latin typeface="Constantia" panose="02030602050306030303" pitchFamily="18" charset="0"/>
              </a:rPr>
            </a:br>
            <a:r>
              <a:rPr lang="en-US" sz="2000" dirty="0" smtClean="0">
                <a:latin typeface="Constantia" panose="02030602050306030303" pitchFamily="18" charset="0"/>
              </a:rPr>
              <a:t/>
            </a:r>
            <a:br>
              <a:rPr lang="en-US" sz="2000" dirty="0" smtClean="0">
                <a:latin typeface="Constantia" panose="02030602050306030303" pitchFamily="18" charset="0"/>
              </a:rPr>
            </a:br>
            <a:r>
              <a:rPr lang="en-US" sz="2000" dirty="0" smtClean="0">
                <a:latin typeface="Constantia" panose="02030602050306030303" pitchFamily="18" charset="0"/>
              </a:rPr>
              <a:t>STANDING COMMITTEE ON APPROPRIATIONS</a:t>
            </a:r>
            <a:br>
              <a:rPr lang="en-US" sz="2000" dirty="0" smtClean="0">
                <a:latin typeface="Constantia" panose="02030602050306030303" pitchFamily="18" charset="0"/>
              </a:rPr>
            </a:br>
            <a:r>
              <a:rPr lang="en-US" sz="2000" dirty="0" smtClean="0">
                <a:latin typeface="Constantia" panose="02030602050306030303" pitchFamily="18" charset="0"/>
              </a:rPr>
              <a:t>Friday 11 March 2016</a:t>
            </a:r>
            <a:br>
              <a:rPr lang="en-US" sz="2000" dirty="0" smtClean="0">
                <a:latin typeface="Constantia" panose="02030602050306030303" pitchFamily="18" charset="0"/>
              </a:rPr>
            </a:br>
            <a:r>
              <a:rPr lang="en-US" sz="2000" dirty="0" smtClean="0">
                <a:latin typeface="Constantia" panose="02030602050306030303" pitchFamily="18" charset="0"/>
              </a:rPr>
              <a:t>Parliament, Cape Town</a:t>
            </a:r>
            <a:br>
              <a:rPr lang="en-US" sz="2000" dirty="0" smtClean="0">
                <a:latin typeface="Constantia" panose="02030602050306030303" pitchFamily="18" charset="0"/>
              </a:rPr>
            </a:br>
            <a:endParaRPr lang="en-US" sz="4000" dirty="0">
              <a:latin typeface="Constantia" panose="02030602050306030303" pitchFamily="18" charset="0"/>
            </a:endParaRPr>
          </a:p>
        </p:txBody>
      </p:sp>
      <p:sp>
        <p:nvSpPr>
          <p:cNvPr id="3" name="Subtitle 2"/>
          <p:cNvSpPr>
            <a:spLocks noGrp="1"/>
          </p:cNvSpPr>
          <p:nvPr>
            <p:ph type="subTitle" idx="1"/>
          </p:nvPr>
        </p:nvSpPr>
        <p:spPr>
          <a:xfrm>
            <a:off x="1447800" y="4267200"/>
            <a:ext cx="6400800" cy="1219200"/>
          </a:xfrm>
        </p:spPr>
        <p:txBody>
          <a:bodyPr>
            <a:noAutofit/>
          </a:bodyPr>
          <a:lstStyle/>
          <a:p>
            <a:endParaRPr lang="en-US" sz="2000" dirty="0" smtClean="0">
              <a:solidFill>
                <a:schemeClr val="tx1"/>
              </a:solidFill>
              <a:latin typeface="Constantia" panose="02030602050306030303" pitchFamily="18" charset="0"/>
            </a:endParaRPr>
          </a:p>
          <a:p>
            <a:endParaRPr lang="en-US" sz="2000" dirty="0" smtClean="0">
              <a:solidFill>
                <a:schemeClr val="tx1"/>
              </a:solidFill>
              <a:latin typeface="Constantia" panose="02030602050306030303" pitchFamily="18" charset="0"/>
            </a:endParaRPr>
          </a:p>
          <a:p>
            <a:endParaRPr lang="en-US" sz="2000" dirty="0">
              <a:solidFill>
                <a:schemeClr val="tx1"/>
              </a:solidFill>
              <a:latin typeface="Constantia" panose="02030602050306030303" pitchFamily="18" charset="0"/>
            </a:endParaRPr>
          </a:p>
          <a:p>
            <a:endParaRPr lang="en-US" sz="2000" dirty="0" smtClean="0">
              <a:solidFill>
                <a:schemeClr val="tx1"/>
              </a:solidFill>
              <a:latin typeface="Constantia" panose="02030602050306030303" pitchFamily="18" charset="0"/>
            </a:endParaRPr>
          </a:p>
          <a:p>
            <a:r>
              <a:rPr lang="en-US" sz="2000" dirty="0" err="1" smtClean="0">
                <a:solidFill>
                  <a:schemeClr val="tx1"/>
                </a:solidFill>
                <a:latin typeface="Constantia" panose="02030602050306030303" pitchFamily="18" charset="0"/>
              </a:rPr>
              <a:t>Andile</a:t>
            </a:r>
            <a:r>
              <a:rPr lang="en-US" sz="2000" dirty="0" smtClean="0">
                <a:solidFill>
                  <a:schemeClr val="tx1"/>
                </a:solidFill>
                <a:latin typeface="Constantia" panose="02030602050306030303" pitchFamily="18" charset="0"/>
              </a:rPr>
              <a:t> </a:t>
            </a:r>
            <a:r>
              <a:rPr lang="en-US" sz="2000" dirty="0" err="1" smtClean="0">
                <a:solidFill>
                  <a:schemeClr val="tx1"/>
                </a:solidFill>
                <a:latin typeface="Constantia" panose="02030602050306030303" pitchFamily="18" charset="0"/>
              </a:rPr>
              <a:t>Cele</a:t>
            </a:r>
            <a:r>
              <a:rPr lang="en-US" sz="2000" dirty="0" smtClean="0">
                <a:solidFill>
                  <a:schemeClr val="tx1"/>
                </a:solidFill>
                <a:latin typeface="Constantia" panose="02030602050306030303" pitchFamily="18" charset="0"/>
              </a:rPr>
              <a:t>, </a:t>
            </a:r>
            <a:r>
              <a:rPr lang="en-US" sz="2000" dirty="0" err="1" smtClean="0">
                <a:solidFill>
                  <a:schemeClr val="tx1"/>
                </a:solidFill>
                <a:latin typeface="Constantia" panose="02030602050306030303" pitchFamily="18" charset="0"/>
              </a:rPr>
              <a:t>Tshepo</a:t>
            </a:r>
            <a:r>
              <a:rPr lang="en-US" sz="2000" dirty="0" smtClean="0">
                <a:solidFill>
                  <a:schemeClr val="tx1"/>
                </a:solidFill>
                <a:latin typeface="Constantia" panose="02030602050306030303" pitchFamily="18" charset="0"/>
              </a:rPr>
              <a:t> </a:t>
            </a:r>
            <a:r>
              <a:rPr lang="en-US" sz="2000" dirty="0" err="1" smtClean="0">
                <a:solidFill>
                  <a:schemeClr val="tx1"/>
                </a:solidFill>
                <a:latin typeface="Constantia" panose="02030602050306030303" pitchFamily="18" charset="0"/>
              </a:rPr>
              <a:t>Motsepe</a:t>
            </a:r>
            <a:r>
              <a:rPr lang="en-US" sz="2000" dirty="0" smtClean="0">
                <a:solidFill>
                  <a:schemeClr val="tx1"/>
                </a:solidFill>
                <a:latin typeface="Constantia" panose="02030602050306030303" pitchFamily="18" charset="0"/>
              </a:rPr>
              <a:t> and </a:t>
            </a:r>
            <a:r>
              <a:rPr lang="en-US" sz="2000" dirty="0" err="1" smtClean="0">
                <a:solidFill>
                  <a:schemeClr val="tx1"/>
                </a:solidFill>
                <a:latin typeface="Constantia" panose="02030602050306030303" pitchFamily="18" charset="0"/>
              </a:rPr>
              <a:t>Solminic</a:t>
            </a:r>
            <a:r>
              <a:rPr lang="en-US" sz="2000" dirty="0" smtClean="0">
                <a:solidFill>
                  <a:schemeClr val="tx1"/>
                </a:solidFill>
                <a:latin typeface="Constantia" panose="02030602050306030303" pitchFamily="18" charset="0"/>
              </a:rPr>
              <a:t> Joseph</a:t>
            </a:r>
            <a:endParaRPr lang="en-US" sz="2000" dirty="0">
              <a:solidFill>
                <a:schemeClr val="tx1"/>
              </a:solidFill>
              <a:latin typeface="Constantia" panose="02030602050306030303" pitchFamily="18" charset="0"/>
            </a:endParaRPr>
          </a:p>
        </p:txBody>
      </p:sp>
      <p:pic>
        <p:nvPicPr>
          <p:cNvPr id="4" name="Picture 2" descr="http://www.equaleducation.org.za/resources/images/logo.pn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contrast="-20000"/>
                    </a14:imgEffect>
                  </a14:imgLayer>
                </a14:imgProps>
              </a:ext>
            </a:extLst>
          </a:blip>
          <a:srcRect/>
          <a:stretch>
            <a:fillRect/>
          </a:stretch>
        </p:blipFill>
        <p:spPr bwMode="auto">
          <a:xfrm>
            <a:off x="304800" y="524949"/>
            <a:ext cx="3429000" cy="575026"/>
          </a:xfrm>
          <a:prstGeom prst="rect">
            <a:avLst/>
          </a:prstGeom>
          <a:noFill/>
          <a:ln w="9525">
            <a:noFill/>
            <a:miter lim="800000"/>
            <a:headEnd/>
            <a:tailEnd/>
          </a:ln>
        </p:spPr>
      </p:pic>
      <p:pic>
        <p:nvPicPr>
          <p:cNvPr id="1027" name="Picture 3" descr="C:\Users\user7\Desktop\eelc-logo.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43400" y="367219"/>
            <a:ext cx="3962400" cy="8904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78886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EIG (Cont.)</a:t>
            </a:r>
            <a:endParaRPr lang="en-US" dirty="0"/>
          </a:p>
        </p:txBody>
      </p:sp>
      <p:sp>
        <p:nvSpPr>
          <p:cNvPr id="3" name="Content Placeholder 2"/>
          <p:cNvSpPr>
            <a:spLocks noGrp="1"/>
          </p:cNvSpPr>
          <p:nvPr>
            <p:ph idx="1"/>
          </p:nvPr>
        </p:nvSpPr>
        <p:spPr>
          <a:xfrm>
            <a:off x="457200" y="1524000"/>
            <a:ext cx="8229600" cy="4602163"/>
          </a:xfrm>
        </p:spPr>
        <p:txBody>
          <a:bodyPr>
            <a:normAutofit fontScale="77500" lnSpcReduction="20000"/>
          </a:bodyPr>
          <a:lstStyle/>
          <a:p>
            <a:r>
              <a:rPr lang="en-US" dirty="0"/>
              <a:t>The overall 2016 EIG budget increases by a mere 1% </a:t>
            </a:r>
            <a:r>
              <a:rPr lang="en-US" dirty="0" smtClean="0"/>
              <a:t>this year. </a:t>
            </a:r>
            <a:r>
              <a:rPr lang="en-US" dirty="0"/>
              <a:t>T</a:t>
            </a:r>
            <a:r>
              <a:rPr lang="en-US" dirty="0" smtClean="0"/>
              <a:t>his </a:t>
            </a:r>
            <a:r>
              <a:rPr lang="en-US" dirty="0"/>
              <a:t>is R160 million less from what was initially projected in last year’s national Budget</a:t>
            </a:r>
            <a:r>
              <a:rPr lang="en-US" dirty="0" smtClean="0"/>
              <a:t>.</a:t>
            </a:r>
          </a:p>
          <a:p>
            <a:r>
              <a:rPr lang="en-US" dirty="0" smtClean="0"/>
              <a:t>Increases in the outer years are as a result of </a:t>
            </a:r>
            <a:r>
              <a:rPr lang="en-US" dirty="0"/>
              <a:t>diverting ASIDI funding </a:t>
            </a:r>
            <a:r>
              <a:rPr lang="en-US" dirty="0" smtClean="0"/>
              <a:t>toward EIG in 2017/18, </a:t>
            </a:r>
            <a:r>
              <a:rPr lang="en-US" dirty="0"/>
              <a:t>and not necessarily due to additional funding being put forward by Treasury. </a:t>
            </a:r>
            <a:endParaRPr lang="en-US" dirty="0" smtClean="0"/>
          </a:p>
          <a:p>
            <a:r>
              <a:rPr lang="en-US" dirty="0"/>
              <a:t>While the allocation for 2015/16 is slightly more than the previous forecast in the 2014 national Budget, it is almost R500 million less than the very first estimate for the 2015/16 year which was presented in the 2013 national Budget</a:t>
            </a:r>
            <a:r>
              <a:rPr lang="en-US" dirty="0" smtClean="0"/>
              <a:t>.</a:t>
            </a:r>
          </a:p>
          <a:p>
            <a:r>
              <a:rPr lang="en-US" dirty="0"/>
              <a:t>The projected allocation for 2016/17 in the 2015 Budget is also less than the amount forecasted in the 2014 Budget. </a:t>
            </a:r>
          </a:p>
        </p:txBody>
      </p:sp>
    </p:spTree>
    <p:extLst>
      <p:ext uri="{BB962C8B-B14F-4D97-AF65-F5344CB8AC3E}">
        <p14:creationId xmlns:p14="http://schemas.microsoft.com/office/powerpoint/2010/main" xmlns="" val="171270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 </a:t>
            </a:r>
            <a:r>
              <a:rPr lang="en-US" dirty="0"/>
              <a:t>(</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In 2012/13, before the publication of the N&amp;S, a total EIG allocation of R6.3 billion was projected for the 2014/15 year. In the next year, this allocation was revised upwards to R7.2 billion. However, in the 2014 Budget, this allocation was revised again and reduced slightly to R6.9 billion. </a:t>
            </a:r>
          </a:p>
          <a:p>
            <a:r>
              <a:rPr lang="en-US" sz="2400" dirty="0"/>
              <a:t>While there is no solid long term trend, both actual budget allocations in the two years after the publication of the N&amp;S (2014/15 and 2015/16) are either less than the revised forecast or less than the first forecast for that year, suggesting less money being allocated to the provision of school infrastructure despite the additional delivery pressures created by the N&amp;S</a:t>
            </a:r>
            <a:r>
              <a:rPr lang="en-US" sz="2400" dirty="0" smtClean="0"/>
              <a:t>.</a:t>
            </a:r>
          </a:p>
          <a:p>
            <a:r>
              <a:rPr lang="en-US" sz="2400" dirty="0" smtClean="0"/>
              <a:t> </a:t>
            </a:r>
            <a:r>
              <a:rPr lang="en-US" sz="2400" dirty="0"/>
              <a:t>EE wants to know how Treasury (and </a:t>
            </a:r>
            <a:r>
              <a:rPr lang="en-US" sz="2400" dirty="0" smtClean="0"/>
              <a:t>Education </a:t>
            </a:r>
            <a:r>
              <a:rPr lang="en-US" sz="2400" dirty="0"/>
              <a:t>D</a:t>
            </a:r>
            <a:r>
              <a:rPr lang="en-US" sz="2400" dirty="0" smtClean="0"/>
              <a:t>epartments </a:t>
            </a:r>
            <a:r>
              <a:rPr lang="en-US" sz="2400" dirty="0"/>
              <a:t>by extension) expect to meet N&amp;S targets if no additional funding is allocated to ensure that all schools are conducive to quality teaching and learning. </a:t>
            </a:r>
          </a:p>
        </p:txBody>
      </p:sp>
    </p:spTree>
    <p:extLst>
      <p:ext uri="{BB962C8B-B14F-4D97-AF65-F5344CB8AC3E}">
        <p14:creationId xmlns:p14="http://schemas.microsoft.com/office/powerpoint/2010/main" xmlns="" val="353694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EIG Incentive Based Allocations</a:t>
            </a:r>
            <a:endParaRPr lang="en-US" sz="4800" dirty="0"/>
          </a:p>
        </p:txBody>
      </p:sp>
      <p:sp>
        <p:nvSpPr>
          <p:cNvPr id="3" name="Content Placeholder 2"/>
          <p:cNvSpPr>
            <a:spLocks noGrp="1"/>
          </p:cNvSpPr>
          <p:nvPr>
            <p:ph idx="1"/>
          </p:nvPr>
        </p:nvSpPr>
        <p:spPr/>
        <p:txBody>
          <a:bodyPr>
            <a:noAutofit/>
          </a:bodyPr>
          <a:lstStyle/>
          <a:p>
            <a:r>
              <a:rPr lang="en-US" sz="2400" dirty="0" smtClean="0"/>
              <a:t>The 2013 national Budget speech announced that the application process for infrastructure grants was being revised to improve the quality of infrastructure spending. Provinces would have to submit “building plans” two years before implementation, and would only receive allocations if those plans met certain “benchmarks”. </a:t>
            </a:r>
          </a:p>
          <a:p>
            <a:r>
              <a:rPr lang="en-US" sz="2400" dirty="0" smtClean="0"/>
              <a:t>According to the 2016 </a:t>
            </a:r>
            <a:r>
              <a:rPr lang="en-US" sz="2400" dirty="0" err="1" smtClean="0"/>
              <a:t>DoRB</a:t>
            </a:r>
            <a:r>
              <a:rPr lang="en-US" sz="2400" dirty="0" smtClean="0"/>
              <a:t>, a province needed a score of 60% or more to qualify for an incentive (in addition to its base allocation). </a:t>
            </a:r>
            <a:r>
              <a:rPr lang="en-ZA" sz="2400" dirty="0" smtClean="0"/>
              <a:t>Performance appears to be scored on how well provinces are able to plan.</a:t>
            </a:r>
          </a:p>
        </p:txBody>
      </p:sp>
    </p:spTree>
    <p:extLst>
      <p:ext uri="{BB962C8B-B14F-4D97-AF65-F5344CB8AC3E}">
        <p14:creationId xmlns:p14="http://schemas.microsoft.com/office/powerpoint/2010/main" xmlns="" val="193390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 Incentive allocation (</a:t>
            </a:r>
            <a:r>
              <a:rPr lang="en-US" dirty="0"/>
              <a:t>C</a:t>
            </a:r>
            <a:r>
              <a:rPr lang="en-US" dirty="0" smtClean="0"/>
              <a:t>ont.)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256622953"/>
              </p:ext>
            </p:extLst>
          </p:nvPr>
        </p:nvGraphicFramePr>
        <p:xfrm>
          <a:off x="990601" y="1752600"/>
          <a:ext cx="7086600" cy="3733795"/>
        </p:xfrm>
        <a:graphic>
          <a:graphicData uri="http://schemas.openxmlformats.org/drawingml/2006/table">
            <a:tbl>
              <a:tblPr firstRow="1" firstCol="1" bandRow="1"/>
              <a:tblGrid>
                <a:gridCol w="1351508"/>
                <a:gridCol w="1241540"/>
                <a:gridCol w="1192013"/>
                <a:gridCol w="1266724"/>
                <a:gridCol w="978793"/>
                <a:gridCol w="1056022"/>
              </a:tblGrid>
              <a:tr h="266637">
                <a:tc>
                  <a:txBody>
                    <a:bodyPr/>
                    <a:lstStyle/>
                    <a:p>
                      <a:pPr>
                        <a:lnSpc>
                          <a:spcPct val="115000"/>
                        </a:lnSpc>
                      </a:pPr>
                      <a:endParaRPr lang="en-US" sz="1400" dirty="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just">
                        <a:lnSpc>
                          <a:spcPct val="115000"/>
                        </a:lnSpc>
                        <a:spcBef>
                          <a:spcPts val="0"/>
                        </a:spcBef>
                        <a:spcAft>
                          <a:spcPts val="0"/>
                        </a:spcAft>
                      </a:pPr>
                      <a:r>
                        <a:rPr lang="en-US" sz="1400" b="1">
                          <a:effectLst/>
                          <a:latin typeface="Calibri"/>
                          <a:ea typeface="Calibri"/>
                          <a:cs typeface="Times New Roman"/>
                        </a:rPr>
                        <a:t>2016/17 (R’000)</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788">
                <a:tc>
                  <a:txBody>
                    <a:bodyPr/>
                    <a:lstStyle/>
                    <a:p>
                      <a:pPr marL="0" marR="0" algn="just">
                        <a:lnSpc>
                          <a:spcPct val="115000"/>
                        </a:lnSpc>
                        <a:spcBef>
                          <a:spcPts val="0"/>
                        </a:spcBef>
                        <a:spcAft>
                          <a:spcPts val="0"/>
                        </a:spcAft>
                      </a:pPr>
                      <a:r>
                        <a:rPr lang="en-US" sz="1400" b="1" dirty="0">
                          <a:effectLst/>
                          <a:latin typeface="Calibri"/>
                          <a:ea typeface="Calibri"/>
                          <a:cs typeface="Times New Roman"/>
                        </a:rPr>
                        <a:t>R'000 000</a:t>
                      </a:r>
                      <a:endParaRPr lang="en-US" sz="14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Planning Assessment Score</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effectLst/>
                          <a:latin typeface="Calibri"/>
                          <a:ea typeface="Calibri"/>
                          <a:cs typeface="Times New Roman"/>
                        </a:rPr>
                        <a:t>Basic Component</a:t>
                      </a:r>
                      <a:endParaRPr lang="en-US" sz="14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Incentive Component</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Disaster Recovery Funds</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Final Allocation</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dirty="0">
                          <a:effectLst/>
                          <a:latin typeface="Calibri"/>
                          <a:ea typeface="Calibri"/>
                          <a:cs typeface="Times New Roman"/>
                        </a:rPr>
                        <a:t>Eastern Cape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62%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1,443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61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1,505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637">
                <a:tc>
                  <a:txBody>
                    <a:bodyPr/>
                    <a:lstStyle/>
                    <a:p>
                      <a:pPr marL="0" marR="0" algn="just">
                        <a:lnSpc>
                          <a:spcPct val="115000"/>
                        </a:lnSpc>
                        <a:spcBef>
                          <a:spcPts val="0"/>
                        </a:spcBef>
                        <a:spcAft>
                          <a:spcPts val="0"/>
                        </a:spcAft>
                      </a:pPr>
                      <a:r>
                        <a:rPr lang="en-US" sz="1400">
                          <a:effectLst/>
                          <a:latin typeface="Calibri"/>
                          <a:ea typeface="Calibri"/>
                          <a:cs typeface="Times New Roman"/>
                        </a:rPr>
                        <a:t>Free State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695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400" dirty="0">
                          <a:effectLst/>
                          <a:latin typeface="Calibri"/>
                          <a:ea typeface="Calibri"/>
                          <a:cs typeface="Times New Roman"/>
                        </a:rPr>
                        <a:t>-</a:t>
                      </a:r>
                      <a:endParaRPr lang="en-US" sz="14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dirty="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695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dirty="0">
                          <a:effectLst/>
                          <a:latin typeface="Calibri"/>
                          <a:ea typeface="Calibri"/>
                          <a:cs typeface="Times New Roman"/>
                        </a:rPr>
                        <a:t>Gauteng</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64%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1,252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133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936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a:effectLst/>
                          <a:latin typeface="Calibri"/>
                          <a:ea typeface="Calibri"/>
                          <a:cs typeface="Times New Roman"/>
                        </a:rPr>
                        <a:t>KZN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64%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1,825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133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1,958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dirty="0">
                          <a:effectLst/>
                          <a:latin typeface="Calibri"/>
                          <a:ea typeface="Calibri"/>
                          <a:cs typeface="Times New Roman"/>
                        </a:rPr>
                        <a:t>Limpopo</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a:effectLst/>
                          <a:latin typeface="Calibri"/>
                          <a:ea typeface="Calibri"/>
                          <a:cs typeface="Times New Roman"/>
                        </a:rPr>
                        <a:t>46%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a:effectLst/>
                          <a:latin typeface="Calibri"/>
                          <a:ea typeface="Calibri"/>
                          <a:cs typeface="Times New Roman"/>
                        </a:rPr>
                        <a:t>830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ZA" sz="1400">
                          <a:effectLst/>
                          <a:latin typeface="Calibri"/>
                          <a:ea typeface="Calibri"/>
                          <a:cs typeface="Times New Roman"/>
                        </a:rPr>
                        <a:t>-</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4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830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637">
                <a:tc>
                  <a:txBody>
                    <a:bodyPr/>
                    <a:lstStyle/>
                    <a:p>
                      <a:pPr marL="0" marR="0" algn="just">
                        <a:lnSpc>
                          <a:spcPct val="115000"/>
                        </a:lnSpc>
                        <a:spcBef>
                          <a:spcPts val="0"/>
                        </a:spcBef>
                        <a:spcAft>
                          <a:spcPts val="0"/>
                        </a:spcAft>
                      </a:pPr>
                      <a:r>
                        <a:rPr lang="en-US" sz="1400" dirty="0">
                          <a:effectLst/>
                          <a:latin typeface="Calibri"/>
                          <a:ea typeface="Calibri"/>
                          <a:cs typeface="Times New Roman"/>
                        </a:rPr>
                        <a:t>Mpumalanga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a:effectLst/>
                          <a:latin typeface="Calibri"/>
                          <a:ea typeface="Calibri"/>
                          <a:cs typeface="Times New Roman"/>
                        </a:rPr>
                        <a:t>27%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a:effectLst/>
                          <a:latin typeface="Calibri"/>
                          <a:ea typeface="Calibri"/>
                          <a:cs typeface="Times New Roman"/>
                        </a:rPr>
                        <a:t>788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ZA" sz="1400">
                          <a:effectLst/>
                          <a:latin typeface="Calibri"/>
                          <a:ea typeface="Calibri"/>
                          <a:cs typeface="Times New Roman"/>
                        </a:rPr>
                        <a:t>-</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400" dirty="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788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637">
                <a:tc>
                  <a:txBody>
                    <a:bodyPr/>
                    <a:lstStyle/>
                    <a:p>
                      <a:pPr marL="0" marR="0" algn="just">
                        <a:lnSpc>
                          <a:spcPct val="115000"/>
                        </a:lnSpc>
                        <a:spcBef>
                          <a:spcPts val="0"/>
                        </a:spcBef>
                        <a:spcAft>
                          <a:spcPts val="0"/>
                        </a:spcAft>
                      </a:pPr>
                      <a:r>
                        <a:rPr lang="en-US" sz="1400">
                          <a:effectLst/>
                          <a:latin typeface="Calibri"/>
                          <a:ea typeface="Calibri"/>
                          <a:cs typeface="Times New Roman"/>
                        </a:rPr>
                        <a:t>Northern Cape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69%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353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133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486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a:effectLst/>
                          <a:latin typeface="Calibri"/>
                          <a:ea typeface="Calibri"/>
                          <a:cs typeface="Times New Roman"/>
                        </a:rPr>
                        <a:t>North West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787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Calibri"/>
                          <a:ea typeface="Calibri"/>
                          <a:cs typeface="Times New Roman"/>
                        </a:rPr>
                        <a:t>133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51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971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a:effectLst/>
                          <a:latin typeface="Calibri"/>
                          <a:ea typeface="Calibri"/>
                          <a:cs typeface="Times New Roman"/>
                        </a:rPr>
                        <a:t>Western Cape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858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133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Calibri"/>
                          <a:cs typeface="Times New Roman"/>
                        </a:rPr>
                        <a:t>992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7">
                <a:tc>
                  <a:txBody>
                    <a:bodyPr/>
                    <a:lstStyle/>
                    <a:p>
                      <a:pPr marL="0" marR="0" algn="just">
                        <a:lnSpc>
                          <a:spcPct val="115000"/>
                        </a:lnSpc>
                        <a:spcBef>
                          <a:spcPts val="0"/>
                        </a:spcBef>
                        <a:spcAft>
                          <a:spcPts val="0"/>
                        </a:spcAft>
                      </a:pPr>
                      <a:r>
                        <a:rPr lang="en-US" sz="1400" b="1" dirty="0">
                          <a:effectLst/>
                          <a:latin typeface="Calibri"/>
                          <a:ea typeface="Calibri"/>
                          <a:cs typeface="Times New Roman"/>
                        </a:rPr>
                        <a:t>TOTAL</a:t>
                      </a:r>
                      <a:endParaRPr lang="en-US" sz="14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8,834</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666</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effectLst/>
                          <a:latin typeface="Calibri"/>
                          <a:ea typeface="Calibri"/>
                          <a:cs typeface="Times New Roman"/>
                        </a:rPr>
                        <a:t>112</a:t>
                      </a:r>
                      <a:endParaRPr lang="en-US" sz="14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effectLst/>
                          <a:latin typeface="Calibri"/>
                          <a:ea typeface="Calibri"/>
                          <a:cs typeface="Times New Roman"/>
                        </a:rPr>
                        <a:t>9,613</a:t>
                      </a:r>
                      <a:endParaRPr lang="en-US" sz="14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533400" y="1219200"/>
            <a:ext cx="5410199" cy="6771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2: Provincial EIG incentive allocations</a:t>
            </a:r>
            <a:endParaRPr kumimoji="0" lang="en-US" altLang="en-US" sz="20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685801" y="5638800"/>
            <a:ext cx="8077200" cy="861774"/>
          </a:xfrm>
          <a:prstGeom prst="rect">
            <a:avLst/>
          </a:prstGeom>
          <a:noFill/>
        </p:spPr>
        <p:txBody>
          <a:bodyPr wrap="square" rtlCol="0">
            <a:spAutoFit/>
          </a:bodyPr>
          <a:lstStyle/>
          <a:p>
            <a:r>
              <a:rPr lang="en-ZA" sz="1600" i="1" dirty="0"/>
              <a:t>Source: National Treasury. 2016 Division of Revenue Bill (Table W1.20) Education Infrastructure Grant Allocations, p.85</a:t>
            </a:r>
            <a:endParaRPr lang="en-US" sz="1600" i="1" dirty="0"/>
          </a:p>
          <a:p>
            <a:endParaRPr lang="en-US" dirty="0"/>
          </a:p>
        </p:txBody>
      </p:sp>
    </p:spTree>
    <p:extLst>
      <p:ext uri="{BB962C8B-B14F-4D97-AF65-F5344CB8AC3E}">
        <p14:creationId xmlns:p14="http://schemas.microsoft.com/office/powerpoint/2010/main" xmlns="" val="181962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 Incentive </a:t>
            </a:r>
            <a:r>
              <a:rPr lang="en-US" dirty="0"/>
              <a:t>allocation </a:t>
            </a:r>
            <a:r>
              <a:rPr lang="en-US" dirty="0" smtClean="0"/>
              <a:t>(</a:t>
            </a:r>
            <a:r>
              <a:rPr lang="en-US" dirty="0"/>
              <a:t>C</a:t>
            </a:r>
            <a:r>
              <a:rPr lang="en-US" dirty="0" smtClean="0"/>
              <a:t>ont.)</a:t>
            </a:r>
            <a:endParaRPr lang="en-US" dirty="0"/>
          </a:p>
        </p:txBody>
      </p:sp>
      <p:sp>
        <p:nvSpPr>
          <p:cNvPr id="3" name="Content Placeholder 2"/>
          <p:cNvSpPr>
            <a:spLocks noGrp="1"/>
          </p:cNvSpPr>
          <p:nvPr>
            <p:ph idx="1"/>
          </p:nvPr>
        </p:nvSpPr>
        <p:spPr/>
        <p:txBody>
          <a:bodyPr>
            <a:normAutofit/>
          </a:bodyPr>
          <a:lstStyle/>
          <a:p>
            <a:r>
              <a:rPr lang="en-US" sz="2800" dirty="0"/>
              <a:t>Limpopo and Mpumalanga had the poorest scores and did not receive any incentive allocation. The EC was also among those who did not receive an incentive allocation. Limpopo has consistently scored poorly and missed out on incentive </a:t>
            </a:r>
            <a:r>
              <a:rPr lang="en-US" sz="2800" dirty="0" smtClean="0"/>
              <a:t>allocations</a:t>
            </a:r>
          </a:p>
          <a:p>
            <a:pPr marL="0" indent="0">
              <a:buNone/>
            </a:pPr>
            <a:endParaRPr lang="en-US" sz="2800" dirty="0" smtClean="0"/>
          </a:p>
          <a:p>
            <a:r>
              <a:rPr lang="en-US" sz="2800" dirty="0"/>
              <a:t>It is alarming to note that the provinces that need the additional funding the most (the EC and Limpopo) fail to receive the necessary funds</a:t>
            </a:r>
            <a:r>
              <a:rPr lang="en-US" sz="2800" dirty="0" smtClean="0"/>
              <a:t>.</a:t>
            </a:r>
          </a:p>
          <a:p>
            <a:endParaRPr lang="en-US" dirty="0"/>
          </a:p>
        </p:txBody>
      </p:sp>
    </p:spTree>
    <p:extLst>
      <p:ext uri="{BB962C8B-B14F-4D97-AF65-F5344CB8AC3E}">
        <p14:creationId xmlns:p14="http://schemas.microsoft.com/office/powerpoint/2010/main" xmlns="" val="385815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Concerns Raised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Equal Education is concerned that the current mechanism for scoring </a:t>
            </a:r>
            <a:r>
              <a:rPr lang="en-US" dirty="0" smtClean="0"/>
              <a:t>“performance” </a:t>
            </a:r>
            <a:r>
              <a:rPr lang="en-US" dirty="0"/>
              <a:t>fails to take into account actual implementation – thereby failing to </a:t>
            </a:r>
            <a:r>
              <a:rPr lang="en-US" dirty="0" err="1"/>
              <a:t>incentivise</a:t>
            </a:r>
            <a:r>
              <a:rPr lang="en-US" dirty="0"/>
              <a:t> school infrastructure delivery. However, it is also the case that an exclusive focus on delivery </a:t>
            </a:r>
            <a:r>
              <a:rPr lang="en-US" dirty="0" smtClean="0"/>
              <a:t>disadvantages </a:t>
            </a:r>
            <a:r>
              <a:rPr lang="en-US" dirty="0"/>
              <a:t>poorer provinces. Hence, we call for a more nuanced approach to assessing performance</a:t>
            </a:r>
            <a:r>
              <a:rPr lang="en-US" dirty="0" smtClean="0"/>
              <a:t>.</a:t>
            </a:r>
          </a:p>
          <a:p>
            <a:r>
              <a:rPr lang="en-US" dirty="0"/>
              <a:t>This </a:t>
            </a:r>
            <a:r>
              <a:rPr lang="en-US" dirty="0" smtClean="0"/>
              <a:t>year </a:t>
            </a:r>
            <a:r>
              <a:rPr lang="en-US" dirty="0"/>
              <a:t>the Eastern Cape, Free State, Mpumalanga and Limpopo scored poorly on their User Asset Management Plans (U-AMPs) and did not qualify for the incentive</a:t>
            </a:r>
            <a:r>
              <a:rPr lang="en-US" dirty="0" smtClean="0"/>
              <a:t>.</a:t>
            </a:r>
          </a:p>
          <a:p>
            <a:r>
              <a:rPr lang="en-US" dirty="0"/>
              <a:t>This allocation </a:t>
            </a:r>
            <a:r>
              <a:rPr lang="en-US" dirty="0" smtClean="0"/>
              <a:t>methodology, </a:t>
            </a:r>
            <a:r>
              <a:rPr lang="en-US" dirty="0"/>
              <a:t>although aimed at </a:t>
            </a:r>
            <a:r>
              <a:rPr lang="en-US" dirty="0" err="1"/>
              <a:t>incentivising</a:t>
            </a:r>
            <a:r>
              <a:rPr lang="en-US" dirty="0"/>
              <a:t> provinces to improve infrastructure planning, could further create inequities in school infrastructure by benefiting only the better performing, well-resourced provinces such as Western Cape and Gauteng while poorer provinces – provinces with significant needs – fail to qualify.</a:t>
            </a:r>
          </a:p>
        </p:txBody>
      </p:sp>
    </p:spTree>
    <p:extLst>
      <p:ext uri="{BB962C8B-B14F-4D97-AF65-F5344CB8AC3E}">
        <p14:creationId xmlns:p14="http://schemas.microsoft.com/office/powerpoint/2010/main" xmlns="" val="413570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Raised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Eastern Cape has the highest need in terms of school infrastructure and is highly dependent on the EIG which accounts for a large share (between 77% and 98% depending on the year under consideration) of its provincial education infrastructure budget</a:t>
            </a:r>
            <a:r>
              <a:rPr lang="en-US" dirty="0" smtClean="0"/>
              <a:t>.</a:t>
            </a:r>
          </a:p>
          <a:p>
            <a:r>
              <a:rPr lang="en-US" dirty="0"/>
              <a:t>Another potential disadvantage is the definition of performance. Provinces are currently evaluated for incentive allocations based on their performance on planning and not in terms of actual delivery of school infrastructure</a:t>
            </a:r>
            <a:r>
              <a:rPr lang="en-US" dirty="0" smtClean="0"/>
              <a:t>.</a:t>
            </a:r>
          </a:p>
          <a:p>
            <a:r>
              <a:rPr lang="en-US" dirty="0"/>
              <a:t>The impact of good plans on actual implementation is not guaranteed and in some provinces this is still to be seen. It is one thing to produce a plan but quite another to implement it. The conditions in which EIG is being implemented differ from one province to another.</a:t>
            </a:r>
          </a:p>
        </p:txBody>
      </p:sp>
    </p:spTree>
    <p:extLst>
      <p:ext uri="{BB962C8B-B14F-4D97-AF65-F5344CB8AC3E}">
        <p14:creationId xmlns:p14="http://schemas.microsoft.com/office/powerpoint/2010/main" xmlns="" val="630671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Concerns Raised</a:t>
            </a:r>
          </a:p>
        </p:txBody>
      </p:sp>
      <p:sp>
        <p:nvSpPr>
          <p:cNvPr id="3" name="Content Placeholder 2"/>
          <p:cNvSpPr>
            <a:spLocks noGrp="1"/>
          </p:cNvSpPr>
          <p:nvPr>
            <p:ph idx="1"/>
          </p:nvPr>
        </p:nvSpPr>
        <p:spPr/>
        <p:txBody>
          <a:bodyPr>
            <a:normAutofit fontScale="85000" lnSpcReduction="20000"/>
          </a:bodyPr>
          <a:lstStyle/>
          <a:p>
            <a:r>
              <a:rPr lang="en-US" sz="2800" dirty="0"/>
              <a:t>Incentives targeted at improving planning alone will not be sufficient to address these service delivery challenges but rather the focus should be on creating incentives that will strengthen institutional weaknesses through capacity building and by rewarding improvements in actual delivery of school infrastructure</a:t>
            </a:r>
            <a:r>
              <a:rPr lang="en-US" sz="2800" dirty="0" smtClean="0"/>
              <a:t>.</a:t>
            </a:r>
          </a:p>
          <a:p>
            <a:r>
              <a:rPr lang="en-US" sz="2800" dirty="0"/>
              <a:t>Planning by the </a:t>
            </a:r>
            <a:r>
              <a:rPr lang="en-US" sz="2800" dirty="0" smtClean="0"/>
              <a:t>Provincial </a:t>
            </a:r>
            <a:r>
              <a:rPr lang="en-US" sz="2800" dirty="0"/>
              <a:t>D</a:t>
            </a:r>
            <a:r>
              <a:rPr lang="en-US" sz="2800" dirty="0" smtClean="0"/>
              <a:t>epartments </a:t>
            </a:r>
            <a:r>
              <a:rPr lang="en-US" sz="2800" dirty="0"/>
              <a:t>of </a:t>
            </a:r>
            <a:r>
              <a:rPr lang="en-US" sz="2800" dirty="0" smtClean="0"/>
              <a:t>Education </a:t>
            </a:r>
            <a:r>
              <a:rPr lang="en-US" sz="2800" dirty="0"/>
              <a:t>is currently being evaluated, but they are not the implementers of the grant – they are the administrators. Performance based incentives need to be comprehensive and inclusive of actual implementers of the grant, and there is also a need to stringently monitor the </a:t>
            </a:r>
            <a:r>
              <a:rPr lang="en-US" sz="2800" dirty="0" smtClean="0"/>
              <a:t>Provincial </a:t>
            </a:r>
            <a:r>
              <a:rPr lang="en-US" sz="2800" dirty="0"/>
              <a:t>D</a:t>
            </a:r>
            <a:r>
              <a:rPr lang="en-US" sz="2800" dirty="0" smtClean="0"/>
              <a:t>epartments </a:t>
            </a:r>
            <a:r>
              <a:rPr lang="en-US" sz="2800" dirty="0"/>
              <a:t>of </a:t>
            </a:r>
            <a:r>
              <a:rPr lang="en-US" sz="2800" dirty="0" smtClean="0"/>
              <a:t>Public </a:t>
            </a:r>
            <a:r>
              <a:rPr lang="en-US" sz="2800" dirty="0"/>
              <a:t>W</a:t>
            </a:r>
            <a:r>
              <a:rPr lang="en-US" sz="2800" dirty="0" smtClean="0"/>
              <a:t>orks </a:t>
            </a:r>
            <a:r>
              <a:rPr lang="en-US" sz="2800" dirty="0"/>
              <a:t>as well as other implementing agents and private service providers</a:t>
            </a:r>
            <a:r>
              <a:rPr lang="en-US" sz="2800" dirty="0" smtClean="0"/>
              <a:t>.</a:t>
            </a:r>
          </a:p>
          <a:p>
            <a:pPr marL="0" indent="0">
              <a:buNone/>
            </a:pPr>
            <a:endParaRPr lang="en-US" dirty="0"/>
          </a:p>
        </p:txBody>
      </p:sp>
    </p:spTree>
    <p:extLst>
      <p:ext uri="{BB962C8B-B14F-4D97-AF65-F5344CB8AC3E}">
        <p14:creationId xmlns:p14="http://schemas.microsoft.com/office/powerpoint/2010/main" xmlns="" val="1714552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Concerns Raised</a:t>
            </a:r>
          </a:p>
        </p:txBody>
      </p:sp>
      <p:sp>
        <p:nvSpPr>
          <p:cNvPr id="3" name="Content Placeholder 2"/>
          <p:cNvSpPr>
            <a:spLocks noGrp="1"/>
          </p:cNvSpPr>
          <p:nvPr>
            <p:ph idx="1"/>
          </p:nvPr>
        </p:nvSpPr>
        <p:spPr/>
        <p:txBody>
          <a:bodyPr>
            <a:normAutofit fontScale="85000" lnSpcReduction="10000"/>
          </a:bodyPr>
          <a:lstStyle/>
          <a:p>
            <a:r>
              <a:rPr lang="en-US" dirty="0"/>
              <a:t>The incentive requirements for EIG outlined in </a:t>
            </a:r>
            <a:r>
              <a:rPr lang="en-US" dirty="0" err="1"/>
              <a:t>DoRB</a:t>
            </a:r>
            <a:r>
              <a:rPr lang="en-US" dirty="0"/>
              <a:t> do not require that </a:t>
            </a:r>
            <a:r>
              <a:rPr lang="en-US" dirty="0" smtClean="0"/>
              <a:t>Provincial </a:t>
            </a:r>
            <a:r>
              <a:rPr lang="en-US" dirty="0"/>
              <a:t>E</a:t>
            </a:r>
            <a:r>
              <a:rPr lang="en-US" dirty="0" smtClean="0"/>
              <a:t>ducations </a:t>
            </a:r>
            <a:r>
              <a:rPr lang="en-US" dirty="0"/>
              <a:t>D</a:t>
            </a:r>
            <a:r>
              <a:rPr lang="en-US" dirty="0" smtClean="0"/>
              <a:t>epartments </a:t>
            </a:r>
            <a:r>
              <a:rPr lang="en-US" dirty="0"/>
              <a:t>produce a monitoring and evaluation plan, and neither does it require citizen participation. </a:t>
            </a:r>
          </a:p>
          <a:p>
            <a:r>
              <a:rPr lang="en-US" dirty="0"/>
              <a:t>The performance based approach should guard against unfairly disadvantaging poorer provinces. The design of the grant needs to take into account the different capacity levels, stakeholders, and conditions in which provinces operate when implementing the EIG, but still maintain a strong emphasis on actual school infrastructure delivery and implementation.</a:t>
            </a:r>
          </a:p>
        </p:txBody>
      </p:sp>
    </p:spTree>
    <p:extLst>
      <p:ext uri="{BB962C8B-B14F-4D97-AF65-F5344CB8AC3E}">
        <p14:creationId xmlns:p14="http://schemas.microsoft.com/office/powerpoint/2010/main" xmlns="" val="714161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b="1" dirty="0" smtClean="0"/>
              <a:t>Accelerated Schools Infrastructure Delivery Initiative (ASIDI)</a:t>
            </a:r>
            <a:endParaRPr lang="en-US" sz="4200" b="1" dirty="0"/>
          </a:p>
        </p:txBody>
      </p:sp>
      <p:sp>
        <p:nvSpPr>
          <p:cNvPr id="3" name="Content Placeholder 2"/>
          <p:cNvSpPr>
            <a:spLocks noGrp="1"/>
          </p:cNvSpPr>
          <p:nvPr>
            <p:ph idx="1"/>
          </p:nvPr>
        </p:nvSpPr>
        <p:spPr/>
        <p:txBody>
          <a:bodyPr>
            <a:normAutofit fontScale="92500" lnSpcReduction="20000"/>
          </a:bodyPr>
          <a:lstStyle/>
          <a:p>
            <a:r>
              <a:rPr lang="en-US" dirty="0"/>
              <a:t>The SIBG – commonly known as the Accelerated Schools Infrastructure Delivery Initiative (ASIDI) – was first introduced in 2011 as a short-term measure to fast-track the eradication of inappropriate school infrastructure, and to provide water, sanitation and electricity to specific schools (most of which are located in the Eastern Cape). </a:t>
            </a:r>
            <a:endParaRPr lang="en-US" dirty="0" smtClean="0"/>
          </a:p>
          <a:p>
            <a:r>
              <a:rPr lang="en-US" dirty="0" smtClean="0"/>
              <a:t>Grant is managed by national DBE.</a:t>
            </a:r>
          </a:p>
          <a:p>
            <a:r>
              <a:rPr lang="en-ZA" dirty="0"/>
              <a:t>It was meant to conclude in 2014/15, but due to a number of challenges was extended to 2017/18</a:t>
            </a:r>
          </a:p>
          <a:p>
            <a:endParaRPr lang="en-US" dirty="0"/>
          </a:p>
          <a:p>
            <a:endParaRPr lang="en-US" dirty="0"/>
          </a:p>
        </p:txBody>
      </p:sp>
    </p:spTree>
    <p:extLst>
      <p:ext uri="{BB962C8B-B14F-4D97-AF65-F5344CB8AC3E}">
        <p14:creationId xmlns:p14="http://schemas.microsoft.com/office/powerpoint/2010/main" xmlns="" val="126880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Contents</a:t>
            </a:r>
            <a:endParaRPr lang="en-US" sz="5400" b="1" dirty="0"/>
          </a:p>
        </p:txBody>
      </p:sp>
      <p:sp>
        <p:nvSpPr>
          <p:cNvPr id="3" name="Content Placeholder 2"/>
          <p:cNvSpPr>
            <a:spLocks noGrp="1"/>
          </p:cNvSpPr>
          <p:nvPr>
            <p:ph idx="1"/>
          </p:nvPr>
        </p:nvSpPr>
        <p:spPr>
          <a:xfrm>
            <a:off x="457200" y="1447800"/>
            <a:ext cx="8458200" cy="4953000"/>
          </a:xfrm>
        </p:spPr>
        <p:txBody>
          <a:bodyPr>
            <a:normAutofit fontScale="85000" lnSpcReduction="10000"/>
          </a:bodyPr>
          <a:lstStyle/>
          <a:p>
            <a:r>
              <a:rPr lang="en-US" sz="3000" dirty="0" smtClean="0"/>
              <a:t>Introduction</a:t>
            </a:r>
          </a:p>
          <a:p>
            <a:r>
              <a:rPr lang="en-US" sz="3000" dirty="0" smtClean="0"/>
              <a:t>School Infrastructure</a:t>
            </a:r>
          </a:p>
          <a:p>
            <a:pPr lvl="1"/>
            <a:r>
              <a:rPr lang="en-US" sz="3000" dirty="0" smtClean="0"/>
              <a:t>Funding </a:t>
            </a:r>
          </a:p>
          <a:p>
            <a:pPr lvl="2"/>
            <a:r>
              <a:rPr lang="en-US" sz="3000" dirty="0" smtClean="0"/>
              <a:t>Education Infrastructure Grant</a:t>
            </a:r>
          </a:p>
          <a:p>
            <a:pPr lvl="2"/>
            <a:r>
              <a:rPr lang="en-US" sz="3000" dirty="0" smtClean="0"/>
              <a:t>Accelerated Schools Infrastructure Deliver Initiative</a:t>
            </a:r>
            <a:endParaRPr lang="en-US" sz="3000" dirty="0"/>
          </a:p>
          <a:p>
            <a:r>
              <a:rPr lang="en-US" sz="3000" dirty="0" smtClean="0"/>
              <a:t>Norms and Standards</a:t>
            </a:r>
          </a:p>
          <a:p>
            <a:r>
              <a:rPr lang="en-US" sz="3000" dirty="0" smtClean="0"/>
              <a:t>Scholar Transport</a:t>
            </a:r>
          </a:p>
          <a:p>
            <a:pPr lvl="1"/>
            <a:r>
              <a:rPr lang="en-US" dirty="0" smtClean="0"/>
              <a:t>Contextual Background</a:t>
            </a:r>
          </a:p>
          <a:p>
            <a:pPr lvl="1"/>
            <a:r>
              <a:rPr lang="en-ZA" dirty="0"/>
              <a:t>Challenges in the provisions of scholar transport assistance</a:t>
            </a:r>
          </a:p>
          <a:p>
            <a:pPr lvl="1"/>
            <a:r>
              <a:rPr lang="en-ZA" dirty="0"/>
              <a:t>Funding for Scholar </a:t>
            </a:r>
            <a:r>
              <a:rPr lang="en-ZA" dirty="0" smtClean="0"/>
              <a:t>Transport</a:t>
            </a:r>
            <a:endParaRPr lang="en-US" sz="2600" dirty="0" smtClean="0"/>
          </a:p>
          <a:p>
            <a:r>
              <a:rPr lang="en-US" sz="3000" dirty="0" smtClean="0"/>
              <a:t>Concluding Remarks and Recommendations</a:t>
            </a:r>
          </a:p>
          <a:p>
            <a:endParaRPr lang="en-US" dirty="0" smtClean="0"/>
          </a:p>
        </p:txBody>
      </p:sp>
    </p:spTree>
    <p:extLst>
      <p:ext uri="{BB962C8B-B14F-4D97-AF65-F5344CB8AC3E}">
        <p14:creationId xmlns:p14="http://schemas.microsoft.com/office/powerpoint/2010/main" xmlns="" val="3759975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ASIDI (Cont.)</a:t>
            </a:r>
            <a:endParaRPr lang="en-US" dirty="0"/>
          </a:p>
        </p:txBody>
      </p:sp>
      <p:sp>
        <p:nvSpPr>
          <p:cNvPr id="3" name="Content Placeholder 2"/>
          <p:cNvSpPr>
            <a:spLocks noGrp="1"/>
          </p:cNvSpPr>
          <p:nvPr>
            <p:ph idx="1"/>
          </p:nvPr>
        </p:nvSpPr>
        <p:spPr/>
        <p:txBody>
          <a:bodyPr>
            <a:normAutofit fontScale="92500"/>
          </a:bodyPr>
          <a:lstStyle/>
          <a:p>
            <a:r>
              <a:rPr lang="en-ZA" dirty="0"/>
              <a:t>Prior to the introduction of the N&amp;S, </a:t>
            </a:r>
            <a:r>
              <a:rPr lang="en-ZA" b="1" dirty="0"/>
              <a:t>R13 billion </a:t>
            </a:r>
            <a:r>
              <a:rPr lang="en-ZA" dirty="0"/>
              <a:t>was set aside to implement ASIDI.  </a:t>
            </a:r>
          </a:p>
          <a:p>
            <a:r>
              <a:rPr lang="en-ZA" dirty="0" smtClean="0"/>
              <a:t>Despite the target period for ASIDI being extended, if total actual and adjusted expenditure on ASIDI is added to the projected allocations for the 2016 MTEF period, only </a:t>
            </a:r>
            <a:r>
              <a:rPr lang="en-ZA" b="1" dirty="0" smtClean="0"/>
              <a:t>R</a:t>
            </a:r>
            <a:r>
              <a:rPr lang="en-US" b="1" dirty="0" smtClean="0"/>
              <a:t>8.904 billion </a:t>
            </a:r>
            <a:r>
              <a:rPr lang="en-ZA" dirty="0" smtClean="0"/>
              <a:t>would have been spent on ASIDI by 2017/18. </a:t>
            </a:r>
          </a:p>
          <a:p>
            <a:r>
              <a:rPr lang="en-ZA" b="1" dirty="0" smtClean="0"/>
              <a:t>ASIDI </a:t>
            </a:r>
            <a:r>
              <a:rPr lang="en-ZA" b="1" dirty="0"/>
              <a:t>allocations have been reduced by over </a:t>
            </a:r>
            <a:r>
              <a:rPr lang="en-ZA" b="1" dirty="0" smtClean="0"/>
              <a:t>R4.1 </a:t>
            </a:r>
            <a:r>
              <a:rPr lang="en-ZA" b="1" dirty="0"/>
              <a:t>billion</a:t>
            </a:r>
          </a:p>
          <a:p>
            <a:endParaRPr lang="en-US" dirty="0"/>
          </a:p>
        </p:txBody>
      </p:sp>
    </p:spTree>
    <p:extLst>
      <p:ext uri="{BB962C8B-B14F-4D97-AF65-F5344CB8AC3E}">
        <p14:creationId xmlns:p14="http://schemas.microsoft.com/office/powerpoint/2010/main" xmlns="" val="707749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ASIDI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32203503"/>
              </p:ext>
            </p:extLst>
          </p:nvPr>
        </p:nvGraphicFramePr>
        <p:xfrm>
          <a:off x="685800" y="2107287"/>
          <a:ext cx="6021388" cy="1207294"/>
        </p:xfrm>
        <a:graphic>
          <a:graphicData uri="http://schemas.openxmlformats.org/drawingml/2006/table">
            <a:tbl>
              <a:tblPr>
                <a:tableStyleId>{616DA210-FB5B-4158-B5E0-FEB733F419BA}</a:tableStyleId>
              </a:tblPr>
              <a:tblGrid>
                <a:gridCol w="1442124"/>
                <a:gridCol w="1144816"/>
                <a:gridCol w="1144816"/>
                <a:gridCol w="1144816"/>
                <a:gridCol w="1144816"/>
              </a:tblGrid>
              <a:tr h="539731">
                <a:tc>
                  <a:txBody>
                    <a:bodyPr/>
                    <a:lstStyle/>
                    <a:p>
                      <a:pPr marL="0" marR="0" algn="ctr">
                        <a:lnSpc>
                          <a:spcPct val="115000"/>
                        </a:lnSpc>
                        <a:spcBef>
                          <a:spcPts val="0"/>
                        </a:spcBef>
                        <a:spcAft>
                          <a:spcPts val="0"/>
                        </a:spcAft>
                      </a:pPr>
                      <a:r>
                        <a:rPr lang="en-US" sz="1600" b="1" dirty="0">
                          <a:effectLst/>
                        </a:rPr>
                        <a:t>R'000</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2012/13</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2013/14</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2014/15</a:t>
                      </a:r>
                      <a:endParaRPr lang="en-US" sz="1600" b="1"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effectLst/>
                        </a:rPr>
                        <a:t>Total</a:t>
                      </a: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667563">
                <a:tc>
                  <a:txBody>
                    <a:bodyPr/>
                    <a:lstStyle/>
                    <a:p>
                      <a:pPr marL="0" marR="0" algn="ctr">
                        <a:lnSpc>
                          <a:spcPct val="115000"/>
                        </a:lnSpc>
                        <a:spcBef>
                          <a:spcPts val="0"/>
                        </a:spcBef>
                        <a:spcAft>
                          <a:spcPts val="0"/>
                        </a:spcAft>
                      </a:pPr>
                      <a:r>
                        <a:rPr lang="en-US" sz="1600" b="1" dirty="0">
                          <a:effectLst/>
                        </a:rPr>
                        <a:t>2012 </a:t>
                      </a:r>
                      <a:r>
                        <a:rPr lang="en-US" sz="1600" b="1" dirty="0" err="1">
                          <a:effectLst/>
                        </a:rPr>
                        <a:t>DoRA</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2,315,000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5,189,000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5,500,340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13,004,340</a:t>
                      </a:r>
                      <a:endParaRPr lang="en-US" sz="1600" b="1"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5" name="Rectangle 1"/>
          <p:cNvSpPr>
            <a:spLocks noChangeArrowheads="1"/>
          </p:cNvSpPr>
          <p:nvPr/>
        </p:nvSpPr>
        <p:spPr bwMode="auto">
          <a:xfrm>
            <a:off x="609600" y="1622539"/>
            <a:ext cx="9828213" cy="538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723900" algn="l"/>
              </a:tabLst>
              <a:defRPr>
                <a:solidFill>
                  <a:schemeClr val="tx1"/>
                </a:solidFill>
                <a:latin typeface="Arial" pitchFamily="34" charset="0"/>
                <a:cs typeface="Arial" pitchFamily="34" charset="0"/>
              </a:defRPr>
            </a:lvl1pPr>
            <a:lvl2pPr fontAlgn="base">
              <a:spcBef>
                <a:spcPct val="0"/>
              </a:spcBef>
              <a:spcAft>
                <a:spcPct val="0"/>
              </a:spcAft>
              <a:tabLst>
                <a:tab pos="723900" algn="l"/>
              </a:tabLst>
              <a:defRPr>
                <a:solidFill>
                  <a:schemeClr val="tx1"/>
                </a:solidFill>
                <a:latin typeface="Arial" pitchFamily="34" charset="0"/>
                <a:cs typeface="Arial" pitchFamily="34" charset="0"/>
              </a:defRPr>
            </a:lvl2pPr>
            <a:lvl3pPr fontAlgn="base">
              <a:spcBef>
                <a:spcPct val="0"/>
              </a:spcBef>
              <a:spcAft>
                <a:spcPct val="0"/>
              </a:spcAft>
              <a:tabLst>
                <a:tab pos="723900" algn="l"/>
              </a:tabLst>
              <a:defRPr>
                <a:solidFill>
                  <a:schemeClr val="tx1"/>
                </a:solidFill>
                <a:latin typeface="Arial" pitchFamily="34" charset="0"/>
                <a:cs typeface="Arial" pitchFamily="34" charset="0"/>
              </a:defRPr>
            </a:lvl3pPr>
            <a:lvl4pPr fontAlgn="base">
              <a:spcBef>
                <a:spcPct val="0"/>
              </a:spcBef>
              <a:spcAft>
                <a:spcPct val="0"/>
              </a:spcAft>
              <a:tabLst>
                <a:tab pos="723900" algn="l"/>
              </a:tabLst>
              <a:defRPr>
                <a:solidFill>
                  <a:schemeClr val="tx1"/>
                </a:solidFill>
                <a:latin typeface="Arial" pitchFamily="34" charset="0"/>
                <a:cs typeface="Arial" pitchFamily="34" charset="0"/>
              </a:defRPr>
            </a:lvl4pPr>
            <a:lvl5pPr fontAlgn="base">
              <a:spcBef>
                <a:spcPct val="0"/>
              </a:spcBef>
              <a:spcAft>
                <a:spcPct val="0"/>
              </a:spcAft>
              <a:tabLst>
                <a:tab pos="723900" algn="l"/>
              </a:tabLst>
              <a:defRPr>
                <a:solidFill>
                  <a:schemeClr val="tx1"/>
                </a:solidFill>
                <a:latin typeface="Arial" pitchFamily="34" charset="0"/>
                <a:cs typeface="Arial" pitchFamily="34" charset="0"/>
              </a:defRPr>
            </a:lvl5pPr>
            <a:lvl6pPr fontAlgn="base">
              <a:spcBef>
                <a:spcPct val="0"/>
              </a:spcBef>
              <a:spcAft>
                <a:spcPct val="0"/>
              </a:spcAft>
              <a:tabLst>
                <a:tab pos="723900" algn="l"/>
              </a:tabLst>
              <a:defRPr>
                <a:solidFill>
                  <a:schemeClr val="tx1"/>
                </a:solidFill>
                <a:latin typeface="Arial" pitchFamily="34" charset="0"/>
                <a:cs typeface="Arial" pitchFamily="34" charset="0"/>
              </a:defRPr>
            </a:lvl6pPr>
            <a:lvl7pPr fontAlgn="base">
              <a:spcBef>
                <a:spcPct val="0"/>
              </a:spcBef>
              <a:spcAft>
                <a:spcPct val="0"/>
              </a:spcAft>
              <a:tabLst>
                <a:tab pos="723900" algn="l"/>
              </a:tabLst>
              <a:defRPr>
                <a:solidFill>
                  <a:schemeClr val="tx1"/>
                </a:solidFill>
                <a:latin typeface="Arial" pitchFamily="34" charset="0"/>
                <a:cs typeface="Arial" pitchFamily="34" charset="0"/>
              </a:defRPr>
            </a:lvl7pPr>
            <a:lvl8pPr fontAlgn="base">
              <a:spcBef>
                <a:spcPct val="0"/>
              </a:spcBef>
              <a:spcAft>
                <a:spcPct val="0"/>
              </a:spcAft>
              <a:tabLst>
                <a:tab pos="723900" algn="l"/>
              </a:tabLst>
              <a:defRPr>
                <a:solidFill>
                  <a:schemeClr val="tx1"/>
                </a:solidFill>
                <a:latin typeface="Arial" pitchFamily="34" charset="0"/>
                <a:cs typeface="Arial" pitchFamily="34" charset="0"/>
              </a:defRPr>
            </a:lvl8pPr>
            <a:lvl9pPr fontAlgn="base">
              <a:spcBef>
                <a:spcPct val="0"/>
              </a:spcBef>
              <a:spcAft>
                <a:spcPct val="0"/>
              </a:spcAft>
              <a:tabLst>
                <a:tab pos="7239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723900" algn="l"/>
              </a:tabLst>
            </a:pPr>
            <a:r>
              <a:rPr kumimoji="0" lang="en-US" altLang="en-US"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Table 3: Total allocations to ASIDI: 2012 MTEF</a:t>
            </a:r>
            <a:r>
              <a:rPr kumimoji="0" lang="en-US" altLang="en-US" sz="11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23900" algn="l"/>
              </a:tabLst>
            </a:pPr>
            <a:r>
              <a:rPr kumimoji="0" lang="en-US" alt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762000" y="3352800"/>
            <a:ext cx="2279983" cy="615553"/>
          </a:xfrm>
          <a:prstGeom prst="rect">
            <a:avLst/>
          </a:prstGeom>
          <a:noFill/>
        </p:spPr>
        <p:txBody>
          <a:bodyPr wrap="none" rtlCol="0">
            <a:spAutoFit/>
          </a:bodyPr>
          <a:lstStyle/>
          <a:p>
            <a:pPr lvl="0"/>
            <a:r>
              <a:rPr lang="en-US" altLang="en-US" sz="1600" i="1" dirty="0">
                <a:latin typeface="Calibri" pitchFamily="34" charset="0"/>
                <a:ea typeface="Calibri" pitchFamily="34" charset="0"/>
                <a:cs typeface="Times New Roman" pitchFamily="18" charset="0"/>
              </a:rPr>
              <a:t>Source: 2012 </a:t>
            </a:r>
            <a:r>
              <a:rPr lang="en-US" altLang="en-US" sz="1600" i="1" dirty="0" err="1">
                <a:latin typeface="Calibri" pitchFamily="34" charset="0"/>
                <a:ea typeface="Calibri" pitchFamily="34" charset="0"/>
                <a:cs typeface="Times New Roman" pitchFamily="18" charset="0"/>
              </a:rPr>
              <a:t>DoRA</a:t>
            </a:r>
            <a:r>
              <a:rPr lang="en-US" altLang="en-US" sz="1600" i="1" dirty="0">
                <a:latin typeface="Calibri" pitchFamily="34" charset="0"/>
                <a:ea typeface="Calibri" pitchFamily="34" charset="0"/>
                <a:cs typeface="Times New Roman" pitchFamily="18" charset="0"/>
              </a:rPr>
              <a:t>, p.96 </a:t>
            </a:r>
            <a:endParaRPr lang="en-US" altLang="en-US" sz="1600" dirty="0">
              <a:latin typeface="Arial" pitchFamily="34" charset="0"/>
              <a:cs typeface="Arial" pitchFamily="34" charset="0"/>
            </a:endParaRP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93443426"/>
              </p:ext>
            </p:extLst>
          </p:nvPr>
        </p:nvGraphicFramePr>
        <p:xfrm>
          <a:off x="381000" y="4183796"/>
          <a:ext cx="8534399" cy="1378804"/>
        </p:xfrm>
        <a:graphic>
          <a:graphicData uri="http://schemas.openxmlformats.org/drawingml/2006/table">
            <a:tbl>
              <a:tblPr firstRow="1" firstCol="1" bandRow="1">
                <a:tableStyleId>{D7AC3CCA-C797-4891-BE02-D94E43425B78}</a:tableStyleId>
              </a:tblPr>
              <a:tblGrid>
                <a:gridCol w="946416"/>
                <a:gridCol w="867549"/>
                <a:gridCol w="981468"/>
                <a:gridCol w="990232"/>
                <a:gridCol w="1001624"/>
                <a:gridCol w="1048946"/>
                <a:gridCol w="867549"/>
                <a:gridCol w="867549"/>
                <a:gridCol w="963066"/>
              </a:tblGrid>
              <a:tr h="689402">
                <a:tc>
                  <a:txBody>
                    <a:bodyPr/>
                    <a:lstStyle/>
                    <a:p>
                      <a:pPr marL="0" marR="0" algn="ctr">
                        <a:spcBef>
                          <a:spcPts val="1200"/>
                        </a:spcBef>
                        <a:spcAft>
                          <a:spcPts val="0"/>
                        </a:spcAft>
                      </a:pPr>
                      <a:r>
                        <a:rPr lang="en-US" sz="1600" dirty="0">
                          <a:effectLst/>
                        </a:rPr>
                        <a:t>R’000</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2012/13</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2013/14</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2014/15</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2015/16</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a:effectLst/>
                        </a:rPr>
                        <a:t>2016/17</a:t>
                      </a:r>
                      <a:endParaRPr lang="en-US" sz="160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a:effectLst/>
                        </a:rPr>
                        <a:t>2017/18</a:t>
                      </a:r>
                      <a:endParaRPr lang="en-US" sz="1600">
                        <a:solidFill>
                          <a:srgbClr val="000000"/>
                        </a:solidFill>
                        <a:effectLst/>
                        <a:latin typeface="Arial"/>
                        <a:ea typeface="Calibri"/>
                      </a:endParaRPr>
                    </a:p>
                  </a:txBody>
                  <a:tcPr marL="68580" marR="68580" marT="0" marB="0">
                    <a:solidFill>
                      <a:schemeClr val="bg1"/>
                    </a:solidFill>
                  </a:tcPr>
                </a:tc>
                <a:tc>
                  <a:txBody>
                    <a:bodyPr/>
                    <a:lstStyle/>
                    <a:p>
                      <a:pPr marL="0" marR="0" algn="ctr">
                        <a:lnSpc>
                          <a:spcPct val="115000"/>
                        </a:lnSpc>
                        <a:spcBef>
                          <a:spcPts val="1200"/>
                        </a:spcBef>
                        <a:spcAft>
                          <a:spcPts val="0"/>
                        </a:spcAft>
                      </a:pPr>
                      <a:r>
                        <a:rPr lang="en-US" sz="1600">
                          <a:effectLst/>
                        </a:rPr>
                        <a:t>2018/19</a:t>
                      </a:r>
                      <a:endParaRPr lang="en-US" sz="160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1200"/>
                        </a:spcBef>
                        <a:spcAft>
                          <a:spcPts val="0"/>
                        </a:spcAft>
                      </a:pPr>
                      <a:r>
                        <a:rPr lang="en-US" sz="1600" dirty="0">
                          <a:effectLst/>
                        </a:rPr>
                        <a:t>Total</a:t>
                      </a:r>
                      <a:endParaRPr lang="en-US" sz="1600" dirty="0">
                        <a:effectLst/>
                        <a:latin typeface="Calibri"/>
                        <a:ea typeface="Calibri"/>
                        <a:cs typeface="Times New Roman"/>
                      </a:endParaRPr>
                    </a:p>
                  </a:txBody>
                  <a:tcPr marL="68580" marR="68580" marT="0" marB="0">
                    <a:solidFill>
                      <a:srgbClr val="FFFF00"/>
                    </a:solidFill>
                  </a:tcPr>
                </a:tc>
              </a:tr>
              <a:tr h="689402">
                <a:tc>
                  <a:txBody>
                    <a:bodyPr/>
                    <a:lstStyle/>
                    <a:p>
                      <a:pPr marL="0" marR="0" algn="ctr">
                        <a:spcBef>
                          <a:spcPts val="1200"/>
                        </a:spcBef>
                        <a:spcAft>
                          <a:spcPts val="0"/>
                        </a:spcAft>
                      </a:pPr>
                      <a:r>
                        <a:rPr lang="en-US" sz="1600" dirty="0">
                          <a:effectLst/>
                        </a:rPr>
                        <a:t>2016 ENE</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a:effectLst/>
                        </a:rPr>
                        <a:t>859 628</a:t>
                      </a:r>
                      <a:endParaRPr lang="en-US" sz="160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a:effectLst/>
                        </a:rPr>
                        <a:t>1 370 124</a:t>
                      </a:r>
                      <a:endParaRPr lang="en-US" sz="160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2 407 887</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2 024 310</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2 242 143</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spcBef>
                          <a:spcPts val="1200"/>
                        </a:spcBef>
                        <a:spcAft>
                          <a:spcPts val="0"/>
                        </a:spcAft>
                      </a:pPr>
                      <a:r>
                        <a:rPr lang="en-US" sz="1600" dirty="0">
                          <a:effectLst/>
                        </a:rPr>
                        <a:t>-</a:t>
                      </a:r>
                      <a:endParaRPr lang="en-US" sz="1600" dirty="0">
                        <a:solidFill>
                          <a:srgbClr val="000000"/>
                        </a:solidFill>
                        <a:effectLst/>
                        <a:latin typeface="Arial"/>
                        <a:ea typeface="Calibri"/>
                      </a:endParaRPr>
                    </a:p>
                  </a:txBody>
                  <a:tcPr marL="68580" marR="68580" marT="0" marB="0">
                    <a:solidFill>
                      <a:schemeClr val="bg1"/>
                    </a:solidFill>
                  </a:tcPr>
                </a:tc>
                <a:tc>
                  <a:txBody>
                    <a:bodyPr/>
                    <a:lstStyle/>
                    <a:p>
                      <a:pPr marL="0" marR="0" algn="ctr">
                        <a:lnSpc>
                          <a:spcPct val="115000"/>
                        </a:lnSpc>
                        <a:spcBef>
                          <a:spcPts val="1200"/>
                        </a:spcBef>
                        <a:spcAft>
                          <a:spcPts val="0"/>
                        </a:spcAft>
                      </a:pPr>
                      <a:r>
                        <a:rPr lang="en-US" sz="1600" dirty="0">
                          <a:effectLst/>
                        </a:rPr>
                        <a:t>-</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1200"/>
                        </a:spcBef>
                        <a:spcAft>
                          <a:spcPts val="0"/>
                        </a:spcAft>
                      </a:pPr>
                      <a:r>
                        <a:rPr lang="en-US" sz="1600" b="1" dirty="0">
                          <a:effectLst/>
                        </a:rPr>
                        <a:t>8 904 092</a:t>
                      </a:r>
                      <a:endParaRPr lang="en-US" sz="1600" b="1" dirty="0">
                        <a:effectLst/>
                        <a:latin typeface="Calibri"/>
                        <a:ea typeface="Calibri"/>
                        <a:cs typeface="Times New Roman"/>
                      </a:endParaRPr>
                    </a:p>
                  </a:txBody>
                  <a:tcPr marL="68580" marR="68580" marT="0" marB="0">
                    <a:solidFill>
                      <a:srgbClr val="FFFF00"/>
                    </a:solidFill>
                  </a:tcPr>
                </a:tc>
              </a:tr>
            </a:tbl>
          </a:graphicData>
        </a:graphic>
      </p:graphicFrame>
      <p:sp>
        <p:nvSpPr>
          <p:cNvPr id="8" name="Rectangle 2"/>
          <p:cNvSpPr>
            <a:spLocks noChangeArrowheads="1"/>
          </p:cNvSpPr>
          <p:nvPr/>
        </p:nvSpPr>
        <p:spPr bwMode="auto">
          <a:xfrm>
            <a:off x="613630" y="3699048"/>
            <a:ext cx="5586081" cy="538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b="1" dirty="0" smtClean="0">
                <a:solidFill>
                  <a:srgbClr val="000000"/>
                </a:solidFill>
                <a:latin typeface="Calibri" pitchFamily="34" charset="0"/>
                <a:ea typeface="Calibri" pitchFamily="34" charset="0"/>
                <a:cs typeface="Arial" pitchFamily="34" charset="0"/>
              </a:rPr>
              <a:t>Table 4: A</a:t>
            </a:r>
            <a:r>
              <a:rPr kumimoji="0" lang="en-US" altLang="en-US"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ctual ASIDI expenditure and budget allocations</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a:off x="547322" y="5638800"/>
            <a:ext cx="4152740" cy="615553"/>
          </a:xfrm>
          <a:prstGeom prst="rect">
            <a:avLst/>
          </a:prstGeom>
          <a:noFill/>
        </p:spPr>
        <p:txBody>
          <a:bodyPr wrap="none" rtlCol="0">
            <a:spAutoFit/>
          </a:bodyPr>
          <a:lstStyle/>
          <a:p>
            <a:pPr lvl="0"/>
            <a:r>
              <a:rPr lang="en-US" altLang="en-US" sz="1600" i="1" dirty="0">
                <a:solidFill>
                  <a:srgbClr val="000000"/>
                </a:solidFill>
                <a:latin typeface="Calibri" pitchFamily="34" charset="0"/>
                <a:ea typeface="Calibri" pitchFamily="34" charset="0"/>
                <a:cs typeface="Arial" pitchFamily="34" charset="0"/>
              </a:rPr>
              <a:t>Source: 2016/17 Basic Education Budget, pg. 28</a:t>
            </a:r>
            <a:endParaRPr lang="en-US" altLang="en-US" sz="16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xmlns="" val="1854757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ASIDI (Cont.)</a:t>
            </a:r>
          </a:p>
        </p:txBody>
      </p:sp>
      <p:sp>
        <p:nvSpPr>
          <p:cNvPr id="3" name="Content Placeholder 2"/>
          <p:cNvSpPr>
            <a:spLocks noGrp="1"/>
          </p:cNvSpPr>
          <p:nvPr>
            <p:ph idx="1"/>
          </p:nvPr>
        </p:nvSpPr>
        <p:spPr/>
        <p:txBody>
          <a:bodyPr>
            <a:normAutofit lnSpcReduction="10000"/>
          </a:bodyPr>
          <a:lstStyle/>
          <a:p>
            <a:r>
              <a:rPr lang="en-US" dirty="0" smtClean="0"/>
              <a:t>The above figures indicate a vast decrease in ASIDI; allocations </a:t>
            </a:r>
            <a:r>
              <a:rPr lang="en-US" dirty="0"/>
              <a:t>have been reduced by over R4.1 billion, from R13 billion to R8.9 billion in the current form of the </a:t>
            </a:r>
            <a:r>
              <a:rPr lang="en-US" dirty="0" smtClean="0"/>
              <a:t>fund.</a:t>
            </a:r>
          </a:p>
          <a:p>
            <a:r>
              <a:rPr lang="en-US" dirty="0"/>
              <a:t>Turning to actual expenditure by the DBE it emerges that while </a:t>
            </a:r>
            <a:r>
              <a:rPr lang="en-US" dirty="0" smtClean="0"/>
              <a:t>the overall </a:t>
            </a:r>
            <a:r>
              <a:rPr lang="en-US" dirty="0"/>
              <a:t>Budget may have an allowance of R8.9 billion for ASIDI, the reality is that even less than that amount has been spent by the </a:t>
            </a:r>
            <a:r>
              <a:rPr lang="en-US" dirty="0" smtClean="0"/>
              <a:t>DBE.</a:t>
            </a:r>
            <a:endParaRPr lang="en-US" dirty="0"/>
          </a:p>
        </p:txBody>
      </p:sp>
    </p:spTree>
    <p:extLst>
      <p:ext uri="{BB962C8B-B14F-4D97-AF65-F5344CB8AC3E}">
        <p14:creationId xmlns:p14="http://schemas.microsoft.com/office/powerpoint/2010/main" xmlns="" val="2178504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ASIDI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18154559"/>
              </p:ext>
            </p:extLst>
          </p:nvPr>
        </p:nvGraphicFramePr>
        <p:xfrm>
          <a:off x="381000" y="2362200"/>
          <a:ext cx="8610600" cy="1981200"/>
        </p:xfrm>
        <a:graphic>
          <a:graphicData uri="http://schemas.openxmlformats.org/drawingml/2006/table">
            <a:tbl>
              <a:tblPr firstRow="1" firstCol="1" bandRow="1">
                <a:tableStyleId>{616DA210-FB5B-4158-B5E0-FEB733F419BA}</a:tableStyleId>
              </a:tblPr>
              <a:tblGrid>
                <a:gridCol w="1372263"/>
                <a:gridCol w="1011140"/>
                <a:gridCol w="1227814"/>
                <a:gridCol w="1300039"/>
                <a:gridCol w="1155590"/>
                <a:gridCol w="1155590"/>
                <a:gridCol w="1388164"/>
              </a:tblGrid>
              <a:tr h="563615">
                <a:tc>
                  <a:txBody>
                    <a:bodyPr/>
                    <a:lstStyle/>
                    <a:p>
                      <a:pPr marL="0" marR="0" algn="ctr">
                        <a:lnSpc>
                          <a:spcPct val="115000"/>
                        </a:lnSpc>
                        <a:spcBef>
                          <a:spcPts val="0"/>
                        </a:spcBef>
                        <a:spcAft>
                          <a:spcPts val="0"/>
                        </a:spcAft>
                        <a:tabLst>
                          <a:tab pos="723900" algn="l"/>
                        </a:tabLst>
                      </a:pPr>
                      <a:r>
                        <a:rPr lang="en-US" sz="1600" dirty="0">
                          <a:effectLst/>
                        </a:rPr>
                        <a:t>R’ 000</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tabLst>
                          <a:tab pos="723900" algn="l"/>
                        </a:tabLst>
                      </a:pPr>
                      <a:r>
                        <a:rPr lang="en-US" sz="1600" dirty="0">
                          <a:effectLst/>
                        </a:rPr>
                        <a:t>2011/12</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tabLst>
                          <a:tab pos="723900" algn="l"/>
                        </a:tabLst>
                      </a:pPr>
                      <a:r>
                        <a:rPr lang="en-US" sz="1600">
                          <a:effectLst/>
                        </a:rPr>
                        <a:t>2012/13</a:t>
                      </a:r>
                      <a:endParaRPr lang="en-US" sz="160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tabLst>
                          <a:tab pos="723900" algn="l"/>
                        </a:tabLst>
                      </a:pPr>
                      <a:r>
                        <a:rPr lang="en-US" sz="1600" dirty="0">
                          <a:effectLst/>
                        </a:rPr>
                        <a:t>2013/14</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tabLst>
                          <a:tab pos="723900" algn="l"/>
                        </a:tabLst>
                      </a:pPr>
                      <a:r>
                        <a:rPr lang="en-US" sz="1600">
                          <a:effectLst/>
                        </a:rPr>
                        <a:t>2014/15</a:t>
                      </a:r>
                      <a:endParaRPr lang="en-US" sz="160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tabLst>
                          <a:tab pos="723900" algn="l"/>
                        </a:tabLst>
                      </a:pPr>
                      <a:r>
                        <a:rPr lang="en-US" sz="1600">
                          <a:effectLst/>
                        </a:rPr>
                        <a:t>2015/16</a:t>
                      </a:r>
                      <a:endParaRPr lang="en-US" sz="160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1600" dirty="0">
                          <a:effectLst/>
                        </a:rPr>
                        <a:t>Total</a:t>
                      </a:r>
                      <a:endParaRPr lang="en-US" sz="1600" dirty="0">
                        <a:effectLst/>
                        <a:latin typeface="Calibri"/>
                        <a:ea typeface="Calibri"/>
                        <a:cs typeface="Times New Roman"/>
                      </a:endParaRPr>
                    </a:p>
                  </a:txBody>
                  <a:tcPr marL="68580" marR="68580" marT="0" marB="0">
                    <a:solidFill>
                      <a:srgbClr val="FFFF00"/>
                    </a:solidFill>
                  </a:tcPr>
                </a:tc>
              </a:tr>
              <a:tr h="563615">
                <a:tc>
                  <a:txBody>
                    <a:bodyPr/>
                    <a:lstStyle/>
                    <a:p>
                      <a:pPr marL="0" marR="0">
                        <a:lnSpc>
                          <a:spcPct val="115000"/>
                        </a:lnSpc>
                        <a:spcBef>
                          <a:spcPts val="0"/>
                        </a:spcBef>
                        <a:spcAft>
                          <a:spcPts val="0"/>
                        </a:spcAft>
                        <a:tabLst>
                          <a:tab pos="723900" algn="l"/>
                        </a:tabLst>
                      </a:pPr>
                      <a:r>
                        <a:rPr lang="en-US" sz="1600">
                          <a:effectLst/>
                        </a:rPr>
                        <a:t>DoRA Allocation</a:t>
                      </a:r>
                      <a:endParaRPr lang="en-US" sz="160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700 000</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2 065 000</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2 489 000</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2 540 484</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a:effectLst/>
                        </a:rPr>
                        <a:t>2 046 186</a:t>
                      </a:r>
                      <a:endParaRPr lang="en-US" sz="160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solidFill>
                      <a:srgbClr val="FFFF00"/>
                    </a:solidFill>
                  </a:tcPr>
                </a:tc>
              </a:tr>
              <a:tr h="853970">
                <a:tc>
                  <a:txBody>
                    <a:bodyPr/>
                    <a:lstStyle/>
                    <a:p>
                      <a:pPr marL="0" marR="0">
                        <a:lnSpc>
                          <a:spcPct val="115000"/>
                        </a:lnSpc>
                        <a:spcBef>
                          <a:spcPts val="0"/>
                        </a:spcBef>
                        <a:spcAft>
                          <a:spcPts val="0"/>
                        </a:spcAft>
                        <a:tabLst>
                          <a:tab pos="723900" algn="l"/>
                        </a:tabLst>
                      </a:pPr>
                      <a:r>
                        <a:rPr lang="en-US" sz="1600">
                          <a:effectLst/>
                        </a:rPr>
                        <a:t>Actual Expenditure</a:t>
                      </a:r>
                      <a:endParaRPr lang="en-US" sz="160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a:effectLst/>
                        </a:rPr>
                        <a:t>76 084</a:t>
                      </a:r>
                      <a:endParaRPr lang="en-US" sz="160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859 628</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1 392 307.2</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2 542 860</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tabLst>
                          <a:tab pos="723900" algn="l"/>
                        </a:tabLst>
                      </a:pPr>
                      <a:r>
                        <a:rPr lang="en-US" sz="1600" dirty="0">
                          <a:effectLst/>
                        </a:rPr>
                        <a:t>1 066 148</a:t>
                      </a:r>
                      <a:endParaRPr lang="en-US" sz="1600" dirty="0">
                        <a:effectLst/>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en-US" sz="1600" b="1" dirty="0" smtClean="0">
                          <a:effectLst/>
                        </a:rPr>
                        <a:t>5 </a:t>
                      </a:r>
                      <a:r>
                        <a:rPr lang="en-US" sz="1600" b="1" dirty="0">
                          <a:effectLst/>
                        </a:rPr>
                        <a:t>937 027.2</a:t>
                      </a:r>
                      <a:endParaRPr lang="en-US" sz="1600" b="1" dirty="0">
                        <a:effectLst/>
                        <a:latin typeface="Calibri"/>
                        <a:ea typeface="Calibri"/>
                        <a:cs typeface="Times New Roman"/>
                      </a:endParaRPr>
                    </a:p>
                  </a:txBody>
                  <a:tcPr marL="68580" marR="68580" marT="0" marB="0">
                    <a:solidFill>
                      <a:srgbClr val="FFFF00"/>
                    </a:solidFill>
                  </a:tcPr>
                </a:tc>
              </a:tr>
            </a:tbl>
          </a:graphicData>
        </a:graphic>
      </p:graphicFrame>
      <p:sp>
        <p:nvSpPr>
          <p:cNvPr id="5" name="Rectangle 1"/>
          <p:cNvSpPr>
            <a:spLocks noChangeArrowheads="1"/>
          </p:cNvSpPr>
          <p:nvPr/>
        </p:nvSpPr>
        <p:spPr bwMode="auto">
          <a:xfrm>
            <a:off x="533400" y="1860819"/>
            <a:ext cx="44196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723900" algn="l"/>
              </a:tabLst>
              <a:defRPr>
                <a:solidFill>
                  <a:schemeClr val="tx1"/>
                </a:solidFill>
                <a:latin typeface="Arial" pitchFamily="34" charset="0"/>
                <a:cs typeface="Arial" pitchFamily="34" charset="0"/>
              </a:defRPr>
            </a:lvl1pPr>
            <a:lvl2pPr fontAlgn="base">
              <a:spcBef>
                <a:spcPct val="0"/>
              </a:spcBef>
              <a:spcAft>
                <a:spcPct val="0"/>
              </a:spcAft>
              <a:tabLst>
                <a:tab pos="723900" algn="l"/>
              </a:tabLst>
              <a:defRPr>
                <a:solidFill>
                  <a:schemeClr val="tx1"/>
                </a:solidFill>
                <a:latin typeface="Arial" pitchFamily="34" charset="0"/>
                <a:cs typeface="Arial" pitchFamily="34" charset="0"/>
              </a:defRPr>
            </a:lvl2pPr>
            <a:lvl3pPr fontAlgn="base">
              <a:spcBef>
                <a:spcPct val="0"/>
              </a:spcBef>
              <a:spcAft>
                <a:spcPct val="0"/>
              </a:spcAft>
              <a:tabLst>
                <a:tab pos="723900" algn="l"/>
              </a:tabLst>
              <a:defRPr>
                <a:solidFill>
                  <a:schemeClr val="tx1"/>
                </a:solidFill>
                <a:latin typeface="Arial" pitchFamily="34" charset="0"/>
                <a:cs typeface="Arial" pitchFamily="34" charset="0"/>
              </a:defRPr>
            </a:lvl3pPr>
            <a:lvl4pPr fontAlgn="base">
              <a:spcBef>
                <a:spcPct val="0"/>
              </a:spcBef>
              <a:spcAft>
                <a:spcPct val="0"/>
              </a:spcAft>
              <a:tabLst>
                <a:tab pos="723900" algn="l"/>
              </a:tabLst>
              <a:defRPr>
                <a:solidFill>
                  <a:schemeClr val="tx1"/>
                </a:solidFill>
                <a:latin typeface="Arial" pitchFamily="34" charset="0"/>
                <a:cs typeface="Arial" pitchFamily="34" charset="0"/>
              </a:defRPr>
            </a:lvl4pPr>
            <a:lvl5pPr fontAlgn="base">
              <a:spcBef>
                <a:spcPct val="0"/>
              </a:spcBef>
              <a:spcAft>
                <a:spcPct val="0"/>
              </a:spcAft>
              <a:tabLst>
                <a:tab pos="723900" algn="l"/>
              </a:tabLst>
              <a:defRPr>
                <a:solidFill>
                  <a:schemeClr val="tx1"/>
                </a:solidFill>
                <a:latin typeface="Arial" pitchFamily="34" charset="0"/>
                <a:cs typeface="Arial" pitchFamily="34" charset="0"/>
              </a:defRPr>
            </a:lvl5pPr>
            <a:lvl6pPr fontAlgn="base">
              <a:spcBef>
                <a:spcPct val="0"/>
              </a:spcBef>
              <a:spcAft>
                <a:spcPct val="0"/>
              </a:spcAft>
              <a:tabLst>
                <a:tab pos="723900" algn="l"/>
              </a:tabLst>
              <a:defRPr>
                <a:solidFill>
                  <a:schemeClr val="tx1"/>
                </a:solidFill>
                <a:latin typeface="Arial" pitchFamily="34" charset="0"/>
                <a:cs typeface="Arial" pitchFamily="34" charset="0"/>
              </a:defRPr>
            </a:lvl6pPr>
            <a:lvl7pPr fontAlgn="base">
              <a:spcBef>
                <a:spcPct val="0"/>
              </a:spcBef>
              <a:spcAft>
                <a:spcPct val="0"/>
              </a:spcAft>
              <a:tabLst>
                <a:tab pos="723900" algn="l"/>
              </a:tabLst>
              <a:defRPr>
                <a:solidFill>
                  <a:schemeClr val="tx1"/>
                </a:solidFill>
                <a:latin typeface="Arial" pitchFamily="34" charset="0"/>
                <a:cs typeface="Arial" pitchFamily="34" charset="0"/>
              </a:defRPr>
            </a:lvl7pPr>
            <a:lvl8pPr fontAlgn="base">
              <a:spcBef>
                <a:spcPct val="0"/>
              </a:spcBef>
              <a:spcAft>
                <a:spcPct val="0"/>
              </a:spcAft>
              <a:tabLst>
                <a:tab pos="723900" algn="l"/>
              </a:tabLst>
              <a:defRPr>
                <a:solidFill>
                  <a:schemeClr val="tx1"/>
                </a:solidFill>
                <a:latin typeface="Arial" pitchFamily="34" charset="0"/>
                <a:cs typeface="Arial" pitchFamily="34" charset="0"/>
              </a:defRPr>
            </a:lvl8pPr>
            <a:lvl9pPr fontAlgn="base">
              <a:spcBef>
                <a:spcPct val="0"/>
              </a:spcBef>
              <a:spcAft>
                <a:spcPct val="0"/>
              </a:spcAft>
              <a:tabLst>
                <a:tab pos="7239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723900" algn="l"/>
              </a:tabLst>
            </a:pPr>
            <a:r>
              <a:rPr kumimoji="0" lang="en-US" alt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5 : Actual Expenditure against Allocations</a:t>
            </a:r>
            <a:endParaRPr kumimoji="0" lang="en-US" altLang="en-US" sz="1600" b="0" i="1" u="none" strike="noStrike" cap="none" normalizeH="0" baseline="0" dirty="0" smtClean="0">
              <a:ln>
                <a:noFill/>
              </a:ln>
              <a:solidFill>
                <a:schemeClr val="tx1"/>
              </a:solidFill>
              <a:effectLst/>
              <a:ea typeface="Calibri" pitchFamily="34" charset="0"/>
              <a:cs typeface="Times New Roman" pitchFamily="18" charset="0"/>
            </a:endParaRPr>
          </a:p>
        </p:txBody>
      </p:sp>
      <p:sp>
        <p:nvSpPr>
          <p:cNvPr id="6" name="TextBox 5"/>
          <p:cNvSpPr txBox="1"/>
          <p:nvPr/>
        </p:nvSpPr>
        <p:spPr>
          <a:xfrm>
            <a:off x="375138" y="4495800"/>
            <a:ext cx="7547644" cy="615553"/>
          </a:xfrm>
          <a:prstGeom prst="rect">
            <a:avLst/>
          </a:prstGeom>
          <a:noFill/>
        </p:spPr>
        <p:txBody>
          <a:bodyPr wrap="none" rtlCol="0">
            <a:spAutoFit/>
          </a:bodyPr>
          <a:lstStyle/>
          <a:p>
            <a:pPr lvl="0"/>
            <a:r>
              <a:rPr lang="en-US" altLang="en-US" sz="1600" i="1" dirty="0">
                <a:latin typeface="Arial" pitchFamily="34" charset="0"/>
                <a:ea typeface="Calibri" pitchFamily="34" charset="0"/>
                <a:cs typeface="Times New Roman" pitchFamily="18" charset="0"/>
              </a:rPr>
              <a:t>Source: DBE Presentation to Select Committee on Appropriations, 02 June 2015</a:t>
            </a:r>
            <a:r>
              <a:rPr lang="en-US" altLang="en-US" sz="1400" dirty="0">
                <a:latin typeface="Arial" pitchFamily="34" charset="0"/>
                <a:cs typeface="Arial" pitchFamily="34" charset="0"/>
              </a:rPr>
              <a:t> </a:t>
            </a:r>
            <a:endParaRPr lang="en-US" altLang="en-US" sz="4000" dirty="0">
              <a:latin typeface="Arial" pitchFamily="34" charset="0"/>
              <a:cs typeface="Arial" pitchFamily="34" charset="0"/>
            </a:endParaRPr>
          </a:p>
          <a:p>
            <a:endParaRPr lang="en-US" dirty="0"/>
          </a:p>
        </p:txBody>
      </p:sp>
      <p:sp>
        <p:nvSpPr>
          <p:cNvPr id="7" name="TextBox 6"/>
          <p:cNvSpPr txBox="1"/>
          <p:nvPr/>
        </p:nvSpPr>
        <p:spPr>
          <a:xfrm>
            <a:off x="762000" y="4953000"/>
            <a:ext cx="8265276"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DBE has only spent </a:t>
            </a:r>
            <a:r>
              <a:rPr lang="en-US" b="1" dirty="0" smtClean="0"/>
              <a:t>R5.94 billion </a:t>
            </a:r>
            <a:r>
              <a:rPr lang="en-US" dirty="0" smtClean="0"/>
              <a:t>of the R 8.9 billion on table, this is </a:t>
            </a:r>
            <a:r>
              <a:rPr lang="en-US" b="1" dirty="0" smtClean="0"/>
              <a:t>R7.1 billion </a:t>
            </a:r>
            <a:r>
              <a:rPr lang="en-US" dirty="0" smtClean="0"/>
              <a:t>less </a:t>
            </a:r>
          </a:p>
          <a:p>
            <a:r>
              <a:rPr lang="en-US" dirty="0" smtClean="0"/>
              <a:t>Than the initial R13 billion set aside for ASIDI in 2011/12</a:t>
            </a:r>
          </a:p>
        </p:txBody>
      </p:sp>
    </p:spTree>
    <p:extLst>
      <p:ext uri="{BB962C8B-B14F-4D97-AF65-F5344CB8AC3E}">
        <p14:creationId xmlns:p14="http://schemas.microsoft.com/office/powerpoint/2010/main" xmlns="" val="2302327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ASIDI (Cont.)</a:t>
            </a:r>
          </a:p>
        </p:txBody>
      </p:sp>
      <p:sp>
        <p:nvSpPr>
          <p:cNvPr id="3" name="Content Placeholder 2"/>
          <p:cNvSpPr>
            <a:spLocks noGrp="1"/>
          </p:cNvSpPr>
          <p:nvPr>
            <p:ph idx="1"/>
          </p:nvPr>
        </p:nvSpPr>
        <p:spPr/>
        <p:txBody>
          <a:bodyPr>
            <a:normAutofit fontScale="70000" lnSpcReduction="20000"/>
          </a:bodyPr>
          <a:lstStyle/>
          <a:p>
            <a:r>
              <a:rPr lang="en-US" dirty="0"/>
              <a:t>With ASIDI merging with the EIG next year, EE has a few concerns. The advantage of the merger is that EIG performance and expenditure has been better than that of ASIDI. </a:t>
            </a:r>
            <a:endParaRPr lang="en-US" dirty="0" smtClean="0"/>
          </a:p>
          <a:p>
            <a:r>
              <a:rPr lang="en-US" dirty="0" smtClean="0"/>
              <a:t>The </a:t>
            </a:r>
            <a:r>
              <a:rPr lang="en-US" dirty="0"/>
              <a:t>main disadvantages are that ASIDI was initially introduced because provinces highlighted a lack of sufficient funds to address schools made out of inappropriate material, and funding for other school infrastructure projects. </a:t>
            </a:r>
            <a:endParaRPr lang="en-US" dirty="0" smtClean="0"/>
          </a:p>
          <a:p>
            <a:r>
              <a:rPr lang="en-US" dirty="0" smtClean="0"/>
              <a:t>Provinces</a:t>
            </a:r>
            <a:r>
              <a:rPr lang="en-US" dirty="0"/>
              <a:t>, particularly those with significant backlogs, no longer have additional funding for school infrastructure (in the form of ASIDI), and this will require them to compete with one other for EIG funding. </a:t>
            </a:r>
            <a:endParaRPr lang="en-US" dirty="0" smtClean="0"/>
          </a:p>
          <a:p>
            <a:r>
              <a:rPr lang="en-US" dirty="0" smtClean="0"/>
              <a:t>The </a:t>
            </a:r>
            <a:r>
              <a:rPr lang="en-US" dirty="0"/>
              <a:t>merger of the grants will also mean that provinces must commit large amounts of their Equitable Share (ES) toward infrastructure – something which they have failed to do in the past (as in the case of Limpopo which last year contributed 0% of its ES).</a:t>
            </a:r>
          </a:p>
          <a:p>
            <a:endParaRPr lang="en-US" dirty="0"/>
          </a:p>
        </p:txBody>
      </p:sp>
    </p:spTree>
    <p:extLst>
      <p:ext uri="{BB962C8B-B14F-4D97-AF65-F5344CB8AC3E}">
        <p14:creationId xmlns:p14="http://schemas.microsoft.com/office/powerpoint/2010/main" xmlns="" val="4255383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Positives</a:t>
            </a:r>
            <a:endParaRPr lang="en-US" sz="4800" b="1" dirty="0"/>
          </a:p>
        </p:txBody>
      </p:sp>
      <p:sp>
        <p:nvSpPr>
          <p:cNvPr id="3" name="Content Placeholder 2"/>
          <p:cNvSpPr>
            <a:spLocks noGrp="1"/>
          </p:cNvSpPr>
          <p:nvPr>
            <p:ph idx="1"/>
          </p:nvPr>
        </p:nvSpPr>
        <p:spPr/>
        <p:txBody>
          <a:bodyPr>
            <a:normAutofit/>
          </a:bodyPr>
          <a:lstStyle/>
          <a:p>
            <a:r>
              <a:rPr lang="en-US" sz="2800" dirty="0"/>
              <a:t>Provincial allocations as tabled in the 2016 Division of Revenue Bill indicate increases for some provinces. </a:t>
            </a:r>
            <a:r>
              <a:rPr lang="en-ZA" sz="2800" dirty="0"/>
              <a:t>It is encouraging to see that total allocations to ASIDI in 2016 increase by 16% from 2015. </a:t>
            </a:r>
            <a:endParaRPr lang="en-ZA" sz="2800" dirty="0" smtClean="0"/>
          </a:p>
          <a:p>
            <a:pPr marL="0" indent="0">
              <a:buNone/>
            </a:pPr>
            <a:endParaRPr lang="en-ZA" sz="2800" dirty="0" smtClean="0"/>
          </a:p>
          <a:p>
            <a:r>
              <a:rPr lang="en-ZA" sz="2800" dirty="0" smtClean="0"/>
              <a:t>The EC sees </a:t>
            </a:r>
            <a:r>
              <a:rPr lang="en-ZA" sz="2800" dirty="0"/>
              <a:t>a large increase of 42%. This is in line with the desperate need for infrastructure in the EC. </a:t>
            </a:r>
            <a:endParaRPr lang="en-US" sz="2800" dirty="0"/>
          </a:p>
        </p:txBody>
      </p:sp>
    </p:spTree>
    <p:extLst>
      <p:ext uri="{BB962C8B-B14F-4D97-AF65-F5344CB8AC3E}">
        <p14:creationId xmlns:p14="http://schemas.microsoft.com/office/powerpoint/2010/main" xmlns="" val="3908501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Minimum Norms and Standards</a:t>
            </a:r>
            <a:endParaRPr lang="en-US" b="1" dirty="0"/>
          </a:p>
        </p:txBody>
      </p:sp>
      <p:sp>
        <p:nvSpPr>
          <p:cNvPr id="3" name="Content Placeholder 2"/>
          <p:cNvSpPr>
            <a:spLocks noGrp="1"/>
          </p:cNvSpPr>
          <p:nvPr>
            <p:ph idx="1"/>
          </p:nvPr>
        </p:nvSpPr>
        <p:spPr>
          <a:xfrm>
            <a:off x="457200" y="1371600"/>
            <a:ext cx="8305800" cy="4953000"/>
          </a:xfrm>
        </p:spPr>
        <p:txBody>
          <a:bodyPr>
            <a:noAutofit/>
          </a:bodyPr>
          <a:lstStyle/>
          <a:p>
            <a:r>
              <a:rPr lang="en-ZA" sz="2400" dirty="0" smtClean="0"/>
              <a:t>In </a:t>
            </a:r>
            <a:r>
              <a:rPr lang="en-ZA" sz="2400" dirty="0"/>
              <a:t>November 2013, the regulations relating to Minimum Uniform Norms and Standards for public school infrastructure (N&amp;S) were </a:t>
            </a:r>
            <a:r>
              <a:rPr lang="en-ZA" sz="2400" dirty="0" smtClean="0"/>
              <a:t>published</a:t>
            </a:r>
            <a:r>
              <a:rPr lang="en-ZA" sz="2400" dirty="0"/>
              <a:t> </a:t>
            </a:r>
            <a:r>
              <a:rPr lang="en-ZA" sz="2400" dirty="0" smtClean="0"/>
              <a:t>by Minister </a:t>
            </a:r>
            <a:r>
              <a:rPr lang="en-ZA" sz="2400" dirty="0" err="1" smtClean="0"/>
              <a:t>Motshekga</a:t>
            </a:r>
            <a:r>
              <a:rPr lang="en-ZA" sz="2400" dirty="0" smtClean="0"/>
              <a:t>.</a:t>
            </a:r>
            <a:endParaRPr lang="en-ZA" sz="2400" dirty="0"/>
          </a:p>
          <a:p>
            <a:r>
              <a:rPr lang="en-ZA" sz="2400" dirty="0" smtClean="0"/>
              <a:t>First deadline</a:t>
            </a:r>
            <a:r>
              <a:rPr lang="en-ZA" sz="2400" dirty="0"/>
              <a:t>: </a:t>
            </a:r>
            <a:r>
              <a:rPr lang="en-ZA" sz="2400" b="1" dirty="0"/>
              <a:t>29 November 2016 </a:t>
            </a:r>
          </a:p>
          <a:p>
            <a:r>
              <a:rPr lang="en-ZA" sz="2400" dirty="0"/>
              <a:t>All schools without any access to water, electricity and sanitation must be provided with these basic services, and all schools built from inadequate materials like mud, wood, metal and asbestos (i.e. </a:t>
            </a:r>
            <a:r>
              <a:rPr lang="en-ZA" sz="2400" dirty="0" smtClean="0"/>
              <a:t>inappropriate schools), </a:t>
            </a:r>
            <a:r>
              <a:rPr lang="en-ZA" sz="2400" dirty="0"/>
              <a:t>must be </a:t>
            </a:r>
            <a:r>
              <a:rPr lang="en-ZA" sz="2400" dirty="0" smtClean="0"/>
              <a:t>eradicated.</a:t>
            </a:r>
            <a:endParaRPr lang="en-US" sz="2400" b="1" dirty="0" smtClean="0"/>
          </a:p>
          <a:p>
            <a:r>
              <a:rPr lang="en-US" sz="2400" dirty="0" smtClean="0"/>
              <a:t>EE is not convinced that DBE will be able to meet this target. </a:t>
            </a:r>
          </a:p>
          <a:p>
            <a:r>
              <a:rPr lang="en-ZA" sz="2400" dirty="0"/>
              <a:t>O</a:t>
            </a:r>
            <a:r>
              <a:rPr lang="en-ZA" sz="2400" dirty="0" smtClean="0"/>
              <a:t>ur analysis has shown </a:t>
            </a:r>
            <a:r>
              <a:rPr lang="en-ZA" sz="2400" dirty="0"/>
              <a:t>(1) </a:t>
            </a:r>
            <a:r>
              <a:rPr lang="en-ZA" sz="2400" b="1" dirty="0"/>
              <a:t>additional allocations have not been made in the </a:t>
            </a:r>
            <a:r>
              <a:rPr lang="en-ZA" sz="2400" b="1" dirty="0" smtClean="0"/>
              <a:t>2016/17 </a:t>
            </a:r>
            <a:r>
              <a:rPr lang="en-ZA" sz="2400" b="1" dirty="0"/>
              <a:t>Budget to accommodate </a:t>
            </a:r>
            <a:r>
              <a:rPr lang="en-ZA" sz="2400" b="1" dirty="0" smtClean="0"/>
              <a:t>the N&amp;S</a:t>
            </a:r>
            <a:r>
              <a:rPr lang="en-ZA" sz="2400" b="1" dirty="0"/>
              <a:t>, </a:t>
            </a:r>
            <a:r>
              <a:rPr lang="en-ZA" sz="2400" dirty="0"/>
              <a:t>and (2) </a:t>
            </a:r>
            <a:r>
              <a:rPr lang="en-ZA" sz="2400" b="1" dirty="0"/>
              <a:t>the allocations that were made before the N&amp;S came into effect have been </a:t>
            </a:r>
            <a:r>
              <a:rPr lang="en-ZA" sz="2400" b="1" u="sng" dirty="0"/>
              <a:t>reduced.</a:t>
            </a:r>
            <a:endParaRPr lang="en-US" sz="2400" dirty="0"/>
          </a:p>
        </p:txBody>
      </p:sp>
    </p:spTree>
    <p:extLst>
      <p:ext uri="{BB962C8B-B14F-4D97-AF65-F5344CB8AC3E}">
        <p14:creationId xmlns:p14="http://schemas.microsoft.com/office/powerpoint/2010/main" xmlns="" val="3222328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N&amp;S (Cont.)</a:t>
            </a:r>
            <a:endParaRPr lang="en-US" dirty="0"/>
          </a:p>
        </p:txBody>
      </p:sp>
      <p:sp>
        <p:nvSpPr>
          <p:cNvPr id="3" name="Content Placeholder 2"/>
          <p:cNvSpPr>
            <a:spLocks noGrp="1"/>
          </p:cNvSpPr>
          <p:nvPr>
            <p:ph idx="1"/>
          </p:nvPr>
        </p:nvSpPr>
        <p:spPr/>
        <p:txBody>
          <a:bodyPr/>
          <a:lstStyle/>
          <a:p>
            <a:r>
              <a:rPr lang="en-ZA" dirty="0"/>
              <a:t>How will the N&amp;S be funded? </a:t>
            </a:r>
          </a:p>
          <a:p>
            <a:r>
              <a:rPr lang="en-ZA" dirty="0"/>
              <a:t>How much will it cost? </a:t>
            </a:r>
          </a:p>
          <a:p>
            <a:r>
              <a:rPr lang="en-ZA" dirty="0"/>
              <a:t>How will the N&amp;S deadlines be met? </a:t>
            </a:r>
          </a:p>
          <a:p>
            <a:pPr marL="0" indent="0">
              <a:buNone/>
            </a:pPr>
            <a:endParaRPr lang="en-US" dirty="0"/>
          </a:p>
        </p:txBody>
      </p:sp>
    </p:spTree>
    <p:extLst>
      <p:ext uri="{BB962C8B-B14F-4D97-AF65-F5344CB8AC3E}">
        <p14:creationId xmlns:p14="http://schemas.microsoft.com/office/powerpoint/2010/main" xmlns="" val="2322617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a:t>
            </a:r>
            <a:endParaRPr lang="en-US" b="1" dirty="0"/>
          </a:p>
        </p:txBody>
      </p:sp>
      <p:sp>
        <p:nvSpPr>
          <p:cNvPr id="3" name="Content Placeholder 2"/>
          <p:cNvSpPr>
            <a:spLocks noGrp="1"/>
          </p:cNvSpPr>
          <p:nvPr>
            <p:ph idx="1"/>
          </p:nvPr>
        </p:nvSpPr>
        <p:spPr/>
        <p:txBody>
          <a:bodyPr>
            <a:normAutofit fontScale="77500" lnSpcReduction="20000"/>
          </a:bodyPr>
          <a:lstStyle/>
          <a:p>
            <a:r>
              <a:rPr lang="en-US" sz="3800" dirty="0" smtClean="0"/>
              <a:t>The </a:t>
            </a:r>
            <a:r>
              <a:rPr lang="en-US" sz="3800" dirty="0"/>
              <a:t>national government should undertake a costing assessment to determine the budget allocations that will be required for provinces to comply with the Norms and Standards for school </a:t>
            </a:r>
            <a:r>
              <a:rPr lang="en-US" sz="3800" dirty="0" smtClean="0"/>
              <a:t>infrastructure.</a:t>
            </a:r>
            <a:endParaRPr lang="en-US" sz="3800" dirty="0"/>
          </a:p>
          <a:p>
            <a:r>
              <a:rPr lang="en-US" sz="3800" dirty="0" smtClean="0"/>
              <a:t>The </a:t>
            </a:r>
            <a:r>
              <a:rPr lang="en-US" sz="3800" dirty="0"/>
              <a:t>DBE should monitor and oversee the development of provincial capacity to build new schools and improve existing schools. </a:t>
            </a:r>
          </a:p>
          <a:p>
            <a:r>
              <a:rPr lang="en-US" sz="3800" dirty="0" smtClean="0"/>
              <a:t>The </a:t>
            </a:r>
            <a:r>
              <a:rPr lang="en-US" sz="3800" dirty="0"/>
              <a:t>planning and development of schools that meet minimum Norms and Standards should be undertaken in an open and transparent manner. </a:t>
            </a:r>
            <a:endParaRPr lang="en-US" dirty="0"/>
          </a:p>
        </p:txBody>
      </p:sp>
    </p:spTree>
    <p:extLst>
      <p:ext uri="{BB962C8B-B14F-4D97-AF65-F5344CB8AC3E}">
        <p14:creationId xmlns:p14="http://schemas.microsoft.com/office/powerpoint/2010/main" xmlns="" val="2850078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Scholar Transport</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ZA" sz="3300" dirty="0" smtClean="0"/>
              <a:t>Contextual Background</a:t>
            </a:r>
          </a:p>
          <a:p>
            <a:r>
              <a:rPr lang="en-ZA" dirty="0" smtClean="0"/>
              <a:t>School </a:t>
            </a:r>
            <a:r>
              <a:rPr lang="en-ZA" dirty="0"/>
              <a:t>learners across South Africa walk vast distances to school, particularly in the rural areas in KwaZulu-Natal and the Eastern Cape.</a:t>
            </a:r>
          </a:p>
          <a:p>
            <a:r>
              <a:rPr lang="en-ZA" dirty="0"/>
              <a:t>Walking long distances has a direct impact on learner attendance, high drop-out rates, low concentration levels and poor academic performance.</a:t>
            </a:r>
          </a:p>
          <a:p>
            <a:r>
              <a:rPr lang="en-ZA" dirty="0"/>
              <a:t>The failure to provide learners with scholar transport assistance undermines their right to a basic education.</a:t>
            </a:r>
          </a:p>
          <a:p>
            <a:r>
              <a:rPr lang="en-ZA" dirty="0"/>
              <a:t>Additionally learners are exposed to safety risks such as sexual assault, inclement weather and unsafe private transport.</a:t>
            </a:r>
            <a:endParaRPr lang="en-US" dirty="0"/>
          </a:p>
          <a:p>
            <a:endParaRPr lang="en-US" dirty="0"/>
          </a:p>
        </p:txBody>
      </p:sp>
    </p:spTree>
    <p:extLst>
      <p:ext uri="{BB962C8B-B14F-4D97-AF65-F5344CB8AC3E}">
        <p14:creationId xmlns:p14="http://schemas.microsoft.com/office/powerpoint/2010/main" xmlns="" val="65361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t>Introduction</a:t>
            </a:r>
            <a:endParaRPr lang="en-US" sz="4800" b="1" dirty="0"/>
          </a:p>
        </p:txBody>
      </p:sp>
      <p:sp>
        <p:nvSpPr>
          <p:cNvPr id="3" name="Content Placeholder 2"/>
          <p:cNvSpPr>
            <a:spLocks noGrp="1"/>
          </p:cNvSpPr>
          <p:nvPr>
            <p:ph idx="1"/>
          </p:nvPr>
        </p:nvSpPr>
        <p:spPr/>
        <p:txBody>
          <a:bodyPr>
            <a:normAutofit fontScale="85000" lnSpcReduction="20000"/>
          </a:bodyPr>
          <a:lstStyle/>
          <a:p>
            <a:r>
              <a:rPr lang="en-US" sz="2600" dirty="0" smtClean="0"/>
              <a:t>EE is a movement of learners, parents, teachers and community members working for quality and equality in the South African education system through research, analysis and activism. We are based in the Western Cape, with satellite offices in Gauteng and the Eastern Cape, and a strong presence in Kwa-Zulu Natal and Limpopo</a:t>
            </a:r>
          </a:p>
          <a:p>
            <a:r>
              <a:rPr lang="en-US" sz="2600" dirty="0"/>
              <a:t>The Equal Education Law Centre Trust is a registered non-profit trust, established for the sole object of providing legal services for the benefit of poor and needy persons through the establishment, management and supervision of the Equal Education Law Centre(EELC). </a:t>
            </a:r>
            <a:endParaRPr lang="en-US" sz="2600" dirty="0" smtClean="0"/>
          </a:p>
          <a:p>
            <a:r>
              <a:rPr lang="en-US" sz="2600" dirty="0"/>
              <a:t>The main object of the EELC is promoting equitable, adequately resourced and high quality education in South Africa through the provision of </a:t>
            </a:r>
            <a:r>
              <a:rPr lang="en-US" sz="2600" dirty="0" err="1"/>
              <a:t>specialised</a:t>
            </a:r>
            <a:r>
              <a:rPr lang="en-US" sz="2600" dirty="0"/>
              <a:t> legal services and advice on matters concerning education, having particular regard to the needs of socially and economically disadvantaged persons</a:t>
            </a:r>
            <a:r>
              <a:rPr lang="en-US" sz="2800" dirty="0"/>
              <a:t>.</a:t>
            </a:r>
          </a:p>
          <a:p>
            <a:endParaRPr lang="en-US" sz="2800" dirty="0" smtClean="0"/>
          </a:p>
          <a:p>
            <a:endParaRPr lang="en-US" sz="2800" dirty="0"/>
          </a:p>
          <a:p>
            <a:endParaRPr lang="en-US" sz="2600" dirty="0"/>
          </a:p>
        </p:txBody>
      </p:sp>
    </p:spTree>
    <p:extLst>
      <p:ext uri="{BB962C8B-B14F-4D97-AF65-F5344CB8AC3E}">
        <p14:creationId xmlns:p14="http://schemas.microsoft.com/office/powerpoint/2010/main" xmlns="" val="783581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latin typeface="+mn-lt"/>
                <a:cs typeface="Arial" panose="020B0604020202020204" pitchFamily="34" charset="0"/>
              </a:rPr>
              <a:t>Challenges in the Provision of Scholar Transport Assistance</a:t>
            </a:r>
            <a:endParaRPr lang="en-US" sz="3200" dirty="0">
              <a:latin typeface="+mn-lt"/>
            </a:endParaRPr>
          </a:p>
        </p:txBody>
      </p:sp>
      <p:sp>
        <p:nvSpPr>
          <p:cNvPr id="3" name="Content Placeholder 2"/>
          <p:cNvSpPr>
            <a:spLocks noGrp="1"/>
          </p:cNvSpPr>
          <p:nvPr>
            <p:ph idx="1"/>
          </p:nvPr>
        </p:nvSpPr>
        <p:spPr>
          <a:xfrm>
            <a:off x="457200" y="1752600"/>
            <a:ext cx="8229600" cy="4525963"/>
          </a:xfrm>
        </p:spPr>
        <p:txBody>
          <a:bodyPr>
            <a:normAutofit fontScale="70000" lnSpcReduction="20000"/>
          </a:bodyPr>
          <a:lstStyle/>
          <a:p>
            <a:r>
              <a:rPr lang="en-ZA" dirty="0"/>
              <a:t>Collaboration between the Departments of Transport and Basic Education to ensure adequate data-capturing of learners in need.</a:t>
            </a:r>
          </a:p>
          <a:p>
            <a:r>
              <a:rPr lang="en-ZA" dirty="0"/>
              <a:t>Budgeting to ensure that this need is met.</a:t>
            </a:r>
          </a:p>
          <a:p>
            <a:r>
              <a:rPr lang="en-ZA" dirty="0"/>
              <a:t>Service delivery to intended beneficiaries.</a:t>
            </a:r>
          </a:p>
          <a:p>
            <a:r>
              <a:rPr lang="en-ZA" dirty="0"/>
              <a:t>Lack of clarity on whose responsibility it is to provide this service. </a:t>
            </a:r>
          </a:p>
          <a:p>
            <a:r>
              <a:rPr lang="en-ZA" dirty="0"/>
              <a:t>Consequently hinders the ability to hold the responsible State Department accountable for service delivery.</a:t>
            </a:r>
          </a:p>
          <a:p>
            <a:r>
              <a:rPr lang="en-ZA" dirty="0"/>
              <a:t>Non-payment of Service Providers.</a:t>
            </a:r>
          </a:p>
          <a:p>
            <a:r>
              <a:rPr lang="en-ZA" dirty="0"/>
              <a:t>Lack of funding to meet the demand for scholar transport assistance</a:t>
            </a:r>
          </a:p>
          <a:p>
            <a:r>
              <a:rPr lang="en-ZA" dirty="0"/>
              <a:t>2016 Division of Revenue Bill did not allocate funding for learner transport exclusively</a:t>
            </a:r>
            <a:r>
              <a:rPr lang="en-ZA" dirty="0" smtClean="0"/>
              <a:t>.</a:t>
            </a:r>
            <a:endParaRPr lang="en-US" dirty="0"/>
          </a:p>
        </p:txBody>
      </p:sp>
    </p:spTree>
    <p:extLst>
      <p:ext uri="{BB962C8B-B14F-4D97-AF65-F5344CB8AC3E}">
        <p14:creationId xmlns:p14="http://schemas.microsoft.com/office/powerpoint/2010/main" xmlns="" val="2551497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cs typeface="Arial" panose="020B0604020202020204" pitchFamily="34" charset="0"/>
              </a:rPr>
              <a:t>Funding for Scholar Transport</a:t>
            </a:r>
            <a:endParaRPr lang="en-US" dirty="0"/>
          </a:p>
        </p:txBody>
      </p:sp>
      <p:sp>
        <p:nvSpPr>
          <p:cNvPr id="3" name="Content Placeholder 2"/>
          <p:cNvSpPr>
            <a:spLocks noGrp="1"/>
          </p:cNvSpPr>
          <p:nvPr>
            <p:ph idx="1"/>
          </p:nvPr>
        </p:nvSpPr>
        <p:spPr/>
        <p:txBody>
          <a:bodyPr/>
          <a:lstStyle/>
          <a:p>
            <a:pPr marL="0" lvl="0" indent="0">
              <a:spcBef>
                <a:spcPts val="0"/>
              </a:spcBef>
              <a:buNone/>
            </a:pPr>
            <a:r>
              <a:rPr lang="en-ZA" sz="1600" dirty="0">
                <a:solidFill>
                  <a:prstClr val="black"/>
                </a:solidFill>
              </a:rPr>
              <a:t>Table </a:t>
            </a:r>
            <a:r>
              <a:rPr lang="en-ZA" sz="1600" dirty="0" smtClean="0">
                <a:solidFill>
                  <a:prstClr val="black"/>
                </a:solidFill>
              </a:rPr>
              <a:t>6: </a:t>
            </a:r>
            <a:r>
              <a:rPr lang="en-ZA" sz="1600" dirty="0">
                <a:solidFill>
                  <a:prstClr val="black"/>
                </a:solidFill>
              </a:rPr>
              <a:t>2015/16 Scholar Transport Budget and Expenditure Information and target Information</a:t>
            </a:r>
            <a:endParaRPr lang="en-US" sz="1600" dirty="0">
              <a:solidFill>
                <a:prstClr val="black"/>
              </a:solidFill>
            </a:endParaRP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457200" y="2221089"/>
            <a:ext cx="8176218" cy="295889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990600" y="5234001"/>
            <a:ext cx="7391400"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800" b="0" i="0" u="none" strike="noStrike" kern="0" cap="none" spc="0" normalizeH="0" baseline="0" noProof="0" dirty="0" smtClean="0">
                <a:ln>
                  <a:noFill/>
                </a:ln>
                <a:solidFill>
                  <a:prstClr val="black"/>
                </a:solidFill>
                <a:effectLst/>
                <a:uLnTx/>
                <a:uFillTx/>
              </a:rPr>
              <a:t>Source: National Learner Transport Policy Presentation, 08 September 2015</a:t>
            </a:r>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1079150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l"/>
            <a:r>
              <a:rPr lang="en-ZA" sz="3600" b="1" dirty="0">
                <a:cs typeface="Arial" panose="020B0604020202020204" pitchFamily="34" charset="0"/>
              </a:rPr>
              <a:t>Scholar Transport Budget and Expenditure</a:t>
            </a:r>
            <a:endParaRPr lang="en-US" sz="3600" b="1" dirty="0"/>
          </a:p>
        </p:txBody>
      </p:sp>
      <p:sp>
        <p:nvSpPr>
          <p:cNvPr id="3" name="Content Placeholder 2"/>
          <p:cNvSpPr>
            <a:spLocks noGrp="1"/>
          </p:cNvSpPr>
          <p:nvPr>
            <p:ph idx="1"/>
          </p:nvPr>
        </p:nvSpPr>
        <p:spPr/>
        <p:txBody>
          <a:bodyPr>
            <a:normAutofit fontScale="92500" lnSpcReduction="20000"/>
          </a:bodyPr>
          <a:lstStyle/>
          <a:p>
            <a:r>
              <a:rPr lang="en-ZA" dirty="0"/>
              <a:t>Reported figures are intuitively incorrect.</a:t>
            </a:r>
          </a:p>
          <a:p>
            <a:r>
              <a:rPr lang="en-ZA" dirty="0"/>
              <a:t>National Household Survey(2013), in KZN alone, there are more than 2 million learners who walk all the way to school. Of these learners, more than 210 000 walk for more than an hour( in one direction), while a further 659 000 learners walk between 30 min to 1 hour.</a:t>
            </a:r>
          </a:p>
          <a:p>
            <a:r>
              <a:rPr lang="en-ZA" dirty="0"/>
              <a:t>Without accurate figures of the number of learners in need of scholar transport assistance, needy learners will not benefit from the National Scholar Transport Policy</a:t>
            </a:r>
            <a:r>
              <a:rPr lang="en-ZA" dirty="0" smtClean="0"/>
              <a:t>.</a:t>
            </a:r>
            <a:endParaRPr lang="en-ZA" dirty="0"/>
          </a:p>
        </p:txBody>
      </p:sp>
    </p:spTree>
    <p:extLst>
      <p:ext uri="{BB962C8B-B14F-4D97-AF65-F5344CB8AC3E}">
        <p14:creationId xmlns:p14="http://schemas.microsoft.com/office/powerpoint/2010/main" xmlns="" val="1407826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cs typeface="Arial" panose="020B0604020202020204" pitchFamily="34" charset="0"/>
              </a:rPr>
              <a:t>National Policy Funding Model</a:t>
            </a:r>
            <a:endParaRPr lang="en-US" dirty="0"/>
          </a:p>
        </p:txBody>
      </p:sp>
      <p:sp>
        <p:nvSpPr>
          <p:cNvPr id="3" name="Content Placeholder 2"/>
          <p:cNvSpPr>
            <a:spLocks noGrp="1"/>
          </p:cNvSpPr>
          <p:nvPr>
            <p:ph idx="1"/>
          </p:nvPr>
        </p:nvSpPr>
        <p:spPr/>
        <p:txBody>
          <a:bodyPr>
            <a:normAutofit fontScale="92500" lnSpcReduction="20000"/>
          </a:bodyPr>
          <a:lstStyle/>
          <a:p>
            <a:r>
              <a:rPr lang="en-ZA" dirty="0"/>
              <a:t>Funding model does not address the growing demand for scholar transport and the budget constraints of Provincial Departments.</a:t>
            </a:r>
          </a:p>
          <a:p>
            <a:r>
              <a:rPr lang="en-ZA" dirty="0"/>
              <a:t>Insufficient funding from Provincial Treasury.</a:t>
            </a:r>
          </a:p>
          <a:p>
            <a:r>
              <a:rPr lang="en-ZA" dirty="0"/>
              <a:t>Current Policy is silent on whether a conditional grant is being considered despite recommendations by EE to this Committee in November 2013 and April 2014.</a:t>
            </a:r>
          </a:p>
          <a:p>
            <a:r>
              <a:rPr lang="en-ZA" dirty="0"/>
              <a:t>Further EE has not been provided with reasons or explanations why this funding model has not been considered should this be the case</a:t>
            </a:r>
            <a:r>
              <a:rPr lang="en-ZA" dirty="0" smtClean="0"/>
              <a:t>.</a:t>
            </a:r>
            <a:endParaRPr lang="en-US" dirty="0"/>
          </a:p>
        </p:txBody>
      </p:sp>
    </p:spTree>
    <p:extLst>
      <p:ext uri="{BB962C8B-B14F-4D97-AF65-F5344CB8AC3E}">
        <p14:creationId xmlns:p14="http://schemas.microsoft.com/office/powerpoint/2010/main" xmlns="" val="2312559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3600" dirty="0" smtClean="0">
                <a:solidFill>
                  <a:prstClr val="black"/>
                </a:solidFill>
                <a:cs typeface="Arial" panose="020B0604020202020204" pitchFamily="34" charset="0"/>
              </a:rPr>
              <a:t>Budget Constraints and Learner Estimates</a:t>
            </a:r>
            <a:endParaRPr lang="en-US" sz="3600" dirty="0"/>
          </a:p>
        </p:txBody>
      </p:sp>
      <p:sp>
        <p:nvSpPr>
          <p:cNvPr id="3" name="Content Placeholder 2"/>
          <p:cNvSpPr>
            <a:spLocks noGrp="1"/>
          </p:cNvSpPr>
          <p:nvPr>
            <p:ph idx="1"/>
          </p:nvPr>
        </p:nvSpPr>
        <p:spPr/>
        <p:txBody>
          <a:bodyPr>
            <a:normAutofit lnSpcReduction="10000"/>
          </a:bodyPr>
          <a:lstStyle/>
          <a:p>
            <a:r>
              <a:rPr lang="en-ZA" dirty="0"/>
              <a:t>Provinces are struggling to meet the demand for scholar transport assistance.</a:t>
            </a:r>
          </a:p>
          <a:p>
            <a:r>
              <a:rPr lang="en-ZA" dirty="0"/>
              <a:t>Based on the EC and KZN budget estimates, these provinces will continue to under budget for scholar transport over the MTEF.</a:t>
            </a:r>
          </a:p>
          <a:p>
            <a:r>
              <a:rPr lang="en-ZA" dirty="0"/>
              <a:t>Lack of accurate data on the extent of the scholar transport problem will result in costing needs for scholar transport being grossly underestimated. </a:t>
            </a:r>
          </a:p>
        </p:txBody>
      </p:sp>
    </p:spTree>
    <p:extLst>
      <p:ext uri="{BB962C8B-B14F-4D97-AF65-F5344CB8AC3E}">
        <p14:creationId xmlns:p14="http://schemas.microsoft.com/office/powerpoint/2010/main" xmlns="" val="2033022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cs typeface="Arial" panose="020B0604020202020204" pitchFamily="34" charset="0"/>
              </a:rPr>
              <a:t>Scholar Transport Grant Design</a:t>
            </a:r>
            <a:endParaRPr lang="en-US" dirty="0"/>
          </a:p>
        </p:txBody>
      </p:sp>
      <p:sp>
        <p:nvSpPr>
          <p:cNvPr id="3" name="Content Placeholder 2"/>
          <p:cNvSpPr>
            <a:spLocks noGrp="1"/>
          </p:cNvSpPr>
          <p:nvPr>
            <p:ph idx="1"/>
          </p:nvPr>
        </p:nvSpPr>
        <p:spPr/>
        <p:txBody>
          <a:bodyPr>
            <a:normAutofit fontScale="62500" lnSpcReduction="20000"/>
          </a:bodyPr>
          <a:lstStyle/>
          <a:p>
            <a:r>
              <a:rPr lang="en-ZA" dirty="0"/>
              <a:t>Conditional Grant to be used specifically for scholar transport. This funding model could protect or ‘ring fence” the scholar transport budget to be used strictly for the purposes of scholar transport.</a:t>
            </a:r>
          </a:p>
          <a:p>
            <a:r>
              <a:rPr lang="en-ZA" dirty="0"/>
              <a:t>The Grant allocation formula will take into account the rural terrain of a province, the number of children who qualify and the distances within the province that they have to travel to ensure fair and equitable distribution of resources across the provinces.</a:t>
            </a:r>
          </a:p>
          <a:p>
            <a:r>
              <a:rPr lang="en-ZA" dirty="0"/>
              <a:t>The Formula Based Transfers be based in detailed calculations(cost analysis) of the overall provincial scholar transport costs and expenditure needs covering specific considerations: modes of transport-route accessibility-quality and availability of road infrastructure.</a:t>
            </a:r>
          </a:p>
          <a:p>
            <a:r>
              <a:rPr lang="en-ZA" dirty="0"/>
              <a:t>Grant funds different interventions most appropriate to the varying scenarios across the provinces.</a:t>
            </a:r>
          </a:p>
          <a:p>
            <a:r>
              <a:rPr lang="en-ZA" dirty="0"/>
              <a:t>Grant linked to key outputs or performance indicators. Stronger lines of reporting and accountability</a:t>
            </a:r>
            <a:r>
              <a:rPr lang="en-ZA" dirty="0" smtClean="0"/>
              <a:t>.</a:t>
            </a:r>
            <a:endParaRPr lang="en-US" dirty="0"/>
          </a:p>
        </p:txBody>
      </p:sp>
    </p:spTree>
    <p:extLst>
      <p:ext uri="{BB962C8B-B14F-4D97-AF65-F5344CB8AC3E}">
        <p14:creationId xmlns:p14="http://schemas.microsoft.com/office/powerpoint/2010/main" xmlns="" val="2634666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ZA" sz="3600" dirty="0">
                <a:cs typeface="Arial" panose="020B0604020202020204" pitchFamily="34" charset="0"/>
              </a:rPr>
              <a:t>Concluding Remarks and Recommendations</a:t>
            </a:r>
            <a:endParaRPr lang="en-US" sz="3600" i="1" dirty="0"/>
          </a:p>
        </p:txBody>
      </p:sp>
      <p:sp>
        <p:nvSpPr>
          <p:cNvPr id="3" name="Content Placeholder 2"/>
          <p:cNvSpPr>
            <a:spLocks noGrp="1"/>
          </p:cNvSpPr>
          <p:nvPr>
            <p:ph idx="1"/>
          </p:nvPr>
        </p:nvSpPr>
        <p:spPr/>
        <p:txBody>
          <a:bodyPr>
            <a:normAutofit lnSpcReduction="10000"/>
          </a:bodyPr>
          <a:lstStyle/>
          <a:p>
            <a:r>
              <a:rPr lang="en-ZA" dirty="0"/>
              <a:t>EE has raised concern regarding shrinking projections for school infrastructure funding and a low commitment for provinces to contribute towards this national priority. </a:t>
            </a:r>
            <a:endParaRPr lang="en-ZA" dirty="0" smtClean="0"/>
          </a:p>
          <a:p>
            <a:pPr marL="0" indent="0">
              <a:buNone/>
            </a:pPr>
            <a:endParaRPr lang="en-ZA" dirty="0" smtClean="0"/>
          </a:p>
          <a:p>
            <a:r>
              <a:rPr lang="en-ZA" dirty="0" smtClean="0"/>
              <a:t>EE </a:t>
            </a:r>
            <a:r>
              <a:rPr lang="en-ZA" dirty="0"/>
              <a:t>calls for greater transparency. We call for both the costing assessments for </a:t>
            </a:r>
            <a:r>
              <a:rPr lang="en-ZA" dirty="0" smtClean="0"/>
              <a:t>N&amp;S and provincial </a:t>
            </a:r>
            <a:r>
              <a:rPr lang="en-ZA" dirty="0"/>
              <a:t>implementation </a:t>
            </a:r>
            <a:r>
              <a:rPr lang="en-ZA" dirty="0" smtClean="0"/>
              <a:t>plans to be made publically accessible.</a:t>
            </a:r>
            <a:endParaRPr lang="en-US" dirty="0"/>
          </a:p>
        </p:txBody>
      </p:sp>
    </p:spTree>
    <p:extLst>
      <p:ext uri="{BB962C8B-B14F-4D97-AF65-F5344CB8AC3E}">
        <p14:creationId xmlns:p14="http://schemas.microsoft.com/office/powerpoint/2010/main" xmlns="" val="39755719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31956" cy="1143000"/>
          </a:xfrm>
        </p:spPr>
        <p:txBody>
          <a:bodyPr>
            <a:noAutofit/>
          </a:bodyPr>
          <a:lstStyle/>
          <a:p>
            <a:r>
              <a:rPr lang="en-ZA" sz="3600" dirty="0">
                <a:cs typeface="Arial" panose="020B0604020202020204" pitchFamily="34" charset="0"/>
              </a:rPr>
              <a:t>Concluding Remarks and Recommendations</a:t>
            </a:r>
            <a:endParaRPr lang="en-US" sz="3600" i="1" dirty="0"/>
          </a:p>
        </p:txBody>
      </p:sp>
      <p:sp>
        <p:nvSpPr>
          <p:cNvPr id="3" name="Content Placeholder 2"/>
          <p:cNvSpPr>
            <a:spLocks noGrp="1"/>
          </p:cNvSpPr>
          <p:nvPr>
            <p:ph idx="1"/>
          </p:nvPr>
        </p:nvSpPr>
        <p:spPr/>
        <p:txBody>
          <a:bodyPr>
            <a:normAutofit fontScale="77500" lnSpcReduction="20000"/>
          </a:bodyPr>
          <a:lstStyle/>
          <a:p>
            <a:r>
              <a:rPr lang="en-ZA" dirty="0"/>
              <a:t>EE has raised concern over the performance based incentive approach to awarding additional EIG funds. </a:t>
            </a:r>
          </a:p>
          <a:p>
            <a:r>
              <a:rPr lang="en-ZA" dirty="0"/>
              <a:t>We call for a more nuanced approach to assessing performance. </a:t>
            </a:r>
          </a:p>
          <a:p>
            <a:r>
              <a:rPr lang="en-ZA" dirty="0"/>
              <a:t>We recommend a thorough assessment of infrastructure delivery in provinces and propose a target-based model that takes provincial capacity and capability into account. </a:t>
            </a:r>
          </a:p>
          <a:p>
            <a:r>
              <a:rPr lang="en-ZA" dirty="0"/>
              <a:t>The delivery of school infrastructure needs to be more inclusive and participatory – citizens must be allowed to comment on planning documents, and this means that citizens should be able to access infrastructure reports such as User Asset Management Plans (U-AMPs) and procurement plans</a:t>
            </a:r>
            <a:r>
              <a:rPr lang="en-ZA" dirty="0" smtClean="0"/>
              <a:t>.</a:t>
            </a:r>
            <a:endParaRPr lang="en-ZA" dirty="0"/>
          </a:p>
        </p:txBody>
      </p:sp>
    </p:spTree>
    <p:extLst>
      <p:ext uri="{BB962C8B-B14F-4D97-AF65-F5344CB8AC3E}">
        <p14:creationId xmlns:p14="http://schemas.microsoft.com/office/powerpoint/2010/main" xmlns="" val="3452034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Autofit/>
          </a:bodyPr>
          <a:lstStyle/>
          <a:p>
            <a:r>
              <a:rPr lang="en-ZA" sz="3600" dirty="0">
                <a:cs typeface="Arial" panose="020B0604020202020204" pitchFamily="34" charset="0"/>
              </a:rPr>
              <a:t>Concluding Remarks and Recommendations</a:t>
            </a:r>
            <a:endParaRPr lang="en-US" sz="3600" dirty="0"/>
          </a:p>
        </p:txBody>
      </p:sp>
      <p:sp>
        <p:nvSpPr>
          <p:cNvPr id="3" name="Content Placeholder 2"/>
          <p:cNvSpPr>
            <a:spLocks noGrp="1"/>
          </p:cNvSpPr>
          <p:nvPr>
            <p:ph idx="1"/>
          </p:nvPr>
        </p:nvSpPr>
        <p:spPr/>
        <p:txBody>
          <a:bodyPr>
            <a:normAutofit fontScale="70000" lnSpcReduction="20000"/>
          </a:bodyPr>
          <a:lstStyle/>
          <a:p>
            <a:r>
              <a:rPr lang="en-ZA" dirty="0"/>
              <a:t>EE calls for a conditional grant to address scholar transport.</a:t>
            </a:r>
          </a:p>
          <a:p>
            <a:r>
              <a:rPr lang="en-ZA" dirty="0"/>
              <a:t>With a conditional grant, provinces will be able to provide a more reliable and consistent service with clarity on the availability of funds.</a:t>
            </a:r>
          </a:p>
          <a:p>
            <a:r>
              <a:rPr lang="en-ZA" dirty="0"/>
              <a:t>Conditional grants can empower national government to influence fiscal decisions at the sub national level to ensure that provincial government allocates adequate resources for the achievement of national and constitutional objectives.</a:t>
            </a:r>
          </a:p>
          <a:p>
            <a:r>
              <a:rPr lang="en-ZA" dirty="0"/>
              <a:t>Under the provincial </a:t>
            </a:r>
            <a:r>
              <a:rPr lang="en-ZA" dirty="0" err="1"/>
              <a:t>fiscus</a:t>
            </a:r>
            <a:r>
              <a:rPr lang="en-ZA" dirty="0"/>
              <a:t> funding model, provinces are free to allocate learner transport budgets according to their own discretion which may be based on other factors and not necessarily based on need.</a:t>
            </a:r>
          </a:p>
          <a:p>
            <a:r>
              <a:rPr lang="en-ZA" dirty="0"/>
              <a:t>Conditional grants will ensure that provinces provide necessary and adequate funds for learner transport and “ring fence” or protect these funds from being diverted towards other purposes</a:t>
            </a:r>
            <a:r>
              <a:rPr lang="en-ZA" dirty="0" smtClean="0"/>
              <a:t>.</a:t>
            </a:r>
            <a:endParaRPr lang="en-US" dirty="0"/>
          </a:p>
        </p:txBody>
      </p:sp>
    </p:spTree>
    <p:extLst>
      <p:ext uri="{BB962C8B-B14F-4D97-AF65-F5344CB8AC3E}">
        <p14:creationId xmlns:p14="http://schemas.microsoft.com/office/powerpoint/2010/main" xmlns="" val="2225290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ZA" sz="3600" dirty="0">
                <a:cs typeface="Arial" panose="020B0604020202020204" pitchFamily="34" charset="0"/>
              </a:rPr>
              <a:t>Concluding Remarks and Recommendations</a:t>
            </a:r>
            <a:endParaRPr lang="en-US" sz="3600" dirty="0"/>
          </a:p>
        </p:txBody>
      </p:sp>
      <p:sp>
        <p:nvSpPr>
          <p:cNvPr id="3" name="Content Placeholder 2"/>
          <p:cNvSpPr>
            <a:spLocks noGrp="1"/>
          </p:cNvSpPr>
          <p:nvPr>
            <p:ph idx="1"/>
          </p:nvPr>
        </p:nvSpPr>
        <p:spPr/>
        <p:txBody>
          <a:bodyPr/>
          <a:lstStyle/>
          <a:p>
            <a:r>
              <a:rPr lang="en-ZA" sz="2800" dirty="0"/>
              <a:t>EE calls for an urgent finalization of a scholar transport policy framework and implementation timeline, and the creation of a national Scholar Transport Conditional </a:t>
            </a:r>
            <a:r>
              <a:rPr lang="en-ZA" sz="2800" dirty="0" smtClean="0"/>
              <a:t>grant.</a:t>
            </a:r>
            <a:endParaRPr lang="en-US" dirty="0"/>
          </a:p>
        </p:txBody>
      </p:sp>
    </p:spTree>
    <p:extLst>
      <p:ext uri="{BB962C8B-B14F-4D97-AF65-F5344CB8AC3E}">
        <p14:creationId xmlns:p14="http://schemas.microsoft.com/office/powerpoint/2010/main" xmlns="" val="402075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t>…Introduction</a:t>
            </a:r>
            <a:endParaRPr lang="en-US" b="1" dirty="0"/>
          </a:p>
        </p:txBody>
      </p:sp>
      <p:sp>
        <p:nvSpPr>
          <p:cNvPr id="3" name="Content Placeholder 2"/>
          <p:cNvSpPr>
            <a:spLocks noGrp="1"/>
          </p:cNvSpPr>
          <p:nvPr>
            <p:ph idx="1"/>
          </p:nvPr>
        </p:nvSpPr>
        <p:spPr>
          <a:xfrm>
            <a:off x="381000" y="1219200"/>
            <a:ext cx="8305800" cy="5181600"/>
          </a:xfrm>
        </p:spPr>
        <p:txBody>
          <a:bodyPr>
            <a:normAutofit/>
          </a:bodyPr>
          <a:lstStyle/>
          <a:p>
            <a:r>
              <a:rPr lang="en-GB" sz="3400" dirty="0"/>
              <a:t>The EELC is closely aligned with the objectives of Equal Education.</a:t>
            </a:r>
          </a:p>
          <a:p>
            <a:r>
              <a:rPr lang="en-GB" sz="3400" dirty="0"/>
              <a:t>Legal representative of Equal Education in all major campaigns, including their campaign for the implementation of the minimum norms and standards for school infrastructure and the Scholar Transport Campaign.</a:t>
            </a:r>
          </a:p>
          <a:p>
            <a:r>
              <a:rPr lang="en-GB" sz="3400" dirty="0"/>
              <a:t>Provide research support for </a:t>
            </a:r>
            <a:r>
              <a:rPr lang="en-GB" sz="3400" dirty="0" smtClean="0"/>
              <a:t>campaigns</a:t>
            </a:r>
            <a:endParaRPr lang="en-US" sz="3400" dirty="0" smtClean="0"/>
          </a:p>
          <a:p>
            <a:pPr marL="0" indent="0">
              <a:buNone/>
            </a:pPr>
            <a:endParaRPr lang="en-US" sz="4000" dirty="0"/>
          </a:p>
        </p:txBody>
      </p:sp>
    </p:spTree>
    <p:extLst>
      <p:ext uri="{BB962C8B-B14F-4D97-AF65-F5344CB8AC3E}">
        <p14:creationId xmlns:p14="http://schemas.microsoft.com/office/powerpoint/2010/main" xmlns="" val="403854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…Introduction (Cont.)</a:t>
            </a:r>
            <a:endParaRPr lang="en-US" sz="4000" b="1" dirty="0"/>
          </a:p>
        </p:txBody>
      </p:sp>
      <p:sp>
        <p:nvSpPr>
          <p:cNvPr id="3" name="Content Placeholder 2"/>
          <p:cNvSpPr>
            <a:spLocks noGrp="1"/>
          </p:cNvSpPr>
          <p:nvPr>
            <p:ph idx="1"/>
          </p:nvPr>
        </p:nvSpPr>
        <p:spPr/>
        <p:txBody>
          <a:bodyPr>
            <a:normAutofit fontScale="92500" lnSpcReduction="20000"/>
          </a:bodyPr>
          <a:lstStyle/>
          <a:p>
            <a:r>
              <a:rPr lang="en-US" dirty="0"/>
              <a:t>The purpose of the presentation is to comment on the 2016 Division of Revenue Bill (</a:t>
            </a:r>
            <a:r>
              <a:rPr lang="en-US" dirty="0" err="1"/>
              <a:t>DoRB</a:t>
            </a:r>
            <a:r>
              <a:rPr lang="en-US" dirty="0"/>
              <a:t>)</a:t>
            </a:r>
          </a:p>
          <a:p>
            <a:r>
              <a:rPr lang="en-US" dirty="0"/>
              <a:t>Provide overview of expenditure trends and delivery through the EIG and ASIDI</a:t>
            </a:r>
          </a:p>
          <a:p>
            <a:r>
              <a:rPr lang="en-US" dirty="0"/>
              <a:t>Highlight the Norms and Standards deadlines and necessary funding</a:t>
            </a:r>
          </a:p>
          <a:p>
            <a:r>
              <a:rPr lang="en-US" dirty="0"/>
              <a:t>Examine the necessity of adequate scholar transport funding</a:t>
            </a:r>
          </a:p>
          <a:p>
            <a:r>
              <a:rPr lang="en-US" dirty="0"/>
              <a:t>Present recommendations for Parliament to consider</a:t>
            </a:r>
          </a:p>
          <a:p>
            <a:pPr marL="0" indent="0">
              <a:buNone/>
            </a:pPr>
            <a:endParaRPr lang="en-US" dirty="0"/>
          </a:p>
        </p:txBody>
      </p:sp>
    </p:spTree>
    <p:extLst>
      <p:ext uri="{BB962C8B-B14F-4D97-AF65-F5344CB8AC3E}">
        <p14:creationId xmlns:p14="http://schemas.microsoft.com/office/powerpoint/2010/main" xmlns="" val="408259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t>Infrastructure</a:t>
            </a:r>
            <a:endParaRPr lang="en-US" sz="4800" b="1" dirty="0"/>
          </a:p>
        </p:txBody>
      </p:sp>
      <p:sp>
        <p:nvSpPr>
          <p:cNvPr id="3" name="Content Placeholder 2"/>
          <p:cNvSpPr>
            <a:spLocks noGrp="1"/>
          </p:cNvSpPr>
          <p:nvPr>
            <p:ph idx="1"/>
          </p:nvPr>
        </p:nvSpPr>
        <p:spPr>
          <a:xfrm>
            <a:off x="457200" y="1600201"/>
            <a:ext cx="8229600" cy="2438399"/>
          </a:xfrm>
        </p:spPr>
        <p:txBody>
          <a:bodyPr>
            <a:normAutofit fontScale="77500" lnSpcReduction="20000"/>
          </a:bodyPr>
          <a:lstStyle/>
          <a:p>
            <a:r>
              <a:rPr lang="en-US" dirty="0" smtClean="0"/>
              <a:t>There has been significant progress made in the delivery of school infrastructure BUT many South African schools are still considered unsafe or ‘inappropriate’.</a:t>
            </a:r>
          </a:p>
          <a:p>
            <a:r>
              <a:rPr lang="en-US" dirty="0" smtClean="0"/>
              <a:t>The eradication of mud schools in South Africa is terribly long overdue. </a:t>
            </a:r>
          </a:p>
          <a:p>
            <a:r>
              <a:rPr lang="en-US" dirty="0" smtClean="0"/>
              <a:t>In 2004, former President Thabo Mbeki announced that…</a:t>
            </a:r>
          </a:p>
          <a:p>
            <a:endParaRPr lang="en-US" dirty="0" smtClean="0"/>
          </a:p>
        </p:txBody>
      </p:sp>
      <p:pic>
        <p:nvPicPr>
          <p:cNvPr id="4" name="Picture 3" descr="100-0021_IM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3962400"/>
            <a:ext cx="3312368" cy="2520280"/>
          </a:xfrm>
          <a:prstGeom prst="rect">
            <a:avLst/>
          </a:prstGeom>
          <a:noFill/>
          <a:ln w="6350" cmpd="sng">
            <a:solidFill>
              <a:srgbClr val="000000"/>
            </a:solidFill>
            <a:miter lim="800000"/>
            <a:headEnd/>
            <a:tailEnd/>
          </a:ln>
          <a:effectLst/>
        </p:spPr>
      </p:pic>
      <p:sp>
        <p:nvSpPr>
          <p:cNvPr id="5" name="TextBox 4"/>
          <p:cNvSpPr txBox="1"/>
          <p:nvPr/>
        </p:nvSpPr>
        <p:spPr>
          <a:xfrm>
            <a:off x="4876800" y="3962400"/>
            <a:ext cx="3733800" cy="2800767"/>
          </a:xfrm>
          <a:prstGeom prst="rect">
            <a:avLst/>
          </a:prstGeom>
          <a:noFill/>
        </p:spPr>
        <p:txBody>
          <a:bodyPr wrap="square" rtlCol="0">
            <a:spAutoFit/>
          </a:bodyPr>
          <a:lstStyle/>
          <a:p>
            <a:r>
              <a:rPr lang="en-US" sz="2000" b="1" i="1" dirty="0" smtClean="0"/>
              <a:t>“…by the end of this year (2004/05) we shall ensure that there is no pupil learning under a tree, mud school or any dangerous conditions that expose pupils and teachers to the elements”</a:t>
            </a:r>
          </a:p>
          <a:p>
            <a:endParaRPr lang="en-US" b="1" i="1" dirty="0"/>
          </a:p>
          <a:p>
            <a:endParaRPr lang="en-US" b="1" i="1" dirty="0"/>
          </a:p>
        </p:txBody>
      </p:sp>
    </p:spTree>
    <p:extLst>
      <p:ext uri="{BB962C8B-B14F-4D97-AF65-F5344CB8AC3E}">
        <p14:creationId xmlns:p14="http://schemas.microsoft.com/office/powerpoint/2010/main" xmlns="" val="173364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Funding </a:t>
            </a:r>
            <a:endParaRPr lang="en-US" sz="4800" b="1" dirty="0"/>
          </a:p>
        </p:txBody>
      </p:sp>
      <p:sp>
        <p:nvSpPr>
          <p:cNvPr id="3" name="Content Placeholder 2"/>
          <p:cNvSpPr>
            <a:spLocks noGrp="1"/>
          </p:cNvSpPr>
          <p:nvPr>
            <p:ph idx="1"/>
          </p:nvPr>
        </p:nvSpPr>
        <p:spPr/>
        <p:txBody>
          <a:bodyPr>
            <a:normAutofit lnSpcReduction="10000"/>
          </a:bodyPr>
          <a:lstStyle/>
          <a:p>
            <a:pPr marL="57150" indent="-457200"/>
            <a:r>
              <a:rPr lang="en-ZA" dirty="0"/>
              <a:t>Two dedicated sources of funding for school infrastructure</a:t>
            </a:r>
            <a:r>
              <a:rPr lang="en-ZA" dirty="0" smtClean="0"/>
              <a:t>: </a:t>
            </a:r>
            <a:r>
              <a:rPr lang="en-ZA" dirty="0"/>
              <a:t>the </a:t>
            </a:r>
            <a:r>
              <a:rPr lang="en-ZA" b="1" dirty="0"/>
              <a:t>Education Infrastructure Grant</a:t>
            </a:r>
            <a:r>
              <a:rPr lang="en-ZA" dirty="0"/>
              <a:t> (EIG</a:t>
            </a:r>
            <a:r>
              <a:rPr lang="en-ZA" dirty="0" smtClean="0"/>
              <a:t>), and the  </a:t>
            </a:r>
            <a:r>
              <a:rPr lang="en-ZA" b="1" dirty="0"/>
              <a:t>School Infrastructure Backlogs Grant</a:t>
            </a:r>
            <a:r>
              <a:rPr lang="en-ZA" dirty="0"/>
              <a:t> (</a:t>
            </a:r>
            <a:r>
              <a:rPr lang="en-ZA" dirty="0" smtClean="0"/>
              <a:t>SIBG) also known </a:t>
            </a:r>
            <a:r>
              <a:rPr lang="en-ZA" dirty="0"/>
              <a:t>as the Accelerated School Infrastructure Delivery Initiative (ASIDI</a:t>
            </a:r>
            <a:r>
              <a:rPr lang="en-ZA" dirty="0" smtClean="0"/>
              <a:t>).</a:t>
            </a:r>
            <a:endParaRPr lang="en-ZA" dirty="0"/>
          </a:p>
          <a:p>
            <a:pPr marL="57150" indent="-457200"/>
            <a:r>
              <a:rPr lang="en-ZA" dirty="0"/>
              <a:t>Provinces can also choose to contribute funds towards school infrastructure from their </a:t>
            </a:r>
            <a:r>
              <a:rPr lang="en-ZA" b="1" dirty="0"/>
              <a:t>Equitable Share </a:t>
            </a:r>
            <a:r>
              <a:rPr lang="en-ZA" dirty="0"/>
              <a:t>(ES) transfers.</a:t>
            </a:r>
          </a:p>
          <a:p>
            <a:endParaRPr lang="en-US" dirty="0"/>
          </a:p>
        </p:txBody>
      </p:sp>
    </p:spTree>
    <p:extLst>
      <p:ext uri="{BB962C8B-B14F-4D97-AF65-F5344CB8AC3E}">
        <p14:creationId xmlns:p14="http://schemas.microsoft.com/office/powerpoint/2010/main" xmlns="" val="3398369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Education Infrastructure Grant (EIG)</a:t>
            </a:r>
            <a:endParaRPr lang="en-US" b="1" dirty="0"/>
          </a:p>
        </p:txBody>
      </p:sp>
      <p:sp>
        <p:nvSpPr>
          <p:cNvPr id="3" name="Content Placeholder 2"/>
          <p:cNvSpPr>
            <a:spLocks noGrp="1"/>
          </p:cNvSpPr>
          <p:nvPr>
            <p:ph idx="1"/>
          </p:nvPr>
        </p:nvSpPr>
        <p:spPr/>
        <p:txBody>
          <a:bodyPr>
            <a:normAutofit/>
          </a:bodyPr>
          <a:lstStyle/>
          <a:p>
            <a:r>
              <a:rPr lang="en-US" dirty="0" smtClean="0"/>
              <a:t>EIG is intended to be supplementary to provincial infrastructure funds.</a:t>
            </a:r>
          </a:p>
          <a:p>
            <a:r>
              <a:rPr lang="en-US" dirty="0" smtClean="0"/>
              <a:t>It also has the purpose of enhancing the speed with which infrastructure is delivered; </a:t>
            </a:r>
            <a:r>
              <a:rPr lang="en-US" dirty="0"/>
              <a:t>inclusive of maintenance, rehabilitation and upgrading of new and existing infrastructure. </a:t>
            </a:r>
            <a:endParaRPr lang="en-US" dirty="0" smtClean="0"/>
          </a:p>
          <a:p>
            <a:r>
              <a:rPr lang="en-US" dirty="0" smtClean="0"/>
              <a:t>Implemented by </a:t>
            </a:r>
            <a:r>
              <a:rPr lang="en-US" dirty="0"/>
              <a:t>P</a:t>
            </a:r>
            <a:r>
              <a:rPr lang="en-US" dirty="0" smtClean="0"/>
              <a:t>rovincial Departments of Education.</a:t>
            </a:r>
            <a:endParaRPr lang="en-US" dirty="0"/>
          </a:p>
        </p:txBody>
      </p:sp>
    </p:spTree>
    <p:extLst>
      <p:ext uri="{BB962C8B-B14F-4D97-AF65-F5344CB8AC3E}">
        <p14:creationId xmlns:p14="http://schemas.microsoft.com/office/powerpoint/2010/main" xmlns="" val="226251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 (Cont.)</a:t>
            </a:r>
            <a:endParaRPr lang="en-US" dirty="0"/>
          </a:p>
        </p:txBody>
      </p:sp>
      <p:sp>
        <p:nvSpPr>
          <p:cNvPr id="5" name="Rectangle 1"/>
          <p:cNvSpPr>
            <a:spLocks noChangeArrowheads="1"/>
          </p:cNvSpPr>
          <p:nvPr/>
        </p:nvSpPr>
        <p:spPr bwMode="auto">
          <a:xfrm>
            <a:off x="533400" y="1676400"/>
            <a:ext cx="76200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 Total allocations to the education infrastructure grant</a:t>
            </a:r>
            <a:endParaRPr kumimoji="0" lang="en-ZA" alt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580302569"/>
              </p:ext>
            </p:extLst>
          </p:nvPr>
        </p:nvGraphicFramePr>
        <p:xfrm>
          <a:off x="533400" y="2286000"/>
          <a:ext cx="8305800" cy="2967685"/>
        </p:xfrm>
        <a:graphic>
          <a:graphicData uri="http://schemas.openxmlformats.org/drawingml/2006/table">
            <a:tbl>
              <a:tblPr firstRow="1" bandRow="1">
                <a:tableStyleId>{616DA210-FB5B-4158-B5E0-FEB733F419BA}</a:tableStyleId>
              </a:tblPr>
              <a:tblGrid>
                <a:gridCol w="1384300"/>
                <a:gridCol w="1384300"/>
                <a:gridCol w="1384300"/>
                <a:gridCol w="1384300"/>
                <a:gridCol w="1384300"/>
                <a:gridCol w="1384300"/>
              </a:tblGrid>
              <a:tr h="713478">
                <a:tc>
                  <a:txBody>
                    <a:bodyPr/>
                    <a:lstStyle/>
                    <a:p>
                      <a:r>
                        <a:rPr lang="en-US" dirty="0" smtClean="0"/>
                        <a:t>R’000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2014/15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2015/16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2016/17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2017/18</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2018/19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722">
                <a:tc>
                  <a:txBody>
                    <a:bodyPr/>
                    <a:lstStyle/>
                    <a:p>
                      <a:r>
                        <a:rPr lang="en-US" dirty="0" smtClean="0"/>
                        <a:t>2013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a:effectLst/>
                          <a:latin typeface="+mn-lt"/>
                          <a:ea typeface="Calibri"/>
                          <a:cs typeface="Times New Roman"/>
                        </a:rPr>
                        <a:t>7,160,699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a:effectLst/>
                          <a:latin typeface="+mn-lt"/>
                          <a:ea typeface="Calibri"/>
                          <a:cs typeface="Times New Roman"/>
                        </a:rPr>
                        <a:t>10,059,320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800">
                        <a:effectLst/>
                        <a:latin typeface="+mn-lt"/>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800">
                        <a:effectLst/>
                        <a:latin typeface="+mn-lt"/>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a:effectLst/>
                          <a:latin typeface="+mn-lt"/>
                          <a:ea typeface="Calibri"/>
                          <a:cs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3357">
                <a:tc>
                  <a:txBody>
                    <a:bodyPr/>
                    <a:lstStyle/>
                    <a:p>
                      <a:r>
                        <a:rPr lang="en-US" dirty="0" smtClean="0"/>
                        <a:t>2014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a:effectLst/>
                          <a:latin typeface="+mn-lt"/>
                          <a:ea typeface="Calibri"/>
                          <a:cs typeface="Times New Roman"/>
                        </a:rPr>
                        <a:t>6,928,908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a:effectLst/>
                          <a:latin typeface="+mn-lt"/>
                          <a:ea typeface="Calibri"/>
                          <a:cs typeface="Times New Roman"/>
                        </a:rPr>
                        <a:t>9,469,408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a:effectLst/>
                          <a:latin typeface="+mn-lt"/>
                          <a:ea typeface="Calibri"/>
                          <a:cs typeface="Times New Roman"/>
                        </a:rPr>
                        <a:t>10,037,961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800">
                        <a:effectLst/>
                        <a:latin typeface="+mn-lt"/>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a:effectLst/>
                          <a:latin typeface="+mn-lt"/>
                          <a:ea typeface="Calibri"/>
                          <a:cs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192">
                <a:tc>
                  <a:txBody>
                    <a:bodyPr/>
                    <a:lstStyle/>
                    <a:p>
                      <a:r>
                        <a:rPr lang="en-US" dirty="0" smtClean="0"/>
                        <a:t>2015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endParaRPr lang="en-US" sz="1800">
                        <a:effectLst/>
                        <a:latin typeface="+mn-lt"/>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a:effectLst/>
                          <a:latin typeface="+mn-lt"/>
                          <a:ea typeface="Calibri"/>
                          <a:cs typeface="Times New Roman"/>
                        </a:rPr>
                        <a:t>9,517,555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a:effectLst/>
                          <a:latin typeface="+mn-lt"/>
                          <a:ea typeface="Calibri"/>
                          <a:cs typeface="Times New Roman"/>
                        </a:rPr>
                        <a:t>9,773,692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a:effectLst/>
                          <a:latin typeface="+mn-lt"/>
                          <a:ea typeface="Calibri"/>
                          <a:cs typeface="Times New Roman"/>
                        </a:rPr>
                        <a:t>10,330,562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a:effectLst/>
                          <a:latin typeface="+mn-lt"/>
                          <a:ea typeface="Calibri"/>
                          <a:cs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3428">
                <a:tc>
                  <a:txBody>
                    <a:bodyPr/>
                    <a:lstStyle/>
                    <a:p>
                      <a:endParaRPr lang="en-US" b="1" dirty="0" smtClean="0"/>
                    </a:p>
                    <a:p>
                      <a:r>
                        <a:rPr lang="en-US" b="1" dirty="0" smtClean="0"/>
                        <a:t>2016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1800" b="1" dirty="0">
                          <a:effectLst/>
                          <a:latin typeface="+mn-lt"/>
                          <a:ea typeface="Calibri"/>
                          <a:cs typeface="Times New Roman"/>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1800" b="1" dirty="0">
                          <a:effectLst/>
                          <a:latin typeface="+mn-lt"/>
                          <a:ea typeface="Calibri"/>
                          <a:cs typeface="Times New Roman"/>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1800" b="1" dirty="0">
                          <a:effectLst/>
                          <a:latin typeface="+mn-lt"/>
                          <a:ea typeface="Calibri"/>
                          <a:cs typeface="Times New Roman"/>
                        </a:rPr>
                        <a:t>9,613,692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1800" b="1" dirty="0">
                          <a:effectLst/>
                          <a:latin typeface="+mn-lt"/>
                          <a:ea typeface="Calibri"/>
                          <a:cs typeface="Times New Roman"/>
                        </a:rPr>
                        <a:t>12,780,435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1800" b="1" dirty="0" smtClean="0">
                          <a:effectLst/>
                          <a:latin typeface="+mn-lt"/>
                          <a:ea typeface="Calibri"/>
                          <a:cs typeface="Times New Roman"/>
                        </a:rPr>
                        <a:t> </a:t>
                      </a:r>
                    </a:p>
                    <a:p>
                      <a:pPr marL="0" marR="0">
                        <a:lnSpc>
                          <a:spcPct val="115000"/>
                        </a:lnSpc>
                        <a:spcBef>
                          <a:spcPts val="0"/>
                        </a:spcBef>
                        <a:spcAft>
                          <a:spcPts val="1000"/>
                        </a:spcAft>
                      </a:pPr>
                      <a:r>
                        <a:rPr lang="en-US" sz="1800" b="1" dirty="0" smtClean="0">
                          <a:effectLst/>
                          <a:latin typeface="+mn-lt"/>
                          <a:ea typeface="Calibri"/>
                          <a:cs typeface="Times New Roman"/>
                        </a:rPr>
                        <a:t>13,511,560</a:t>
                      </a:r>
                      <a:endParaRPr lang="en-US" sz="18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3" name="TextBox 12"/>
          <p:cNvSpPr txBox="1"/>
          <p:nvPr/>
        </p:nvSpPr>
        <p:spPr>
          <a:xfrm>
            <a:off x="573731" y="5334000"/>
            <a:ext cx="7696200" cy="584775"/>
          </a:xfrm>
          <a:prstGeom prst="rect">
            <a:avLst/>
          </a:prstGeom>
          <a:noFill/>
        </p:spPr>
        <p:txBody>
          <a:bodyPr wrap="square" rtlCol="0">
            <a:spAutoFit/>
          </a:bodyPr>
          <a:lstStyle/>
          <a:p>
            <a:r>
              <a:rPr lang="en-US" sz="1600" i="1" dirty="0"/>
              <a:t>Sources: National </a:t>
            </a:r>
            <a:r>
              <a:rPr lang="en-US" sz="1600" i="1" dirty="0" smtClean="0"/>
              <a:t>Treasury 2013</a:t>
            </a:r>
            <a:r>
              <a:rPr lang="en-US" sz="1600" i="1" dirty="0"/>
              <a:t>, 2014 </a:t>
            </a:r>
            <a:r>
              <a:rPr lang="en-US" sz="1600" i="1" dirty="0" smtClean="0"/>
              <a:t>, 2015 Division </a:t>
            </a:r>
            <a:r>
              <a:rPr lang="en-US" sz="1600" i="1" dirty="0"/>
              <a:t>of Revenue </a:t>
            </a:r>
            <a:r>
              <a:rPr lang="en-US" sz="1600" i="1" dirty="0" smtClean="0"/>
              <a:t>Act and 2016 Division of Revenue Bill</a:t>
            </a:r>
            <a:endParaRPr lang="en-US" sz="1600" i="1" dirty="0"/>
          </a:p>
        </p:txBody>
      </p:sp>
    </p:spTree>
    <p:extLst>
      <p:ext uri="{BB962C8B-B14F-4D97-AF65-F5344CB8AC3E}">
        <p14:creationId xmlns:p14="http://schemas.microsoft.com/office/powerpoint/2010/main" xmlns="" val="1290111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3408</Words>
  <Application>Microsoft Office PowerPoint</Application>
  <PresentationFormat>On-screen Show (4:3)</PresentationFormat>
  <Paragraphs>320</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Submission on 2016 Division of Revenue  EQUAL EDUCTION AND EQUAL EDUCATION LAW CENTRE  STANDING COMMITTEE ON APPROPRIATIONS Friday 11 March 2016 Parliament, Cape Town </vt:lpstr>
      <vt:lpstr>Contents</vt:lpstr>
      <vt:lpstr>Introduction</vt:lpstr>
      <vt:lpstr>…Introduction</vt:lpstr>
      <vt:lpstr>…Introduction (Cont.)</vt:lpstr>
      <vt:lpstr>Infrastructure</vt:lpstr>
      <vt:lpstr>Funding </vt:lpstr>
      <vt:lpstr>Education Infrastructure Grant (EIG)</vt:lpstr>
      <vt:lpstr>EIG (Cont.)</vt:lpstr>
      <vt:lpstr>EIG (Cont.)</vt:lpstr>
      <vt:lpstr>EIG (Cont.)</vt:lpstr>
      <vt:lpstr>EIG Incentive Based Allocations</vt:lpstr>
      <vt:lpstr>EIG Incentive allocation (Cont.)</vt:lpstr>
      <vt:lpstr>EIG Incentive allocation (Cont.)</vt:lpstr>
      <vt:lpstr>Concerns Raised</vt:lpstr>
      <vt:lpstr>Concerns Raised</vt:lpstr>
      <vt:lpstr>Concerns Raised</vt:lpstr>
      <vt:lpstr>Concerns Raised</vt:lpstr>
      <vt:lpstr>Accelerated Schools Infrastructure Delivery Initiative (ASIDI)</vt:lpstr>
      <vt:lpstr>ASIDI (Cont.)</vt:lpstr>
      <vt:lpstr>ASIDI (Cont.)</vt:lpstr>
      <vt:lpstr>ASIDI (Cont.)</vt:lpstr>
      <vt:lpstr>ASIDI (Cont.)</vt:lpstr>
      <vt:lpstr>ASIDI (Cont.)</vt:lpstr>
      <vt:lpstr>Positives</vt:lpstr>
      <vt:lpstr>Minimum Norms and Standards</vt:lpstr>
      <vt:lpstr>N&amp;S (Cont.)</vt:lpstr>
      <vt:lpstr>Recommendations</vt:lpstr>
      <vt:lpstr>Scholar Transport</vt:lpstr>
      <vt:lpstr>Challenges in the Provision of Scholar Transport Assistance</vt:lpstr>
      <vt:lpstr>Funding for Scholar Transport</vt:lpstr>
      <vt:lpstr>Scholar Transport Budget and Expenditure</vt:lpstr>
      <vt:lpstr>National Policy Funding Model</vt:lpstr>
      <vt:lpstr>Budget Constraints and Learner Estimates</vt:lpstr>
      <vt:lpstr>Scholar Transport Grant Design</vt:lpstr>
      <vt:lpstr>Concluding Remarks and Recommendations</vt:lpstr>
      <vt:lpstr>Concluding Remarks and Recommendations</vt:lpstr>
      <vt:lpstr>Concluding Remarks and Recommendations</vt:lpstr>
      <vt:lpstr>Concluding Remarks and 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2016 Division of Revenue</dc:title>
  <dc:creator>user7</dc:creator>
  <cp:lastModifiedBy>PUMZA</cp:lastModifiedBy>
  <cp:revision>37</cp:revision>
  <dcterms:created xsi:type="dcterms:W3CDTF">2016-03-07T19:25:46Z</dcterms:created>
  <dcterms:modified xsi:type="dcterms:W3CDTF">2016-03-14T08:29:58Z</dcterms:modified>
</cp:coreProperties>
</file>