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7.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8.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9.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10.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9" r:id="rId3"/>
    <p:sldMasterId id="2147483673" r:id="rId4"/>
    <p:sldMasterId id="2147483685" r:id="rId5"/>
    <p:sldMasterId id="2147483689" r:id="rId6"/>
    <p:sldMasterId id="2147483693" r:id="rId7"/>
    <p:sldMasterId id="2147483697" r:id="rId8"/>
    <p:sldMasterId id="2147483701" r:id="rId9"/>
    <p:sldMasterId id="2147483705" r:id="rId10"/>
    <p:sldMasterId id="2147483709" r:id="rId11"/>
  </p:sldMasterIdLst>
  <p:notesMasterIdLst>
    <p:notesMasterId r:id="rId30"/>
  </p:notesMasterIdLst>
  <p:handoutMasterIdLst>
    <p:handoutMasterId r:id="rId31"/>
  </p:handoutMasterIdLst>
  <p:sldIdLst>
    <p:sldId id="258" r:id="rId12"/>
    <p:sldId id="257" r:id="rId13"/>
    <p:sldId id="348" r:id="rId14"/>
    <p:sldId id="284" r:id="rId15"/>
    <p:sldId id="335" r:id="rId16"/>
    <p:sldId id="357" r:id="rId17"/>
    <p:sldId id="338" r:id="rId18"/>
    <p:sldId id="359" r:id="rId19"/>
    <p:sldId id="349" r:id="rId20"/>
    <p:sldId id="305" r:id="rId21"/>
    <p:sldId id="354" r:id="rId22"/>
    <p:sldId id="303" r:id="rId23"/>
    <p:sldId id="356" r:id="rId24"/>
    <p:sldId id="358" r:id="rId25"/>
    <p:sldId id="350" r:id="rId26"/>
    <p:sldId id="355" r:id="rId27"/>
    <p:sldId id="353" r:id="rId28"/>
    <p:sldId id="283"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ndy Smit" initials="CS" lastIdx="2" clrIdx="0"/>
  <p:cmAuthor id="1" name="EgashneeP" initials="E" lastIdx="2" clrIdx="1"/>
  <p:cmAuthor id="2" name="VinayR" initials="V" lastIdx="5" clrIdx="2"/>
  <p:cmAuthor id="3" name="jo-ashp" initials="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3E0"/>
    <a:srgbClr val="A2C88D"/>
    <a:srgbClr val="64ADCF"/>
    <a:srgbClr val="00A9A4"/>
    <a:srgbClr val="A76127"/>
    <a:srgbClr val="FEBC18"/>
    <a:srgbClr val="AC3E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0" autoAdjust="0"/>
    <p:restoredTop sz="90941" autoAdjust="0"/>
  </p:normalViewPr>
  <p:slideViewPr>
    <p:cSldViewPr>
      <p:cViewPr varScale="1">
        <p:scale>
          <a:sx n="81" d="100"/>
          <a:sy n="81" d="100"/>
        </p:scale>
        <p:origin x="150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48"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title>
      <c:tx>
        <c:rich>
          <a:bodyPr/>
          <a:lstStyle/>
          <a:p>
            <a:pPr>
              <a:defRPr/>
            </a:pPr>
            <a:r>
              <a:rPr lang="en-ZA" dirty="0"/>
              <a:t>Budget Comparison </a:t>
            </a:r>
            <a:r>
              <a:rPr lang="en-ZA" dirty="0" smtClean="0"/>
              <a:t>R’million</a:t>
            </a:r>
            <a:endParaRPr lang="en-ZA"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2015/16</c:v>
                </c:pt>
              </c:strCache>
            </c:strRef>
          </c:tx>
          <c:invertIfNegative val="0"/>
          <c:cat>
            <c:strRef>
              <c:f>Sheet1!$A$2:$A$6</c:f>
              <c:strCache>
                <c:ptCount val="5"/>
                <c:pt idx="0">
                  <c:v>Administration</c:v>
                </c:pt>
                <c:pt idx="1">
                  <c:v>Policy and Knowledge Services</c:v>
                </c:pt>
                <c:pt idx="2">
                  <c:v>International Tourism</c:v>
                </c:pt>
                <c:pt idx="3">
                  <c:v>Domestic Tourism</c:v>
                </c:pt>
                <c:pt idx="4">
                  <c:v>Total</c:v>
                </c:pt>
              </c:strCache>
            </c:strRef>
          </c:cat>
          <c:val>
            <c:numRef>
              <c:f>Sheet1!$B$2:$B$6</c:f>
              <c:numCache>
                <c:formatCode>General</c:formatCode>
                <c:ptCount val="5"/>
                <c:pt idx="0">
                  <c:v>233.6</c:v>
                </c:pt>
                <c:pt idx="1">
                  <c:v>1206.2</c:v>
                </c:pt>
                <c:pt idx="2">
                  <c:v>47.3</c:v>
                </c:pt>
                <c:pt idx="3">
                  <c:v>307</c:v>
                </c:pt>
                <c:pt idx="4" formatCode="_(* #,##0.00_);_(* \(#,##0.00\);_(* &quot;-&quot;??_);_(@_)">
                  <c:v>1794.1</c:v>
                </c:pt>
              </c:numCache>
            </c:numRef>
          </c:val>
        </c:ser>
        <c:ser>
          <c:idx val="1"/>
          <c:order val="1"/>
          <c:tx>
            <c:strRef>
              <c:f>Sheet1!$C$1</c:f>
              <c:strCache>
                <c:ptCount val="1"/>
                <c:pt idx="0">
                  <c:v>2016/17</c:v>
                </c:pt>
              </c:strCache>
            </c:strRef>
          </c:tx>
          <c:invertIfNegative val="0"/>
          <c:cat>
            <c:strRef>
              <c:f>Sheet1!$A$2:$A$6</c:f>
              <c:strCache>
                <c:ptCount val="5"/>
                <c:pt idx="0">
                  <c:v>Administration</c:v>
                </c:pt>
                <c:pt idx="1">
                  <c:v>Policy and Knowledge Services</c:v>
                </c:pt>
                <c:pt idx="2">
                  <c:v>International Tourism</c:v>
                </c:pt>
                <c:pt idx="3">
                  <c:v>Domestic Tourism</c:v>
                </c:pt>
                <c:pt idx="4">
                  <c:v>Total</c:v>
                </c:pt>
              </c:strCache>
            </c:strRef>
          </c:cat>
          <c:val>
            <c:numRef>
              <c:f>Sheet1!$C$2:$C$6</c:f>
              <c:numCache>
                <c:formatCode>General</c:formatCode>
                <c:ptCount val="5"/>
                <c:pt idx="0">
                  <c:v>237.5</c:v>
                </c:pt>
                <c:pt idx="1">
                  <c:v>1272.5999999999999</c:v>
                </c:pt>
                <c:pt idx="2">
                  <c:v>54.7</c:v>
                </c:pt>
                <c:pt idx="3">
                  <c:v>444.7</c:v>
                </c:pt>
                <c:pt idx="4" formatCode="_(* #,##0.00_);_(* \(#,##0.00\);_(* &quot;-&quot;??_);_(@_)">
                  <c:v>2009.5</c:v>
                </c:pt>
              </c:numCache>
            </c:numRef>
          </c:val>
        </c:ser>
        <c:dLbls>
          <c:showLegendKey val="0"/>
          <c:showVal val="0"/>
          <c:showCatName val="0"/>
          <c:showSerName val="0"/>
          <c:showPercent val="0"/>
          <c:showBubbleSize val="0"/>
        </c:dLbls>
        <c:gapWidth val="150"/>
        <c:shape val="box"/>
        <c:axId val="210942816"/>
        <c:axId val="212785800"/>
        <c:axId val="0"/>
      </c:bar3DChart>
      <c:catAx>
        <c:axId val="210942816"/>
        <c:scaling>
          <c:orientation val="minMax"/>
        </c:scaling>
        <c:delete val="0"/>
        <c:axPos val="b"/>
        <c:numFmt formatCode="General" sourceLinked="0"/>
        <c:majorTickMark val="none"/>
        <c:minorTickMark val="none"/>
        <c:tickLblPos val="nextTo"/>
        <c:crossAx val="212785800"/>
        <c:crosses val="autoZero"/>
        <c:auto val="1"/>
        <c:lblAlgn val="ctr"/>
        <c:lblOffset val="100"/>
        <c:noMultiLvlLbl val="0"/>
      </c:catAx>
      <c:valAx>
        <c:axId val="212785800"/>
        <c:scaling>
          <c:orientation val="minMax"/>
        </c:scaling>
        <c:delete val="0"/>
        <c:axPos val="l"/>
        <c:majorGridlines/>
        <c:title>
          <c:tx>
            <c:rich>
              <a:bodyPr/>
              <a:lstStyle/>
              <a:p>
                <a:pPr>
                  <a:defRPr/>
                </a:pPr>
                <a:r>
                  <a:rPr lang="en-ZA" dirty="0" smtClean="0"/>
                  <a:t>Programme</a:t>
                </a:r>
                <a:endParaRPr lang="en-ZA" dirty="0"/>
              </a:p>
            </c:rich>
          </c:tx>
          <c:layout>
            <c:manualLayout>
              <c:xMode val="edge"/>
              <c:yMode val="edge"/>
              <c:x val="4.52210891671328E-2"/>
              <c:y val="0.68650627004957709"/>
            </c:manualLayout>
          </c:layout>
          <c:overlay val="0"/>
        </c:title>
        <c:numFmt formatCode="General" sourceLinked="1"/>
        <c:majorTickMark val="none"/>
        <c:minorTickMark val="none"/>
        <c:tickLblPos val="nextTo"/>
        <c:crossAx val="210942816"/>
        <c:crosses val="autoZero"/>
        <c:crossBetween val="between"/>
      </c:valAx>
      <c:dTable>
        <c:showHorzBorder val="1"/>
        <c:showVertBorder val="1"/>
        <c:showOutline val="1"/>
        <c:showKeys val="1"/>
      </c:dTable>
    </c:plotArea>
    <c:plotVisOnly val="1"/>
    <c:dispBlanksAs val="gap"/>
    <c:showDLblsOverMax val="0"/>
  </c:chart>
  <c:txPr>
    <a:bodyPr/>
    <a:lstStyle/>
    <a:p>
      <a:pPr>
        <a:defRPr sz="1000">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pieChart>
        <c:varyColors val="1"/>
        <c:ser>
          <c:idx val="0"/>
          <c:order val="0"/>
          <c:tx>
            <c:strRef>
              <c:f>Sheet1!$B$1</c:f>
              <c:strCache>
                <c:ptCount val="1"/>
                <c:pt idx="0">
                  <c:v>Column1</c:v>
                </c:pt>
              </c:strCache>
            </c:strRef>
          </c:tx>
          <c:explosion val="4"/>
          <c:dLbls>
            <c:dLbl>
              <c:idx val="0"/>
              <c:layout>
                <c:manualLayout>
                  <c:x val="-7.3586210377548963E-2"/>
                  <c:y val="0.14536748939620137"/>
                </c:manualLayout>
              </c:layout>
              <c:tx>
                <c:rich>
                  <a:bodyPr/>
                  <a:lstStyle/>
                  <a:p>
                    <a:r>
                      <a:rPr lang="en-US" b="1" dirty="0" smtClean="0"/>
                      <a:t>33% Current </a:t>
                    </a:r>
                    <a:r>
                      <a:rPr lang="en-US" b="1" dirty="0"/>
                      <a:t>payment
</a:t>
                    </a:r>
                    <a:endParaRPr lang="en-US" dirty="0"/>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3426988693720976"/>
                  <c:y val="-0.22578065174021866"/>
                </c:manualLayout>
              </c:layout>
              <c:tx>
                <c:rich>
                  <a:bodyPr/>
                  <a:lstStyle/>
                  <a:p>
                    <a:r>
                      <a:rPr lang="en-US" b="1" dirty="0" smtClean="0"/>
                      <a:t>61% Transfer </a:t>
                    </a:r>
                    <a:r>
                      <a:rPr lang="en-US" b="1" dirty="0"/>
                      <a:t>and </a:t>
                    </a:r>
                    <a:r>
                      <a:rPr lang="en-US" b="1" dirty="0" smtClean="0"/>
                      <a:t>subsidies</a:t>
                    </a:r>
                    <a:r>
                      <a:rPr lang="en-US" b="1" dirty="0"/>
                      <a:t>
</a:t>
                    </a:r>
                    <a:endParaRPr lang="en-US" dirty="0"/>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6.7602210781344638E-2"/>
                  <c:y val="5.6061304574050883E-2"/>
                </c:manualLayout>
              </c:layout>
              <c:tx>
                <c:rich>
                  <a:bodyPr/>
                  <a:lstStyle/>
                  <a:p>
                    <a:r>
                      <a:rPr lang="en-ZA" b="1" dirty="0" smtClean="0"/>
                      <a:t>6% Payments </a:t>
                    </a:r>
                    <a:r>
                      <a:rPr lang="en-ZA" b="1" dirty="0"/>
                      <a:t>for </a:t>
                    </a:r>
                    <a:r>
                      <a:rPr lang="en-ZA" b="1" dirty="0" smtClean="0"/>
                      <a:t>capital assets</a:t>
                    </a:r>
                    <a:r>
                      <a:rPr lang="en-ZA" b="1" dirty="0"/>
                      <a:t>
</a:t>
                    </a:r>
                    <a:endParaRPr lang="en-ZA" dirty="0"/>
                  </a:p>
                </c:rich>
              </c:tx>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dLblPos val="inEnd"/>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Current payment</c:v>
                </c:pt>
                <c:pt idx="1">
                  <c:v>Transfer and Subsidies</c:v>
                </c:pt>
                <c:pt idx="2">
                  <c:v>Payments for Capital Assets</c:v>
                </c:pt>
              </c:strCache>
            </c:strRef>
          </c:cat>
          <c:val>
            <c:numRef>
              <c:f>Sheet1!$B$2:$B$4</c:f>
              <c:numCache>
                <c:formatCode>_(* #,##0.00_);_(* \(#,##0.00\);_(* "-"??_);_(@_)</c:formatCode>
                <c:ptCount val="3"/>
                <c:pt idx="0">
                  <c:v>671063</c:v>
                </c:pt>
                <c:pt idx="1">
                  <c:v>1226083</c:v>
                </c:pt>
                <c:pt idx="2">
                  <c:v>112370</c:v>
                </c:pt>
              </c:numCache>
            </c:numRef>
          </c:val>
        </c:ser>
        <c:ser>
          <c:idx val="1"/>
          <c:order val="1"/>
          <c:tx>
            <c:strRef>
              <c:f>Sheet1!$C$1</c:f>
              <c:strCache>
                <c:ptCount val="1"/>
                <c:pt idx="0">
                  <c:v>Column2</c:v>
                </c:pt>
              </c:strCache>
            </c:strRef>
          </c:tx>
          <c:cat>
            <c:strRef>
              <c:f>Sheet1!$A$2:$A$4</c:f>
              <c:strCache>
                <c:ptCount val="3"/>
                <c:pt idx="0">
                  <c:v>Current payment</c:v>
                </c:pt>
                <c:pt idx="1">
                  <c:v>Transfer and Subsidies</c:v>
                </c:pt>
                <c:pt idx="2">
                  <c:v>Payments for Capital Assets</c:v>
                </c:pt>
              </c:strCache>
            </c:strRef>
          </c:cat>
          <c:val>
            <c:numRef>
              <c:f>Sheet1!$C$2:$C$4</c:f>
              <c:numCache>
                <c:formatCode>0%</c:formatCode>
                <c:ptCount val="3"/>
                <c:pt idx="0">
                  <c:v>0.33394260110394741</c:v>
                </c:pt>
                <c:pt idx="1">
                  <c:v>0.61013846120160276</c:v>
                </c:pt>
                <c:pt idx="2">
                  <c:v>5.5918937694449805E-2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9.9766008022582078E-2"/>
                  <c:y val="-0.27021604938271604"/>
                </c:manualLayout>
              </c:layout>
              <c:tx>
                <c:rich>
                  <a:bodyPr anchor="ctr"/>
                  <a:lstStyle/>
                  <a:p>
                    <a:pPr algn="ctr" rtl="0">
                      <a:defRPr lang="en-US" sz="1200" b="1" i="0" u="none" strike="noStrike" kern="1200" baseline="0">
                        <a:solidFill>
                          <a:prstClr val="black"/>
                        </a:solidFill>
                        <a:latin typeface="Arial" panose="020B0604020202020204" pitchFamily="34" charset="0"/>
                        <a:ea typeface="+mn-ea"/>
                        <a:cs typeface="Arial" panose="020B0604020202020204" pitchFamily="34" charset="0"/>
                      </a:defRPr>
                    </a:pPr>
                    <a:r>
                      <a:rPr lang="en-US" sz="1200" b="1" i="0" u="none" strike="noStrike" kern="1200" baseline="0" dirty="0">
                        <a:solidFill>
                          <a:prstClr val="black"/>
                        </a:solidFill>
                        <a:latin typeface="Arial" panose="020B0604020202020204" pitchFamily="34" charset="0"/>
                        <a:ea typeface="+mn-ea"/>
                        <a:cs typeface="Arial" panose="020B0604020202020204" pitchFamily="34" charset="0"/>
                      </a:rPr>
                      <a:t>86% Remaining budget</a:t>
                    </a:r>
                  </a:p>
                </c:rich>
              </c:tx>
              <c:spPr/>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5986307136136285"/>
                  <c:y val="0.18364197530864199"/>
                </c:manualLayout>
              </c:layout>
              <c:tx>
                <c:rich>
                  <a:bodyPr anchor="ctr"/>
                  <a:lstStyle/>
                  <a:p>
                    <a:pPr>
                      <a:defRPr sz="1200" b="1">
                        <a:latin typeface="Arial" panose="020B0604020202020204" pitchFamily="34" charset="0"/>
                        <a:cs typeface="Arial" panose="020B0604020202020204" pitchFamily="34" charset="0"/>
                      </a:defRPr>
                    </a:pPr>
                    <a:r>
                      <a:rPr lang="en-US" b="1" dirty="0" smtClean="0"/>
                      <a:t>14% Employee costs</a:t>
                    </a:r>
                    <a:r>
                      <a:rPr lang="en-US" b="1" dirty="0"/>
                      <a:t>
</a:t>
                    </a:r>
                    <a:endParaRPr lang="en-US" dirty="0"/>
                  </a:p>
                </c:rich>
              </c:tx>
              <c:spP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nchor="ctr"/>
              <a:lstStyle/>
              <a:p>
                <a:pPr>
                  <a:defRPr sz="2000" b="1">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Sheet1!$A$2:$A$3</c:f>
              <c:strCache>
                <c:ptCount val="2"/>
                <c:pt idx="0">
                  <c:v>Remaining Budget</c:v>
                </c:pt>
                <c:pt idx="1">
                  <c:v>Employee Costs</c:v>
                </c:pt>
              </c:strCache>
            </c:strRef>
          </c:cat>
          <c:val>
            <c:numRef>
              <c:f>Sheet1!$B$2:$B$3</c:f>
              <c:numCache>
                <c:formatCode>_ * #,##0_ ;_ * \-#,##0_ ;_ * "-"??_ ;_ @_ </c:formatCode>
                <c:ptCount val="2"/>
                <c:pt idx="0">
                  <c:v>1686933</c:v>
                </c:pt>
                <c:pt idx="1">
                  <c:v>265541</c:v>
                </c:pt>
              </c:numCache>
            </c:numRef>
          </c:val>
        </c:ser>
        <c:ser>
          <c:idx val="1"/>
          <c:order val="1"/>
          <c:tx>
            <c:strRef>
              <c:f>Sheet1!$C$1</c:f>
              <c:strCache>
                <c:ptCount val="1"/>
                <c:pt idx="0">
                  <c:v>Column2</c:v>
                </c:pt>
              </c:strCache>
            </c:strRef>
          </c:tx>
          <c:cat>
            <c:strRef>
              <c:f>Sheet1!$A$2:$A$3</c:f>
              <c:strCache>
                <c:ptCount val="2"/>
                <c:pt idx="0">
                  <c:v>Remaining Budget</c:v>
                </c:pt>
                <c:pt idx="1">
                  <c:v>Employee Costs</c:v>
                </c:pt>
              </c:strCache>
            </c:strRef>
          </c:cat>
          <c:val>
            <c:numRef>
              <c:f>Sheet1!$C$2:$C$3</c:f>
              <c:numCache>
                <c:formatCode>0%</c:formatCode>
                <c:ptCount val="2"/>
                <c:pt idx="0">
                  <c:v>0.86399767679364747</c:v>
                </c:pt>
                <c:pt idx="1">
                  <c:v>0.13600232320635255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345489-9041-47BD-9942-2EA708905CA5}" type="doc">
      <dgm:prSet loTypeId="urn:microsoft.com/office/officeart/2005/8/layout/process5" loCatId="process" qsTypeId="urn:microsoft.com/office/officeart/2005/8/quickstyle/simple5" qsCatId="simple" csTypeId="urn:microsoft.com/office/officeart/2005/8/colors/colorful1" csCatId="colorful" phldr="1"/>
      <dgm:spPr/>
      <dgm:t>
        <a:bodyPr/>
        <a:lstStyle/>
        <a:p>
          <a:endParaRPr lang="en-US"/>
        </a:p>
      </dgm:t>
    </dgm:pt>
    <dgm:pt modelId="{3E33F35E-57D7-4B5C-A9DD-B9EE86940FC5}">
      <dgm:prSet phldrT="[Text]" custT="1"/>
      <dgm:spPr/>
      <dgm:t>
        <a:bodyPr/>
        <a:lstStyle/>
        <a:p>
          <a:r>
            <a:rPr lang="en-US" sz="1600" b="1" dirty="0" smtClean="0"/>
            <a:t>Does the APP align with MTSF?</a:t>
          </a:r>
          <a:endParaRPr lang="en-US" sz="1600" b="1" dirty="0"/>
        </a:p>
      </dgm:t>
    </dgm:pt>
    <dgm:pt modelId="{7A74ACE8-2A4B-439C-893F-E3B5157018BC}" type="parTrans" cxnId="{2BD39D9F-A7C4-4DE4-8F3A-E857616A61B7}">
      <dgm:prSet/>
      <dgm:spPr/>
      <dgm:t>
        <a:bodyPr/>
        <a:lstStyle/>
        <a:p>
          <a:endParaRPr lang="en-US"/>
        </a:p>
      </dgm:t>
    </dgm:pt>
    <dgm:pt modelId="{4BDCF0B0-C968-47CB-BCAF-CB6B4BE4F04C}" type="sibTrans" cxnId="{2BD39D9F-A7C4-4DE4-8F3A-E857616A61B7}">
      <dgm:prSet/>
      <dgm:spPr/>
      <dgm:t>
        <a:bodyPr/>
        <a:lstStyle/>
        <a:p>
          <a:endParaRPr lang="en-US" dirty="0"/>
        </a:p>
      </dgm:t>
    </dgm:pt>
    <dgm:pt modelId="{0181893F-442E-4F4F-8B15-6CAA39AB9594}">
      <dgm:prSet phldrT="[Text]" custT="1"/>
      <dgm:spPr/>
      <dgm:t>
        <a:bodyPr/>
        <a:lstStyle/>
        <a:p>
          <a:r>
            <a:rPr lang="en-ZA" sz="1600" b="1" dirty="0" smtClean="0">
              <a:latin typeface="+mn-lt"/>
              <a:cs typeface="Arial" pitchFamily="34" charset="0"/>
            </a:rPr>
            <a:t>Are adequate resources (human and financial) available to achieve APPs?</a:t>
          </a:r>
          <a:endParaRPr lang="en-US" sz="1600" b="1" dirty="0">
            <a:latin typeface="+mn-lt"/>
          </a:endParaRPr>
        </a:p>
      </dgm:t>
    </dgm:pt>
    <dgm:pt modelId="{FCC2EF56-A9CF-4B3E-86E5-38BA93B1C6E9}" type="parTrans" cxnId="{07EAE27E-6063-4054-9512-C2512E621982}">
      <dgm:prSet/>
      <dgm:spPr/>
      <dgm:t>
        <a:bodyPr/>
        <a:lstStyle/>
        <a:p>
          <a:endParaRPr lang="en-US"/>
        </a:p>
      </dgm:t>
    </dgm:pt>
    <dgm:pt modelId="{5FFE89E7-B33A-425E-BA09-218D5D8DC212}" type="sibTrans" cxnId="{07EAE27E-6063-4054-9512-C2512E621982}">
      <dgm:prSet/>
      <dgm:spPr/>
      <dgm:t>
        <a:bodyPr/>
        <a:lstStyle/>
        <a:p>
          <a:endParaRPr lang="en-US" dirty="0"/>
        </a:p>
      </dgm:t>
    </dgm:pt>
    <dgm:pt modelId="{ABFFC975-CF6B-41F2-B82E-79D3CE001DB8}">
      <dgm:prSet phldrT="[Text]" custT="1"/>
      <dgm:spPr/>
      <dgm:t>
        <a:bodyPr/>
        <a:lstStyle/>
        <a:p>
          <a:r>
            <a:rPr lang="en-US" sz="1600" b="1" dirty="0" smtClean="0"/>
            <a:t>How can the APP be  achieved e.g. Performance contracts/ monitoring</a:t>
          </a:r>
          <a:endParaRPr lang="en-US" sz="1600" b="1" dirty="0"/>
        </a:p>
      </dgm:t>
    </dgm:pt>
    <dgm:pt modelId="{FB569B31-5CAF-4C50-8078-08F58F8A35D7}" type="parTrans" cxnId="{41B856D0-B00F-4E7D-BC64-8E7EB2127174}">
      <dgm:prSet/>
      <dgm:spPr/>
      <dgm:t>
        <a:bodyPr/>
        <a:lstStyle/>
        <a:p>
          <a:endParaRPr lang="en-US"/>
        </a:p>
      </dgm:t>
    </dgm:pt>
    <dgm:pt modelId="{620E4A2B-0597-426F-B7E6-CE44FFAB2DDD}" type="sibTrans" cxnId="{41B856D0-B00F-4E7D-BC64-8E7EB2127174}">
      <dgm:prSet/>
      <dgm:spPr/>
      <dgm:t>
        <a:bodyPr/>
        <a:lstStyle/>
        <a:p>
          <a:endParaRPr lang="en-US" dirty="0"/>
        </a:p>
      </dgm:t>
    </dgm:pt>
    <dgm:pt modelId="{2F21F2F0-769E-464C-B6F4-C8CB0620D18A}">
      <dgm:prSet/>
      <dgm:spPr/>
      <dgm:t>
        <a:bodyPr/>
        <a:lstStyle/>
        <a:p>
          <a:r>
            <a:rPr lang="en-US" b="1" dirty="0" smtClean="0"/>
            <a:t>Review annual achievement against APP targets</a:t>
          </a:r>
          <a:endParaRPr lang="en-US" b="1" dirty="0"/>
        </a:p>
      </dgm:t>
    </dgm:pt>
    <dgm:pt modelId="{85947A7B-4453-4E0C-A78B-37D74F3B0DE9}" type="parTrans" cxnId="{A030E34A-7FFD-4DCC-A97E-C8834CEAD26D}">
      <dgm:prSet/>
      <dgm:spPr/>
      <dgm:t>
        <a:bodyPr/>
        <a:lstStyle/>
        <a:p>
          <a:endParaRPr lang="en-US"/>
        </a:p>
      </dgm:t>
    </dgm:pt>
    <dgm:pt modelId="{881C2452-DEA7-464B-B13D-9C1EE7A54633}" type="sibTrans" cxnId="{A030E34A-7FFD-4DCC-A97E-C8834CEAD26D}">
      <dgm:prSet/>
      <dgm:spPr/>
      <dgm:t>
        <a:bodyPr/>
        <a:lstStyle/>
        <a:p>
          <a:endParaRPr lang="en-US" dirty="0"/>
        </a:p>
      </dgm:t>
    </dgm:pt>
    <dgm:pt modelId="{3BC095B3-8ABC-4C0B-A5C0-7A8DC2861827}">
      <dgm:prSet phldrT="[Text]" custT="1"/>
      <dgm:spPr/>
      <dgm:t>
        <a:bodyPr/>
        <a:lstStyle/>
        <a:p>
          <a:r>
            <a:rPr lang="en-US" sz="1600" b="1" dirty="0" smtClean="0"/>
            <a:t>Are indicators relevant and complete?</a:t>
          </a:r>
          <a:endParaRPr lang="en-US" sz="1600" b="1" dirty="0"/>
        </a:p>
      </dgm:t>
    </dgm:pt>
    <dgm:pt modelId="{AA572513-CA25-4A50-8831-9F482BFBF8FD}" type="parTrans" cxnId="{33506EDE-C98F-4020-8A6A-F0EE581DC861}">
      <dgm:prSet/>
      <dgm:spPr/>
      <dgm:t>
        <a:bodyPr/>
        <a:lstStyle/>
        <a:p>
          <a:endParaRPr lang="en-ZA"/>
        </a:p>
      </dgm:t>
    </dgm:pt>
    <dgm:pt modelId="{7FD0A786-DEEC-404C-A1C4-02EBA885B48D}" type="sibTrans" cxnId="{33506EDE-C98F-4020-8A6A-F0EE581DC861}">
      <dgm:prSet/>
      <dgm:spPr/>
      <dgm:t>
        <a:bodyPr/>
        <a:lstStyle/>
        <a:p>
          <a:endParaRPr lang="en-ZA" dirty="0"/>
        </a:p>
      </dgm:t>
    </dgm:pt>
    <dgm:pt modelId="{B04F69AF-6D0C-4677-8054-876BC8F9E54B}">
      <dgm:prSet phldrT="[Text]" custT="1"/>
      <dgm:spPr/>
      <dgm:t>
        <a:bodyPr/>
        <a:lstStyle/>
        <a:p>
          <a:r>
            <a:rPr lang="en-US" sz="1600" b="1" dirty="0" smtClean="0"/>
            <a:t>Is there a logical link between objectives, indicators and targets?</a:t>
          </a:r>
          <a:endParaRPr lang="en-US" sz="1600" b="1" dirty="0"/>
        </a:p>
      </dgm:t>
    </dgm:pt>
    <dgm:pt modelId="{870E4C68-9941-4BD1-A038-EB57F2B9C151}" type="parTrans" cxnId="{0C00D29A-0409-4FB7-B6D9-C4EA36115FC1}">
      <dgm:prSet/>
      <dgm:spPr/>
      <dgm:t>
        <a:bodyPr/>
        <a:lstStyle/>
        <a:p>
          <a:endParaRPr lang="en-ZA"/>
        </a:p>
      </dgm:t>
    </dgm:pt>
    <dgm:pt modelId="{0F47A541-6BCB-41F1-A0D9-75E52ECD22B4}" type="sibTrans" cxnId="{0C00D29A-0409-4FB7-B6D9-C4EA36115FC1}">
      <dgm:prSet/>
      <dgm:spPr/>
      <dgm:t>
        <a:bodyPr/>
        <a:lstStyle/>
        <a:p>
          <a:endParaRPr lang="en-ZA" dirty="0"/>
        </a:p>
      </dgm:t>
    </dgm:pt>
    <dgm:pt modelId="{367B239F-C120-41E5-B348-8FD3B104791F}">
      <dgm:prSet phldrT="[Text]" custT="1"/>
      <dgm:spPr/>
      <dgm:t>
        <a:bodyPr/>
        <a:lstStyle/>
        <a:p>
          <a:r>
            <a:rPr lang="en-ZA" sz="1600" b="1" dirty="0" smtClean="0">
              <a:latin typeface="+mn-lt"/>
              <a:cs typeface="Arial" pitchFamily="34" charset="0"/>
            </a:rPr>
            <a:t>Are the targets realistic </a:t>
          </a:r>
          <a:r>
            <a:rPr lang="en-ZA" sz="1600" b="1" baseline="0" dirty="0" smtClean="0">
              <a:latin typeface="+mn-lt"/>
              <a:cs typeface="Arial" pitchFamily="34" charset="0"/>
            </a:rPr>
            <a:t>i.e. SMART?</a:t>
          </a:r>
          <a:endParaRPr lang="en-US" sz="1600" b="1" dirty="0">
            <a:latin typeface="+mn-lt"/>
          </a:endParaRPr>
        </a:p>
      </dgm:t>
    </dgm:pt>
    <dgm:pt modelId="{5967BAFA-D045-433E-8BC9-0E04691057D7}" type="parTrans" cxnId="{9E9961A7-0929-4CB9-BF91-DCAE5D2ED5E5}">
      <dgm:prSet/>
      <dgm:spPr/>
      <dgm:t>
        <a:bodyPr/>
        <a:lstStyle/>
        <a:p>
          <a:endParaRPr lang="en-ZA"/>
        </a:p>
      </dgm:t>
    </dgm:pt>
    <dgm:pt modelId="{62C99C21-E8E2-4369-944A-100D8B3572C6}" type="sibTrans" cxnId="{9E9961A7-0929-4CB9-BF91-DCAE5D2ED5E5}">
      <dgm:prSet/>
      <dgm:spPr/>
      <dgm:t>
        <a:bodyPr/>
        <a:lstStyle/>
        <a:p>
          <a:endParaRPr lang="en-ZA" dirty="0"/>
        </a:p>
      </dgm:t>
    </dgm:pt>
    <dgm:pt modelId="{D975AC39-F186-49DC-A51A-B37E569A2F15}">
      <dgm:prSet phldrT="[Text]" custT="1"/>
      <dgm:spPr/>
      <dgm:t>
        <a:bodyPr/>
        <a:lstStyle/>
        <a:p>
          <a:r>
            <a:rPr lang="en-US" sz="1600" b="1" dirty="0" smtClean="0"/>
            <a:t>Review quarterly progress against  APP targets</a:t>
          </a:r>
          <a:endParaRPr lang="en-US" sz="1600" b="1" dirty="0"/>
        </a:p>
      </dgm:t>
    </dgm:pt>
    <dgm:pt modelId="{CC05329F-2914-44CC-8EAF-4E782195BEA7}" type="parTrans" cxnId="{CA94C661-C1F6-49DE-A57A-AD49AED40892}">
      <dgm:prSet/>
      <dgm:spPr/>
      <dgm:t>
        <a:bodyPr/>
        <a:lstStyle/>
        <a:p>
          <a:endParaRPr lang="en-ZA"/>
        </a:p>
      </dgm:t>
    </dgm:pt>
    <dgm:pt modelId="{C45D503A-F39A-45FD-8205-5108425EEA39}" type="sibTrans" cxnId="{CA94C661-C1F6-49DE-A57A-AD49AED40892}">
      <dgm:prSet/>
      <dgm:spPr/>
      <dgm:t>
        <a:bodyPr/>
        <a:lstStyle/>
        <a:p>
          <a:endParaRPr lang="en-ZA" dirty="0"/>
        </a:p>
      </dgm:t>
    </dgm:pt>
    <dgm:pt modelId="{65540C5E-EAE6-417B-8F3D-A46674E20694}">
      <dgm:prSet/>
      <dgm:spPr/>
      <dgm:t>
        <a:bodyPr/>
        <a:lstStyle/>
        <a:p>
          <a:r>
            <a:rPr lang="en-US" b="1" dirty="0" smtClean="0"/>
            <a:t>Review and track changes to strategic plans and annual performance reports.</a:t>
          </a:r>
          <a:endParaRPr lang="en-US" b="1" dirty="0"/>
        </a:p>
      </dgm:t>
    </dgm:pt>
    <dgm:pt modelId="{CC42ADA4-3196-4619-BB2D-12D3E8AAD36A}" type="parTrans" cxnId="{8C3288CD-276E-473F-9A06-7E25C56657DC}">
      <dgm:prSet/>
      <dgm:spPr/>
      <dgm:t>
        <a:bodyPr/>
        <a:lstStyle/>
        <a:p>
          <a:endParaRPr lang="en-ZA"/>
        </a:p>
      </dgm:t>
    </dgm:pt>
    <dgm:pt modelId="{ABFADC1B-FBCA-4214-92EE-0490E24829B9}" type="sibTrans" cxnId="{8C3288CD-276E-473F-9A06-7E25C56657DC}">
      <dgm:prSet/>
      <dgm:spPr/>
      <dgm:t>
        <a:bodyPr/>
        <a:lstStyle/>
        <a:p>
          <a:endParaRPr lang="en-ZA"/>
        </a:p>
      </dgm:t>
    </dgm:pt>
    <dgm:pt modelId="{5321E560-5862-4739-8E87-03F42E6CED46}" type="pres">
      <dgm:prSet presAssocID="{0E345489-9041-47BD-9942-2EA708905CA5}" presName="diagram" presStyleCnt="0">
        <dgm:presLayoutVars>
          <dgm:dir/>
          <dgm:resizeHandles val="exact"/>
        </dgm:presLayoutVars>
      </dgm:prSet>
      <dgm:spPr/>
      <dgm:t>
        <a:bodyPr/>
        <a:lstStyle/>
        <a:p>
          <a:endParaRPr lang="en-ZA"/>
        </a:p>
      </dgm:t>
    </dgm:pt>
    <dgm:pt modelId="{6CE65C57-3A7E-449B-9FCA-1F4F3EA99716}" type="pres">
      <dgm:prSet presAssocID="{3E33F35E-57D7-4B5C-A9DD-B9EE86940FC5}" presName="node" presStyleLbl="node1" presStyleIdx="0" presStyleCnt="9">
        <dgm:presLayoutVars>
          <dgm:bulletEnabled val="1"/>
        </dgm:presLayoutVars>
      </dgm:prSet>
      <dgm:spPr/>
      <dgm:t>
        <a:bodyPr/>
        <a:lstStyle/>
        <a:p>
          <a:endParaRPr lang="en-ZA"/>
        </a:p>
      </dgm:t>
    </dgm:pt>
    <dgm:pt modelId="{127D3BF9-0A76-4C35-A36E-E169FE9D63B0}" type="pres">
      <dgm:prSet presAssocID="{4BDCF0B0-C968-47CB-BCAF-CB6B4BE4F04C}" presName="sibTrans" presStyleLbl="sibTrans2D1" presStyleIdx="0" presStyleCnt="8"/>
      <dgm:spPr/>
      <dgm:t>
        <a:bodyPr/>
        <a:lstStyle/>
        <a:p>
          <a:endParaRPr lang="en-ZA"/>
        </a:p>
      </dgm:t>
    </dgm:pt>
    <dgm:pt modelId="{ECD7865E-5D04-42A2-98BA-15D1281C7A9E}" type="pres">
      <dgm:prSet presAssocID="{4BDCF0B0-C968-47CB-BCAF-CB6B4BE4F04C}" presName="connectorText" presStyleLbl="sibTrans2D1" presStyleIdx="0" presStyleCnt="8"/>
      <dgm:spPr/>
      <dgm:t>
        <a:bodyPr/>
        <a:lstStyle/>
        <a:p>
          <a:endParaRPr lang="en-ZA"/>
        </a:p>
      </dgm:t>
    </dgm:pt>
    <dgm:pt modelId="{D7E7556D-C2DE-4C15-B582-D7A4F7032DE9}" type="pres">
      <dgm:prSet presAssocID="{3BC095B3-8ABC-4C0B-A5C0-7A8DC2861827}" presName="node" presStyleLbl="node1" presStyleIdx="1" presStyleCnt="9">
        <dgm:presLayoutVars>
          <dgm:bulletEnabled val="1"/>
        </dgm:presLayoutVars>
      </dgm:prSet>
      <dgm:spPr/>
      <dgm:t>
        <a:bodyPr/>
        <a:lstStyle/>
        <a:p>
          <a:endParaRPr lang="en-ZA"/>
        </a:p>
      </dgm:t>
    </dgm:pt>
    <dgm:pt modelId="{66FAF57F-D07D-40F5-9CCE-91FC985AD618}" type="pres">
      <dgm:prSet presAssocID="{7FD0A786-DEEC-404C-A1C4-02EBA885B48D}" presName="sibTrans" presStyleLbl="sibTrans2D1" presStyleIdx="1" presStyleCnt="8"/>
      <dgm:spPr/>
      <dgm:t>
        <a:bodyPr/>
        <a:lstStyle/>
        <a:p>
          <a:endParaRPr lang="en-ZA"/>
        </a:p>
      </dgm:t>
    </dgm:pt>
    <dgm:pt modelId="{72F576A9-1CDB-488D-85FC-AECC8F64A4B0}" type="pres">
      <dgm:prSet presAssocID="{7FD0A786-DEEC-404C-A1C4-02EBA885B48D}" presName="connectorText" presStyleLbl="sibTrans2D1" presStyleIdx="1" presStyleCnt="8"/>
      <dgm:spPr/>
      <dgm:t>
        <a:bodyPr/>
        <a:lstStyle/>
        <a:p>
          <a:endParaRPr lang="en-ZA"/>
        </a:p>
      </dgm:t>
    </dgm:pt>
    <dgm:pt modelId="{56BA1B3D-7A4F-440A-8F78-379C8F2AC686}" type="pres">
      <dgm:prSet presAssocID="{B04F69AF-6D0C-4677-8054-876BC8F9E54B}" presName="node" presStyleLbl="node1" presStyleIdx="2" presStyleCnt="9">
        <dgm:presLayoutVars>
          <dgm:bulletEnabled val="1"/>
        </dgm:presLayoutVars>
      </dgm:prSet>
      <dgm:spPr/>
      <dgm:t>
        <a:bodyPr/>
        <a:lstStyle/>
        <a:p>
          <a:endParaRPr lang="en-ZA"/>
        </a:p>
      </dgm:t>
    </dgm:pt>
    <dgm:pt modelId="{566C5373-B8AF-4889-9D91-30CF06BCFD47}" type="pres">
      <dgm:prSet presAssocID="{0F47A541-6BCB-41F1-A0D9-75E52ECD22B4}" presName="sibTrans" presStyleLbl="sibTrans2D1" presStyleIdx="2" presStyleCnt="8"/>
      <dgm:spPr/>
      <dgm:t>
        <a:bodyPr/>
        <a:lstStyle/>
        <a:p>
          <a:endParaRPr lang="en-ZA"/>
        </a:p>
      </dgm:t>
    </dgm:pt>
    <dgm:pt modelId="{CBD71DF5-907D-4C55-8F49-C7C29E5C8C39}" type="pres">
      <dgm:prSet presAssocID="{0F47A541-6BCB-41F1-A0D9-75E52ECD22B4}" presName="connectorText" presStyleLbl="sibTrans2D1" presStyleIdx="2" presStyleCnt="8"/>
      <dgm:spPr/>
      <dgm:t>
        <a:bodyPr/>
        <a:lstStyle/>
        <a:p>
          <a:endParaRPr lang="en-ZA"/>
        </a:p>
      </dgm:t>
    </dgm:pt>
    <dgm:pt modelId="{D3D089B5-5B36-4E7C-9F84-97919918159B}" type="pres">
      <dgm:prSet presAssocID="{367B239F-C120-41E5-B348-8FD3B104791F}" presName="node" presStyleLbl="node1" presStyleIdx="3" presStyleCnt="9">
        <dgm:presLayoutVars>
          <dgm:bulletEnabled val="1"/>
        </dgm:presLayoutVars>
      </dgm:prSet>
      <dgm:spPr/>
      <dgm:t>
        <a:bodyPr/>
        <a:lstStyle/>
        <a:p>
          <a:endParaRPr lang="en-ZA"/>
        </a:p>
      </dgm:t>
    </dgm:pt>
    <dgm:pt modelId="{2F3FCF84-9DC0-444D-A355-6C1011FB8FED}" type="pres">
      <dgm:prSet presAssocID="{62C99C21-E8E2-4369-944A-100D8B3572C6}" presName="sibTrans" presStyleLbl="sibTrans2D1" presStyleIdx="3" presStyleCnt="8"/>
      <dgm:spPr/>
      <dgm:t>
        <a:bodyPr/>
        <a:lstStyle/>
        <a:p>
          <a:endParaRPr lang="en-ZA"/>
        </a:p>
      </dgm:t>
    </dgm:pt>
    <dgm:pt modelId="{4DEAE4C3-5B96-444A-9FB5-7B3BAEDC900C}" type="pres">
      <dgm:prSet presAssocID="{62C99C21-E8E2-4369-944A-100D8B3572C6}" presName="connectorText" presStyleLbl="sibTrans2D1" presStyleIdx="3" presStyleCnt="8"/>
      <dgm:spPr/>
      <dgm:t>
        <a:bodyPr/>
        <a:lstStyle/>
        <a:p>
          <a:endParaRPr lang="en-ZA"/>
        </a:p>
      </dgm:t>
    </dgm:pt>
    <dgm:pt modelId="{AB618004-FA64-475F-931B-8F970669D7C2}" type="pres">
      <dgm:prSet presAssocID="{0181893F-442E-4F4F-8B15-6CAA39AB9594}" presName="node" presStyleLbl="node1" presStyleIdx="4" presStyleCnt="9">
        <dgm:presLayoutVars>
          <dgm:bulletEnabled val="1"/>
        </dgm:presLayoutVars>
      </dgm:prSet>
      <dgm:spPr/>
      <dgm:t>
        <a:bodyPr/>
        <a:lstStyle/>
        <a:p>
          <a:endParaRPr lang="en-ZA"/>
        </a:p>
      </dgm:t>
    </dgm:pt>
    <dgm:pt modelId="{5C6B0829-06C4-4D35-A50E-2A7A37AE06EB}" type="pres">
      <dgm:prSet presAssocID="{5FFE89E7-B33A-425E-BA09-218D5D8DC212}" presName="sibTrans" presStyleLbl="sibTrans2D1" presStyleIdx="4" presStyleCnt="8"/>
      <dgm:spPr/>
      <dgm:t>
        <a:bodyPr/>
        <a:lstStyle/>
        <a:p>
          <a:endParaRPr lang="en-ZA"/>
        </a:p>
      </dgm:t>
    </dgm:pt>
    <dgm:pt modelId="{12848D2D-CCE7-4866-B5B2-E6FBE0224755}" type="pres">
      <dgm:prSet presAssocID="{5FFE89E7-B33A-425E-BA09-218D5D8DC212}" presName="connectorText" presStyleLbl="sibTrans2D1" presStyleIdx="4" presStyleCnt="8"/>
      <dgm:spPr/>
      <dgm:t>
        <a:bodyPr/>
        <a:lstStyle/>
        <a:p>
          <a:endParaRPr lang="en-ZA"/>
        </a:p>
      </dgm:t>
    </dgm:pt>
    <dgm:pt modelId="{FF81DE0B-EA19-4AE9-92F9-F7E65F782422}" type="pres">
      <dgm:prSet presAssocID="{ABFFC975-CF6B-41F2-B82E-79D3CE001DB8}" presName="node" presStyleLbl="node1" presStyleIdx="5" presStyleCnt="9">
        <dgm:presLayoutVars>
          <dgm:bulletEnabled val="1"/>
        </dgm:presLayoutVars>
      </dgm:prSet>
      <dgm:spPr/>
      <dgm:t>
        <a:bodyPr/>
        <a:lstStyle/>
        <a:p>
          <a:endParaRPr lang="en-ZA"/>
        </a:p>
      </dgm:t>
    </dgm:pt>
    <dgm:pt modelId="{FE45FBA7-F2EC-4676-B76E-ED075F5E8708}" type="pres">
      <dgm:prSet presAssocID="{620E4A2B-0597-426F-B7E6-CE44FFAB2DDD}" presName="sibTrans" presStyleLbl="sibTrans2D1" presStyleIdx="5" presStyleCnt="8"/>
      <dgm:spPr/>
      <dgm:t>
        <a:bodyPr/>
        <a:lstStyle/>
        <a:p>
          <a:endParaRPr lang="en-ZA"/>
        </a:p>
      </dgm:t>
    </dgm:pt>
    <dgm:pt modelId="{B2160F6E-4673-42B4-88C5-167ECCB4B041}" type="pres">
      <dgm:prSet presAssocID="{620E4A2B-0597-426F-B7E6-CE44FFAB2DDD}" presName="connectorText" presStyleLbl="sibTrans2D1" presStyleIdx="5" presStyleCnt="8"/>
      <dgm:spPr/>
      <dgm:t>
        <a:bodyPr/>
        <a:lstStyle/>
        <a:p>
          <a:endParaRPr lang="en-ZA"/>
        </a:p>
      </dgm:t>
    </dgm:pt>
    <dgm:pt modelId="{151F1AC8-20D8-4AA3-A00A-4D8156A736A3}" type="pres">
      <dgm:prSet presAssocID="{D975AC39-F186-49DC-A51A-B37E569A2F15}" presName="node" presStyleLbl="node1" presStyleIdx="6" presStyleCnt="9">
        <dgm:presLayoutVars>
          <dgm:bulletEnabled val="1"/>
        </dgm:presLayoutVars>
      </dgm:prSet>
      <dgm:spPr/>
      <dgm:t>
        <a:bodyPr/>
        <a:lstStyle/>
        <a:p>
          <a:endParaRPr lang="en-ZA"/>
        </a:p>
      </dgm:t>
    </dgm:pt>
    <dgm:pt modelId="{31FDA1FB-0AB2-4A41-9BB6-0C0338200B4A}" type="pres">
      <dgm:prSet presAssocID="{C45D503A-F39A-45FD-8205-5108425EEA39}" presName="sibTrans" presStyleLbl="sibTrans2D1" presStyleIdx="6" presStyleCnt="8"/>
      <dgm:spPr/>
      <dgm:t>
        <a:bodyPr/>
        <a:lstStyle/>
        <a:p>
          <a:endParaRPr lang="en-ZA"/>
        </a:p>
      </dgm:t>
    </dgm:pt>
    <dgm:pt modelId="{D6321782-C651-4CD3-A748-8369AE03FC76}" type="pres">
      <dgm:prSet presAssocID="{C45D503A-F39A-45FD-8205-5108425EEA39}" presName="connectorText" presStyleLbl="sibTrans2D1" presStyleIdx="6" presStyleCnt="8"/>
      <dgm:spPr/>
      <dgm:t>
        <a:bodyPr/>
        <a:lstStyle/>
        <a:p>
          <a:endParaRPr lang="en-ZA"/>
        </a:p>
      </dgm:t>
    </dgm:pt>
    <dgm:pt modelId="{087B63B1-B4F7-4548-98D6-AEED7895B6A1}" type="pres">
      <dgm:prSet presAssocID="{2F21F2F0-769E-464C-B6F4-C8CB0620D18A}" presName="node" presStyleLbl="node1" presStyleIdx="7" presStyleCnt="9">
        <dgm:presLayoutVars>
          <dgm:bulletEnabled val="1"/>
        </dgm:presLayoutVars>
      </dgm:prSet>
      <dgm:spPr/>
      <dgm:t>
        <a:bodyPr/>
        <a:lstStyle/>
        <a:p>
          <a:endParaRPr lang="en-ZA"/>
        </a:p>
      </dgm:t>
    </dgm:pt>
    <dgm:pt modelId="{7213F5DA-988E-4DED-98B8-997F3E96BFCE}" type="pres">
      <dgm:prSet presAssocID="{881C2452-DEA7-464B-B13D-9C1EE7A54633}" presName="sibTrans" presStyleLbl="sibTrans2D1" presStyleIdx="7" presStyleCnt="8"/>
      <dgm:spPr/>
      <dgm:t>
        <a:bodyPr/>
        <a:lstStyle/>
        <a:p>
          <a:endParaRPr lang="en-ZA"/>
        </a:p>
      </dgm:t>
    </dgm:pt>
    <dgm:pt modelId="{36601F8D-8F68-4DEB-9ED2-1E47E7FC8671}" type="pres">
      <dgm:prSet presAssocID="{881C2452-DEA7-464B-B13D-9C1EE7A54633}" presName="connectorText" presStyleLbl="sibTrans2D1" presStyleIdx="7" presStyleCnt="8"/>
      <dgm:spPr/>
      <dgm:t>
        <a:bodyPr/>
        <a:lstStyle/>
        <a:p>
          <a:endParaRPr lang="en-ZA"/>
        </a:p>
      </dgm:t>
    </dgm:pt>
    <dgm:pt modelId="{FFFB7908-C3CA-41EC-A0CF-6C502C1E9017}" type="pres">
      <dgm:prSet presAssocID="{65540C5E-EAE6-417B-8F3D-A46674E20694}" presName="node" presStyleLbl="node1" presStyleIdx="8" presStyleCnt="9">
        <dgm:presLayoutVars>
          <dgm:bulletEnabled val="1"/>
        </dgm:presLayoutVars>
      </dgm:prSet>
      <dgm:spPr/>
      <dgm:t>
        <a:bodyPr/>
        <a:lstStyle/>
        <a:p>
          <a:endParaRPr lang="en-ZA"/>
        </a:p>
      </dgm:t>
    </dgm:pt>
  </dgm:ptLst>
  <dgm:cxnLst>
    <dgm:cxn modelId="{07EAE27E-6063-4054-9512-C2512E621982}" srcId="{0E345489-9041-47BD-9942-2EA708905CA5}" destId="{0181893F-442E-4F4F-8B15-6CAA39AB9594}" srcOrd="4" destOrd="0" parTransId="{FCC2EF56-A9CF-4B3E-86E5-38BA93B1C6E9}" sibTransId="{5FFE89E7-B33A-425E-BA09-218D5D8DC212}"/>
    <dgm:cxn modelId="{CCC8DF34-3F71-4BCC-B639-A72529E9E277}" type="presOf" srcId="{B04F69AF-6D0C-4677-8054-876BC8F9E54B}" destId="{56BA1B3D-7A4F-440A-8F78-379C8F2AC686}" srcOrd="0" destOrd="0" presId="urn:microsoft.com/office/officeart/2005/8/layout/process5"/>
    <dgm:cxn modelId="{893D6C85-0B11-4DC9-A880-3941EA6DB05C}" type="presOf" srcId="{367B239F-C120-41E5-B348-8FD3B104791F}" destId="{D3D089B5-5B36-4E7C-9F84-97919918159B}" srcOrd="0" destOrd="0" presId="urn:microsoft.com/office/officeart/2005/8/layout/process5"/>
    <dgm:cxn modelId="{B58C4234-0ABF-4DE4-A93E-591407ABD158}" type="presOf" srcId="{4BDCF0B0-C968-47CB-BCAF-CB6B4BE4F04C}" destId="{ECD7865E-5D04-42A2-98BA-15D1281C7A9E}" srcOrd="1" destOrd="0" presId="urn:microsoft.com/office/officeart/2005/8/layout/process5"/>
    <dgm:cxn modelId="{AE57E482-8D19-4D67-8C72-D8FC52113148}" type="presOf" srcId="{3BC095B3-8ABC-4C0B-A5C0-7A8DC2861827}" destId="{D7E7556D-C2DE-4C15-B582-D7A4F7032DE9}" srcOrd="0" destOrd="0" presId="urn:microsoft.com/office/officeart/2005/8/layout/process5"/>
    <dgm:cxn modelId="{379FFE6D-C44E-4621-BB37-1B83AF48D428}" type="presOf" srcId="{C45D503A-F39A-45FD-8205-5108425EEA39}" destId="{D6321782-C651-4CD3-A748-8369AE03FC76}" srcOrd="1" destOrd="0" presId="urn:microsoft.com/office/officeart/2005/8/layout/process5"/>
    <dgm:cxn modelId="{0C00D29A-0409-4FB7-B6D9-C4EA36115FC1}" srcId="{0E345489-9041-47BD-9942-2EA708905CA5}" destId="{B04F69AF-6D0C-4677-8054-876BC8F9E54B}" srcOrd="2" destOrd="0" parTransId="{870E4C68-9941-4BD1-A038-EB57F2B9C151}" sibTransId="{0F47A541-6BCB-41F1-A0D9-75E52ECD22B4}"/>
    <dgm:cxn modelId="{2BD39D9F-A7C4-4DE4-8F3A-E857616A61B7}" srcId="{0E345489-9041-47BD-9942-2EA708905CA5}" destId="{3E33F35E-57D7-4B5C-A9DD-B9EE86940FC5}" srcOrd="0" destOrd="0" parTransId="{7A74ACE8-2A4B-439C-893F-E3B5157018BC}" sibTransId="{4BDCF0B0-C968-47CB-BCAF-CB6B4BE4F04C}"/>
    <dgm:cxn modelId="{CA94C661-C1F6-49DE-A57A-AD49AED40892}" srcId="{0E345489-9041-47BD-9942-2EA708905CA5}" destId="{D975AC39-F186-49DC-A51A-B37E569A2F15}" srcOrd="6" destOrd="0" parTransId="{CC05329F-2914-44CC-8EAF-4E782195BEA7}" sibTransId="{C45D503A-F39A-45FD-8205-5108425EEA39}"/>
    <dgm:cxn modelId="{28EA9EAB-F443-4048-948A-D0E6865BC7A1}" type="presOf" srcId="{0E345489-9041-47BD-9942-2EA708905CA5}" destId="{5321E560-5862-4739-8E87-03F42E6CED46}" srcOrd="0" destOrd="0" presId="urn:microsoft.com/office/officeart/2005/8/layout/process5"/>
    <dgm:cxn modelId="{7132E7BB-CDB5-4083-8553-50066E03AEDA}" type="presOf" srcId="{3E33F35E-57D7-4B5C-A9DD-B9EE86940FC5}" destId="{6CE65C57-3A7E-449B-9FCA-1F4F3EA99716}" srcOrd="0" destOrd="0" presId="urn:microsoft.com/office/officeart/2005/8/layout/process5"/>
    <dgm:cxn modelId="{6477A21F-677B-4BBE-AB17-C92713C20CA0}" type="presOf" srcId="{D975AC39-F186-49DC-A51A-B37E569A2F15}" destId="{151F1AC8-20D8-4AA3-A00A-4D8156A736A3}" srcOrd="0" destOrd="0" presId="urn:microsoft.com/office/officeart/2005/8/layout/process5"/>
    <dgm:cxn modelId="{A030E34A-7FFD-4DCC-A97E-C8834CEAD26D}" srcId="{0E345489-9041-47BD-9942-2EA708905CA5}" destId="{2F21F2F0-769E-464C-B6F4-C8CB0620D18A}" srcOrd="7" destOrd="0" parTransId="{85947A7B-4453-4E0C-A78B-37D74F3B0DE9}" sibTransId="{881C2452-DEA7-464B-B13D-9C1EE7A54633}"/>
    <dgm:cxn modelId="{BF6E78E1-8DB0-487B-867F-E81E08CA3842}" type="presOf" srcId="{7FD0A786-DEEC-404C-A1C4-02EBA885B48D}" destId="{72F576A9-1CDB-488D-85FC-AECC8F64A4B0}" srcOrd="1" destOrd="0" presId="urn:microsoft.com/office/officeart/2005/8/layout/process5"/>
    <dgm:cxn modelId="{A2DDB22B-EA92-448E-BC54-55E1CE1FFB83}" type="presOf" srcId="{5FFE89E7-B33A-425E-BA09-218D5D8DC212}" destId="{5C6B0829-06C4-4D35-A50E-2A7A37AE06EB}" srcOrd="0" destOrd="0" presId="urn:microsoft.com/office/officeart/2005/8/layout/process5"/>
    <dgm:cxn modelId="{2C63268E-2E40-4A86-A67D-9946223BFCDF}" type="presOf" srcId="{0F47A541-6BCB-41F1-A0D9-75E52ECD22B4}" destId="{CBD71DF5-907D-4C55-8F49-C7C29E5C8C39}" srcOrd="1" destOrd="0" presId="urn:microsoft.com/office/officeart/2005/8/layout/process5"/>
    <dgm:cxn modelId="{61C63EA1-8E81-4CE7-9082-3D510FF14BB6}" type="presOf" srcId="{4BDCF0B0-C968-47CB-BCAF-CB6B4BE4F04C}" destId="{127D3BF9-0A76-4C35-A36E-E169FE9D63B0}" srcOrd="0" destOrd="0" presId="urn:microsoft.com/office/officeart/2005/8/layout/process5"/>
    <dgm:cxn modelId="{9E9961A7-0929-4CB9-BF91-DCAE5D2ED5E5}" srcId="{0E345489-9041-47BD-9942-2EA708905CA5}" destId="{367B239F-C120-41E5-B348-8FD3B104791F}" srcOrd="3" destOrd="0" parTransId="{5967BAFA-D045-433E-8BC9-0E04691057D7}" sibTransId="{62C99C21-E8E2-4369-944A-100D8B3572C6}"/>
    <dgm:cxn modelId="{29E3D793-E6B7-4AE9-8D31-A7D944155699}" type="presOf" srcId="{7FD0A786-DEEC-404C-A1C4-02EBA885B48D}" destId="{66FAF57F-D07D-40F5-9CCE-91FC985AD618}" srcOrd="0" destOrd="0" presId="urn:microsoft.com/office/officeart/2005/8/layout/process5"/>
    <dgm:cxn modelId="{41B856D0-B00F-4E7D-BC64-8E7EB2127174}" srcId="{0E345489-9041-47BD-9942-2EA708905CA5}" destId="{ABFFC975-CF6B-41F2-B82E-79D3CE001DB8}" srcOrd="5" destOrd="0" parTransId="{FB569B31-5CAF-4C50-8078-08F58F8A35D7}" sibTransId="{620E4A2B-0597-426F-B7E6-CE44FFAB2DDD}"/>
    <dgm:cxn modelId="{01D402CA-09D6-48B5-9515-767953FD301A}" type="presOf" srcId="{0F47A541-6BCB-41F1-A0D9-75E52ECD22B4}" destId="{566C5373-B8AF-4889-9D91-30CF06BCFD47}" srcOrd="0" destOrd="0" presId="urn:microsoft.com/office/officeart/2005/8/layout/process5"/>
    <dgm:cxn modelId="{E0F50C96-1D0C-4C14-9175-4877A6230770}" type="presOf" srcId="{0181893F-442E-4F4F-8B15-6CAA39AB9594}" destId="{AB618004-FA64-475F-931B-8F970669D7C2}" srcOrd="0" destOrd="0" presId="urn:microsoft.com/office/officeart/2005/8/layout/process5"/>
    <dgm:cxn modelId="{55D33DE1-75CF-47D1-80E1-10ED1BEC09C4}" type="presOf" srcId="{881C2452-DEA7-464B-B13D-9C1EE7A54633}" destId="{7213F5DA-988E-4DED-98B8-997F3E96BFCE}" srcOrd="0" destOrd="0" presId="urn:microsoft.com/office/officeart/2005/8/layout/process5"/>
    <dgm:cxn modelId="{328CDFF9-6422-46C8-86B4-AA39A90DA6CB}" type="presOf" srcId="{62C99C21-E8E2-4369-944A-100D8B3572C6}" destId="{4DEAE4C3-5B96-444A-9FB5-7B3BAEDC900C}" srcOrd="1" destOrd="0" presId="urn:microsoft.com/office/officeart/2005/8/layout/process5"/>
    <dgm:cxn modelId="{1E233B45-EE7A-410B-B2F1-432C9DA372BA}" type="presOf" srcId="{620E4A2B-0597-426F-B7E6-CE44FFAB2DDD}" destId="{FE45FBA7-F2EC-4676-B76E-ED075F5E8708}" srcOrd="0" destOrd="0" presId="urn:microsoft.com/office/officeart/2005/8/layout/process5"/>
    <dgm:cxn modelId="{A9CD3D5E-1257-48E7-A6F1-1D8F181E488C}" type="presOf" srcId="{5FFE89E7-B33A-425E-BA09-218D5D8DC212}" destId="{12848D2D-CCE7-4866-B5B2-E6FBE0224755}" srcOrd="1" destOrd="0" presId="urn:microsoft.com/office/officeart/2005/8/layout/process5"/>
    <dgm:cxn modelId="{DEF6AA59-E004-425E-B9AA-011AE50C2591}" type="presOf" srcId="{65540C5E-EAE6-417B-8F3D-A46674E20694}" destId="{FFFB7908-C3CA-41EC-A0CF-6C502C1E9017}" srcOrd="0" destOrd="0" presId="urn:microsoft.com/office/officeart/2005/8/layout/process5"/>
    <dgm:cxn modelId="{33506EDE-C98F-4020-8A6A-F0EE581DC861}" srcId="{0E345489-9041-47BD-9942-2EA708905CA5}" destId="{3BC095B3-8ABC-4C0B-A5C0-7A8DC2861827}" srcOrd="1" destOrd="0" parTransId="{AA572513-CA25-4A50-8831-9F482BFBF8FD}" sibTransId="{7FD0A786-DEEC-404C-A1C4-02EBA885B48D}"/>
    <dgm:cxn modelId="{F18E44B6-FBD5-4AC5-A3A8-0224C36A4D46}" type="presOf" srcId="{62C99C21-E8E2-4369-944A-100D8B3572C6}" destId="{2F3FCF84-9DC0-444D-A355-6C1011FB8FED}" srcOrd="0" destOrd="0" presId="urn:microsoft.com/office/officeart/2005/8/layout/process5"/>
    <dgm:cxn modelId="{E9E7BC6A-2C4E-4C97-BA5A-5455C8E9336A}" type="presOf" srcId="{881C2452-DEA7-464B-B13D-9C1EE7A54633}" destId="{36601F8D-8F68-4DEB-9ED2-1E47E7FC8671}" srcOrd="1" destOrd="0" presId="urn:microsoft.com/office/officeart/2005/8/layout/process5"/>
    <dgm:cxn modelId="{9DBA721C-1722-4569-8C54-5800D2062329}" type="presOf" srcId="{2F21F2F0-769E-464C-B6F4-C8CB0620D18A}" destId="{087B63B1-B4F7-4548-98D6-AEED7895B6A1}" srcOrd="0" destOrd="0" presId="urn:microsoft.com/office/officeart/2005/8/layout/process5"/>
    <dgm:cxn modelId="{1B91D0F3-79D9-4D03-B07D-FD7014D65D9A}" type="presOf" srcId="{620E4A2B-0597-426F-B7E6-CE44FFAB2DDD}" destId="{B2160F6E-4673-42B4-88C5-167ECCB4B041}" srcOrd="1" destOrd="0" presId="urn:microsoft.com/office/officeart/2005/8/layout/process5"/>
    <dgm:cxn modelId="{CC23CD94-7924-4957-8662-97B6DCA0E2AB}" type="presOf" srcId="{ABFFC975-CF6B-41F2-B82E-79D3CE001DB8}" destId="{FF81DE0B-EA19-4AE9-92F9-F7E65F782422}" srcOrd="0" destOrd="0" presId="urn:microsoft.com/office/officeart/2005/8/layout/process5"/>
    <dgm:cxn modelId="{615AC0D6-3E4B-4F9A-BAD3-86DC743EDFFA}" type="presOf" srcId="{C45D503A-F39A-45FD-8205-5108425EEA39}" destId="{31FDA1FB-0AB2-4A41-9BB6-0C0338200B4A}" srcOrd="0" destOrd="0" presId="urn:microsoft.com/office/officeart/2005/8/layout/process5"/>
    <dgm:cxn modelId="{8C3288CD-276E-473F-9A06-7E25C56657DC}" srcId="{0E345489-9041-47BD-9942-2EA708905CA5}" destId="{65540C5E-EAE6-417B-8F3D-A46674E20694}" srcOrd="8" destOrd="0" parTransId="{CC42ADA4-3196-4619-BB2D-12D3E8AAD36A}" sibTransId="{ABFADC1B-FBCA-4214-92EE-0490E24829B9}"/>
    <dgm:cxn modelId="{5117B47F-FE09-4D99-9286-0477F5A0C2A9}" type="presParOf" srcId="{5321E560-5862-4739-8E87-03F42E6CED46}" destId="{6CE65C57-3A7E-449B-9FCA-1F4F3EA99716}" srcOrd="0" destOrd="0" presId="urn:microsoft.com/office/officeart/2005/8/layout/process5"/>
    <dgm:cxn modelId="{875FA2CB-4035-4E64-B275-B5A60E2C4A51}" type="presParOf" srcId="{5321E560-5862-4739-8E87-03F42E6CED46}" destId="{127D3BF9-0A76-4C35-A36E-E169FE9D63B0}" srcOrd="1" destOrd="0" presId="urn:microsoft.com/office/officeart/2005/8/layout/process5"/>
    <dgm:cxn modelId="{BAB22701-F629-4811-A229-D49A0BC517DB}" type="presParOf" srcId="{127D3BF9-0A76-4C35-A36E-E169FE9D63B0}" destId="{ECD7865E-5D04-42A2-98BA-15D1281C7A9E}" srcOrd="0" destOrd="0" presId="urn:microsoft.com/office/officeart/2005/8/layout/process5"/>
    <dgm:cxn modelId="{E0ECD135-4451-4C3E-A528-E180ED65FDA6}" type="presParOf" srcId="{5321E560-5862-4739-8E87-03F42E6CED46}" destId="{D7E7556D-C2DE-4C15-B582-D7A4F7032DE9}" srcOrd="2" destOrd="0" presId="urn:microsoft.com/office/officeart/2005/8/layout/process5"/>
    <dgm:cxn modelId="{E59A83ED-106D-4BBE-995D-A337739F9CE3}" type="presParOf" srcId="{5321E560-5862-4739-8E87-03F42E6CED46}" destId="{66FAF57F-D07D-40F5-9CCE-91FC985AD618}" srcOrd="3" destOrd="0" presId="urn:microsoft.com/office/officeart/2005/8/layout/process5"/>
    <dgm:cxn modelId="{7D9E3B4F-C173-4A80-BB07-7A3EB832403F}" type="presParOf" srcId="{66FAF57F-D07D-40F5-9CCE-91FC985AD618}" destId="{72F576A9-1CDB-488D-85FC-AECC8F64A4B0}" srcOrd="0" destOrd="0" presId="urn:microsoft.com/office/officeart/2005/8/layout/process5"/>
    <dgm:cxn modelId="{343367D7-3BF8-4693-9BDC-A3C3704E1737}" type="presParOf" srcId="{5321E560-5862-4739-8E87-03F42E6CED46}" destId="{56BA1B3D-7A4F-440A-8F78-379C8F2AC686}" srcOrd="4" destOrd="0" presId="urn:microsoft.com/office/officeart/2005/8/layout/process5"/>
    <dgm:cxn modelId="{1D48AACB-4D73-415A-8452-C06C94D59EA8}" type="presParOf" srcId="{5321E560-5862-4739-8E87-03F42E6CED46}" destId="{566C5373-B8AF-4889-9D91-30CF06BCFD47}" srcOrd="5" destOrd="0" presId="urn:microsoft.com/office/officeart/2005/8/layout/process5"/>
    <dgm:cxn modelId="{32FED63C-D0C7-4A24-ADE1-76E946FD3318}" type="presParOf" srcId="{566C5373-B8AF-4889-9D91-30CF06BCFD47}" destId="{CBD71DF5-907D-4C55-8F49-C7C29E5C8C39}" srcOrd="0" destOrd="0" presId="urn:microsoft.com/office/officeart/2005/8/layout/process5"/>
    <dgm:cxn modelId="{F6D32FEE-4678-43EB-9344-18C1B67D005A}" type="presParOf" srcId="{5321E560-5862-4739-8E87-03F42E6CED46}" destId="{D3D089B5-5B36-4E7C-9F84-97919918159B}" srcOrd="6" destOrd="0" presId="urn:microsoft.com/office/officeart/2005/8/layout/process5"/>
    <dgm:cxn modelId="{4AE37B26-1410-4D88-840F-978623F1B534}" type="presParOf" srcId="{5321E560-5862-4739-8E87-03F42E6CED46}" destId="{2F3FCF84-9DC0-444D-A355-6C1011FB8FED}" srcOrd="7" destOrd="0" presId="urn:microsoft.com/office/officeart/2005/8/layout/process5"/>
    <dgm:cxn modelId="{72C68969-A40A-4417-A318-B9068BA8976B}" type="presParOf" srcId="{2F3FCF84-9DC0-444D-A355-6C1011FB8FED}" destId="{4DEAE4C3-5B96-444A-9FB5-7B3BAEDC900C}" srcOrd="0" destOrd="0" presId="urn:microsoft.com/office/officeart/2005/8/layout/process5"/>
    <dgm:cxn modelId="{E90CE932-3B53-4CC7-807F-98813F82E0BB}" type="presParOf" srcId="{5321E560-5862-4739-8E87-03F42E6CED46}" destId="{AB618004-FA64-475F-931B-8F970669D7C2}" srcOrd="8" destOrd="0" presId="urn:microsoft.com/office/officeart/2005/8/layout/process5"/>
    <dgm:cxn modelId="{51600F32-CD0C-461E-A7A3-78D3BAA2CA2C}" type="presParOf" srcId="{5321E560-5862-4739-8E87-03F42E6CED46}" destId="{5C6B0829-06C4-4D35-A50E-2A7A37AE06EB}" srcOrd="9" destOrd="0" presId="urn:microsoft.com/office/officeart/2005/8/layout/process5"/>
    <dgm:cxn modelId="{0CFA4D95-2B4F-4B65-9733-2AB44A682847}" type="presParOf" srcId="{5C6B0829-06C4-4D35-A50E-2A7A37AE06EB}" destId="{12848D2D-CCE7-4866-B5B2-E6FBE0224755}" srcOrd="0" destOrd="0" presId="urn:microsoft.com/office/officeart/2005/8/layout/process5"/>
    <dgm:cxn modelId="{392F2EF1-4392-4063-ACD6-61BE9C61A252}" type="presParOf" srcId="{5321E560-5862-4739-8E87-03F42E6CED46}" destId="{FF81DE0B-EA19-4AE9-92F9-F7E65F782422}" srcOrd="10" destOrd="0" presId="urn:microsoft.com/office/officeart/2005/8/layout/process5"/>
    <dgm:cxn modelId="{E9436C72-26DD-4B1C-A91C-87C9FBC04F0C}" type="presParOf" srcId="{5321E560-5862-4739-8E87-03F42E6CED46}" destId="{FE45FBA7-F2EC-4676-B76E-ED075F5E8708}" srcOrd="11" destOrd="0" presId="urn:microsoft.com/office/officeart/2005/8/layout/process5"/>
    <dgm:cxn modelId="{401D7679-AFA2-488A-857B-446CBE9E1D72}" type="presParOf" srcId="{FE45FBA7-F2EC-4676-B76E-ED075F5E8708}" destId="{B2160F6E-4673-42B4-88C5-167ECCB4B041}" srcOrd="0" destOrd="0" presId="urn:microsoft.com/office/officeart/2005/8/layout/process5"/>
    <dgm:cxn modelId="{998F1047-47F4-4946-AE21-1FE760760222}" type="presParOf" srcId="{5321E560-5862-4739-8E87-03F42E6CED46}" destId="{151F1AC8-20D8-4AA3-A00A-4D8156A736A3}" srcOrd="12" destOrd="0" presId="urn:microsoft.com/office/officeart/2005/8/layout/process5"/>
    <dgm:cxn modelId="{50C904C9-1B3D-45B6-9261-B32BABAE22CD}" type="presParOf" srcId="{5321E560-5862-4739-8E87-03F42E6CED46}" destId="{31FDA1FB-0AB2-4A41-9BB6-0C0338200B4A}" srcOrd="13" destOrd="0" presId="urn:microsoft.com/office/officeart/2005/8/layout/process5"/>
    <dgm:cxn modelId="{6B42E3D3-1011-480B-A1B2-63FBCFF65ECD}" type="presParOf" srcId="{31FDA1FB-0AB2-4A41-9BB6-0C0338200B4A}" destId="{D6321782-C651-4CD3-A748-8369AE03FC76}" srcOrd="0" destOrd="0" presId="urn:microsoft.com/office/officeart/2005/8/layout/process5"/>
    <dgm:cxn modelId="{7A3663AB-A151-481E-BC70-5FE017A62AC7}" type="presParOf" srcId="{5321E560-5862-4739-8E87-03F42E6CED46}" destId="{087B63B1-B4F7-4548-98D6-AEED7895B6A1}" srcOrd="14" destOrd="0" presId="urn:microsoft.com/office/officeart/2005/8/layout/process5"/>
    <dgm:cxn modelId="{20743E6E-2068-4936-BB2A-6603A5218E92}" type="presParOf" srcId="{5321E560-5862-4739-8E87-03F42E6CED46}" destId="{7213F5DA-988E-4DED-98B8-997F3E96BFCE}" srcOrd="15" destOrd="0" presId="urn:microsoft.com/office/officeart/2005/8/layout/process5"/>
    <dgm:cxn modelId="{C4F8EE4C-C1D2-4C17-A746-E184C7A2E46A}" type="presParOf" srcId="{7213F5DA-988E-4DED-98B8-997F3E96BFCE}" destId="{36601F8D-8F68-4DEB-9ED2-1E47E7FC8671}" srcOrd="0" destOrd="0" presId="urn:microsoft.com/office/officeart/2005/8/layout/process5"/>
    <dgm:cxn modelId="{8E626A56-491D-4BC6-8853-77C457D50D0E}" type="presParOf" srcId="{5321E560-5862-4739-8E87-03F42E6CED46}" destId="{FFFB7908-C3CA-41EC-A0CF-6C502C1E9017}" srcOrd="16" destOrd="0" presId="urn:microsoft.com/office/officeart/2005/8/layout/process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2579E-CF21-49F9-BD64-0255016A66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ZA"/>
        </a:p>
      </dgm:t>
    </dgm:pt>
    <dgm:pt modelId="{85BE921E-0632-4D39-B5A2-FF5554D43FB8}">
      <dgm:prSet phldrT="[Text]">
        <dgm:style>
          <a:lnRef idx="1">
            <a:schemeClr val="accent5"/>
          </a:lnRef>
          <a:fillRef idx="3">
            <a:schemeClr val="accent5"/>
          </a:fillRef>
          <a:effectRef idx="2">
            <a:schemeClr val="accent5"/>
          </a:effectRef>
          <a:fontRef idx="minor">
            <a:schemeClr val="lt1"/>
          </a:fontRef>
        </dgm:style>
      </dgm:prSet>
      <dgm:spPr/>
      <dgm:t>
        <a:bodyPr/>
        <a:lstStyle/>
        <a:p>
          <a:r>
            <a:rPr lang="en-ZA" dirty="0" smtClean="0"/>
            <a:t>Review process</a:t>
          </a:r>
          <a:endParaRPr lang="en-ZA" dirty="0"/>
        </a:p>
      </dgm:t>
    </dgm:pt>
    <dgm:pt modelId="{E0E57075-7530-40F9-9D97-9290D59D97A1}" type="parTrans" cxnId="{0EB1747C-8FCD-436E-BCB8-3F161AE28B3B}">
      <dgm:prSet/>
      <dgm:spPr/>
      <dgm:t>
        <a:bodyPr/>
        <a:lstStyle/>
        <a:p>
          <a:endParaRPr lang="en-ZA"/>
        </a:p>
      </dgm:t>
    </dgm:pt>
    <dgm:pt modelId="{D4C9DDD6-F812-4A3E-AED9-0C94C0F65BA1}" type="sibTrans" cxnId="{0EB1747C-8FCD-436E-BCB8-3F161AE28B3B}">
      <dgm:prSet/>
      <dgm:spPr/>
      <dgm:t>
        <a:bodyPr/>
        <a:lstStyle/>
        <a:p>
          <a:endParaRPr lang="en-ZA"/>
        </a:p>
      </dgm:t>
    </dgm:pt>
    <dgm:pt modelId="{596F7933-9217-4C6E-9256-0A54F359CECB}">
      <dgm:prSet phldrT="[Text]" custT="1"/>
      <dgm:spPr/>
      <dgm:t>
        <a:bodyPr/>
        <a:lstStyle/>
        <a:p>
          <a:r>
            <a:rPr lang="en-ZA" sz="1600" dirty="0" smtClean="0">
              <a:solidFill>
                <a:srgbClr val="002060"/>
              </a:solidFill>
              <a:cs typeface="Arial" pitchFamily="34" charset="0"/>
            </a:rPr>
            <a:t>Assessed  the process followed  by departments to prepare and submit  strategic plans and APPs. </a:t>
          </a:r>
          <a:endParaRPr lang="en-ZA" sz="1600" dirty="0"/>
        </a:p>
      </dgm:t>
    </dgm:pt>
    <dgm:pt modelId="{AEAAE22A-7350-44A8-B67D-094CF83EA2DD}" type="parTrans" cxnId="{12CAD1C9-F73A-4146-9940-04482FADF4EB}">
      <dgm:prSet/>
      <dgm:spPr/>
      <dgm:t>
        <a:bodyPr/>
        <a:lstStyle/>
        <a:p>
          <a:endParaRPr lang="en-ZA"/>
        </a:p>
      </dgm:t>
    </dgm:pt>
    <dgm:pt modelId="{DFAE949D-B5AE-489F-8744-097C6F6BAEAD}" type="sibTrans" cxnId="{12CAD1C9-F73A-4146-9940-04482FADF4EB}">
      <dgm:prSet/>
      <dgm:spPr/>
      <dgm:t>
        <a:bodyPr/>
        <a:lstStyle/>
        <a:p>
          <a:endParaRPr lang="en-ZA"/>
        </a:p>
      </dgm:t>
    </dgm:pt>
    <dgm:pt modelId="{DF54405E-A3D5-4351-AFBA-6BD1E1D6D4B0}">
      <dgm:prSet phldrT="[Text]">
        <dgm:style>
          <a:lnRef idx="0">
            <a:schemeClr val="accent4"/>
          </a:lnRef>
          <a:fillRef idx="3">
            <a:schemeClr val="accent4"/>
          </a:fillRef>
          <a:effectRef idx="3">
            <a:schemeClr val="accent4"/>
          </a:effectRef>
          <a:fontRef idx="minor">
            <a:schemeClr val="lt1"/>
          </a:fontRef>
        </dgm:style>
      </dgm:prSet>
      <dgm:spPr/>
      <dgm:t>
        <a:bodyPr/>
        <a:lstStyle/>
        <a:p>
          <a:r>
            <a:rPr lang="en-ZA" dirty="0" smtClean="0"/>
            <a:t>Reporting</a:t>
          </a:r>
          <a:endParaRPr lang="en-ZA" dirty="0"/>
        </a:p>
      </dgm:t>
    </dgm:pt>
    <dgm:pt modelId="{6C2EDC53-B9C1-4929-ACA3-81AFF0FA4BFF}" type="parTrans" cxnId="{9BA033AE-2468-412E-82DA-C0FF6DFC73BB}">
      <dgm:prSet/>
      <dgm:spPr/>
      <dgm:t>
        <a:bodyPr/>
        <a:lstStyle/>
        <a:p>
          <a:endParaRPr lang="en-ZA"/>
        </a:p>
      </dgm:t>
    </dgm:pt>
    <dgm:pt modelId="{EC12C537-B6D3-47F5-8A5D-805C523674DA}" type="sibTrans" cxnId="{9BA033AE-2468-412E-82DA-C0FF6DFC73BB}">
      <dgm:prSet/>
      <dgm:spPr/>
      <dgm:t>
        <a:bodyPr/>
        <a:lstStyle/>
        <a:p>
          <a:endParaRPr lang="en-ZA"/>
        </a:p>
      </dgm:t>
    </dgm:pt>
    <dgm:pt modelId="{638DA421-4F5F-431C-BFC3-9D286582A802}">
      <dgm:prSet phldrT="[Text]" custT="1"/>
      <dgm:spPr/>
      <dgm:t>
        <a:bodyPr/>
        <a:lstStyle/>
        <a:p>
          <a:r>
            <a:rPr lang="en-ZA" sz="1600" b="0" dirty="0" smtClean="0">
              <a:solidFill>
                <a:srgbClr val="002060"/>
              </a:solidFill>
              <a:cs typeface="Arial" pitchFamily="34" charset="0"/>
            </a:rPr>
            <a:t>F</a:t>
          </a:r>
          <a:r>
            <a:rPr lang="en-ZA" sz="1600" b="0" dirty="0" smtClean="0">
              <a:solidFill>
                <a:srgbClr val="002060"/>
              </a:solidFill>
            </a:rPr>
            <a:t>indings from the review </a:t>
          </a:r>
          <a:r>
            <a:rPr lang="en-ZA" sz="1600" dirty="0" smtClean="0">
              <a:solidFill>
                <a:srgbClr val="002060"/>
              </a:solidFill>
            </a:rPr>
            <a:t>are  communicated in the 2015-16 interim management report to enable changes to be made.</a:t>
          </a:r>
          <a:endParaRPr lang="en-ZA" sz="1600" dirty="0">
            <a:solidFill>
              <a:srgbClr val="002060"/>
            </a:solidFill>
          </a:endParaRPr>
        </a:p>
      </dgm:t>
    </dgm:pt>
    <dgm:pt modelId="{78AE6FB2-9A0E-4D83-9C40-2BA577D17BA3}" type="parTrans" cxnId="{7DA4DF70-7B7B-48C2-B8B4-A0CD51E2514C}">
      <dgm:prSet/>
      <dgm:spPr/>
      <dgm:t>
        <a:bodyPr/>
        <a:lstStyle/>
        <a:p>
          <a:endParaRPr lang="en-ZA"/>
        </a:p>
      </dgm:t>
    </dgm:pt>
    <dgm:pt modelId="{7ECC61E3-AC90-4FD6-8AB7-6E8E2D7B847F}" type="sibTrans" cxnId="{7DA4DF70-7B7B-48C2-B8B4-A0CD51E2514C}">
      <dgm:prSet/>
      <dgm:spPr/>
      <dgm:t>
        <a:bodyPr/>
        <a:lstStyle/>
        <a:p>
          <a:endParaRPr lang="en-ZA"/>
        </a:p>
      </dgm:t>
    </dgm:pt>
    <dgm:pt modelId="{E6A16731-BC77-42FB-BDDD-048BE1D78DF5}">
      <dgm:prSet phldrT="[Text]" custT="1"/>
      <dgm:spPr/>
      <dgm:t>
        <a:bodyPr/>
        <a:lstStyle/>
        <a:p>
          <a:r>
            <a:rPr lang="en-ZA" sz="1600" dirty="0" smtClean="0">
              <a:solidFill>
                <a:srgbClr val="002060"/>
              </a:solidFill>
            </a:rPr>
            <a:t>Findings relevant to the interim review do not have an impact on the audit conclusion on usefulness or reliability of the selected programmes for the PFMA 2015-16 year end audit. </a:t>
          </a:r>
          <a:endParaRPr lang="en-ZA" sz="1600" dirty="0">
            <a:solidFill>
              <a:srgbClr val="002060"/>
            </a:solidFill>
          </a:endParaRPr>
        </a:p>
      </dgm:t>
    </dgm:pt>
    <dgm:pt modelId="{0DD8B7EB-2B58-416A-8A84-E1796BE87940}" type="parTrans" cxnId="{DF08E5B1-BEAD-4C2C-ADAC-954DEFDE9A0B}">
      <dgm:prSet/>
      <dgm:spPr/>
      <dgm:t>
        <a:bodyPr/>
        <a:lstStyle/>
        <a:p>
          <a:endParaRPr lang="en-ZA"/>
        </a:p>
      </dgm:t>
    </dgm:pt>
    <dgm:pt modelId="{DD7766DF-9CDD-49F3-8413-1126ACA7521B}" type="sibTrans" cxnId="{DF08E5B1-BEAD-4C2C-ADAC-954DEFDE9A0B}">
      <dgm:prSet/>
      <dgm:spPr/>
      <dgm:t>
        <a:bodyPr/>
        <a:lstStyle/>
        <a:p>
          <a:endParaRPr lang="en-ZA"/>
        </a:p>
      </dgm:t>
    </dgm:pt>
    <dgm:pt modelId="{0D941674-3A85-4802-8375-FD070DE813D7}">
      <dgm:prSet phldrT="[Text]" custT="1"/>
      <dgm:spPr/>
      <dgm:t>
        <a:bodyPr/>
        <a:lstStyle/>
        <a:p>
          <a:r>
            <a:rPr lang="en-ZA" sz="1600" dirty="0" smtClean="0">
              <a:solidFill>
                <a:srgbClr val="002060"/>
              </a:solidFill>
              <a:cs typeface="Arial" pitchFamily="34" charset="0"/>
            </a:rPr>
            <a:t>Assessed the </a:t>
          </a:r>
          <a:r>
            <a:rPr lang="en-ZA" sz="1600" b="1" dirty="0" smtClean="0">
              <a:solidFill>
                <a:srgbClr val="002060"/>
              </a:solidFill>
              <a:cs typeface="Arial" pitchFamily="34" charset="0"/>
            </a:rPr>
            <a:t>measurability and relevance</a:t>
          </a:r>
          <a:r>
            <a:rPr lang="en-ZA" sz="1600" dirty="0" smtClean="0">
              <a:solidFill>
                <a:srgbClr val="002060"/>
              </a:solidFill>
              <a:cs typeface="Arial" pitchFamily="34" charset="0"/>
            </a:rPr>
            <a:t> of the final draft indicators and targets planned for selected programmes </a:t>
          </a:r>
          <a:endParaRPr lang="en-ZA" sz="1600" dirty="0"/>
        </a:p>
      </dgm:t>
    </dgm:pt>
    <dgm:pt modelId="{D1D07634-8029-4230-9D3C-C46002CC072F}" type="parTrans" cxnId="{A845F156-2A90-443D-B089-40640A5BAECA}">
      <dgm:prSet/>
      <dgm:spPr/>
      <dgm:t>
        <a:bodyPr/>
        <a:lstStyle/>
        <a:p>
          <a:endParaRPr lang="en-ZA"/>
        </a:p>
      </dgm:t>
    </dgm:pt>
    <dgm:pt modelId="{70B9990F-ED01-41DC-BC48-43AAAF771228}" type="sibTrans" cxnId="{A845F156-2A90-443D-B089-40640A5BAECA}">
      <dgm:prSet/>
      <dgm:spPr/>
      <dgm:t>
        <a:bodyPr/>
        <a:lstStyle/>
        <a:p>
          <a:endParaRPr lang="en-ZA"/>
        </a:p>
      </dgm:t>
    </dgm:pt>
    <dgm:pt modelId="{02C2C898-C3E0-4EB7-906D-6FAA621BF7A2}" type="pres">
      <dgm:prSet presAssocID="{7332579E-CF21-49F9-BD64-0255016A665E}" presName="linearFlow" presStyleCnt="0">
        <dgm:presLayoutVars>
          <dgm:dir/>
          <dgm:animLvl val="lvl"/>
          <dgm:resizeHandles val="exact"/>
        </dgm:presLayoutVars>
      </dgm:prSet>
      <dgm:spPr/>
      <dgm:t>
        <a:bodyPr/>
        <a:lstStyle/>
        <a:p>
          <a:endParaRPr lang="en-ZA"/>
        </a:p>
      </dgm:t>
    </dgm:pt>
    <dgm:pt modelId="{712B57AE-6D73-4CE0-A345-8F376011258F}" type="pres">
      <dgm:prSet presAssocID="{85BE921E-0632-4D39-B5A2-FF5554D43FB8}" presName="composite" presStyleCnt="0"/>
      <dgm:spPr/>
    </dgm:pt>
    <dgm:pt modelId="{A038F76C-C99C-4024-94D1-3F3FCA6A1AE8}" type="pres">
      <dgm:prSet presAssocID="{85BE921E-0632-4D39-B5A2-FF5554D43FB8}" presName="parentText" presStyleLbl="alignNode1" presStyleIdx="0" presStyleCnt="2">
        <dgm:presLayoutVars>
          <dgm:chMax val="1"/>
          <dgm:bulletEnabled val="1"/>
        </dgm:presLayoutVars>
      </dgm:prSet>
      <dgm:spPr/>
      <dgm:t>
        <a:bodyPr/>
        <a:lstStyle/>
        <a:p>
          <a:endParaRPr lang="en-ZA"/>
        </a:p>
      </dgm:t>
    </dgm:pt>
    <dgm:pt modelId="{F0A3C9F1-F84A-4B9C-A057-9C38D99B64E4}" type="pres">
      <dgm:prSet presAssocID="{85BE921E-0632-4D39-B5A2-FF5554D43FB8}" presName="descendantText" presStyleLbl="alignAcc1" presStyleIdx="0" presStyleCnt="2" custScaleY="100249">
        <dgm:presLayoutVars>
          <dgm:bulletEnabled val="1"/>
        </dgm:presLayoutVars>
      </dgm:prSet>
      <dgm:spPr/>
      <dgm:t>
        <a:bodyPr/>
        <a:lstStyle/>
        <a:p>
          <a:endParaRPr lang="en-ZA"/>
        </a:p>
      </dgm:t>
    </dgm:pt>
    <dgm:pt modelId="{3E58087A-A6E7-4284-8C76-BA6F957CC9D6}" type="pres">
      <dgm:prSet presAssocID="{D4C9DDD6-F812-4A3E-AED9-0C94C0F65BA1}" presName="sp" presStyleCnt="0"/>
      <dgm:spPr/>
    </dgm:pt>
    <dgm:pt modelId="{DA93E90B-7A00-48A6-8462-F405E691B62A}" type="pres">
      <dgm:prSet presAssocID="{DF54405E-A3D5-4351-AFBA-6BD1E1D6D4B0}" presName="composite" presStyleCnt="0"/>
      <dgm:spPr/>
    </dgm:pt>
    <dgm:pt modelId="{12300269-6050-44F2-A829-EB47629E1751}" type="pres">
      <dgm:prSet presAssocID="{DF54405E-A3D5-4351-AFBA-6BD1E1D6D4B0}" presName="parentText" presStyleLbl="alignNode1" presStyleIdx="1" presStyleCnt="2">
        <dgm:presLayoutVars>
          <dgm:chMax val="1"/>
          <dgm:bulletEnabled val="1"/>
        </dgm:presLayoutVars>
      </dgm:prSet>
      <dgm:spPr/>
      <dgm:t>
        <a:bodyPr/>
        <a:lstStyle/>
        <a:p>
          <a:endParaRPr lang="en-ZA"/>
        </a:p>
      </dgm:t>
    </dgm:pt>
    <dgm:pt modelId="{6ADB453C-4FDD-4980-9DE8-B33400CC1D68}" type="pres">
      <dgm:prSet presAssocID="{DF54405E-A3D5-4351-AFBA-6BD1E1D6D4B0}" presName="descendantText" presStyleLbl="alignAcc1" presStyleIdx="1" presStyleCnt="2" custScaleY="128949">
        <dgm:presLayoutVars>
          <dgm:bulletEnabled val="1"/>
        </dgm:presLayoutVars>
      </dgm:prSet>
      <dgm:spPr/>
      <dgm:t>
        <a:bodyPr/>
        <a:lstStyle/>
        <a:p>
          <a:endParaRPr lang="en-ZA"/>
        </a:p>
      </dgm:t>
    </dgm:pt>
  </dgm:ptLst>
  <dgm:cxnLst>
    <dgm:cxn modelId="{04B8BFF4-3B6B-440D-9406-28D26102C733}" type="presOf" srcId="{85BE921E-0632-4D39-B5A2-FF5554D43FB8}" destId="{A038F76C-C99C-4024-94D1-3F3FCA6A1AE8}" srcOrd="0" destOrd="0" presId="urn:microsoft.com/office/officeart/2005/8/layout/chevron2"/>
    <dgm:cxn modelId="{7DA4DF70-7B7B-48C2-B8B4-A0CD51E2514C}" srcId="{DF54405E-A3D5-4351-AFBA-6BD1E1D6D4B0}" destId="{638DA421-4F5F-431C-BFC3-9D286582A802}" srcOrd="0" destOrd="0" parTransId="{78AE6FB2-9A0E-4D83-9C40-2BA577D17BA3}" sibTransId="{7ECC61E3-AC90-4FD6-8AB7-6E8E2D7B847F}"/>
    <dgm:cxn modelId="{0EB1747C-8FCD-436E-BCB8-3F161AE28B3B}" srcId="{7332579E-CF21-49F9-BD64-0255016A665E}" destId="{85BE921E-0632-4D39-B5A2-FF5554D43FB8}" srcOrd="0" destOrd="0" parTransId="{E0E57075-7530-40F9-9D97-9290D59D97A1}" sibTransId="{D4C9DDD6-F812-4A3E-AED9-0C94C0F65BA1}"/>
    <dgm:cxn modelId="{12CAD1C9-F73A-4146-9940-04482FADF4EB}" srcId="{85BE921E-0632-4D39-B5A2-FF5554D43FB8}" destId="{596F7933-9217-4C6E-9256-0A54F359CECB}" srcOrd="0" destOrd="0" parTransId="{AEAAE22A-7350-44A8-B67D-094CF83EA2DD}" sibTransId="{DFAE949D-B5AE-489F-8744-097C6F6BAEAD}"/>
    <dgm:cxn modelId="{3AF3785E-1F1B-45BD-B113-62E7A23E0E6B}" type="presOf" srcId="{638DA421-4F5F-431C-BFC3-9D286582A802}" destId="{6ADB453C-4FDD-4980-9DE8-B33400CC1D68}" srcOrd="0" destOrd="0" presId="urn:microsoft.com/office/officeart/2005/8/layout/chevron2"/>
    <dgm:cxn modelId="{CAE8F173-3B61-4B28-9028-AEA5C0F49DC3}" type="presOf" srcId="{DF54405E-A3D5-4351-AFBA-6BD1E1D6D4B0}" destId="{12300269-6050-44F2-A829-EB47629E1751}" srcOrd="0" destOrd="0" presId="urn:microsoft.com/office/officeart/2005/8/layout/chevron2"/>
    <dgm:cxn modelId="{23DAE05C-EDC0-48F7-8D42-E862F48834D0}" type="presOf" srcId="{596F7933-9217-4C6E-9256-0A54F359CECB}" destId="{F0A3C9F1-F84A-4B9C-A057-9C38D99B64E4}" srcOrd="0" destOrd="0" presId="urn:microsoft.com/office/officeart/2005/8/layout/chevron2"/>
    <dgm:cxn modelId="{0D32D943-6B1A-4B1F-BCEE-7B36387E324B}" type="presOf" srcId="{7332579E-CF21-49F9-BD64-0255016A665E}" destId="{02C2C898-C3E0-4EB7-906D-6FAA621BF7A2}" srcOrd="0" destOrd="0" presId="urn:microsoft.com/office/officeart/2005/8/layout/chevron2"/>
    <dgm:cxn modelId="{5911892E-CDAD-4666-927E-E62314F15E43}" type="presOf" srcId="{0D941674-3A85-4802-8375-FD070DE813D7}" destId="{F0A3C9F1-F84A-4B9C-A057-9C38D99B64E4}" srcOrd="0" destOrd="1" presId="urn:microsoft.com/office/officeart/2005/8/layout/chevron2"/>
    <dgm:cxn modelId="{DF08E5B1-BEAD-4C2C-ADAC-954DEFDE9A0B}" srcId="{DF54405E-A3D5-4351-AFBA-6BD1E1D6D4B0}" destId="{E6A16731-BC77-42FB-BDDD-048BE1D78DF5}" srcOrd="1" destOrd="0" parTransId="{0DD8B7EB-2B58-416A-8A84-E1796BE87940}" sibTransId="{DD7766DF-9CDD-49F3-8413-1126ACA7521B}"/>
    <dgm:cxn modelId="{9BA033AE-2468-412E-82DA-C0FF6DFC73BB}" srcId="{7332579E-CF21-49F9-BD64-0255016A665E}" destId="{DF54405E-A3D5-4351-AFBA-6BD1E1D6D4B0}" srcOrd="1" destOrd="0" parTransId="{6C2EDC53-B9C1-4929-ACA3-81AFF0FA4BFF}" sibTransId="{EC12C537-B6D3-47F5-8A5D-805C523674DA}"/>
    <dgm:cxn modelId="{A845F156-2A90-443D-B089-40640A5BAECA}" srcId="{85BE921E-0632-4D39-B5A2-FF5554D43FB8}" destId="{0D941674-3A85-4802-8375-FD070DE813D7}" srcOrd="1" destOrd="0" parTransId="{D1D07634-8029-4230-9D3C-C46002CC072F}" sibTransId="{70B9990F-ED01-41DC-BC48-43AAAF771228}"/>
    <dgm:cxn modelId="{BCF8AB7A-9F12-4539-8404-D6CABE652AA8}" type="presOf" srcId="{E6A16731-BC77-42FB-BDDD-048BE1D78DF5}" destId="{6ADB453C-4FDD-4980-9DE8-B33400CC1D68}" srcOrd="0" destOrd="1" presId="urn:microsoft.com/office/officeart/2005/8/layout/chevron2"/>
    <dgm:cxn modelId="{1223B038-6764-4A1A-8F80-711596E05E08}" type="presParOf" srcId="{02C2C898-C3E0-4EB7-906D-6FAA621BF7A2}" destId="{712B57AE-6D73-4CE0-A345-8F376011258F}" srcOrd="0" destOrd="0" presId="urn:microsoft.com/office/officeart/2005/8/layout/chevron2"/>
    <dgm:cxn modelId="{F6493D8D-78C2-4E01-9B52-E6A1C195CDCD}" type="presParOf" srcId="{712B57AE-6D73-4CE0-A345-8F376011258F}" destId="{A038F76C-C99C-4024-94D1-3F3FCA6A1AE8}" srcOrd="0" destOrd="0" presId="urn:microsoft.com/office/officeart/2005/8/layout/chevron2"/>
    <dgm:cxn modelId="{2FADCC5E-5A07-41AD-BB85-231A5361C0C9}" type="presParOf" srcId="{712B57AE-6D73-4CE0-A345-8F376011258F}" destId="{F0A3C9F1-F84A-4B9C-A057-9C38D99B64E4}" srcOrd="1" destOrd="0" presId="urn:microsoft.com/office/officeart/2005/8/layout/chevron2"/>
    <dgm:cxn modelId="{BAE52912-3649-4A24-BAB3-EBDE34699154}" type="presParOf" srcId="{02C2C898-C3E0-4EB7-906D-6FAA621BF7A2}" destId="{3E58087A-A6E7-4284-8C76-BA6F957CC9D6}" srcOrd="1" destOrd="0" presId="urn:microsoft.com/office/officeart/2005/8/layout/chevron2"/>
    <dgm:cxn modelId="{C73DC9DE-AA0C-43EE-9CA2-F8FAD690D913}" type="presParOf" srcId="{02C2C898-C3E0-4EB7-906D-6FAA621BF7A2}" destId="{DA93E90B-7A00-48A6-8462-F405E691B62A}" srcOrd="2" destOrd="0" presId="urn:microsoft.com/office/officeart/2005/8/layout/chevron2"/>
    <dgm:cxn modelId="{436A7FA0-09C3-475A-9930-F22B277FB96C}" type="presParOf" srcId="{DA93E90B-7A00-48A6-8462-F405E691B62A}" destId="{12300269-6050-44F2-A829-EB47629E1751}" srcOrd="0" destOrd="0" presId="urn:microsoft.com/office/officeart/2005/8/layout/chevron2"/>
    <dgm:cxn modelId="{8C9F6F78-2095-47FE-93EE-4BD65DA5BF6C}" type="presParOf" srcId="{DA93E90B-7A00-48A6-8462-F405E691B62A}" destId="{6ADB453C-4FDD-4980-9DE8-B33400CC1D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887850-489F-4800-BBA3-163E38FC4697}" type="doc">
      <dgm:prSet loTypeId="urn:microsoft.com/office/officeart/2005/8/layout/hierarchy3" loCatId="relationship" qsTypeId="urn:microsoft.com/office/officeart/2005/8/quickstyle/simple3" qsCatId="simple" csTypeId="urn:microsoft.com/office/officeart/2005/8/colors/accent2_2" csCatId="accent2" phldr="1"/>
      <dgm:spPr/>
      <dgm:t>
        <a:bodyPr/>
        <a:lstStyle/>
        <a:p>
          <a:endParaRPr lang="en-ZA"/>
        </a:p>
      </dgm:t>
    </dgm:pt>
    <dgm:pt modelId="{25D26B92-FF5D-40D1-8840-F8129F01FDCE}" type="pres">
      <dgm:prSet presAssocID="{4E887850-489F-4800-BBA3-163E38FC4697}" presName="diagram" presStyleCnt="0">
        <dgm:presLayoutVars>
          <dgm:chPref val="1"/>
          <dgm:dir/>
          <dgm:animOne val="branch"/>
          <dgm:animLvl val="lvl"/>
          <dgm:resizeHandles/>
        </dgm:presLayoutVars>
      </dgm:prSet>
      <dgm:spPr/>
      <dgm:t>
        <a:bodyPr/>
        <a:lstStyle/>
        <a:p>
          <a:endParaRPr lang="en-ZA"/>
        </a:p>
      </dgm:t>
    </dgm:pt>
  </dgm:ptLst>
  <dgm:cxnLst>
    <dgm:cxn modelId="{D1922C69-347C-450F-A8A0-6BE1DEC8D86E}" type="presOf" srcId="{4E887850-489F-4800-BBA3-163E38FC4697}" destId="{25D26B92-FF5D-40D1-8840-F8129F01FDCE}"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B79F3A-7ED1-4832-ABA7-29C95112BFD7}" type="doc">
      <dgm:prSet loTypeId="urn:microsoft.com/office/officeart/2005/8/layout/hierarchy4" loCatId="hierarchy" qsTypeId="urn:microsoft.com/office/officeart/2005/8/quickstyle/3d2" qsCatId="3D" csTypeId="urn:microsoft.com/office/officeart/2005/8/colors/colorful1" csCatId="colorful" phldr="1"/>
      <dgm:spPr/>
      <dgm:t>
        <a:bodyPr/>
        <a:lstStyle/>
        <a:p>
          <a:endParaRPr lang="en-ZA"/>
        </a:p>
      </dgm:t>
    </dgm:pt>
    <dgm:pt modelId="{5F0E5D50-6746-436C-AE26-F421F65A867E}">
      <dgm:prSet phldrT="[Text]"/>
      <dgm:spPr/>
      <dgm:t>
        <a:bodyPr/>
        <a:lstStyle/>
        <a:p>
          <a:r>
            <a:rPr lang="en-ZA" dirty="0" smtClean="0"/>
            <a:t>Measurability of indicators and targets</a:t>
          </a:r>
          <a:endParaRPr lang="en-ZA" dirty="0"/>
        </a:p>
      </dgm:t>
    </dgm:pt>
    <dgm:pt modelId="{8B8F0FFA-8C19-4F51-B77F-B97FDC3FD523}" type="parTrans" cxnId="{1D013834-B437-4AAE-92D1-AF1BDCC056D9}">
      <dgm:prSet/>
      <dgm:spPr/>
      <dgm:t>
        <a:bodyPr/>
        <a:lstStyle/>
        <a:p>
          <a:endParaRPr lang="en-ZA"/>
        </a:p>
      </dgm:t>
    </dgm:pt>
    <dgm:pt modelId="{C6BA7C9F-67E2-4A7E-A1A3-001B7C9041BD}" type="sibTrans" cxnId="{1D013834-B437-4AAE-92D1-AF1BDCC056D9}">
      <dgm:prSet/>
      <dgm:spPr/>
      <dgm:t>
        <a:bodyPr/>
        <a:lstStyle/>
        <a:p>
          <a:endParaRPr lang="en-ZA"/>
        </a:p>
      </dgm:t>
    </dgm:pt>
    <dgm:pt modelId="{68FAFE90-14F4-4B8D-AF84-514143438906}">
      <dgm:prSet phldrT="[Text]"/>
      <dgm:spPr/>
      <dgm:t>
        <a:bodyPr/>
        <a:lstStyle/>
        <a:p>
          <a:r>
            <a:rPr lang="en-ZA" dirty="0" smtClean="0"/>
            <a:t>Indicators are well-defined</a:t>
          </a:r>
          <a:endParaRPr lang="en-ZA" dirty="0"/>
        </a:p>
      </dgm:t>
    </dgm:pt>
    <dgm:pt modelId="{A032CBCD-B921-4223-96CA-E2BA4A271CCB}" type="parTrans" cxnId="{EA5827D7-F598-4FE6-B72D-7F0BA8863B31}">
      <dgm:prSet/>
      <dgm:spPr/>
      <dgm:t>
        <a:bodyPr/>
        <a:lstStyle/>
        <a:p>
          <a:endParaRPr lang="en-ZA"/>
        </a:p>
      </dgm:t>
    </dgm:pt>
    <dgm:pt modelId="{627F57F4-6995-4DFF-B546-24DA046E2633}" type="sibTrans" cxnId="{EA5827D7-F598-4FE6-B72D-7F0BA8863B31}">
      <dgm:prSet/>
      <dgm:spPr/>
      <dgm:t>
        <a:bodyPr/>
        <a:lstStyle/>
        <a:p>
          <a:endParaRPr lang="en-ZA"/>
        </a:p>
      </dgm:t>
    </dgm:pt>
    <dgm:pt modelId="{E4F81583-BFF0-477D-B955-768F3E741699}">
      <dgm:prSet phldrT="[Text]"/>
      <dgm:spPr/>
      <dgm:t>
        <a:bodyPr/>
        <a:lstStyle/>
        <a:p>
          <a:r>
            <a:rPr lang="en-ZA" dirty="0" smtClean="0"/>
            <a:t>Indicators are verifiable</a:t>
          </a:r>
          <a:endParaRPr lang="en-ZA" dirty="0"/>
        </a:p>
      </dgm:t>
    </dgm:pt>
    <dgm:pt modelId="{EB1A35D9-E932-4426-99FE-D7B588CA9CAA}" type="parTrans" cxnId="{E9DADAF3-B8CC-4E2A-82FD-F409B738A9EC}">
      <dgm:prSet/>
      <dgm:spPr/>
      <dgm:t>
        <a:bodyPr/>
        <a:lstStyle/>
        <a:p>
          <a:endParaRPr lang="en-ZA"/>
        </a:p>
      </dgm:t>
    </dgm:pt>
    <dgm:pt modelId="{9C591E41-103B-4628-8EDC-C3DE61D75FDA}" type="sibTrans" cxnId="{E9DADAF3-B8CC-4E2A-82FD-F409B738A9EC}">
      <dgm:prSet/>
      <dgm:spPr/>
      <dgm:t>
        <a:bodyPr/>
        <a:lstStyle/>
        <a:p>
          <a:endParaRPr lang="en-ZA"/>
        </a:p>
      </dgm:t>
    </dgm:pt>
    <dgm:pt modelId="{DB8826F1-6FBB-4D98-B2AE-40D26C67F3DC}">
      <dgm:prSet phldrT="[Text]" custT="1"/>
      <dgm:spPr/>
      <dgm:t>
        <a:bodyPr/>
        <a:lstStyle/>
        <a:p>
          <a:r>
            <a:rPr lang="en-ZA" sz="1800" b="1" dirty="0" smtClean="0"/>
            <a:t>Relevance of indicators and targets</a:t>
          </a:r>
          <a:endParaRPr lang="en-ZA" sz="1800" b="1" dirty="0"/>
        </a:p>
      </dgm:t>
    </dgm:pt>
    <dgm:pt modelId="{46C0C08B-C9BC-4B36-88C9-BEA5846EA9DC}" type="parTrans" cxnId="{040AE6FB-CE34-444D-A898-A9448AAF099B}">
      <dgm:prSet/>
      <dgm:spPr/>
      <dgm:t>
        <a:bodyPr/>
        <a:lstStyle/>
        <a:p>
          <a:endParaRPr lang="en-ZA"/>
        </a:p>
      </dgm:t>
    </dgm:pt>
    <dgm:pt modelId="{00C606BA-3BFB-48E5-8914-A56700C993D2}" type="sibTrans" cxnId="{040AE6FB-CE34-444D-A898-A9448AAF099B}">
      <dgm:prSet/>
      <dgm:spPr/>
      <dgm:t>
        <a:bodyPr/>
        <a:lstStyle/>
        <a:p>
          <a:endParaRPr lang="en-ZA"/>
        </a:p>
      </dgm:t>
    </dgm:pt>
    <dgm:pt modelId="{9A49C8D1-6858-4B99-8158-615B5613C134}">
      <dgm:prSet phldrT="[Text]"/>
      <dgm:spPr/>
      <dgm:t>
        <a:bodyPr/>
        <a:lstStyle/>
        <a:p>
          <a:r>
            <a:rPr lang="en-ZA" dirty="0" smtClean="0"/>
            <a:t>Indicators and targets are relevant to the mandate and realisation of strategic goals and objectives.</a:t>
          </a:r>
          <a:endParaRPr lang="en-ZA" dirty="0"/>
        </a:p>
      </dgm:t>
    </dgm:pt>
    <dgm:pt modelId="{BE0FBE34-A84F-4EC3-9DF2-0AC8805CFAD4}" type="parTrans" cxnId="{87A19BE1-D82F-419B-A976-1FEA05060632}">
      <dgm:prSet/>
      <dgm:spPr/>
      <dgm:t>
        <a:bodyPr/>
        <a:lstStyle/>
        <a:p>
          <a:endParaRPr lang="en-ZA"/>
        </a:p>
      </dgm:t>
    </dgm:pt>
    <dgm:pt modelId="{D993D93D-1993-44C0-A0EC-B09243C4CCE4}" type="sibTrans" cxnId="{87A19BE1-D82F-419B-A976-1FEA05060632}">
      <dgm:prSet/>
      <dgm:spPr/>
      <dgm:t>
        <a:bodyPr/>
        <a:lstStyle/>
        <a:p>
          <a:endParaRPr lang="en-ZA"/>
        </a:p>
      </dgm:t>
    </dgm:pt>
    <dgm:pt modelId="{94620AF8-184C-4688-98E4-469A9BBD7273}">
      <dgm:prSet phldrT="[Text]"/>
      <dgm:spPr/>
      <dgm:t>
        <a:bodyPr/>
        <a:lstStyle/>
        <a:p>
          <a:r>
            <a:rPr lang="en-ZA" dirty="0" smtClean="0"/>
            <a:t>Targets are specific, measurable and time-bound.</a:t>
          </a:r>
          <a:endParaRPr lang="en-ZA" dirty="0"/>
        </a:p>
      </dgm:t>
    </dgm:pt>
    <dgm:pt modelId="{D8A8D936-4816-4A43-8DE1-9F7D7C8D09C4}" type="parTrans" cxnId="{132CFA44-3E6F-4AB0-BA4D-BD3A43A02ED3}">
      <dgm:prSet/>
      <dgm:spPr/>
      <dgm:t>
        <a:bodyPr/>
        <a:lstStyle/>
        <a:p>
          <a:endParaRPr lang="en-ZA"/>
        </a:p>
      </dgm:t>
    </dgm:pt>
    <dgm:pt modelId="{52BB04F5-0621-44CD-AF0F-156FAE657A0A}" type="sibTrans" cxnId="{132CFA44-3E6F-4AB0-BA4D-BD3A43A02ED3}">
      <dgm:prSet/>
      <dgm:spPr/>
      <dgm:t>
        <a:bodyPr/>
        <a:lstStyle/>
        <a:p>
          <a:endParaRPr lang="en-ZA"/>
        </a:p>
      </dgm:t>
    </dgm:pt>
    <dgm:pt modelId="{DA7C5E6C-FB87-4D2A-AF82-517D838DA748}" type="pres">
      <dgm:prSet presAssocID="{34B79F3A-7ED1-4832-ABA7-29C95112BFD7}" presName="Name0" presStyleCnt="0">
        <dgm:presLayoutVars>
          <dgm:chPref val="1"/>
          <dgm:dir/>
          <dgm:animOne val="branch"/>
          <dgm:animLvl val="lvl"/>
          <dgm:resizeHandles/>
        </dgm:presLayoutVars>
      </dgm:prSet>
      <dgm:spPr/>
      <dgm:t>
        <a:bodyPr/>
        <a:lstStyle/>
        <a:p>
          <a:endParaRPr lang="en-ZA"/>
        </a:p>
      </dgm:t>
    </dgm:pt>
    <dgm:pt modelId="{EEC2CE62-3C89-4563-821B-7C679940B29F}" type="pres">
      <dgm:prSet presAssocID="{5F0E5D50-6746-436C-AE26-F421F65A867E}" presName="vertOne" presStyleCnt="0"/>
      <dgm:spPr/>
    </dgm:pt>
    <dgm:pt modelId="{53384E7C-AF29-4324-8B06-1D6ED560AEB5}" type="pres">
      <dgm:prSet presAssocID="{5F0E5D50-6746-436C-AE26-F421F65A867E}" presName="txOne" presStyleLbl="node0" presStyleIdx="0" presStyleCnt="2">
        <dgm:presLayoutVars>
          <dgm:chPref val="3"/>
        </dgm:presLayoutVars>
      </dgm:prSet>
      <dgm:spPr/>
      <dgm:t>
        <a:bodyPr/>
        <a:lstStyle/>
        <a:p>
          <a:endParaRPr lang="en-ZA"/>
        </a:p>
      </dgm:t>
    </dgm:pt>
    <dgm:pt modelId="{15ED8EC3-A8DC-4418-9D36-1B2366EF7FCE}" type="pres">
      <dgm:prSet presAssocID="{5F0E5D50-6746-436C-AE26-F421F65A867E}" presName="parTransOne" presStyleCnt="0"/>
      <dgm:spPr/>
    </dgm:pt>
    <dgm:pt modelId="{33F8D6B2-E819-4414-BD59-98235C5642A5}" type="pres">
      <dgm:prSet presAssocID="{5F0E5D50-6746-436C-AE26-F421F65A867E}" presName="horzOne" presStyleCnt="0"/>
      <dgm:spPr/>
    </dgm:pt>
    <dgm:pt modelId="{0AB86B2D-B462-48B2-93A6-39746B33D1D3}" type="pres">
      <dgm:prSet presAssocID="{68FAFE90-14F4-4B8D-AF84-514143438906}" presName="vertTwo" presStyleCnt="0"/>
      <dgm:spPr/>
    </dgm:pt>
    <dgm:pt modelId="{54D8996A-88AD-450B-8BEF-7B2411805265}" type="pres">
      <dgm:prSet presAssocID="{68FAFE90-14F4-4B8D-AF84-514143438906}" presName="txTwo" presStyleLbl="node2" presStyleIdx="0" presStyleCnt="4">
        <dgm:presLayoutVars>
          <dgm:chPref val="3"/>
        </dgm:presLayoutVars>
      </dgm:prSet>
      <dgm:spPr/>
      <dgm:t>
        <a:bodyPr/>
        <a:lstStyle/>
        <a:p>
          <a:endParaRPr lang="en-ZA"/>
        </a:p>
      </dgm:t>
    </dgm:pt>
    <dgm:pt modelId="{C40C0A2F-530C-4C28-805D-94E48D882EFF}" type="pres">
      <dgm:prSet presAssocID="{68FAFE90-14F4-4B8D-AF84-514143438906}" presName="horzTwo" presStyleCnt="0"/>
      <dgm:spPr/>
    </dgm:pt>
    <dgm:pt modelId="{C0948A8A-2533-4F45-B1E4-E231BAF59342}" type="pres">
      <dgm:prSet presAssocID="{627F57F4-6995-4DFF-B546-24DA046E2633}" presName="sibSpaceTwo" presStyleCnt="0"/>
      <dgm:spPr/>
    </dgm:pt>
    <dgm:pt modelId="{CF618E89-EB01-4279-831A-8D8996F2AC98}" type="pres">
      <dgm:prSet presAssocID="{E4F81583-BFF0-477D-B955-768F3E741699}" presName="vertTwo" presStyleCnt="0"/>
      <dgm:spPr/>
    </dgm:pt>
    <dgm:pt modelId="{C14D0CC8-BB72-434B-8C53-3A92908E0BE2}" type="pres">
      <dgm:prSet presAssocID="{E4F81583-BFF0-477D-B955-768F3E741699}" presName="txTwo" presStyleLbl="node2" presStyleIdx="1" presStyleCnt="4">
        <dgm:presLayoutVars>
          <dgm:chPref val="3"/>
        </dgm:presLayoutVars>
      </dgm:prSet>
      <dgm:spPr/>
      <dgm:t>
        <a:bodyPr/>
        <a:lstStyle/>
        <a:p>
          <a:endParaRPr lang="en-ZA"/>
        </a:p>
      </dgm:t>
    </dgm:pt>
    <dgm:pt modelId="{5247E6D8-26FC-4F82-BF14-F827C1FB96F6}" type="pres">
      <dgm:prSet presAssocID="{E4F81583-BFF0-477D-B955-768F3E741699}" presName="horzTwo" presStyleCnt="0"/>
      <dgm:spPr/>
    </dgm:pt>
    <dgm:pt modelId="{6AFDCF90-9D3A-4948-BC92-A912BA137F32}" type="pres">
      <dgm:prSet presAssocID="{9C591E41-103B-4628-8EDC-C3DE61D75FDA}" presName="sibSpaceTwo" presStyleCnt="0"/>
      <dgm:spPr/>
    </dgm:pt>
    <dgm:pt modelId="{9E31B86D-5A2B-499E-A07C-C620BD37E4F0}" type="pres">
      <dgm:prSet presAssocID="{94620AF8-184C-4688-98E4-469A9BBD7273}" presName="vertTwo" presStyleCnt="0"/>
      <dgm:spPr/>
    </dgm:pt>
    <dgm:pt modelId="{50CBC086-3F18-4BC9-9972-20E22E3A55D8}" type="pres">
      <dgm:prSet presAssocID="{94620AF8-184C-4688-98E4-469A9BBD7273}" presName="txTwo" presStyleLbl="node2" presStyleIdx="2" presStyleCnt="4">
        <dgm:presLayoutVars>
          <dgm:chPref val="3"/>
        </dgm:presLayoutVars>
      </dgm:prSet>
      <dgm:spPr/>
      <dgm:t>
        <a:bodyPr/>
        <a:lstStyle/>
        <a:p>
          <a:endParaRPr lang="en-ZA"/>
        </a:p>
      </dgm:t>
    </dgm:pt>
    <dgm:pt modelId="{59123FB2-C1EA-4649-8334-F5AA58F640AE}" type="pres">
      <dgm:prSet presAssocID="{94620AF8-184C-4688-98E4-469A9BBD7273}" presName="horzTwo" presStyleCnt="0"/>
      <dgm:spPr/>
    </dgm:pt>
    <dgm:pt modelId="{A4BC3057-2778-40DF-B8D7-C49F76614228}" type="pres">
      <dgm:prSet presAssocID="{C6BA7C9F-67E2-4A7E-A1A3-001B7C9041BD}" presName="sibSpaceOne" presStyleCnt="0"/>
      <dgm:spPr/>
    </dgm:pt>
    <dgm:pt modelId="{F10E0301-D5F9-40BE-8C23-3E8F4F5A25BE}" type="pres">
      <dgm:prSet presAssocID="{DB8826F1-6FBB-4D98-B2AE-40D26C67F3DC}" presName="vertOne" presStyleCnt="0"/>
      <dgm:spPr/>
    </dgm:pt>
    <dgm:pt modelId="{70219308-4048-4CEF-8C42-D98A5FAC83E9}" type="pres">
      <dgm:prSet presAssocID="{DB8826F1-6FBB-4D98-B2AE-40D26C67F3DC}" presName="txOne" presStyleLbl="node0" presStyleIdx="1" presStyleCnt="2">
        <dgm:presLayoutVars>
          <dgm:chPref val="3"/>
        </dgm:presLayoutVars>
      </dgm:prSet>
      <dgm:spPr/>
      <dgm:t>
        <a:bodyPr/>
        <a:lstStyle/>
        <a:p>
          <a:endParaRPr lang="en-ZA"/>
        </a:p>
      </dgm:t>
    </dgm:pt>
    <dgm:pt modelId="{4173C9B1-031E-4A1D-A5CF-837787987A4B}" type="pres">
      <dgm:prSet presAssocID="{DB8826F1-6FBB-4D98-B2AE-40D26C67F3DC}" presName="parTransOne" presStyleCnt="0"/>
      <dgm:spPr/>
    </dgm:pt>
    <dgm:pt modelId="{82BD770B-0FAB-47DF-AD97-9C98AED884E6}" type="pres">
      <dgm:prSet presAssocID="{DB8826F1-6FBB-4D98-B2AE-40D26C67F3DC}" presName="horzOne" presStyleCnt="0"/>
      <dgm:spPr/>
    </dgm:pt>
    <dgm:pt modelId="{368522C7-DA42-4533-ADE4-D656DAE826C4}" type="pres">
      <dgm:prSet presAssocID="{9A49C8D1-6858-4B99-8158-615B5613C134}" presName="vertTwo" presStyleCnt="0"/>
      <dgm:spPr/>
    </dgm:pt>
    <dgm:pt modelId="{E0B402C6-F70F-43B7-A317-4B50D700BD60}" type="pres">
      <dgm:prSet presAssocID="{9A49C8D1-6858-4B99-8158-615B5613C134}" presName="txTwo" presStyleLbl="node2" presStyleIdx="3" presStyleCnt="4">
        <dgm:presLayoutVars>
          <dgm:chPref val="3"/>
        </dgm:presLayoutVars>
      </dgm:prSet>
      <dgm:spPr/>
      <dgm:t>
        <a:bodyPr/>
        <a:lstStyle/>
        <a:p>
          <a:endParaRPr lang="en-ZA"/>
        </a:p>
      </dgm:t>
    </dgm:pt>
    <dgm:pt modelId="{94A6246D-FA76-482E-BE61-2C231C13CC11}" type="pres">
      <dgm:prSet presAssocID="{9A49C8D1-6858-4B99-8158-615B5613C134}" presName="horzTwo" presStyleCnt="0"/>
      <dgm:spPr/>
    </dgm:pt>
  </dgm:ptLst>
  <dgm:cxnLst>
    <dgm:cxn modelId="{7DF4CB9C-7F17-4AC0-9ADC-DDC7A86C1D93}" type="presOf" srcId="{DB8826F1-6FBB-4D98-B2AE-40D26C67F3DC}" destId="{70219308-4048-4CEF-8C42-D98A5FAC83E9}" srcOrd="0" destOrd="0" presId="urn:microsoft.com/office/officeart/2005/8/layout/hierarchy4"/>
    <dgm:cxn modelId="{87A19BE1-D82F-419B-A976-1FEA05060632}" srcId="{DB8826F1-6FBB-4D98-B2AE-40D26C67F3DC}" destId="{9A49C8D1-6858-4B99-8158-615B5613C134}" srcOrd="0" destOrd="0" parTransId="{BE0FBE34-A84F-4EC3-9DF2-0AC8805CFAD4}" sibTransId="{D993D93D-1993-44C0-A0EC-B09243C4CCE4}"/>
    <dgm:cxn modelId="{1D013834-B437-4AAE-92D1-AF1BDCC056D9}" srcId="{34B79F3A-7ED1-4832-ABA7-29C95112BFD7}" destId="{5F0E5D50-6746-436C-AE26-F421F65A867E}" srcOrd="0" destOrd="0" parTransId="{8B8F0FFA-8C19-4F51-B77F-B97FDC3FD523}" sibTransId="{C6BA7C9F-67E2-4A7E-A1A3-001B7C9041BD}"/>
    <dgm:cxn modelId="{EA5827D7-F598-4FE6-B72D-7F0BA8863B31}" srcId="{5F0E5D50-6746-436C-AE26-F421F65A867E}" destId="{68FAFE90-14F4-4B8D-AF84-514143438906}" srcOrd="0" destOrd="0" parTransId="{A032CBCD-B921-4223-96CA-E2BA4A271CCB}" sibTransId="{627F57F4-6995-4DFF-B546-24DA046E2633}"/>
    <dgm:cxn modelId="{36C63BF3-2B10-45B8-8909-7311FB5E8D9E}" type="presOf" srcId="{94620AF8-184C-4688-98E4-469A9BBD7273}" destId="{50CBC086-3F18-4BC9-9972-20E22E3A55D8}" srcOrd="0" destOrd="0" presId="urn:microsoft.com/office/officeart/2005/8/layout/hierarchy4"/>
    <dgm:cxn modelId="{ABE71609-D096-4AE5-A91C-6A51B0945204}" type="presOf" srcId="{5F0E5D50-6746-436C-AE26-F421F65A867E}" destId="{53384E7C-AF29-4324-8B06-1D6ED560AEB5}" srcOrd="0" destOrd="0" presId="urn:microsoft.com/office/officeart/2005/8/layout/hierarchy4"/>
    <dgm:cxn modelId="{8D61362A-6804-4D50-9DAA-3B407A6768F2}" type="presOf" srcId="{68FAFE90-14F4-4B8D-AF84-514143438906}" destId="{54D8996A-88AD-450B-8BEF-7B2411805265}" srcOrd="0" destOrd="0" presId="urn:microsoft.com/office/officeart/2005/8/layout/hierarchy4"/>
    <dgm:cxn modelId="{B182AC91-A2C0-44E6-B495-9D497BC795E2}" type="presOf" srcId="{9A49C8D1-6858-4B99-8158-615B5613C134}" destId="{E0B402C6-F70F-43B7-A317-4B50D700BD60}" srcOrd="0" destOrd="0" presId="urn:microsoft.com/office/officeart/2005/8/layout/hierarchy4"/>
    <dgm:cxn modelId="{44CE5B23-1D7D-4D68-AB9D-94FCB9306677}" type="presOf" srcId="{34B79F3A-7ED1-4832-ABA7-29C95112BFD7}" destId="{DA7C5E6C-FB87-4D2A-AF82-517D838DA748}" srcOrd="0" destOrd="0" presId="urn:microsoft.com/office/officeart/2005/8/layout/hierarchy4"/>
    <dgm:cxn modelId="{132CFA44-3E6F-4AB0-BA4D-BD3A43A02ED3}" srcId="{5F0E5D50-6746-436C-AE26-F421F65A867E}" destId="{94620AF8-184C-4688-98E4-469A9BBD7273}" srcOrd="2" destOrd="0" parTransId="{D8A8D936-4816-4A43-8DE1-9F7D7C8D09C4}" sibTransId="{52BB04F5-0621-44CD-AF0F-156FAE657A0A}"/>
    <dgm:cxn modelId="{E9DADAF3-B8CC-4E2A-82FD-F409B738A9EC}" srcId="{5F0E5D50-6746-436C-AE26-F421F65A867E}" destId="{E4F81583-BFF0-477D-B955-768F3E741699}" srcOrd="1" destOrd="0" parTransId="{EB1A35D9-E932-4426-99FE-D7B588CA9CAA}" sibTransId="{9C591E41-103B-4628-8EDC-C3DE61D75FDA}"/>
    <dgm:cxn modelId="{EAFEAB13-00FD-41F3-8647-A93B0A2C0C1A}" type="presOf" srcId="{E4F81583-BFF0-477D-B955-768F3E741699}" destId="{C14D0CC8-BB72-434B-8C53-3A92908E0BE2}" srcOrd="0" destOrd="0" presId="urn:microsoft.com/office/officeart/2005/8/layout/hierarchy4"/>
    <dgm:cxn modelId="{040AE6FB-CE34-444D-A898-A9448AAF099B}" srcId="{34B79F3A-7ED1-4832-ABA7-29C95112BFD7}" destId="{DB8826F1-6FBB-4D98-B2AE-40D26C67F3DC}" srcOrd="1" destOrd="0" parTransId="{46C0C08B-C9BC-4B36-88C9-BEA5846EA9DC}" sibTransId="{00C606BA-3BFB-48E5-8914-A56700C993D2}"/>
    <dgm:cxn modelId="{0274A20F-F7D2-4773-971E-FC32A3E79236}" type="presParOf" srcId="{DA7C5E6C-FB87-4D2A-AF82-517D838DA748}" destId="{EEC2CE62-3C89-4563-821B-7C679940B29F}" srcOrd="0" destOrd="0" presId="urn:microsoft.com/office/officeart/2005/8/layout/hierarchy4"/>
    <dgm:cxn modelId="{3C4BA8D6-C7A9-46C4-8087-F78EE88C32A8}" type="presParOf" srcId="{EEC2CE62-3C89-4563-821B-7C679940B29F}" destId="{53384E7C-AF29-4324-8B06-1D6ED560AEB5}" srcOrd="0" destOrd="0" presId="urn:microsoft.com/office/officeart/2005/8/layout/hierarchy4"/>
    <dgm:cxn modelId="{1528823B-84E4-438A-8C3D-6434EA511BC3}" type="presParOf" srcId="{EEC2CE62-3C89-4563-821B-7C679940B29F}" destId="{15ED8EC3-A8DC-4418-9D36-1B2366EF7FCE}" srcOrd="1" destOrd="0" presId="urn:microsoft.com/office/officeart/2005/8/layout/hierarchy4"/>
    <dgm:cxn modelId="{E5C8668B-EAFA-4BD8-B348-F8BB8DBE70BB}" type="presParOf" srcId="{EEC2CE62-3C89-4563-821B-7C679940B29F}" destId="{33F8D6B2-E819-4414-BD59-98235C5642A5}" srcOrd="2" destOrd="0" presId="urn:microsoft.com/office/officeart/2005/8/layout/hierarchy4"/>
    <dgm:cxn modelId="{D18E566E-03E7-4E00-8D20-4D27D53B79CD}" type="presParOf" srcId="{33F8D6B2-E819-4414-BD59-98235C5642A5}" destId="{0AB86B2D-B462-48B2-93A6-39746B33D1D3}" srcOrd="0" destOrd="0" presId="urn:microsoft.com/office/officeart/2005/8/layout/hierarchy4"/>
    <dgm:cxn modelId="{59370631-598C-424E-8585-6D62E6532D9D}" type="presParOf" srcId="{0AB86B2D-B462-48B2-93A6-39746B33D1D3}" destId="{54D8996A-88AD-450B-8BEF-7B2411805265}" srcOrd="0" destOrd="0" presId="urn:microsoft.com/office/officeart/2005/8/layout/hierarchy4"/>
    <dgm:cxn modelId="{9688A765-2A2A-4E45-B3E9-3EC492A0E959}" type="presParOf" srcId="{0AB86B2D-B462-48B2-93A6-39746B33D1D3}" destId="{C40C0A2F-530C-4C28-805D-94E48D882EFF}" srcOrd="1" destOrd="0" presId="urn:microsoft.com/office/officeart/2005/8/layout/hierarchy4"/>
    <dgm:cxn modelId="{EBD8C473-0305-4491-9E6A-682681B39722}" type="presParOf" srcId="{33F8D6B2-E819-4414-BD59-98235C5642A5}" destId="{C0948A8A-2533-4F45-B1E4-E231BAF59342}" srcOrd="1" destOrd="0" presId="urn:microsoft.com/office/officeart/2005/8/layout/hierarchy4"/>
    <dgm:cxn modelId="{BB00BA59-F972-4763-BF0F-EFD67ADAB128}" type="presParOf" srcId="{33F8D6B2-E819-4414-BD59-98235C5642A5}" destId="{CF618E89-EB01-4279-831A-8D8996F2AC98}" srcOrd="2" destOrd="0" presId="urn:microsoft.com/office/officeart/2005/8/layout/hierarchy4"/>
    <dgm:cxn modelId="{B05667C2-6022-4A0E-B472-76B12522E36E}" type="presParOf" srcId="{CF618E89-EB01-4279-831A-8D8996F2AC98}" destId="{C14D0CC8-BB72-434B-8C53-3A92908E0BE2}" srcOrd="0" destOrd="0" presId="urn:microsoft.com/office/officeart/2005/8/layout/hierarchy4"/>
    <dgm:cxn modelId="{00B97538-46CC-40AE-8339-C759E0736151}" type="presParOf" srcId="{CF618E89-EB01-4279-831A-8D8996F2AC98}" destId="{5247E6D8-26FC-4F82-BF14-F827C1FB96F6}" srcOrd="1" destOrd="0" presId="urn:microsoft.com/office/officeart/2005/8/layout/hierarchy4"/>
    <dgm:cxn modelId="{9B6377CC-4D97-4AB2-BBE0-D0E81A1AF02D}" type="presParOf" srcId="{33F8D6B2-E819-4414-BD59-98235C5642A5}" destId="{6AFDCF90-9D3A-4948-BC92-A912BA137F32}" srcOrd="3" destOrd="0" presId="urn:microsoft.com/office/officeart/2005/8/layout/hierarchy4"/>
    <dgm:cxn modelId="{CB344EA8-8F73-4F99-99F6-C7C175F85754}" type="presParOf" srcId="{33F8D6B2-E819-4414-BD59-98235C5642A5}" destId="{9E31B86D-5A2B-499E-A07C-C620BD37E4F0}" srcOrd="4" destOrd="0" presId="urn:microsoft.com/office/officeart/2005/8/layout/hierarchy4"/>
    <dgm:cxn modelId="{3DD963C8-09FF-4498-8922-19E1647D09B5}" type="presParOf" srcId="{9E31B86D-5A2B-499E-A07C-C620BD37E4F0}" destId="{50CBC086-3F18-4BC9-9972-20E22E3A55D8}" srcOrd="0" destOrd="0" presId="urn:microsoft.com/office/officeart/2005/8/layout/hierarchy4"/>
    <dgm:cxn modelId="{0AB1E4EF-9D99-4F72-91BA-4ADED22A7A46}" type="presParOf" srcId="{9E31B86D-5A2B-499E-A07C-C620BD37E4F0}" destId="{59123FB2-C1EA-4649-8334-F5AA58F640AE}" srcOrd="1" destOrd="0" presId="urn:microsoft.com/office/officeart/2005/8/layout/hierarchy4"/>
    <dgm:cxn modelId="{389D4814-71C8-4C97-8C5E-E66F7C466D7F}" type="presParOf" srcId="{DA7C5E6C-FB87-4D2A-AF82-517D838DA748}" destId="{A4BC3057-2778-40DF-B8D7-C49F76614228}" srcOrd="1" destOrd="0" presId="urn:microsoft.com/office/officeart/2005/8/layout/hierarchy4"/>
    <dgm:cxn modelId="{F77B5E3E-194C-4AAD-8A5C-26B02FDEE274}" type="presParOf" srcId="{DA7C5E6C-FB87-4D2A-AF82-517D838DA748}" destId="{F10E0301-D5F9-40BE-8C23-3E8F4F5A25BE}" srcOrd="2" destOrd="0" presId="urn:microsoft.com/office/officeart/2005/8/layout/hierarchy4"/>
    <dgm:cxn modelId="{EBE1BDAD-55A7-467C-B2F9-826FA2276F9F}" type="presParOf" srcId="{F10E0301-D5F9-40BE-8C23-3E8F4F5A25BE}" destId="{70219308-4048-4CEF-8C42-D98A5FAC83E9}" srcOrd="0" destOrd="0" presId="urn:microsoft.com/office/officeart/2005/8/layout/hierarchy4"/>
    <dgm:cxn modelId="{05E920B4-5E7A-4405-9A4D-DDAB3487FAA9}" type="presParOf" srcId="{F10E0301-D5F9-40BE-8C23-3E8F4F5A25BE}" destId="{4173C9B1-031E-4A1D-A5CF-837787987A4B}" srcOrd="1" destOrd="0" presId="urn:microsoft.com/office/officeart/2005/8/layout/hierarchy4"/>
    <dgm:cxn modelId="{F6AF370E-C848-4D6C-8ED1-CA30BF81B260}" type="presParOf" srcId="{F10E0301-D5F9-40BE-8C23-3E8F4F5A25BE}" destId="{82BD770B-0FAB-47DF-AD97-9C98AED884E6}" srcOrd="2" destOrd="0" presId="urn:microsoft.com/office/officeart/2005/8/layout/hierarchy4"/>
    <dgm:cxn modelId="{A7A8CF90-6391-4E97-8C25-CCB6E008D1CA}" type="presParOf" srcId="{82BD770B-0FAB-47DF-AD97-9C98AED884E6}" destId="{368522C7-DA42-4533-ADE4-D656DAE826C4}" srcOrd="0" destOrd="0" presId="urn:microsoft.com/office/officeart/2005/8/layout/hierarchy4"/>
    <dgm:cxn modelId="{DB951717-ACCF-481C-B336-94AB434618B6}" type="presParOf" srcId="{368522C7-DA42-4533-ADE4-D656DAE826C4}" destId="{E0B402C6-F70F-43B7-A317-4B50D700BD60}" srcOrd="0" destOrd="0" presId="urn:microsoft.com/office/officeart/2005/8/layout/hierarchy4"/>
    <dgm:cxn modelId="{ABC9692C-62E6-4312-AEF7-5EFA73B842A5}" type="presParOf" srcId="{368522C7-DA42-4533-ADE4-D656DAE826C4}" destId="{94A6246D-FA76-482E-BE61-2C231C13CC11}"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B7A66-120F-4416-8D12-0A756836E7C5}"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en-ZA"/>
        </a:p>
      </dgm:t>
    </dgm:pt>
    <dgm:pt modelId="{A27FEB9E-5119-4A1C-B8C0-DD82D252CAD3}">
      <dgm:prSet phldrT="[Text]"/>
      <dgm:spPr/>
      <dgm:t>
        <a:bodyPr/>
        <a:lstStyle/>
        <a:p>
          <a:r>
            <a:rPr lang="en-ZA" dirty="0" smtClean="0"/>
            <a:t>Measurability of targets</a:t>
          </a:r>
          <a:endParaRPr lang="en-ZA" dirty="0"/>
        </a:p>
      </dgm:t>
    </dgm:pt>
    <dgm:pt modelId="{C5EC6242-06C4-438C-A43F-D795B1830A03}" type="parTrans" cxnId="{F5B4D2A6-8F70-4EC1-9860-AD41EFF3D076}">
      <dgm:prSet/>
      <dgm:spPr/>
      <dgm:t>
        <a:bodyPr/>
        <a:lstStyle/>
        <a:p>
          <a:endParaRPr lang="en-ZA"/>
        </a:p>
      </dgm:t>
    </dgm:pt>
    <dgm:pt modelId="{83F6E903-F2ED-4363-B752-55A1ED690CCA}" type="sibTrans" cxnId="{F5B4D2A6-8F70-4EC1-9860-AD41EFF3D076}">
      <dgm:prSet/>
      <dgm:spPr/>
      <dgm:t>
        <a:bodyPr/>
        <a:lstStyle/>
        <a:p>
          <a:endParaRPr lang="en-ZA"/>
        </a:p>
      </dgm:t>
    </dgm:pt>
    <dgm:pt modelId="{8B857A9D-D2E3-4163-BEA2-95133FC5F69A}">
      <dgm:prSet phldrT="[Text]" custT="1"/>
      <dgm:spPr/>
      <dgm:t>
        <a:bodyPr/>
        <a:lstStyle/>
        <a:p>
          <a:r>
            <a:rPr lang="en-ZA" sz="1000" dirty="0" smtClean="0"/>
            <a:t>Specific</a:t>
          </a:r>
          <a:endParaRPr lang="en-ZA" sz="1000" dirty="0"/>
        </a:p>
      </dgm:t>
    </dgm:pt>
    <dgm:pt modelId="{8087BB39-C0BE-4F24-9B0B-178ADFD2B8FF}" type="parTrans" cxnId="{5FF68A50-0C6B-4C9B-912C-8E75BD03A49B}">
      <dgm:prSet/>
      <dgm:spPr/>
      <dgm:t>
        <a:bodyPr/>
        <a:lstStyle/>
        <a:p>
          <a:endParaRPr lang="en-ZA"/>
        </a:p>
      </dgm:t>
    </dgm:pt>
    <dgm:pt modelId="{EF95145F-31AE-482C-8113-FB1ADFE25DF2}" type="sibTrans" cxnId="{5FF68A50-0C6B-4C9B-912C-8E75BD03A49B}">
      <dgm:prSet/>
      <dgm:spPr/>
      <dgm:t>
        <a:bodyPr/>
        <a:lstStyle/>
        <a:p>
          <a:endParaRPr lang="en-ZA"/>
        </a:p>
      </dgm:t>
    </dgm:pt>
    <dgm:pt modelId="{9206C116-E30D-44D8-9985-D5EBF65B1F03}">
      <dgm:prSet phldrT="[Text]" custT="1"/>
      <dgm:spPr/>
      <dgm:t>
        <a:bodyPr/>
        <a:lstStyle/>
        <a:p>
          <a:r>
            <a:rPr lang="en-ZA" sz="1000" dirty="0" smtClean="0"/>
            <a:t>Measurable</a:t>
          </a:r>
          <a:endParaRPr lang="en-ZA" sz="1000" dirty="0"/>
        </a:p>
      </dgm:t>
    </dgm:pt>
    <dgm:pt modelId="{EB3C9DD7-7426-412C-831A-549AEB2ED418}" type="parTrans" cxnId="{8E9D8159-71B4-48E3-8E45-F22E450BD0A0}">
      <dgm:prSet/>
      <dgm:spPr/>
      <dgm:t>
        <a:bodyPr/>
        <a:lstStyle/>
        <a:p>
          <a:endParaRPr lang="en-ZA"/>
        </a:p>
      </dgm:t>
    </dgm:pt>
    <dgm:pt modelId="{B59E7FCA-7A32-4462-B6D8-06D691948968}" type="sibTrans" cxnId="{8E9D8159-71B4-48E3-8E45-F22E450BD0A0}">
      <dgm:prSet/>
      <dgm:spPr/>
      <dgm:t>
        <a:bodyPr/>
        <a:lstStyle/>
        <a:p>
          <a:endParaRPr lang="en-ZA"/>
        </a:p>
      </dgm:t>
    </dgm:pt>
    <dgm:pt modelId="{F14E547F-4DF8-4C7E-82F9-C2FEBECC48CA}">
      <dgm:prSet phldrT="[Text]"/>
      <dgm:spPr/>
      <dgm:t>
        <a:bodyPr/>
        <a:lstStyle/>
        <a:p>
          <a:r>
            <a:rPr lang="en-ZA" dirty="0" smtClean="0"/>
            <a:t>Measurability of indicators</a:t>
          </a:r>
          <a:endParaRPr lang="en-ZA" dirty="0"/>
        </a:p>
      </dgm:t>
    </dgm:pt>
    <dgm:pt modelId="{2995ABA6-1F88-4754-B833-B68731D9B94D}" type="parTrans" cxnId="{C2C1CE1A-A700-41E3-8A23-95789E2FD6B0}">
      <dgm:prSet/>
      <dgm:spPr/>
      <dgm:t>
        <a:bodyPr/>
        <a:lstStyle/>
        <a:p>
          <a:endParaRPr lang="en-ZA"/>
        </a:p>
      </dgm:t>
    </dgm:pt>
    <dgm:pt modelId="{6E1FF4E4-13F6-49DF-81C2-4BE3E9AA4F09}" type="sibTrans" cxnId="{C2C1CE1A-A700-41E3-8A23-95789E2FD6B0}">
      <dgm:prSet/>
      <dgm:spPr/>
      <dgm:t>
        <a:bodyPr/>
        <a:lstStyle/>
        <a:p>
          <a:endParaRPr lang="en-ZA"/>
        </a:p>
      </dgm:t>
    </dgm:pt>
    <dgm:pt modelId="{6E7F3290-C5CF-430A-80FC-E2103F5F28D7}">
      <dgm:prSet phldrT="[Text]"/>
      <dgm:spPr/>
      <dgm:t>
        <a:bodyPr/>
        <a:lstStyle/>
        <a:p>
          <a:r>
            <a:rPr lang="en-ZA" dirty="0" smtClean="0"/>
            <a:t>Well defined</a:t>
          </a:r>
          <a:endParaRPr lang="en-ZA" dirty="0"/>
        </a:p>
      </dgm:t>
    </dgm:pt>
    <dgm:pt modelId="{4DA18615-63E2-40BC-A9EE-3EE237DBD3F1}" type="parTrans" cxnId="{06D6017C-23E0-49C0-A6B0-D60837275150}">
      <dgm:prSet/>
      <dgm:spPr/>
      <dgm:t>
        <a:bodyPr/>
        <a:lstStyle/>
        <a:p>
          <a:endParaRPr lang="en-ZA"/>
        </a:p>
      </dgm:t>
    </dgm:pt>
    <dgm:pt modelId="{3CDBD26E-52C4-4D90-B4B1-09D30E06A2A3}" type="sibTrans" cxnId="{06D6017C-23E0-49C0-A6B0-D60837275150}">
      <dgm:prSet/>
      <dgm:spPr/>
      <dgm:t>
        <a:bodyPr/>
        <a:lstStyle/>
        <a:p>
          <a:endParaRPr lang="en-ZA"/>
        </a:p>
      </dgm:t>
    </dgm:pt>
    <dgm:pt modelId="{831BCBB6-5147-4BD4-8B76-18F6D58D2CFD}">
      <dgm:prSet phldrT="[Text]"/>
      <dgm:spPr/>
      <dgm:t>
        <a:bodyPr/>
        <a:lstStyle/>
        <a:p>
          <a:r>
            <a:rPr lang="en-ZA" dirty="0" smtClean="0"/>
            <a:t>Verifiable</a:t>
          </a:r>
          <a:endParaRPr lang="en-ZA" dirty="0"/>
        </a:p>
      </dgm:t>
    </dgm:pt>
    <dgm:pt modelId="{57BCB48F-A691-4FBE-9019-98939C5EB7F0}" type="parTrans" cxnId="{779ED933-44EE-4774-9308-EBFD4FCB0D27}">
      <dgm:prSet/>
      <dgm:spPr/>
      <dgm:t>
        <a:bodyPr/>
        <a:lstStyle/>
        <a:p>
          <a:endParaRPr lang="en-ZA"/>
        </a:p>
      </dgm:t>
    </dgm:pt>
    <dgm:pt modelId="{3E8C3E2A-1EB3-40D3-9020-477777339AE3}" type="sibTrans" cxnId="{779ED933-44EE-4774-9308-EBFD4FCB0D27}">
      <dgm:prSet/>
      <dgm:spPr/>
      <dgm:t>
        <a:bodyPr/>
        <a:lstStyle/>
        <a:p>
          <a:endParaRPr lang="en-ZA"/>
        </a:p>
      </dgm:t>
    </dgm:pt>
    <dgm:pt modelId="{FB44A736-8A64-4BFB-8192-298871FD99FA}">
      <dgm:prSet phldrT="[Text]" custT="1"/>
      <dgm:spPr/>
      <dgm:t>
        <a:bodyPr/>
        <a:lstStyle/>
        <a:p>
          <a:r>
            <a:rPr lang="en-ZA" sz="1000" dirty="0" smtClean="0"/>
            <a:t>Timebound</a:t>
          </a:r>
          <a:endParaRPr lang="en-ZA" sz="1000" dirty="0"/>
        </a:p>
      </dgm:t>
    </dgm:pt>
    <dgm:pt modelId="{9A7605B3-ACBA-4202-82AF-FC7840237AB8}" type="parTrans" cxnId="{061BA69D-6913-4E31-8257-6BA3BC8EE414}">
      <dgm:prSet/>
      <dgm:spPr/>
      <dgm:t>
        <a:bodyPr/>
        <a:lstStyle/>
        <a:p>
          <a:endParaRPr lang="en-ZA"/>
        </a:p>
      </dgm:t>
    </dgm:pt>
    <dgm:pt modelId="{8BE95C56-4CF7-4641-841C-7039B358143E}" type="sibTrans" cxnId="{061BA69D-6913-4E31-8257-6BA3BC8EE414}">
      <dgm:prSet/>
      <dgm:spPr/>
      <dgm:t>
        <a:bodyPr/>
        <a:lstStyle/>
        <a:p>
          <a:endParaRPr lang="en-ZA"/>
        </a:p>
      </dgm:t>
    </dgm:pt>
    <dgm:pt modelId="{DC1107E8-97B0-4111-848B-5A3C5590D0F2}">
      <dgm:prSet phldrT="[Text]"/>
      <dgm:spPr/>
      <dgm:t>
        <a:bodyPr/>
        <a:lstStyle/>
        <a:p>
          <a:r>
            <a:rPr lang="en-ZA" dirty="0" smtClean="0"/>
            <a:t>Relevance</a:t>
          </a:r>
          <a:endParaRPr lang="en-ZA" dirty="0"/>
        </a:p>
      </dgm:t>
    </dgm:pt>
    <dgm:pt modelId="{063AD338-9E63-46B6-97EF-80C0F9248B75}" type="parTrans" cxnId="{B6883248-0A11-465B-A357-29B661ED507D}">
      <dgm:prSet/>
      <dgm:spPr/>
      <dgm:t>
        <a:bodyPr/>
        <a:lstStyle/>
        <a:p>
          <a:endParaRPr lang="en-ZA"/>
        </a:p>
      </dgm:t>
    </dgm:pt>
    <dgm:pt modelId="{EFD571CF-B294-46EA-AFFB-1EC123DEBBAE}" type="sibTrans" cxnId="{B6883248-0A11-465B-A357-29B661ED507D}">
      <dgm:prSet/>
      <dgm:spPr/>
      <dgm:t>
        <a:bodyPr/>
        <a:lstStyle/>
        <a:p>
          <a:endParaRPr lang="en-ZA"/>
        </a:p>
      </dgm:t>
    </dgm:pt>
    <dgm:pt modelId="{B70F2326-9012-4BE1-AB27-325E1770EADA}">
      <dgm:prSet phldrT="[Text]"/>
      <dgm:spPr/>
      <dgm:t>
        <a:bodyPr/>
        <a:lstStyle/>
        <a:p>
          <a:r>
            <a:rPr lang="en-ZA" dirty="0" smtClean="0"/>
            <a:t>Indicators are relevant to mandate and realisation of goals.</a:t>
          </a:r>
          <a:endParaRPr lang="en-ZA" dirty="0"/>
        </a:p>
      </dgm:t>
    </dgm:pt>
    <dgm:pt modelId="{EEB644B0-DBFF-4A4F-BFD4-C93BFCD44610}" type="parTrans" cxnId="{E1D3659B-D8D2-435A-9CA2-BFD127F2DC33}">
      <dgm:prSet/>
      <dgm:spPr/>
      <dgm:t>
        <a:bodyPr/>
        <a:lstStyle/>
        <a:p>
          <a:endParaRPr lang="en-ZA"/>
        </a:p>
      </dgm:t>
    </dgm:pt>
    <dgm:pt modelId="{90A0FC08-AB60-4387-A692-2AA79F766B61}" type="sibTrans" cxnId="{E1D3659B-D8D2-435A-9CA2-BFD127F2DC33}">
      <dgm:prSet/>
      <dgm:spPr/>
      <dgm:t>
        <a:bodyPr/>
        <a:lstStyle/>
        <a:p>
          <a:endParaRPr lang="en-ZA"/>
        </a:p>
      </dgm:t>
    </dgm:pt>
    <dgm:pt modelId="{39A74338-4467-475F-8426-366E590FDE63}" type="pres">
      <dgm:prSet presAssocID="{32BB7A66-120F-4416-8D12-0A756836E7C5}" presName="theList" presStyleCnt="0">
        <dgm:presLayoutVars>
          <dgm:dir/>
          <dgm:animLvl val="lvl"/>
          <dgm:resizeHandles val="exact"/>
        </dgm:presLayoutVars>
      </dgm:prSet>
      <dgm:spPr/>
      <dgm:t>
        <a:bodyPr/>
        <a:lstStyle/>
        <a:p>
          <a:endParaRPr lang="en-ZA"/>
        </a:p>
      </dgm:t>
    </dgm:pt>
    <dgm:pt modelId="{7D9BAB5D-EDBF-427C-92BD-238CA57F9651}" type="pres">
      <dgm:prSet presAssocID="{A27FEB9E-5119-4A1C-B8C0-DD82D252CAD3}" presName="compNode" presStyleCnt="0"/>
      <dgm:spPr/>
    </dgm:pt>
    <dgm:pt modelId="{901D81DC-1710-4C0C-904B-1A85F5BB1826}" type="pres">
      <dgm:prSet presAssocID="{A27FEB9E-5119-4A1C-B8C0-DD82D252CAD3}" presName="noGeometry" presStyleCnt="0"/>
      <dgm:spPr/>
    </dgm:pt>
    <dgm:pt modelId="{C0D69DDB-912A-4CFC-83A1-A657958E1CE4}" type="pres">
      <dgm:prSet presAssocID="{A27FEB9E-5119-4A1C-B8C0-DD82D252CAD3}" presName="childTextVisible" presStyleLbl="bgAccFollowNode1" presStyleIdx="0" presStyleCnt="3" custScaleX="184611">
        <dgm:presLayoutVars>
          <dgm:bulletEnabled val="1"/>
        </dgm:presLayoutVars>
      </dgm:prSet>
      <dgm:spPr/>
      <dgm:t>
        <a:bodyPr/>
        <a:lstStyle/>
        <a:p>
          <a:endParaRPr lang="en-ZA"/>
        </a:p>
      </dgm:t>
    </dgm:pt>
    <dgm:pt modelId="{220A38D6-097E-4026-9E82-768CD6AB51EA}" type="pres">
      <dgm:prSet presAssocID="{A27FEB9E-5119-4A1C-B8C0-DD82D252CAD3}" presName="childTextHidden" presStyleLbl="bgAccFollowNode1" presStyleIdx="0" presStyleCnt="3"/>
      <dgm:spPr/>
      <dgm:t>
        <a:bodyPr/>
        <a:lstStyle/>
        <a:p>
          <a:endParaRPr lang="en-ZA"/>
        </a:p>
      </dgm:t>
    </dgm:pt>
    <dgm:pt modelId="{EC625FDE-AF61-4324-9389-1A2C51D7CCFC}" type="pres">
      <dgm:prSet presAssocID="{A27FEB9E-5119-4A1C-B8C0-DD82D252CAD3}" presName="parentText" presStyleLbl="node1" presStyleIdx="0" presStyleCnt="3" custLinFactNeighborX="-89795" custLinFactNeighborY="-3575">
        <dgm:presLayoutVars>
          <dgm:chMax val="1"/>
          <dgm:bulletEnabled val="1"/>
        </dgm:presLayoutVars>
      </dgm:prSet>
      <dgm:spPr/>
      <dgm:t>
        <a:bodyPr/>
        <a:lstStyle/>
        <a:p>
          <a:endParaRPr lang="en-ZA"/>
        </a:p>
      </dgm:t>
    </dgm:pt>
    <dgm:pt modelId="{21BB2354-04E5-4E98-9EF5-883FB716F1DE}" type="pres">
      <dgm:prSet presAssocID="{A27FEB9E-5119-4A1C-B8C0-DD82D252CAD3}" presName="aSpace" presStyleCnt="0"/>
      <dgm:spPr/>
    </dgm:pt>
    <dgm:pt modelId="{D8093966-9F42-4F30-8578-43FACA9D2B4B}" type="pres">
      <dgm:prSet presAssocID="{F14E547F-4DF8-4C7E-82F9-C2FEBECC48CA}" presName="compNode" presStyleCnt="0"/>
      <dgm:spPr/>
    </dgm:pt>
    <dgm:pt modelId="{3FAA122A-A344-483C-B65D-EBA13550FAA1}" type="pres">
      <dgm:prSet presAssocID="{F14E547F-4DF8-4C7E-82F9-C2FEBECC48CA}" presName="noGeometry" presStyleCnt="0"/>
      <dgm:spPr/>
    </dgm:pt>
    <dgm:pt modelId="{9F305972-DB30-4FE5-8DF7-779C7408A231}" type="pres">
      <dgm:prSet presAssocID="{F14E547F-4DF8-4C7E-82F9-C2FEBECC48CA}" presName="childTextVisible" presStyleLbl="bgAccFollowNode1" presStyleIdx="1" presStyleCnt="3" custScaleX="212251" custLinFactNeighborX="15488" custLinFactNeighborY="7008">
        <dgm:presLayoutVars>
          <dgm:bulletEnabled val="1"/>
        </dgm:presLayoutVars>
      </dgm:prSet>
      <dgm:spPr/>
      <dgm:t>
        <a:bodyPr/>
        <a:lstStyle/>
        <a:p>
          <a:endParaRPr lang="en-ZA"/>
        </a:p>
      </dgm:t>
    </dgm:pt>
    <dgm:pt modelId="{65D4F59C-5058-4764-A1C0-12436D28821F}" type="pres">
      <dgm:prSet presAssocID="{F14E547F-4DF8-4C7E-82F9-C2FEBECC48CA}" presName="childTextHidden" presStyleLbl="bgAccFollowNode1" presStyleIdx="1" presStyleCnt="3"/>
      <dgm:spPr/>
      <dgm:t>
        <a:bodyPr/>
        <a:lstStyle/>
        <a:p>
          <a:endParaRPr lang="en-ZA"/>
        </a:p>
      </dgm:t>
    </dgm:pt>
    <dgm:pt modelId="{372DC628-8ED9-4E1D-8852-674CC8E2D7CE}" type="pres">
      <dgm:prSet presAssocID="{F14E547F-4DF8-4C7E-82F9-C2FEBECC48CA}" presName="parentText" presStyleLbl="node1" presStyleIdx="1" presStyleCnt="3" custLinFactNeighborX="-50979">
        <dgm:presLayoutVars>
          <dgm:chMax val="1"/>
          <dgm:bulletEnabled val="1"/>
        </dgm:presLayoutVars>
      </dgm:prSet>
      <dgm:spPr/>
      <dgm:t>
        <a:bodyPr/>
        <a:lstStyle/>
        <a:p>
          <a:endParaRPr lang="en-ZA"/>
        </a:p>
      </dgm:t>
    </dgm:pt>
    <dgm:pt modelId="{35E51A7F-0912-4316-BFBF-C26B4CA3BFDD}" type="pres">
      <dgm:prSet presAssocID="{F14E547F-4DF8-4C7E-82F9-C2FEBECC48CA}" presName="aSpace" presStyleCnt="0"/>
      <dgm:spPr/>
    </dgm:pt>
    <dgm:pt modelId="{2944453A-F3D7-4283-95D9-3100CC8D9404}" type="pres">
      <dgm:prSet presAssocID="{DC1107E8-97B0-4111-848B-5A3C5590D0F2}" presName="compNode" presStyleCnt="0"/>
      <dgm:spPr/>
    </dgm:pt>
    <dgm:pt modelId="{D470A3C7-CC89-4EDF-90BD-55D297807A89}" type="pres">
      <dgm:prSet presAssocID="{DC1107E8-97B0-4111-848B-5A3C5590D0F2}" presName="noGeometry" presStyleCnt="0"/>
      <dgm:spPr/>
    </dgm:pt>
    <dgm:pt modelId="{64D997A0-DC15-46B2-BFB9-4E47B0684943}" type="pres">
      <dgm:prSet presAssocID="{DC1107E8-97B0-4111-848B-5A3C5590D0F2}" presName="childTextVisible" presStyleLbl="bgAccFollowNode1" presStyleIdx="2" presStyleCnt="3" custScaleX="178229">
        <dgm:presLayoutVars>
          <dgm:bulletEnabled val="1"/>
        </dgm:presLayoutVars>
      </dgm:prSet>
      <dgm:spPr/>
      <dgm:t>
        <a:bodyPr/>
        <a:lstStyle/>
        <a:p>
          <a:endParaRPr lang="en-ZA"/>
        </a:p>
      </dgm:t>
    </dgm:pt>
    <dgm:pt modelId="{1370E781-4DD8-41A6-A8D5-3D67C06BD15B}" type="pres">
      <dgm:prSet presAssocID="{DC1107E8-97B0-4111-848B-5A3C5590D0F2}" presName="childTextHidden" presStyleLbl="bgAccFollowNode1" presStyleIdx="2" presStyleCnt="3"/>
      <dgm:spPr/>
      <dgm:t>
        <a:bodyPr/>
        <a:lstStyle/>
        <a:p>
          <a:endParaRPr lang="en-ZA"/>
        </a:p>
      </dgm:t>
    </dgm:pt>
    <dgm:pt modelId="{2B150241-BFFC-4C71-B456-CBFCF165E712}" type="pres">
      <dgm:prSet presAssocID="{DC1107E8-97B0-4111-848B-5A3C5590D0F2}" presName="parentText" presStyleLbl="node1" presStyleIdx="2" presStyleCnt="3">
        <dgm:presLayoutVars>
          <dgm:chMax val="1"/>
          <dgm:bulletEnabled val="1"/>
        </dgm:presLayoutVars>
      </dgm:prSet>
      <dgm:spPr/>
      <dgm:t>
        <a:bodyPr/>
        <a:lstStyle/>
        <a:p>
          <a:endParaRPr lang="en-ZA"/>
        </a:p>
      </dgm:t>
    </dgm:pt>
  </dgm:ptLst>
  <dgm:cxnLst>
    <dgm:cxn modelId="{FD2963D8-9F4E-4A56-89DF-35449631C7FE}" type="presOf" srcId="{B70F2326-9012-4BE1-AB27-325E1770EADA}" destId="{64D997A0-DC15-46B2-BFB9-4E47B0684943}" srcOrd="0" destOrd="0" presId="urn:microsoft.com/office/officeart/2005/8/layout/hProcess6"/>
    <dgm:cxn modelId="{145D94A3-C269-4459-8C65-0040F159F22A}" type="presOf" srcId="{6E7F3290-C5CF-430A-80FC-E2103F5F28D7}" destId="{65D4F59C-5058-4764-A1C0-12436D28821F}" srcOrd="1" destOrd="0" presId="urn:microsoft.com/office/officeart/2005/8/layout/hProcess6"/>
    <dgm:cxn modelId="{4877DAD2-5977-4FB5-9F72-624E6476B997}" type="presOf" srcId="{831BCBB6-5147-4BD4-8B76-18F6D58D2CFD}" destId="{65D4F59C-5058-4764-A1C0-12436D28821F}" srcOrd="1" destOrd="1" presId="urn:microsoft.com/office/officeart/2005/8/layout/hProcess6"/>
    <dgm:cxn modelId="{B6883248-0A11-465B-A357-29B661ED507D}" srcId="{32BB7A66-120F-4416-8D12-0A756836E7C5}" destId="{DC1107E8-97B0-4111-848B-5A3C5590D0F2}" srcOrd="2" destOrd="0" parTransId="{063AD338-9E63-46B6-97EF-80C0F9248B75}" sibTransId="{EFD571CF-B294-46EA-AFFB-1EC123DEBBAE}"/>
    <dgm:cxn modelId="{95D98328-B4C6-445F-8E80-31805EB1A83F}" type="presOf" srcId="{F14E547F-4DF8-4C7E-82F9-C2FEBECC48CA}" destId="{372DC628-8ED9-4E1D-8852-674CC8E2D7CE}" srcOrd="0" destOrd="0" presId="urn:microsoft.com/office/officeart/2005/8/layout/hProcess6"/>
    <dgm:cxn modelId="{061BA69D-6913-4E31-8257-6BA3BC8EE414}" srcId="{A27FEB9E-5119-4A1C-B8C0-DD82D252CAD3}" destId="{FB44A736-8A64-4BFB-8192-298871FD99FA}" srcOrd="2" destOrd="0" parTransId="{9A7605B3-ACBA-4202-82AF-FC7840237AB8}" sibTransId="{8BE95C56-4CF7-4641-841C-7039B358143E}"/>
    <dgm:cxn modelId="{80970857-F54B-480D-86A6-2F7FF0FD9123}" type="presOf" srcId="{831BCBB6-5147-4BD4-8B76-18F6D58D2CFD}" destId="{9F305972-DB30-4FE5-8DF7-779C7408A231}" srcOrd="0" destOrd="1" presId="urn:microsoft.com/office/officeart/2005/8/layout/hProcess6"/>
    <dgm:cxn modelId="{6679CB39-D8C4-4F9D-958C-84C571614339}" type="presOf" srcId="{B70F2326-9012-4BE1-AB27-325E1770EADA}" destId="{1370E781-4DD8-41A6-A8D5-3D67C06BD15B}" srcOrd="1" destOrd="0" presId="urn:microsoft.com/office/officeart/2005/8/layout/hProcess6"/>
    <dgm:cxn modelId="{8E9D8159-71B4-48E3-8E45-F22E450BD0A0}" srcId="{A27FEB9E-5119-4A1C-B8C0-DD82D252CAD3}" destId="{9206C116-E30D-44D8-9985-D5EBF65B1F03}" srcOrd="1" destOrd="0" parTransId="{EB3C9DD7-7426-412C-831A-549AEB2ED418}" sibTransId="{B59E7FCA-7A32-4462-B6D8-06D691948968}"/>
    <dgm:cxn modelId="{F4D7BB12-B59C-492A-BD74-D2D7BD6ADB20}" type="presOf" srcId="{FB44A736-8A64-4BFB-8192-298871FD99FA}" destId="{220A38D6-097E-4026-9E82-768CD6AB51EA}" srcOrd="1" destOrd="2" presId="urn:microsoft.com/office/officeart/2005/8/layout/hProcess6"/>
    <dgm:cxn modelId="{C2C1CE1A-A700-41E3-8A23-95789E2FD6B0}" srcId="{32BB7A66-120F-4416-8D12-0A756836E7C5}" destId="{F14E547F-4DF8-4C7E-82F9-C2FEBECC48CA}" srcOrd="1" destOrd="0" parTransId="{2995ABA6-1F88-4754-B833-B68731D9B94D}" sibTransId="{6E1FF4E4-13F6-49DF-81C2-4BE3E9AA4F09}"/>
    <dgm:cxn modelId="{BA1D8636-A783-459F-822C-6E3F040312F9}" type="presOf" srcId="{9206C116-E30D-44D8-9985-D5EBF65B1F03}" destId="{C0D69DDB-912A-4CFC-83A1-A657958E1CE4}" srcOrd="0" destOrd="1" presId="urn:microsoft.com/office/officeart/2005/8/layout/hProcess6"/>
    <dgm:cxn modelId="{235C5A31-DE20-4223-B088-932E8F43C75D}" type="presOf" srcId="{DC1107E8-97B0-4111-848B-5A3C5590D0F2}" destId="{2B150241-BFFC-4C71-B456-CBFCF165E712}" srcOrd="0" destOrd="0" presId="urn:microsoft.com/office/officeart/2005/8/layout/hProcess6"/>
    <dgm:cxn modelId="{3B5289B4-C93F-4D96-99DA-FD7E7061031A}" type="presOf" srcId="{6E7F3290-C5CF-430A-80FC-E2103F5F28D7}" destId="{9F305972-DB30-4FE5-8DF7-779C7408A231}" srcOrd="0" destOrd="0" presId="urn:microsoft.com/office/officeart/2005/8/layout/hProcess6"/>
    <dgm:cxn modelId="{5FF68A50-0C6B-4C9B-912C-8E75BD03A49B}" srcId="{A27FEB9E-5119-4A1C-B8C0-DD82D252CAD3}" destId="{8B857A9D-D2E3-4163-BEA2-95133FC5F69A}" srcOrd="0" destOrd="0" parTransId="{8087BB39-C0BE-4F24-9B0B-178ADFD2B8FF}" sibTransId="{EF95145F-31AE-482C-8113-FB1ADFE25DF2}"/>
    <dgm:cxn modelId="{57832971-809E-444D-956E-EF96FA82558E}" type="presOf" srcId="{8B857A9D-D2E3-4163-BEA2-95133FC5F69A}" destId="{C0D69DDB-912A-4CFC-83A1-A657958E1CE4}" srcOrd="0" destOrd="0" presId="urn:microsoft.com/office/officeart/2005/8/layout/hProcess6"/>
    <dgm:cxn modelId="{E1D3659B-D8D2-435A-9CA2-BFD127F2DC33}" srcId="{DC1107E8-97B0-4111-848B-5A3C5590D0F2}" destId="{B70F2326-9012-4BE1-AB27-325E1770EADA}" srcOrd="0" destOrd="0" parTransId="{EEB644B0-DBFF-4A4F-BFD4-C93BFCD44610}" sibTransId="{90A0FC08-AB60-4387-A692-2AA79F766B61}"/>
    <dgm:cxn modelId="{5D8E4F0F-14A7-4458-A68D-8A677CF7CBCD}" type="presOf" srcId="{A27FEB9E-5119-4A1C-B8C0-DD82D252CAD3}" destId="{EC625FDE-AF61-4324-9389-1A2C51D7CCFC}" srcOrd="0" destOrd="0" presId="urn:microsoft.com/office/officeart/2005/8/layout/hProcess6"/>
    <dgm:cxn modelId="{EF53B9AC-27FD-4368-8BCA-B6AB5C36BA26}" type="presOf" srcId="{8B857A9D-D2E3-4163-BEA2-95133FC5F69A}" destId="{220A38D6-097E-4026-9E82-768CD6AB51EA}" srcOrd="1" destOrd="0" presId="urn:microsoft.com/office/officeart/2005/8/layout/hProcess6"/>
    <dgm:cxn modelId="{6F1D538E-C93A-41C7-B1A5-7A51EB02D61C}" type="presOf" srcId="{9206C116-E30D-44D8-9985-D5EBF65B1F03}" destId="{220A38D6-097E-4026-9E82-768CD6AB51EA}" srcOrd="1" destOrd="1" presId="urn:microsoft.com/office/officeart/2005/8/layout/hProcess6"/>
    <dgm:cxn modelId="{7B7BE78D-76EF-4F50-B6D2-8A5A603ADBDF}" type="presOf" srcId="{FB44A736-8A64-4BFB-8192-298871FD99FA}" destId="{C0D69DDB-912A-4CFC-83A1-A657958E1CE4}" srcOrd="0" destOrd="2" presId="urn:microsoft.com/office/officeart/2005/8/layout/hProcess6"/>
    <dgm:cxn modelId="{06D6017C-23E0-49C0-A6B0-D60837275150}" srcId="{F14E547F-4DF8-4C7E-82F9-C2FEBECC48CA}" destId="{6E7F3290-C5CF-430A-80FC-E2103F5F28D7}" srcOrd="0" destOrd="0" parTransId="{4DA18615-63E2-40BC-A9EE-3EE237DBD3F1}" sibTransId="{3CDBD26E-52C4-4D90-B4B1-09D30E06A2A3}"/>
    <dgm:cxn modelId="{F5B4D2A6-8F70-4EC1-9860-AD41EFF3D076}" srcId="{32BB7A66-120F-4416-8D12-0A756836E7C5}" destId="{A27FEB9E-5119-4A1C-B8C0-DD82D252CAD3}" srcOrd="0" destOrd="0" parTransId="{C5EC6242-06C4-438C-A43F-D795B1830A03}" sibTransId="{83F6E903-F2ED-4363-B752-55A1ED690CCA}"/>
    <dgm:cxn modelId="{779ED933-44EE-4774-9308-EBFD4FCB0D27}" srcId="{F14E547F-4DF8-4C7E-82F9-C2FEBECC48CA}" destId="{831BCBB6-5147-4BD4-8B76-18F6D58D2CFD}" srcOrd="1" destOrd="0" parTransId="{57BCB48F-A691-4FBE-9019-98939C5EB7F0}" sibTransId="{3E8C3E2A-1EB3-40D3-9020-477777339AE3}"/>
    <dgm:cxn modelId="{925C0D17-BB8C-419D-A856-354A9C611137}" type="presOf" srcId="{32BB7A66-120F-4416-8D12-0A756836E7C5}" destId="{39A74338-4467-475F-8426-366E590FDE63}" srcOrd="0" destOrd="0" presId="urn:microsoft.com/office/officeart/2005/8/layout/hProcess6"/>
    <dgm:cxn modelId="{1825C41F-6FF6-4FF8-9537-08986EEEC8B4}" type="presParOf" srcId="{39A74338-4467-475F-8426-366E590FDE63}" destId="{7D9BAB5D-EDBF-427C-92BD-238CA57F9651}" srcOrd="0" destOrd="0" presId="urn:microsoft.com/office/officeart/2005/8/layout/hProcess6"/>
    <dgm:cxn modelId="{16BE3629-5BC7-4AE9-BB8E-F0E7D14211EE}" type="presParOf" srcId="{7D9BAB5D-EDBF-427C-92BD-238CA57F9651}" destId="{901D81DC-1710-4C0C-904B-1A85F5BB1826}" srcOrd="0" destOrd="0" presId="urn:microsoft.com/office/officeart/2005/8/layout/hProcess6"/>
    <dgm:cxn modelId="{6CFD7F56-C6F2-4784-BEC7-9F3FAF83E971}" type="presParOf" srcId="{7D9BAB5D-EDBF-427C-92BD-238CA57F9651}" destId="{C0D69DDB-912A-4CFC-83A1-A657958E1CE4}" srcOrd="1" destOrd="0" presId="urn:microsoft.com/office/officeart/2005/8/layout/hProcess6"/>
    <dgm:cxn modelId="{697B7010-0FA0-4AE1-90C6-3665C323E38F}" type="presParOf" srcId="{7D9BAB5D-EDBF-427C-92BD-238CA57F9651}" destId="{220A38D6-097E-4026-9E82-768CD6AB51EA}" srcOrd="2" destOrd="0" presId="urn:microsoft.com/office/officeart/2005/8/layout/hProcess6"/>
    <dgm:cxn modelId="{207A07D4-9253-4C7E-8E8C-F7B48146043E}" type="presParOf" srcId="{7D9BAB5D-EDBF-427C-92BD-238CA57F9651}" destId="{EC625FDE-AF61-4324-9389-1A2C51D7CCFC}" srcOrd="3" destOrd="0" presId="urn:microsoft.com/office/officeart/2005/8/layout/hProcess6"/>
    <dgm:cxn modelId="{E431E5E2-4BCF-4003-8321-7474B31FE532}" type="presParOf" srcId="{39A74338-4467-475F-8426-366E590FDE63}" destId="{21BB2354-04E5-4E98-9EF5-883FB716F1DE}" srcOrd="1" destOrd="0" presId="urn:microsoft.com/office/officeart/2005/8/layout/hProcess6"/>
    <dgm:cxn modelId="{2C8E568E-828B-4464-AC07-B7D87343533C}" type="presParOf" srcId="{39A74338-4467-475F-8426-366E590FDE63}" destId="{D8093966-9F42-4F30-8578-43FACA9D2B4B}" srcOrd="2" destOrd="0" presId="urn:microsoft.com/office/officeart/2005/8/layout/hProcess6"/>
    <dgm:cxn modelId="{BAC187B5-8ACB-46FD-B387-E735BBF3B564}" type="presParOf" srcId="{D8093966-9F42-4F30-8578-43FACA9D2B4B}" destId="{3FAA122A-A344-483C-B65D-EBA13550FAA1}" srcOrd="0" destOrd="0" presId="urn:microsoft.com/office/officeart/2005/8/layout/hProcess6"/>
    <dgm:cxn modelId="{F2A6D31D-5CBB-41C6-A860-4AE2AE7208D9}" type="presParOf" srcId="{D8093966-9F42-4F30-8578-43FACA9D2B4B}" destId="{9F305972-DB30-4FE5-8DF7-779C7408A231}" srcOrd="1" destOrd="0" presId="urn:microsoft.com/office/officeart/2005/8/layout/hProcess6"/>
    <dgm:cxn modelId="{0E5B9903-4E04-40C7-9F72-00175A25237A}" type="presParOf" srcId="{D8093966-9F42-4F30-8578-43FACA9D2B4B}" destId="{65D4F59C-5058-4764-A1C0-12436D28821F}" srcOrd="2" destOrd="0" presId="urn:microsoft.com/office/officeart/2005/8/layout/hProcess6"/>
    <dgm:cxn modelId="{AC3BDBAD-7698-4BCF-8512-A191DA9E0BF0}" type="presParOf" srcId="{D8093966-9F42-4F30-8578-43FACA9D2B4B}" destId="{372DC628-8ED9-4E1D-8852-674CC8E2D7CE}" srcOrd="3" destOrd="0" presId="urn:microsoft.com/office/officeart/2005/8/layout/hProcess6"/>
    <dgm:cxn modelId="{941A5B71-4D82-4F10-A368-EFAC13D239BB}" type="presParOf" srcId="{39A74338-4467-475F-8426-366E590FDE63}" destId="{35E51A7F-0912-4316-BFBF-C26B4CA3BFDD}" srcOrd="3" destOrd="0" presId="urn:microsoft.com/office/officeart/2005/8/layout/hProcess6"/>
    <dgm:cxn modelId="{7C8BAF39-68A6-40E6-9BD4-250466EB2A1F}" type="presParOf" srcId="{39A74338-4467-475F-8426-366E590FDE63}" destId="{2944453A-F3D7-4283-95D9-3100CC8D9404}" srcOrd="4" destOrd="0" presId="urn:microsoft.com/office/officeart/2005/8/layout/hProcess6"/>
    <dgm:cxn modelId="{9A09539E-D571-4C8B-BFF4-3442C649A96E}" type="presParOf" srcId="{2944453A-F3D7-4283-95D9-3100CC8D9404}" destId="{D470A3C7-CC89-4EDF-90BD-55D297807A89}" srcOrd="0" destOrd="0" presId="urn:microsoft.com/office/officeart/2005/8/layout/hProcess6"/>
    <dgm:cxn modelId="{08223504-C04D-44E7-9E7E-6925E8009CA0}" type="presParOf" srcId="{2944453A-F3D7-4283-95D9-3100CC8D9404}" destId="{64D997A0-DC15-46B2-BFB9-4E47B0684943}" srcOrd="1" destOrd="0" presId="urn:microsoft.com/office/officeart/2005/8/layout/hProcess6"/>
    <dgm:cxn modelId="{FEDB434C-B6E9-4FA7-A1B7-4A8B5F05637F}" type="presParOf" srcId="{2944453A-F3D7-4283-95D9-3100CC8D9404}" destId="{1370E781-4DD8-41A6-A8D5-3D67C06BD15B}" srcOrd="2" destOrd="0" presId="urn:microsoft.com/office/officeart/2005/8/layout/hProcess6"/>
    <dgm:cxn modelId="{C1325485-6C82-4FFC-BED3-09EB13737164}" type="presParOf" srcId="{2944453A-F3D7-4283-95D9-3100CC8D9404}" destId="{2B150241-BFFC-4C71-B456-CBFCF165E712}"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65C57-3A7E-449B-9FCA-1F4F3EA99716}">
      <dsp:nvSpPr>
        <dsp:cNvPr id="0" name=""/>
        <dsp:cNvSpPr/>
      </dsp:nvSpPr>
      <dsp:spPr>
        <a:xfrm>
          <a:off x="423322" y="1928"/>
          <a:ext cx="2003040" cy="12018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Does the APP align with MTSF?</a:t>
          </a:r>
          <a:endParaRPr lang="en-US" sz="1600" b="1" kern="1200" dirty="0"/>
        </a:p>
      </dsp:txBody>
      <dsp:txXfrm>
        <a:off x="458522" y="37128"/>
        <a:ext cx="1932640" cy="1131424"/>
      </dsp:txXfrm>
    </dsp:sp>
    <dsp:sp modelId="{127D3BF9-0A76-4C35-A36E-E169FE9D63B0}">
      <dsp:nvSpPr>
        <dsp:cNvPr id="0" name=""/>
        <dsp:cNvSpPr/>
      </dsp:nvSpPr>
      <dsp:spPr>
        <a:xfrm>
          <a:off x="2602631" y="354463"/>
          <a:ext cx="424644" cy="496754"/>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602631" y="453814"/>
        <a:ext cx="297251" cy="298052"/>
      </dsp:txXfrm>
    </dsp:sp>
    <dsp:sp modelId="{D7E7556D-C2DE-4C15-B582-D7A4F7032DE9}">
      <dsp:nvSpPr>
        <dsp:cNvPr id="0" name=""/>
        <dsp:cNvSpPr/>
      </dsp:nvSpPr>
      <dsp:spPr>
        <a:xfrm>
          <a:off x="3227579" y="1928"/>
          <a:ext cx="2003040" cy="12018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Are indicators relevant and complete?</a:t>
          </a:r>
          <a:endParaRPr lang="en-US" sz="1600" b="1" kern="1200" dirty="0"/>
        </a:p>
      </dsp:txBody>
      <dsp:txXfrm>
        <a:off x="3262779" y="37128"/>
        <a:ext cx="1932640" cy="1131424"/>
      </dsp:txXfrm>
    </dsp:sp>
    <dsp:sp modelId="{66FAF57F-D07D-40F5-9CCE-91FC985AD618}">
      <dsp:nvSpPr>
        <dsp:cNvPr id="0" name=""/>
        <dsp:cNvSpPr/>
      </dsp:nvSpPr>
      <dsp:spPr>
        <a:xfrm>
          <a:off x="5406887" y="354463"/>
          <a:ext cx="424644" cy="496754"/>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a:off x="5406887" y="453814"/>
        <a:ext cx="297251" cy="298052"/>
      </dsp:txXfrm>
    </dsp:sp>
    <dsp:sp modelId="{56BA1B3D-7A4F-440A-8F78-379C8F2AC686}">
      <dsp:nvSpPr>
        <dsp:cNvPr id="0" name=""/>
        <dsp:cNvSpPr/>
      </dsp:nvSpPr>
      <dsp:spPr>
        <a:xfrm>
          <a:off x="6031836" y="1928"/>
          <a:ext cx="2003040" cy="12018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Is there a logical link between objectives, indicators and targets?</a:t>
          </a:r>
          <a:endParaRPr lang="en-US" sz="1600" b="1" kern="1200" dirty="0"/>
        </a:p>
      </dsp:txBody>
      <dsp:txXfrm>
        <a:off x="6067036" y="37128"/>
        <a:ext cx="1932640" cy="1131424"/>
      </dsp:txXfrm>
    </dsp:sp>
    <dsp:sp modelId="{566C5373-B8AF-4889-9D91-30CF06BCFD47}">
      <dsp:nvSpPr>
        <dsp:cNvPr id="0" name=""/>
        <dsp:cNvSpPr/>
      </dsp:nvSpPr>
      <dsp:spPr>
        <a:xfrm rot="5400000">
          <a:off x="6821034" y="1343965"/>
          <a:ext cx="424644" cy="49675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rot="-5400000">
        <a:off x="6884331" y="1380020"/>
        <a:ext cx="298052" cy="297251"/>
      </dsp:txXfrm>
    </dsp:sp>
    <dsp:sp modelId="{D3D089B5-5B36-4E7C-9F84-97919918159B}">
      <dsp:nvSpPr>
        <dsp:cNvPr id="0" name=""/>
        <dsp:cNvSpPr/>
      </dsp:nvSpPr>
      <dsp:spPr>
        <a:xfrm>
          <a:off x="6031836" y="2004969"/>
          <a:ext cx="2003040" cy="12018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mn-lt"/>
              <a:cs typeface="Arial" pitchFamily="34" charset="0"/>
            </a:rPr>
            <a:t>Are the targets realistic </a:t>
          </a:r>
          <a:r>
            <a:rPr lang="en-ZA" sz="1600" b="1" kern="1200" baseline="0" dirty="0" smtClean="0">
              <a:latin typeface="+mn-lt"/>
              <a:cs typeface="Arial" pitchFamily="34" charset="0"/>
            </a:rPr>
            <a:t>i.e. SMART?</a:t>
          </a:r>
          <a:endParaRPr lang="en-US" sz="1600" b="1" kern="1200" dirty="0">
            <a:latin typeface="+mn-lt"/>
          </a:endParaRPr>
        </a:p>
      </dsp:txBody>
      <dsp:txXfrm>
        <a:off x="6067036" y="2040169"/>
        <a:ext cx="1932640" cy="1131424"/>
      </dsp:txXfrm>
    </dsp:sp>
    <dsp:sp modelId="{2F3FCF84-9DC0-444D-A355-6C1011FB8FED}">
      <dsp:nvSpPr>
        <dsp:cNvPr id="0" name=""/>
        <dsp:cNvSpPr/>
      </dsp:nvSpPr>
      <dsp:spPr>
        <a:xfrm rot="10800000">
          <a:off x="5430924" y="2357504"/>
          <a:ext cx="424644" cy="496754"/>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rot="10800000">
        <a:off x="5558317" y="2456855"/>
        <a:ext cx="297251" cy="298052"/>
      </dsp:txXfrm>
    </dsp:sp>
    <dsp:sp modelId="{AB618004-FA64-475F-931B-8F970669D7C2}">
      <dsp:nvSpPr>
        <dsp:cNvPr id="0" name=""/>
        <dsp:cNvSpPr/>
      </dsp:nvSpPr>
      <dsp:spPr>
        <a:xfrm>
          <a:off x="3227579" y="2004969"/>
          <a:ext cx="2003040" cy="120182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mn-lt"/>
              <a:cs typeface="Arial" pitchFamily="34" charset="0"/>
            </a:rPr>
            <a:t>Are adequate resources (human and financial) available to achieve APPs?</a:t>
          </a:r>
          <a:endParaRPr lang="en-US" sz="1600" b="1" kern="1200" dirty="0">
            <a:latin typeface="+mn-lt"/>
          </a:endParaRPr>
        </a:p>
      </dsp:txBody>
      <dsp:txXfrm>
        <a:off x="3262779" y="2040169"/>
        <a:ext cx="1932640" cy="1131424"/>
      </dsp:txXfrm>
    </dsp:sp>
    <dsp:sp modelId="{5C6B0829-06C4-4D35-A50E-2A7A37AE06EB}">
      <dsp:nvSpPr>
        <dsp:cNvPr id="0" name=""/>
        <dsp:cNvSpPr/>
      </dsp:nvSpPr>
      <dsp:spPr>
        <a:xfrm rot="10800000">
          <a:off x="2626667" y="2357504"/>
          <a:ext cx="424644" cy="496754"/>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2754060" y="2456855"/>
        <a:ext cx="297251" cy="298052"/>
      </dsp:txXfrm>
    </dsp:sp>
    <dsp:sp modelId="{FF81DE0B-EA19-4AE9-92F9-F7E65F782422}">
      <dsp:nvSpPr>
        <dsp:cNvPr id="0" name=""/>
        <dsp:cNvSpPr/>
      </dsp:nvSpPr>
      <dsp:spPr>
        <a:xfrm>
          <a:off x="423322" y="2004969"/>
          <a:ext cx="2003040" cy="12018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How can the APP be  achieved e.g. Performance contracts/ monitoring</a:t>
          </a:r>
          <a:endParaRPr lang="en-US" sz="1600" b="1" kern="1200" dirty="0"/>
        </a:p>
      </dsp:txBody>
      <dsp:txXfrm>
        <a:off x="458522" y="2040169"/>
        <a:ext cx="1932640" cy="1131424"/>
      </dsp:txXfrm>
    </dsp:sp>
    <dsp:sp modelId="{FE45FBA7-F2EC-4676-B76E-ED075F5E8708}">
      <dsp:nvSpPr>
        <dsp:cNvPr id="0" name=""/>
        <dsp:cNvSpPr/>
      </dsp:nvSpPr>
      <dsp:spPr>
        <a:xfrm rot="5400000">
          <a:off x="1212520" y="3347006"/>
          <a:ext cx="424644" cy="496754"/>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5400000">
        <a:off x="1275817" y="3383061"/>
        <a:ext cx="298052" cy="297251"/>
      </dsp:txXfrm>
    </dsp:sp>
    <dsp:sp modelId="{151F1AC8-20D8-4AA3-A00A-4D8156A736A3}">
      <dsp:nvSpPr>
        <dsp:cNvPr id="0" name=""/>
        <dsp:cNvSpPr/>
      </dsp:nvSpPr>
      <dsp:spPr>
        <a:xfrm>
          <a:off x="423322" y="4008009"/>
          <a:ext cx="2003040" cy="12018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quarterly progress against  APP targets</a:t>
          </a:r>
          <a:endParaRPr lang="en-US" sz="1600" b="1" kern="1200" dirty="0"/>
        </a:p>
      </dsp:txBody>
      <dsp:txXfrm>
        <a:off x="458522" y="4043209"/>
        <a:ext cx="1932640" cy="1131424"/>
      </dsp:txXfrm>
    </dsp:sp>
    <dsp:sp modelId="{31FDA1FB-0AB2-4A41-9BB6-0C0338200B4A}">
      <dsp:nvSpPr>
        <dsp:cNvPr id="0" name=""/>
        <dsp:cNvSpPr/>
      </dsp:nvSpPr>
      <dsp:spPr>
        <a:xfrm>
          <a:off x="2602631" y="4360545"/>
          <a:ext cx="424644" cy="496754"/>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a:off x="2602631" y="4459896"/>
        <a:ext cx="297251" cy="298052"/>
      </dsp:txXfrm>
    </dsp:sp>
    <dsp:sp modelId="{087B63B1-B4F7-4548-98D6-AEED7895B6A1}">
      <dsp:nvSpPr>
        <dsp:cNvPr id="0" name=""/>
        <dsp:cNvSpPr/>
      </dsp:nvSpPr>
      <dsp:spPr>
        <a:xfrm>
          <a:off x="3227579" y="4008009"/>
          <a:ext cx="2003040" cy="12018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annual achievement against APP targets</a:t>
          </a:r>
          <a:endParaRPr lang="en-US" sz="1600" b="1" kern="1200" dirty="0"/>
        </a:p>
      </dsp:txBody>
      <dsp:txXfrm>
        <a:off x="3262779" y="4043209"/>
        <a:ext cx="1932640" cy="1131424"/>
      </dsp:txXfrm>
    </dsp:sp>
    <dsp:sp modelId="{7213F5DA-988E-4DED-98B8-997F3E96BFCE}">
      <dsp:nvSpPr>
        <dsp:cNvPr id="0" name=""/>
        <dsp:cNvSpPr/>
      </dsp:nvSpPr>
      <dsp:spPr>
        <a:xfrm>
          <a:off x="5406887" y="4360545"/>
          <a:ext cx="424644" cy="49675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406887" y="4459896"/>
        <a:ext cx="297251" cy="298052"/>
      </dsp:txXfrm>
    </dsp:sp>
    <dsp:sp modelId="{FFFB7908-C3CA-41EC-A0CF-6C502C1E9017}">
      <dsp:nvSpPr>
        <dsp:cNvPr id="0" name=""/>
        <dsp:cNvSpPr/>
      </dsp:nvSpPr>
      <dsp:spPr>
        <a:xfrm>
          <a:off x="6031836" y="4008009"/>
          <a:ext cx="2003040" cy="12018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and track changes to strategic plans and annual performance reports.</a:t>
          </a:r>
          <a:endParaRPr lang="en-US" sz="1600" b="1" kern="1200" dirty="0"/>
        </a:p>
      </dsp:txBody>
      <dsp:txXfrm>
        <a:off x="6067036" y="4043209"/>
        <a:ext cx="1932640" cy="1131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8F76C-C99C-4024-94D1-3F3FCA6A1AE8}">
      <dsp:nvSpPr>
        <dsp:cNvPr id="0" name=""/>
        <dsp:cNvSpPr/>
      </dsp:nvSpPr>
      <dsp:spPr>
        <a:xfrm rot="5400000">
          <a:off x="-330479" y="333763"/>
          <a:ext cx="2203193" cy="1542235"/>
        </a:xfrm>
        <a:prstGeom prst="chevr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t>Review process</a:t>
          </a:r>
          <a:endParaRPr lang="en-ZA" sz="2200" kern="1200" dirty="0"/>
        </a:p>
      </dsp:txBody>
      <dsp:txXfrm rot="-5400000">
        <a:off x="1" y="774402"/>
        <a:ext cx="1542235" cy="660958"/>
      </dsp:txXfrm>
    </dsp:sp>
    <dsp:sp modelId="{F0A3C9F1-F84A-4B9C-A057-9C38D99B64E4}">
      <dsp:nvSpPr>
        <dsp:cNvPr id="0" name=""/>
        <dsp:cNvSpPr/>
      </dsp:nvSpPr>
      <dsp:spPr>
        <a:xfrm rot="5400000">
          <a:off x="4053796" y="-2510060"/>
          <a:ext cx="1435641" cy="645876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kern="1200" dirty="0" smtClean="0">
              <a:solidFill>
                <a:srgbClr val="002060"/>
              </a:solidFill>
              <a:cs typeface="Arial" pitchFamily="34" charset="0"/>
            </a:rPr>
            <a:t>Assessed  the process followed  by departments to prepare and submit  strategic plans and APPs. </a:t>
          </a:r>
          <a:endParaRPr lang="en-ZA" sz="1600" kern="1200" dirty="0"/>
        </a:p>
        <a:p>
          <a:pPr marL="171450" lvl="1" indent="-171450" algn="l" defTabSz="711200">
            <a:lnSpc>
              <a:spcPct val="90000"/>
            </a:lnSpc>
            <a:spcBef>
              <a:spcPct val="0"/>
            </a:spcBef>
            <a:spcAft>
              <a:spcPct val="15000"/>
            </a:spcAft>
            <a:buChar char="••"/>
          </a:pPr>
          <a:r>
            <a:rPr lang="en-ZA" sz="1600" kern="1200" dirty="0" smtClean="0">
              <a:solidFill>
                <a:srgbClr val="002060"/>
              </a:solidFill>
              <a:cs typeface="Arial" pitchFamily="34" charset="0"/>
            </a:rPr>
            <a:t>Assessed the </a:t>
          </a:r>
          <a:r>
            <a:rPr lang="en-ZA" sz="1600" b="1" kern="1200" dirty="0" smtClean="0">
              <a:solidFill>
                <a:srgbClr val="002060"/>
              </a:solidFill>
              <a:cs typeface="Arial" pitchFamily="34" charset="0"/>
            </a:rPr>
            <a:t>measurability and relevance</a:t>
          </a:r>
          <a:r>
            <a:rPr lang="en-ZA" sz="1600" kern="1200" dirty="0" smtClean="0">
              <a:solidFill>
                <a:srgbClr val="002060"/>
              </a:solidFill>
              <a:cs typeface="Arial" pitchFamily="34" charset="0"/>
            </a:rPr>
            <a:t> of the final draft indicators and targets planned for selected programmes </a:t>
          </a:r>
          <a:endParaRPr lang="en-ZA" sz="1600" kern="1200" dirty="0"/>
        </a:p>
      </dsp:txBody>
      <dsp:txXfrm rot="-5400000">
        <a:off x="1542235" y="71583"/>
        <a:ext cx="6388682" cy="1295477"/>
      </dsp:txXfrm>
    </dsp:sp>
    <dsp:sp modelId="{12300269-6050-44F2-A829-EB47629E1751}">
      <dsp:nvSpPr>
        <dsp:cNvPr id="0" name=""/>
        <dsp:cNvSpPr/>
      </dsp:nvSpPr>
      <dsp:spPr>
        <a:xfrm rot="5400000">
          <a:off x="-330479" y="2472740"/>
          <a:ext cx="2203193" cy="1542235"/>
        </a:xfrm>
        <a:prstGeom prst="chevr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t>Reporting</a:t>
          </a:r>
          <a:endParaRPr lang="en-ZA" sz="2200" kern="1200" dirty="0"/>
        </a:p>
      </dsp:txBody>
      <dsp:txXfrm rot="-5400000">
        <a:off x="1" y="2913379"/>
        <a:ext cx="1542235" cy="660958"/>
      </dsp:txXfrm>
    </dsp:sp>
    <dsp:sp modelId="{6ADB453C-4FDD-4980-9DE8-B33400CC1D68}">
      <dsp:nvSpPr>
        <dsp:cNvPr id="0" name=""/>
        <dsp:cNvSpPr/>
      </dsp:nvSpPr>
      <dsp:spPr>
        <a:xfrm rot="5400000">
          <a:off x="3848294" y="-371082"/>
          <a:ext cx="1846647" cy="645876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b="0" kern="1200" dirty="0" smtClean="0">
              <a:solidFill>
                <a:srgbClr val="002060"/>
              </a:solidFill>
              <a:cs typeface="Arial" pitchFamily="34" charset="0"/>
            </a:rPr>
            <a:t>F</a:t>
          </a:r>
          <a:r>
            <a:rPr lang="en-ZA" sz="1600" b="0" kern="1200" dirty="0" smtClean="0">
              <a:solidFill>
                <a:srgbClr val="002060"/>
              </a:solidFill>
            </a:rPr>
            <a:t>indings from the review </a:t>
          </a:r>
          <a:r>
            <a:rPr lang="en-ZA" sz="1600" kern="1200" dirty="0" smtClean="0">
              <a:solidFill>
                <a:srgbClr val="002060"/>
              </a:solidFill>
            </a:rPr>
            <a:t>are  communicated in the 2015-16 interim management report to enable changes to be made.</a:t>
          </a:r>
          <a:endParaRPr lang="en-ZA" sz="1600" kern="1200" dirty="0">
            <a:solidFill>
              <a:srgbClr val="002060"/>
            </a:solidFill>
          </a:endParaRPr>
        </a:p>
        <a:p>
          <a:pPr marL="171450" lvl="1" indent="-171450" algn="l" defTabSz="711200">
            <a:lnSpc>
              <a:spcPct val="90000"/>
            </a:lnSpc>
            <a:spcBef>
              <a:spcPct val="0"/>
            </a:spcBef>
            <a:spcAft>
              <a:spcPct val="15000"/>
            </a:spcAft>
            <a:buChar char="••"/>
          </a:pPr>
          <a:r>
            <a:rPr lang="en-ZA" sz="1600" kern="1200" dirty="0" smtClean="0">
              <a:solidFill>
                <a:srgbClr val="002060"/>
              </a:solidFill>
            </a:rPr>
            <a:t>Findings relevant to the interim review do not have an impact on the audit conclusion on usefulness or reliability of the selected programmes for the PFMA 2015-16 year end audit. </a:t>
          </a:r>
          <a:endParaRPr lang="en-ZA" sz="1600" kern="1200" dirty="0">
            <a:solidFill>
              <a:srgbClr val="002060"/>
            </a:solidFill>
          </a:endParaRPr>
        </a:p>
      </dsp:txBody>
      <dsp:txXfrm rot="-5400000">
        <a:off x="1542236" y="2025122"/>
        <a:ext cx="6368618" cy="16663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84E7C-AF29-4324-8B06-1D6ED560AEB5}">
      <dsp:nvSpPr>
        <dsp:cNvPr id="0" name=""/>
        <dsp:cNvSpPr/>
      </dsp:nvSpPr>
      <dsp:spPr>
        <a:xfrm>
          <a:off x="2095" y="1500"/>
          <a:ext cx="4450841" cy="19486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ZA" sz="3700" kern="1200" dirty="0" smtClean="0"/>
            <a:t>Measurability of indicators and targets</a:t>
          </a:r>
          <a:endParaRPr lang="en-ZA" sz="3700" kern="1200" dirty="0"/>
        </a:p>
      </dsp:txBody>
      <dsp:txXfrm>
        <a:off x="59169" y="58574"/>
        <a:ext cx="4336693" cy="1834508"/>
      </dsp:txXfrm>
    </dsp:sp>
    <dsp:sp modelId="{54D8996A-88AD-450B-8BEF-7B2411805265}">
      <dsp:nvSpPr>
        <dsp:cNvPr id="0" name=""/>
        <dsp:cNvSpPr/>
      </dsp:nvSpPr>
      <dsp:spPr>
        <a:xfrm>
          <a:off x="2095"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are well-defined</a:t>
          </a:r>
          <a:endParaRPr lang="en-ZA" sz="1500" kern="1200" dirty="0"/>
        </a:p>
      </dsp:txBody>
      <dsp:txXfrm>
        <a:off x="43244" y="2154992"/>
        <a:ext cx="1322639" cy="1866358"/>
      </dsp:txXfrm>
    </dsp:sp>
    <dsp:sp modelId="{C14D0CC8-BB72-434B-8C53-3A92908E0BE2}">
      <dsp:nvSpPr>
        <dsp:cNvPr id="0" name=""/>
        <dsp:cNvSpPr/>
      </dsp:nvSpPr>
      <dsp:spPr>
        <a:xfrm>
          <a:off x="1525047"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are verifiable</a:t>
          </a:r>
          <a:endParaRPr lang="en-ZA" sz="1500" kern="1200" dirty="0"/>
        </a:p>
      </dsp:txBody>
      <dsp:txXfrm>
        <a:off x="1566196" y="2154992"/>
        <a:ext cx="1322639" cy="1866358"/>
      </dsp:txXfrm>
    </dsp:sp>
    <dsp:sp modelId="{50CBC086-3F18-4BC9-9972-20E22E3A55D8}">
      <dsp:nvSpPr>
        <dsp:cNvPr id="0" name=""/>
        <dsp:cNvSpPr/>
      </dsp:nvSpPr>
      <dsp:spPr>
        <a:xfrm>
          <a:off x="3047999"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Targets are specific, measurable and time-bound.</a:t>
          </a:r>
          <a:endParaRPr lang="en-ZA" sz="1500" kern="1200" dirty="0"/>
        </a:p>
      </dsp:txBody>
      <dsp:txXfrm>
        <a:off x="3089148" y="2154992"/>
        <a:ext cx="1322639" cy="1866358"/>
      </dsp:txXfrm>
    </dsp:sp>
    <dsp:sp modelId="{70219308-4048-4CEF-8C42-D98A5FAC83E9}">
      <dsp:nvSpPr>
        <dsp:cNvPr id="0" name=""/>
        <dsp:cNvSpPr/>
      </dsp:nvSpPr>
      <dsp:spPr>
        <a:xfrm>
          <a:off x="4688966" y="1500"/>
          <a:ext cx="1404937" cy="19486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b="1" kern="1200" dirty="0" smtClean="0"/>
            <a:t>Relevance of indicators and targets</a:t>
          </a:r>
          <a:endParaRPr lang="en-ZA" sz="1800" b="1" kern="1200" dirty="0"/>
        </a:p>
      </dsp:txBody>
      <dsp:txXfrm>
        <a:off x="4730115" y="42649"/>
        <a:ext cx="1322639" cy="1866358"/>
      </dsp:txXfrm>
    </dsp:sp>
    <dsp:sp modelId="{E0B402C6-F70F-43B7-A317-4B50D700BD60}">
      <dsp:nvSpPr>
        <dsp:cNvPr id="0" name=""/>
        <dsp:cNvSpPr/>
      </dsp:nvSpPr>
      <dsp:spPr>
        <a:xfrm>
          <a:off x="4688967"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and targets are relevant to the mandate and realisation of strategic goals and objectives.</a:t>
          </a:r>
          <a:endParaRPr lang="en-ZA" sz="1500" kern="1200" dirty="0"/>
        </a:p>
      </dsp:txBody>
      <dsp:txXfrm>
        <a:off x="4730116" y="2154992"/>
        <a:ext cx="1322639" cy="18663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69DDB-912A-4CFC-83A1-A657958E1CE4}">
      <dsp:nvSpPr>
        <dsp:cNvPr id="0" name=""/>
        <dsp:cNvSpPr/>
      </dsp:nvSpPr>
      <dsp:spPr>
        <a:xfrm>
          <a:off x="347717" y="0"/>
          <a:ext cx="2360315" cy="1117600"/>
        </a:xfrm>
        <a:prstGeom prst="rightArrow">
          <a:avLst>
            <a:gd name="adj1" fmla="val 70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en-ZA" sz="1000" kern="1200" dirty="0" smtClean="0"/>
            <a:t>Specific</a:t>
          </a:r>
          <a:endParaRPr lang="en-ZA" sz="1000" kern="1200" dirty="0"/>
        </a:p>
        <a:p>
          <a:pPr marL="57150" lvl="1" indent="-57150" algn="l" defTabSz="444500">
            <a:lnSpc>
              <a:spcPct val="90000"/>
            </a:lnSpc>
            <a:spcBef>
              <a:spcPct val="0"/>
            </a:spcBef>
            <a:spcAft>
              <a:spcPct val="15000"/>
            </a:spcAft>
            <a:buChar char="••"/>
          </a:pPr>
          <a:r>
            <a:rPr lang="en-ZA" sz="1000" kern="1200" dirty="0" smtClean="0"/>
            <a:t>Measurable</a:t>
          </a:r>
          <a:endParaRPr lang="en-ZA" sz="1000" kern="1200" dirty="0"/>
        </a:p>
        <a:p>
          <a:pPr marL="57150" lvl="1" indent="-57150" algn="l" defTabSz="444500">
            <a:lnSpc>
              <a:spcPct val="90000"/>
            </a:lnSpc>
            <a:spcBef>
              <a:spcPct val="0"/>
            </a:spcBef>
            <a:spcAft>
              <a:spcPct val="15000"/>
            </a:spcAft>
            <a:buChar char="••"/>
          </a:pPr>
          <a:r>
            <a:rPr lang="en-ZA" sz="1000" kern="1200" dirty="0" smtClean="0"/>
            <a:t>Timebound</a:t>
          </a:r>
          <a:endParaRPr lang="en-ZA" sz="1000" kern="1200" dirty="0"/>
        </a:p>
      </dsp:txBody>
      <dsp:txXfrm>
        <a:off x="937796" y="167640"/>
        <a:ext cx="1379076" cy="782320"/>
      </dsp:txXfrm>
    </dsp:sp>
    <dsp:sp modelId="{EC625FDE-AF61-4324-9389-1A2C51D7CCFC}">
      <dsp:nvSpPr>
        <dsp:cNvPr id="0" name=""/>
        <dsp:cNvSpPr/>
      </dsp:nvSpPr>
      <dsp:spPr>
        <a:xfrm>
          <a:off x="0" y="216312"/>
          <a:ext cx="639267" cy="6392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Measurability of targets</a:t>
          </a:r>
          <a:endParaRPr lang="en-ZA" sz="600" kern="1200" dirty="0"/>
        </a:p>
      </dsp:txBody>
      <dsp:txXfrm>
        <a:off x="93618" y="309930"/>
        <a:ext cx="452031" cy="452031"/>
      </dsp:txXfrm>
    </dsp:sp>
    <dsp:sp modelId="{9F305972-DB30-4FE5-8DF7-779C7408A231}">
      <dsp:nvSpPr>
        <dsp:cNvPr id="0" name=""/>
        <dsp:cNvSpPr/>
      </dsp:nvSpPr>
      <dsp:spPr>
        <a:xfrm>
          <a:off x="2993481" y="0"/>
          <a:ext cx="2713702" cy="1117600"/>
        </a:xfrm>
        <a:prstGeom prst="rightArrow">
          <a:avLst>
            <a:gd name="adj1" fmla="val 70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ZA" sz="1200" kern="1200" dirty="0" smtClean="0"/>
            <a:t>Well defined</a:t>
          </a:r>
          <a:endParaRPr lang="en-ZA" sz="1200" kern="1200" dirty="0"/>
        </a:p>
        <a:p>
          <a:pPr marL="114300" lvl="1" indent="-114300" algn="l" defTabSz="533400">
            <a:lnSpc>
              <a:spcPct val="90000"/>
            </a:lnSpc>
            <a:spcBef>
              <a:spcPct val="0"/>
            </a:spcBef>
            <a:spcAft>
              <a:spcPct val="15000"/>
            </a:spcAft>
            <a:buChar char="••"/>
          </a:pPr>
          <a:r>
            <a:rPr lang="en-ZA" sz="1200" kern="1200" dirty="0" smtClean="0"/>
            <a:t>Verifiable</a:t>
          </a:r>
          <a:endParaRPr lang="en-ZA" sz="1200" kern="1200" dirty="0"/>
        </a:p>
      </dsp:txBody>
      <dsp:txXfrm>
        <a:off x="3671907" y="167640"/>
        <a:ext cx="1644116" cy="782320"/>
      </dsp:txXfrm>
    </dsp:sp>
    <dsp:sp modelId="{372DC628-8ED9-4E1D-8852-674CC8E2D7CE}">
      <dsp:nvSpPr>
        <dsp:cNvPr id="0" name=""/>
        <dsp:cNvSpPr/>
      </dsp:nvSpPr>
      <dsp:spPr>
        <a:xfrm>
          <a:off x="2867520" y="239166"/>
          <a:ext cx="639267" cy="63926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Measurability of indicators</a:t>
          </a:r>
          <a:endParaRPr lang="en-ZA" sz="600" kern="1200" dirty="0"/>
        </a:p>
      </dsp:txBody>
      <dsp:txXfrm>
        <a:off x="2961138" y="332784"/>
        <a:ext cx="452031" cy="452031"/>
      </dsp:txXfrm>
    </dsp:sp>
    <dsp:sp modelId="{64D997A0-DC15-46B2-BFB9-4E47B0684943}">
      <dsp:nvSpPr>
        <dsp:cNvPr id="0" name=""/>
        <dsp:cNvSpPr/>
      </dsp:nvSpPr>
      <dsp:spPr>
        <a:xfrm>
          <a:off x="5596594" y="0"/>
          <a:ext cx="2278719" cy="1117600"/>
        </a:xfrm>
        <a:prstGeom prst="rightArrow">
          <a:avLst>
            <a:gd name="adj1" fmla="val 70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en-ZA" sz="1100" kern="1200" dirty="0" smtClean="0"/>
            <a:t>Indicators are relevant to mandate and realisation of goals.</a:t>
          </a:r>
          <a:endParaRPr lang="en-ZA" sz="1100" kern="1200" dirty="0"/>
        </a:p>
      </dsp:txBody>
      <dsp:txXfrm>
        <a:off x="6166274" y="167640"/>
        <a:ext cx="1317879" cy="782320"/>
      </dsp:txXfrm>
    </dsp:sp>
    <dsp:sp modelId="{2B150241-BFFC-4C71-B456-CBFCF165E712}">
      <dsp:nvSpPr>
        <dsp:cNvPr id="0" name=""/>
        <dsp:cNvSpPr/>
      </dsp:nvSpPr>
      <dsp:spPr>
        <a:xfrm>
          <a:off x="5777053" y="239166"/>
          <a:ext cx="639267" cy="639267"/>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Relevance</a:t>
          </a:r>
          <a:endParaRPr lang="en-ZA" sz="600" kern="1200" dirty="0"/>
        </a:p>
      </dsp:txBody>
      <dsp:txXfrm>
        <a:off x="5870671" y="332784"/>
        <a:ext cx="452031" cy="4520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0.19711</cdr:x>
      <cdr:y>0.53895</cdr:y>
    </cdr:from>
    <cdr:to>
      <cdr:x>0.26376</cdr:x>
      <cdr:y>0.67782</cdr:y>
    </cdr:to>
    <cdr:sp macro="" textlink="">
      <cdr:nvSpPr>
        <cdr:cNvPr id="2" name="Up Arrow 1"/>
        <cdr:cNvSpPr/>
      </cdr:nvSpPr>
      <cdr:spPr>
        <a:xfrm xmlns:a="http://schemas.openxmlformats.org/drawingml/2006/main">
          <a:off x="1592137" y="2409334"/>
          <a:ext cx="538288" cy="620804"/>
        </a:xfrm>
        <a:prstGeom xmlns:a="http://schemas.openxmlformats.org/drawingml/2006/main" prst="upArrow">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vert270"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r>
            <a:rPr lang="en-ZA" sz="1400" b="1" dirty="0" smtClean="0">
              <a:solidFill>
                <a:prstClr val="white"/>
              </a:solidFill>
            </a:rPr>
            <a:t>2%</a:t>
          </a:r>
          <a:endParaRPr lang="en-ZA" sz="1400" b="1" dirty="0">
            <a:solidFill>
              <a:prstClr val="white"/>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51D3180-0F86-4B65-8823-FA10379C74C6}" type="datetimeFigureOut">
              <a:rPr lang="en-ZA" smtClean="0"/>
              <a:t>2016/03/10</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694695D-4546-47E8-B245-AE4FE9480DD8}" type="slidenum">
              <a:rPr lang="en-ZA" smtClean="0"/>
              <a:t>‹#›</a:t>
            </a:fld>
            <a:endParaRPr lang="en-ZA" dirty="0"/>
          </a:p>
        </p:txBody>
      </p:sp>
    </p:spTree>
    <p:extLst>
      <p:ext uri="{BB962C8B-B14F-4D97-AF65-F5344CB8AC3E}">
        <p14:creationId xmlns:p14="http://schemas.microsoft.com/office/powerpoint/2010/main" val="74541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2259D48-9C85-4357-888E-599C651D56CD}" type="datetimeFigureOut">
              <a:rPr lang="en-ZA" smtClean="0"/>
              <a:t>2016/03/10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BE98B31-3A7F-4E7A-A387-FF77159F946E}" type="slidenum">
              <a:rPr lang="en-ZA" smtClean="0"/>
              <a:t>‹#›</a:t>
            </a:fld>
            <a:endParaRPr lang="en-ZA" dirty="0"/>
          </a:p>
        </p:txBody>
      </p:sp>
    </p:spTree>
    <p:extLst>
      <p:ext uri="{BB962C8B-B14F-4D97-AF65-F5344CB8AC3E}">
        <p14:creationId xmlns:p14="http://schemas.microsoft.com/office/powerpoint/2010/main" val="351462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2</a:t>
            </a:fld>
            <a:endParaRPr lang="en-ZA" dirty="0"/>
          </a:p>
        </p:txBody>
      </p:sp>
    </p:spTree>
    <p:extLst>
      <p:ext uri="{BB962C8B-B14F-4D97-AF65-F5344CB8AC3E}">
        <p14:creationId xmlns:p14="http://schemas.microsoft.com/office/powerpoint/2010/main" val="2554487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Use</a:t>
            </a:r>
            <a:r>
              <a:rPr lang="en-ZA" baseline="0" dirty="0" smtClean="0"/>
              <a:t> slide if interim review was performed and findings were raised.</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13</a:t>
            </a:fld>
            <a:endParaRPr lang="en-ZA" dirty="0"/>
          </a:p>
        </p:txBody>
      </p:sp>
    </p:spTree>
    <p:extLst>
      <p:ext uri="{BB962C8B-B14F-4D97-AF65-F5344CB8AC3E}">
        <p14:creationId xmlns:p14="http://schemas.microsoft.com/office/powerpoint/2010/main" val="130967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14</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15</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16</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17</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Are </a:t>
            </a:r>
            <a:r>
              <a:rPr lang="en-ZA" dirty="0">
                <a:solidFill>
                  <a:srgbClr val="003B79"/>
                </a:solidFill>
                <a:latin typeface="Arial" pitchFamily="34" charset="0"/>
                <a:cs typeface="Arial" pitchFamily="34" charset="0"/>
              </a:rPr>
              <a:t>the </a:t>
            </a:r>
            <a:r>
              <a:rPr lang="en-ZA" dirty="0" smtClean="0">
                <a:solidFill>
                  <a:srgbClr val="003B79"/>
                </a:solidFill>
                <a:latin typeface="Arial" pitchFamily="34" charset="0"/>
                <a:cs typeface="Arial" pitchFamily="34" charset="0"/>
              </a:rPr>
              <a:t>Strategic </a:t>
            </a:r>
            <a:r>
              <a:rPr lang="en-ZA" dirty="0">
                <a:solidFill>
                  <a:srgbClr val="003B79"/>
                </a:solidFill>
                <a:latin typeface="Arial" pitchFamily="34" charset="0"/>
                <a:cs typeface="Arial" pitchFamily="34" charset="0"/>
              </a:rPr>
              <a:t>Plans and Annual Performance Plans </a:t>
            </a:r>
            <a:r>
              <a:rPr lang="en-ZA" dirty="0" smtClean="0">
                <a:solidFill>
                  <a:srgbClr val="003B79"/>
                </a:solidFill>
                <a:latin typeface="Arial" pitchFamily="34" charset="0"/>
                <a:cs typeface="Arial" pitchFamily="34" charset="0"/>
              </a:rPr>
              <a:t>aligned </a:t>
            </a:r>
            <a:r>
              <a:rPr lang="en-ZA" dirty="0">
                <a:solidFill>
                  <a:srgbClr val="003B79"/>
                </a:solidFill>
                <a:latin typeface="Arial" pitchFamily="34" charset="0"/>
                <a:cs typeface="Arial" pitchFamily="34" charset="0"/>
              </a:rPr>
              <a:t>to the </a:t>
            </a:r>
            <a:r>
              <a:rPr lang="en-ZA" dirty="0" smtClean="0">
                <a:solidFill>
                  <a:srgbClr val="003B79"/>
                </a:solidFill>
                <a:latin typeface="Arial" pitchFamily="34" charset="0"/>
                <a:cs typeface="Arial" pitchFamily="34" charset="0"/>
              </a:rPr>
              <a:t>Medium-Term</a:t>
            </a:r>
            <a:r>
              <a:rPr lang="en-ZA" baseline="0" dirty="0" smtClean="0">
                <a:solidFill>
                  <a:srgbClr val="003B79"/>
                </a:solidFill>
                <a:latin typeface="Arial" pitchFamily="34" charset="0"/>
                <a:cs typeface="Arial" pitchFamily="34" charset="0"/>
              </a:rPr>
              <a:t> Strategic Framework (MTSF) outcomes and priorities?</a:t>
            </a:r>
            <a:endParaRPr lang="en-ZA" dirty="0">
              <a:solidFill>
                <a:srgbClr val="003B79"/>
              </a:solidFill>
              <a:latin typeface="Arial" pitchFamily="34" charset="0"/>
              <a:cs typeface="Arial" pitchFamily="34" charset="0"/>
            </a:endParaRP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Are</a:t>
            </a:r>
            <a:r>
              <a:rPr lang="en-ZA" baseline="0" dirty="0" smtClean="0">
                <a:solidFill>
                  <a:srgbClr val="003B79"/>
                </a:solidFill>
                <a:latin typeface="Arial" pitchFamily="34" charset="0"/>
                <a:cs typeface="Arial" pitchFamily="34" charset="0"/>
              </a:rPr>
              <a:t> indicators relevant to the institution’s mandate and the realisation of strategic goals and objectives?</a:t>
            </a:r>
          </a:p>
          <a:p>
            <a:pPr marL="328053" indent="-328053" eaLnBrk="0" hangingPunct="0">
              <a:spcBef>
                <a:spcPct val="20000"/>
              </a:spcBef>
              <a:buFont typeface="Arial" charset="0"/>
              <a:buChar char="•"/>
            </a:pPr>
            <a:r>
              <a:rPr lang="en-ZA" baseline="0" dirty="0" smtClean="0">
                <a:solidFill>
                  <a:srgbClr val="003B79"/>
                </a:solidFill>
                <a:latin typeface="Arial" pitchFamily="34" charset="0"/>
                <a:cs typeface="Arial" pitchFamily="34" charset="0"/>
              </a:rPr>
              <a:t>Does the APP include a complete set of indicators that is relevant to the objectives that need to be achieved e.g. are all customised sector indicators relevant to the institution included in the APP?</a:t>
            </a:r>
          </a:p>
          <a:p>
            <a:pPr marL="328053" indent="-328053" eaLnBrk="0" hangingPunct="0">
              <a:spcBef>
                <a:spcPct val="20000"/>
              </a:spcBef>
              <a:buFont typeface="Arial" charset="0"/>
              <a:buChar char="•"/>
            </a:pPr>
            <a:r>
              <a:rPr lang="en-ZA" baseline="0" dirty="0" smtClean="0">
                <a:solidFill>
                  <a:srgbClr val="003B79"/>
                </a:solidFill>
                <a:latin typeface="Arial" pitchFamily="34" charset="0"/>
                <a:cs typeface="Arial" pitchFamily="34" charset="0"/>
              </a:rPr>
              <a:t>Is there a logical link between objectives, indicators and targets?</a:t>
            </a:r>
          </a:p>
          <a:p>
            <a:pPr marL="328053" marR="0" indent="-328053" algn="l" defTabSz="914400" rtl="0" eaLnBrk="0" fontAlgn="auto" latinLnBrk="0" hangingPunct="0">
              <a:lnSpc>
                <a:spcPct val="100000"/>
              </a:lnSpc>
              <a:spcBef>
                <a:spcPct val="20000"/>
              </a:spcBef>
              <a:spcAft>
                <a:spcPts val="0"/>
              </a:spcAft>
              <a:buClrTx/>
              <a:buSzTx/>
              <a:buFont typeface="Arial" charset="0"/>
              <a:buChar char="•"/>
              <a:tabLst/>
              <a:defRPr/>
            </a:pPr>
            <a:r>
              <a:rPr lang="en-ZA" dirty="0" smtClean="0">
                <a:solidFill>
                  <a:srgbClr val="003B79"/>
                </a:solidFill>
                <a:latin typeface="Arial" pitchFamily="34" charset="0"/>
                <a:cs typeface="Arial" pitchFamily="34" charset="0"/>
              </a:rPr>
              <a:t>Are the targets realistic (can it be done)?</a:t>
            </a: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Does </a:t>
            </a:r>
            <a:r>
              <a:rPr lang="en-ZA" dirty="0">
                <a:solidFill>
                  <a:srgbClr val="003B79"/>
                </a:solidFill>
                <a:latin typeface="Arial" pitchFamily="34" charset="0"/>
                <a:cs typeface="Arial" pitchFamily="34" charset="0"/>
              </a:rPr>
              <a:t>the </a:t>
            </a:r>
            <a:r>
              <a:rPr lang="en-ZA" dirty="0" smtClean="0">
                <a:solidFill>
                  <a:srgbClr val="003B79"/>
                </a:solidFill>
                <a:latin typeface="Arial" pitchFamily="34" charset="0"/>
                <a:cs typeface="Arial" pitchFamily="34" charset="0"/>
              </a:rPr>
              <a:t>institution have </a:t>
            </a:r>
            <a:r>
              <a:rPr lang="en-ZA" dirty="0">
                <a:solidFill>
                  <a:srgbClr val="003B79"/>
                </a:solidFill>
                <a:latin typeface="Arial" pitchFamily="34" charset="0"/>
                <a:cs typeface="Arial" pitchFamily="34" charset="0"/>
              </a:rPr>
              <a:t>adequate resources (human and financial) available to achieve predetermined </a:t>
            </a:r>
            <a:r>
              <a:rPr lang="en-ZA" dirty="0" smtClean="0">
                <a:solidFill>
                  <a:srgbClr val="003B79"/>
                </a:solidFill>
                <a:latin typeface="Arial" pitchFamily="34" charset="0"/>
                <a:cs typeface="Arial" pitchFamily="34" charset="0"/>
              </a:rPr>
              <a:t>objectives?</a:t>
            </a:r>
            <a:endParaRPr lang="en-ZA" dirty="0">
              <a:solidFill>
                <a:srgbClr val="003B79"/>
              </a:solidFill>
              <a:latin typeface="Arial" pitchFamily="34" charset="0"/>
              <a:cs typeface="Arial" pitchFamily="34" charset="0"/>
            </a:endParaRP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How is</a:t>
            </a:r>
            <a:r>
              <a:rPr lang="en-ZA" baseline="0" dirty="0" smtClean="0">
                <a:solidFill>
                  <a:srgbClr val="003B79"/>
                </a:solidFill>
                <a:latin typeface="Arial" pitchFamily="34" charset="0"/>
                <a:cs typeface="Arial" pitchFamily="34" charset="0"/>
              </a:rPr>
              <a:t> the institution </a:t>
            </a:r>
            <a:r>
              <a:rPr lang="en-ZA" dirty="0" smtClean="0">
                <a:solidFill>
                  <a:srgbClr val="003B79"/>
                </a:solidFill>
                <a:latin typeface="Arial" pitchFamily="34" charset="0"/>
                <a:cs typeface="Arial" pitchFamily="34" charset="0"/>
              </a:rPr>
              <a:t>ensuring </a:t>
            </a:r>
            <a:r>
              <a:rPr lang="en-ZA" dirty="0">
                <a:solidFill>
                  <a:srgbClr val="003B79"/>
                </a:solidFill>
                <a:latin typeface="Arial" pitchFamily="34" charset="0"/>
                <a:cs typeface="Arial" pitchFamily="34" charset="0"/>
              </a:rPr>
              <a:t>that Strategic Plans and Annual Performance Plans will be achieved (performance contracts, quarterly monitoring, etc.)</a:t>
            </a:r>
          </a:p>
          <a:p>
            <a:pPr marL="328053" indent="-328053" eaLnBrk="0" hangingPunct="0">
              <a:spcBef>
                <a:spcPct val="20000"/>
              </a:spcBef>
              <a:buFont typeface="Arial" charset="0"/>
              <a:buChar char="•"/>
            </a:pPr>
            <a:r>
              <a:rPr lang="en-ZA" dirty="0">
                <a:solidFill>
                  <a:srgbClr val="003B79"/>
                </a:solidFill>
                <a:latin typeface="Arial" pitchFamily="34" charset="0"/>
                <a:cs typeface="Arial" pitchFamily="34" charset="0"/>
              </a:rPr>
              <a:t>The Portfolio committee should review the quarterly progress </a:t>
            </a:r>
            <a:r>
              <a:rPr lang="en-ZA" dirty="0" smtClean="0">
                <a:solidFill>
                  <a:srgbClr val="003B79"/>
                </a:solidFill>
                <a:latin typeface="Arial" pitchFamily="34" charset="0"/>
                <a:cs typeface="Arial" pitchFamily="34" charset="0"/>
              </a:rPr>
              <a:t>of </a:t>
            </a:r>
            <a:r>
              <a:rPr lang="en-ZA" baseline="0" dirty="0" smtClean="0">
                <a:solidFill>
                  <a:srgbClr val="003B79"/>
                </a:solidFill>
                <a:latin typeface="Arial" pitchFamily="34" charset="0"/>
                <a:cs typeface="Arial" pitchFamily="34" charset="0"/>
              </a:rPr>
              <a:t>institution </a:t>
            </a:r>
            <a:r>
              <a:rPr lang="en-ZA" dirty="0" smtClean="0">
                <a:solidFill>
                  <a:srgbClr val="003B79"/>
                </a:solidFill>
                <a:latin typeface="Arial" pitchFamily="34" charset="0"/>
                <a:cs typeface="Arial" pitchFamily="34" charset="0"/>
              </a:rPr>
              <a:t>with </a:t>
            </a:r>
            <a:r>
              <a:rPr lang="en-ZA" dirty="0">
                <a:solidFill>
                  <a:srgbClr val="003B79"/>
                </a:solidFill>
                <a:latin typeface="Arial" pitchFamily="34" charset="0"/>
                <a:cs typeface="Arial" pitchFamily="34" charset="0"/>
              </a:rPr>
              <a:t>regard to predetermined objectives and contributions to </a:t>
            </a:r>
            <a:r>
              <a:rPr lang="en-ZA" dirty="0" smtClean="0">
                <a:solidFill>
                  <a:srgbClr val="003B79"/>
                </a:solidFill>
                <a:latin typeface="Arial" pitchFamily="34" charset="0"/>
                <a:cs typeface="Arial" pitchFamily="34" charset="0"/>
              </a:rPr>
              <a:t>the MTSF.</a:t>
            </a: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The </a:t>
            </a:r>
            <a:r>
              <a:rPr lang="en-ZA" dirty="0">
                <a:solidFill>
                  <a:srgbClr val="003B79"/>
                </a:solidFill>
                <a:latin typeface="Arial" pitchFamily="34" charset="0"/>
                <a:cs typeface="Arial" pitchFamily="34" charset="0"/>
              </a:rPr>
              <a:t>Portfolio committee should review annual achievement of predetermined objectives by </a:t>
            </a:r>
            <a:r>
              <a:rPr lang="en-ZA" baseline="0" dirty="0" smtClean="0">
                <a:solidFill>
                  <a:srgbClr val="003B79"/>
                </a:solidFill>
                <a:latin typeface="Arial" pitchFamily="34" charset="0"/>
                <a:cs typeface="Arial" pitchFamily="34" charset="0"/>
              </a:rPr>
              <a:t>institution</a:t>
            </a:r>
            <a:r>
              <a:rPr lang="en-ZA" dirty="0" smtClean="0">
                <a:solidFill>
                  <a:srgbClr val="003B79"/>
                </a:solidFill>
                <a:latin typeface="Arial" pitchFamily="34" charset="0"/>
                <a:cs typeface="Arial" pitchFamily="34" charset="0"/>
              </a:rPr>
              <a:t>s </a:t>
            </a:r>
            <a:r>
              <a:rPr lang="en-ZA" dirty="0">
                <a:solidFill>
                  <a:srgbClr val="003B79"/>
                </a:solidFill>
                <a:latin typeface="Arial" pitchFamily="34" charset="0"/>
                <a:cs typeface="Arial" pitchFamily="34" charset="0"/>
              </a:rPr>
              <a:t>(Annual Reports)</a:t>
            </a:r>
          </a:p>
          <a:p>
            <a:pPr marL="328053" indent="-328053" eaLnBrk="0" hangingPunct="0">
              <a:spcBef>
                <a:spcPct val="20000"/>
              </a:spcBef>
              <a:buFont typeface="Arial" charset="0"/>
              <a:buChar char="•"/>
            </a:pPr>
            <a:r>
              <a:rPr lang="en-ZA" dirty="0">
                <a:solidFill>
                  <a:srgbClr val="003B79"/>
                </a:solidFill>
                <a:latin typeface="Arial" pitchFamily="34" charset="0"/>
                <a:cs typeface="Arial" pitchFamily="34" charset="0"/>
              </a:rPr>
              <a:t>The Portfolio committee should approve and track changes to strategic plans and annual performance </a:t>
            </a:r>
            <a:r>
              <a:rPr lang="en-ZA" dirty="0" smtClean="0">
                <a:solidFill>
                  <a:srgbClr val="003B79"/>
                </a:solidFill>
                <a:latin typeface="Arial" pitchFamily="34" charset="0"/>
                <a:cs typeface="Arial" pitchFamily="34" charset="0"/>
              </a:rPr>
              <a:t>reports.</a:t>
            </a:r>
            <a:endParaRPr lang="en-ZA" dirty="0">
              <a:solidFill>
                <a:srgbClr val="003B79"/>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9F0D87A4-1E2A-41FE-BA78-252BB23D93E9}" type="slidenum">
              <a:rPr lang="en-US" smtClean="0"/>
              <a:pPr/>
              <a:t>4</a:t>
            </a:fld>
            <a:endParaRPr lang="en-US" dirty="0"/>
          </a:p>
        </p:txBody>
      </p:sp>
    </p:spTree>
    <p:extLst>
      <p:ext uri="{BB962C8B-B14F-4D97-AF65-F5344CB8AC3E}">
        <p14:creationId xmlns:p14="http://schemas.microsoft.com/office/powerpoint/2010/main" val="206780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5</a:t>
            </a:fld>
            <a:endParaRPr lang="en-ZA" dirty="0"/>
          </a:p>
        </p:txBody>
      </p:sp>
    </p:spTree>
    <p:extLst>
      <p:ext uri="{BB962C8B-B14F-4D97-AF65-F5344CB8AC3E}">
        <p14:creationId xmlns:p14="http://schemas.microsoft.com/office/powerpoint/2010/main" val="130967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6</a:t>
            </a:fld>
            <a:endParaRPr lang="en-ZA" dirty="0"/>
          </a:p>
        </p:txBody>
      </p:sp>
    </p:spTree>
    <p:extLst>
      <p:ext uri="{BB962C8B-B14F-4D97-AF65-F5344CB8AC3E}">
        <p14:creationId xmlns:p14="http://schemas.microsoft.com/office/powerpoint/2010/main" val="13096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7</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8</a:t>
            </a:fld>
            <a:endParaRPr lang="en-ZA" dirty="0"/>
          </a:p>
        </p:txBody>
      </p:sp>
    </p:spTree>
    <p:extLst>
      <p:ext uri="{BB962C8B-B14F-4D97-AF65-F5344CB8AC3E}">
        <p14:creationId xmlns:p14="http://schemas.microsoft.com/office/powerpoint/2010/main" val="58057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1. For indicators</a:t>
            </a:r>
            <a:r>
              <a:rPr lang="en-ZA" baseline="0" dirty="0" smtClean="0">
                <a:solidFill>
                  <a:schemeClr val="tx1"/>
                </a:solidFill>
              </a:rPr>
              <a:t> to measurable, they must be:</a:t>
            </a:r>
            <a:endParaRPr lang="en-ZA" dirty="0" smtClean="0">
              <a:solidFill>
                <a:schemeClr val="tx1"/>
              </a:solidFill>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1" baseline="0" dirty="0" smtClean="0">
                <a:solidFill>
                  <a:schemeClr val="tx1"/>
                </a:solidFill>
              </a:rPr>
              <a:t>Well-defined</a:t>
            </a:r>
            <a:r>
              <a:rPr lang="en-ZA" baseline="0" dirty="0" smtClean="0">
                <a:solidFill>
                  <a:schemeClr val="tx1"/>
                </a:solidFill>
              </a:rPr>
              <a:t> i.e. c</a:t>
            </a:r>
            <a:r>
              <a:rPr lang="en-ZA" dirty="0" smtClean="0">
                <a:solidFill>
                  <a:schemeClr val="tx1"/>
                </a:solidFill>
              </a:rPr>
              <a:t>lear, unambiguous definition so that data will be collected consistently and will be easy to understand and use.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solidFill>
              </a:rPr>
              <a:t>Verifiable</a:t>
            </a:r>
            <a:r>
              <a:rPr lang="en-US" sz="1600" baseline="0" dirty="0" smtClean="0">
                <a:solidFill>
                  <a:schemeClr val="tx1"/>
                </a:solidFill>
              </a:rPr>
              <a:t> i.e. it must be po</a:t>
            </a:r>
            <a:r>
              <a:rPr lang="en-US" dirty="0" smtClean="0">
                <a:solidFill>
                  <a:schemeClr val="tx1"/>
                </a:solidFill>
              </a:rPr>
              <a:t>ssible to validate the processes and 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 For targets to be measurable</a:t>
            </a:r>
            <a:r>
              <a:rPr lang="en-US" baseline="0" dirty="0" smtClean="0">
                <a:solidFill>
                  <a:schemeClr val="tx1"/>
                </a:solidFill>
              </a:rPr>
              <a:t>, they must be:</a:t>
            </a:r>
          </a:p>
          <a:p>
            <a:pPr marL="628650" lvl="1" indent="-171450">
              <a:buFont typeface="Arial" panose="020B0604020202020204" pitchFamily="34" charset="0"/>
              <a:buChar char="•"/>
            </a:pPr>
            <a:r>
              <a:rPr lang="en-US" b="1" baseline="0" dirty="0" smtClean="0">
                <a:solidFill>
                  <a:schemeClr val="tx1"/>
                </a:solidFill>
              </a:rPr>
              <a:t>Specific</a:t>
            </a:r>
            <a:r>
              <a:rPr lang="en-US" baseline="0" dirty="0" smtClean="0">
                <a:solidFill>
                  <a:schemeClr val="tx1"/>
                </a:solidFill>
              </a:rPr>
              <a:t> i.e. </a:t>
            </a:r>
            <a:r>
              <a:rPr lang="en-US" sz="1200" kern="1200" dirty="0" smtClean="0">
                <a:solidFill>
                  <a:schemeClr val="tx1"/>
                </a:solidFill>
                <a:latin typeface="+mn-lt"/>
                <a:ea typeface="+mn-ea"/>
                <a:cs typeface="+mn-cs"/>
              </a:rPr>
              <a:t>the nature and the required level of performance can be clearly identified    </a:t>
            </a:r>
            <a:endParaRPr lang="en-ZA" sz="1200" kern="1200" dirty="0" smtClean="0">
              <a:solidFill>
                <a:schemeClr val="tx1"/>
              </a:solidFill>
              <a:latin typeface="+mn-lt"/>
              <a:ea typeface="+mn-ea"/>
              <a:cs typeface="+mn-cs"/>
            </a:endParaRPr>
          </a:p>
          <a:p>
            <a:pPr marL="628650" lvl="1" indent="-171450">
              <a:buFont typeface="Arial" panose="020B0604020202020204" pitchFamily="34" charset="0"/>
              <a:buChar char="•"/>
            </a:pPr>
            <a:r>
              <a:rPr lang="en-US" sz="1200" b="1" kern="1200" dirty="0" smtClean="0">
                <a:solidFill>
                  <a:schemeClr val="tx1"/>
                </a:solidFill>
                <a:latin typeface="+mn-lt"/>
                <a:ea typeface="+mn-ea"/>
                <a:cs typeface="+mn-cs"/>
              </a:rPr>
              <a:t>Measurable:  </a:t>
            </a:r>
            <a:r>
              <a:rPr lang="en-US" sz="1200" kern="1200" dirty="0" smtClean="0">
                <a:solidFill>
                  <a:schemeClr val="tx1"/>
                </a:solidFill>
                <a:latin typeface="+mn-lt"/>
                <a:ea typeface="+mn-ea"/>
                <a:cs typeface="+mn-cs"/>
              </a:rPr>
              <a:t>the required performance can be measured</a:t>
            </a:r>
            <a:endParaRPr lang="en-ZA" sz="1200" kern="1200" dirty="0" smtClean="0">
              <a:solidFill>
                <a:schemeClr val="tx1"/>
              </a:solidFill>
              <a:latin typeface="+mn-lt"/>
              <a:ea typeface="+mn-ea"/>
              <a:cs typeface="+mn-cs"/>
            </a:endParaRPr>
          </a:p>
          <a:p>
            <a:pPr marL="628650" lvl="1" indent="-171450">
              <a:buFont typeface="Arial" panose="020B0604020202020204" pitchFamily="34" charset="0"/>
              <a:buChar char="•"/>
            </a:pPr>
            <a:r>
              <a:rPr lang="en-US" sz="1200" b="1" kern="1200" dirty="0" smtClean="0">
                <a:solidFill>
                  <a:schemeClr val="tx1"/>
                </a:solidFill>
                <a:latin typeface="+mn-lt"/>
                <a:ea typeface="+mn-ea"/>
                <a:cs typeface="+mn-cs"/>
              </a:rPr>
              <a:t>Time bound:  </a:t>
            </a:r>
            <a:r>
              <a:rPr lang="en-US" sz="1200" kern="1200" dirty="0" smtClean="0">
                <a:solidFill>
                  <a:schemeClr val="tx1"/>
                </a:solidFill>
                <a:latin typeface="+mn-lt"/>
                <a:ea typeface="+mn-ea"/>
                <a:cs typeface="+mn-cs"/>
              </a:rPr>
              <a:t>the time period or deadline for delivery is specified</a:t>
            </a:r>
            <a:endParaRPr lang="en-ZA"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solidFill>
                <a:schemeClr val="tx1"/>
              </a:solidFill>
            </a:endParaRPr>
          </a:p>
          <a:p>
            <a:pPr algn="just">
              <a:lnSpc>
                <a:spcPct val="80000"/>
              </a:lnSpc>
            </a:pPr>
            <a:r>
              <a:rPr lang="en-US" sz="1600" dirty="0" smtClean="0">
                <a:solidFill>
                  <a:schemeClr val="tx1"/>
                </a:solidFill>
              </a:rPr>
              <a:t>3. For</a:t>
            </a:r>
            <a:r>
              <a:rPr lang="en-US" sz="1600" baseline="0" dirty="0" smtClean="0">
                <a:solidFill>
                  <a:schemeClr val="tx1"/>
                </a:solidFill>
              </a:rPr>
              <a:t> i</a:t>
            </a:r>
            <a:r>
              <a:rPr lang="en-US" sz="1600" dirty="0" smtClean="0">
                <a:solidFill>
                  <a:schemeClr val="tx1"/>
                </a:solidFill>
              </a:rPr>
              <a:t>ndicators</a:t>
            </a:r>
            <a:r>
              <a:rPr lang="en-US" sz="1600" baseline="0" dirty="0" smtClean="0">
                <a:solidFill>
                  <a:schemeClr val="tx1"/>
                </a:solidFill>
              </a:rPr>
              <a:t> to be </a:t>
            </a:r>
            <a:r>
              <a:rPr lang="en-US" sz="1600" b="1" baseline="0" dirty="0" smtClean="0">
                <a:solidFill>
                  <a:schemeClr val="tx1"/>
                </a:solidFill>
              </a:rPr>
              <a:t>r</a:t>
            </a:r>
            <a:r>
              <a:rPr lang="en-US" sz="1600" b="1" dirty="0" smtClean="0">
                <a:solidFill>
                  <a:schemeClr val="tx1"/>
                </a:solidFill>
              </a:rPr>
              <a:t>elevant</a:t>
            </a:r>
            <a:r>
              <a:rPr lang="en-US" sz="1600" b="1" baseline="0" dirty="0" smtClean="0">
                <a:solidFill>
                  <a:schemeClr val="tx1"/>
                </a:solidFill>
              </a:rPr>
              <a:t> </a:t>
            </a:r>
            <a:r>
              <a:rPr lang="en-US" sz="1600" b="0" baseline="0" dirty="0" smtClean="0">
                <a:solidFill>
                  <a:schemeClr val="tx1"/>
                </a:solidFill>
              </a:rPr>
              <a:t>i.e. </a:t>
            </a:r>
            <a:r>
              <a:rPr lang="en-US" sz="1600" kern="1200" dirty="0" smtClean="0">
                <a:solidFill>
                  <a:schemeClr val="tx1"/>
                </a:solidFill>
                <a:latin typeface="+mn-lt"/>
                <a:ea typeface="+mn-ea"/>
                <a:cs typeface="+mn-cs"/>
              </a:rPr>
              <a:t>the indicator must relate logically and directly to an aspect of the institution's mandate, and the realization of strategic goals and objectives.</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10</a:t>
            </a:fld>
            <a:endParaRPr lang="en-ZA" dirty="0"/>
          </a:p>
        </p:txBody>
      </p:sp>
    </p:spTree>
    <p:extLst>
      <p:ext uri="{BB962C8B-B14F-4D97-AF65-F5344CB8AC3E}">
        <p14:creationId xmlns:p14="http://schemas.microsoft.com/office/powerpoint/2010/main" val="2001139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200" b="1" dirty="0" smtClean="0">
                <a:solidFill>
                  <a:prstClr val="black"/>
                </a:solidFill>
                <a:latin typeface="Arial" pitchFamily="34" charset="0"/>
                <a:ea typeface="Calibri" pitchFamily="34" charset="0"/>
                <a:cs typeface="Times New Roman" pitchFamily="18" charset="0"/>
              </a:rPr>
              <a:t>Note: The information</a:t>
            </a:r>
            <a:r>
              <a:rPr lang="en-ZA" altLang="en-US" sz="1200" b="1" baseline="0" dirty="0" smtClean="0">
                <a:solidFill>
                  <a:prstClr val="black"/>
                </a:solidFill>
                <a:latin typeface="Arial" pitchFamily="34" charset="0"/>
                <a:ea typeface="Calibri" pitchFamily="34" charset="0"/>
                <a:cs typeface="Times New Roman" pitchFamily="18" charset="0"/>
              </a:rPr>
              <a:t> contained in this slide must be populated with the programme and budget information relevant to specific auditees.</a:t>
            </a:r>
            <a:endParaRPr lang="en-ZA" altLang="en-US" sz="1200" b="1" dirty="0" smtClean="0">
              <a:solidFill>
                <a:prstClr val="black"/>
              </a:solidFill>
              <a:latin typeface="Arial" pitchFamily="34" charset="0"/>
              <a:ea typeface="Calibri"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200" dirty="0" smtClean="0">
                <a:solidFill>
                  <a:prstClr val="black"/>
                </a:solidFill>
                <a:latin typeface="Arial" pitchFamily="34" charset="0"/>
                <a:ea typeface="Calibri" pitchFamily="34" charset="0"/>
                <a:cs typeface="Times New Roman" pitchFamily="18" charset="0"/>
              </a:rPr>
              <a:t>This include an analysis of the budget,</a:t>
            </a:r>
            <a:r>
              <a:rPr lang="en-ZA" altLang="en-US" sz="1200" baseline="0" dirty="0" smtClean="0">
                <a:solidFill>
                  <a:prstClr val="black"/>
                </a:solidFill>
                <a:latin typeface="Arial" pitchFamily="34" charset="0"/>
                <a:ea typeface="Calibri" pitchFamily="34" charset="0"/>
                <a:cs typeface="Times New Roman" pitchFamily="18" charset="0"/>
              </a:rPr>
              <a:t> </a:t>
            </a:r>
            <a:r>
              <a:rPr lang="en-ZA" altLang="en-US" sz="1200" dirty="0" smtClean="0">
                <a:solidFill>
                  <a:prstClr val="black"/>
                </a:solidFill>
                <a:latin typeface="Arial" pitchFamily="34" charset="0"/>
                <a:ea typeface="Calibri" pitchFamily="34" charset="0"/>
                <a:cs typeface="Times New Roman" pitchFamily="18" charset="0"/>
              </a:rPr>
              <a:t>how much will be spent on various programmes, the purpose</a:t>
            </a:r>
            <a:r>
              <a:rPr lang="en-ZA" altLang="en-US" sz="1200" baseline="0" dirty="0" smtClean="0">
                <a:solidFill>
                  <a:prstClr val="black"/>
                </a:solidFill>
                <a:latin typeface="Arial" pitchFamily="34" charset="0"/>
                <a:ea typeface="Calibri" pitchFamily="34" charset="0"/>
                <a:cs typeface="Times New Roman" pitchFamily="18" charset="0"/>
              </a:rPr>
              <a:t> is to determine the extent to which the allocated resources are geared towards </a:t>
            </a:r>
            <a:r>
              <a:rPr lang="en-ZA" altLang="en-US" sz="1200" dirty="0" smtClean="0">
                <a:solidFill>
                  <a:prstClr val="black"/>
                </a:solidFill>
                <a:latin typeface="Arial" pitchFamily="34" charset="0"/>
                <a:ea typeface="Calibri" pitchFamily="34" charset="0"/>
                <a:cs typeface="Times New Roman" pitchFamily="18" charset="0"/>
              </a:rPr>
              <a:t>service delivery</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11</a:t>
            </a:fld>
            <a:endParaRPr lang="en-ZA" dirty="0"/>
          </a:p>
        </p:txBody>
      </p:sp>
    </p:spTree>
    <p:extLst>
      <p:ext uri="{BB962C8B-B14F-4D97-AF65-F5344CB8AC3E}">
        <p14:creationId xmlns:p14="http://schemas.microsoft.com/office/powerpoint/2010/main" val="151197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t>12</a:t>
            </a:fld>
            <a:endParaRPr lang="en-ZA" dirty="0"/>
          </a:p>
        </p:txBody>
      </p:sp>
    </p:spTree>
    <p:extLst>
      <p:ext uri="{BB962C8B-B14F-4D97-AF65-F5344CB8AC3E}">
        <p14:creationId xmlns:p14="http://schemas.microsoft.com/office/powerpoint/2010/main" val="2237811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54938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3533787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233196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2943667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4210266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1015387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297443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1524318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2032942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172186841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033139508"/>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1025421914"/>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3346546561"/>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521724724"/>
      </p:ext>
    </p:extLst>
  </p:cSld>
  <p:clrMapOvr>
    <a:masterClrMapping/>
  </p:clrMapOvr>
  <p:transition spd="slow">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970456551"/>
      </p:ext>
    </p:extLst>
  </p:cSld>
  <p:clrMapOvr>
    <a:masterClrMapping/>
  </p:clrMapOvr>
  <p:transition spd="slow">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1422759487"/>
      </p:ext>
    </p:extLst>
  </p:cSld>
  <p:clrMapOvr>
    <a:masterClrMapping/>
  </p:clrMapOvr>
  <p:transition spd="slow">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759426017"/>
      </p:ext>
    </p:extLst>
  </p:cSld>
  <p:clrMapOvr>
    <a:masterClrMapping/>
  </p:clrMapOvr>
  <p:transition spd="slow">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3797061608"/>
      </p:ext>
    </p:extLst>
  </p:cSld>
  <p:clrMapOvr>
    <a:masterClrMapping/>
  </p:clrMapOvr>
  <p:transition spd="slow">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4160130997"/>
      </p:ext>
    </p:extLst>
  </p:cSld>
  <p:clrMapOvr>
    <a:masterClrMapping/>
  </p:clrMapOvr>
  <p:transition spd="slow">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61090435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19200" y="4800600"/>
            <a:ext cx="7086600" cy="533400"/>
          </a:xfrm>
          <a:prstGeom prst="rect">
            <a:avLst/>
          </a:prstGeom>
        </p:spPr>
        <p:txBody>
          <a:bodyPr>
            <a:normAutofit/>
          </a:bodyPr>
          <a:lstStyle>
            <a:lvl1pPr algn="l">
              <a:defRPr sz="2400" b="1">
                <a:solidFill>
                  <a:srgbClr val="64ADCF"/>
                </a:solidFill>
              </a:defRPr>
            </a:lvl1pPr>
          </a:lstStyle>
          <a:p>
            <a:r>
              <a:rPr lang="en-US" dirty="0" smtClean="0"/>
              <a:t>Click to edit Master title style</a:t>
            </a:r>
            <a:br>
              <a:rPr lang="en-US" dirty="0" smtClean="0"/>
            </a:b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2472079893"/>
      </p:ext>
    </p:extLst>
  </p:cSld>
  <p:clrMapOvr>
    <a:masterClrMapping/>
  </p:clrMapOvr>
  <p:transition spd="slow">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845188842"/>
      </p:ext>
    </p:extLst>
  </p:cSld>
  <p:clrMapOvr>
    <a:masterClrMapping/>
  </p:clrMapOvr>
  <p:transition spd="slow">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279462874"/>
      </p:ext>
    </p:extLst>
  </p:cSld>
  <p:clrMapOvr>
    <a:masterClrMapping/>
  </p:clrMapOvr>
  <p:transition spd="slow">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3327229297"/>
      </p:ext>
    </p:extLst>
  </p:cSld>
  <p:clrMapOvr>
    <a:masterClrMapping/>
  </p:clrMapOvr>
  <p:transition spd="slow">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710596959"/>
      </p:ext>
    </p:extLst>
  </p:cSld>
  <p:clrMapOvr>
    <a:masterClrMapping/>
  </p:clrMapOvr>
  <p:transition spd="slow">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694508460"/>
      </p:ext>
    </p:extLst>
  </p:cSld>
  <p:clrMapOvr>
    <a:masterClrMapping/>
  </p:clrMapOvr>
  <p:transition spd="slow">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val="3565168775"/>
      </p:ext>
    </p:extLst>
  </p:cSld>
  <p:clrMapOvr>
    <a:masterClrMapping/>
  </p:clrMapOvr>
  <p:transition spd="slow">
    <p:pull/>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6902852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17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01000" cy="487362"/>
          </a:xfrm>
          <a:prstGeom prst="rect">
            <a:avLst/>
          </a:prstGeom>
        </p:spPr>
        <p:txBody>
          <a:bodyPr>
            <a:normAutofit/>
          </a:bodyPr>
          <a:lstStyle>
            <a:lvl1pPr algn="l">
              <a:defRPr sz="2400" b="1">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rgbClr val="64ADCF"/>
                </a:solidFill>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50921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t>2016/03/10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t>‹#›</a:t>
            </a:fld>
            <a:endParaRPr lang="en-ZA" dirty="0"/>
          </a:p>
        </p:txBody>
      </p:sp>
    </p:spTree>
    <p:extLst>
      <p:ext uri="{BB962C8B-B14F-4D97-AF65-F5344CB8AC3E}">
        <p14:creationId xmlns:p14="http://schemas.microsoft.com/office/powerpoint/2010/main" val="2557097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image" Target="../media/image3.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38.xml"/><Relationship Id="rId1" Type="http://schemas.openxmlformats.org/officeDocument/2006/relationships/slideLayout" Target="../slideLayouts/slideLayout37.xml"/><Relationship Id="rId4"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3.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3.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3.jpe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opt1.jpg"/>
          <p:cNvPicPr>
            <a:picLocks noChangeAspect="1"/>
          </p:cNvPicPr>
          <p:nvPr userDrawn="1"/>
        </p:nvPicPr>
        <p:blipFill>
          <a:blip r:embed="rId5"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295898059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2p2.jpg"/>
          <p:cNvPicPr>
            <a:picLocks noChangeAspect="1"/>
          </p:cNvPicPr>
          <p:nvPr userDrawn="1"/>
        </p:nvPicPr>
        <p:blipFill>
          <a:blip r:embed="rId4"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3125120005"/>
      </p:ext>
    </p:extLst>
  </p:cSld>
  <p:clrMap bg1="lt1" tx1="dk1" bg2="lt2" tx2="dk2" accent1="accent1" accent2="accent2" accent3="accent3" accent4="accent4" accent5="accent5" accent6="accent6" hlink="hlink" folHlink="folHlink"/>
  <p:sldLayoutIdLst>
    <p:sldLayoutId id="2147483710" r:id="rId1"/>
    <p:sldLayoutId id="214748371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1p2.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68"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opt1p3.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83A56-0E45-45FD-B7C3-3B7BAA1ED639}" type="datetimeFigureOut">
              <a:rPr lang="en-ZA" smtClean="0"/>
              <a:t>2016/03/10</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EAEF3-B64A-4727-9AD9-B9DFF33B7726}" type="slidenum">
              <a:rPr lang="en-ZA" smtClean="0"/>
              <a:t>‹#›</a:t>
            </a:fld>
            <a:endParaRPr lang="en-ZA" dirty="0"/>
          </a:p>
        </p:txBody>
      </p:sp>
    </p:spTree>
    <p:extLst>
      <p:ext uri="{BB962C8B-B14F-4D97-AF65-F5344CB8AC3E}">
        <p14:creationId xmlns:p14="http://schemas.microsoft.com/office/powerpoint/2010/main" val="88614592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142599405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9837451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16913389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236931311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val="357316723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1900" y="4800600"/>
            <a:ext cx="7086600" cy="838200"/>
          </a:xfrm>
        </p:spPr>
        <p:txBody>
          <a:bodyPr>
            <a:normAutofit fontScale="90000"/>
          </a:bodyPr>
          <a:lstStyle/>
          <a:p>
            <a:r>
              <a:rPr lang="en-US" dirty="0" smtClean="0">
                <a:latin typeface="Arial" pitchFamily="34" charset="0"/>
                <a:cs typeface="Arial" pitchFamily="34" charset="0"/>
              </a:rPr>
              <a:t>Briefing to the Portfolio Committee of Tourism on review of the draft 2016-17 APP</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dirty="0"/>
          </a:p>
        </p:txBody>
      </p:sp>
      <p:sp>
        <p:nvSpPr>
          <p:cNvPr id="5" name="Title 1"/>
          <p:cNvSpPr txBox="1">
            <a:spLocks/>
          </p:cNvSpPr>
          <p:nvPr/>
        </p:nvSpPr>
        <p:spPr>
          <a:xfrm>
            <a:off x="1219200" y="4237038"/>
            <a:ext cx="2971800" cy="334962"/>
          </a:xfrm>
          <a:prstGeom prst="rect">
            <a:avLst/>
          </a:prstGeom>
        </p:spPr>
        <p:txBody>
          <a:bodyPr>
            <a:noAutofit/>
          </a:bodyPr>
          <a:lstStyle>
            <a:lvl1pPr algn="l">
              <a:defRPr sz="2400" b="1">
                <a:solidFill>
                  <a:srgbClr val="A76127"/>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b="0" i="1" dirty="0" smtClean="0">
                <a:solidFill>
                  <a:srgbClr val="A2C88D"/>
                </a:solidFill>
                <a:latin typeface="+mj-lt"/>
                <a:ea typeface="+mj-ea"/>
                <a:cs typeface="+mj-cs"/>
              </a:rPr>
              <a:t>08 March 2016</a:t>
            </a:r>
            <a:endParaRPr kumimoji="0" lang="en-US" sz="1800" b="0" i="1" u="none" strike="noStrike" kern="1200" cap="none" spc="0" normalizeH="0" baseline="0" noProof="0" dirty="0">
              <a:ln>
                <a:noFill/>
              </a:ln>
              <a:solidFill>
                <a:srgbClr val="A2C88D"/>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solidFill>
                  <a:schemeClr val="tx1"/>
                </a:solidFill>
                <a:latin typeface="Arial" panose="020B0604020202020204" pitchFamily="34" charset="0"/>
                <a:cs typeface="Arial" panose="020B0604020202020204" pitchFamily="34" charset="0"/>
              </a:rPr>
              <a:t>Criteria used to assess the draft APP</a:t>
            </a:r>
            <a:endParaRPr lang="en-ZA"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6605294"/>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5095611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39860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077200" cy="487362"/>
          </a:xfrm>
          <a:prstGeom prst="rect">
            <a:avLst/>
          </a:prstGeom>
          <a:ln>
            <a:solidFill>
              <a:schemeClr val="tx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200" b="1" dirty="0" smtClean="0">
                <a:latin typeface="Arial" panose="020B0604020202020204" pitchFamily="34" charset="0"/>
                <a:cs typeface="Arial" panose="020B0604020202020204" pitchFamily="34" charset="0"/>
              </a:rPr>
              <a:t>Comparison between current year and prior year budget</a:t>
            </a:r>
            <a:endParaRPr lang="en-US" sz="22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0819740"/>
              </p:ext>
            </p:extLst>
          </p:nvPr>
        </p:nvGraphicFramePr>
        <p:xfrm>
          <a:off x="152400" y="6019800"/>
          <a:ext cx="4749800" cy="304800"/>
        </p:xfrm>
        <a:graphic>
          <a:graphicData uri="http://schemas.openxmlformats.org/drawingml/2006/table">
            <a:tbl>
              <a:tblPr>
                <a:tableStyleId>{5C22544A-7EE6-4342-B048-85BDC9FD1C3A}</a:tableStyleId>
              </a:tblPr>
              <a:tblGrid>
                <a:gridCol w="2374900"/>
                <a:gridCol w="2374900"/>
              </a:tblGrid>
              <a:tr h="304800">
                <a:tc>
                  <a:txBody>
                    <a:bodyPr/>
                    <a:lstStyle/>
                    <a:p>
                      <a:pPr algn="l" fontAlgn="b"/>
                      <a:r>
                        <a:rPr lang="en-ZA" sz="1100" u="none" strike="noStrike" dirty="0">
                          <a:effectLst/>
                          <a:latin typeface="Arial" panose="020B0604020202020204" pitchFamily="34" charset="0"/>
                          <a:cs typeface="Arial" panose="020B0604020202020204" pitchFamily="34" charset="0"/>
                        </a:rPr>
                        <a:t>                      % Budget increase</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l" fontAlgn="b"/>
                      <a:r>
                        <a:rPr lang="en-ZA" sz="1100" u="none" strike="noStrike" dirty="0">
                          <a:effectLst/>
                          <a:latin typeface="Arial" panose="020B0604020202020204" pitchFamily="34" charset="0"/>
                          <a:cs typeface="Arial" panose="020B0604020202020204" pitchFamily="34" charset="0"/>
                        </a:rPr>
                        <a:t>                 % Budget increase</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bl>
          </a:graphicData>
        </a:graphic>
      </p:graphicFrame>
      <p:sp>
        <p:nvSpPr>
          <p:cNvPr id="18" name="Up Arrow 17"/>
          <p:cNvSpPr/>
          <p:nvPr/>
        </p:nvSpPr>
        <p:spPr>
          <a:xfrm>
            <a:off x="2425700" y="11549063"/>
            <a:ext cx="323850" cy="1905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800" b="1" dirty="0">
                <a:solidFill>
                  <a:prstClr val="white"/>
                </a:solidFill>
                <a:latin typeface="Arial" panose="020B0604020202020204" pitchFamily="34" charset="0"/>
                <a:cs typeface="Arial" panose="020B0604020202020204" pitchFamily="34" charset="0"/>
              </a:rPr>
              <a:t>%</a:t>
            </a:r>
          </a:p>
        </p:txBody>
      </p:sp>
      <p:sp>
        <p:nvSpPr>
          <p:cNvPr id="19" name="Down Arrow 18"/>
          <p:cNvSpPr/>
          <p:nvPr/>
        </p:nvSpPr>
        <p:spPr>
          <a:xfrm>
            <a:off x="4616450" y="11577638"/>
            <a:ext cx="304800" cy="2095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1000" dirty="0">
                <a:solidFill>
                  <a:prstClr val="white"/>
                </a:solidFill>
                <a:latin typeface="Arial" panose="020B0604020202020204" pitchFamily="34" charset="0"/>
                <a:cs typeface="Arial" panose="020B0604020202020204" pitchFamily="34" charset="0"/>
              </a:rPr>
              <a:t>%</a:t>
            </a:r>
          </a:p>
        </p:txBody>
      </p:sp>
      <p:sp>
        <p:nvSpPr>
          <p:cNvPr id="20" name="Up Arrow 19"/>
          <p:cNvSpPr/>
          <p:nvPr/>
        </p:nvSpPr>
        <p:spPr>
          <a:xfrm>
            <a:off x="381000" y="6057900"/>
            <a:ext cx="323850" cy="1905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sz="800" b="1" dirty="0">
              <a:solidFill>
                <a:prstClr val="white"/>
              </a:solidFill>
              <a:latin typeface="Arial" panose="020B0604020202020204" pitchFamily="34" charset="0"/>
              <a:cs typeface="Arial" panose="020B0604020202020204" pitchFamily="34" charset="0"/>
            </a:endParaRPr>
          </a:p>
        </p:txBody>
      </p:sp>
      <p:sp>
        <p:nvSpPr>
          <p:cNvPr id="21" name="Down Arrow 20"/>
          <p:cNvSpPr/>
          <p:nvPr/>
        </p:nvSpPr>
        <p:spPr>
          <a:xfrm>
            <a:off x="2667000" y="6057900"/>
            <a:ext cx="304800" cy="2476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sz="1000" dirty="0">
              <a:solidFill>
                <a:prstClr val="white"/>
              </a:solidFill>
              <a:latin typeface="Arial" panose="020B0604020202020204" pitchFamily="34" charset="0"/>
              <a:cs typeface="Arial" panose="020B0604020202020204" pitchFamily="34" charset="0"/>
            </a:endParaRPr>
          </a:p>
        </p:txBody>
      </p:sp>
      <p:graphicFrame>
        <p:nvGraphicFramePr>
          <p:cNvPr id="2" name="Chart 1"/>
          <p:cNvGraphicFramePr/>
          <p:nvPr>
            <p:extLst>
              <p:ext uri="{D42A27DB-BD31-4B8C-83A1-F6EECF244321}">
                <p14:modId xmlns:p14="http://schemas.microsoft.com/office/powerpoint/2010/main" val="965159887"/>
              </p:ext>
            </p:extLst>
          </p:nvPr>
        </p:nvGraphicFramePr>
        <p:xfrm>
          <a:off x="457200" y="990600"/>
          <a:ext cx="807720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17" name="Up Arrow 16"/>
          <p:cNvSpPr/>
          <p:nvPr/>
        </p:nvSpPr>
        <p:spPr>
          <a:xfrm>
            <a:off x="7239000" y="1447800"/>
            <a:ext cx="495300" cy="56435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1400" b="1" dirty="0" smtClean="0">
                <a:solidFill>
                  <a:prstClr val="white"/>
                </a:solidFill>
              </a:rPr>
              <a:t>12%</a:t>
            </a:r>
            <a:endParaRPr lang="en-ZA" sz="1400" b="1" dirty="0">
              <a:solidFill>
                <a:prstClr val="white"/>
              </a:solidFill>
            </a:endParaRPr>
          </a:p>
        </p:txBody>
      </p:sp>
      <p:sp>
        <p:nvSpPr>
          <p:cNvPr id="22" name="Up Arrow 21"/>
          <p:cNvSpPr/>
          <p:nvPr/>
        </p:nvSpPr>
        <p:spPr>
          <a:xfrm>
            <a:off x="5949950" y="3260326"/>
            <a:ext cx="495300" cy="56435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1400" b="1" dirty="0" smtClean="0">
                <a:solidFill>
                  <a:prstClr val="white"/>
                </a:solidFill>
                <a:latin typeface="Arial" panose="020B0604020202020204" pitchFamily="34" charset="0"/>
                <a:cs typeface="Arial" panose="020B0604020202020204" pitchFamily="34" charset="0"/>
              </a:rPr>
              <a:t>45</a:t>
            </a:r>
            <a:r>
              <a:rPr lang="en-ZA" sz="1400" b="1" dirty="0" smtClean="0">
                <a:solidFill>
                  <a:prstClr val="white"/>
                </a:solidFill>
              </a:rPr>
              <a:t>%</a:t>
            </a:r>
            <a:endParaRPr lang="en-ZA" sz="1400" b="1" dirty="0">
              <a:solidFill>
                <a:prstClr val="white"/>
              </a:solidFill>
            </a:endParaRPr>
          </a:p>
        </p:txBody>
      </p:sp>
      <p:sp>
        <p:nvSpPr>
          <p:cNvPr id="23" name="Up Arrow 22"/>
          <p:cNvSpPr/>
          <p:nvPr/>
        </p:nvSpPr>
        <p:spPr>
          <a:xfrm>
            <a:off x="4673600" y="3581400"/>
            <a:ext cx="495300" cy="56435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1400" b="1" dirty="0" smtClean="0">
                <a:solidFill>
                  <a:prstClr val="white"/>
                </a:solidFill>
                <a:latin typeface="Arial" panose="020B0604020202020204" pitchFamily="34" charset="0"/>
                <a:cs typeface="Arial" panose="020B0604020202020204" pitchFamily="34" charset="0"/>
              </a:rPr>
              <a:t>16</a:t>
            </a:r>
            <a:r>
              <a:rPr lang="en-ZA" sz="1400" b="1" dirty="0" smtClean="0">
                <a:solidFill>
                  <a:prstClr val="white"/>
                </a:solidFill>
              </a:rPr>
              <a:t>%</a:t>
            </a:r>
            <a:endParaRPr lang="en-ZA" sz="1400" b="1" dirty="0">
              <a:solidFill>
                <a:prstClr val="white"/>
              </a:solidFill>
            </a:endParaRPr>
          </a:p>
        </p:txBody>
      </p:sp>
      <p:sp>
        <p:nvSpPr>
          <p:cNvPr id="24" name="Up Arrow 23"/>
          <p:cNvSpPr/>
          <p:nvPr/>
        </p:nvSpPr>
        <p:spPr>
          <a:xfrm>
            <a:off x="3276600" y="2286000"/>
            <a:ext cx="495300" cy="56435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1400" b="1" dirty="0">
                <a:solidFill>
                  <a:prstClr val="white"/>
                </a:solidFill>
                <a:latin typeface="Arial" panose="020B0604020202020204" pitchFamily="34" charset="0"/>
                <a:cs typeface="Arial" panose="020B0604020202020204" pitchFamily="34" charset="0"/>
              </a:rPr>
              <a:t>6</a:t>
            </a:r>
            <a:r>
              <a:rPr lang="en-ZA" sz="1400" b="1" dirty="0" smtClean="0">
                <a:solidFill>
                  <a:prstClr val="white"/>
                </a:solidFill>
              </a:rPr>
              <a:t>%</a:t>
            </a:r>
            <a:endParaRPr lang="en-ZA" sz="1400" b="1" dirty="0">
              <a:solidFill>
                <a:prstClr val="white"/>
              </a:solidFill>
            </a:endParaRPr>
          </a:p>
        </p:txBody>
      </p:sp>
    </p:spTree>
    <p:extLst>
      <p:ext uri="{BB962C8B-B14F-4D97-AF65-F5344CB8AC3E}">
        <p14:creationId xmlns:p14="http://schemas.microsoft.com/office/powerpoint/2010/main" val="427508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Budget analysis – </a:t>
            </a:r>
            <a:r>
              <a:rPr lang="en-ZA" dirty="0">
                <a:latin typeface="Arial" panose="020B0604020202020204" pitchFamily="34" charset="0"/>
                <a:cs typeface="Arial" panose="020B0604020202020204" pitchFamily="34" charset="0"/>
              </a:rPr>
              <a:t>D</a:t>
            </a:r>
            <a:r>
              <a:rPr lang="en-ZA" dirty="0" smtClean="0">
                <a:latin typeface="Arial" panose="020B0604020202020204" pitchFamily="34" charset="0"/>
                <a:cs typeface="Arial" panose="020B0604020202020204" pitchFamily="34" charset="0"/>
              </a:rPr>
              <a:t>ept (cont.)</a:t>
            </a:r>
            <a:endParaRPr lang="en-ZA"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6285831"/>
              </p:ext>
            </p:extLst>
          </p:nvPr>
        </p:nvGraphicFramePr>
        <p:xfrm>
          <a:off x="381000" y="1752600"/>
          <a:ext cx="3962400" cy="411479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750676" y="1219200"/>
            <a:ext cx="4012324"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ZA" b="1" dirty="0" smtClean="0"/>
              <a:t>% budget spend on employee remuneration</a:t>
            </a:r>
            <a:endParaRPr lang="en-ZA" b="1" dirty="0"/>
          </a:p>
        </p:txBody>
      </p:sp>
      <p:sp>
        <p:nvSpPr>
          <p:cNvPr id="7" name="Title 1"/>
          <p:cNvSpPr txBox="1">
            <a:spLocks/>
          </p:cNvSpPr>
          <p:nvPr/>
        </p:nvSpPr>
        <p:spPr>
          <a:xfrm>
            <a:off x="508000" y="749300"/>
            <a:ext cx="8077200" cy="487362"/>
          </a:xfrm>
          <a:prstGeom prst="rect">
            <a:avLst/>
          </a:prstGeom>
        </p:spPr>
        <p:txBody>
          <a:bodyPr>
            <a:noAutofit/>
          </a:bodyPr>
          <a:lstStyle>
            <a:lvl1pPr algn="l" defTabSz="914400" rtl="0" eaLnBrk="1" latinLnBrk="0" hangingPunct="1">
              <a:spcBef>
                <a:spcPct val="0"/>
              </a:spcBef>
              <a:buNone/>
              <a:defRPr sz="2400" b="1" kern="1200">
                <a:solidFill>
                  <a:srgbClr val="00A9A4"/>
                </a:solidFill>
                <a:latin typeface="+mj-lt"/>
                <a:ea typeface="+mj-ea"/>
                <a:cs typeface="+mj-cs"/>
              </a:defRPr>
            </a:lvl1pPr>
          </a:lstStyle>
          <a:p>
            <a:r>
              <a:rPr lang="en-ZA" sz="2200" b="0" dirty="0" smtClean="0">
                <a:latin typeface="Arial" panose="020B0604020202020204" pitchFamily="34" charset="0"/>
                <a:cs typeface="Arial" panose="020B0604020202020204" pitchFamily="34" charset="0"/>
              </a:rPr>
              <a:t>Economic classification</a:t>
            </a:r>
            <a:endParaRPr lang="en-ZA" sz="2200" b="0" dirty="0">
              <a:latin typeface="Arial" panose="020B0604020202020204" pitchFamily="34" charset="0"/>
              <a:cs typeface="Arial" panose="020B0604020202020204" pitchFamily="34" charset="0"/>
            </a:endParaRPr>
          </a:p>
        </p:txBody>
      </p:sp>
      <p:sp>
        <p:nvSpPr>
          <p:cNvPr id="8" name="Rectangle 7"/>
          <p:cNvSpPr/>
          <p:nvPr/>
        </p:nvSpPr>
        <p:spPr>
          <a:xfrm>
            <a:off x="381000" y="1219200"/>
            <a:ext cx="3962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ZA" b="1" dirty="0" smtClean="0"/>
              <a:t>Department of Tourism</a:t>
            </a:r>
            <a:endParaRPr lang="en-ZA" b="1" dirty="0"/>
          </a:p>
        </p:txBody>
      </p:sp>
      <p:graphicFrame>
        <p:nvGraphicFramePr>
          <p:cNvPr id="9" name="Content Placeholder 3"/>
          <p:cNvGraphicFramePr>
            <a:graphicFrameLocks noGrp="1"/>
          </p:cNvGraphicFramePr>
          <p:nvPr>
            <p:extLst>
              <p:ext uri="{D42A27DB-BD31-4B8C-83A1-F6EECF244321}">
                <p14:modId xmlns:p14="http://schemas.microsoft.com/office/powerpoint/2010/main" val="3573573737"/>
              </p:ext>
            </p:extLst>
          </p:nvPr>
        </p:nvGraphicFramePr>
        <p:xfrm>
          <a:off x="381000" y="1752600"/>
          <a:ext cx="3962400" cy="41147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ontent Placeholder 3"/>
          <p:cNvGraphicFramePr>
            <a:graphicFrameLocks/>
          </p:cNvGraphicFramePr>
          <p:nvPr>
            <p:extLst>
              <p:ext uri="{D42A27DB-BD31-4B8C-83A1-F6EECF244321}">
                <p14:modId xmlns:p14="http://schemas.microsoft.com/office/powerpoint/2010/main" val="4096062830"/>
              </p:ext>
            </p:extLst>
          </p:nvPr>
        </p:nvGraphicFramePr>
        <p:xfrm>
          <a:off x="4763376" y="1828800"/>
          <a:ext cx="4038600" cy="4114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695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0192019"/>
              </p:ext>
            </p:extLst>
          </p:nvPr>
        </p:nvGraphicFramePr>
        <p:xfrm>
          <a:off x="365235" y="967658"/>
          <a:ext cx="7711965" cy="1482014"/>
        </p:xfrm>
        <a:graphic>
          <a:graphicData uri="http://schemas.openxmlformats.org/drawingml/2006/table">
            <a:tbl>
              <a:tblPr firstRow="1" firstCol="1" bandRow="1">
                <a:tableStyleId>{21E4AEA4-8DFA-4A89-87EB-49C32662AFE0}</a:tableStyleId>
              </a:tblPr>
              <a:tblGrid>
                <a:gridCol w="2682765"/>
                <a:gridCol w="2514600"/>
                <a:gridCol w="2514600"/>
              </a:tblGrid>
              <a:tr h="724325">
                <a:tc>
                  <a:txBody>
                    <a:bodyPr/>
                    <a:lstStyle/>
                    <a:p>
                      <a:pPr algn="ctr">
                        <a:lnSpc>
                          <a:spcPct val="115000"/>
                        </a:lnSpc>
                        <a:spcBef>
                          <a:spcPts val="300"/>
                        </a:spcBef>
                        <a:spcAft>
                          <a:spcPts val="300"/>
                        </a:spcAft>
                      </a:pPr>
                      <a:r>
                        <a:rPr lang="en-ZA" sz="2000" dirty="0" smtClean="0">
                          <a:effectLst/>
                        </a:rPr>
                        <a:t>Auditee</a:t>
                      </a:r>
                      <a:r>
                        <a:rPr lang="en-ZA" sz="2000" dirty="0">
                          <a:effectLst/>
                        </a:rPr>
                        <a:t> </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Measurability</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Relevance</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just">
                        <a:spcAft>
                          <a:spcPts val="0"/>
                        </a:spcAft>
                      </a:pPr>
                      <a:r>
                        <a:rPr lang="en-GB" sz="1600" dirty="0" smtClean="0">
                          <a:effectLst/>
                        </a:rPr>
                        <a:t>Department of Tourism</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600" dirty="0" smtClean="0">
                          <a:effectLst/>
                          <a:latin typeface="Arial" panose="020B0604020202020204" pitchFamily="34" charset="0"/>
                          <a:ea typeface="Calibri"/>
                          <a:cs typeface="Arial" panose="020B0604020202020204" pitchFamily="34" charset="0"/>
                        </a:rPr>
                        <a:t>X</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4" name="Rectangle 3"/>
          <p:cNvSpPr/>
          <p:nvPr/>
        </p:nvSpPr>
        <p:spPr>
          <a:xfrm>
            <a:off x="333595" y="206514"/>
            <a:ext cx="8277005" cy="707886"/>
          </a:xfrm>
          <a:prstGeom prst="rect">
            <a:avLst/>
          </a:prstGeom>
        </p:spPr>
        <p:txBody>
          <a:bodyPr wrap="square">
            <a:spAutoFit/>
          </a:bodyPr>
          <a:lstStyle/>
          <a:p>
            <a:pPr lvl="0" fontAlgn="base">
              <a:spcBef>
                <a:spcPct val="0"/>
              </a:spcBef>
              <a:spcAft>
                <a:spcPct val="0"/>
              </a:spcAft>
              <a:tabLst>
                <a:tab pos="457200" algn="l"/>
              </a:tabLst>
            </a:pPr>
            <a:r>
              <a:rPr lang="en-ZA" altLang="en-US" sz="2000" b="1" dirty="0" smtClean="0">
                <a:solidFill>
                  <a:srgbClr val="00A9A4"/>
                </a:solidFill>
                <a:latin typeface="Arial" pitchFamily="34" charset="0"/>
                <a:ea typeface="+mj-ea"/>
                <a:cs typeface="Arial" pitchFamily="34" charset="0"/>
              </a:rPr>
              <a:t>Review findings </a:t>
            </a:r>
            <a:r>
              <a:rPr lang="en-ZA" altLang="en-US" sz="2000" b="1" dirty="0">
                <a:solidFill>
                  <a:srgbClr val="00A9A4"/>
                </a:solidFill>
                <a:latin typeface="Arial" pitchFamily="34" charset="0"/>
                <a:ea typeface="+mj-ea"/>
                <a:cs typeface="Arial" pitchFamily="34" charset="0"/>
              </a:rPr>
              <a:t>on </a:t>
            </a:r>
            <a:r>
              <a:rPr lang="en-ZA" altLang="en-US" sz="2000" b="1" dirty="0" smtClean="0">
                <a:solidFill>
                  <a:srgbClr val="00A9A4"/>
                </a:solidFill>
                <a:latin typeface="Arial" pitchFamily="34" charset="0"/>
                <a:ea typeface="+mj-ea"/>
                <a:cs typeface="Arial" pitchFamily="34" charset="0"/>
              </a:rPr>
              <a:t>draft 2016/17 APP</a:t>
            </a:r>
          </a:p>
          <a:p>
            <a:pPr lvl="0" fontAlgn="base">
              <a:spcBef>
                <a:spcPct val="0"/>
              </a:spcBef>
              <a:spcAft>
                <a:spcPct val="0"/>
              </a:spcAft>
              <a:tabLst>
                <a:tab pos="457200" algn="l"/>
              </a:tabLst>
            </a:pPr>
            <a:endParaRPr lang="en-GB" altLang="en-US" sz="2000" b="1" dirty="0">
              <a:solidFill>
                <a:srgbClr val="00A9A4"/>
              </a:solidFill>
              <a:latin typeface="Arial" pitchFamily="34" charset="0"/>
              <a:ea typeface="+mj-ea"/>
              <a:cs typeface="Arial" pitchFamily="34" charset="0"/>
            </a:endParaRPr>
          </a:p>
        </p:txBody>
      </p:sp>
      <p:graphicFrame>
        <p:nvGraphicFramePr>
          <p:cNvPr id="5" name="Diagram 4"/>
          <p:cNvGraphicFramePr/>
          <p:nvPr>
            <p:extLst>
              <p:ext uri="{D42A27DB-BD31-4B8C-83A1-F6EECF244321}">
                <p14:modId xmlns:p14="http://schemas.microsoft.com/office/powerpoint/2010/main" val="594570136"/>
              </p:ext>
            </p:extLst>
          </p:nvPr>
        </p:nvGraphicFramePr>
        <p:xfrm>
          <a:off x="435522" y="5081698"/>
          <a:ext cx="8223031" cy="111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421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Programme: 2 – Policy and Knowledge Services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7832165"/>
              </p:ext>
            </p:extLst>
          </p:nvPr>
        </p:nvGraphicFramePr>
        <p:xfrm>
          <a:off x="228600" y="762001"/>
          <a:ext cx="8610599" cy="5261610"/>
        </p:xfrm>
        <a:graphic>
          <a:graphicData uri="http://schemas.openxmlformats.org/drawingml/2006/table">
            <a:tbl>
              <a:tblPr firstRow="1" firstCol="1" bandRow="1">
                <a:tableStyleId>{00A15C55-8517-42AA-B614-E9B94910E393}</a:tableStyleId>
              </a:tblPr>
              <a:tblGrid>
                <a:gridCol w="2094470"/>
                <a:gridCol w="2404762"/>
                <a:gridCol w="1939324"/>
                <a:gridCol w="2172043"/>
              </a:tblGrid>
              <a:tr h="607554">
                <a:tc>
                  <a:txBody>
                    <a:bodyPr/>
                    <a:lstStyle/>
                    <a:p>
                      <a:pPr algn="ctr" rtl="0" fontAlgn="ctr"/>
                      <a:r>
                        <a:rPr lang="en-ZA" sz="2800" u="none" strike="noStrike" dirty="0">
                          <a:effectLst/>
                        </a:rPr>
                        <a:t>Indicator no.</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Indicator detail</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Target</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Auditor comments </a:t>
                      </a:r>
                      <a:endParaRPr lang="en-ZA" sz="2800" b="1" i="0" u="none" strike="noStrike" dirty="0">
                        <a:solidFill>
                          <a:srgbClr val="FFFFFF"/>
                        </a:solidFill>
                        <a:effectLst/>
                        <a:latin typeface="Arial"/>
                      </a:endParaRPr>
                    </a:p>
                  </a:txBody>
                  <a:tcPr marL="9525" marR="9525" marT="9525" marB="0" anchor="ctr"/>
                </a:tc>
              </a:tr>
              <a:tr h="2753441">
                <a:tc>
                  <a:txBody>
                    <a:bodyPr/>
                    <a:lstStyle/>
                    <a:p>
                      <a:pPr marL="0" algn="ctr" defTabSz="914400" rtl="0" eaLnBrk="1" fontAlgn="ctr" latinLnBrk="0" hangingPunct="1"/>
                      <a:r>
                        <a:rPr lang="en-ZA" sz="1600" kern="1200" dirty="0" smtClean="0">
                          <a:solidFill>
                            <a:schemeClr val="dk1"/>
                          </a:solidFill>
                          <a:effectLst/>
                          <a:latin typeface="+mn-lt"/>
                          <a:ea typeface="+mn-ea"/>
                          <a:cs typeface="+mn-cs"/>
                        </a:rPr>
                        <a:t>5</a:t>
                      </a:r>
                      <a:endParaRPr lang="en-ZA" sz="1600" kern="1200" dirty="0">
                        <a:solidFill>
                          <a:schemeClr val="dk1"/>
                        </a:solidFill>
                        <a:effectLst/>
                        <a:latin typeface="+mn-lt"/>
                        <a:ea typeface="+mn-ea"/>
                        <a:cs typeface="+mn-cs"/>
                      </a:endParaRPr>
                    </a:p>
                  </a:txBody>
                  <a:tcPr marL="9525" marR="9525" marT="9525" marB="0" anchor="ctr"/>
                </a:tc>
                <a:tc>
                  <a:txBody>
                    <a:bodyPr/>
                    <a:lstStyle/>
                    <a:p>
                      <a:pPr algn="l" rtl="0" fontAlgn="ctr"/>
                      <a:r>
                        <a:rPr lang="en-ZA" sz="1600" kern="1200" dirty="0" smtClean="0">
                          <a:solidFill>
                            <a:schemeClr val="dk1"/>
                          </a:solidFill>
                          <a:effectLst/>
                          <a:latin typeface="+mn-lt"/>
                          <a:ea typeface="+mn-ea"/>
                          <a:cs typeface="+mn-cs"/>
                        </a:rPr>
                        <a:t>Number of tourism attractions supported to enhance destination competiveness</a:t>
                      </a:r>
                      <a:endParaRPr lang="en-ZA" sz="1600" b="0" i="0" u="none" strike="noStrike" dirty="0">
                        <a:solidFill>
                          <a:srgbClr val="000000"/>
                        </a:solidFill>
                        <a:effectLst/>
                        <a:latin typeface="Calibri"/>
                      </a:endParaRPr>
                    </a:p>
                  </a:txBody>
                  <a:tcPr marL="9525" marR="9525" marT="9525" marB="0" anchor="ctr"/>
                </a:tc>
                <a:tc>
                  <a:txBody>
                    <a:bodyPr/>
                    <a:lstStyle/>
                    <a:p>
                      <a:r>
                        <a:rPr lang="en-ZA" sz="1600" b="1" kern="1200" dirty="0" smtClean="0">
                          <a:solidFill>
                            <a:schemeClr val="dk1"/>
                          </a:solidFill>
                          <a:effectLst/>
                          <a:latin typeface="+mn-lt"/>
                          <a:ea typeface="+mn-ea"/>
                          <a:cs typeface="+mn-cs"/>
                        </a:rPr>
                        <a:t>3 initiatives:</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Monitoring of implementation of enhancement/development plans for three identified sites:</a:t>
                      </a:r>
                    </a:p>
                    <a:p>
                      <a:pPr marL="285750" lvl="0" indent="-285750">
                        <a:buFont typeface="Arial" panose="020B0604020202020204" pitchFamily="34" charset="0"/>
                        <a:buChar char="•"/>
                      </a:pPr>
                      <a:r>
                        <a:rPr lang="en-ZA" sz="1600" kern="1200" dirty="0" smtClean="0">
                          <a:solidFill>
                            <a:schemeClr val="dk1"/>
                          </a:solidFill>
                          <a:effectLst/>
                          <a:latin typeface="+mn-lt"/>
                          <a:ea typeface="+mn-ea"/>
                          <a:cs typeface="+mn-cs"/>
                        </a:rPr>
                        <a:t>Establishment of an access gate at Shongoni</a:t>
                      </a:r>
                    </a:p>
                    <a:p>
                      <a:pPr marL="285750" lvl="0" indent="-285750">
                        <a:buFont typeface="Arial" panose="020B0604020202020204" pitchFamily="34" charset="0"/>
                        <a:buChar char="•"/>
                      </a:pPr>
                      <a:r>
                        <a:rPr lang="en-ZA" sz="1600" kern="1200" dirty="0" smtClean="0">
                          <a:solidFill>
                            <a:schemeClr val="dk1"/>
                          </a:solidFill>
                          <a:effectLst/>
                          <a:latin typeface="+mn-lt"/>
                          <a:ea typeface="+mn-ea"/>
                          <a:cs typeface="+mn-cs"/>
                        </a:rPr>
                        <a:t>Phalaborwa Wildlife Activity Hub</a:t>
                      </a:r>
                    </a:p>
                    <a:p>
                      <a:pPr marL="285750" lvl="0" indent="-285750">
                        <a:buFont typeface="Arial" panose="020B0604020202020204" pitchFamily="34" charset="0"/>
                        <a:buChar char="•"/>
                      </a:pPr>
                      <a:r>
                        <a:rPr lang="en-ZA" sz="1600" kern="1200" dirty="0" smtClean="0">
                          <a:solidFill>
                            <a:schemeClr val="dk1"/>
                          </a:solidFill>
                          <a:effectLst/>
                          <a:latin typeface="+mn-lt"/>
                          <a:ea typeface="+mn-ea"/>
                          <a:cs typeface="+mn-cs"/>
                        </a:rPr>
                        <a:t>Establishment of a tourism interpretation centre at the National Heritage Museum</a:t>
                      </a:r>
                    </a:p>
                  </a:txBody>
                  <a:tcPr marL="9525" marR="9525" marT="9525" marB="0" anchor="ctr"/>
                </a:tc>
                <a:tc>
                  <a:txBody>
                    <a:bodyPr/>
                    <a:lstStyle/>
                    <a:p>
                      <a:endParaRPr lang="en-ZA" sz="1600" kern="1200" dirty="0" smtClean="0">
                        <a:solidFill>
                          <a:schemeClr val="dk1"/>
                        </a:solidFill>
                        <a:effectLst/>
                        <a:latin typeface="+mn-lt"/>
                        <a:ea typeface="+mn-ea"/>
                        <a:cs typeface="+mn-cs"/>
                      </a:endParaRPr>
                    </a:p>
                    <a:p>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Target is not specific,</a:t>
                      </a:r>
                      <a:r>
                        <a:rPr lang="en-ZA" sz="1600" kern="1200" baseline="0" dirty="0" smtClean="0">
                          <a:solidFill>
                            <a:schemeClr val="dk1"/>
                          </a:solidFill>
                          <a:effectLst/>
                          <a:latin typeface="+mn-lt"/>
                          <a:ea typeface="+mn-ea"/>
                          <a:cs typeface="+mn-cs"/>
                        </a:rPr>
                        <a:t> that is: </a:t>
                      </a:r>
                    </a:p>
                    <a:p>
                      <a:r>
                        <a:rPr lang="en-ZA" sz="1600" kern="1200" dirty="0" smtClean="0">
                          <a:solidFill>
                            <a:schemeClr val="dk1"/>
                          </a:solidFill>
                          <a:effectLst/>
                          <a:latin typeface="+mn-lt"/>
                          <a:ea typeface="+mn-ea"/>
                          <a:cs typeface="+mn-cs"/>
                        </a:rPr>
                        <a:t>What will be done at the Phalaborwa Wildlife Activity Hub?</a:t>
                      </a:r>
                    </a:p>
                    <a:p>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What is a tourism interpretation centre, will this be built within the museum?</a:t>
                      </a:r>
                      <a:endParaRPr lang="en-ZA" sz="1600" b="0" i="0" u="none" strike="noStrike" kern="1200" dirty="0">
                        <a:solidFill>
                          <a:srgbClr val="000000"/>
                        </a:solidFill>
                        <a:effectLst/>
                        <a:latin typeface="Arial"/>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1414229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Programme: 2 – Policy and Knowledge Services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3583247"/>
              </p:ext>
            </p:extLst>
          </p:nvPr>
        </p:nvGraphicFramePr>
        <p:xfrm>
          <a:off x="228600" y="762001"/>
          <a:ext cx="8610599" cy="3616406"/>
        </p:xfrm>
        <a:graphic>
          <a:graphicData uri="http://schemas.openxmlformats.org/drawingml/2006/table">
            <a:tbl>
              <a:tblPr firstRow="1" firstCol="1" bandRow="1">
                <a:tableStyleId>{00A15C55-8517-42AA-B614-E9B94910E393}</a:tableStyleId>
              </a:tblPr>
              <a:tblGrid>
                <a:gridCol w="2094470"/>
                <a:gridCol w="2404762"/>
                <a:gridCol w="1939324"/>
                <a:gridCol w="2172043"/>
              </a:tblGrid>
              <a:tr h="607554">
                <a:tc>
                  <a:txBody>
                    <a:bodyPr/>
                    <a:lstStyle/>
                    <a:p>
                      <a:pPr algn="ctr" rtl="0" fontAlgn="ctr"/>
                      <a:r>
                        <a:rPr lang="en-ZA" sz="2800" u="none" strike="noStrike" dirty="0">
                          <a:effectLst/>
                        </a:rPr>
                        <a:t>Indicator no.</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Indicator detail</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Target</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Auditor comments </a:t>
                      </a:r>
                      <a:endParaRPr lang="en-ZA" sz="2800" b="1" i="0" u="none" strike="noStrike" dirty="0">
                        <a:solidFill>
                          <a:srgbClr val="FFFFFF"/>
                        </a:solidFill>
                        <a:effectLst/>
                        <a:latin typeface="Arial"/>
                      </a:endParaRPr>
                    </a:p>
                  </a:txBody>
                  <a:tcPr marL="9525" marR="9525" marT="9525" marB="0" anchor="ctr"/>
                </a:tc>
              </a:tr>
              <a:tr h="2753441">
                <a:tc>
                  <a:txBody>
                    <a:bodyPr/>
                    <a:lstStyle/>
                    <a:p>
                      <a:pPr marL="0" algn="ctr" defTabSz="914400" rtl="0" eaLnBrk="1" fontAlgn="ctr" latinLnBrk="0" hangingPunct="1"/>
                      <a:r>
                        <a:rPr lang="en-ZA" sz="1600" kern="1200" dirty="0" smtClean="0">
                          <a:solidFill>
                            <a:schemeClr val="dk1"/>
                          </a:solidFill>
                          <a:effectLst/>
                          <a:latin typeface="+mn-lt"/>
                          <a:ea typeface="+mn-ea"/>
                          <a:cs typeface="+mn-cs"/>
                        </a:rPr>
                        <a:t>6</a:t>
                      </a:r>
                      <a:endParaRPr lang="en-ZA" sz="1600" kern="1200" dirty="0">
                        <a:solidFill>
                          <a:schemeClr val="dk1"/>
                        </a:solidFill>
                        <a:effectLst/>
                        <a:latin typeface="+mn-lt"/>
                        <a:ea typeface="+mn-ea"/>
                        <a:cs typeface="+mn-cs"/>
                      </a:endParaRPr>
                    </a:p>
                  </a:txBody>
                  <a:tcPr marL="9525" marR="9525" marT="9525" marB="0" anchor="ctr"/>
                </a:tc>
                <a:tc>
                  <a:txBody>
                    <a:bodyPr/>
                    <a:lstStyle/>
                    <a:p>
                      <a:pPr algn="l" rtl="0" fontAlgn="ctr"/>
                      <a:r>
                        <a:rPr lang="en-ZA" sz="1600" kern="1200" dirty="0" smtClean="0">
                          <a:solidFill>
                            <a:schemeClr val="dk1"/>
                          </a:solidFill>
                          <a:effectLst/>
                          <a:latin typeface="+mn-lt"/>
                          <a:ea typeface="+mn-ea"/>
                          <a:cs typeface="+mn-cs"/>
                        </a:rPr>
                        <a:t>Number of priority areas incentivised to facilitate sustainable tourism growth and development</a:t>
                      </a:r>
                      <a:endParaRPr lang="en-ZA" sz="1600" b="0" i="0" u="none" strike="noStrike" dirty="0">
                        <a:solidFill>
                          <a:srgbClr val="000000"/>
                        </a:solidFill>
                        <a:effectLst/>
                        <a:latin typeface="Calibri"/>
                      </a:endParaRPr>
                    </a:p>
                  </a:txBody>
                  <a:tcPr marL="9525" marR="9525" marT="9525" marB="0" anchor="ctr"/>
                </a:tc>
                <a:tc>
                  <a:txBody>
                    <a:bodyPr/>
                    <a:lstStyle/>
                    <a:p>
                      <a:r>
                        <a:rPr lang="en-ZA" sz="1600" b="1" kern="1200" dirty="0" smtClean="0">
                          <a:solidFill>
                            <a:schemeClr val="dk1"/>
                          </a:solidFill>
                          <a:effectLst/>
                          <a:latin typeface="+mn-lt"/>
                          <a:ea typeface="+mn-ea"/>
                          <a:cs typeface="+mn-cs"/>
                        </a:rPr>
                        <a:t>3 priority areas supported during the pilot phase:</a:t>
                      </a:r>
                      <a:endParaRPr lang="en-ZA"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ZA" sz="1600" kern="1200" dirty="0" smtClean="0">
                          <a:solidFill>
                            <a:schemeClr val="dk1"/>
                          </a:solidFill>
                          <a:effectLst/>
                          <a:latin typeface="+mn-lt"/>
                          <a:ea typeface="+mn-ea"/>
                          <a:cs typeface="+mn-cs"/>
                        </a:rPr>
                        <a:t>Market access</a:t>
                      </a:r>
                    </a:p>
                    <a:p>
                      <a:pPr marL="285750" lvl="0" indent="-285750">
                        <a:buFont typeface="Arial" panose="020B0604020202020204" pitchFamily="34" charset="0"/>
                        <a:buChar char="•"/>
                      </a:pPr>
                      <a:r>
                        <a:rPr lang="en-ZA" sz="1600" kern="1200" dirty="0" smtClean="0">
                          <a:solidFill>
                            <a:schemeClr val="dk1"/>
                          </a:solidFill>
                          <a:effectLst/>
                          <a:latin typeface="+mn-lt"/>
                          <a:ea typeface="+mn-ea"/>
                          <a:cs typeface="+mn-cs"/>
                        </a:rPr>
                        <a:t>Tourism grading</a:t>
                      </a:r>
                    </a:p>
                    <a:p>
                      <a:pPr marL="285750" indent="-285750">
                        <a:buFont typeface="Arial" panose="020B0604020202020204" pitchFamily="34" charset="0"/>
                        <a:buChar char="•"/>
                      </a:pPr>
                      <a:r>
                        <a:rPr lang="en-ZA" sz="1600" kern="1200" dirty="0" smtClean="0">
                          <a:solidFill>
                            <a:schemeClr val="dk1"/>
                          </a:solidFill>
                          <a:effectLst/>
                          <a:latin typeface="+mn-lt"/>
                          <a:ea typeface="+mn-ea"/>
                          <a:cs typeface="+mn-cs"/>
                        </a:rPr>
                        <a:t>Energy-efficiency</a:t>
                      </a:r>
                      <a:endParaRPr lang="en-ZA" sz="1600" b="0" i="0" u="none" strike="noStrike" dirty="0">
                        <a:solidFill>
                          <a:srgbClr val="000000"/>
                        </a:solidFill>
                        <a:effectLst/>
                        <a:latin typeface="Arial"/>
                      </a:endParaRPr>
                    </a:p>
                  </a:txBody>
                  <a:tcPr marL="9525" marR="9525" marT="9525" marB="0" anchor="ctr"/>
                </a:tc>
                <a:tc>
                  <a:txBody>
                    <a:bodyPr/>
                    <a:lstStyle/>
                    <a:p>
                      <a:r>
                        <a:rPr lang="en-ZA" sz="1600" kern="1200" dirty="0" smtClean="0">
                          <a:solidFill>
                            <a:schemeClr val="dk1"/>
                          </a:solidFill>
                          <a:effectLst/>
                          <a:latin typeface="+mn-lt"/>
                          <a:ea typeface="+mn-ea"/>
                          <a:cs typeface="+mn-cs"/>
                        </a:rPr>
                        <a:t>Target</a:t>
                      </a:r>
                      <a:r>
                        <a:rPr lang="en-ZA" sz="1600" kern="1200" baseline="0" dirty="0" smtClean="0">
                          <a:solidFill>
                            <a:schemeClr val="dk1"/>
                          </a:solidFill>
                          <a:effectLst/>
                          <a:latin typeface="+mn-lt"/>
                          <a:ea typeface="+mn-ea"/>
                          <a:cs typeface="+mn-cs"/>
                        </a:rPr>
                        <a:t> is not s</a:t>
                      </a:r>
                      <a:r>
                        <a:rPr lang="en-ZA" sz="1600" kern="1200" dirty="0" smtClean="0">
                          <a:solidFill>
                            <a:schemeClr val="dk1"/>
                          </a:solidFill>
                          <a:effectLst/>
                          <a:latin typeface="+mn-lt"/>
                          <a:ea typeface="+mn-ea"/>
                          <a:cs typeface="+mn-cs"/>
                        </a:rPr>
                        <a:t>pecific in</a:t>
                      </a:r>
                      <a:r>
                        <a:rPr lang="en-ZA" sz="1600" kern="1200" baseline="0" dirty="0" smtClean="0">
                          <a:solidFill>
                            <a:schemeClr val="dk1"/>
                          </a:solidFill>
                          <a:effectLst/>
                          <a:latin typeface="+mn-lt"/>
                          <a:ea typeface="+mn-ea"/>
                          <a:cs typeface="+mn-cs"/>
                        </a:rPr>
                        <a:t> that it is not clear w</a:t>
                      </a:r>
                      <a:r>
                        <a:rPr lang="en-ZA" sz="1600" kern="1200" dirty="0" smtClean="0">
                          <a:solidFill>
                            <a:schemeClr val="dk1"/>
                          </a:solidFill>
                          <a:effectLst/>
                          <a:latin typeface="+mn-lt"/>
                          <a:ea typeface="+mn-ea"/>
                          <a:cs typeface="+mn-cs"/>
                        </a:rPr>
                        <a:t>hat does supported mean?  The target needs</a:t>
                      </a:r>
                      <a:r>
                        <a:rPr lang="en-ZA" sz="1600" kern="1200" baseline="0" dirty="0" smtClean="0">
                          <a:solidFill>
                            <a:schemeClr val="dk1"/>
                          </a:solidFill>
                          <a:effectLst/>
                          <a:latin typeface="+mn-lt"/>
                          <a:ea typeface="+mn-ea"/>
                          <a:cs typeface="+mn-cs"/>
                        </a:rPr>
                        <a:t> to b</a:t>
                      </a:r>
                      <a:r>
                        <a:rPr lang="en-ZA" sz="1600" kern="1200" dirty="0" smtClean="0">
                          <a:solidFill>
                            <a:schemeClr val="dk1"/>
                          </a:solidFill>
                          <a:effectLst/>
                          <a:latin typeface="+mn-lt"/>
                          <a:ea typeface="+mn-ea"/>
                          <a:cs typeface="+mn-cs"/>
                        </a:rPr>
                        <a:t>e specific in terms of actions to be taken, plans to be rolled out, how will success be measured etc.</a:t>
                      </a:r>
                      <a:endParaRPr lang="en-ZA" sz="1600" b="0" i="0" u="none" strike="noStrike" kern="1200" dirty="0">
                        <a:solidFill>
                          <a:srgbClr val="000000"/>
                        </a:solidFill>
                        <a:effectLst/>
                        <a:latin typeface="Arial"/>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2802126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All Programmes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704968"/>
              </p:ext>
            </p:extLst>
          </p:nvPr>
        </p:nvGraphicFramePr>
        <p:xfrm>
          <a:off x="228600" y="762001"/>
          <a:ext cx="8610599" cy="3616406"/>
        </p:xfrm>
        <a:graphic>
          <a:graphicData uri="http://schemas.openxmlformats.org/drawingml/2006/table">
            <a:tbl>
              <a:tblPr firstRow="1" firstCol="1" bandRow="1">
                <a:tableStyleId>{00A15C55-8517-42AA-B614-E9B94910E393}</a:tableStyleId>
              </a:tblPr>
              <a:tblGrid>
                <a:gridCol w="2094470"/>
                <a:gridCol w="2404762"/>
                <a:gridCol w="1939324"/>
                <a:gridCol w="2172043"/>
              </a:tblGrid>
              <a:tr h="607554">
                <a:tc>
                  <a:txBody>
                    <a:bodyPr/>
                    <a:lstStyle/>
                    <a:p>
                      <a:pPr algn="ctr" rtl="0" fontAlgn="ctr"/>
                      <a:r>
                        <a:rPr lang="en-ZA" sz="2800" u="none" strike="noStrike" dirty="0">
                          <a:effectLst/>
                        </a:rPr>
                        <a:t>Indicator no.</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Indicator detail</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Target</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a:effectLst/>
                        </a:rPr>
                        <a:t>Auditor comments </a:t>
                      </a:r>
                      <a:endParaRPr lang="en-ZA" sz="2800" b="1" i="0" u="none" strike="noStrike" dirty="0">
                        <a:solidFill>
                          <a:srgbClr val="FFFFFF"/>
                        </a:solidFill>
                        <a:effectLst/>
                        <a:latin typeface="Arial"/>
                      </a:endParaRPr>
                    </a:p>
                  </a:txBody>
                  <a:tcPr marL="9525" marR="9525" marT="9525" marB="0" anchor="ctr"/>
                </a:tc>
              </a:tr>
              <a:tr h="2753441">
                <a:tc>
                  <a:txBody>
                    <a:bodyPr/>
                    <a:lstStyle/>
                    <a:p>
                      <a:pPr marL="0" algn="ctr" defTabSz="914400" rtl="0" eaLnBrk="1" fontAlgn="ctr" latinLnBrk="0" hangingPunct="1"/>
                      <a:r>
                        <a:rPr lang="en-ZA" sz="1600" kern="1200" dirty="0" smtClean="0">
                          <a:solidFill>
                            <a:schemeClr val="dk1"/>
                          </a:solidFill>
                          <a:effectLst/>
                          <a:latin typeface="+mn-lt"/>
                          <a:ea typeface="+mn-ea"/>
                          <a:cs typeface="+mn-cs"/>
                        </a:rPr>
                        <a:t>N/A</a:t>
                      </a:r>
                      <a:endParaRPr lang="en-ZA" sz="1600" kern="1200" dirty="0">
                        <a:solidFill>
                          <a:schemeClr val="dk1"/>
                        </a:solidFill>
                        <a:effectLst/>
                        <a:latin typeface="+mn-lt"/>
                        <a:ea typeface="+mn-ea"/>
                        <a:cs typeface="+mn-cs"/>
                      </a:endParaRPr>
                    </a:p>
                  </a:txBody>
                  <a:tcPr marL="9525" marR="9525" marT="9525" marB="0" anchor="ctr"/>
                </a:tc>
                <a:tc>
                  <a:txBody>
                    <a:bodyPr/>
                    <a:lstStyle/>
                    <a:p>
                      <a:pPr algn="ctr" rtl="0" fontAlgn="ctr"/>
                      <a:r>
                        <a:rPr lang="en-ZA" sz="1600" b="1" kern="1200" dirty="0" smtClean="0">
                          <a:solidFill>
                            <a:schemeClr val="dk1"/>
                          </a:solidFill>
                          <a:effectLst/>
                          <a:latin typeface="+mn-lt"/>
                          <a:ea typeface="+mn-ea"/>
                          <a:cs typeface="+mn-cs"/>
                        </a:rPr>
                        <a:t>N/A</a:t>
                      </a:r>
                      <a:endParaRPr lang="en-ZA" sz="1600" b="1" i="0" u="none" strike="noStrike" dirty="0">
                        <a:solidFill>
                          <a:srgbClr val="000000"/>
                        </a:solidFill>
                        <a:effectLst/>
                        <a:latin typeface="Calibri"/>
                      </a:endParaRPr>
                    </a:p>
                  </a:txBody>
                  <a:tcPr marL="9525" marR="9525" marT="9525" marB="0" anchor="ctr"/>
                </a:tc>
                <a:tc>
                  <a:txBody>
                    <a:bodyPr/>
                    <a:lstStyle/>
                    <a:p>
                      <a:pPr algn="ctr"/>
                      <a:r>
                        <a:rPr lang="en-ZA" sz="1600" b="1" kern="1200" dirty="0" smtClean="0">
                          <a:solidFill>
                            <a:schemeClr val="dk1"/>
                          </a:solidFill>
                          <a:effectLst/>
                          <a:latin typeface="+mn-lt"/>
                          <a:ea typeface="+mn-ea"/>
                          <a:cs typeface="+mn-cs"/>
                        </a:rPr>
                        <a:t>N/A</a:t>
                      </a:r>
                      <a:endParaRPr lang="en-ZA" sz="1600" b="0" i="0" u="none" strike="noStrike" dirty="0">
                        <a:solidFill>
                          <a:srgbClr val="000000"/>
                        </a:solidFill>
                        <a:effectLst/>
                        <a:latin typeface="Arial"/>
                      </a:endParaRPr>
                    </a:p>
                  </a:txBody>
                  <a:tcPr marL="9525" marR="9525" marT="9525" marB="0" anchor="ctr"/>
                </a:tc>
                <a:tc>
                  <a:txBody>
                    <a:bodyPr/>
                    <a:lstStyle/>
                    <a:p>
                      <a:pPr algn="ctr"/>
                      <a:r>
                        <a:rPr lang="en-ZA" sz="1600" kern="1200" dirty="0" smtClean="0">
                          <a:solidFill>
                            <a:schemeClr val="dk1"/>
                          </a:solidFill>
                          <a:effectLst/>
                          <a:latin typeface="+mn-lt"/>
                          <a:ea typeface="+mn-ea"/>
                          <a:cs typeface="+mn-cs"/>
                        </a:rPr>
                        <a:t>No technical indicator</a:t>
                      </a:r>
                      <a:r>
                        <a:rPr lang="en-ZA" sz="1600" kern="1200" baseline="0" dirty="0" smtClean="0">
                          <a:solidFill>
                            <a:schemeClr val="dk1"/>
                          </a:solidFill>
                          <a:effectLst/>
                          <a:latin typeface="+mn-lt"/>
                          <a:ea typeface="+mn-ea"/>
                          <a:cs typeface="+mn-cs"/>
                        </a:rPr>
                        <a:t> descriptions for all indicators included in the APP</a:t>
                      </a:r>
                      <a:endParaRPr lang="en-ZA" sz="1600" b="0" i="0" u="none" strike="noStrike" kern="1200" dirty="0">
                        <a:solidFill>
                          <a:srgbClr val="000000"/>
                        </a:solidFill>
                        <a:effectLst/>
                        <a:latin typeface="Arial"/>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2107733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All Programmes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413400"/>
              </p:ext>
            </p:extLst>
          </p:nvPr>
        </p:nvGraphicFramePr>
        <p:xfrm>
          <a:off x="228600" y="762001"/>
          <a:ext cx="7543800" cy="5250039"/>
        </p:xfrm>
        <a:graphic>
          <a:graphicData uri="http://schemas.openxmlformats.org/drawingml/2006/table">
            <a:tbl>
              <a:tblPr firstRow="1" firstCol="1" bandRow="1">
                <a:tableStyleId>{00A15C55-8517-42AA-B614-E9B94910E393}</a:tableStyleId>
              </a:tblPr>
              <a:tblGrid>
                <a:gridCol w="2819400"/>
                <a:gridCol w="2895600"/>
                <a:gridCol w="1828800"/>
              </a:tblGrid>
              <a:tr h="607554">
                <a:tc>
                  <a:txBody>
                    <a:bodyPr/>
                    <a:lstStyle/>
                    <a:p>
                      <a:pPr algn="ctr" rtl="0" fontAlgn="ctr"/>
                      <a:r>
                        <a:rPr lang="en-ZA" sz="2800" b="1" i="0" u="none" strike="noStrike" dirty="0" smtClean="0">
                          <a:solidFill>
                            <a:schemeClr val="lt1"/>
                          </a:solidFill>
                          <a:effectLst/>
                          <a:latin typeface="+mn-lt"/>
                        </a:rPr>
                        <a:t>Root</a:t>
                      </a:r>
                      <a:r>
                        <a:rPr lang="en-ZA" sz="2800" b="1" i="0" u="none" strike="noStrike" baseline="0" dirty="0" smtClean="0">
                          <a:solidFill>
                            <a:schemeClr val="lt1"/>
                          </a:solidFill>
                          <a:effectLst/>
                          <a:latin typeface="+mn-lt"/>
                        </a:rPr>
                        <a:t> Cause </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smtClean="0">
                          <a:effectLst/>
                        </a:rPr>
                        <a:t>Recommendation</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b="1" i="0" u="none" strike="noStrike" dirty="0" smtClean="0">
                          <a:solidFill>
                            <a:schemeClr val="lt1"/>
                          </a:solidFill>
                          <a:effectLst/>
                          <a:latin typeface="+mn-lt"/>
                        </a:rPr>
                        <a:t>Resolved</a:t>
                      </a:r>
                      <a:endParaRPr lang="en-ZA" sz="2800" b="1" i="0" u="none" strike="noStrike" dirty="0">
                        <a:solidFill>
                          <a:srgbClr val="FFFFFF"/>
                        </a:solidFill>
                        <a:effectLst/>
                        <a:latin typeface="Arial"/>
                      </a:endParaRPr>
                    </a:p>
                  </a:txBody>
                  <a:tcPr marL="9525" marR="9525" marT="9525" marB="0" anchor="ctr"/>
                </a:tc>
              </a:tr>
              <a:tr h="2753441">
                <a:tc>
                  <a:txBody>
                    <a:bodyPr/>
                    <a:lstStyle/>
                    <a:p>
                      <a:pPr marL="0" algn="l" defTabSz="914400" rtl="0" eaLnBrk="1" fontAlgn="ctr" latinLnBrk="0" hangingPunct="1"/>
                      <a:r>
                        <a:rPr lang="en-ZA" sz="1600" b="0" kern="1200" dirty="0" smtClean="0">
                          <a:solidFill>
                            <a:schemeClr val="dk1"/>
                          </a:solidFill>
                          <a:effectLst/>
                          <a:latin typeface="+mn-lt"/>
                          <a:ea typeface="+mn-ea"/>
                          <a:cs typeface="+mn-cs"/>
                        </a:rPr>
                        <a:t>Leadership</a:t>
                      </a:r>
                    </a:p>
                    <a:p>
                      <a:pPr marL="0" algn="l" defTabSz="914400" rtl="0" eaLnBrk="1" fontAlgn="ctr" latinLnBrk="0" hangingPunct="1"/>
                      <a:r>
                        <a:rPr lang="en-ZA" sz="1600" b="0" kern="1200" dirty="0" smtClean="0">
                          <a:solidFill>
                            <a:schemeClr val="dk1"/>
                          </a:solidFill>
                          <a:effectLst/>
                          <a:latin typeface="+mn-lt"/>
                          <a:ea typeface="+mn-ea"/>
                          <a:cs typeface="+mn-cs"/>
                        </a:rPr>
                        <a:t> </a:t>
                      </a:r>
                    </a:p>
                    <a:p>
                      <a:pPr marL="0" algn="l" defTabSz="914400" rtl="0" eaLnBrk="1" fontAlgn="ctr" latinLnBrk="0" hangingPunct="1"/>
                      <a:r>
                        <a:rPr lang="en-ZA" sz="1600" b="0" kern="1200" dirty="0" smtClean="0">
                          <a:solidFill>
                            <a:schemeClr val="dk1"/>
                          </a:solidFill>
                          <a:effectLst/>
                          <a:latin typeface="+mn-lt"/>
                          <a:ea typeface="+mn-ea"/>
                          <a:cs typeface="+mn-cs"/>
                        </a:rPr>
                        <a:t>Slow response by management</a:t>
                      </a:r>
                    </a:p>
                    <a:p>
                      <a:pPr algn="l" rtl="0" fontAlgn="ctr"/>
                      <a:endParaRPr lang="en-ZA" sz="1600" b="0" i="0" u="none" strike="noStrike" dirty="0">
                        <a:solidFill>
                          <a:srgbClr val="000000"/>
                        </a:solidFill>
                        <a:effectLst/>
                        <a:latin typeface="Calibri"/>
                      </a:endParaRPr>
                    </a:p>
                  </a:txBody>
                  <a:tcPr marL="9525" marR="9525" marT="9525" marB="0" anchor="ctr">
                    <a:solidFill>
                      <a:srgbClr val="D8D3E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b="0" kern="1200" dirty="0" smtClean="0">
                          <a:solidFill>
                            <a:schemeClr val="dk1"/>
                          </a:solidFill>
                          <a:effectLst/>
                          <a:latin typeface="+mn-lt"/>
                          <a:ea typeface="+mn-ea"/>
                          <a:cs typeface="+mn-cs"/>
                        </a:rPr>
                        <a:t>Detailed</a:t>
                      </a:r>
                      <a:r>
                        <a:rPr lang="en-ZA" sz="1600" b="0" kern="1200" baseline="0" dirty="0" smtClean="0">
                          <a:solidFill>
                            <a:schemeClr val="dk1"/>
                          </a:solidFill>
                          <a:effectLst/>
                          <a:latin typeface="+mn-lt"/>
                          <a:ea typeface="+mn-ea"/>
                          <a:cs typeface="+mn-cs"/>
                        </a:rPr>
                        <a:t> r</a:t>
                      </a:r>
                      <a:r>
                        <a:rPr lang="en-ZA" sz="1600" b="0" kern="1200" dirty="0" smtClean="0">
                          <a:solidFill>
                            <a:schemeClr val="dk1"/>
                          </a:solidFill>
                          <a:effectLst/>
                          <a:latin typeface="+mn-lt"/>
                          <a:ea typeface="+mn-ea"/>
                          <a:cs typeface="+mn-cs"/>
                        </a:rPr>
                        <a:t>eviews should be performed by those tasked with the responsibility for these functions within the department against the applicable framework for managing programme performance information (FMPPI) issued by National Treasury to ensure</a:t>
                      </a:r>
                      <a:r>
                        <a:rPr lang="en-ZA" sz="1600" b="0" kern="1200" baseline="0" dirty="0" smtClean="0">
                          <a:solidFill>
                            <a:schemeClr val="dk1"/>
                          </a:solidFill>
                          <a:effectLst/>
                          <a:latin typeface="+mn-lt"/>
                          <a:ea typeface="+mn-ea"/>
                          <a:cs typeface="+mn-cs"/>
                        </a:rPr>
                        <a:t> that all indicators and targets do meet the SMART (specific, measurable, achievable, relevant and time bound) criteria. </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600" b="0" kern="1200" baseline="0" dirty="0" smtClean="0">
                        <a:solidFill>
                          <a:schemeClr val="dk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600" b="0" kern="1200" baseline="0" dirty="0" smtClean="0">
                          <a:solidFill>
                            <a:schemeClr val="dk1"/>
                          </a:solidFill>
                          <a:effectLst/>
                          <a:latin typeface="+mn-lt"/>
                          <a:ea typeface="+mn-ea"/>
                          <a:cs typeface="+mn-cs"/>
                        </a:rPr>
                        <a:t>Consequence management should be implemented within the department to take action against officials that do not comply with requirements of the FMPPI.</a:t>
                      </a:r>
                      <a:endParaRPr lang="en-ZA" sz="1600" b="0" kern="1200" dirty="0" smtClean="0">
                        <a:solidFill>
                          <a:schemeClr val="dk1"/>
                        </a:solidFill>
                        <a:effectLst/>
                        <a:latin typeface="+mn-lt"/>
                        <a:ea typeface="+mn-ea"/>
                        <a:cs typeface="+mn-cs"/>
                      </a:endParaRPr>
                    </a:p>
                    <a:p>
                      <a:endParaRPr lang="en-ZA" sz="1600" kern="1200" dirty="0" smtClean="0">
                        <a:solidFill>
                          <a:schemeClr val="dk1"/>
                        </a:solidFill>
                        <a:effectLst/>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b="0" kern="1200" dirty="0" smtClean="0">
                          <a:solidFill>
                            <a:schemeClr val="dk1"/>
                          </a:solidFill>
                          <a:effectLst/>
                          <a:latin typeface="+mn-lt"/>
                          <a:ea typeface="+mn-ea"/>
                          <a:cs typeface="+mn-cs"/>
                        </a:rPr>
                        <a:t>Yes</a:t>
                      </a:r>
                      <a:endParaRPr lang="en-ZA" sz="1600" b="0" kern="1200" dirty="0">
                        <a:solidFill>
                          <a:schemeClr val="dk1"/>
                        </a:solidFill>
                        <a:effectLst/>
                        <a:latin typeface="+mn-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1246796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81000"/>
            <a:ext cx="8077200" cy="5257800"/>
          </a:xfrm>
        </p:spPr>
        <p:txBody>
          <a:bodyPr>
            <a:noAutofit/>
          </a:bodyPr>
          <a:lstStyle/>
          <a:p>
            <a:pPr algn="ctr"/>
            <a:r>
              <a:rPr lang="en-ZA" sz="5400" dirty="0" smtClean="0">
                <a:solidFill>
                  <a:schemeClr val="accent2"/>
                </a:solidFill>
              </a:rPr>
              <a:t>QUESTIONS</a:t>
            </a:r>
            <a:br>
              <a:rPr lang="en-ZA" sz="5400" dirty="0" smtClean="0">
                <a:solidFill>
                  <a:schemeClr val="accent2"/>
                </a:solidFill>
              </a:rPr>
            </a:br>
            <a:r>
              <a:rPr lang="en-ZA" sz="5400" dirty="0"/>
              <a:t/>
            </a:r>
            <a:br>
              <a:rPr lang="en-ZA" sz="5400" dirty="0"/>
            </a:br>
            <a:r>
              <a:rPr lang="en-ZA" sz="5400" dirty="0" smtClean="0"/>
              <a:t/>
            </a:r>
            <a:br>
              <a:rPr lang="en-ZA" sz="5400" dirty="0" smtClean="0"/>
            </a:br>
            <a:endParaRPr lang="en-ZA" sz="5400" dirty="0"/>
          </a:p>
        </p:txBody>
      </p:sp>
      <p:sp>
        <p:nvSpPr>
          <p:cNvPr id="4" name="Slide Number Placeholder 3"/>
          <p:cNvSpPr>
            <a:spLocks noGrp="1"/>
          </p:cNvSpPr>
          <p:nvPr>
            <p:ph type="sldNum" sz="quarter" idx="12"/>
          </p:nvPr>
        </p:nvSpPr>
        <p:spPr/>
        <p:txBody>
          <a:bodyPr/>
          <a:lstStyle/>
          <a:p>
            <a:fld id="{229CBAE0-C9DC-48E5-BC21-54F13D4EB498}" type="slidenum">
              <a:rPr lang="en-US" smtClean="0"/>
              <a:pPr/>
              <a:t>18</a:t>
            </a:fld>
            <a:endParaRPr lang="en-US" dirty="0"/>
          </a:p>
        </p:txBody>
      </p:sp>
      <p:sp>
        <p:nvSpPr>
          <p:cNvPr id="6" name="Content Placeholder 2"/>
          <p:cNvSpPr txBox="1">
            <a:spLocks/>
          </p:cNvSpPr>
          <p:nvPr/>
        </p:nvSpPr>
        <p:spPr>
          <a:xfrm>
            <a:off x="393700" y="1752600"/>
            <a:ext cx="8229600" cy="2895600"/>
          </a:xfrm>
          <a:prstGeom prst="rect">
            <a:avLst/>
          </a:prstGeom>
        </p:spPr>
        <p:txBody>
          <a:bodyPr>
            <a:normAutofit/>
          </a:bodyPr>
          <a:lstStyle>
            <a:lvl1pPr marL="342900" indent="-342900" algn="l" defTabSz="914400" rtl="0" eaLnBrk="1" latinLnBrk="0" hangingPunct="1">
              <a:spcBef>
                <a:spcPct val="20000"/>
              </a:spcBef>
              <a:buFont typeface="Arial" pitchFamily="34" charset="0"/>
              <a:buNone/>
              <a:defRPr sz="18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Char char="•"/>
            </a:pPr>
            <a:endParaRPr lang="en-ZA" sz="2000" dirty="0"/>
          </a:p>
        </p:txBody>
      </p:sp>
      <p:pic>
        <p:nvPicPr>
          <p:cNvPr id="1029" name="Picture 5" descr="D:\My Documents\Pictures\question-mark-6906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95400"/>
            <a:ext cx="55626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344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chemeClr val="bg1"/>
                </a:solidFill>
              </a:rPr>
              <a:t>Reputation promise/mission</a:t>
            </a:r>
            <a:endParaRPr lang="en-US" dirty="0">
              <a:solidFill>
                <a:schemeClr val="bg1"/>
              </a:solidFill>
            </a:endParaRPr>
          </a:p>
        </p:txBody>
      </p:sp>
      <p:sp>
        <p:nvSpPr>
          <p:cNvPr id="9" name="Content Placeholder 8"/>
          <p:cNvSpPr>
            <a:spLocks noGrp="1"/>
          </p:cNvSpPr>
          <p:nvPr>
            <p:ph idx="1"/>
          </p:nvPr>
        </p:nvSpPr>
        <p:spPr/>
        <p:txBody>
          <a:bodyPr/>
          <a:lstStyle/>
          <a:p>
            <a:r>
              <a:rPr lang="en-US" dirty="0" smtClean="0"/>
              <a:t>The Auditor-General of South Africa has a constitutional mandate and, </a:t>
            </a:r>
          </a:p>
          <a:p>
            <a:r>
              <a:rPr lang="en-US" dirty="0" smtClean="0"/>
              <a:t>as the Supreme Audit Institution (SAI) of South Africa, it exists to strengthen our</a:t>
            </a:r>
          </a:p>
          <a:p>
            <a:r>
              <a:rPr lang="en-US" dirty="0" smtClean="0"/>
              <a:t>country’s democracy by </a:t>
            </a:r>
            <a:r>
              <a:rPr lang="en-US" b="1" dirty="0" smtClean="0"/>
              <a:t>enabling oversight, accountability and governance </a:t>
            </a:r>
            <a:r>
              <a:rPr lang="en-US" dirty="0" smtClean="0"/>
              <a:t>in the </a:t>
            </a:r>
          </a:p>
          <a:p>
            <a:r>
              <a:rPr lang="en-US" dirty="0" smtClean="0"/>
              <a:t>public sector through auditing, thereby </a:t>
            </a:r>
            <a:r>
              <a:rPr lang="en-US" b="1" dirty="0" smtClean="0"/>
              <a:t>building public confidence.</a:t>
            </a:r>
            <a:endParaRPr lang="en-US" dirty="0" smtClean="0"/>
          </a:p>
          <a:p>
            <a:endParaRPr lang="en-US" dirty="0"/>
          </a:p>
        </p:txBody>
      </p:sp>
      <p:sp>
        <p:nvSpPr>
          <p:cNvPr id="2" name="Slide Number Placeholder 1"/>
          <p:cNvSpPr>
            <a:spLocks noGrp="1"/>
          </p:cNvSpPr>
          <p:nvPr>
            <p:ph type="sldNum" sz="quarter" idx="12"/>
          </p:nvPr>
        </p:nvSpPr>
        <p:spPr/>
        <p:txBody>
          <a:bodyPr/>
          <a:lstStyle/>
          <a:p>
            <a:fld id="{229CBAE0-C9DC-48E5-BC21-54F13D4EB49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9CBAE0-C9DC-48E5-BC21-54F13D4EB498}" type="slidenum">
              <a:rPr lang="en-US" smtClean="0"/>
              <a:pPr/>
              <a:t>3</a:t>
            </a:fld>
            <a:endParaRPr lang="en-US" dirty="0"/>
          </a:p>
        </p:txBody>
      </p:sp>
      <p:sp>
        <p:nvSpPr>
          <p:cNvPr id="3" name="Title 2"/>
          <p:cNvSpPr>
            <a:spLocks noGrp="1"/>
          </p:cNvSpPr>
          <p:nvPr>
            <p:ph type="title"/>
          </p:nvPr>
        </p:nvSpPr>
        <p:spPr>
          <a:xfrm>
            <a:off x="457200" y="274638"/>
            <a:ext cx="8077200" cy="639762"/>
          </a:xfrm>
        </p:spPr>
        <p:txBody>
          <a:bodyPr>
            <a:noAutofit/>
          </a:bodyPr>
          <a:lstStyle/>
          <a:p>
            <a:r>
              <a:rPr lang="en-ZA" sz="3600" dirty="0" smtClean="0">
                <a:solidFill>
                  <a:schemeClr val="tx2"/>
                </a:solidFill>
                <a:latin typeface="Arial" panose="020B0604020202020204" pitchFamily="34" charset="0"/>
                <a:cs typeface="Arial" panose="020B0604020202020204" pitchFamily="34" charset="0"/>
              </a:rPr>
              <a:t>Purpose of the briefing </a:t>
            </a:r>
            <a:endParaRPr lang="en-ZA" sz="36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914401"/>
            <a:ext cx="8229600" cy="4800600"/>
          </a:xfrm>
        </p:spPr>
        <p:txBody>
          <a:bodyPr>
            <a:normAutofit/>
          </a:bodyPr>
          <a:lstStyle/>
          <a:p>
            <a:pPr marL="514350" indent="-457200">
              <a:buFont typeface="Arial" panose="020B0604020202020204" pitchFamily="34" charset="0"/>
              <a:buChar char="•"/>
            </a:pPr>
            <a:r>
              <a:rPr lang="en-ZA" sz="3200" dirty="0" smtClean="0">
                <a:solidFill>
                  <a:schemeClr val="tx2"/>
                </a:solidFill>
                <a:latin typeface="Arial" panose="020B0604020202020204" pitchFamily="34" charset="0"/>
                <a:cs typeface="Arial" panose="020B0604020202020204" pitchFamily="34" charset="0"/>
              </a:rPr>
              <a:t>To provide the portfolio committee (PC) with audit insights on the interim review of the department’s draft annual performance plan (APP) in order to add value to oversight</a:t>
            </a:r>
          </a:p>
          <a:p>
            <a:pPr marL="514350" indent="-457200">
              <a:buFont typeface="Arial" panose="020B0604020202020204" pitchFamily="34" charset="0"/>
              <a:buChar char="•"/>
            </a:pPr>
            <a:endParaRPr lang="en-ZA" sz="32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486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2" y="152400"/>
            <a:ext cx="8200697" cy="685800"/>
          </a:xfrm>
        </p:spPr>
        <p:txBody>
          <a:bodyPr>
            <a:normAutofit fontScale="90000"/>
          </a:bodyPr>
          <a:lstStyle/>
          <a:p>
            <a:r>
              <a:rPr lang="en-US" sz="2700" dirty="0" smtClean="0">
                <a:solidFill>
                  <a:schemeClr val="tx1"/>
                </a:solidFill>
                <a:latin typeface="Arial" pitchFamily="34" charset="0"/>
                <a:cs typeface="Arial" pitchFamily="34" charset="0"/>
              </a:rPr>
              <a:t>Key committee considerations when reviewing the APP</a:t>
            </a:r>
            <a:r>
              <a:rPr lang="en-US" dirty="0">
                <a:solidFill>
                  <a:srgbClr val="64ADCF"/>
                </a:solidFill>
                <a:latin typeface="Arial" pitchFamily="34" charset="0"/>
                <a:cs typeface="Arial" pitchFamily="34" charset="0"/>
              </a:rPr>
              <a:t/>
            </a:r>
            <a:br>
              <a:rPr lang="en-US" dirty="0">
                <a:solidFill>
                  <a:srgbClr val="64ADCF"/>
                </a:solidFill>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4707866"/>
              </p:ext>
            </p:extLst>
          </p:nvPr>
        </p:nvGraphicFramePr>
        <p:xfrm>
          <a:off x="228600" y="914400"/>
          <a:ext cx="84582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2595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13212797"/>
              </p:ext>
            </p:extLst>
          </p:nvPr>
        </p:nvGraphicFramePr>
        <p:xfrm>
          <a:off x="333594" y="574814"/>
          <a:ext cx="8277005" cy="5740592"/>
        </p:xfrm>
        <a:graphic>
          <a:graphicData uri="http://schemas.openxmlformats.org/drawingml/2006/table">
            <a:tbl>
              <a:tblPr firstRow="1" firstCol="1" bandRow="1">
                <a:tableStyleId>{21E4AEA4-8DFA-4A89-87EB-49C32662AFE0}</a:tableStyleId>
              </a:tblPr>
              <a:tblGrid>
                <a:gridCol w="2667000"/>
                <a:gridCol w="5610005"/>
              </a:tblGrid>
              <a:tr h="724325">
                <a:tc>
                  <a:txBody>
                    <a:bodyPr/>
                    <a:lstStyle/>
                    <a:p>
                      <a:pPr algn="ctr">
                        <a:lnSpc>
                          <a:spcPct val="115000"/>
                        </a:lnSpc>
                        <a:spcBef>
                          <a:spcPts val="300"/>
                        </a:spcBef>
                        <a:spcAft>
                          <a:spcPts val="300"/>
                        </a:spcAft>
                      </a:pPr>
                      <a:r>
                        <a:rPr lang="en-ZA" sz="2000" dirty="0" smtClean="0">
                          <a:effectLst/>
                        </a:rPr>
                        <a:t>Criteria</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Definition</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400" dirty="0" smtClean="0">
                        <a:effectLst/>
                        <a:latin typeface="Arial" panose="020B0604020202020204" pitchFamily="34" charset="0"/>
                        <a:cs typeface="Arial" panose="020B0604020202020204" pitchFamily="34" charset="0"/>
                      </a:endParaRPr>
                    </a:p>
                    <a:p>
                      <a:pPr algn="ctr">
                        <a:spcAft>
                          <a:spcPts val="0"/>
                        </a:spcAft>
                      </a:pPr>
                      <a:r>
                        <a:rPr lang="en-GB" sz="1400" dirty="0" smtClean="0">
                          <a:effectLst/>
                          <a:latin typeface="Arial" panose="020B0604020202020204" pitchFamily="34" charset="0"/>
                          <a:cs typeface="Arial" panose="020B0604020202020204" pitchFamily="34" charset="0"/>
                        </a:rPr>
                        <a:t>Reliable</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r>
                        <a:rPr lang="en-ZA" sz="1800" b="0" i="0" u="none" strike="noStrike" kern="1200" baseline="0" dirty="0" smtClean="0">
                          <a:solidFill>
                            <a:schemeClr val="dk1"/>
                          </a:solidFill>
                          <a:latin typeface="+mn-lt"/>
                          <a:ea typeface="+mn-ea"/>
                          <a:cs typeface="+mn-cs"/>
                        </a:rPr>
                        <a:t>the indicator should be accurate enough for its intended use and respond to changes in the level of performance.</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400" dirty="0" smtClean="0">
                        <a:effectLst/>
                        <a:latin typeface="Arial" panose="020B0604020202020204" pitchFamily="34" charset="0"/>
                        <a:cs typeface="Arial" panose="020B0604020202020204" pitchFamily="34" charset="0"/>
                      </a:endParaRPr>
                    </a:p>
                    <a:p>
                      <a:pPr algn="ctr">
                        <a:spcAft>
                          <a:spcPts val="0"/>
                        </a:spcAft>
                      </a:pPr>
                      <a:r>
                        <a:rPr lang="en-GB" sz="1400" dirty="0" smtClean="0">
                          <a:effectLst/>
                          <a:latin typeface="Arial" panose="020B0604020202020204" pitchFamily="34" charset="0"/>
                          <a:cs typeface="Arial" panose="020B0604020202020204" pitchFamily="34" charset="0"/>
                        </a:rPr>
                        <a:t>Well defined</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r>
                        <a:rPr lang="en-ZA" sz="1800" b="0" i="0" u="none" strike="noStrike" kern="1200" baseline="0" dirty="0" smtClean="0">
                          <a:solidFill>
                            <a:schemeClr val="dk1"/>
                          </a:solidFill>
                          <a:latin typeface="+mn-lt"/>
                          <a:ea typeface="+mn-ea"/>
                          <a:cs typeface="+mn-cs"/>
                        </a:rPr>
                        <a:t>the indicator needs to have a clear, unambiguous definition so that data will be collected consistently, and be easy to understand and use.</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400" dirty="0" smtClean="0">
                        <a:effectLst/>
                        <a:latin typeface="Arial" panose="020B0604020202020204" pitchFamily="34" charset="0"/>
                        <a:cs typeface="Arial" panose="020B0604020202020204" pitchFamily="34" charset="0"/>
                      </a:endParaRPr>
                    </a:p>
                    <a:p>
                      <a:pPr algn="ctr">
                        <a:spcAft>
                          <a:spcPts val="0"/>
                        </a:spcAft>
                      </a:pPr>
                      <a:r>
                        <a:rPr lang="en-GB" sz="1400" dirty="0" smtClean="0">
                          <a:effectLst/>
                          <a:latin typeface="Arial" panose="020B0604020202020204" pitchFamily="34" charset="0"/>
                          <a:cs typeface="Arial" panose="020B0604020202020204" pitchFamily="34" charset="0"/>
                        </a:rPr>
                        <a:t>Verifiable</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it must be possible to validate the processes and systems that produce the indicator.</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400" dirty="0" smtClean="0">
                        <a:effectLst/>
                        <a:latin typeface="Arial" panose="020B0604020202020204" pitchFamily="34" charset="0"/>
                        <a:cs typeface="Arial" panose="020B0604020202020204" pitchFamily="34" charset="0"/>
                      </a:endParaRPr>
                    </a:p>
                    <a:p>
                      <a:pPr algn="ctr">
                        <a:spcAft>
                          <a:spcPts val="0"/>
                        </a:spcAft>
                      </a:pPr>
                      <a:r>
                        <a:rPr lang="en-GB" sz="1400" dirty="0" smtClean="0">
                          <a:effectLst/>
                          <a:latin typeface="Arial" panose="020B0604020202020204" pitchFamily="34" charset="0"/>
                          <a:cs typeface="Arial" panose="020B0604020202020204" pitchFamily="34" charset="0"/>
                        </a:rPr>
                        <a:t>Cost-effective</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ZA" sz="1800" b="0" i="0" u="none" strike="noStrike" kern="1200" baseline="0" dirty="0" smtClean="0">
                          <a:solidFill>
                            <a:schemeClr val="dk1"/>
                          </a:solidFill>
                          <a:latin typeface="+mn-lt"/>
                          <a:ea typeface="+mn-ea"/>
                          <a:cs typeface="+mn-cs"/>
                        </a:rPr>
                        <a:t>the usefulness of the indicator must justify the cost of collecting the data.</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400" dirty="0" smtClean="0">
                        <a:effectLst/>
                        <a:latin typeface="Arial" panose="020B0604020202020204" pitchFamily="34" charset="0"/>
                        <a:cs typeface="Arial" panose="020B0604020202020204" pitchFamily="34" charset="0"/>
                      </a:endParaRPr>
                    </a:p>
                    <a:p>
                      <a:pPr algn="ctr">
                        <a:spcAft>
                          <a:spcPts val="0"/>
                        </a:spcAft>
                      </a:pPr>
                      <a:r>
                        <a:rPr lang="en-GB" sz="1400" dirty="0" smtClean="0">
                          <a:effectLst/>
                          <a:latin typeface="Arial" panose="020B0604020202020204" pitchFamily="34" charset="0"/>
                          <a:cs typeface="Arial" panose="020B0604020202020204" pitchFamily="34" charset="0"/>
                        </a:rPr>
                        <a:t>Appropriate</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r>
                        <a:rPr lang="en-ZA" sz="1800" b="0" i="0" u="none" strike="noStrike" kern="1200" baseline="0" dirty="0" smtClean="0">
                          <a:solidFill>
                            <a:schemeClr val="dk1"/>
                          </a:solidFill>
                          <a:latin typeface="+mn-lt"/>
                          <a:ea typeface="+mn-ea"/>
                          <a:cs typeface="+mn-cs"/>
                        </a:rPr>
                        <a:t>the indicator must avoid unintended consequences and encourage service delivery improvements, and not give managers incentives to carry out activities simply to meet a particular target.</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r>
                        <a:rPr lang="en-GB" sz="1400" dirty="0" smtClean="0">
                          <a:effectLst/>
                          <a:latin typeface="Arial" panose="020B0604020202020204" pitchFamily="34" charset="0"/>
                          <a:cs typeface="Arial" panose="020B0604020202020204" pitchFamily="34" charset="0"/>
                        </a:rPr>
                        <a:t>Relevant</a:t>
                      </a:r>
                      <a:endParaRPr lang="en-GB" sz="1400" dirty="0">
                        <a:effectLst/>
                        <a:latin typeface="Arial" panose="020B0604020202020204" pitchFamily="34" charset="0"/>
                        <a:cs typeface="Arial" panose="020B0604020202020204" pitchFamily="34" charset="0"/>
                      </a:endParaRPr>
                    </a:p>
                  </a:txBody>
                  <a:tcPr marL="68580" marR="68580" marT="0" marB="0"/>
                </a:tc>
                <a:tc>
                  <a:txBody>
                    <a:bodyPr/>
                    <a:lstStyle/>
                    <a:p>
                      <a:r>
                        <a:rPr lang="en-ZA" sz="1800" b="0" i="0" u="none" strike="noStrike" kern="1200" baseline="0" dirty="0" smtClean="0">
                          <a:solidFill>
                            <a:schemeClr val="dk1"/>
                          </a:solidFill>
                          <a:latin typeface="+mn-lt"/>
                          <a:ea typeface="+mn-ea"/>
                          <a:cs typeface="+mn-cs"/>
                        </a:rPr>
                        <a:t>the indicator must relate logically and directly to an aspect of the institution's mandate and the realisation of strategic goals and objectives.</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4" name="Rectangle 3"/>
          <p:cNvSpPr/>
          <p:nvPr/>
        </p:nvSpPr>
        <p:spPr>
          <a:xfrm>
            <a:off x="333595" y="206514"/>
            <a:ext cx="8277005" cy="707886"/>
          </a:xfrm>
          <a:prstGeom prst="rect">
            <a:avLst/>
          </a:prstGeom>
        </p:spPr>
        <p:txBody>
          <a:bodyPr wrap="square">
            <a:spAutoFit/>
          </a:bodyPr>
          <a:lstStyle/>
          <a:p>
            <a:pPr lvl="0" fontAlgn="base">
              <a:spcBef>
                <a:spcPct val="0"/>
              </a:spcBef>
              <a:spcAft>
                <a:spcPct val="0"/>
              </a:spcAft>
              <a:tabLst>
                <a:tab pos="457200" algn="l"/>
              </a:tabLst>
            </a:pPr>
            <a:r>
              <a:rPr lang="en-ZA" altLang="en-US" sz="2000" b="1" dirty="0" smtClean="0">
                <a:solidFill>
                  <a:srgbClr val="00A9A4"/>
                </a:solidFill>
                <a:latin typeface="Arial" pitchFamily="34" charset="0"/>
                <a:ea typeface="+mj-ea"/>
                <a:cs typeface="Arial" pitchFamily="34" charset="0"/>
              </a:rPr>
              <a:t>Performance indicator criteria (FMPPI)</a:t>
            </a:r>
          </a:p>
          <a:p>
            <a:pPr lvl="0" fontAlgn="base">
              <a:spcBef>
                <a:spcPct val="0"/>
              </a:spcBef>
              <a:spcAft>
                <a:spcPct val="0"/>
              </a:spcAft>
              <a:tabLst>
                <a:tab pos="457200" algn="l"/>
              </a:tabLst>
            </a:pPr>
            <a:endParaRPr lang="en-GB" altLang="en-US" sz="2000" b="1" dirty="0">
              <a:solidFill>
                <a:srgbClr val="00A9A4"/>
              </a:solidFill>
              <a:latin typeface="Arial" pitchFamily="34" charset="0"/>
              <a:ea typeface="+mj-ea"/>
              <a:cs typeface="Arial" pitchFamily="34" charset="0"/>
            </a:endParaRPr>
          </a:p>
        </p:txBody>
      </p:sp>
    </p:spTree>
    <p:extLst>
      <p:ext uri="{BB962C8B-B14F-4D97-AF65-F5344CB8AC3E}">
        <p14:creationId xmlns:p14="http://schemas.microsoft.com/office/powerpoint/2010/main" val="302972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5979237"/>
              </p:ext>
            </p:extLst>
          </p:nvPr>
        </p:nvGraphicFramePr>
        <p:xfrm>
          <a:off x="457200" y="927100"/>
          <a:ext cx="7620000" cy="4512770"/>
        </p:xfrm>
        <a:graphic>
          <a:graphicData uri="http://schemas.openxmlformats.org/drawingml/2006/table">
            <a:tbl>
              <a:tblPr firstRow="1" firstCol="1" bandRow="1">
                <a:tableStyleId>{21E4AEA4-8DFA-4A89-87EB-49C32662AFE0}</a:tableStyleId>
              </a:tblPr>
              <a:tblGrid>
                <a:gridCol w="2667000"/>
                <a:gridCol w="4953000"/>
              </a:tblGrid>
              <a:tr h="724325">
                <a:tc>
                  <a:txBody>
                    <a:bodyPr/>
                    <a:lstStyle/>
                    <a:p>
                      <a:pPr algn="ctr">
                        <a:lnSpc>
                          <a:spcPct val="115000"/>
                        </a:lnSpc>
                        <a:spcBef>
                          <a:spcPts val="300"/>
                        </a:spcBef>
                        <a:spcAft>
                          <a:spcPts val="300"/>
                        </a:spcAft>
                      </a:pPr>
                      <a:r>
                        <a:rPr lang="en-ZA" sz="2000" dirty="0" smtClean="0">
                          <a:effectLst/>
                        </a:rPr>
                        <a:t>Criteria</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Definition</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600" dirty="0" smtClean="0">
                        <a:effectLst/>
                      </a:endParaRPr>
                    </a:p>
                    <a:p>
                      <a:pPr algn="ctr">
                        <a:spcAft>
                          <a:spcPts val="0"/>
                        </a:spcAft>
                      </a:pPr>
                      <a:r>
                        <a:rPr lang="en-GB" sz="1600" dirty="0" smtClean="0">
                          <a:effectLst/>
                        </a:rPr>
                        <a:t>Specific</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ZA" sz="1800" kern="1200" dirty="0" smtClean="0">
                          <a:solidFill>
                            <a:schemeClr val="dk1"/>
                          </a:solidFill>
                          <a:effectLst/>
                          <a:latin typeface="+mn-lt"/>
                          <a:ea typeface="+mn-ea"/>
                          <a:cs typeface="+mn-cs"/>
                        </a:rPr>
                        <a:t>the nature and the required level of performance can be clearly identified</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600" dirty="0" smtClean="0">
                        <a:effectLst/>
                      </a:endParaRPr>
                    </a:p>
                    <a:p>
                      <a:pPr algn="ctr">
                        <a:spcAft>
                          <a:spcPts val="0"/>
                        </a:spcAft>
                      </a:pPr>
                      <a:r>
                        <a:rPr lang="en-GB" sz="1600" dirty="0" smtClean="0">
                          <a:effectLst/>
                        </a:rPr>
                        <a:t>Measurable</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ZA" sz="1800" kern="1200" dirty="0" smtClean="0">
                          <a:solidFill>
                            <a:schemeClr val="dk1"/>
                          </a:solidFill>
                          <a:effectLst/>
                          <a:latin typeface="+mn-lt"/>
                          <a:ea typeface="+mn-ea"/>
                          <a:cs typeface="+mn-cs"/>
                        </a:rPr>
                        <a:t>the required performance can be measured</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600" dirty="0" smtClean="0">
                        <a:effectLst/>
                      </a:endParaRPr>
                    </a:p>
                    <a:p>
                      <a:pPr algn="ctr">
                        <a:spcAft>
                          <a:spcPts val="0"/>
                        </a:spcAft>
                      </a:pPr>
                      <a:r>
                        <a:rPr lang="en-GB" sz="1600" dirty="0" smtClean="0">
                          <a:effectLst/>
                        </a:rPr>
                        <a:t>Achievable</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800" b="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the target is realistic given existing capacity</a:t>
                      </a:r>
                    </a:p>
                    <a:p>
                      <a:pPr algn="l">
                        <a:lnSpc>
                          <a:spcPct val="115000"/>
                        </a:lnSpc>
                        <a:spcAft>
                          <a:spcPts val="0"/>
                        </a:spcAft>
                      </a:pP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600" dirty="0" smtClean="0">
                        <a:effectLst/>
                      </a:endParaRPr>
                    </a:p>
                    <a:p>
                      <a:pPr algn="ctr">
                        <a:spcAft>
                          <a:spcPts val="0"/>
                        </a:spcAft>
                      </a:pPr>
                      <a:r>
                        <a:rPr lang="en-GB" sz="1600" dirty="0" smtClean="0">
                          <a:effectLst/>
                        </a:rPr>
                        <a:t>Relevant</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ZA" sz="1800" kern="1200" dirty="0" smtClean="0">
                          <a:solidFill>
                            <a:schemeClr val="dk1"/>
                          </a:solidFill>
                          <a:effectLst/>
                          <a:latin typeface="+mn-lt"/>
                          <a:ea typeface="+mn-ea"/>
                          <a:cs typeface="+mn-cs"/>
                        </a:rPr>
                        <a:t>the required performance is linked to the achievement of a goal</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r h="757689">
                <a:tc>
                  <a:txBody>
                    <a:bodyPr/>
                    <a:lstStyle/>
                    <a:p>
                      <a:pPr algn="ctr">
                        <a:spcAft>
                          <a:spcPts val="0"/>
                        </a:spcAft>
                      </a:pPr>
                      <a:endParaRPr lang="en-GB" sz="1600" dirty="0" smtClean="0">
                        <a:effectLst/>
                      </a:endParaRPr>
                    </a:p>
                    <a:p>
                      <a:pPr algn="ctr">
                        <a:spcAft>
                          <a:spcPts val="0"/>
                        </a:spcAft>
                      </a:pPr>
                      <a:r>
                        <a:rPr lang="en-GB" sz="1600" dirty="0" smtClean="0">
                          <a:effectLst/>
                        </a:rPr>
                        <a:t>Time-bound</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ZA" sz="1800" kern="1200" dirty="0" smtClean="0">
                          <a:solidFill>
                            <a:schemeClr val="dk1"/>
                          </a:solidFill>
                          <a:effectLst/>
                          <a:latin typeface="+mn-lt"/>
                          <a:ea typeface="+mn-ea"/>
                          <a:cs typeface="+mn-cs"/>
                        </a:rPr>
                        <a:t>the time period or deadline for delivery is specified</a:t>
                      </a:r>
                      <a:endParaRPr lang="en-GB" sz="160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4" name="Rectangle 3"/>
          <p:cNvSpPr/>
          <p:nvPr/>
        </p:nvSpPr>
        <p:spPr>
          <a:xfrm>
            <a:off x="333595" y="206514"/>
            <a:ext cx="8277005" cy="707886"/>
          </a:xfrm>
          <a:prstGeom prst="rect">
            <a:avLst/>
          </a:prstGeom>
        </p:spPr>
        <p:txBody>
          <a:bodyPr wrap="square">
            <a:spAutoFit/>
          </a:bodyPr>
          <a:lstStyle/>
          <a:p>
            <a:pPr lvl="0" fontAlgn="base">
              <a:spcBef>
                <a:spcPct val="0"/>
              </a:spcBef>
              <a:spcAft>
                <a:spcPct val="0"/>
              </a:spcAft>
              <a:tabLst>
                <a:tab pos="457200" algn="l"/>
              </a:tabLst>
            </a:pPr>
            <a:r>
              <a:rPr lang="en-ZA" altLang="en-US" sz="2000" b="1" dirty="0" smtClean="0">
                <a:solidFill>
                  <a:srgbClr val="00A9A4"/>
                </a:solidFill>
                <a:latin typeface="Arial" pitchFamily="34" charset="0"/>
                <a:ea typeface="+mj-ea"/>
                <a:cs typeface="Arial" pitchFamily="34" charset="0"/>
              </a:rPr>
              <a:t>Criteria for SMART Targets (FMPPI) </a:t>
            </a:r>
          </a:p>
          <a:p>
            <a:pPr lvl="0" fontAlgn="base">
              <a:spcBef>
                <a:spcPct val="0"/>
              </a:spcBef>
              <a:spcAft>
                <a:spcPct val="0"/>
              </a:spcAft>
              <a:tabLst>
                <a:tab pos="457200" algn="l"/>
              </a:tabLst>
            </a:pPr>
            <a:endParaRPr lang="en-GB" altLang="en-US" sz="2000" b="1" dirty="0">
              <a:solidFill>
                <a:srgbClr val="00A9A4"/>
              </a:solidFill>
              <a:latin typeface="Arial" pitchFamily="34" charset="0"/>
              <a:ea typeface="+mj-ea"/>
              <a:cs typeface="Arial" pitchFamily="34" charset="0"/>
            </a:endParaRPr>
          </a:p>
        </p:txBody>
      </p:sp>
    </p:spTree>
    <p:extLst>
      <p:ext uri="{BB962C8B-B14F-4D97-AF65-F5344CB8AC3E}">
        <p14:creationId xmlns:p14="http://schemas.microsoft.com/office/powerpoint/2010/main" val="1635565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Examples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2715073"/>
              </p:ext>
            </p:extLst>
          </p:nvPr>
        </p:nvGraphicFramePr>
        <p:xfrm>
          <a:off x="228600" y="762001"/>
          <a:ext cx="8610599" cy="5267324"/>
        </p:xfrm>
        <a:graphic>
          <a:graphicData uri="http://schemas.openxmlformats.org/drawingml/2006/table">
            <a:tbl>
              <a:tblPr firstRow="1" firstCol="1" bandRow="1">
                <a:tableStyleId>{00A15C55-8517-42AA-B614-E9B94910E393}</a:tableStyleId>
              </a:tblPr>
              <a:tblGrid>
                <a:gridCol w="2094470"/>
                <a:gridCol w="2404762"/>
                <a:gridCol w="4111367"/>
              </a:tblGrid>
              <a:tr h="1447799">
                <a:tc>
                  <a:txBody>
                    <a:bodyPr/>
                    <a:lstStyle/>
                    <a:p>
                      <a:pPr algn="ctr" rtl="0" fontAlgn="ctr"/>
                      <a:r>
                        <a:rPr lang="en-ZA" sz="2800" u="none" strike="noStrike" dirty="0">
                          <a:effectLst/>
                        </a:rPr>
                        <a:t>Indicator </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smtClean="0">
                          <a:effectLst/>
                        </a:rPr>
                        <a:t>Target</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smtClean="0">
                          <a:effectLst/>
                        </a:rPr>
                        <a:t>Comment on target/indicator </a:t>
                      </a:r>
                      <a:endParaRPr lang="en-ZA" sz="2800" b="1" i="0" u="none" strike="noStrike" dirty="0">
                        <a:solidFill>
                          <a:srgbClr val="FFFFFF"/>
                        </a:solidFill>
                        <a:effectLst/>
                        <a:latin typeface="Arial"/>
                      </a:endParaRPr>
                    </a:p>
                  </a:txBody>
                  <a:tcPr marL="9525" marR="9525" marT="9525" marB="0" anchor="ctr"/>
                </a:tc>
              </a:tr>
              <a:tr h="1676400">
                <a:tc>
                  <a:txBody>
                    <a:bodyPr/>
                    <a:lstStyle/>
                    <a:p>
                      <a:pPr algn="l" rtl="0" fontAlgn="ctr"/>
                      <a:r>
                        <a:rPr lang="en-ZA" sz="1400" b="1" i="0" u="none" strike="noStrike" dirty="0" smtClean="0">
                          <a:solidFill>
                            <a:schemeClr val="tx1"/>
                          </a:solidFill>
                          <a:effectLst/>
                          <a:latin typeface="Arial"/>
                        </a:rPr>
                        <a:t>Number</a:t>
                      </a:r>
                      <a:r>
                        <a:rPr lang="en-ZA" sz="1400" b="1" i="0" u="none" strike="noStrike" baseline="0" dirty="0" smtClean="0">
                          <a:solidFill>
                            <a:schemeClr val="tx1"/>
                          </a:solidFill>
                          <a:effectLst/>
                          <a:latin typeface="Arial"/>
                        </a:rPr>
                        <a:t> of initiatives to capacitate the tourist guiding sector</a:t>
                      </a:r>
                      <a:endParaRPr lang="en-ZA" sz="1400" b="1" i="0" u="none" strike="noStrike" dirty="0">
                        <a:solidFill>
                          <a:schemeClr val="tx1"/>
                        </a:solidFill>
                        <a:effectLst/>
                        <a:latin typeface="Arial"/>
                      </a:endParaRPr>
                    </a:p>
                  </a:txBody>
                  <a:tcPr marL="9525" marR="9525" marT="9525" marB="0"/>
                </a:tc>
                <a:tc>
                  <a:txBody>
                    <a:bodyPr/>
                    <a:lstStyle/>
                    <a:p>
                      <a:pPr algn="l" rtl="0" fontAlgn="ctr"/>
                      <a:r>
                        <a:rPr lang="en-ZA" sz="1400" b="1" i="0" u="none" strike="noStrike" dirty="0" smtClean="0">
                          <a:solidFill>
                            <a:schemeClr val="tx1"/>
                          </a:solidFill>
                          <a:effectLst/>
                          <a:latin typeface="Arial"/>
                        </a:rPr>
                        <a:t>10 new tourist guides</a:t>
                      </a:r>
                      <a:r>
                        <a:rPr lang="en-ZA" sz="1400" b="1" i="0" u="none" strike="noStrike" baseline="0" dirty="0" smtClean="0">
                          <a:solidFill>
                            <a:schemeClr val="tx1"/>
                          </a:solidFill>
                          <a:effectLst/>
                          <a:latin typeface="Arial"/>
                        </a:rPr>
                        <a:t> trained and placed at Cradle of Humankind by 31 October 2016</a:t>
                      </a:r>
                      <a:endParaRPr lang="en-ZA" sz="1400" b="1" i="0" u="none" strike="noStrike" dirty="0">
                        <a:solidFill>
                          <a:schemeClr val="tx1"/>
                        </a:solidFill>
                        <a:effectLst/>
                        <a:latin typeface="Arial"/>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b="1" i="0" u="none" strike="noStrike" dirty="0" smtClean="0">
                          <a:solidFill>
                            <a:schemeClr val="tx1"/>
                          </a:solidFill>
                          <a:effectLst/>
                          <a:latin typeface="Arial"/>
                        </a:rPr>
                        <a:t>Indicator and target meet the criteria</a:t>
                      </a:r>
                      <a:r>
                        <a:rPr lang="en-ZA" sz="1400" b="1" i="0" u="none" strike="noStrike" baseline="0" dirty="0" smtClean="0">
                          <a:solidFill>
                            <a:schemeClr val="tx1"/>
                          </a:solidFill>
                          <a:effectLst/>
                          <a:latin typeface="Arial"/>
                        </a:rPr>
                        <a:t> per the framework</a:t>
                      </a:r>
                      <a:endParaRPr lang="en-ZA" sz="1400" b="1" i="0" u="none" strike="noStrike" dirty="0" smtClean="0">
                        <a:solidFill>
                          <a:schemeClr val="tx1"/>
                        </a:solidFill>
                        <a:effectLst/>
                        <a:latin typeface="Arial"/>
                      </a:endParaRPr>
                    </a:p>
                    <a:p>
                      <a:pPr algn="l" rtl="0" fontAlgn="ctr"/>
                      <a:endParaRPr lang="en-ZA" sz="1400" b="1" i="0" u="none" strike="noStrike" dirty="0">
                        <a:solidFill>
                          <a:schemeClr val="tx1"/>
                        </a:solidFill>
                        <a:effectLst/>
                        <a:latin typeface="Arial"/>
                      </a:endParaRPr>
                    </a:p>
                  </a:txBody>
                  <a:tcPr marL="9525" marR="9525" marT="9525" marB="0"/>
                </a:tc>
              </a:tr>
              <a:tr h="1828800">
                <a:tc>
                  <a:txBody>
                    <a:bodyPr/>
                    <a:lstStyle/>
                    <a:p>
                      <a:pPr algn="l" rtl="0" fontAlgn="ctr"/>
                      <a:r>
                        <a:rPr lang="en-ZA" sz="1400" b="1" i="0" u="none" strike="noStrike" dirty="0" smtClean="0">
                          <a:solidFill>
                            <a:schemeClr val="tx1"/>
                          </a:solidFill>
                          <a:effectLst/>
                          <a:latin typeface="Arial"/>
                        </a:rPr>
                        <a:t>Capacitate</a:t>
                      </a:r>
                      <a:r>
                        <a:rPr lang="en-ZA" sz="1400" b="1" i="0" u="none" strike="noStrike" baseline="0" dirty="0" smtClean="0">
                          <a:solidFill>
                            <a:schemeClr val="tx1"/>
                          </a:solidFill>
                          <a:effectLst/>
                          <a:latin typeface="Arial"/>
                        </a:rPr>
                        <a:t> the tourist guiding sector</a:t>
                      </a:r>
                      <a:endParaRPr lang="en-ZA" sz="1400" b="1" i="0" u="none" strike="noStrike" dirty="0">
                        <a:solidFill>
                          <a:schemeClr val="tx1"/>
                        </a:solidFill>
                        <a:effectLst/>
                        <a:latin typeface="Arial"/>
                      </a:endParaRPr>
                    </a:p>
                  </a:txBody>
                  <a:tcPr marL="9525" marR="9525" marT="9525" marB="0"/>
                </a:tc>
                <a:tc>
                  <a:txBody>
                    <a:bodyPr/>
                    <a:lstStyle/>
                    <a:p>
                      <a:pPr algn="l" rtl="0" fontAlgn="ctr"/>
                      <a:r>
                        <a:rPr lang="en-ZA" sz="1400" b="1" i="0" u="none" strike="noStrike" dirty="0" smtClean="0">
                          <a:solidFill>
                            <a:schemeClr val="tx1"/>
                          </a:solidFill>
                          <a:effectLst/>
                          <a:latin typeface="Arial"/>
                        </a:rPr>
                        <a:t>Increase</a:t>
                      </a:r>
                      <a:r>
                        <a:rPr lang="en-ZA" sz="1400" b="1" i="0" u="none" strike="noStrike" baseline="0" dirty="0" smtClean="0">
                          <a:solidFill>
                            <a:schemeClr val="tx1"/>
                          </a:solidFill>
                          <a:effectLst/>
                          <a:latin typeface="Arial"/>
                        </a:rPr>
                        <a:t>  number of guides at World heritage sites</a:t>
                      </a:r>
                      <a:endParaRPr lang="en-ZA" sz="1400" b="1" i="0" u="none" strike="noStrike" dirty="0">
                        <a:solidFill>
                          <a:schemeClr val="tx1"/>
                        </a:solidFill>
                        <a:effectLst/>
                        <a:latin typeface="Arial"/>
                      </a:endParaRPr>
                    </a:p>
                  </a:txBody>
                  <a:tcPr marL="9525" marR="9525" marT="9525" marB="0"/>
                </a:tc>
                <a:tc>
                  <a:txBody>
                    <a:bodyPr/>
                    <a:lstStyle/>
                    <a:p>
                      <a:pPr algn="l" rtl="0" fontAlgn="ctr"/>
                      <a:r>
                        <a:rPr lang="en-ZA" sz="1400" b="1" i="0" u="none" strike="noStrike" dirty="0" smtClean="0">
                          <a:solidFill>
                            <a:schemeClr val="tx1"/>
                          </a:solidFill>
                          <a:effectLst/>
                          <a:latin typeface="Arial"/>
                        </a:rPr>
                        <a:t>Indicator is not:</a:t>
                      </a:r>
                    </a:p>
                    <a:p>
                      <a:pPr marL="285750" indent="-285750" algn="l" rtl="0" fontAlgn="ctr">
                        <a:buFont typeface="Arial" panose="020B0604020202020204" pitchFamily="34" charset="0"/>
                        <a:buChar char="•"/>
                      </a:pPr>
                      <a:r>
                        <a:rPr lang="en-ZA" sz="1400" b="1" i="0" u="none" strike="noStrike" dirty="0" smtClean="0">
                          <a:solidFill>
                            <a:schemeClr val="tx1"/>
                          </a:solidFill>
                          <a:effectLst/>
                          <a:latin typeface="Arial"/>
                        </a:rPr>
                        <a:t>Well</a:t>
                      </a:r>
                      <a:r>
                        <a:rPr lang="en-ZA" sz="1400" b="1" i="0" u="none" strike="noStrike" baseline="0" dirty="0" smtClean="0">
                          <a:solidFill>
                            <a:schemeClr val="tx1"/>
                          </a:solidFill>
                          <a:effectLst/>
                          <a:latin typeface="Arial"/>
                        </a:rPr>
                        <a:t> defined</a:t>
                      </a:r>
                    </a:p>
                    <a:p>
                      <a:pPr marL="285750" indent="-285750" algn="l" rtl="0" fontAlgn="ctr">
                        <a:buFont typeface="Arial" panose="020B0604020202020204" pitchFamily="34" charset="0"/>
                        <a:buChar char="•"/>
                      </a:pPr>
                      <a:r>
                        <a:rPr lang="en-ZA" sz="1400" b="1" i="0" u="none" strike="noStrike" baseline="0" dirty="0" smtClean="0">
                          <a:solidFill>
                            <a:schemeClr val="tx1"/>
                          </a:solidFill>
                          <a:effectLst/>
                          <a:latin typeface="Arial"/>
                        </a:rPr>
                        <a:t>Verifiable</a:t>
                      </a:r>
                    </a:p>
                    <a:p>
                      <a:pPr marL="0" indent="0" algn="l" rtl="0" fontAlgn="ctr">
                        <a:buFont typeface="Arial" panose="020B0604020202020204" pitchFamily="34" charset="0"/>
                        <a:buNone/>
                      </a:pPr>
                      <a:endParaRPr lang="en-ZA" sz="1400" b="1" i="0" u="none" strike="noStrike" dirty="0" smtClean="0">
                        <a:solidFill>
                          <a:schemeClr val="tx1"/>
                        </a:solidFill>
                        <a:effectLst/>
                        <a:latin typeface="Arial"/>
                      </a:endParaRPr>
                    </a:p>
                    <a:p>
                      <a:pPr marL="0" indent="0" algn="l" rtl="0" fontAlgn="ctr">
                        <a:buFont typeface="Arial" panose="020B0604020202020204" pitchFamily="34" charset="0"/>
                        <a:buNone/>
                      </a:pPr>
                      <a:r>
                        <a:rPr lang="en-ZA" sz="1400" b="1" i="0" u="none" strike="noStrike" dirty="0" smtClean="0">
                          <a:solidFill>
                            <a:schemeClr val="tx1"/>
                          </a:solidFill>
                          <a:effectLst/>
                          <a:latin typeface="Arial"/>
                        </a:rPr>
                        <a:t>Target is not:</a:t>
                      </a:r>
                    </a:p>
                    <a:p>
                      <a:pPr marL="285750" indent="-285750" algn="l" rtl="0" fontAlgn="ctr">
                        <a:buFont typeface="Arial" panose="020B0604020202020204" pitchFamily="34" charset="0"/>
                        <a:buChar char="•"/>
                      </a:pPr>
                      <a:r>
                        <a:rPr lang="en-ZA" sz="1400" b="1" i="0" u="none" strike="noStrike" dirty="0" smtClean="0">
                          <a:solidFill>
                            <a:schemeClr val="tx1"/>
                          </a:solidFill>
                          <a:effectLst/>
                          <a:latin typeface="Arial"/>
                        </a:rPr>
                        <a:t>Specific</a:t>
                      </a:r>
                    </a:p>
                    <a:p>
                      <a:pPr marL="285750" indent="-285750" algn="l" rtl="0" fontAlgn="ctr">
                        <a:buFont typeface="Arial" panose="020B0604020202020204" pitchFamily="34" charset="0"/>
                        <a:buChar char="•"/>
                      </a:pPr>
                      <a:r>
                        <a:rPr lang="en-ZA" sz="1400" b="1" i="0" u="none" strike="noStrike" dirty="0" smtClean="0">
                          <a:solidFill>
                            <a:schemeClr val="tx1"/>
                          </a:solidFill>
                          <a:effectLst/>
                          <a:latin typeface="Arial"/>
                        </a:rPr>
                        <a:t>Measurable</a:t>
                      </a:r>
                    </a:p>
                    <a:p>
                      <a:pPr marL="285750" indent="-285750" algn="l" rtl="0" fontAlgn="ctr">
                        <a:buFont typeface="Arial" panose="020B0604020202020204" pitchFamily="34" charset="0"/>
                        <a:buChar char="•"/>
                      </a:pPr>
                      <a:r>
                        <a:rPr lang="en-ZA" sz="1400" b="1" i="0" u="none" strike="noStrike" dirty="0" smtClean="0">
                          <a:solidFill>
                            <a:schemeClr val="tx1"/>
                          </a:solidFill>
                          <a:effectLst/>
                          <a:latin typeface="Arial"/>
                        </a:rPr>
                        <a:t>Time-bound</a:t>
                      </a:r>
                    </a:p>
                    <a:p>
                      <a:pPr marL="285750" indent="-285750" algn="l" rtl="0" fontAlgn="ctr">
                        <a:buFont typeface="Arial" panose="020B0604020202020204" pitchFamily="34" charset="0"/>
                        <a:buChar char="•"/>
                      </a:pPr>
                      <a:endParaRPr lang="en-ZA" sz="1400" b="1" i="0" u="none" strike="noStrike" dirty="0" smtClean="0">
                        <a:solidFill>
                          <a:schemeClr val="tx1"/>
                        </a:solidFill>
                        <a:effectLst/>
                        <a:latin typeface="Arial"/>
                      </a:endParaRPr>
                    </a:p>
                    <a:p>
                      <a:pPr algn="l" rtl="0" fontAlgn="ctr"/>
                      <a:endParaRPr lang="en-ZA" sz="1400" b="1" i="0" u="none" strike="noStrike" dirty="0">
                        <a:solidFill>
                          <a:schemeClr val="tx1"/>
                        </a:solidFill>
                        <a:effectLst/>
                        <a:latin typeface="Arial"/>
                      </a:endParaRPr>
                    </a:p>
                  </a:txBody>
                  <a:tcPr marL="9525" marR="9525" marT="9525" marB="0"/>
                </a:tc>
              </a:tr>
            </a:tbl>
          </a:graphicData>
        </a:graphic>
      </p:graphicFrame>
    </p:spTree>
    <p:extLst>
      <p:ext uri="{BB962C8B-B14F-4D97-AF65-F5344CB8AC3E}">
        <p14:creationId xmlns:p14="http://schemas.microsoft.com/office/powerpoint/2010/main" val="193798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487362"/>
          </a:xfrm>
        </p:spPr>
        <p:txBody>
          <a:bodyPr>
            <a:normAutofit/>
          </a:bodyPr>
          <a:lstStyle/>
          <a:p>
            <a:pPr algn="l"/>
            <a:r>
              <a:rPr lang="en-ZA" sz="2300" dirty="0" smtClean="0">
                <a:solidFill>
                  <a:schemeClr val="accent4">
                    <a:lumMod val="75000"/>
                  </a:schemeClr>
                </a:solidFill>
              </a:rPr>
              <a:t>Examples</a:t>
            </a:r>
            <a:endParaRPr lang="en-GB" sz="2300" dirty="0">
              <a:solidFill>
                <a:schemeClr val="accent4">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4470078"/>
              </p:ext>
            </p:extLst>
          </p:nvPr>
        </p:nvGraphicFramePr>
        <p:xfrm>
          <a:off x="304799" y="737767"/>
          <a:ext cx="8610602" cy="5322038"/>
        </p:xfrm>
        <a:graphic>
          <a:graphicData uri="http://schemas.openxmlformats.org/drawingml/2006/table">
            <a:tbl>
              <a:tblPr firstRow="1" firstCol="1" bandRow="1">
                <a:tableStyleId>{00A15C55-8517-42AA-B614-E9B94910E393}</a:tableStyleId>
              </a:tblPr>
              <a:tblGrid>
                <a:gridCol w="2094471"/>
                <a:gridCol w="2404763"/>
                <a:gridCol w="4111368"/>
              </a:tblGrid>
              <a:tr h="595263">
                <a:tc>
                  <a:txBody>
                    <a:bodyPr/>
                    <a:lstStyle/>
                    <a:p>
                      <a:pPr algn="ctr" rtl="0" fontAlgn="ctr"/>
                      <a:r>
                        <a:rPr lang="en-ZA" sz="2800" u="none" strike="noStrike" dirty="0">
                          <a:effectLst/>
                        </a:rPr>
                        <a:t>Indicator </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smtClean="0">
                          <a:effectLst/>
                        </a:rPr>
                        <a:t>Target</a:t>
                      </a:r>
                      <a:endParaRPr lang="en-ZA" sz="2800" b="1" i="0" u="none" strike="noStrike" dirty="0">
                        <a:solidFill>
                          <a:srgbClr val="FFFFFF"/>
                        </a:solidFill>
                        <a:effectLst/>
                        <a:latin typeface="Arial"/>
                      </a:endParaRPr>
                    </a:p>
                  </a:txBody>
                  <a:tcPr marL="9525" marR="9525" marT="9525" marB="0" anchor="ctr"/>
                </a:tc>
                <a:tc>
                  <a:txBody>
                    <a:bodyPr/>
                    <a:lstStyle/>
                    <a:p>
                      <a:pPr algn="ctr" rtl="0" fontAlgn="ctr"/>
                      <a:r>
                        <a:rPr lang="en-ZA" sz="2800" u="none" strike="noStrike" dirty="0" smtClean="0">
                          <a:effectLst/>
                        </a:rPr>
                        <a:t>Comments on</a:t>
                      </a:r>
                      <a:r>
                        <a:rPr lang="en-ZA" sz="2800" u="none" strike="noStrike" baseline="0" dirty="0" smtClean="0">
                          <a:effectLst/>
                        </a:rPr>
                        <a:t> target/indicator</a:t>
                      </a:r>
                      <a:endParaRPr lang="en-ZA" sz="2800" b="1" i="0" u="none" strike="noStrike" dirty="0">
                        <a:solidFill>
                          <a:srgbClr val="FFFFFF"/>
                        </a:solidFill>
                        <a:effectLst/>
                        <a:latin typeface="Arial"/>
                      </a:endParaRPr>
                    </a:p>
                  </a:txBody>
                  <a:tcPr marL="9525" marR="9525" marT="9525" marB="0" anchor="ctr"/>
                </a:tc>
              </a:tr>
              <a:tr h="1675868">
                <a:tc>
                  <a:txBody>
                    <a:bodyPr/>
                    <a:lstStyle/>
                    <a:p>
                      <a:pPr algn="l" rtl="0" fontAlgn="ctr"/>
                      <a:r>
                        <a:rPr lang="en-ZA" sz="1400" b="1" i="0" u="none" strike="noStrike" dirty="0" smtClean="0">
                          <a:solidFill>
                            <a:schemeClr val="tx1"/>
                          </a:solidFill>
                          <a:effectLst/>
                          <a:latin typeface="Arial"/>
                        </a:rPr>
                        <a:t>Number</a:t>
                      </a:r>
                      <a:r>
                        <a:rPr lang="en-ZA" sz="1400" b="1" i="0" u="none" strike="noStrike" baseline="0" dirty="0" smtClean="0">
                          <a:solidFill>
                            <a:schemeClr val="tx1"/>
                          </a:solidFill>
                          <a:effectLst/>
                          <a:latin typeface="Arial"/>
                        </a:rPr>
                        <a:t> of capacity building programmes implemented (One)</a:t>
                      </a:r>
                      <a:endParaRPr lang="en-ZA" sz="1400" b="1" i="0" u="none" strike="noStrike" dirty="0">
                        <a:solidFill>
                          <a:schemeClr val="tx1"/>
                        </a:solidFill>
                        <a:effectLst/>
                        <a:latin typeface="Arial"/>
                      </a:endParaRPr>
                    </a:p>
                  </a:txBody>
                  <a:tcPr marL="9525" marR="9525" marT="9525" marB="0" anchor="ctr"/>
                </a:tc>
                <a:tc>
                  <a:txBody>
                    <a:bodyPr/>
                    <a:lstStyle/>
                    <a:p>
                      <a:pPr algn="l" rtl="0" fontAlgn="ctr"/>
                      <a:r>
                        <a:rPr lang="en-ZA" sz="1400" b="1" i="0" u="none" strike="noStrike" dirty="0" smtClean="0">
                          <a:solidFill>
                            <a:schemeClr val="tx1"/>
                          </a:solidFill>
                          <a:effectLst/>
                          <a:latin typeface="Arial"/>
                        </a:rPr>
                        <a:t>300 Learners trained as Sommeliers (wine specialist) by 31 March</a:t>
                      </a:r>
                      <a:r>
                        <a:rPr lang="en-ZA" sz="1400" b="1" i="0" u="none" strike="noStrike" baseline="0" dirty="0" smtClean="0">
                          <a:solidFill>
                            <a:schemeClr val="tx1"/>
                          </a:solidFill>
                          <a:effectLst/>
                          <a:latin typeface="Arial"/>
                        </a:rPr>
                        <a:t> 2017</a:t>
                      </a:r>
                      <a:endParaRPr lang="en-ZA" sz="1400" b="1" i="0" u="none" strike="noStrike" dirty="0">
                        <a:solidFill>
                          <a:schemeClr val="tx1"/>
                        </a:solidFill>
                        <a:effectLst/>
                        <a:latin typeface="Arial"/>
                      </a:endParaRPr>
                    </a:p>
                  </a:txBody>
                  <a:tcPr marL="9525" marR="9525" marT="9525" marB="0" anchor="ctr"/>
                </a:tc>
                <a:tc>
                  <a:txBody>
                    <a:bodyPr/>
                    <a:lstStyle/>
                    <a:p>
                      <a:pPr algn="l" rtl="0" fontAlgn="ctr"/>
                      <a:r>
                        <a:rPr lang="en-ZA" sz="1400" b="1" i="0" u="none" strike="noStrike" dirty="0" smtClean="0">
                          <a:solidFill>
                            <a:schemeClr val="tx1"/>
                          </a:solidFill>
                          <a:effectLst/>
                          <a:latin typeface="Arial"/>
                        </a:rPr>
                        <a:t>Indicator and target meet the criteria</a:t>
                      </a:r>
                      <a:r>
                        <a:rPr lang="en-ZA" sz="1400" b="1" i="0" u="none" strike="noStrike" baseline="0" dirty="0" smtClean="0">
                          <a:solidFill>
                            <a:schemeClr val="tx1"/>
                          </a:solidFill>
                          <a:effectLst/>
                          <a:latin typeface="Arial"/>
                        </a:rPr>
                        <a:t> per the framework</a:t>
                      </a:r>
                      <a:endParaRPr lang="en-ZA" sz="1400" b="1" i="0" u="none" strike="noStrike" dirty="0">
                        <a:solidFill>
                          <a:schemeClr val="tx1"/>
                        </a:solidFill>
                        <a:effectLst/>
                        <a:latin typeface="Arial"/>
                      </a:endParaRPr>
                    </a:p>
                  </a:txBody>
                  <a:tcPr marL="9525" marR="9525" marT="9525" marB="0" anchor="ctr"/>
                </a:tc>
              </a:tr>
              <a:tr h="2508514">
                <a:tc>
                  <a:txBody>
                    <a:bodyPr/>
                    <a:lstStyle/>
                    <a:p>
                      <a:pPr algn="l" rtl="0" fontAlgn="ctr"/>
                      <a:r>
                        <a:rPr lang="en-ZA" sz="1400" b="1" i="0" u="none" strike="noStrike" dirty="0" smtClean="0">
                          <a:solidFill>
                            <a:schemeClr val="tx1"/>
                          </a:solidFill>
                          <a:effectLst/>
                          <a:latin typeface="Arial"/>
                        </a:rPr>
                        <a:t>Number</a:t>
                      </a:r>
                      <a:r>
                        <a:rPr lang="en-ZA" sz="1400" b="1" i="0" u="none" strike="noStrike" baseline="0" dirty="0" smtClean="0">
                          <a:solidFill>
                            <a:schemeClr val="tx1"/>
                          </a:solidFill>
                          <a:effectLst/>
                          <a:latin typeface="Arial"/>
                        </a:rPr>
                        <a:t> of capacity building programmes implemented (One)</a:t>
                      </a:r>
                      <a:endParaRPr lang="en-ZA" sz="1400" b="1" i="0" u="none" strike="noStrike" dirty="0">
                        <a:solidFill>
                          <a:schemeClr val="tx1"/>
                        </a:solidFill>
                        <a:effectLst/>
                        <a:latin typeface="Arial"/>
                      </a:endParaRPr>
                    </a:p>
                  </a:txBody>
                  <a:tcPr marL="9525" marR="9525" marT="9525" marB="0"/>
                </a:tc>
                <a:tc>
                  <a:txBody>
                    <a:bodyPr/>
                    <a:lstStyle/>
                    <a:p>
                      <a:pPr algn="l" rtl="0" fontAlgn="ctr"/>
                      <a:r>
                        <a:rPr lang="en-ZA" sz="1400" b="1" i="0" u="none" strike="noStrike" dirty="0" smtClean="0">
                          <a:solidFill>
                            <a:schemeClr val="tx1"/>
                          </a:solidFill>
                          <a:effectLst/>
                          <a:latin typeface="Arial"/>
                        </a:rPr>
                        <a:t>Train learners as Sommeliers</a:t>
                      </a:r>
                      <a:endParaRPr lang="en-ZA" sz="1400" b="1" i="0" u="none" strike="noStrike" dirty="0">
                        <a:solidFill>
                          <a:schemeClr val="tx1"/>
                        </a:solidFill>
                        <a:effectLst/>
                        <a:latin typeface="Arial"/>
                      </a:endParaRPr>
                    </a:p>
                  </a:txBody>
                  <a:tcPr marL="9525" marR="9525" marT="9525" marB="0"/>
                </a:tc>
                <a:tc>
                  <a:txBody>
                    <a:bodyPr/>
                    <a:lstStyle/>
                    <a:p>
                      <a:pPr algn="l" rtl="0" fontAlgn="ctr"/>
                      <a:r>
                        <a:rPr lang="en-ZA" sz="1400" b="1" i="0" u="none" strike="noStrike" dirty="0" smtClean="0">
                          <a:solidFill>
                            <a:schemeClr val="tx1"/>
                          </a:solidFill>
                          <a:effectLst/>
                          <a:latin typeface="Arial"/>
                        </a:rPr>
                        <a:t>Indicator meets the</a:t>
                      </a:r>
                      <a:r>
                        <a:rPr lang="en-ZA" sz="1400" b="1" i="0" u="none" strike="noStrike" baseline="0" dirty="0" smtClean="0">
                          <a:solidFill>
                            <a:schemeClr val="tx1"/>
                          </a:solidFill>
                          <a:effectLst/>
                          <a:latin typeface="Arial"/>
                        </a:rPr>
                        <a:t> criteria per the framework</a:t>
                      </a:r>
                    </a:p>
                    <a:p>
                      <a:pPr algn="l" rtl="0" fontAlgn="ctr"/>
                      <a:endParaRPr lang="en-ZA" sz="1400" b="1" i="0" u="none" strike="noStrike" baseline="0" dirty="0" smtClean="0">
                        <a:solidFill>
                          <a:schemeClr val="tx1"/>
                        </a:solidFill>
                        <a:effectLst/>
                        <a:latin typeface="Arial"/>
                      </a:endParaRPr>
                    </a:p>
                    <a:p>
                      <a:pPr algn="l" rtl="0" fontAlgn="ctr"/>
                      <a:r>
                        <a:rPr lang="en-ZA" sz="1400" b="1" i="0" u="none" strike="noStrike" baseline="0" dirty="0" smtClean="0">
                          <a:solidFill>
                            <a:schemeClr val="tx1"/>
                          </a:solidFill>
                          <a:effectLst/>
                          <a:latin typeface="Arial"/>
                        </a:rPr>
                        <a:t>Target is not:</a:t>
                      </a:r>
                    </a:p>
                    <a:p>
                      <a:pPr marL="285750" indent="-285750" algn="l" rtl="0" fontAlgn="ctr">
                        <a:buFont typeface="Arial" panose="020B0604020202020204" pitchFamily="34" charset="0"/>
                        <a:buChar char="•"/>
                      </a:pPr>
                      <a:r>
                        <a:rPr lang="en-ZA" sz="1400" b="1" i="0" u="none" strike="noStrike" baseline="0" dirty="0" smtClean="0">
                          <a:solidFill>
                            <a:schemeClr val="tx1"/>
                          </a:solidFill>
                          <a:effectLst/>
                          <a:latin typeface="Arial"/>
                        </a:rPr>
                        <a:t>Specific</a:t>
                      </a:r>
                    </a:p>
                    <a:p>
                      <a:pPr marL="285750" indent="-285750" algn="l" rtl="0" fontAlgn="ctr">
                        <a:buFont typeface="Arial" panose="020B0604020202020204" pitchFamily="34" charset="0"/>
                        <a:buChar char="•"/>
                      </a:pPr>
                      <a:r>
                        <a:rPr lang="en-ZA" sz="1400" b="1" i="0" u="none" strike="noStrike" baseline="0" dirty="0" smtClean="0">
                          <a:solidFill>
                            <a:schemeClr val="tx1"/>
                          </a:solidFill>
                          <a:effectLst/>
                          <a:latin typeface="Arial"/>
                        </a:rPr>
                        <a:t>Measurable</a:t>
                      </a:r>
                    </a:p>
                    <a:p>
                      <a:pPr marL="285750" indent="-285750" algn="l" rtl="0" fontAlgn="ctr">
                        <a:buFont typeface="Arial" panose="020B0604020202020204" pitchFamily="34" charset="0"/>
                        <a:buChar char="•"/>
                      </a:pPr>
                      <a:r>
                        <a:rPr lang="en-ZA" sz="1400" b="1" i="0" u="none" strike="noStrike" baseline="0" dirty="0" smtClean="0">
                          <a:solidFill>
                            <a:schemeClr val="tx1"/>
                          </a:solidFill>
                          <a:effectLst/>
                          <a:latin typeface="Arial"/>
                        </a:rPr>
                        <a:t>Time-bound</a:t>
                      </a: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baseline="0" dirty="0" smtClean="0">
                        <a:solidFill>
                          <a:schemeClr val="tx1"/>
                        </a:solidFill>
                        <a:effectLst/>
                        <a:latin typeface="Arial"/>
                      </a:endParaRPr>
                    </a:p>
                    <a:p>
                      <a:pPr algn="l" rtl="0" fontAlgn="ctr"/>
                      <a:endParaRPr lang="en-ZA" sz="1400" b="1" i="0" u="none" strike="noStrike" dirty="0">
                        <a:solidFill>
                          <a:schemeClr val="tx1"/>
                        </a:solidFill>
                        <a:effectLst/>
                        <a:latin typeface="Arial"/>
                      </a:endParaRPr>
                    </a:p>
                  </a:txBody>
                  <a:tcPr marL="9525" marR="9525" marT="9525" marB="0"/>
                </a:tc>
              </a:tr>
            </a:tbl>
          </a:graphicData>
        </a:graphic>
      </p:graphicFrame>
    </p:spTree>
    <p:extLst>
      <p:ext uri="{BB962C8B-B14F-4D97-AF65-F5344CB8AC3E}">
        <p14:creationId xmlns:p14="http://schemas.microsoft.com/office/powerpoint/2010/main" val="235865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9CBAE0-C9DC-48E5-BC21-54F13D4EB498}" type="slidenum">
              <a:rPr lang="en-US" smtClean="0"/>
              <a:pPr/>
              <a:t>9</a:t>
            </a:fld>
            <a:endParaRPr lang="en-US" dirty="0"/>
          </a:p>
        </p:txBody>
      </p:sp>
      <p:graphicFrame>
        <p:nvGraphicFramePr>
          <p:cNvPr id="5" name="Diagram 4"/>
          <p:cNvGraphicFramePr/>
          <p:nvPr>
            <p:extLst>
              <p:ext uri="{D42A27DB-BD31-4B8C-83A1-F6EECF244321}">
                <p14:modId xmlns:p14="http://schemas.microsoft.com/office/powerpoint/2010/main" val="3155436961"/>
              </p:ext>
            </p:extLst>
          </p:nvPr>
        </p:nvGraphicFramePr>
        <p:xfrm>
          <a:off x="533400" y="1368044"/>
          <a:ext cx="8001000" cy="4346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Wave 5"/>
          <p:cNvSpPr/>
          <p:nvPr/>
        </p:nvSpPr>
        <p:spPr>
          <a:xfrm>
            <a:off x="1524000" y="174244"/>
            <a:ext cx="6019800" cy="9144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b="1" dirty="0">
                <a:solidFill>
                  <a:prstClr val="white"/>
                </a:solidFill>
                <a:latin typeface="Arial" panose="020B0604020202020204" pitchFamily="34" charset="0"/>
                <a:cs typeface="Arial" panose="020B0604020202020204" pitchFamily="34" charset="0"/>
              </a:rPr>
              <a:t>AGSA review of </a:t>
            </a:r>
            <a:r>
              <a:rPr lang="en-US" b="1" dirty="0" smtClean="0">
                <a:solidFill>
                  <a:prstClr val="white"/>
                </a:solidFill>
                <a:latin typeface="Arial" panose="020B0604020202020204" pitchFamily="34" charset="0"/>
                <a:cs typeface="Arial" panose="020B0604020202020204" pitchFamily="34" charset="0"/>
              </a:rPr>
              <a:t>the draft 2016-17 APP</a:t>
            </a:r>
            <a:endParaRPr lang="en-US"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0835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2571</TotalTime>
  <Words>1469</Words>
  <Application>Microsoft Office PowerPoint</Application>
  <PresentationFormat>On-screen Show (4:3)</PresentationFormat>
  <Paragraphs>236</Paragraphs>
  <Slides>18</Slides>
  <Notes>14</Notes>
  <HiddenSlides>0</HiddenSlides>
  <MMClips>0</MMClips>
  <ScaleCrop>false</ScaleCrop>
  <HeadingPairs>
    <vt:vector size="6" baseType="variant">
      <vt:variant>
        <vt:lpstr>Fonts Used</vt:lpstr>
      </vt:variant>
      <vt:variant>
        <vt:i4>3</vt:i4>
      </vt:variant>
      <vt:variant>
        <vt:lpstr>Theme</vt:lpstr>
      </vt:variant>
      <vt:variant>
        <vt:i4>11</vt:i4>
      </vt:variant>
      <vt:variant>
        <vt:lpstr>Slide Titles</vt:lpstr>
      </vt:variant>
      <vt:variant>
        <vt:i4>18</vt:i4>
      </vt:variant>
    </vt:vector>
  </HeadingPairs>
  <TitlesOfParts>
    <vt:vector size="32" baseType="lpstr">
      <vt:lpstr>Arial</vt:lpstr>
      <vt:lpstr>Calibri</vt:lpstr>
      <vt:lpstr>Times New Roman</vt:lpstr>
      <vt:lpstr>Office Theme</vt:lpstr>
      <vt:lpstr>Custom Design</vt:lpstr>
      <vt:lpstr>3_Custom Design</vt:lpstr>
      <vt:lpstr>1_Custom Design</vt:lpstr>
      <vt:lpstr>4_Custom Design</vt:lpstr>
      <vt:lpstr>5_Custom Design</vt:lpstr>
      <vt:lpstr>6_Custom Design</vt:lpstr>
      <vt:lpstr>7_Custom Design</vt:lpstr>
      <vt:lpstr>8_Custom Design</vt:lpstr>
      <vt:lpstr>9_Custom Design</vt:lpstr>
      <vt:lpstr>10_Custom Design</vt:lpstr>
      <vt:lpstr>Briefing to the Portfolio Committee of Tourism on review of the draft 2016-17 APP </vt:lpstr>
      <vt:lpstr>Reputation promise/mission</vt:lpstr>
      <vt:lpstr>Purpose of the briefing </vt:lpstr>
      <vt:lpstr>Key committee considerations when reviewing the APP </vt:lpstr>
      <vt:lpstr>PowerPoint Presentation</vt:lpstr>
      <vt:lpstr>PowerPoint Presentation</vt:lpstr>
      <vt:lpstr>Examples</vt:lpstr>
      <vt:lpstr>Examples</vt:lpstr>
      <vt:lpstr>PowerPoint Presentation</vt:lpstr>
      <vt:lpstr>Criteria used to assess the draft APP</vt:lpstr>
      <vt:lpstr>PowerPoint Presentation</vt:lpstr>
      <vt:lpstr>Budget analysis – Dept (cont.)</vt:lpstr>
      <vt:lpstr>PowerPoint Presentation</vt:lpstr>
      <vt:lpstr>Programme: 2 – Policy and Knowledge Services</vt:lpstr>
      <vt:lpstr>Programme: 2 – Policy and Knowledge Services</vt:lpstr>
      <vt:lpstr>All Programmes</vt:lpstr>
      <vt:lpstr>All Programmes</vt:lpstr>
      <vt:lpstr>QUESTIONS   </vt:lpstr>
    </vt:vector>
  </TitlesOfParts>
  <Company>Auditor General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Gerharddt</dc:creator>
  <cp:lastModifiedBy>PvanNiekerk</cp:lastModifiedBy>
  <cp:revision>239</cp:revision>
  <cp:lastPrinted>2016-03-10T09:21:01Z</cp:lastPrinted>
  <dcterms:created xsi:type="dcterms:W3CDTF">2013-05-24T12:21:16Z</dcterms:created>
  <dcterms:modified xsi:type="dcterms:W3CDTF">2016-03-10T09:21:07Z</dcterms:modified>
</cp:coreProperties>
</file>