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88" r:id="rId2"/>
    <p:sldId id="258" r:id="rId3"/>
    <p:sldId id="300" r:id="rId4"/>
    <p:sldId id="367" r:id="rId5"/>
    <p:sldId id="368" r:id="rId6"/>
    <p:sldId id="370" r:id="rId7"/>
    <p:sldId id="342" r:id="rId8"/>
    <p:sldId id="390" r:id="rId9"/>
    <p:sldId id="359" r:id="rId10"/>
    <p:sldId id="344" r:id="rId11"/>
    <p:sldId id="345" r:id="rId12"/>
    <p:sldId id="348" r:id="rId13"/>
    <p:sldId id="350" r:id="rId14"/>
    <p:sldId id="346" r:id="rId15"/>
    <p:sldId id="352" r:id="rId16"/>
    <p:sldId id="353" r:id="rId17"/>
    <p:sldId id="354" r:id="rId18"/>
    <p:sldId id="372" r:id="rId19"/>
    <p:sldId id="365" r:id="rId20"/>
    <p:sldId id="267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6190" autoAdjust="0"/>
  </p:normalViewPr>
  <p:slideViewPr>
    <p:cSldViewPr>
      <p:cViewPr varScale="1">
        <p:scale>
          <a:sx n="88" d="100"/>
          <a:sy n="88" d="100"/>
        </p:scale>
        <p:origin x="-2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Microsoft\Windows\Temporary%20Internet%20Files\Content.Outlook\4M4DYG1X\ACIRC%20Airlift%20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Microsoft\Windows\Temporary%20Internet%20Files\Content.Outlook\4M4DYG1X\ACIRC%20Airlift%20Comparison_Version2%20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Airlift </a:t>
            </a:r>
            <a:r>
              <a:rPr lang="en-US" dirty="0"/>
              <a:t>Comparison</a:t>
            </a:r>
          </a:p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Flights for Given Cargo Manifest</a:t>
            </a:r>
          </a:p>
        </c:rich>
      </c:tx>
      <c:layout>
        <c:manualLayout>
          <c:xMode val="edge"/>
          <c:yMode val="edge"/>
          <c:x val="0.29051545640128312"/>
          <c:y val="2.7777734815772913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7703937007874021"/>
          <c:y val="0.25083333333333324"/>
          <c:w val="0.79240507436570462"/>
          <c:h val="0.43769247594050825"/>
        </c:manualLayout>
      </c:layout>
      <c:barChart>
        <c:barDir val="col"/>
        <c:grouping val="clustered"/>
        <c:ser>
          <c:idx val="0"/>
          <c:order val="0"/>
          <c:tx>
            <c:strRef>
              <c:f>Sheet1!$D$2</c:f>
              <c:strCache>
                <c:ptCount val="1"/>
                <c:pt idx="0">
                  <c:v>Flights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Sheet1!$C$3:$C$9</c:f>
              <c:strCache>
                <c:ptCount val="7"/>
                <c:pt idx="0">
                  <c:v>C130</c:v>
                </c:pt>
                <c:pt idx="1">
                  <c:v>IL-76</c:v>
                </c:pt>
                <c:pt idx="2">
                  <c:v>A400</c:v>
                </c:pt>
                <c:pt idx="3">
                  <c:v>An-70</c:v>
                </c:pt>
                <c:pt idx="4">
                  <c:v>C-17</c:v>
                </c:pt>
                <c:pt idx="5">
                  <c:v>An-124</c:v>
                </c:pt>
                <c:pt idx="6">
                  <c:v>C-5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0">
                  <c:v>90</c:v>
                </c:pt>
                <c:pt idx="1">
                  <c:v>286</c:v>
                </c:pt>
                <c:pt idx="2">
                  <c:v>318</c:v>
                </c:pt>
                <c:pt idx="3">
                  <c:v>283</c:v>
                </c:pt>
                <c:pt idx="4">
                  <c:v>98</c:v>
                </c:pt>
                <c:pt idx="5">
                  <c:v>74</c:v>
                </c:pt>
                <c:pt idx="6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% Manifest (Tonnage)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Sheet1!$C$3:$C$9</c:f>
              <c:strCache>
                <c:ptCount val="7"/>
                <c:pt idx="0">
                  <c:v>C130</c:v>
                </c:pt>
                <c:pt idx="1">
                  <c:v>IL-76</c:v>
                </c:pt>
                <c:pt idx="2">
                  <c:v>A400</c:v>
                </c:pt>
                <c:pt idx="3">
                  <c:v>An-70</c:v>
                </c:pt>
                <c:pt idx="4">
                  <c:v>C-17</c:v>
                </c:pt>
                <c:pt idx="5">
                  <c:v>An-124</c:v>
                </c:pt>
                <c:pt idx="6">
                  <c:v>C-5</c:v>
                </c:pt>
              </c:strCache>
            </c:strRef>
          </c:cat>
          <c:val>
            <c:numRef>
              <c:f>Sheet1!$E$3:$E$9</c:f>
              <c:numCache>
                <c:formatCode>General</c:formatCode>
                <c:ptCount val="7"/>
                <c:pt idx="0">
                  <c:v>25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dLbls/>
        <c:gapWidth val="219"/>
        <c:overlap val="-27"/>
        <c:axId val="61212544"/>
        <c:axId val="61243392"/>
      </c:barChart>
      <c:catAx>
        <c:axId val="61212544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Aircraft Type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43392"/>
        <c:crosses val="autoZero"/>
        <c:auto val="1"/>
        <c:lblAlgn val="ctr"/>
        <c:lblOffset val="100"/>
      </c:catAx>
      <c:valAx>
        <c:axId val="61243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Flights &amp; % Total Weight</a:t>
                </a:r>
              </a:p>
            </c:rich>
          </c:tx>
          <c:layout>
            <c:manualLayout>
              <c:xMode val="edge"/>
              <c:yMode val="edge"/>
              <c:x val="4.4444444444444536E-2"/>
              <c:y val="0.22768518518518546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1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ACIRC Flights per Echelon (Il-76)</a:t>
            </a:r>
          </a:p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Option:  Complete Bn Gp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6514119945533213E-2"/>
          <c:y val="0.12085519922254609"/>
          <c:w val="0.9009294890770233"/>
          <c:h val="0.76564327418256495"/>
        </c:manualLayout>
      </c:layout>
      <c:barChart>
        <c:barDir val="col"/>
        <c:grouping val="clustered"/>
        <c:ser>
          <c:idx val="0"/>
          <c:order val="0"/>
          <c:tx>
            <c:strRef>
              <c:f>Sheet1!$W$2</c:f>
              <c:strCache>
                <c:ptCount val="1"/>
                <c:pt idx="0">
                  <c:v>Flights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Sheet1!$V$3:$V$5</c:f>
              <c:strCache>
                <c:ptCount val="3"/>
                <c:pt idx="0">
                  <c:v>F Ech</c:v>
                </c:pt>
                <c:pt idx="1">
                  <c:v>A Ech</c:v>
                </c:pt>
                <c:pt idx="2">
                  <c:v>B Ech</c:v>
                </c:pt>
              </c:strCache>
            </c:strRef>
          </c:cat>
          <c:val>
            <c:numRef>
              <c:f>Sheet1!$W$3:$W$5</c:f>
              <c:numCache>
                <c:formatCode>General</c:formatCode>
                <c:ptCount val="3"/>
                <c:pt idx="0">
                  <c:v>76</c:v>
                </c:pt>
                <c:pt idx="1">
                  <c:v>45</c:v>
                </c:pt>
                <c:pt idx="2">
                  <c:v>166</c:v>
                </c:pt>
              </c:numCache>
            </c:numRef>
          </c:val>
        </c:ser>
        <c:dLbls/>
        <c:gapWidth val="219"/>
        <c:overlap val="-27"/>
        <c:axId val="61440384"/>
        <c:axId val="61441920"/>
      </c:barChart>
      <c:catAx>
        <c:axId val="61440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41920"/>
        <c:crosses val="autoZero"/>
        <c:auto val="1"/>
        <c:lblAlgn val="ctr"/>
        <c:lblOffset val="100"/>
      </c:catAx>
      <c:valAx>
        <c:axId val="61441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4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559FA-1129-42A5-BC2E-F2311C1B53E3}" type="datetimeFigureOut">
              <a:rPr lang="en-ZA" smtClean="0"/>
              <a:pPr/>
              <a:t>2016/03/11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3C8C5-C783-4C4B-91C8-E40B02B831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7851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144E69-6986-4F76-9D70-521F20E2840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8D4C98-3383-4C4E-95C2-1957FD7FF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81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D4C98-3383-4C4E-95C2-1957FD7FF1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D4C98-3383-4C4E-95C2-1957FD7FF1F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D4C98-3383-4C4E-95C2-1957FD7FF1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7013-F9AC-4F54-B262-D6CF77DAB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Information Brief to the </a:t>
            </a:r>
            <a:br>
              <a:rPr lang="en-US" sz="3600" b="1" dirty="0" smtClean="0"/>
            </a:br>
            <a:r>
              <a:rPr lang="en-US" sz="3600" b="1" dirty="0" smtClean="0"/>
              <a:t>Joint Standing Committee on </a:t>
            </a:r>
            <a:r>
              <a:rPr lang="en-US" sz="3600" b="1" dirty="0" err="1" smtClean="0"/>
              <a:t>Defence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u="sng" dirty="0" smtClean="0">
                <a:solidFill>
                  <a:srgbClr val="FF0000"/>
                </a:solidFill>
              </a:rPr>
              <a:t>The SANDF’s involvement in the</a:t>
            </a:r>
            <a:br>
              <a:rPr lang="en-US" sz="3600" b="1" u="sng" dirty="0" smtClean="0">
                <a:solidFill>
                  <a:srgbClr val="FF0000"/>
                </a:solidFill>
              </a:rPr>
            </a:br>
            <a:r>
              <a:rPr lang="en-US" sz="3600" b="1" u="sng" dirty="0" smtClean="0">
                <a:solidFill>
                  <a:srgbClr val="FF0000"/>
                </a:solidFill>
              </a:rPr>
              <a:t>African Capacity for Immediate Response to Crises (ACIRC)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154832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South African National </a:t>
            </a:r>
            <a:r>
              <a:rPr lang="en-US" sz="4000" dirty="0" err="1" smtClean="0"/>
              <a:t>Defence</a:t>
            </a:r>
            <a:r>
              <a:rPr lang="en-US" sz="4000" dirty="0" smtClean="0"/>
              <a:t> Force</a:t>
            </a:r>
          </a:p>
          <a:p>
            <a:r>
              <a:rPr lang="en-US" sz="4000" dirty="0" smtClean="0"/>
              <a:t>Joint Operations Division</a:t>
            </a:r>
          </a:p>
          <a:p>
            <a:r>
              <a:rPr lang="en-US" dirty="0" smtClean="0"/>
              <a:t>11 March 2016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52736"/>
            <a:ext cx="30765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1527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Activities in the Planning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5253490"/>
              </p:ext>
            </p:extLst>
          </p:nvPr>
        </p:nvGraphicFramePr>
        <p:xfrm>
          <a:off x="457200" y="1268758"/>
          <a:ext cx="8229600" cy="350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368152"/>
                <a:gridCol w="1728192"/>
                <a:gridCol w="2386608"/>
              </a:tblGrid>
              <a:tr h="374703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When?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Where?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Expected Result</a:t>
                      </a:r>
                      <a:endParaRPr lang="en-ZA" dirty="0"/>
                    </a:p>
                  </a:txBody>
                  <a:tcPr/>
                </a:tc>
              </a:tr>
              <a:tr h="633411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Framework Nation (FN) standby period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Jan – 30 Jun 16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Home bases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Continuation </a:t>
                      </a:r>
                      <a:r>
                        <a:rPr lang="en-ZA" sz="1600" baseline="0" dirty="0" smtClean="0"/>
                        <a:t> training; maintenance and repair of equipment</a:t>
                      </a:r>
                      <a:endParaRPr lang="en-ZA" sz="1600" dirty="0"/>
                    </a:p>
                  </a:txBody>
                  <a:tcPr/>
                </a:tc>
              </a:tr>
              <a:tr h="646747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Training exercises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15-29 Jul 16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Jointly as well as per Service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Ex YOUNG EAGLE</a:t>
                      </a:r>
                    </a:p>
                    <a:p>
                      <a:r>
                        <a:rPr lang="en-ZA" sz="1600" dirty="0" smtClean="0"/>
                        <a:t>Ex</a:t>
                      </a:r>
                      <a:r>
                        <a:rPr lang="en-ZA" sz="1600" baseline="0" dirty="0" smtClean="0"/>
                        <a:t> NDLOVU</a:t>
                      </a:r>
                      <a:endParaRPr lang="en-ZA" sz="1600" dirty="0"/>
                    </a:p>
                  </a:txBody>
                  <a:tcPr/>
                </a:tc>
              </a:tr>
              <a:tr h="721405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Volunteering Nation (VN) standby period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Jan – 30 Jun 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Home bases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Maintenance of readiness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2016/17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Home bases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To be ready for possible call-up/mobilisation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63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Force Levels and Contribution of Resources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4754978"/>
              </p:ext>
            </p:extLst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5841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Force Level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Main Equipment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Personnel Strength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Remarks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431 Joint Task Force HQ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8 x </a:t>
                      </a:r>
                      <a:r>
                        <a:rPr lang="en-ZA" sz="1600" dirty="0" err="1" smtClean="0"/>
                        <a:t>Ratel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Comd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199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u="sng" dirty="0" smtClean="0"/>
                        <a:t>SA Army</a:t>
                      </a:r>
                    </a:p>
                    <a:p>
                      <a:r>
                        <a:rPr lang="en-ZA" sz="1600" dirty="0" smtClean="0"/>
                        <a:t>1 x Mot </a:t>
                      </a:r>
                      <a:r>
                        <a:rPr lang="en-ZA" sz="1600" dirty="0" err="1" smtClean="0"/>
                        <a:t>Inf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Bn</a:t>
                      </a:r>
                      <a:endParaRPr lang="en-ZA" sz="1600" dirty="0" smtClean="0"/>
                    </a:p>
                    <a:p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 smtClean="0"/>
                    </a:p>
                    <a:p>
                      <a:r>
                        <a:rPr lang="en-ZA" sz="1600" dirty="0" smtClean="0"/>
                        <a:t>103 x </a:t>
                      </a:r>
                      <a:r>
                        <a:rPr lang="en-ZA" sz="1600" dirty="0" err="1" smtClean="0"/>
                        <a:t>Caspir</a:t>
                      </a:r>
                      <a:r>
                        <a:rPr lang="en-ZA" sz="1600" dirty="0" smtClean="0"/>
                        <a:t> APCs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 smtClean="0"/>
                    </a:p>
                    <a:p>
                      <a:pPr algn="ctr"/>
                      <a:r>
                        <a:rPr lang="en-ZA" sz="1600" dirty="0" smtClean="0"/>
                        <a:t>904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x </a:t>
                      </a:r>
                      <a:r>
                        <a:rPr lang="en-ZA" sz="1600" dirty="0" err="1" smtClean="0"/>
                        <a:t>Armd</a:t>
                      </a:r>
                      <a:r>
                        <a:rPr lang="en-ZA" sz="1600" dirty="0" smtClean="0"/>
                        <a:t> C </a:t>
                      </a:r>
                      <a:r>
                        <a:rPr lang="en-ZA" sz="1600" dirty="0" err="1" smtClean="0"/>
                        <a:t>Sqn</a:t>
                      </a:r>
                      <a:r>
                        <a:rPr lang="en-ZA" sz="1600" dirty="0" smtClean="0"/>
                        <a:t> (-) </a:t>
                      </a:r>
                    </a:p>
                    <a:p>
                      <a:r>
                        <a:rPr lang="en-ZA" sz="1600" dirty="0" smtClean="0"/>
                        <a:t>1 x ZT3A2 </a:t>
                      </a:r>
                      <a:r>
                        <a:rPr lang="en-ZA" sz="1600" dirty="0" err="1" smtClean="0"/>
                        <a:t>Tp</a:t>
                      </a:r>
                      <a:endParaRPr lang="en-ZA" sz="1600" dirty="0" smtClean="0"/>
                    </a:p>
                    <a:p>
                      <a:r>
                        <a:rPr lang="en-ZA" sz="1600" dirty="0" smtClean="0"/>
                        <a:t>1 x Mech </a:t>
                      </a:r>
                      <a:r>
                        <a:rPr lang="en-ZA" sz="1600" dirty="0" err="1" smtClean="0"/>
                        <a:t>Inf</a:t>
                      </a:r>
                      <a:r>
                        <a:rPr lang="en-ZA" sz="1600" dirty="0" smtClean="0"/>
                        <a:t> Pl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8 x </a:t>
                      </a:r>
                      <a:r>
                        <a:rPr lang="en-ZA" sz="1600" dirty="0" err="1" smtClean="0"/>
                        <a:t>Rooikat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Armd</a:t>
                      </a:r>
                      <a:r>
                        <a:rPr lang="en-ZA" sz="1600" dirty="0" smtClean="0"/>
                        <a:t> C</a:t>
                      </a:r>
                    </a:p>
                    <a:p>
                      <a:r>
                        <a:rPr lang="en-ZA" sz="1600" dirty="0" smtClean="0"/>
                        <a:t>4 x </a:t>
                      </a:r>
                      <a:r>
                        <a:rPr lang="en-ZA" sz="1600" dirty="0" err="1" smtClean="0"/>
                        <a:t>Ratel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Msl</a:t>
                      </a:r>
                      <a:endParaRPr lang="en-ZA" sz="1600" dirty="0" smtClean="0"/>
                    </a:p>
                    <a:p>
                      <a:r>
                        <a:rPr lang="en-ZA" sz="1600" dirty="0" smtClean="0"/>
                        <a:t>4 x </a:t>
                      </a:r>
                      <a:r>
                        <a:rPr lang="en-ZA" sz="1600" dirty="0" err="1" smtClean="0"/>
                        <a:t>Ratel</a:t>
                      </a:r>
                      <a:r>
                        <a:rPr lang="en-ZA" sz="1600" dirty="0" smtClean="0"/>
                        <a:t> 20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155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x Arty </a:t>
                      </a:r>
                      <a:r>
                        <a:rPr lang="en-ZA" sz="1600" dirty="0" err="1" smtClean="0"/>
                        <a:t>Bty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8 x 120mm </a:t>
                      </a:r>
                      <a:r>
                        <a:rPr lang="en-ZA" sz="1600" dirty="0" err="1" smtClean="0"/>
                        <a:t>Mor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204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x Eng </a:t>
                      </a:r>
                      <a:r>
                        <a:rPr lang="en-ZA" sz="1600" dirty="0" err="1" smtClean="0"/>
                        <a:t>Tp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49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x Sig </a:t>
                      </a:r>
                      <a:r>
                        <a:rPr lang="en-ZA" sz="1600" dirty="0" err="1" smtClean="0"/>
                        <a:t>Sqn</a:t>
                      </a:r>
                      <a:r>
                        <a:rPr lang="en-ZA" sz="1600" dirty="0" smtClean="0"/>
                        <a:t> (-)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Radio and </a:t>
                      </a:r>
                      <a:r>
                        <a:rPr lang="en-ZA" sz="1600" dirty="0" err="1" smtClean="0"/>
                        <a:t>tele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err="1" smtClean="0"/>
                        <a:t>comms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107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x Comp </a:t>
                      </a:r>
                      <a:r>
                        <a:rPr lang="en-ZA" sz="1600" dirty="0" err="1" smtClean="0"/>
                        <a:t>Tac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Int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Tp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45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Sub-TOTAL: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1,663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44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Force Levels and Contribution of Resources (2)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1455096"/>
              </p:ext>
            </p:extLst>
          </p:nvPr>
        </p:nvGraphicFramePr>
        <p:xfrm>
          <a:off x="457200" y="1412776"/>
          <a:ext cx="8229600" cy="3559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016224"/>
                <a:gridCol w="1584176"/>
                <a:gridCol w="2530624"/>
              </a:tblGrid>
              <a:tr h="663578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Force Level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Main Equipment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Personnel Strength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Remarks</a:t>
                      </a:r>
                      <a:endParaRPr lang="en-ZA" dirty="0"/>
                    </a:p>
                  </a:txBody>
                  <a:tcPr/>
                </a:tc>
              </a:tr>
              <a:tr h="2216742">
                <a:tc>
                  <a:txBody>
                    <a:bodyPr/>
                    <a:lstStyle/>
                    <a:p>
                      <a:r>
                        <a:rPr lang="en-ZA" sz="1600" b="1" u="sng" dirty="0" smtClean="0"/>
                        <a:t>SAAF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Air assets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Tactical Airfield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 x </a:t>
                      </a:r>
                      <a:r>
                        <a:rPr lang="en-ZA" sz="1600" dirty="0" err="1" smtClean="0">
                          <a:solidFill>
                            <a:schemeClr val="tx1"/>
                          </a:solidFill>
                        </a:rPr>
                        <a:t>Rooivalk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 CSH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 x A109 LUH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 x Oryx MTH</a:t>
                      </a:r>
                    </a:p>
                    <a:p>
                      <a:r>
                        <a:rPr lang="en-ZA" sz="1600" dirty="0" smtClean="0"/>
                        <a:t>2 x C130 a/c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UAVs (TBC)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Air-ambulances (C130; PC12; Citation 550)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pPr algn="ctr"/>
                      <a:r>
                        <a:rPr lang="en-ZA" sz="1600" dirty="0" smtClean="0"/>
                        <a:t>380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578814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Sub-TOTAL: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380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47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Force Levels and Contribution of Resources (3)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861185"/>
              </p:ext>
            </p:extLst>
          </p:nvPr>
        </p:nvGraphicFramePr>
        <p:xfrm>
          <a:off x="457200" y="1412776"/>
          <a:ext cx="8229600" cy="424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160240"/>
                <a:gridCol w="1440160"/>
                <a:gridCol w="2530624"/>
              </a:tblGrid>
              <a:tr h="663578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Force Level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Main Equipment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Personnel Strength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Remarks</a:t>
                      </a:r>
                      <a:endParaRPr lang="en-ZA" dirty="0"/>
                    </a:p>
                  </a:txBody>
                  <a:tcPr/>
                </a:tc>
              </a:tr>
              <a:tr h="416542">
                <a:tc>
                  <a:txBody>
                    <a:bodyPr/>
                    <a:lstStyle/>
                    <a:p>
                      <a:r>
                        <a:rPr lang="en-ZA" sz="1600" b="1" u="sng" dirty="0" smtClean="0">
                          <a:solidFill>
                            <a:schemeClr val="tx1"/>
                          </a:solidFill>
                        </a:rPr>
                        <a:t>SA Navy</a:t>
                      </a:r>
                    </a:p>
                    <a:p>
                      <a:r>
                        <a:rPr lang="en-ZA" sz="1600" u="none" dirty="0" smtClean="0">
                          <a:solidFill>
                            <a:schemeClr val="tx1"/>
                          </a:solidFill>
                        </a:rPr>
                        <a:t>Maritime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5 x Patrol Boats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 smtClean="0"/>
                    </a:p>
                    <a:p>
                      <a:pPr algn="ctr"/>
                      <a:r>
                        <a:rPr lang="en-ZA" sz="1600" dirty="0" smtClean="0"/>
                        <a:t>138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 smtClean="0"/>
                    </a:p>
                    <a:p>
                      <a:r>
                        <a:rPr lang="en-ZA" sz="1600" dirty="0" smtClean="0"/>
                        <a:t>Inclusive of support</a:t>
                      </a:r>
                      <a:endParaRPr lang="en-ZA" sz="1600" dirty="0"/>
                    </a:p>
                  </a:txBody>
                  <a:tcPr/>
                </a:tc>
              </a:tr>
              <a:tr h="384454">
                <a:tc>
                  <a:txBody>
                    <a:bodyPr/>
                    <a:lstStyle/>
                    <a:p>
                      <a:r>
                        <a:rPr lang="en-ZA" sz="1600" b="1" u="sng" dirty="0" smtClean="0">
                          <a:solidFill>
                            <a:schemeClr val="tx1"/>
                          </a:solidFill>
                        </a:rPr>
                        <a:t>SAMHS</a:t>
                      </a: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Medical Task Group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L1 Med Post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4 x </a:t>
                      </a:r>
                      <a:r>
                        <a:rPr lang="en-ZA" sz="1600" baseline="0" dirty="0" err="1" smtClean="0">
                          <a:solidFill>
                            <a:schemeClr val="tx1"/>
                          </a:solidFill>
                        </a:rPr>
                        <a:t>Samil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20 Ambulance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30 x </a:t>
                      </a:r>
                      <a:r>
                        <a:rPr lang="en-ZA" sz="1600" baseline="0" dirty="0" err="1" smtClean="0">
                          <a:solidFill>
                            <a:schemeClr val="tx1"/>
                          </a:solidFill>
                        </a:rPr>
                        <a:t>Mfezi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 Ambulance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 smtClean="0"/>
                    </a:p>
                    <a:p>
                      <a:pPr algn="ctr"/>
                      <a:r>
                        <a:rPr lang="en-ZA" sz="1600" dirty="0" smtClean="0"/>
                        <a:t>181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589384">
                <a:tc>
                  <a:txBody>
                    <a:bodyPr/>
                    <a:lstStyle/>
                    <a:p>
                      <a:r>
                        <a:rPr lang="en-ZA" sz="1600" b="1" u="sng" dirty="0" smtClean="0"/>
                        <a:t>DI</a:t>
                      </a:r>
                      <a:endParaRPr lang="en-ZA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 x </a:t>
                      </a:r>
                      <a:r>
                        <a:rPr lang="en-ZA" sz="1600" dirty="0" err="1" smtClean="0"/>
                        <a:t>Tac</a:t>
                      </a:r>
                      <a:r>
                        <a:rPr lang="en-ZA" sz="1600" dirty="0" smtClean="0"/>
                        <a:t> UAV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TBC</a:t>
                      </a:r>
                      <a:endParaRPr lang="en-ZA" sz="1600" dirty="0"/>
                    </a:p>
                  </a:txBody>
                  <a:tcPr/>
                </a:tc>
              </a:tr>
              <a:tr h="384454">
                <a:tc>
                  <a:txBody>
                    <a:bodyPr/>
                    <a:lstStyle/>
                    <a:p>
                      <a:r>
                        <a:rPr lang="en-ZA" sz="1600" b="1" u="sng" dirty="0" smtClean="0"/>
                        <a:t>MP </a:t>
                      </a:r>
                      <a:r>
                        <a:rPr lang="en-ZA" sz="1600" b="1" u="sng" dirty="0" err="1" smtClean="0"/>
                        <a:t>Div</a:t>
                      </a:r>
                      <a:r>
                        <a:rPr lang="en-ZA" sz="1600" b="1" u="sng" dirty="0" smtClean="0"/>
                        <a:t> </a:t>
                      </a:r>
                    </a:p>
                    <a:p>
                      <a:r>
                        <a:rPr lang="en-ZA" sz="1600" u="none" dirty="0" smtClean="0"/>
                        <a:t>1 x MP Pl</a:t>
                      </a:r>
                      <a:endParaRPr lang="en-ZA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 smtClean="0"/>
                    </a:p>
                    <a:p>
                      <a:r>
                        <a:rPr lang="en-ZA" sz="1600" dirty="0" smtClean="0"/>
                        <a:t>4 x </a:t>
                      </a:r>
                      <a:r>
                        <a:rPr lang="en-ZA" sz="1600" dirty="0" err="1" smtClean="0"/>
                        <a:t>Caspir</a:t>
                      </a:r>
                      <a:r>
                        <a:rPr lang="en-ZA" sz="1600" dirty="0" smtClean="0"/>
                        <a:t>/Mamba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39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84454">
                <a:tc>
                  <a:txBody>
                    <a:bodyPr/>
                    <a:lstStyle/>
                    <a:p>
                      <a:r>
                        <a:rPr lang="en-ZA" sz="1800" b="1" u="none" dirty="0" smtClean="0"/>
                        <a:t>Sub-TOTAL:</a:t>
                      </a:r>
                      <a:endParaRPr lang="en-ZA" sz="1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368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84454">
                <a:tc>
                  <a:txBody>
                    <a:bodyPr/>
                    <a:lstStyle/>
                    <a:p>
                      <a:r>
                        <a:rPr lang="en-ZA" sz="1800" b="1" u="none" dirty="0" smtClean="0"/>
                        <a:t>Grand TOTAL:</a:t>
                      </a:r>
                      <a:endParaRPr lang="en-ZA" sz="1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/>
                        <a:t>2,411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SANDF contingent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059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Impact of an </a:t>
            </a:r>
            <a:r>
              <a:rPr lang="en-ZA" b="1" dirty="0" smtClean="0">
                <a:solidFill>
                  <a:srgbClr val="FF0000"/>
                </a:solidFill>
              </a:rPr>
              <a:t>ACIRC</a:t>
            </a:r>
            <a:r>
              <a:rPr lang="en-ZA" b="1" dirty="0" smtClean="0"/>
              <a:t> Deployment on other SANDF Commitments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0526297"/>
              </p:ext>
            </p:extLst>
          </p:nvPr>
        </p:nvGraphicFramePr>
        <p:xfrm>
          <a:off x="457200" y="1412776"/>
          <a:ext cx="8229600" cy="5029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1656184"/>
                <a:gridCol w="2448272"/>
                <a:gridCol w="2170584"/>
              </a:tblGrid>
              <a:tr h="385048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Commitment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What/Where?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Impact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Mitigation</a:t>
                      </a:r>
                      <a:endParaRPr lang="en-ZA" dirty="0"/>
                    </a:p>
                  </a:txBody>
                  <a:tcPr/>
                </a:tc>
              </a:tr>
              <a:tr h="601307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Op CORONA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RSA border safeguarding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6 x Month rotations; Utilisation of Reserves</a:t>
                      </a:r>
                      <a:endParaRPr lang="en-ZA" sz="1600" dirty="0"/>
                    </a:p>
                  </a:txBody>
                  <a:tcPr/>
                </a:tc>
              </a:tr>
              <a:tr h="385048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Op CORDITE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UNAMID - Sudan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12 Month rotation</a:t>
                      </a:r>
                      <a:endParaRPr lang="en-ZA" sz="1600" dirty="0"/>
                    </a:p>
                  </a:txBody>
                  <a:tcPr/>
                </a:tc>
              </a:tr>
              <a:tr h="385048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Op MISTRAL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MONUSCO - DRC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Withdrawal of helicopters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FIB </a:t>
                      </a:r>
                      <a:r>
                        <a:rPr lang="en-ZA" sz="1600" dirty="0" err="1" smtClean="0"/>
                        <a:t>Bn</a:t>
                      </a:r>
                      <a:r>
                        <a:rPr lang="en-ZA" sz="1600" dirty="0" smtClean="0"/>
                        <a:t> continue ‘as is’</a:t>
                      </a:r>
                      <a:endParaRPr lang="en-ZA" sz="1600" dirty="0"/>
                    </a:p>
                  </a:txBody>
                  <a:tcPr/>
                </a:tc>
              </a:tr>
              <a:tr h="854489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Op COPPER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Anti-piracy in the Mozambique Channel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1107671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Op PROSPER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Internal stability support to SAPS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None (for now)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1107671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SANDF Force Preparation and day-to-day</a:t>
                      </a:r>
                      <a:r>
                        <a:rPr lang="en-ZA" sz="1600" b="1" baseline="0" dirty="0" smtClean="0"/>
                        <a:t> activities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Country-wide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rgbClr val="FF0000"/>
                          </a:solidFill>
                        </a:rPr>
                        <a:t>Withdrawal of log support vehicles and other equipment/capacity /commodities from training bases</a:t>
                      </a:r>
                      <a:endParaRPr lang="en-Z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52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Strategic Movement and Manoeuvre Dilemma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Force must be able to </a:t>
            </a:r>
            <a:r>
              <a:rPr lang="en-ZA" b="1" dirty="0" smtClean="0"/>
              <a:t>deploy within 14 days </a:t>
            </a:r>
            <a:r>
              <a:rPr lang="en-ZA" dirty="0" smtClean="0"/>
              <a:t>(within 7 days as FN)</a:t>
            </a:r>
          </a:p>
          <a:p>
            <a:r>
              <a:rPr lang="en-ZA" dirty="0" smtClean="0"/>
              <a:t>Road and rail movement – huge challenges (remains a partial solution)</a:t>
            </a:r>
          </a:p>
          <a:p>
            <a:r>
              <a:rPr lang="en-ZA" dirty="0" smtClean="0"/>
              <a:t>Sealift limitations (port[s] still long distances from AOO)</a:t>
            </a:r>
          </a:p>
          <a:p>
            <a:r>
              <a:rPr lang="en-ZA" b="1" dirty="0" smtClean="0"/>
              <a:t>No medium/heavy air capability </a:t>
            </a:r>
            <a:r>
              <a:rPr lang="en-ZA" dirty="0" smtClean="0"/>
              <a:t>– will have to charter</a:t>
            </a:r>
          </a:p>
          <a:p>
            <a:r>
              <a:rPr lang="en-ZA" dirty="0" smtClean="0"/>
              <a:t>AU promises a (very limited) capability</a:t>
            </a:r>
          </a:p>
          <a:p>
            <a:r>
              <a:rPr lang="en-ZA" dirty="0" smtClean="0"/>
              <a:t>Never done on this scale before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05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Strategic Airlift a/c Comparison</a:t>
            </a:r>
            <a:br>
              <a:rPr lang="en-ZA" b="1" dirty="0" smtClean="0"/>
            </a:br>
            <a:r>
              <a:rPr lang="en-ZA" sz="1600" b="1" dirty="0" smtClean="0"/>
              <a:t>*(Acknowledgement – DDSI)</a:t>
            </a:r>
            <a:endParaRPr lang="en-ZA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086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4989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Airlift: Lifting the Complete Force</a:t>
            </a:r>
            <a:r>
              <a:rPr lang="en-ZA" sz="1600" b="1" dirty="0" smtClean="0"/>
              <a:t> *(Acknowledgement – DDSI)</a:t>
            </a:r>
            <a:endParaRPr lang="en-ZA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6836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Strategic Challenges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/>
          </a:bodyPr>
          <a:lstStyle/>
          <a:p>
            <a:r>
              <a:rPr lang="en-ZA" b="1" dirty="0" smtClean="0"/>
              <a:t>No</a:t>
            </a:r>
            <a:r>
              <a:rPr lang="en-ZA" dirty="0" smtClean="0"/>
              <a:t> inherent </a:t>
            </a:r>
            <a:r>
              <a:rPr lang="en-ZA" b="1" dirty="0" smtClean="0"/>
              <a:t>strategic lift </a:t>
            </a:r>
            <a:r>
              <a:rPr lang="en-ZA" dirty="0" smtClean="0"/>
              <a:t>capability;</a:t>
            </a:r>
          </a:p>
          <a:p>
            <a:r>
              <a:rPr lang="en-ZA" b="1" dirty="0" smtClean="0"/>
              <a:t>Mobility challenges </a:t>
            </a:r>
            <a:r>
              <a:rPr lang="en-ZA" dirty="0" smtClean="0"/>
              <a:t>(APCs for </a:t>
            </a:r>
            <a:r>
              <a:rPr lang="en-ZA" dirty="0" err="1" smtClean="0"/>
              <a:t>Inf</a:t>
            </a:r>
            <a:r>
              <a:rPr lang="en-ZA" dirty="0" smtClean="0"/>
              <a:t> </a:t>
            </a:r>
            <a:r>
              <a:rPr lang="en-ZA" dirty="0" err="1" smtClean="0"/>
              <a:t>ele</a:t>
            </a:r>
            <a:r>
              <a:rPr lang="en-ZA" dirty="0" smtClean="0"/>
              <a:t> as well as combat service and combat sup </a:t>
            </a:r>
            <a:r>
              <a:rPr lang="en-ZA" dirty="0" err="1" smtClean="0"/>
              <a:t>ele</a:t>
            </a:r>
            <a:r>
              <a:rPr lang="en-ZA" dirty="0" smtClean="0"/>
              <a:t>);</a:t>
            </a:r>
          </a:p>
          <a:p>
            <a:r>
              <a:rPr lang="en-ZA" b="1" dirty="0" smtClean="0"/>
              <a:t>No </a:t>
            </a:r>
            <a:r>
              <a:rPr lang="en-ZA" b="1" dirty="0" err="1" smtClean="0"/>
              <a:t>helis</a:t>
            </a:r>
            <a:r>
              <a:rPr lang="en-ZA" dirty="0" smtClean="0"/>
              <a:t>, very limited air crews and sup;</a:t>
            </a:r>
          </a:p>
          <a:p>
            <a:r>
              <a:rPr lang="en-ZA" b="1" dirty="0" smtClean="0"/>
              <a:t>Log sup </a:t>
            </a:r>
            <a:r>
              <a:rPr lang="en-ZA" dirty="0" smtClean="0"/>
              <a:t>(very limited ammunition stocks [for some weapon systems none]; very limited tech sup capacity; no reserve clothing stocks; very limited camping </a:t>
            </a:r>
            <a:r>
              <a:rPr lang="en-ZA" dirty="0" err="1" smtClean="0"/>
              <a:t>eqpt</a:t>
            </a:r>
            <a:r>
              <a:rPr lang="en-ZA" dirty="0" smtClean="0"/>
              <a:t> and general commodities; extremely limited war reserves)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3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Way Forward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SANDF </a:t>
            </a:r>
            <a:r>
              <a:rPr lang="en-ZA" b="1" dirty="0" smtClean="0"/>
              <a:t>continue with preparations </a:t>
            </a:r>
            <a:r>
              <a:rPr lang="en-ZA" dirty="0" smtClean="0"/>
              <a:t>of forces (personnel and equipment);</a:t>
            </a:r>
          </a:p>
          <a:p>
            <a:r>
              <a:rPr lang="en-ZA" dirty="0" smtClean="0"/>
              <a:t>Endeavour to </a:t>
            </a:r>
            <a:r>
              <a:rPr lang="en-ZA" b="1" dirty="0" smtClean="0"/>
              <a:t>address shortcomings </a:t>
            </a:r>
            <a:r>
              <a:rPr lang="en-ZA" dirty="0" smtClean="0"/>
              <a:t>(mainly log support);</a:t>
            </a:r>
          </a:p>
          <a:p>
            <a:r>
              <a:rPr lang="en-ZA" dirty="0" smtClean="0"/>
              <a:t>Planning and </a:t>
            </a:r>
            <a:r>
              <a:rPr lang="en-ZA" b="1" dirty="0" smtClean="0"/>
              <a:t>participation in exercises </a:t>
            </a:r>
            <a:r>
              <a:rPr lang="en-ZA" dirty="0" smtClean="0"/>
              <a:t>to improve levels of combat readiness;</a:t>
            </a:r>
          </a:p>
          <a:p>
            <a:r>
              <a:rPr lang="en-ZA" b="1" dirty="0" smtClean="0"/>
              <a:t>Standby as FN from 1 Jan 16 until 30 Jun 16 </a:t>
            </a:r>
            <a:r>
              <a:rPr lang="en-ZA" dirty="0" smtClean="0"/>
              <a:t>(awaiting signed bilateral agreement – RSA / Angola)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37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Aim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144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brief Parliament’s Joint Standing Committee on </a:t>
            </a:r>
            <a:r>
              <a:rPr lang="en-US" dirty="0" err="1" smtClean="0"/>
              <a:t>Defence</a:t>
            </a:r>
            <a:r>
              <a:rPr lang="en-US" dirty="0" smtClean="0"/>
              <a:t> with respect to </a:t>
            </a:r>
            <a:r>
              <a:rPr lang="en-US" b="1" dirty="0" smtClean="0">
                <a:solidFill>
                  <a:srgbClr val="FF0000"/>
                </a:solidFill>
              </a:rPr>
              <a:t>ACIRC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frican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apacity for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mmediate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esponse to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rises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6781800" cy="4983162"/>
          </a:xfrm>
        </p:spPr>
        <p:txBody>
          <a:bodyPr/>
          <a:lstStyle/>
          <a:p>
            <a:r>
              <a:rPr lang="en-US" dirty="0" smtClean="0"/>
              <a:t>	</a:t>
            </a:r>
            <a:br>
              <a:rPr lang="en-US" dirty="0" smtClean="0"/>
            </a:br>
            <a:r>
              <a:rPr lang="en-US" sz="6000" b="1" dirty="0" smtClean="0"/>
              <a:t>Questions</a:t>
            </a:r>
            <a:endParaRPr lang="en-US" sz="6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512" y="3105835"/>
            <a:ext cx="820891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i="1" dirty="0" smtClean="0"/>
          </a:p>
          <a:p>
            <a:pPr algn="ctr"/>
            <a:endParaRPr lang="en-US" b="1" i="1" dirty="0"/>
          </a:p>
          <a:p>
            <a:pPr algn="ctr"/>
            <a:endParaRPr lang="en-US" b="1" i="1" dirty="0"/>
          </a:p>
          <a:p>
            <a:pPr algn="ctr"/>
            <a:endParaRPr lang="en-US" sz="2400" b="1" dirty="0" smtClean="0"/>
          </a:p>
          <a:p>
            <a:pPr algn="ctr"/>
            <a:endParaRPr lang="en-US" b="1" i="1" dirty="0"/>
          </a:p>
          <a:p>
            <a:pPr algn="ctr"/>
            <a:endParaRPr lang="en-US" b="1" i="1" dirty="0" smtClean="0"/>
          </a:p>
          <a:p>
            <a:pPr algn="ctr"/>
            <a:endParaRPr lang="en-US" b="1" i="1" dirty="0"/>
          </a:p>
          <a:p>
            <a:pPr algn="ctr"/>
            <a:endParaRPr lang="en-US" b="1" i="1" dirty="0" smtClean="0"/>
          </a:p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frican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apacity for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mmediate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esponse to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52736"/>
            <a:ext cx="30765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Scope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ZA" b="1" dirty="0" smtClean="0"/>
              <a:t>What is </a:t>
            </a:r>
            <a:r>
              <a:rPr lang="en-ZA" b="1" dirty="0" smtClean="0">
                <a:solidFill>
                  <a:srgbClr val="FF0000"/>
                </a:solidFill>
              </a:rPr>
              <a:t>ACIRC</a:t>
            </a:r>
            <a:r>
              <a:rPr lang="en-ZA" b="1" dirty="0" smtClean="0"/>
              <a:t>?</a:t>
            </a:r>
          </a:p>
          <a:p>
            <a:r>
              <a:rPr lang="en-ZA" b="1" dirty="0" smtClean="0"/>
              <a:t>Activities concluded </a:t>
            </a:r>
            <a:r>
              <a:rPr lang="en-ZA" dirty="0" smtClean="0"/>
              <a:t>by the SANDF</a:t>
            </a:r>
          </a:p>
          <a:p>
            <a:r>
              <a:rPr lang="en-ZA" b="1" dirty="0" smtClean="0"/>
              <a:t>Activities in the planning </a:t>
            </a:r>
            <a:r>
              <a:rPr lang="en-ZA" dirty="0" smtClean="0"/>
              <a:t>by the SANDF</a:t>
            </a:r>
          </a:p>
          <a:p>
            <a:r>
              <a:rPr lang="en-ZA" dirty="0" smtClean="0"/>
              <a:t>SANDF </a:t>
            </a:r>
            <a:r>
              <a:rPr lang="en-ZA" b="1" dirty="0" smtClean="0"/>
              <a:t>Force levels </a:t>
            </a:r>
            <a:r>
              <a:rPr lang="en-ZA" dirty="0" smtClean="0"/>
              <a:t>and contribution of </a:t>
            </a:r>
            <a:r>
              <a:rPr lang="en-ZA" b="1" dirty="0" smtClean="0"/>
              <a:t>resources</a:t>
            </a:r>
          </a:p>
          <a:p>
            <a:r>
              <a:rPr lang="en-ZA" b="1" dirty="0" smtClean="0"/>
              <a:t>Impact of an </a:t>
            </a:r>
            <a:r>
              <a:rPr lang="en-ZA" b="1" dirty="0" smtClean="0">
                <a:solidFill>
                  <a:srgbClr val="FF0000"/>
                </a:solidFill>
              </a:rPr>
              <a:t>ACIRC</a:t>
            </a:r>
            <a:r>
              <a:rPr lang="en-ZA" b="1" dirty="0" smtClean="0"/>
              <a:t> </a:t>
            </a:r>
            <a:r>
              <a:rPr lang="en-ZA" dirty="0" smtClean="0"/>
              <a:t>deployment on other SANDF commitments (and </a:t>
            </a:r>
            <a:r>
              <a:rPr lang="en-ZA" i="1" dirty="0" smtClean="0"/>
              <a:t>vice versa</a:t>
            </a:r>
            <a:r>
              <a:rPr lang="en-ZA" dirty="0" smtClean="0"/>
              <a:t>)</a:t>
            </a:r>
          </a:p>
          <a:p>
            <a:r>
              <a:rPr lang="en-ZA" dirty="0" smtClean="0"/>
              <a:t>The </a:t>
            </a:r>
            <a:r>
              <a:rPr lang="en-ZA" b="1" dirty="0" smtClean="0"/>
              <a:t>air lift dilemma</a:t>
            </a:r>
          </a:p>
          <a:p>
            <a:r>
              <a:rPr lang="en-ZA" dirty="0" smtClean="0"/>
              <a:t>The </a:t>
            </a:r>
            <a:r>
              <a:rPr lang="en-ZA" b="1" dirty="0" smtClean="0"/>
              <a:t>way forward</a:t>
            </a:r>
          </a:p>
          <a:p>
            <a:r>
              <a:rPr lang="en-ZA" dirty="0" smtClean="0"/>
              <a:t>Questions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436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What </a:t>
            </a:r>
            <a:r>
              <a:rPr lang="en-ZA" b="1" dirty="0" smtClean="0">
                <a:solidFill>
                  <a:srgbClr val="FF0000"/>
                </a:solidFill>
              </a:rPr>
              <a:t>ACIRC</a:t>
            </a:r>
            <a:r>
              <a:rPr lang="en-ZA" b="1" dirty="0" smtClean="0"/>
              <a:t> is…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en-ZA" b="1" dirty="0" smtClean="0"/>
              <a:t>Mechanism of AU </a:t>
            </a:r>
            <a:r>
              <a:rPr lang="en-ZA" dirty="0" smtClean="0"/>
              <a:t>to intervene and respond quickly to crises (</a:t>
            </a:r>
            <a:r>
              <a:rPr lang="en-ZA" i="1" dirty="0" smtClean="0"/>
              <a:t>African solutions</a:t>
            </a:r>
            <a:r>
              <a:rPr lang="en-ZA" dirty="0" smtClean="0"/>
              <a:t>…)</a:t>
            </a:r>
          </a:p>
          <a:p>
            <a:r>
              <a:rPr lang="en-ZA" b="1" dirty="0" smtClean="0"/>
              <a:t>Interim</a:t>
            </a:r>
            <a:r>
              <a:rPr lang="en-ZA" dirty="0" smtClean="0"/>
              <a:t> until ASF (RDC) is in place (2016/17)</a:t>
            </a:r>
          </a:p>
          <a:p>
            <a:r>
              <a:rPr lang="en-ZA" dirty="0" smtClean="0"/>
              <a:t>Robust, full-bodied military force</a:t>
            </a:r>
          </a:p>
          <a:p>
            <a:r>
              <a:rPr lang="en-ZA" b="1" dirty="0" err="1" smtClean="0"/>
              <a:t>Bde</a:t>
            </a:r>
            <a:r>
              <a:rPr lang="en-ZA" b="1" dirty="0" smtClean="0"/>
              <a:t> (+) strength </a:t>
            </a:r>
            <a:r>
              <a:rPr lang="en-ZA" dirty="0" smtClean="0"/>
              <a:t>(5 x Mot </a:t>
            </a:r>
            <a:r>
              <a:rPr lang="en-ZA" dirty="0" err="1" smtClean="0"/>
              <a:t>Inf</a:t>
            </a:r>
            <a:r>
              <a:rPr lang="en-ZA" dirty="0" smtClean="0"/>
              <a:t> </a:t>
            </a:r>
            <a:r>
              <a:rPr lang="en-ZA" dirty="0" err="1" smtClean="0"/>
              <a:t>Bns</a:t>
            </a:r>
            <a:r>
              <a:rPr lang="en-ZA" dirty="0" smtClean="0"/>
              <a:t>, </a:t>
            </a:r>
            <a:r>
              <a:rPr lang="en-ZA" dirty="0" err="1" smtClean="0"/>
              <a:t>Cmbt</a:t>
            </a:r>
            <a:r>
              <a:rPr lang="en-ZA" dirty="0" smtClean="0"/>
              <a:t> Sup and </a:t>
            </a:r>
            <a:r>
              <a:rPr lang="en-ZA" dirty="0" err="1" smtClean="0"/>
              <a:t>Cmbt</a:t>
            </a:r>
            <a:r>
              <a:rPr lang="en-ZA" dirty="0" smtClean="0"/>
              <a:t> Svc Sup)</a:t>
            </a:r>
          </a:p>
          <a:p>
            <a:r>
              <a:rPr lang="en-ZA" dirty="0" smtClean="0"/>
              <a:t>Troop contribution by 12 x </a:t>
            </a:r>
            <a:r>
              <a:rPr lang="en-ZA" b="1" dirty="0" smtClean="0"/>
              <a:t>Volunteering Nations (VN)</a:t>
            </a:r>
            <a:r>
              <a:rPr lang="en-ZA" dirty="0" smtClean="0"/>
              <a:t>. Also referred to as ‘follow-up’ nations</a:t>
            </a:r>
            <a:endParaRPr lang="en-ZA" b="1" dirty="0" smtClean="0"/>
          </a:p>
          <a:p>
            <a:r>
              <a:rPr lang="en-ZA" b="1" dirty="0" smtClean="0"/>
              <a:t>90 days deployment </a:t>
            </a:r>
            <a:r>
              <a:rPr lang="en-ZA" dirty="0" smtClean="0"/>
              <a:t>before AU/UN force takes over</a:t>
            </a:r>
          </a:p>
          <a:p>
            <a:r>
              <a:rPr lang="en-ZA" dirty="0" smtClean="0"/>
              <a:t>Deploy within </a:t>
            </a:r>
            <a:r>
              <a:rPr lang="en-ZA" b="1" dirty="0" smtClean="0"/>
              <a:t>14 days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076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What </a:t>
            </a:r>
            <a:r>
              <a:rPr lang="en-ZA" b="1" dirty="0" smtClean="0">
                <a:solidFill>
                  <a:srgbClr val="FF0000"/>
                </a:solidFill>
              </a:rPr>
              <a:t>ACIRC</a:t>
            </a:r>
            <a:r>
              <a:rPr lang="en-ZA" b="1" dirty="0" smtClean="0"/>
              <a:t> is… (cont.)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ZA" u="sng" dirty="0" smtClean="0"/>
              <a:t>Intervention Concept</a:t>
            </a:r>
            <a:r>
              <a:rPr lang="en-ZA" dirty="0" smtClean="0"/>
              <a:t>:</a:t>
            </a:r>
          </a:p>
          <a:p>
            <a:pPr marL="0" indent="0">
              <a:buNone/>
            </a:pPr>
            <a:r>
              <a:rPr lang="en-ZA" dirty="0" smtClean="0"/>
              <a:t>	‘</a:t>
            </a:r>
            <a:r>
              <a:rPr lang="en-ZA" b="1" dirty="0" smtClean="0"/>
              <a:t>Robust form of peace keeping</a:t>
            </a:r>
            <a:r>
              <a:rPr lang="en-ZA" dirty="0" smtClean="0"/>
              <a:t>, capable of 	responding </a:t>
            </a:r>
            <a:r>
              <a:rPr lang="en-ZA" b="1" dirty="0" smtClean="0"/>
              <a:t>swiftly</a:t>
            </a:r>
            <a:r>
              <a:rPr lang="en-ZA" dirty="0" smtClean="0"/>
              <a:t> and </a:t>
            </a:r>
            <a:r>
              <a:rPr lang="en-ZA" b="1" dirty="0" smtClean="0"/>
              <a:t>rapidly</a:t>
            </a:r>
            <a:r>
              <a:rPr lang="en-ZA" dirty="0" smtClean="0"/>
              <a:t> to crises 	while other stake holders work for a 	political and/or civilian peacekeeping 	solution(s)’</a:t>
            </a:r>
          </a:p>
          <a:p>
            <a:r>
              <a:rPr lang="en-ZA" u="sng" dirty="0" smtClean="0"/>
              <a:t>Role 1</a:t>
            </a:r>
            <a:r>
              <a:rPr lang="en-ZA" dirty="0" smtClean="0"/>
              <a:t>: ‘Immediate control of violence’ (Mil)</a:t>
            </a:r>
          </a:p>
          <a:p>
            <a:r>
              <a:rPr lang="en-ZA" u="sng" dirty="0" smtClean="0"/>
              <a:t>Role 2</a:t>
            </a:r>
            <a:r>
              <a:rPr lang="en-ZA" dirty="0" smtClean="0"/>
              <a:t>: ‘Facilitation of inter-cultural dialogue within/between communities to promote durable peace and stability’ (Pol)</a:t>
            </a:r>
          </a:p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130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Activities Concluded within SANDF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2476675"/>
              </p:ext>
            </p:extLst>
          </p:nvPr>
        </p:nvGraphicFramePr>
        <p:xfrm>
          <a:off x="457200" y="1268758"/>
          <a:ext cx="8229600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368152"/>
                <a:gridCol w="1728192"/>
                <a:gridCol w="2386608"/>
              </a:tblGrid>
              <a:tr h="368112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When?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Where?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Result</a:t>
                      </a:r>
                      <a:endParaRPr lang="en-ZA" dirty="0"/>
                    </a:p>
                  </a:txBody>
                  <a:tcPr/>
                </a:tc>
              </a:tr>
              <a:tr h="62227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Preparations commenced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Feb 14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SANDF wide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Mobilisation</a:t>
                      </a:r>
                      <a:r>
                        <a:rPr lang="en-ZA" sz="1600" baseline="0" dirty="0" smtClean="0"/>
                        <a:t> of all parties concerned</a:t>
                      </a:r>
                      <a:endParaRPr lang="en-ZA" sz="1600" dirty="0"/>
                    </a:p>
                  </a:txBody>
                  <a:tcPr/>
                </a:tc>
              </a:tr>
              <a:tr h="635371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ACIRC Cell (AU) verification visit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Jun 14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Pretoria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Interim Operational Capability (IOC)</a:t>
                      </a:r>
                      <a:endParaRPr lang="en-ZA" sz="1600" dirty="0"/>
                    </a:p>
                  </a:txBody>
                  <a:tcPr/>
                </a:tc>
              </a:tr>
              <a:tr h="1179975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Issue of CSANDF Instructions and Supplementary Instructions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Since Jul 14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SANDF wide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Mandated the process</a:t>
                      </a:r>
                      <a:endParaRPr lang="en-ZA" sz="1600" dirty="0"/>
                    </a:p>
                  </a:txBody>
                  <a:tcPr/>
                </a:tc>
              </a:tr>
              <a:tr h="1527138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Conduct of Joint Force Training</a:t>
                      </a:r>
                      <a:r>
                        <a:rPr lang="en-ZA" sz="1600" b="1" baseline="0" dirty="0" smtClean="0"/>
                        <a:t> Exercise (JFTX)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Sep 14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 Army Combat Training</a:t>
                      </a:r>
                      <a:r>
                        <a:rPr lang="en-ZA" sz="1600" baseline="0" dirty="0" smtClean="0"/>
                        <a:t> Centre (CTC)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Mainly land component</a:t>
                      </a:r>
                      <a:r>
                        <a:rPr lang="en-ZA" sz="1600" baseline="0" dirty="0" smtClean="0"/>
                        <a:t> prepared. Initial readiness report issued. Command and control confirmed. 431 Joint Task Force (JTF) formed</a:t>
                      </a:r>
                      <a:endParaRPr lang="en-ZA" sz="1600" dirty="0"/>
                    </a:p>
                  </a:txBody>
                  <a:tcPr/>
                </a:tc>
              </a:tr>
              <a:tr h="752362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Attendance of AU Command Post Exercise (CPX)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Nov 14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Tanzania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SANDF role</a:t>
                      </a:r>
                      <a:r>
                        <a:rPr lang="en-ZA" sz="1600" baseline="0" dirty="0" smtClean="0"/>
                        <a:t> players made a significant contribution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9441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Activities Concluded… (2)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6901511"/>
              </p:ext>
            </p:extLst>
          </p:nvPr>
        </p:nvGraphicFramePr>
        <p:xfrm>
          <a:off x="457200" y="1268758"/>
          <a:ext cx="8229600" cy="504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368152"/>
                <a:gridCol w="1728192"/>
                <a:gridCol w="2386608"/>
              </a:tblGrid>
              <a:tr h="374703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When?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Where?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Result</a:t>
                      </a:r>
                      <a:endParaRPr lang="en-ZA" dirty="0"/>
                    </a:p>
                  </a:txBody>
                  <a:tcPr/>
                </a:tc>
              </a:tr>
              <a:tr h="633411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Corrective actions, force preparation continues, maintenance and repair of vehicles</a:t>
                      </a:r>
                      <a:r>
                        <a:rPr lang="en-ZA" sz="1600" b="1" baseline="0" dirty="0" smtClean="0"/>
                        <a:t> and equipment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Oct/Nov 14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SANDF wide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Improved levels of readiness. Final readiness report issued</a:t>
                      </a:r>
                      <a:endParaRPr lang="en-ZA" sz="1600" dirty="0"/>
                    </a:p>
                  </a:txBody>
                  <a:tcPr/>
                </a:tc>
              </a:tr>
              <a:tr h="646747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Volunteering Nation (VN) standby period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Dec 14 to 31 Jan 15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Home bases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 requirement for an ACIRC deployment during this period</a:t>
                      </a:r>
                      <a:endParaRPr lang="en-ZA" sz="1600" dirty="0"/>
                    </a:p>
                  </a:txBody>
                  <a:tcPr/>
                </a:tc>
              </a:tr>
              <a:tr h="1201102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Frequent update and information brief of Military Command Council (MCC)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23 Jun 14</a:t>
                      </a:r>
                    </a:p>
                    <a:p>
                      <a:r>
                        <a:rPr lang="en-ZA" sz="1600" dirty="0" smtClean="0"/>
                        <a:t>9 Jul 14</a:t>
                      </a:r>
                    </a:p>
                    <a:p>
                      <a:r>
                        <a:rPr lang="en-ZA" sz="1600" dirty="0" smtClean="0"/>
                        <a:t>1 Sep 14</a:t>
                      </a:r>
                    </a:p>
                    <a:p>
                      <a:r>
                        <a:rPr lang="en-ZA" sz="1600" dirty="0" smtClean="0"/>
                        <a:t>6 Oct 14</a:t>
                      </a:r>
                    </a:p>
                    <a:p>
                      <a:r>
                        <a:rPr lang="en-ZA" sz="1600" dirty="0" smtClean="0"/>
                        <a:t>1 Dec 14</a:t>
                      </a:r>
                    </a:p>
                    <a:p>
                      <a:r>
                        <a:rPr lang="en-ZA" sz="1600" baseline="0" dirty="0" smtClean="0"/>
                        <a:t>2 Feb 15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DHQ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Guidelines provided</a:t>
                      </a:r>
                      <a:endParaRPr lang="en-ZA" sz="1600" dirty="0"/>
                    </a:p>
                  </a:txBody>
                  <a:tcPr/>
                </a:tc>
              </a:tr>
              <a:tr h="1221619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Staff</a:t>
                      </a:r>
                      <a:r>
                        <a:rPr lang="en-ZA" sz="1600" b="1" baseline="0" dirty="0" smtClean="0"/>
                        <a:t> tests for air lift and sustainment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Since early 2014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SANDF wide with support of DDSI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Concept development of a Forward Support Base (FSB)</a:t>
                      </a:r>
                      <a:r>
                        <a:rPr lang="en-ZA" sz="1600" baseline="0" dirty="0" smtClean="0"/>
                        <a:t> and detailed staff tests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717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Activities Concluded …(3)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4590196"/>
              </p:ext>
            </p:extLst>
          </p:nvPr>
        </p:nvGraphicFramePr>
        <p:xfrm>
          <a:off x="457200" y="1268758"/>
          <a:ext cx="8229600" cy="484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368152"/>
                <a:gridCol w="1728192"/>
                <a:gridCol w="2386608"/>
              </a:tblGrid>
              <a:tr h="374703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When?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Where?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Expected Result</a:t>
                      </a:r>
                      <a:endParaRPr lang="en-ZA" dirty="0"/>
                    </a:p>
                  </a:txBody>
                  <a:tcPr/>
                </a:tc>
              </a:tr>
              <a:tr h="633411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Continuation of preparation of ACIRC</a:t>
                      </a:r>
                      <a:r>
                        <a:rPr lang="en-ZA" sz="1600" b="1" baseline="0" dirty="0" smtClean="0"/>
                        <a:t> elements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Feb – Jun 15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Per Service and Division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Level of readiness confirmed during</a:t>
                      </a:r>
                      <a:r>
                        <a:rPr lang="en-ZA" sz="1600" baseline="0" dirty="0" smtClean="0"/>
                        <a:t> exercises</a:t>
                      </a:r>
                      <a:endParaRPr lang="en-ZA" sz="1600" dirty="0"/>
                    </a:p>
                  </a:txBody>
                  <a:tcPr/>
                </a:tc>
              </a:tr>
              <a:tr h="646747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Training exercises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Jul/Aug 15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Jointly as well as per Service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721405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Framework Nation (FN) standby period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 Jul – 31 Dec 15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Home bases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No requirement for an ACIRC deployment during this period</a:t>
                      </a: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AU Command Post Exercise (CPX) hosted by the RSA</a:t>
                      </a:r>
                    </a:p>
                    <a:p>
                      <a:r>
                        <a:rPr lang="en-ZA" sz="1600" b="1" dirty="0" smtClean="0"/>
                        <a:t>and Force Training Exercise (FTX)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Oct/Nov 15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 Army CTC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Confirmation of AU’s readiness </a:t>
                      </a:r>
                      <a:r>
                        <a:rPr lang="en-ZA" sz="1600" dirty="0" err="1" smtClean="0"/>
                        <a:t>wrt</a:t>
                      </a:r>
                      <a:r>
                        <a:rPr lang="en-ZA" sz="1600" dirty="0" smtClean="0"/>
                        <a:t> Command and Control; confirmation of own force elements’ readiness</a:t>
                      </a:r>
                      <a:endParaRPr lang="en-ZA" sz="16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Ex AMANI AFRICA II hosted by the RSA on behalf</a:t>
                      </a:r>
                      <a:r>
                        <a:rPr lang="en-ZA" sz="1600" b="1" baseline="0" dirty="0" smtClean="0"/>
                        <a:t> of SADC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Oct/Nov 15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SA Army CTC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Confirmation of AU’s/SADC’s standby force readiness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424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ACIRC DEPLOYMENT SCHEDULE</a:t>
            </a:r>
            <a:br>
              <a:rPr lang="en-ZA" b="1" dirty="0" smtClean="0"/>
            </a:br>
            <a:r>
              <a:rPr lang="en-ZA" sz="3100" b="1" dirty="0" smtClean="0"/>
              <a:t>(updated Feb 16)</a:t>
            </a:r>
            <a:endParaRPr lang="en-ZA" sz="31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9155206"/>
              </p:ext>
            </p:extLst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3240360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Framework Nation (FN)</a:t>
                      </a:r>
                      <a:r>
                        <a:rPr lang="en-ZA" baseline="0" dirty="0" smtClean="0"/>
                        <a:t> </a:t>
                      </a:r>
                    </a:p>
                    <a:p>
                      <a:pPr algn="ctr"/>
                      <a:r>
                        <a:rPr lang="en-ZA" baseline="0" dirty="0" smtClean="0"/>
                        <a:t>(</a:t>
                      </a:r>
                      <a:r>
                        <a:rPr lang="en-ZA" baseline="0" dirty="0" err="1" smtClean="0"/>
                        <a:t>Adv</a:t>
                      </a:r>
                      <a:r>
                        <a:rPr lang="en-ZA" baseline="0" dirty="0" smtClean="0"/>
                        <a:t> Guard </a:t>
                      </a:r>
                      <a:r>
                        <a:rPr lang="en-ZA" baseline="0" dirty="0" err="1" smtClean="0"/>
                        <a:t>Depl</a:t>
                      </a:r>
                      <a:r>
                        <a:rPr lang="en-ZA" baseline="0" dirty="0" smtClean="0"/>
                        <a:t> Within </a:t>
                      </a:r>
                    </a:p>
                    <a:p>
                      <a:pPr algn="ctr"/>
                      <a:r>
                        <a:rPr lang="en-ZA" baseline="0" dirty="0" smtClean="0"/>
                        <a:t>0-7 days)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Volunteering Nation (VN)</a:t>
                      </a:r>
                    </a:p>
                    <a:p>
                      <a:pPr algn="ctr"/>
                      <a:r>
                        <a:rPr lang="en-ZA" dirty="0" smtClean="0"/>
                        <a:t>(Follow-up force </a:t>
                      </a:r>
                      <a:r>
                        <a:rPr lang="en-ZA" dirty="0" err="1" smtClean="0"/>
                        <a:t>Depl</a:t>
                      </a:r>
                      <a:r>
                        <a:rPr lang="en-ZA" dirty="0" smtClean="0"/>
                        <a:t> Within </a:t>
                      </a:r>
                    </a:p>
                    <a:p>
                      <a:pPr algn="ctr"/>
                      <a:r>
                        <a:rPr lang="en-ZA" dirty="0" smtClean="0"/>
                        <a:t>0-14 days)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Period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Tanzania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RSA</a:t>
                      </a:r>
                      <a:r>
                        <a:rPr lang="en-ZA" dirty="0" smtClean="0"/>
                        <a:t> and Chad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Jun – Dec 14</a:t>
                      </a:r>
                      <a:endParaRPr lang="en-Z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Uganda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Tanzania and Angola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Jan – Jun 15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u="none" dirty="0" smtClean="0">
                          <a:solidFill>
                            <a:srgbClr val="FF0000"/>
                          </a:solidFill>
                        </a:rPr>
                        <a:t>RSA</a:t>
                      </a:r>
                      <a:endParaRPr lang="en-ZA" b="0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Uganda and Chad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Jul – Dec 15</a:t>
                      </a:r>
                      <a:endParaRPr lang="en-Z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RSA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Uganda</a:t>
                      </a:r>
                      <a:r>
                        <a:rPr lang="en-ZA" baseline="0" dirty="0" smtClean="0"/>
                        <a:t> and Tanzania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Jan – Jun 16</a:t>
                      </a:r>
                      <a:endParaRPr lang="en-Z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Angola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Chad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and Rwanda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Jul – Dec 16</a:t>
                      </a:r>
                      <a:endParaRPr lang="en-Z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Chad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RSA</a:t>
                      </a:r>
                      <a:r>
                        <a:rPr lang="en-ZA" dirty="0" smtClean="0"/>
                        <a:t> and Angola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Jan – Jun 17</a:t>
                      </a:r>
                      <a:endParaRPr lang="en-ZA" b="1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i="1" u="sng" dirty="0" smtClean="0"/>
                        <a:t>Notes</a:t>
                      </a:r>
                      <a:r>
                        <a:rPr lang="en-ZA" i="1" dirty="0" smtClean="0"/>
                        <a:t>:</a:t>
                      </a:r>
                      <a:r>
                        <a:rPr lang="en-ZA" i="1" baseline="0" dirty="0" smtClean="0"/>
                        <a:t> 1. Algeria, Senegal, Niger , Burkina Faso, Egypt and Sudan will provide combat support and combat service support throughout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 Ops Div - 11 Mar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7013-F9AC-4F54-B262-D6CF77DAB99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90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1444</Words>
  <Application>Microsoft Office PowerPoint</Application>
  <PresentationFormat>On-screen Show (4:3)</PresentationFormat>
  <Paragraphs>349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Information Brief to the  Joint Standing Committee on Defence The SANDF’s involvement in the African Capacity for Immediate Response to Crises (ACIRC)</vt:lpstr>
      <vt:lpstr>Aim</vt:lpstr>
      <vt:lpstr>Scope</vt:lpstr>
      <vt:lpstr>What ACIRC is…</vt:lpstr>
      <vt:lpstr>What ACIRC is… (cont.)</vt:lpstr>
      <vt:lpstr>Activities Concluded within SANDF</vt:lpstr>
      <vt:lpstr>Activities Concluded… (2)</vt:lpstr>
      <vt:lpstr>Activities Concluded …(3)</vt:lpstr>
      <vt:lpstr>ACIRC DEPLOYMENT SCHEDULE (updated Feb 16)</vt:lpstr>
      <vt:lpstr>Activities in the Planning</vt:lpstr>
      <vt:lpstr>Force Levels and Contribution of Resources</vt:lpstr>
      <vt:lpstr>Force Levels and Contribution of Resources (2)</vt:lpstr>
      <vt:lpstr>Force Levels and Contribution of Resources (3)</vt:lpstr>
      <vt:lpstr>Impact of an ACIRC Deployment on other SANDF Commitments</vt:lpstr>
      <vt:lpstr>Strategic Movement and Manoeuvre Dilemma</vt:lpstr>
      <vt:lpstr>Strategic Airlift a/c Comparison *(Acknowledgement – DDSI)</vt:lpstr>
      <vt:lpstr>Airlift: Lifting the Complete Force *(Acknowledgement – DDSI)</vt:lpstr>
      <vt:lpstr>Strategic Challenges</vt:lpstr>
      <vt:lpstr>The Way Forward</vt:lpstr>
      <vt:lpstr> 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Brief  to the Operations Staff Council</dc:title>
  <dc:creator>dod1</dc:creator>
  <cp:lastModifiedBy>PUMZA</cp:lastModifiedBy>
  <cp:revision>415</cp:revision>
  <cp:lastPrinted>2016-02-25T09:18:22Z</cp:lastPrinted>
  <dcterms:created xsi:type="dcterms:W3CDTF">2014-02-06T09:16:32Z</dcterms:created>
  <dcterms:modified xsi:type="dcterms:W3CDTF">2016-03-11T13:00:42Z</dcterms:modified>
</cp:coreProperties>
</file>