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18"/>
  </p:notesMasterIdLst>
  <p:handoutMasterIdLst>
    <p:handoutMasterId r:id="rId19"/>
  </p:handoutMasterIdLst>
  <p:sldIdLst>
    <p:sldId id="392" r:id="rId3"/>
    <p:sldId id="459" r:id="rId4"/>
    <p:sldId id="445" r:id="rId5"/>
    <p:sldId id="456" r:id="rId6"/>
    <p:sldId id="446" r:id="rId7"/>
    <p:sldId id="447" r:id="rId8"/>
    <p:sldId id="448" r:id="rId9"/>
    <p:sldId id="449" r:id="rId10"/>
    <p:sldId id="450" r:id="rId11"/>
    <p:sldId id="451" r:id="rId12"/>
    <p:sldId id="452" r:id="rId13"/>
    <p:sldId id="454" r:id="rId14"/>
    <p:sldId id="458" r:id="rId15"/>
    <p:sldId id="457" r:id="rId16"/>
    <p:sldId id="412" r:id="rId17"/>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5" autoAdjust="0"/>
    <p:restoredTop sz="94660"/>
  </p:normalViewPr>
  <p:slideViewPr>
    <p:cSldViewPr>
      <p:cViewPr>
        <p:scale>
          <a:sx n="60" d="100"/>
          <a:sy n="60" d="100"/>
        </p:scale>
        <p:origin x="-3084" y="-1170"/>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024" cy="497126"/>
          </a:xfrm>
          <a:prstGeom prst="rect">
            <a:avLst/>
          </a:prstGeom>
        </p:spPr>
        <p:txBody>
          <a:bodyPr vert="horz" lIns="91458" tIns="45729" rIns="91458" bIns="45729"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sz="quarter" idx="1"/>
          </p:nvPr>
        </p:nvSpPr>
        <p:spPr>
          <a:xfrm>
            <a:off x="3847889" y="1"/>
            <a:ext cx="2945024" cy="497126"/>
          </a:xfrm>
          <a:prstGeom prst="rect">
            <a:avLst/>
          </a:prstGeom>
        </p:spPr>
        <p:txBody>
          <a:bodyPr vert="horz" lIns="91458" tIns="45729" rIns="91458" bIns="45729" rtlCol="0"/>
          <a:lstStyle>
            <a:lvl1pPr algn="r" fontAlgn="auto">
              <a:spcBef>
                <a:spcPts val="0"/>
              </a:spcBef>
              <a:spcAft>
                <a:spcPts val="0"/>
              </a:spcAft>
              <a:defRPr sz="1200" smtClean="0">
                <a:latin typeface="+mn-lt"/>
                <a:cs typeface="+mn-cs"/>
              </a:defRPr>
            </a:lvl1pPr>
          </a:lstStyle>
          <a:p>
            <a:pPr>
              <a:defRPr/>
            </a:pPr>
            <a:fld id="{4F1B1C2D-0656-4002-8FDC-BC03D26C3F4D}" type="datetimeFigureOut">
              <a:rPr lang="en-US"/>
              <a:pPr>
                <a:defRPr/>
              </a:pPr>
              <a:t>3/10/2016</a:t>
            </a:fld>
            <a:endParaRPr lang="en-ZA"/>
          </a:p>
        </p:txBody>
      </p:sp>
      <p:sp>
        <p:nvSpPr>
          <p:cNvPr id="4" name="Footer Placeholder 3"/>
          <p:cNvSpPr>
            <a:spLocks noGrp="1"/>
          </p:cNvSpPr>
          <p:nvPr>
            <p:ph type="ftr" sz="quarter" idx="2"/>
          </p:nvPr>
        </p:nvSpPr>
        <p:spPr>
          <a:xfrm>
            <a:off x="0" y="9432687"/>
            <a:ext cx="2945024" cy="497125"/>
          </a:xfrm>
          <a:prstGeom prst="rect">
            <a:avLst/>
          </a:prstGeom>
        </p:spPr>
        <p:txBody>
          <a:bodyPr vert="horz" lIns="91458" tIns="45729" rIns="91458" bIns="45729" rtlCol="0" anchor="b"/>
          <a:lstStyle>
            <a:lvl1pPr algn="l" fontAlgn="auto">
              <a:spcBef>
                <a:spcPts val="0"/>
              </a:spcBef>
              <a:spcAft>
                <a:spcPts val="0"/>
              </a:spcAft>
              <a:defRPr sz="1200">
                <a:latin typeface="+mn-lt"/>
                <a:cs typeface="+mn-cs"/>
              </a:defRPr>
            </a:lvl1pPr>
          </a:lstStyle>
          <a:p>
            <a:pPr>
              <a:defRPr/>
            </a:pPr>
            <a:endParaRPr lang="en-ZA"/>
          </a:p>
        </p:txBody>
      </p:sp>
      <p:sp>
        <p:nvSpPr>
          <p:cNvPr id="5" name="Slide Number Placeholder 4"/>
          <p:cNvSpPr>
            <a:spLocks noGrp="1"/>
          </p:cNvSpPr>
          <p:nvPr>
            <p:ph type="sldNum" sz="quarter" idx="3"/>
          </p:nvPr>
        </p:nvSpPr>
        <p:spPr>
          <a:xfrm>
            <a:off x="3847889" y="9432687"/>
            <a:ext cx="2945024" cy="497125"/>
          </a:xfrm>
          <a:prstGeom prst="rect">
            <a:avLst/>
          </a:prstGeom>
        </p:spPr>
        <p:txBody>
          <a:bodyPr vert="horz" lIns="91458" tIns="45729" rIns="91458" bIns="45729" rtlCol="0" anchor="b"/>
          <a:lstStyle>
            <a:lvl1pPr algn="r" fontAlgn="auto">
              <a:spcBef>
                <a:spcPts val="0"/>
              </a:spcBef>
              <a:spcAft>
                <a:spcPts val="0"/>
              </a:spcAft>
              <a:defRPr sz="1200" smtClean="0">
                <a:latin typeface="+mn-lt"/>
                <a:cs typeface="+mn-cs"/>
              </a:defRPr>
            </a:lvl1pPr>
          </a:lstStyle>
          <a:p>
            <a:pPr>
              <a:defRPr/>
            </a:pPr>
            <a:fld id="{4A4DC3E8-560F-4774-A4F6-8BEE8F367AF6}" type="slidenum">
              <a:rPr lang="en-ZA"/>
              <a:pPr>
                <a:defRPr/>
              </a:pPr>
              <a:t>‹#›</a:t>
            </a:fld>
            <a:endParaRPr lang="en-ZA"/>
          </a:p>
        </p:txBody>
      </p:sp>
    </p:spTree>
    <p:extLst>
      <p:ext uri="{BB962C8B-B14F-4D97-AF65-F5344CB8AC3E}">
        <p14:creationId xmlns:p14="http://schemas.microsoft.com/office/powerpoint/2010/main" xmlns="" val="39517123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024" cy="497126"/>
          </a:xfrm>
          <a:prstGeom prst="rect">
            <a:avLst/>
          </a:prstGeom>
        </p:spPr>
        <p:txBody>
          <a:bodyPr vert="horz" lIns="91458" tIns="45729" rIns="91458" bIns="45729"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7889" y="1"/>
            <a:ext cx="2945024" cy="497126"/>
          </a:xfrm>
          <a:prstGeom prst="rect">
            <a:avLst/>
          </a:prstGeom>
        </p:spPr>
        <p:txBody>
          <a:bodyPr vert="horz" lIns="91458" tIns="45729" rIns="91458" bIns="45729" rtlCol="0"/>
          <a:lstStyle>
            <a:lvl1pPr algn="r" fontAlgn="auto">
              <a:spcBef>
                <a:spcPts val="0"/>
              </a:spcBef>
              <a:spcAft>
                <a:spcPts val="0"/>
              </a:spcAft>
              <a:defRPr sz="1200" smtClean="0">
                <a:latin typeface="+mn-lt"/>
                <a:cs typeface="+mn-cs"/>
              </a:defRPr>
            </a:lvl1pPr>
          </a:lstStyle>
          <a:p>
            <a:pPr>
              <a:defRPr/>
            </a:pPr>
            <a:fld id="{1EA08472-FCED-4006-BCF6-94CAD0CAD454}" type="datetimeFigureOut">
              <a:rPr lang="en-US"/>
              <a:pPr>
                <a:defRPr/>
              </a:pPr>
              <a:t>3/10/2016</a:t>
            </a:fld>
            <a:endParaRPr lang="en-ZA"/>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58" tIns="45729" rIns="91458" bIns="45729" rtlCol="0" anchor="ctr"/>
          <a:lstStyle/>
          <a:p>
            <a:pPr lvl="0"/>
            <a:endParaRPr lang="en-ZA" noProof="0"/>
          </a:p>
        </p:txBody>
      </p:sp>
      <p:sp>
        <p:nvSpPr>
          <p:cNvPr id="5" name="Notes Placeholder 4"/>
          <p:cNvSpPr>
            <a:spLocks noGrp="1"/>
          </p:cNvSpPr>
          <p:nvPr>
            <p:ph type="body" sz="quarter" idx="3"/>
          </p:nvPr>
        </p:nvSpPr>
        <p:spPr>
          <a:xfrm>
            <a:off x="679133" y="4717137"/>
            <a:ext cx="5436235" cy="4469368"/>
          </a:xfrm>
          <a:prstGeom prst="rect">
            <a:avLst/>
          </a:prstGeom>
        </p:spPr>
        <p:txBody>
          <a:bodyPr vert="horz" lIns="91458" tIns="45729" rIns="91458" bIns="457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32687"/>
            <a:ext cx="2945024" cy="497125"/>
          </a:xfrm>
          <a:prstGeom prst="rect">
            <a:avLst/>
          </a:prstGeom>
        </p:spPr>
        <p:txBody>
          <a:bodyPr vert="horz" lIns="91458" tIns="45729" rIns="91458" bIns="45729"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7889" y="9432687"/>
            <a:ext cx="2945024" cy="497125"/>
          </a:xfrm>
          <a:prstGeom prst="rect">
            <a:avLst/>
          </a:prstGeom>
        </p:spPr>
        <p:txBody>
          <a:bodyPr vert="horz" lIns="91458" tIns="45729" rIns="91458" bIns="45729" rtlCol="0" anchor="b"/>
          <a:lstStyle>
            <a:lvl1pPr algn="r" fontAlgn="auto">
              <a:spcBef>
                <a:spcPts val="0"/>
              </a:spcBef>
              <a:spcAft>
                <a:spcPts val="0"/>
              </a:spcAft>
              <a:defRPr sz="1200" smtClean="0">
                <a:latin typeface="+mn-lt"/>
                <a:cs typeface="+mn-cs"/>
              </a:defRPr>
            </a:lvl1pPr>
          </a:lstStyle>
          <a:p>
            <a:pPr>
              <a:defRPr/>
            </a:pPr>
            <a:fld id="{CEA748EB-1469-4806-9F98-97F77693F680}" type="slidenum">
              <a:rPr lang="en-ZA"/>
              <a:pPr>
                <a:defRPr/>
              </a:pPr>
              <a:t>‹#›</a:t>
            </a:fld>
            <a:endParaRPr lang="en-ZA"/>
          </a:p>
        </p:txBody>
      </p:sp>
    </p:spTree>
    <p:extLst>
      <p:ext uri="{BB962C8B-B14F-4D97-AF65-F5344CB8AC3E}">
        <p14:creationId xmlns:p14="http://schemas.microsoft.com/office/powerpoint/2010/main" xmlns="" val="3379515356"/>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11"/>
          <p:cNvPicPr>
            <a:picLocks noChangeAspect="1" noChangeArrowheads="1"/>
          </p:cNvPicPr>
          <p:nvPr userDrawn="1"/>
        </p:nvPicPr>
        <p:blipFill>
          <a:blip r:embed="rId2" cstate="print"/>
          <a:srcRect r="25999"/>
          <a:stretch>
            <a:fillRect/>
          </a:stretch>
        </p:blipFill>
        <p:spPr bwMode="auto">
          <a:xfrm>
            <a:off x="228600" y="1219200"/>
            <a:ext cx="1524000" cy="1373188"/>
          </a:xfrm>
          <a:prstGeom prst="rect">
            <a:avLst/>
          </a:prstGeom>
          <a:noFill/>
          <a:ln w="9525">
            <a:noFill/>
            <a:miter lim="800000"/>
            <a:headEnd/>
            <a:tailEnd/>
          </a:ln>
        </p:spPr>
      </p:pic>
      <p:pic>
        <p:nvPicPr>
          <p:cNvPr id="4" name="Picture 7"/>
          <p:cNvPicPr>
            <a:picLocks noChangeAspect="1" noChangeArrowheads="1"/>
          </p:cNvPicPr>
          <p:nvPr userDrawn="1"/>
        </p:nvPicPr>
        <p:blipFill>
          <a:blip r:embed="rId3" cstate="print"/>
          <a:srcRect l="18813" r="5798"/>
          <a:stretch>
            <a:fillRect/>
          </a:stretch>
        </p:blipFill>
        <p:spPr bwMode="auto">
          <a:xfrm>
            <a:off x="228600" y="2743200"/>
            <a:ext cx="1524000" cy="1333500"/>
          </a:xfrm>
          <a:prstGeom prst="rect">
            <a:avLst/>
          </a:prstGeom>
          <a:noFill/>
          <a:ln w="9525">
            <a:noFill/>
            <a:miter lim="800000"/>
            <a:headEnd/>
            <a:tailEnd/>
          </a:ln>
        </p:spPr>
      </p:pic>
      <p:pic>
        <p:nvPicPr>
          <p:cNvPr id="5" name="Picture 9"/>
          <p:cNvPicPr>
            <a:picLocks noChangeAspect="1" noChangeArrowheads="1"/>
          </p:cNvPicPr>
          <p:nvPr userDrawn="1"/>
        </p:nvPicPr>
        <p:blipFill>
          <a:blip r:embed="rId4" cstate="print"/>
          <a:srcRect l="11563" r="32932" b="27168"/>
          <a:stretch>
            <a:fillRect/>
          </a:stretch>
        </p:blipFill>
        <p:spPr bwMode="auto">
          <a:xfrm>
            <a:off x="228600" y="4267200"/>
            <a:ext cx="1566863" cy="1371600"/>
          </a:xfrm>
          <a:prstGeom prst="rect">
            <a:avLst/>
          </a:prstGeom>
          <a:noFill/>
          <a:ln w="9525">
            <a:noFill/>
            <a:miter lim="800000"/>
            <a:headEnd/>
            <a:tailEnd/>
          </a:ln>
        </p:spPr>
      </p:pic>
      <p:cxnSp>
        <p:nvCxnSpPr>
          <p:cNvPr id="6" name="Straight Connector 5"/>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8" name="Picture 12" descr="NDOH Logo.jpg"/>
          <p:cNvPicPr>
            <a:picLocks noChangeAspect="1"/>
          </p:cNvPicPr>
          <p:nvPr userDrawn="1"/>
        </p:nvPicPr>
        <p:blipFill>
          <a:blip r:embed="rId5" cstate="print"/>
          <a:srcRect/>
          <a:stretch>
            <a:fillRect/>
          </a:stretch>
        </p:blipFill>
        <p:spPr bwMode="auto">
          <a:xfrm>
            <a:off x="152400" y="5867400"/>
            <a:ext cx="2286000" cy="823913"/>
          </a:xfrm>
          <a:prstGeom prst="rect">
            <a:avLst/>
          </a:prstGeom>
          <a:noFill/>
          <a:ln w="9525">
            <a:noFill/>
            <a:miter lim="800000"/>
            <a:headEnd/>
            <a:tailEnd/>
          </a:ln>
        </p:spPr>
      </p:pic>
      <p:cxnSp>
        <p:nvCxnSpPr>
          <p:cNvPr id="9" name="Straight Connector 8"/>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userDrawn="1"/>
        </p:nvPicPr>
        <p:blipFill>
          <a:blip r:embed="rId6" cstate="print"/>
          <a:srcRect/>
          <a:stretch>
            <a:fillRect/>
          </a:stretch>
        </p:blipFill>
        <p:spPr bwMode="auto">
          <a:xfrm>
            <a:off x="8072438" y="5815013"/>
            <a:ext cx="928687" cy="1042987"/>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98C067B-2AE1-4258-8EAD-7064DB97B6C7}" type="datetimeFigureOut">
              <a:rPr lang="en-ZA" smtClean="0"/>
              <a:pPr/>
              <a:t>2016/03/10</a:t>
            </a:fld>
            <a:endParaRPr lang="en-ZA"/>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ZA"/>
          </a:p>
        </p:txBody>
      </p:sp>
      <p:sp>
        <p:nvSpPr>
          <p:cNvPr id="4" name="Slide Number Placeholder 3"/>
          <p:cNvSpPr>
            <a:spLocks noGrp="1"/>
          </p:cNvSpPr>
          <p:nvPr>
            <p:ph type="sldNum" sz="quarter" idx="12"/>
          </p:nvPr>
        </p:nvSpPr>
        <p:spPr>
          <a:xfrm>
            <a:off x="7924800" y="6356350"/>
            <a:ext cx="762000" cy="365125"/>
          </a:xfrm>
          <a:prstGeom prst="rect">
            <a:avLst/>
          </a:prstGeom>
        </p:spPr>
        <p:txBody>
          <a:bodyPr/>
          <a:lstStyle/>
          <a:p>
            <a:fld id="{C561067B-655E-4F2D-ABDD-17AF0F96D89C}"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2AE8BD-6B98-4FF3-90F6-E416FA47A4A6}" type="datetimeFigureOut">
              <a:rPr lang="en-US" smtClean="0"/>
              <a:pPr/>
              <a:t>3/10/2016</a:t>
            </a:fld>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02D346-99B4-41CA-B634-E5FD0B8DCB34}"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1EB8CB8-4B60-43D9-B46E-B10159D63F52}"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656" r:id="rId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51" name="Picture 7" descr="NDOH Logo.jpg"/>
          <p:cNvPicPr>
            <a:picLocks noChangeAspect="1"/>
          </p:cNvPicPr>
          <p:nvPr userDrawn="1"/>
        </p:nvPicPr>
        <p:blipFill>
          <a:blip r:embed="rId5" cstate="print"/>
          <a:srcRect/>
          <a:stretch>
            <a:fillRect/>
          </a:stretch>
        </p:blipFill>
        <p:spPr bwMode="auto">
          <a:xfrm>
            <a:off x="152400" y="5867400"/>
            <a:ext cx="2286000" cy="823913"/>
          </a:xfrm>
          <a:prstGeom prst="rect">
            <a:avLst/>
          </a:prstGeom>
          <a:noFill/>
          <a:ln w="9525">
            <a:noFill/>
            <a:miter lim="800000"/>
            <a:headEnd/>
            <a:tailEnd/>
          </a:ln>
        </p:spPr>
      </p:pic>
      <p:pic>
        <p:nvPicPr>
          <p:cNvPr id="2052" name="Picture 11"/>
          <p:cNvPicPr>
            <a:picLocks noChangeAspect="1" noChangeArrowheads="1"/>
          </p:cNvPicPr>
          <p:nvPr userDrawn="1"/>
        </p:nvPicPr>
        <p:blipFill>
          <a:blip r:embed="rId6" cstate="print"/>
          <a:srcRect r="25999"/>
          <a:stretch>
            <a:fillRect/>
          </a:stretch>
        </p:blipFill>
        <p:spPr bwMode="auto">
          <a:xfrm>
            <a:off x="7342188" y="0"/>
            <a:ext cx="1184275" cy="1066800"/>
          </a:xfrm>
          <a:prstGeom prst="rect">
            <a:avLst/>
          </a:prstGeom>
          <a:noFill/>
          <a:ln w="9525">
            <a:noFill/>
            <a:miter lim="800000"/>
            <a:headEnd/>
            <a:tailEnd/>
          </a:ln>
        </p:spPr>
      </p:pic>
      <p:pic>
        <p:nvPicPr>
          <p:cNvPr id="2053" name="Picture 2"/>
          <p:cNvPicPr>
            <a:picLocks noChangeAspect="1" noChangeArrowheads="1"/>
          </p:cNvPicPr>
          <p:nvPr userDrawn="1"/>
        </p:nvPicPr>
        <p:blipFill>
          <a:blip r:embed="rId7" cstate="print"/>
          <a:srcRect/>
          <a:stretch>
            <a:fillRect/>
          </a:stretch>
        </p:blipFill>
        <p:spPr bwMode="auto">
          <a:xfrm>
            <a:off x="8072438" y="5815013"/>
            <a:ext cx="928687" cy="1042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 id="2147483662" r:id="rId2"/>
    <p:sldLayoutId id="2147483664" r:id="rId3"/>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28794" y="1285860"/>
            <a:ext cx="7215206" cy="1077218"/>
          </a:xfrm>
          <a:prstGeom prst="rect">
            <a:avLst/>
          </a:prstGeom>
        </p:spPr>
        <p:txBody>
          <a:bodyPr wrap="square">
            <a:spAutoFit/>
          </a:bodyPr>
          <a:lstStyle/>
          <a:p>
            <a:pPr algn="ctr"/>
            <a:r>
              <a:rPr lang="en-ZA" sz="3200" b="1" dirty="0" smtClean="0"/>
              <a:t>TYPHOID CASES IN SOUTH AFRICA AND GAUTENG PROVINCE</a:t>
            </a:r>
            <a:endParaRPr lang="en-US" sz="3200" dirty="0"/>
          </a:p>
        </p:txBody>
      </p:sp>
      <p:sp>
        <p:nvSpPr>
          <p:cNvPr id="8" name="Rectangle 7"/>
          <p:cNvSpPr/>
          <p:nvPr/>
        </p:nvSpPr>
        <p:spPr>
          <a:xfrm>
            <a:off x="2071670" y="2786058"/>
            <a:ext cx="7072330" cy="707886"/>
          </a:xfrm>
          <a:prstGeom prst="rect">
            <a:avLst/>
          </a:prstGeom>
        </p:spPr>
        <p:txBody>
          <a:bodyPr wrap="square">
            <a:spAutoFit/>
          </a:bodyPr>
          <a:lstStyle/>
          <a:p>
            <a:pPr algn="ctr"/>
            <a:r>
              <a:rPr lang="en-ZA" sz="2000" dirty="0" smtClean="0"/>
              <a:t>BRIEFING TO THE PORTFOLIO COMMITTEE ON HEALTH, 9 MARCH 2016</a:t>
            </a:r>
          </a:p>
        </p:txBody>
      </p:sp>
      <p:sp>
        <p:nvSpPr>
          <p:cNvPr id="5" name="TextBox 4"/>
          <p:cNvSpPr txBox="1"/>
          <p:nvPr/>
        </p:nvSpPr>
        <p:spPr>
          <a:xfrm>
            <a:off x="2571736" y="4643446"/>
            <a:ext cx="4746299" cy="400110"/>
          </a:xfrm>
          <a:prstGeom prst="rect">
            <a:avLst/>
          </a:prstGeom>
          <a:noFill/>
        </p:spPr>
        <p:txBody>
          <a:bodyPr wrap="none" rtlCol="0">
            <a:spAutoFit/>
          </a:bodyPr>
          <a:lstStyle/>
          <a:p>
            <a:r>
              <a:rPr lang="en-US" sz="2000" dirty="0" smtClean="0"/>
              <a:t>NATIONAL DEPARTMENT OF HEALTH</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Typhoid cases in Gauteng</a:t>
            </a:r>
            <a:endParaRPr lang="en-ZA" b="1" dirty="0">
              <a:solidFill>
                <a:schemeClr val="bg1"/>
              </a:solidFill>
            </a:endParaRPr>
          </a:p>
        </p:txBody>
      </p:sp>
      <p:sp>
        <p:nvSpPr>
          <p:cNvPr id="3" name="Content Placeholder 2"/>
          <p:cNvSpPr>
            <a:spLocks noGrp="1"/>
          </p:cNvSpPr>
          <p:nvPr>
            <p:ph idx="1"/>
          </p:nvPr>
        </p:nvSpPr>
        <p:spPr>
          <a:xfrm>
            <a:off x="0" y="1285860"/>
            <a:ext cx="9144000" cy="4840303"/>
          </a:xfrm>
        </p:spPr>
        <p:txBody>
          <a:bodyPr/>
          <a:lstStyle/>
          <a:p>
            <a:r>
              <a:rPr lang="en-ZA" sz="2800" dirty="0" smtClean="0"/>
              <a:t>As of 24 February, a total of 17 cases have been reported, from city of Johannesburg  Metropolitan 10, City of Tshwane Metropolitan 5, Ekurhuleni Metropolitan 1, and Sedibeng District Municipality 1.</a:t>
            </a:r>
          </a:p>
          <a:p>
            <a:r>
              <a:rPr lang="en-ZA" sz="2800" dirty="0" smtClean="0"/>
              <a:t>Among 14 with travel history obtained, 8 travelled outside hometown/city within 1 month before onset of illness; Zimbabwe 5, Malawi 1 (deceased), Bangladesh 1, and Limpopo 1.</a:t>
            </a:r>
          </a:p>
          <a:p>
            <a:r>
              <a:rPr lang="en-ZA" sz="2800" dirty="0" smtClean="0"/>
              <a:t>Age range, 9 months to 49 years (mean 20 years) and 59% (10/17) are female</a:t>
            </a:r>
            <a:endParaRPr lang="en-ZA" sz="2800"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10</a:t>
            </a:fld>
            <a:endParaRPr lang="en-Z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lstStyle/>
          <a:p>
            <a:pPr algn="l"/>
            <a:r>
              <a:rPr lang="en-ZA" sz="2500" b="1" dirty="0" smtClean="0">
                <a:solidFill>
                  <a:schemeClr val="bg1"/>
                </a:solidFill>
              </a:rPr>
              <a:t>Number of laboratory confirmed typhoid cases by</a:t>
            </a:r>
            <a:br>
              <a:rPr lang="en-ZA" sz="2500" b="1" dirty="0" smtClean="0">
                <a:solidFill>
                  <a:schemeClr val="bg1"/>
                </a:solidFill>
              </a:rPr>
            </a:br>
            <a:r>
              <a:rPr lang="en-ZA" sz="2500" b="1" dirty="0" smtClean="0">
                <a:solidFill>
                  <a:schemeClr val="bg1"/>
                </a:solidFill>
              </a:rPr>
              <a:t>district, Gauteng province, January to 24 February 2016</a:t>
            </a:r>
            <a:endParaRPr lang="en-ZA" sz="2500" b="1" dirty="0">
              <a:solidFill>
                <a:schemeClr val="bg1"/>
              </a:solidFill>
            </a:endParaRPr>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11</a:t>
            </a:fld>
            <a:endParaRPr lang="en-ZA"/>
          </a:p>
        </p:txBody>
      </p:sp>
      <p:pic>
        <p:nvPicPr>
          <p:cNvPr id="4098" name="Picture 2"/>
          <p:cNvPicPr>
            <a:picLocks noGrp="1" noChangeAspect="1" noChangeArrowheads="1"/>
          </p:cNvPicPr>
          <p:nvPr>
            <p:ph idx="1"/>
          </p:nvPr>
        </p:nvPicPr>
        <p:blipFill>
          <a:blip r:embed="rId2" cstate="print"/>
          <a:srcRect/>
          <a:stretch>
            <a:fillRect/>
          </a:stretch>
        </p:blipFill>
        <p:spPr bwMode="auto">
          <a:xfrm>
            <a:off x="206147" y="1285860"/>
            <a:ext cx="8652133" cy="457203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Public health implications (</a:t>
            </a:r>
            <a:r>
              <a:rPr lang="en-ZA" b="1" dirty="0" err="1" smtClean="0">
                <a:solidFill>
                  <a:schemeClr val="bg1"/>
                </a:solidFill>
              </a:rPr>
              <a:t>i</a:t>
            </a:r>
            <a:r>
              <a:rPr lang="en-ZA" b="1" dirty="0" smtClean="0">
                <a:solidFill>
                  <a:schemeClr val="bg1"/>
                </a:solidFill>
              </a:rPr>
              <a:t>)</a:t>
            </a:r>
            <a:endParaRPr lang="en-ZA" b="1" dirty="0">
              <a:solidFill>
                <a:schemeClr val="bg1"/>
              </a:solidFill>
            </a:endParaRPr>
          </a:p>
        </p:txBody>
      </p:sp>
      <p:sp>
        <p:nvSpPr>
          <p:cNvPr id="3" name="Content Placeholder 2"/>
          <p:cNvSpPr>
            <a:spLocks noGrp="1"/>
          </p:cNvSpPr>
          <p:nvPr>
            <p:ph idx="1"/>
          </p:nvPr>
        </p:nvSpPr>
        <p:spPr>
          <a:xfrm>
            <a:off x="214282" y="1214422"/>
            <a:ext cx="8472518" cy="4911741"/>
          </a:xfrm>
        </p:spPr>
        <p:txBody>
          <a:bodyPr/>
          <a:lstStyle/>
          <a:p>
            <a:r>
              <a:rPr lang="en-ZA" dirty="0" smtClean="0"/>
              <a:t>Typhoid fever is endemic in South Africa but of very low incidence rate. Sporadic cases are reported in the country and mostly with travel history to possibly endemic areas. The recently reported confirmed cases of typhoid fever are within the expected range and do not necessarily constitute an outbreak.</a:t>
            </a:r>
          </a:p>
          <a:p>
            <a:r>
              <a:rPr lang="en-ZA" dirty="0" smtClean="0"/>
              <a:t>The need for ongoing comprehensive investigation and management of typhoid fever</a:t>
            </a:r>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C02D346-99B4-41CA-B634-E5FD0B8DCB34}" type="slidenum">
              <a:rPr lang="en-ZA" smtClean="0"/>
              <a:pPr/>
              <a:t>12</a:t>
            </a:fld>
            <a:endParaRPr lang="en-Z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pPr algn="l"/>
            <a:r>
              <a:rPr lang="en-ZA" b="1" dirty="0" smtClean="0">
                <a:solidFill>
                  <a:schemeClr val="bg1"/>
                </a:solidFill>
              </a:rPr>
              <a:t>Public health implications (ii)</a:t>
            </a:r>
            <a:endParaRPr lang="en-ZA" b="1" dirty="0">
              <a:solidFill>
                <a:schemeClr val="bg1"/>
              </a:solidFill>
            </a:endParaRPr>
          </a:p>
        </p:txBody>
      </p:sp>
      <p:sp>
        <p:nvSpPr>
          <p:cNvPr id="3" name="Content Placeholder 2"/>
          <p:cNvSpPr>
            <a:spLocks noGrp="1"/>
          </p:cNvSpPr>
          <p:nvPr>
            <p:ph idx="1"/>
          </p:nvPr>
        </p:nvSpPr>
        <p:spPr>
          <a:xfrm>
            <a:off x="0" y="1071546"/>
            <a:ext cx="8929718" cy="5054617"/>
          </a:xfrm>
        </p:spPr>
        <p:txBody>
          <a:bodyPr/>
          <a:lstStyle/>
          <a:p>
            <a:r>
              <a:rPr lang="en-ZA" sz="2800" dirty="0" smtClean="0"/>
              <a:t>Recognised risk factors for acquisition of typhoid fever relate to contaminated water supply, food bought from street vendors, consumption of raw fruit and vegetables, history of contact with other cases or chronic carriers, and community level risk factors including population density, temperature, rainfall, river level and proximity to water sources.</a:t>
            </a:r>
          </a:p>
          <a:p>
            <a:r>
              <a:rPr lang="en-ZA" sz="2800" dirty="0" smtClean="0"/>
              <a:t>In light of these risk factors, the changing social and ecological environment including rapid urbanisation and recent drought, it is imperative that each typhoid case be appropriately investigated and managed </a:t>
            </a:r>
          </a:p>
          <a:p>
            <a:endParaRPr lang="en-ZA"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13</a:t>
            </a:fld>
            <a:endParaRPr lang="en-Z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Actions taken</a:t>
            </a:r>
            <a:endParaRPr lang="en-ZA" b="1" dirty="0">
              <a:solidFill>
                <a:schemeClr val="bg1"/>
              </a:solidFill>
            </a:endParaRPr>
          </a:p>
        </p:txBody>
      </p:sp>
      <p:sp>
        <p:nvSpPr>
          <p:cNvPr id="3" name="Content Placeholder 2"/>
          <p:cNvSpPr>
            <a:spLocks noGrp="1"/>
          </p:cNvSpPr>
          <p:nvPr>
            <p:ph idx="1"/>
          </p:nvPr>
        </p:nvSpPr>
        <p:spPr>
          <a:xfrm>
            <a:off x="214282" y="1052736"/>
            <a:ext cx="8472518" cy="5073427"/>
          </a:xfrm>
        </p:spPr>
        <p:txBody>
          <a:bodyPr/>
          <a:lstStyle/>
          <a:p>
            <a:r>
              <a:rPr lang="en-ZA" sz="3000" dirty="0" smtClean="0"/>
              <a:t>Reviewed, revised and disseminated guidelines for the diagnosis and management of typhoid fever</a:t>
            </a:r>
          </a:p>
          <a:p>
            <a:r>
              <a:rPr lang="en-ZA" sz="3000" dirty="0" smtClean="0"/>
              <a:t>Provincial Outbreak response teams coordinated investigation of cases</a:t>
            </a:r>
          </a:p>
          <a:p>
            <a:r>
              <a:rPr lang="en-ZA" sz="3000" dirty="0" smtClean="0"/>
              <a:t>Rapid and timely follow-up of cases, obtaining of detailed histories from patients and active contact tracing including specimen collection has ensured no further spread of typhoid fever in South Africa.</a:t>
            </a:r>
          </a:p>
          <a:p>
            <a:r>
              <a:rPr lang="en-US" sz="3000" dirty="0" smtClean="0"/>
              <a:t>Strengthen the national </a:t>
            </a:r>
            <a:r>
              <a:rPr lang="en-US" sz="3000" dirty="0"/>
              <a:t>, active laboratory-based surveillance system </a:t>
            </a:r>
            <a:r>
              <a:rPr lang="en-US" sz="3000" dirty="0" smtClean="0"/>
              <a:t>for </a:t>
            </a:r>
            <a:r>
              <a:rPr lang="en-US" sz="3000" i="1" dirty="0" smtClean="0"/>
              <a:t>Salmonella </a:t>
            </a:r>
            <a:r>
              <a:rPr lang="en-US" sz="3000" dirty="0" err="1" smtClean="0"/>
              <a:t>Typhi</a:t>
            </a:r>
            <a:r>
              <a:rPr lang="en-US" sz="3000" dirty="0" smtClean="0"/>
              <a:t> at </a:t>
            </a:r>
            <a:r>
              <a:rPr lang="en-US" sz="3000" dirty="0"/>
              <a:t>NICD</a:t>
            </a:r>
            <a:endParaRPr lang="en-ZA" sz="3000" dirty="0" smtClean="0"/>
          </a:p>
          <a:p>
            <a:pPr>
              <a:buNone/>
            </a:pPr>
            <a:r>
              <a:rPr lang="en-ZA" dirty="0" smtClean="0"/>
              <a:t>  </a:t>
            </a:r>
            <a:endParaRPr lang="en-ZA"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14</a:t>
            </a:fld>
            <a:endParaRPr lang="en-Z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6"/>
          <p:cNvSpPr>
            <a:spLocks noChangeArrowheads="1"/>
          </p:cNvSpPr>
          <p:nvPr/>
        </p:nvSpPr>
        <p:spPr bwMode="auto">
          <a:xfrm>
            <a:off x="1643042" y="3214686"/>
            <a:ext cx="5351463" cy="584775"/>
          </a:xfrm>
          <a:prstGeom prst="rect">
            <a:avLst/>
          </a:prstGeom>
          <a:noFill/>
          <a:ln w="9525">
            <a:noFill/>
            <a:miter lim="800000"/>
            <a:headEnd/>
            <a:tailEnd/>
          </a:ln>
        </p:spPr>
        <p:txBody>
          <a:bodyPr>
            <a:spAutoFit/>
          </a:bodyPr>
          <a:lstStyle/>
          <a:p>
            <a:pPr algn="ctr">
              <a:buFont typeface="Wingdings" pitchFamily="2" charset="2"/>
              <a:buNone/>
            </a:pPr>
            <a:r>
              <a:rPr lang="en-US" sz="3200" dirty="0" smtClean="0"/>
              <a:t>THANK </a:t>
            </a:r>
            <a:r>
              <a:rPr lang="en-US" sz="3200" dirty="0"/>
              <a:t>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Outline</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t>Background</a:t>
            </a:r>
          </a:p>
          <a:p>
            <a:r>
              <a:rPr lang="en-US" dirty="0" smtClean="0"/>
              <a:t>Typhoid fever outbreaks</a:t>
            </a:r>
          </a:p>
          <a:p>
            <a:r>
              <a:rPr lang="en-US" dirty="0" smtClean="0"/>
              <a:t>Typhoid fever in South Africa</a:t>
            </a:r>
          </a:p>
          <a:p>
            <a:r>
              <a:rPr lang="en-US" dirty="0" smtClean="0"/>
              <a:t>Recent Typhoid cases in Gauteng province</a:t>
            </a:r>
          </a:p>
          <a:p>
            <a:r>
              <a:rPr lang="en-US" dirty="0" smtClean="0"/>
              <a:t>Public health implications</a:t>
            </a:r>
          </a:p>
          <a:p>
            <a:r>
              <a:rPr lang="en-US" dirty="0" smtClean="0"/>
              <a:t>Actions taken</a:t>
            </a:r>
          </a:p>
          <a:p>
            <a:endParaRPr lang="en-US"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2</a:t>
            </a:fld>
            <a:endParaRPr lang="en-ZA"/>
          </a:p>
        </p:txBody>
      </p:sp>
    </p:spTree>
    <p:extLst>
      <p:ext uri="{BB962C8B-B14F-4D97-AF65-F5344CB8AC3E}">
        <p14:creationId xmlns:p14="http://schemas.microsoft.com/office/powerpoint/2010/main" xmlns="" val="184646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Background</a:t>
            </a:r>
            <a:endParaRPr lang="en-ZA" b="1" dirty="0">
              <a:solidFill>
                <a:schemeClr val="bg1"/>
              </a:solidFill>
            </a:endParaRPr>
          </a:p>
        </p:txBody>
      </p:sp>
      <p:sp>
        <p:nvSpPr>
          <p:cNvPr id="3" name="Content Placeholder 2"/>
          <p:cNvSpPr>
            <a:spLocks noGrp="1"/>
          </p:cNvSpPr>
          <p:nvPr>
            <p:ph idx="1"/>
          </p:nvPr>
        </p:nvSpPr>
        <p:spPr>
          <a:xfrm>
            <a:off x="214282" y="1214422"/>
            <a:ext cx="8715436" cy="4911741"/>
          </a:xfrm>
        </p:spPr>
        <p:txBody>
          <a:bodyPr/>
          <a:lstStyle/>
          <a:p>
            <a:r>
              <a:rPr lang="en-ZA" sz="2600" dirty="0" smtClean="0"/>
              <a:t>Typhoid fever, also called enteric fever, is caused by infection with </a:t>
            </a:r>
            <a:r>
              <a:rPr lang="en-ZA" sz="2600" i="1" dirty="0" smtClean="0"/>
              <a:t>Salmonella </a:t>
            </a:r>
            <a:r>
              <a:rPr lang="en-ZA" sz="2600" i="1" dirty="0" err="1" smtClean="0"/>
              <a:t>enterica</a:t>
            </a:r>
            <a:r>
              <a:rPr lang="en-ZA" sz="2600" i="1" dirty="0" smtClean="0"/>
              <a:t> </a:t>
            </a:r>
            <a:r>
              <a:rPr lang="en-ZA" sz="2600" dirty="0" smtClean="0"/>
              <a:t>subspecies </a:t>
            </a:r>
            <a:r>
              <a:rPr lang="en-ZA" sz="2600" i="1" dirty="0" err="1" smtClean="0"/>
              <a:t>enterica</a:t>
            </a:r>
            <a:r>
              <a:rPr lang="en-ZA" sz="2600" i="1" dirty="0" smtClean="0"/>
              <a:t> </a:t>
            </a:r>
            <a:r>
              <a:rPr lang="en-ZA" sz="2600" dirty="0" smtClean="0"/>
              <a:t>serotype </a:t>
            </a:r>
            <a:r>
              <a:rPr lang="en-ZA" sz="2600" dirty="0" err="1" smtClean="0"/>
              <a:t>Typhi</a:t>
            </a:r>
            <a:endParaRPr lang="en-ZA" sz="2600" dirty="0" smtClean="0"/>
          </a:p>
          <a:p>
            <a:r>
              <a:rPr lang="en-ZA" sz="2600" dirty="0" smtClean="0"/>
              <a:t> </a:t>
            </a:r>
            <a:r>
              <a:rPr lang="en-ZA" sz="2600" i="1" dirty="0" smtClean="0"/>
              <a:t>Salmonella </a:t>
            </a:r>
            <a:r>
              <a:rPr lang="en-ZA" sz="2600" dirty="0" err="1" smtClean="0"/>
              <a:t>Typhi</a:t>
            </a:r>
            <a:r>
              <a:rPr lang="en-ZA" sz="2600" dirty="0" smtClean="0"/>
              <a:t> is spread via </a:t>
            </a:r>
            <a:r>
              <a:rPr lang="en-ZA" sz="2600" dirty="0" err="1" smtClean="0"/>
              <a:t>faeco</a:t>
            </a:r>
            <a:r>
              <a:rPr lang="en-ZA" sz="2600" dirty="0" smtClean="0"/>
              <a:t>-oral contamination</a:t>
            </a:r>
          </a:p>
          <a:p>
            <a:r>
              <a:rPr lang="en-ZA" sz="2600" dirty="0" smtClean="0"/>
              <a:t>It may be spread from person to person by direct contact or through ingestion of contaminated food or water</a:t>
            </a:r>
          </a:p>
          <a:p>
            <a:r>
              <a:rPr lang="en-ZA" sz="2600" dirty="0" smtClean="0"/>
              <a:t>Symptoms develop after incubation period of 10-14 days; and may include fever, headache, skin rash (rose coloured spots on chest, abdomen, back) and abdominal pain/cramps, nausea vomiting, constipation or diarrhoea</a:t>
            </a:r>
          </a:p>
          <a:p>
            <a:r>
              <a:rPr lang="en-ZA" sz="2600" dirty="0" smtClean="0"/>
              <a:t>Diagnosis is made when </a:t>
            </a:r>
            <a:r>
              <a:rPr lang="en-ZA" sz="2600" i="1" dirty="0" smtClean="0"/>
              <a:t>Salmonella</a:t>
            </a:r>
            <a:r>
              <a:rPr lang="en-ZA" sz="2600" dirty="0" smtClean="0"/>
              <a:t> </a:t>
            </a:r>
            <a:r>
              <a:rPr lang="en-ZA" sz="2600" dirty="0" err="1" smtClean="0"/>
              <a:t>Typhi</a:t>
            </a:r>
            <a:r>
              <a:rPr lang="en-ZA" sz="2600" dirty="0" smtClean="0"/>
              <a:t> is identified in culture of blood, bone marrow, stool or other tissue</a:t>
            </a:r>
            <a:endParaRPr lang="en-ZA" sz="2600"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3</a:t>
            </a:fld>
            <a:endParaRPr lang="en-Z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Typhoid fever outbreaks </a:t>
            </a:r>
            <a:endParaRPr lang="en-ZA" b="1" dirty="0">
              <a:solidFill>
                <a:schemeClr val="bg1"/>
              </a:solidFill>
            </a:endParaRPr>
          </a:p>
        </p:txBody>
      </p:sp>
      <p:sp>
        <p:nvSpPr>
          <p:cNvPr id="3" name="Content Placeholder 2"/>
          <p:cNvSpPr>
            <a:spLocks noGrp="1"/>
          </p:cNvSpPr>
          <p:nvPr>
            <p:ph idx="1"/>
          </p:nvPr>
        </p:nvSpPr>
        <p:spPr>
          <a:xfrm>
            <a:off x="0" y="1142984"/>
            <a:ext cx="9144000" cy="4983179"/>
          </a:xfrm>
        </p:spPr>
        <p:txBody>
          <a:bodyPr/>
          <a:lstStyle/>
          <a:p>
            <a:r>
              <a:rPr lang="en-ZA" sz="3000" dirty="0" smtClean="0"/>
              <a:t>Sub-Saharan Africa has experienced a number of large outbreaks of typhoid fever over the last decade, e.g.,</a:t>
            </a:r>
          </a:p>
          <a:p>
            <a:pPr>
              <a:buNone/>
            </a:pPr>
            <a:r>
              <a:rPr lang="en-ZA" sz="3000" dirty="0" smtClean="0"/>
              <a:t>	Outbreak of Typhoid fever in Harare beginning 2011 lead to 4000 cases. The outbreak was associated with drinking water from a well and having burst sewer pipe at home</a:t>
            </a:r>
          </a:p>
          <a:p>
            <a:pPr>
              <a:buFont typeface="Arial" pitchFamily="34" charset="0"/>
              <a:buChar char="•"/>
            </a:pPr>
            <a:r>
              <a:rPr lang="en-ZA" sz="3000" dirty="0" smtClean="0"/>
              <a:t>In South Africa, extensive outbreak of typhoid fever in </a:t>
            </a:r>
            <a:r>
              <a:rPr lang="en-ZA" sz="3000" dirty="0" err="1" smtClean="0"/>
              <a:t>Delmas</a:t>
            </a:r>
            <a:r>
              <a:rPr lang="en-ZA" sz="3000" dirty="0" smtClean="0"/>
              <a:t>, Mpumalanga in 1993 and 2005 when over 500 cases were reported. Sporadic cases reports , including family clusters have been identified in subsequent years</a:t>
            </a:r>
            <a:endParaRPr lang="en-ZA" sz="3000"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4</a:t>
            </a:fld>
            <a:endParaRPr lang="en-Z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pPr algn="l"/>
            <a:r>
              <a:rPr lang="en-ZA" b="1" dirty="0" smtClean="0">
                <a:solidFill>
                  <a:schemeClr val="bg1"/>
                </a:solidFill>
              </a:rPr>
              <a:t>Typhoid fever in South Africa</a:t>
            </a:r>
            <a:endParaRPr lang="en-ZA" b="1" dirty="0">
              <a:solidFill>
                <a:schemeClr val="bg1"/>
              </a:solidFill>
            </a:endParaRPr>
          </a:p>
        </p:txBody>
      </p:sp>
      <p:sp>
        <p:nvSpPr>
          <p:cNvPr id="3" name="Content Placeholder 2"/>
          <p:cNvSpPr>
            <a:spLocks noGrp="1"/>
          </p:cNvSpPr>
          <p:nvPr>
            <p:ph idx="1"/>
          </p:nvPr>
        </p:nvSpPr>
        <p:spPr>
          <a:xfrm>
            <a:off x="0" y="1071546"/>
            <a:ext cx="9144000" cy="5054617"/>
          </a:xfrm>
        </p:spPr>
        <p:txBody>
          <a:bodyPr/>
          <a:lstStyle/>
          <a:p>
            <a:r>
              <a:rPr lang="en-ZA" sz="2500" dirty="0" smtClean="0"/>
              <a:t>Typhoid fever is endemic in South Africa, but the number of cases and rates and deaths have declined over the last 20 years. Cases declined from about 6000 in 1985 to about 200 cases in 2002. </a:t>
            </a:r>
          </a:p>
          <a:p>
            <a:pPr>
              <a:buNone/>
            </a:pPr>
            <a:r>
              <a:rPr lang="en-ZA" sz="2500" dirty="0" smtClean="0"/>
              <a:t>	A low trend continue to be observed (2013 – 2015) through a national , active laboratory-based surveillance system at NICD.</a:t>
            </a:r>
          </a:p>
          <a:p>
            <a:r>
              <a:rPr lang="en-ZA" sz="2500" dirty="0" smtClean="0"/>
              <a:t>Risk factors; poor food hygiene, and inadequate water and sanitation infrastructure</a:t>
            </a:r>
          </a:p>
          <a:p>
            <a:r>
              <a:rPr lang="en-ZA" sz="2500" dirty="0" smtClean="0"/>
              <a:t>In more industrialised settings with lower transmission rates, travellers make up a large proportion of cases  </a:t>
            </a:r>
          </a:p>
          <a:p>
            <a:r>
              <a:rPr lang="en-ZA" sz="2500" dirty="0" smtClean="0"/>
              <a:t>South Africa observes mixed pattern of endemic disease and sporadic cases in more industrialised areas of the country</a:t>
            </a:r>
            <a:endParaRPr lang="en-ZA" sz="2500"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5</a:t>
            </a:fld>
            <a:endParaRPr lang="en-Z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lstStyle/>
          <a:p>
            <a:pPr algn="l"/>
            <a:r>
              <a:rPr lang="en-ZA" sz="3600" b="1" dirty="0" smtClean="0">
                <a:solidFill>
                  <a:schemeClr val="bg1"/>
                </a:solidFill>
              </a:rPr>
              <a:t>Number of </a:t>
            </a:r>
            <a:r>
              <a:rPr lang="en-ZA" sz="3600" b="1" i="1" dirty="0" smtClean="0">
                <a:solidFill>
                  <a:schemeClr val="bg1"/>
                </a:solidFill>
              </a:rPr>
              <a:t>Salmonella </a:t>
            </a:r>
            <a:r>
              <a:rPr lang="en-ZA" sz="3600" b="1" dirty="0" err="1" smtClean="0">
                <a:solidFill>
                  <a:schemeClr val="bg1"/>
                </a:solidFill>
              </a:rPr>
              <a:t>Typhi</a:t>
            </a:r>
            <a:r>
              <a:rPr lang="en-ZA" sz="3600" b="1" dirty="0" smtClean="0">
                <a:solidFill>
                  <a:schemeClr val="bg1"/>
                </a:solidFill>
              </a:rPr>
              <a:t> cases by</a:t>
            </a:r>
            <a:br>
              <a:rPr lang="en-ZA" sz="3600" b="1" dirty="0" smtClean="0">
                <a:solidFill>
                  <a:schemeClr val="bg1"/>
                </a:solidFill>
              </a:rPr>
            </a:br>
            <a:r>
              <a:rPr lang="en-ZA" sz="3600" b="1" dirty="0" smtClean="0">
                <a:solidFill>
                  <a:schemeClr val="bg1"/>
                </a:solidFill>
              </a:rPr>
              <a:t> month in South Africa, 2013-2015</a:t>
            </a:r>
            <a:endParaRPr lang="en-ZA" sz="3600" b="1" dirty="0">
              <a:solidFill>
                <a:schemeClr val="bg1"/>
              </a:solidFill>
            </a:endParaRPr>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6</a:t>
            </a:fld>
            <a:endParaRPr lang="en-ZA"/>
          </a:p>
        </p:txBody>
      </p:sp>
      <p:pic>
        <p:nvPicPr>
          <p:cNvPr id="1026" name="Picture 2"/>
          <p:cNvPicPr>
            <a:picLocks noGrp="1" noChangeAspect="1" noChangeArrowheads="1"/>
          </p:cNvPicPr>
          <p:nvPr>
            <p:ph idx="1"/>
          </p:nvPr>
        </p:nvPicPr>
        <p:blipFill>
          <a:blip r:embed="rId2" cstate="print"/>
          <a:srcRect/>
          <a:stretch>
            <a:fillRect/>
          </a:stretch>
        </p:blipFill>
        <p:spPr bwMode="auto">
          <a:xfrm>
            <a:off x="285720" y="1096932"/>
            <a:ext cx="8072494" cy="474572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lstStyle/>
          <a:p>
            <a:pPr algn="l"/>
            <a:r>
              <a:rPr lang="en-ZA" sz="3600" b="1" dirty="0" smtClean="0">
                <a:solidFill>
                  <a:schemeClr val="bg1"/>
                </a:solidFill>
              </a:rPr>
              <a:t>Number of </a:t>
            </a:r>
            <a:r>
              <a:rPr lang="en-ZA" sz="3600" b="1" i="1" dirty="0" smtClean="0">
                <a:solidFill>
                  <a:schemeClr val="bg1"/>
                </a:solidFill>
              </a:rPr>
              <a:t>Salmonella</a:t>
            </a:r>
            <a:r>
              <a:rPr lang="en-ZA" sz="3600" b="1" dirty="0" smtClean="0">
                <a:solidFill>
                  <a:schemeClr val="bg1"/>
                </a:solidFill>
              </a:rPr>
              <a:t> </a:t>
            </a:r>
            <a:r>
              <a:rPr lang="en-ZA" sz="3600" b="1" dirty="0" err="1" smtClean="0">
                <a:solidFill>
                  <a:schemeClr val="bg1"/>
                </a:solidFill>
              </a:rPr>
              <a:t>Typhi</a:t>
            </a:r>
            <a:r>
              <a:rPr lang="en-ZA" sz="3600" b="1" dirty="0" smtClean="0">
                <a:solidFill>
                  <a:schemeClr val="bg1"/>
                </a:solidFill>
              </a:rPr>
              <a:t> cases by province in South Africa, 2013-2015</a:t>
            </a:r>
            <a:endParaRPr lang="en-ZA" sz="3600" b="1" dirty="0">
              <a:solidFill>
                <a:schemeClr val="bg1"/>
              </a:solidFill>
            </a:endParaRPr>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7</a:t>
            </a:fld>
            <a:endParaRPr lang="en-ZA"/>
          </a:p>
        </p:txBody>
      </p:sp>
      <p:pic>
        <p:nvPicPr>
          <p:cNvPr id="2050" name="Picture 2"/>
          <p:cNvPicPr>
            <a:picLocks noGrp="1" noChangeAspect="1" noChangeArrowheads="1"/>
          </p:cNvPicPr>
          <p:nvPr>
            <p:ph idx="1"/>
          </p:nvPr>
        </p:nvPicPr>
        <p:blipFill>
          <a:blip r:embed="rId2" cstate="print"/>
          <a:srcRect/>
          <a:stretch>
            <a:fillRect/>
          </a:stretch>
        </p:blipFill>
        <p:spPr bwMode="auto">
          <a:xfrm>
            <a:off x="83208" y="1285860"/>
            <a:ext cx="8417882" cy="442915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00108"/>
          </a:xfrm>
        </p:spPr>
        <p:txBody>
          <a:bodyPr/>
          <a:lstStyle/>
          <a:p>
            <a:pPr algn="l"/>
            <a:r>
              <a:rPr lang="en-ZA" sz="3600" b="1" dirty="0" smtClean="0">
                <a:solidFill>
                  <a:schemeClr val="bg1"/>
                </a:solidFill>
              </a:rPr>
              <a:t>Typhoid cases, January to </a:t>
            </a:r>
            <a:br>
              <a:rPr lang="en-ZA" sz="3600" b="1" dirty="0" smtClean="0">
                <a:solidFill>
                  <a:schemeClr val="bg1"/>
                </a:solidFill>
              </a:rPr>
            </a:br>
            <a:r>
              <a:rPr lang="en-ZA" sz="3600" b="1" dirty="0" smtClean="0">
                <a:solidFill>
                  <a:schemeClr val="bg1"/>
                </a:solidFill>
              </a:rPr>
              <a:t>24 February 2016</a:t>
            </a:r>
            <a:endParaRPr lang="en-ZA" sz="3600" b="1" dirty="0">
              <a:solidFill>
                <a:schemeClr val="bg1"/>
              </a:solidFill>
            </a:endParaRPr>
          </a:p>
        </p:txBody>
      </p:sp>
      <p:sp>
        <p:nvSpPr>
          <p:cNvPr id="3" name="Content Placeholder 2"/>
          <p:cNvSpPr>
            <a:spLocks noGrp="1"/>
          </p:cNvSpPr>
          <p:nvPr>
            <p:ph idx="1"/>
          </p:nvPr>
        </p:nvSpPr>
        <p:spPr>
          <a:xfrm>
            <a:off x="0" y="1142984"/>
            <a:ext cx="8686800" cy="4983179"/>
          </a:xfrm>
        </p:spPr>
        <p:txBody>
          <a:bodyPr/>
          <a:lstStyle/>
          <a:p>
            <a:r>
              <a:rPr lang="en-ZA" sz="2500" dirty="0" smtClean="0"/>
              <a:t>As of 24 February, a total of 33 cases including 2 deaths have been reported in 5 provinces (Gauteng 17, Western Cape 12, KZN 2, Limpopo 1, and Mpumalanga 1)</a:t>
            </a:r>
          </a:p>
          <a:p>
            <a:r>
              <a:rPr lang="en-ZA" sz="2500" dirty="0" smtClean="0"/>
              <a:t>Case patient age range; 9 months to 52 years (mean 19 years), five (15%) are children under five years-old</a:t>
            </a:r>
          </a:p>
          <a:p>
            <a:r>
              <a:rPr lang="en-ZA" sz="2500" dirty="0" smtClean="0"/>
              <a:t>Among 29 case-patient on whom travel history was obtained, 15 (52%) had travelled out of their home town within a month before onset of illness, to (Limpopo 1, Eastern Cape 1, Zimbabwe 9, Malawi 1, India 2 and Bangladesh 1)</a:t>
            </a:r>
          </a:p>
          <a:p>
            <a:r>
              <a:rPr lang="en-ZA" sz="2500" dirty="0" smtClean="0"/>
              <a:t>Of the 14 cases without travel history, 4 had visitors from the Eastern Cape (1), Gauteng (1),  Tanzania (1) and Pakistan (1)</a:t>
            </a:r>
            <a:endParaRPr lang="en-ZA" sz="2500" dirty="0"/>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8</a:t>
            </a:fld>
            <a:endParaRPr lang="en-Z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lstStyle/>
          <a:p>
            <a:pPr algn="l"/>
            <a:r>
              <a:rPr lang="en-ZA" sz="2500" b="1" dirty="0" smtClean="0">
                <a:solidFill>
                  <a:schemeClr val="bg1"/>
                </a:solidFill>
              </a:rPr>
              <a:t>Number of laboratory confirmed typhoid cases in five </a:t>
            </a:r>
            <a:br>
              <a:rPr lang="en-ZA" sz="2500" b="1" dirty="0" smtClean="0">
                <a:solidFill>
                  <a:schemeClr val="bg1"/>
                </a:solidFill>
              </a:rPr>
            </a:br>
            <a:r>
              <a:rPr lang="en-ZA" sz="2500" b="1" dirty="0" smtClean="0">
                <a:solidFill>
                  <a:schemeClr val="bg1"/>
                </a:solidFill>
              </a:rPr>
              <a:t>South African provinces, January to 24 February 2016</a:t>
            </a:r>
            <a:endParaRPr lang="en-ZA" sz="2500" b="1" dirty="0">
              <a:solidFill>
                <a:schemeClr val="bg1"/>
              </a:solidFill>
            </a:endParaRPr>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C02D346-99B4-41CA-B634-E5FD0B8DCB34}" type="slidenum">
              <a:rPr lang="en-ZA" smtClean="0"/>
              <a:pPr/>
              <a:t>9</a:t>
            </a:fld>
            <a:endParaRPr lang="en-ZA"/>
          </a:p>
        </p:txBody>
      </p:sp>
      <p:pic>
        <p:nvPicPr>
          <p:cNvPr id="3074" name="Picture 2"/>
          <p:cNvPicPr>
            <a:picLocks noGrp="1" noChangeAspect="1" noChangeArrowheads="1"/>
          </p:cNvPicPr>
          <p:nvPr>
            <p:ph idx="1"/>
          </p:nvPr>
        </p:nvPicPr>
        <p:blipFill>
          <a:blip r:embed="rId2" cstate="print"/>
          <a:srcRect/>
          <a:stretch>
            <a:fillRect/>
          </a:stretch>
        </p:blipFill>
        <p:spPr bwMode="auto">
          <a:xfrm>
            <a:off x="114325" y="1214422"/>
            <a:ext cx="8572475" cy="469812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2310</TotalTime>
  <Words>742</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Slide 1</vt:lpstr>
      <vt:lpstr>Outline</vt:lpstr>
      <vt:lpstr>Background</vt:lpstr>
      <vt:lpstr>Typhoid fever outbreaks </vt:lpstr>
      <vt:lpstr>Typhoid fever in South Africa</vt:lpstr>
      <vt:lpstr>Number of Salmonella Typhi cases by  month in South Africa, 2013-2015</vt:lpstr>
      <vt:lpstr>Number of Salmonella Typhi cases by province in South Africa, 2013-2015</vt:lpstr>
      <vt:lpstr>Typhoid cases, January to  24 February 2016</vt:lpstr>
      <vt:lpstr>Number of laboratory confirmed typhoid cases in five  South African provinces, January to 24 February 2016</vt:lpstr>
      <vt:lpstr>Typhoid cases in Gauteng</vt:lpstr>
      <vt:lpstr>Number of laboratory confirmed typhoid cases by district, Gauteng province, January to 24 February 2016</vt:lpstr>
      <vt:lpstr>Public health implications (i)</vt:lpstr>
      <vt:lpstr>Public health implications (ii)</vt:lpstr>
      <vt:lpstr>Actions taken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223</cp:revision>
  <cp:lastPrinted>2016-02-27T11:59:21Z</cp:lastPrinted>
  <dcterms:created xsi:type="dcterms:W3CDTF">2013-10-17T06:13:57Z</dcterms:created>
  <dcterms:modified xsi:type="dcterms:W3CDTF">2016-03-10T10:55:48Z</dcterms:modified>
</cp:coreProperties>
</file>