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comments/comment1.xml" ContentType="application/vnd.openxmlformats-officedocument.presentationml.comment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94" r:id="rId2"/>
  </p:sldMasterIdLst>
  <p:notesMasterIdLst>
    <p:notesMasterId r:id="rId37"/>
  </p:notesMasterIdLst>
  <p:sldIdLst>
    <p:sldId id="539" r:id="rId3"/>
    <p:sldId id="529" r:id="rId4"/>
    <p:sldId id="679" r:id="rId5"/>
    <p:sldId id="532" r:id="rId6"/>
    <p:sldId id="562" r:id="rId7"/>
    <p:sldId id="656" r:id="rId8"/>
    <p:sldId id="657" r:id="rId9"/>
    <p:sldId id="612" r:id="rId10"/>
    <p:sldId id="541" r:id="rId11"/>
    <p:sldId id="617" r:id="rId12"/>
    <p:sldId id="666" r:id="rId13"/>
    <p:sldId id="658" r:id="rId14"/>
    <p:sldId id="667" r:id="rId15"/>
    <p:sldId id="668" r:id="rId16"/>
    <p:sldId id="669" r:id="rId17"/>
    <p:sldId id="670" r:id="rId18"/>
    <p:sldId id="671" r:id="rId19"/>
    <p:sldId id="621" r:id="rId20"/>
    <p:sldId id="622" r:id="rId21"/>
    <p:sldId id="623" r:id="rId22"/>
    <p:sldId id="624" r:id="rId23"/>
    <p:sldId id="653" r:id="rId24"/>
    <p:sldId id="672" r:id="rId25"/>
    <p:sldId id="646" r:id="rId26"/>
    <p:sldId id="664" r:id="rId27"/>
    <p:sldId id="674" r:id="rId28"/>
    <p:sldId id="673" r:id="rId29"/>
    <p:sldId id="548" r:id="rId30"/>
    <p:sldId id="675" r:id="rId31"/>
    <p:sldId id="678" r:id="rId32"/>
    <p:sldId id="676" r:id="rId33"/>
    <p:sldId id="677" r:id="rId34"/>
    <p:sldId id="492" r:id="rId35"/>
    <p:sldId id="647" r:id="rId36"/>
  </p:sldIdLst>
  <p:sldSz cx="12192000" cy="6858000"/>
  <p:notesSz cx="6858000" cy="9144000"/>
  <p:defaultTextStyle>
    <a:defPPr>
      <a:defRPr lang="en-US"/>
    </a:defPPr>
    <a:lvl1pPr algn="l" defTabSz="457200" rtl="0" fontAlgn="base">
      <a:spcBef>
        <a:spcPct val="0"/>
      </a:spcBef>
      <a:spcAft>
        <a:spcPct val="0"/>
      </a:spcAft>
      <a:defRPr sz="1400" kern="1200">
        <a:solidFill>
          <a:schemeClr val="tx1"/>
        </a:solidFill>
        <a:latin typeface="Arial" charset="0"/>
        <a:ea typeface="+mn-ea"/>
        <a:cs typeface="Arial" charset="0"/>
      </a:defRPr>
    </a:lvl1pPr>
    <a:lvl2pPr marL="457200" algn="l" defTabSz="457200" rtl="0" fontAlgn="base">
      <a:spcBef>
        <a:spcPct val="0"/>
      </a:spcBef>
      <a:spcAft>
        <a:spcPct val="0"/>
      </a:spcAft>
      <a:defRPr sz="1400" kern="1200">
        <a:solidFill>
          <a:schemeClr val="tx1"/>
        </a:solidFill>
        <a:latin typeface="Arial" charset="0"/>
        <a:ea typeface="+mn-ea"/>
        <a:cs typeface="Arial" charset="0"/>
      </a:defRPr>
    </a:lvl2pPr>
    <a:lvl3pPr marL="914400" algn="l" defTabSz="457200" rtl="0" fontAlgn="base">
      <a:spcBef>
        <a:spcPct val="0"/>
      </a:spcBef>
      <a:spcAft>
        <a:spcPct val="0"/>
      </a:spcAft>
      <a:defRPr sz="1400" kern="1200">
        <a:solidFill>
          <a:schemeClr val="tx1"/>
        </a:solidFill>
        <a:latin typeface="Arial" charset="0"/>
        <a:ea typeface="+mn-ea"/>
        <a:cs typeface="Arial" charset="0"/>
      </a:defRPr>
    </a:lvl3pPr>
    <a:lvl4pPr marL="1371600" algn="l" defTabSz="457200" rtl="0" fontAlgn="base">
      <a:spcBef>
        <a:spcPct val="0"/>
      </a:spcBef>
      <a:spcAft>
        <a:spcPct val="0"/>
      </a:spcAft>
      <a:defRPr sz="1400" kern="1200">
        <a:solidFill>
          <a:schemeClr val="tx1"/>
        </a:solidFill>
        <a:latin typeface="Arial" charset="0"/>
        <a:ea typeface="+mn-ea"/>
        <a:cs typeface="Arial" charset="0"/>
      </a:defRPr>
    </a:lvl4pPr>
    <a:lvl5pPr marL="1828800" algn="l" defTabSz="457200"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Mahlobo" initials="DM" lastIdx="1" clrIdx="0"/>
  <p:cmAuthor id="1" name="Ziyanda Majokweni" initials="ZM" lastIdx="1" clrIdx="1">
    <p:extLst>
      <p:ext uri="{19B8F6BF-5375-455C-9EA6-DF929625EA0E}">
        <p15:presenceInfo xmlns:p15="http://schemas.microsoft.com/office/powerpoint/2012/main" xmlns="" userId="S-1-5-21-1528938426-2470942008-3732040139-11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703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12" autoAdjust="0"/>
    <p:restoredTop sz="94434" autoAdjust="0"/>
  </p:normalViewPr>
  <p:slideViewPr>
    <p:cSldViewPr snapToGrid="0" snapToObjects="1" showGuides="1">
      <p:cViewPr varScale="1">
        <p:scale>
          <a:sx n="116" d="100"/>
          <a:sy n="116" d="100"/>
        </p:scale>
        <p:origin x="-14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4T18:04:40.779" idx="1">
    <p:pos x="7328" y="1604"/>
    <p:text>mnikeli</p:text>
    <p:extLst>
      <p:ext uri="{C676402C-5697-4E1C-873F-D02D1690AC5C}">
        <p15:threadingInfo xmlns:p15="http://schemas.microsoft.com/office/powerpoint/2012/main" xmlns="" timeZoneBias="-120"/>
      </p:ext>
    </p:extLst>
  </p:cm>
</p:cmLst>
</file>

<file path=ppt/diagrams/_rels/data4.xml.rels><?xml version="1.0" encoding="UTF-8" standalone="yes"?>
<Relationships xmlns="http://schemas.openxmlformats.org/package/2006/relationships"><Relationship Id="rId1" Type="http://schemas.openxmlformats.org/officeDocument/2006/relationships/image" Target="../media/image5.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4AA25-EBAF-4048-AFB7-AEA8793669D5}"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en-US"/>
        </a:p>
      </dgm:t>
    </dgm:pt>
    <dgm:pt modelId="{3467DE01-C56F-465B-89F1-74FB72DA094E}">
      <dgm:prSet phldrT="[Text]" custT="1"/>
      <dgm:spPr/>
      <dgm:t>
        <a:bodyPr/>
        <a:lstStyle/>
        <a:p>
          <a:r>
            <a:rPr lang="en-US" sz="1400" dirty="0" smtClean="0">
              <a:latin typeface="Arial" panose="020B0604020202020204" pitchFamily="34" charset="0"/>
              <a:cs typeface="Arial" panose="020B0604020202020204" pitchFamily="34" charset="0"/>
            </a:rPr>
            <a:t>Established as a Schedule 3A public entity  on 15 June 2001</a:t>
          </a:r>
          <a:endParaRPr lang="en-US" sz="1400" dirty="0">
            <a:latin typeface="Arial" panose="020B0604020202020204" pitchFamily="34" charset="0"/>
            <a:cs typeface="Arial" panose="020B0604020202020204" pitchFamily="34" charset="0"/>
          </a:endParaRPr>
        </a:p>
      </dgm:t>
    </dgm:pt>
    <dgm:pt modelId="{8ABE1258-CC04-4BDB-A6B8-E1390C2D5DF9}" type="parTrans" cxnId="{7ADAFC59-342F-4F1A-8626-1649A8AD16E7}">
      <dgm:prSet/>
      <dgm:spPr/>
      <dgm:t>
        <a:bodyPr/>
        <a:lstStyle/>
        <a:p>
          <a:endParaRPr lang="en-US" sz="1800">
            <a:latin typeface="Calibri" panose="020F0502020204030204" pitchFamily="34" charset="0"/>
          </a:endParaRPr>
        </a:p>
      </dgm:t>
    </dgm:pt>
    <dgm:pt modelId="{D2AC3070-9281-4615-A1E3-4114C7A2236A}" type="sibTrans" cxnId="{7ADAFC59-342F-4F1A-8626-1649A8AD16E7}">
      <dgm:prSet/>
      <dgm:spPr/>
      <dgm:t>
        <a:bodyPr/>
        <a:lstStyle/>
        <a:p>
          <a:endParaRPr lang="en-US" sz="1800">
            <a:latin typeface="Calibri" panose="020F0502020204030204" pitchFamily="34" charset="0"/>
          </a:endParaRPr>
        </a:p>
      </dgm:t>
    </dgm:pt>
    <dgm:pt modelId="{8010BFF5-FC10-48FD-AE55-3E19413DDC77}">
      <dgm:prSet phldrT="[Text]" custT="1"/>
      <dgm:spPr/>
      <dgm:t>
        <a:bodyPr/>
        <a:lstStyle/>
        <a:p>
          <a:r>
            <a:rPr lang="en-US" sz="1400" dirty="0" smtClean="0">
              <a:latin typeface="Arial" panose="020B0604020202020204" pitchFamily="34" charset="0"/>
              <a:cs typeface="Arial" panose="020B0604020202020204" pitchFamily="34" charset="0"/>
            </a:rPr>
            <a:t>Two distinct Services: Public Good &amp; Commercial</a:t>
          </a:r>
          <a:endParaRPr lang="en-US" sz="1400" dirty="0">
            <a:latin typeface="Arial" panose="020B0604020202020204" pitchFamily="34" charset="0"/>
            <a:cs typeface="Arial" panose="020B0604020202020204" pitchFamily="34" charset="0"/>
          </a:endParaRPr>
        </a:p>
      </dgm:t>
    </dgm:pt>
    <dgm:pt modelId="{CF5A99B4-0DCA-49CA-B37A-A3C82536B123}" type="parTrans" cxnId="{A4A2E975-23B2-496B-AF4F-D0ED3B8E4E8A}">
      <dgm:prSet/>
      <dgm:spPr/>
      <dgm:t>
        <a:bodyPr/>
        <a:lstStyle/>
        <a:p>
          <a:endParaRPr lang="en-US" sz="1800">
            <a:latin typeface="Calibri" panose="020F0502020204030204" pitchFamily="34" charset="0"/>
          </a:endParaRPr>
        </a:p>
      </dgm:t>
    </dgm:pt>
    <dgm:pt modelId="{F3FDDECD-7992-4B33-AB89-3654CB71C1A2}" type="sibTrans" cxnId="{A4A2E975-23B2-496B-AF4F-D0ED3B8E4E8A}">
      <dgm:prSet/>
      <dgm:spPr/>
      <dgm:t>
        <a:bodyPr/>
        <a:lstStyle/>
        <a:p>
          <a:endParaRPr lang="en-US" sz="1800">
            <a:latin typeface="Calibri" panose="020F0502020204030204" pitchFamily="34" charset="0"/>
          </a:endParaRPr>
        </a:p>
      </dgm:t>
    </dgm:pt>
    <dgm:pt modelId="{166B1A24-14DB-4927-B3F5-8A73F276E561}" type="pres">
      <dgm:prSet presAssocID="{2154AA25-EBAF-4048-AFB7-AEA8793669D5}" presName="linear" presStyleCnt="0">
        <dgm:presLayoutVars>
          <dgm:dir/>
          <dgm:animLvl val="lvl"/>
          <dgm:resizeHandles val="exact"/>
        </dgm:presLayoutVars>
      </dgm:prSet>
      <dgm:spPr/>
      <dgm:t>
        <a:bodyPr/>
        <a:lstStyle/>
        <a:p>
          <a:endParaRPr lang="en-US"/>
        </a:p>
      </dgm:t>
    </dgm:pt>
    <dgm:pt modelId="{65475403-89A7-45C2-9D93-68E2361B24D7}" type="pres">
      <dgm:prSet presAssocID="{3467DE01-C56F-465B-89F1-74FB72DA094E}" presName="parentLin" presStyleCnt="0"/>
      <dgm:spPr/>
      <dgm:t>
        <a:bodyPr/>
        <a:lstStyle/>
        <a:p>
          <a:endParaRPr lang="en-ZA"/>
        </a:p>
      </dgm:t>
    </dgm:pt>
    <dgm:pt modelId="{2E036455-15FC-475D-B535-AA776B11EB72}" type="pres">
      <dgm:prSet presAssocID="{3467DE01-C56F-465B-89F1-74FB72DA094E}" presName="parentLeftMargin" presStyleLbl="node1" presStyleIdx="0" presStyleCnt="2"/>
      <dgm:spPr/>
      <dgm:t>
        <a:bodyPr/>
        <a:lstStyle/>
        <a:p>
          <a:endParaRPr lang="en-US"/>
        </a:p>
      </dgm:t>
    </dgm:pt>
    <dgm:pt modelId="{987147E3-CDAF-4451-86E8-DBBA98A5AEC9}" type="pres">
      <dgm:prSet presAssocID="{3467DE01-C56F-465B-89F1-74FB72DA094E}" presName="parentText" presStyleLbl="node1" presStyleIdx="0" presStyleCnt="2" custScaleX="101472">
        <dgm:presLayoutVars>
          <dgm:chMax val="0"/>
          <dgm:bulletEnabled val="1"/>
        </dgm:presLayoutVars>
      </dgm:prSet>
      <dgm:spPr/>
      <dgm:t>
        <a:bodyPr/>
        <a:lstStyle/>
        <a:p>
          <a:endParaRPr lang="en-US"/>
        </a:p>
      </dgm:t>
    </dgm:pt>
    <dgm:pt modelId="{07A43693-5443-4ABD-924D-FBEEB7108273}" type="pres">
      <dgm:prSet presAssocID="{3467DE01-C56F-465B-89F1-74FB72DA094E}" presName="negativeSpace" presStyleCnt="0"/>
      <dgm:spPr/>
      <dgm:t>
        <a:bodyPr/>
        <a:lstStyle/>
        <a:p>
          <a:endParaRPr lang="en-ZA"/>
        </a:p>
      </dgm:t>
    </dgm:pt>
    <dgm:pt modelId="{BBBA1787-01E2-4F1D-A7C6-4D883C1C0ED7}" type="pres">
      <dgm:prSet presAssocID="{3467DE01-C56F-465B-89F1-74FB72DA094E}" presName="childText" presStyleLbl="conFgAcc1" presStyleIdx="0" presStyleCnt="2">
        <dgm:presLayoutVars>
          <dgm:bulletEnabled val="1"/>
        </dgm:presLayoutVars>
      </dgm:prSet>
      <dgm:spPr/>
      <dgm:t>
        <a:bodyPr/>
        <a:lstStyle/>
        <a:p>
          <a:endParaRPr lang="en-ZA"/>
        </a:p>
      </dgm:t>
    </dgm:pt>
    <dgm:pt modelId="{92D18F9A-3969-46AC-A2A1-A24F7A65E7B4}" type="pres">
      <dgm:prSet presAssocID="{D2AC3070-9281-4615-A1E3-4114C7A2236A}" presName="spaceBetweenRectangles" presStyleCnt="0"/>
      <dgm:spPr/>
      <dgm:t>
        <a:bodyPr/>
        <a:lstStyle/>
        <a:p>
          <a:endParaRPr lang="en-ZA"/>
        </a:p>
      </dgm:t>
    </dgm:pt>
    <dgm:pt modelId="{EC31CAD9-390A-4D33-8141-4A194E4E9A02}" type="pres">
      <dgm:prSet presAssocID="{8010BFF5-FC10-48FD-AE55-3E19413DDC77}" presName="parentLin" presStyleCnt="0"/>
      <dgm:spPr/>
      <dgm:t>
        <a:bodyPr/>
        <a:lstStyle/>
        <a:p>
          <a:endParaRPr lang="en-ZA"/>
        </a:p>
      </dgm:t>
    </dgm:pt>
    <dgm:pt modelId="{EA13FB41-5D95-4C20-89A7-615B32DF22EA}" type="pres">
      <dgm:prSet presAssocID="{8010BFF5-FC10-48FD-AE55-3E19413DDC77}" presName="parentLeftMargin" presStyleLbl="node1" presStyleIdx="0" presStyleCnt="2"/>
      <dgm:spPr/>
      <dgm:t>
        <a:bodyPr/>
        <a:lstStyle/>
        <a:p>
          <a:endParaRPr lang="en-US"/>
        </a:p>
      </dgm:t>
    </dgm:pt>
    <dgm:pt modelId="{11F490A1-EA66-4CB2-B088-86AD93C297B6}" type="pres">
      <dgm:prSet presAssocID="{8010BFF5-FC10-48FD-AE55-3E19413DDC77}" presName="parentText" presStyleLbl="node1" presStyleIdx="1" presStyleCnt="2" custScaleX="100779">
        <dgm:presLayoutVars>
          <dgm:chMax val="0"/>
          <dgm:bulletEnabled val="1"/>
        </dgm:presLayoutVars>
      </dgm:prSet>
      <dgm:spPr/>
      <dgm:t>
        <a:bodyPr/>
        <a:lstStyle/>
        <a:p>
          <a:endParaRPr lang="en-US"/>
        </a:p>
      </dgm:t>
    </dgm:pt>
    <dgm:pt modelId="{F26B090F-9CE6-4195-B0F2-308E9762D3DA}" type="pres">
      <dgm:prSet presAssocID="{8010BFF5-FC10-48FD-AE55-3E19413DDC77}" presName="negativeSpace" presStyleCnt="0"/>
      <dgm:spPr/>
      <dgm:t>
        <a:bodyPr/>
        <a:lstStyle/>
        <a:p>
          <a:endParaRPr lang="en-ZA"/>
        </a:p>
      </dgm:t>
    </dgm:pt>
    <dgm:pt modelId="{3A0C9FD4-7BF1-4D6D-87C1-D364FE75A642}" type="pres">
      <dgm:prSet presAssocID="{8010BFF5-FC10-48FD-AE55-3E19413DDC77}" presName="childText" presStyleLbl="conFgAcc1" presStyleIdx="1" presStyleCnt="2">
        <dgm:presLayoutVars>
          <dgm:bulletEnabled val="1"/>
        </dgm:presLayoutVars>
      </dgm:prSet>
      <dgm:spPr/>
      <dgm:t>
        <a:bodyPr/>
        <a:lstStyle/>
        <a:p>
          <a:endParaRPr lang="en-ZA"/>
        </a:p>
      </dgm:t>
    </dgm:pt>
  </dgm:ptLst>
  <dgm:cxnLst>
    <dgm:cxn modelId="{7ADAFC59-342F-4F1A-8626-1649A8AD16E7}" srcId="{2154AA25-EBAF-4048-AFB7-AEA8793669D5}" destId="{3467DE01-C56F-465B-89F1-74FB72DA094E}" srcOrd="0" destOrd="0" parTransId="{8ABE1258-CC04-4BDB-A6B8-E1390C2D5DF9}" sibTransId="{D2AC3070-9281-4615-A1E3-4114C7A2236A}"/>
    <dgm:cxn modelId="{28F4210F-09DD-4E88-B058-255617EFE751}" type="presOf" srcId="{2154AA25-EBAF-4048-AFB7-AEA8793669D5}" destId="{166B1A24-14DB-4927-B3F5-8A73F276E561}" srcOrd="0" destOrd="0" presId="urn:microsoft.com/office/officeart/2005/8/layout/list1"/>
    <dgm:cxn modelId="{A4A2E975-23B2-496B-AF4F-D0ED3B8E4E8A}" srcId="{2154AA25-EBAF-4048-AFB7-AEA8793669D5}" destId="{8010BFF5-FC10-48FD-AE55-3E19413DDC77}" srcOrd="1" destOrd="0" parTransId="{CF5A99B4-0DCA-49CA-B37A-A3C82536B123}" sibTransId="{F3FDDECD-7992-4B33-AB89-3654CB71C1A2}"/>
    <dgm:cxn modelId="{69C61B8E-43D6-46F0-A061-2AA37BCBC436}" type="presOf" srcId="{8010BFF5-FC10-48FD-AE55-3E19413DDC77}" destId="{11F490A1-EA66-4CB2-B088-86AD93C297B6}" srcOrd="1" destOrd="0" presId="urn:microsoft.com/office/officeart/2005/8/layout/list1"/>
    <dgm:cxn modelId="{893CE8CC-18B3-44C7-89BA-9C88FF755203}" type="presOf" srcId="{3467DE01-C56F-465B-89F1-74FB72DA094E}" destId="{2E036455-15FC-475D-B535-AA776B11EB72}" srcOrd="0" destOrd="0" presId="urn:microsoft.com/office/officeart/2005/8/layout/list1"/>
    <dgm:cxn modelId="{F10B7E47-7AC3-4AE6-97CB-02274580FC18}" type="presOf" srcId="{3467DE01-C56F-465B-89F1-74FB72DA094E}" destId="{987147E3-CDAF-4451-86E8-DBBA98A5AEC9}" srcOrd="1" destOrd="0" presId="urn:microsoft.com/office/officeart/2005/8/layout/list1"/>
    <dgm:cxn modelId="{49A086E7-C0E4-4E38-8FD2-8ECFAF5183FA}" type="presOf" srcId="{8010BFF5-FC10-48FD-AE55-3E19413DDC77}" destId="{EA13FB41-5D95-4C20-89A7-615B32DF22EA}" srcOrd="0" destOrd="0" presId="urn:microsoft.com/office/officeart/2005/8/layout/list1"/>
    <dgm:cxn modelId="{5BFD67B4-8D5B-400A-A7D3-76F458A7B5A5}" type="presParOf" srcId="{166B1A24-14DB-4927-B3F5-8A73F276E561}" destId="{65475403-89A7-45C2-9D93-68E2361B24D7}" srcOrd="0" destOrd="0" presId="urn:microsoft.com/office/officeart/2005/8/layout/list1"/>
    <dgm:cxn modelId="{5A506ADF-7502-41A7-ACF3-EEECE2FBD8AA}" type="presParOf" srcId="{65475403-89A7-45C2-9D93-68E2361B24D7}" destId="{2E036455-15FC-475D-B535-AA776B11EB72}" srcOrd="0" destOrd="0" presId="urn:microsoft.com/office/officeart/2005/8/layout/list1"/>
    <dgm:cxn modelId="{BE71D677-8573-404A-9D43-D577B34C3167}" type="presParOf" srcId="{65475403-89A7-45C2-9D93-68E2361B24D7}" destId="{987147E3-CDAF-4451-86E8-DBBA98A5AEC9}" srcOrd="1" destOrd="0" presId="urn:microsoft.com/office/officeart/2005/8/layout/list1"/>
    <dgm:cxn modelId="{ED164B0E-30EE-4D66-A6EC-F22B282FA972}" type="presParOf" srcId="{166B1A24-14DB-4927-B3F5-8A73F276E561}" destId="{07A43693-5443-4ABD-924D-FBEEB7108273}" srcOrd="1" destOrd="0" presId="urn:microsoft.com/office/officeart/2005/8/layout/list1"/>
    <dgm:cxn modelId="{D4DDBE58-0EF3-4C18-AA29-8434BD8BA190}" type="presParOf" srcId="{166B1A24-14DB-4927-B3F5-8A73F276E561}" destId="{BBBA1787-01E2-4F1D-A7C6-4D883C1C0ED7}" srcOrd="2" destOrd="0" presId="urn:microsoft.com/office/officeart/2005/8/layout/list1"/>
    <dgm:cxn modelId="{1C61B846-304B-44FC-BB33-2AA0E6E6A0D0}" type="presParOf" srcId="{166B1A24-14DB-4927-B3F5-8A73F276E561}" destId="{92D18F9A-3969-46AC-A2A1-A24F7A65E7B4}" srcOrd="3" destOrd="0" presId="urn:microsoft.com/office/officeart/2005/8/layout/list1"/>
    <dgm:cxn modelId="{40593C39-F1B6-411C-BBDC-D9AC8C9613C3}" type="presParOf" srcId="{166B1A24-14DB-4927-B3F5-8A73F276E561}" destId="{EC31CAD9-390A-4D33-8141-4A194E4E9A02}" srcOrd="4" destOrd="0" presId="urn:microsoft.com/office/officeart/2005/8/layout/list1"/>
    <dgm:cxn modelId="{3A7207C7-5886-476D-A58D-06CA137D473D}" type="presParOf" srcId="{EC31CAD9-390A-4D33-8141-4A194E4E9A02}" destId="{EA13FB41-5D95-4C20-89A7-615B32DF22EA}" srcOrd="0" destOrd="0" presId="urn:microsoft.com/office/officeart/2005/8/layout/list1"/>
    <dgm:cxn modelId="{1F79547C-D5EC-4E29-AAF0-360670B69637}" type="presParOf" srcId="{EC31CAD9-390A-4D33-8141-4A194E4E9A02}" destId="{11F490A1-EA66-4CB2-B088-86AD93C297B6}" srcOrd="1" destOrd="0" presId="urn:microsoft.com/office/officeart/2005/8/layout/list1"/>
    <dgm:cxn modelId="{D04C534F-C580-4158-B0FF-776AF85EE5E3}" type="presParOf" srcId="{166B1A24-14DB-4927-B3F5-8A73F276E561}" destId="{F26B090F-9CE6-4195-B0F2-308E9762D3DA}" srcOrd="5" destOrd="0" presId="urn:microsoft.com/office/officeart/2005/8/layout/list1"/>
    <dgm:cxn modelId="{171E258E-4FCC-4DC2-9860-E8215C0BE53C}" type="presParOf" srcId="{166B1A24-14DB-4927-B3F5-8A73F276E561}" destId="{3A0C9FD4-7BF1-4D6D-87C1-D364FE75A642}"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81380-37E8-4CD6-A76E-FF6DEA809BD7}"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ZA"/>
        </a:p>
      </dgm:t>
    </dgm:pt>
    <dgm:pt modelId="{DE2C104D-59C7-443D-9CC0-3B8D488343EC}">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Public Good</a:t>
          </a:r>
          <a:endParaRPr lang="en-ZA" sz="1600" dirty="0">
            <a:solidFill>
              <a:schemeClr val="accent2"/>
            </a:solidFill>
            <a:latin typeface="Arial" panose="020B0604020202020204" pitchFamily="34" charset="0"/>
            <a:cs typeface="Arial" panose="020B0604020202020204" pitchFamily="34" charset="0"/>
          </a:endParaRPr>
        </a:p>
      </dgm:t>
    </dgm:pt>
    <dgm:pt modelId="{47F52005-1388-47AA-9C7B-099AA96455EA}" type="parTrans" cxnId="{72793A4D-36A0-46EB-B99F-812B4B6D0B91}">
      <dgm:prSet/>
      <dgm:spPr/>
      <dgm:t>
        <a:bodyPr/>
        <a:lstStyle/>
        <a:p>
          <a:endParaRPr lang="en-ZA" sz="1600">
            <a:latin typeface="Arial" panose="020B0604020202020204" pitchFamily="34" charset="0"/>
            <a:cs typeface="Arial" panose="020B0604020202020204" pitchFamily="34" charset="0"/>
          </a:endParaRPr>
        </a:p>
      </dgm:t>
    </dgm:pt>
    <dgm:pt modelId="{BB0BCF35-2002-4D8D-BFCE-AAF51AB11FB0}" type="sibTrans" cxnId="{72793A4D-36A0-46EB-B99F-812B4B6D0B91}">
      <dgm:prSet/>
      <dgm:spPr/>
      <dgm:t>
        <a:bodyPr/>
        <a:lstStyle/>
        <a:p>
          <a:endParaRPr lang="en-ZA" sz="1600">
            <a:latin typeface="Arial" panose="020B0604020202020204" pitchFamily="34" charset="0"/>
            <a:cs typeface="Arial" panose="020B0604020202020204" pitchFamily="34" charset="0"/>
          </a:endParaRPr>
        </a:p>
      </dgm:t>
    </dgm:pt>
    <dgm:pt modelId="{0493EE89-4A90-4912-8073-C6B84C2099F7}">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Funded by Government Grant </a:t>
          </a:r>
          <a:endParaRPr lang="en-ZA" sz="1600" dirty="0">
            <a:solidFill>
              <a:schemeClr val="accent2"/>
            </a:solidFill>
            <a:latin typeface="Arial" panose="020B0604020202020204" pitchFamily="34" charset="0"/>
            <a:cs typeface="Arial" panose="020B0604020202020204" pitchFamily="34" charset="0"/>
          </a:endParaRPr>
        </a:p>
      </dgm:t>
    </dgm:pt>
    <dgm:pt modelId="{CC0DF5E6-4CE5-4AAB-BE60-916063BE3E36}" type="parTrans" cxnId="{9DAA7D7B-B24E-4F5F-BC37-097009840F7B}">
      <dgm:prSet/>
      <dgm:spPr/>
      <dgm:t>
        <a:bodyPr/>
        <a:lstStyle/>
        <a:p>
          <a:endParaRPr lang="en-ZA" sz="1600">
            <a:latin typeface="Arial" panose="020B0604020202020204" pitchFamily="34" charset="0"/>
            <a:cs typeface="Arial" panose="020B0604020202020204" pitchFamily="34" charset="0"/>
          </a:endParaRPr>
        </a:p>
      </dgm:t>
    </dgm:pt>
    <dgm:pt modelId="{9FF7FDB3-161B-4004-BE88-418337FD7A55}" type="sibTrans" cxnId="{9DAA7D7B-B24E-4F5F-BC37-097009840F7B}">
      <dgm:prSet/>
      <dgm:spPr/>
      <dgm:t>
        <a:bodyPr/>
        <a:lstStyle/>
        <a:p>
          <a:endParaRPr lang="en-ZA" sz="1600">
            <a:latin typeface="Arial" panose="020B0604020202020204" pitchFamily="34" charset="0"/>
            <a:cs typeface="Arial" panose="020B0604020202020204" pitchFamily="34" charset="0"/>
          </a:endParaRPr>
        </a:p>
      </dgm:t>
    </dgm:pt>
    <dgm:pt modelId="{0DC7A1DA-B9F0-48AB-8754-81E89A4A33F9}">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Forecasts &amp; Warnings</a:t>
          </a:r>
          <a:endParaRPr lang="en-ZA" sz="1600" dirty="0">
            <a:solidFill>
              <a:schemeClr val="accent2"/>
            </a:solidFill>
            <a:latin typeface="Arial" panose="020B0604020202020204" pitchFamily="34" charset="0"/>
            <a:cs typeface="Arial" panose="020B0604020202020204" pitchFamily="34" charset="0"/>
          </a:endParaRPr>
        </a:p>
      </dgm:t>
    </dgm:pt>
    <dgm:pt modelId="{28D2FE6C-0749-4951-AD7A-1714C0F31C77}" type="parTrans" cxnId="{10FA6A6C-8979-466B-9C56-9C65C1287DA1}">
      <dgm:prSet/>
      <dgm:spPr/>
      <dgm:t>
        <a:bodyPr/>
        <a:lstStyle/>
        <a:p>
          <a:endParaRPr lang="en-ZA" sz="1600">
            <a:latin typeface="Arial" panose="020B0604020202020204" pitchFamily="34" charset="0"/>
            <a:cs typeface="Arial" panose="020B0604020202020204" pitchFamily="34" charset="0"/>
          </a:endParaRPr>
        </a:p>
      </dgm:t>
    </dgm:pt>
    <dgm:pt modelId="{C32AB51F-D96C-4668-8C15-8DA37E897BC4}" type="sibTrans" cxnId="{10FA6A6C-8979-466B-9C56-9C65C1287DA1}">
      <dgm:prSet/>
      <dgm:spPr/>
      <dgm:t>
        <a:bodyPr/>
        <a:lstStyle/>
        <a:p>
          <a:endParaRPr lang="en-ZA" sz="1600">
            <a:latin typeface="Arial" panose="020B0604020202020204" pitchFamily="34" charset="0"/>
            <a:cs typeface="Arial" panose="020B0604020202020204" pitchFamily="34" charset="0"/>
          </a:endParaRPr>
        </a:p>
      </dgm:t>
    </dgm:pt>
    <dgm:pt modelId="{9CE5CE7F-2155-4159-B67F-516A2A4A71ED}">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Commercial Services</a:t>
          </a:r>
          <a:endParaRPr lang="en-ZA" sz="1600" dirty="0">
            <a:solidFill>
              <a:schemeClr val="accent2"/>
            </a:solidFill>
            <a:latin typeface="Arial" panose="020B0604020202020204" pitchFamily="34" charset="0"/>
            <a:cs typeface="Arial" panose="020B0604020202020204" pitchFamily="34" charset="0"/>
          </a:endParaRPr>
        </a:p>
      </dgm:t>
    </dgm:pt>
    <dgm:pt modelId="{86241C0F-D46D-4558-ABC4-8139A50CE2B9}" type="parTrans" cxnId="{49586A70-250E-4A80-8CB7-7D3EF853B336}">
      <dgm:prSet/>
      <dgm:spPr/>
      <dgm:t>
        <a:bodyPr/>
        <a:lstStyle/>
        <a:p>
          <a:endParaRPr lang="en-ZA" sz="1600">
            <a:latin typeface="Arial" panose="020B0604020202020204" pitchFamily="34" charset="0"/>
            <a:cs typeface="Arial" panose="020B0604020202020204" pitchFamily="34" charset="0"/>
          </a:endParaRPr>
        </a:p>
      </dgm:t>
    </dgm:pt>
    <dgm:pt modelId="{B1EE18DA-4288-4270-9C0B-D50DFD265ED9}" type="sibTrans" cxnId="{49586A70-250E-4A80-8CB7-7D3EF853B336}">
      <dgm:prSet/>
      <dgm:spPr/>
      <dgm:t>
        <a:bodyPr/>
        <a:lstStyle/>
        <a:p>
          <a:endParaRPr lang="en-ZA" sz="1600">
            <a:latin typeface="Arial" panose="020B0604020202020204" pitchFamily="34" charset="0"/>
            <a:cs typeface="Arial" panose="020B0604020202020204" pitchFamily="34" charset="0"/>
          </a:endParaRPr>
        </a:p>
      </dgm:t>
    </dgm:pt>
    <dgm:pt modelId="{2D928875-4B75-4666-9759-FE47CF020E4B}">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User-pays principle applies</a:t>
          </a:r>
          <a:endParaRPr lang="en-ZA" sz="1600" dirty="0">
            <a:solidFill>
              <a:schemeClr val="accent2"/>
            </a:solidFill>
            <a:latin typeface="Arial" panose="020B0604020202020204" pitchFamily="34" charset="0"/>
            <a:cs typeface="Arial" panose="020B0604020202020204" pitchFamily="34" charset="0"/>
          </a:endParaRPr>
        </a:p>
      </dgm:t>
    </dgm:pt>
    <dgm:pt modelId="{C9F38037-6A8F-4499-AA4E-F0EEB8889C03}" type="parTrans" cxnId="{D98F0241-6A44-4EEC-81BD-496BC35034CF}">
      <dgm:prSet/>
      <dgm:spPr/>
      <dgm:t>
        <a:bodyPr/>
        <a:lstStyle/>
        <a:p>
          <a:endParaRPr lang="en-ZA" sz="1600">
            <a:latin typeface="Arial" panose="020B0604020202020204" pitchFamily="34" charset="0"/>
            <a:cs typeface="Arial" panose="020B0604020202020204" pitchFamily="34" charset="0"/>
          </a:endParaRPr>
        </a:p>
      </dgm:t>
    </dgm:pt>
    <dgm:pt modelId="{B75F9510-823E-4C29-9829-E5EF42508F98}" type="sibTrans" cxnId="{D98F0241-6A44-4EEC-81BD-496BC35034CF}">
      <dgm:prSet/>
      <dgm:spPr/>
      <dgm:t>
        <a:bodyPr/>
        <a:lstStyle/>
        <a:p>
          <a:endParaRPr lang="en-ZA" sz="1600">
            <a:latin typeface="Arial" panose="020B0604020202020204" pitchFamily="34" charset="0"/>
            <a:cs typeface="Arial" panose="020B0604020202020204" pitchFamily="34" charset="0"/>
          </a:endParaRPr>
        </a:p>
      </dgm:t>
    </dgm:pt>
    <dgm:pt modelId="{BC5CF8C4-0B56-4D49-811C-4E49CCCE6BBD}">
      <dgm:prSet phldrT="[Text]" custT="1"/>
      <dgm:spPr/>
      <dgm:t>
        <a:bodyPr/>
        <a:lstStyle/>
        <a:p>
          <a:r>
            <a:rPr lang="en-ZA" sz="1600" dirty="0" smtClean="0">
              <a:solidFill>
                <a:schemeClr val="accent2"/>
              </a:solidFill>
              <a:latin typeface="Arial" panose="020B0604020202020204" pitchFamily="34" charset="0"/>
              <a:cs typeface="Arial" panose="020B0604020202020204" pitchFamily="34" charset="0"/>
            </a:rPr>
            <a:t>Tailor made products &amp; services</a:t>
          </a:r>
          <a:endParaRPr lang="en-ZA" sz="1600" dirty="0">
            <a:solidFill>
              <a:schemeClr val="accent2"/>
            </a:solidFill>
            <a:latin typeface="Arial" panose="020B0604020202020204" pitchFamily="34" charset="0"/>
            <a:cs typeface="Arial" panose="020B0604020202020204" pitchFamily="34" charset="0"/>
          </a:endParaRPr>
        </a:p>
      </dgm:t>
    </dgm:pt>
    <dgm:pt modelId="{3056A7FE-11B7-4ED4-BF42-98D418255558}" type="parTrans" cxnId="{F1504224-756E-482E-A4AC-98B208AF43EC}">
      <dgm:prSet/>
      <dgm:spPr/>
      <dgm:t>
        <a:bodyPr/>
        <a:lstStyle/>
        <a:p>
          <a:endParaRPr lang="en-ZA" sz="1600">
            <a:latin typeface="Arial" panose="020B0604020202020204" pitchFamily="34" charset="0"/>
            <a:cs typeface="Arial" panose="020B0604020202020204" pitchFamily="34" charset="0"/>
          </a:endParaRPr>
        </a:p>
      </dgm:t>
    </dgm:pt>
    <dgm:pt modelId="{8FAD493B-3821-4E26-B7CA-BDBDA4CE9034}" type="sibTrans" cxnId="{F1504224-756E-482E-A4AC-98B208AF43EC}">
      <dgm:prSet/>
      <dgm:spPr/>
      <dgm:t>
        <a:bodyPr/>
        <a:lstStyle/>
        <a:p>
          <a:endParaRPr lang="en-ZA" sz="1600">
            <a:latin typeface="Arial" panose="020B0604020202020204" pitchFamily="34" charset="0"/>
            <a:cs typeface="Arial" panose="020B0604020202020204" pitchFamily="34" charset="0"/>
          </a:endParaRPr>
        </a:p>
      </dgm:t>
    </dgm:pt>
    <dgm:pt modelId="{5C42CF17-F724-4A2E-AF66-FE444BA7CDBC}" type="pres">
      <dgm:prSet presAssocID="{FDA81380-37E8-4CD6-A76E-FF6DEA809BD7}" presName="diagram" presStyleCnt="0">
        <dgm:presLayoutVars>
          <dgm:chPref val="1"/>
          <dgm:dir/>
          <dgm:animOne val="branch"/>
          <dgm:animLvl val="lvl"/>
          <dgm:resizeHandles/>
        </dgm:presLayoutVars>
      </dgm:prSet>
      <dgm:spPr/>
      <dgm:t>
        <a:bodyPr/>
        <a:lstStyle/>
        <a:p>
          <a:endParaRPr lang="en-ZA"/>
        </a:p>
      </dgm:t>
    </dgm:pt>
    <dgm:pt modelId="{BD5408FD-E080-4397-B908-5F027C4F2125}" type="pres">
      <dgm:prSet presAssocID="{DE2C104D-59C7-443D-9CC0-3B8D488343EC}" presName="root" presStyleCnt="0"/>
      <dgm:spPr/>
      <dgm:t>
        <a:bodyPr/>
        <a:lstStyle/>
        <a:p>
          <a:endParaRPr lang="en-ZA"/>
        </a:p>
      </dgm:t>
    </dgm:pt>
    <dgm:pt modelId="{B3A6EFE9-E65B-4467-AD86-3E231AFB8CA0}" type="pres">
      <dgm:prSet presAssocID="{DE2C104D-59C7-443D-9CC0-3B8D488343EC}" presName="rootComposite" presStyleCnt="0"/>
      <dgm:spPr/>
      <dgm:t>
        <a:bodyPr/>
        <a:lstStyle/>
        <a:p>
          <a:endParaRPr lang="en-ZA"/>
        </a:p>
      </dgm:t>
    </dgm:pt>
    <dgm:pt modelId="{76E8DA2B-0537-48BC-8524-4920DC8ACE07}" type="pres">
      <dgm:prSet presAssocID="{DE2C104D-59C7-443D-9CC0-3B8D488343EC}" presName="rootText" presStyleLbl="node1" presStyleIdx="0" presStyleCnt="2"/>
      <dgm:spPr/>
      <dgm:t>
        <a:bodyPr/>
        <a:lstStyle/>
        <a:p>
          <a:endParaRPr lang="en-ZA"/>
        </a:p>
      </dgm:t>
    </dgm:pt>
    <dgm:pt modelId="{A9FA7C0E-3CAA-45F4-9F60-5050B59B4697}" type="pres">
      <dgm:prSet presAssocID="{DE2C104D-59C7-443D-9CC0-3B8D488343EC}" presName="rootConnector" presStyleLbl="node1" presStyleIdx="0" presStyleCnt="2"/>
      <dgm:spPr/>
      <dgm:t>
        <a:bodyPr/>
        <a:lstStyle/>
        <a:p>
          <a:endParaRPr lang="en-ZA"/>
        </a:p>
      </dgm:t>
    </dgm:pt>
    <dgm:pt modelId="{C1AAF5C0-29EA-4998-82F9-A5BF9959EDBA}" type="pres">
      <dgm:prSet presAssocID="{DE2C104D-59C7-443D-9CC0-3B8D488343EC}" presName="childShape" presStyleCnt="0"/>
      <dgm:spPr/>
      <dgm:t>
        <a:bodyPr/>
        <a:lstStyle/>
        <a:p>
          <a:endParaRPr lang="en-ZA"/>
        </a:p>
      </dgm:t>
    </dgm:pt>
    <dgm:pt modelId="{FED8801F-65AE-4604-A830-E45382DEF84C}" type="pres">
      <dgm:prSet presAssocID="{CC0DF5E6-4CE5-4AAB-BE60-916063BE3E36}" presName="Name13" presStyleLbl="parChTrans1D2" presStyleIdx="0" presStyleCnt="4"/>
      <dgm:spPr/>
      <dgm:t>
        <a:bodyPr/>
        <a:lstStyle/>
        <a:p>
          <a:endParaRPr lang="en-ZA"/>
        </a:p>
      </dgm:t>
    </dgm:pt>
    <dgm:pt modelId="{968C8800-9C4D-4EBC-B9D7-0BB573AC17AA}" type="pres">
      <dgm:prSet presAssocID="{0493EE89-4A90-4912-8073-C6B84C2099F7}" presName="childText" presStyleLbl="bgAcc1" presStyleIdx="0" presStyleCnt="4" custScaleX="109245">
        <dgm:presLayoutVars>
          <dgm:bulletEnabled val="1"/>
        </dgm:presLayoutVars>
      </dgm:prSet>
      <dgm:spPr/>
      <dgm:t>
        <a:bodyPr/>
        <a:lstStyle/>
        <a:p>
          <a:endParaRPr lang="en-ZA"/>
        </a:p>
      </dgm:t>
    </dgm:pt>
    <dgm:pt modelId="{EDA21696-45CC-49A4-8B42-C17FFA417CF8}" type="pres">
      <dgm:prSet presAssocID="{28D2FE6C-0749-4951-AD7A-1714C0F31C77}" presName="Name13" presStyleLbl="parChTrans1D2" presStyleIdx="1" presStyleCnt="4"/>
      <dgm:spPr/>
      <dgm:t>
        <a:bodyPr/>
        <a:lstStyle/>
        <a:p>
          <a:endParaRPr lang="en-ZA"/>
        </a:p>
      </dgm:t>
    </dgm:pt>
    <dgm:pt modelId="{DA1CFE78-25F0-4C0A-A395-4732194EF77D}" type="pres">
      <dgm:prSet presAssocID="{0DC7A1DA-B9F0-48AB-8754-81E89A4A33F9}" presName="childText" presStyleLbl="bgAcc1" presStyleIdx="1" presStyleCnt="4" custScaleX="109245">
        <dgm:presLayoutVars>
          <dgm:bulletEnabled val="1"/>
        </dgm:presLayoutVars>
      </dgm:prSet>
      <dgm:spPr/>
      <dgm:t>
        <a:bodyPr/>
        <a:lstStyle/>
        <a:p>
          <a:endParaRPr lang="en-ZA"/>
        </a:p>
      </dgm:t>
    </dgm:pt>
    <dgm:pt modelId="{0B9161E4-579C-4CBE-9C26-68114BA77F9E}" type="pres">
      <dgm:prSet presAssocID="{9CE5CE7F-2155-4159-B67F-516A2A4A71ED}" presName="root" presStyleCnt="0"/>
      <dgm:spPr/>
      <dgm:t>
        <a:bodyPr/>
        <a:lstStyle/>
        <a:p>
          <a:endParaRPr lang="en-ZA"/>
        </a:p>
      </dgm:t>
    </dgm:pt>
    <dgm:pt modelId="{1F4663A7-642F-4860-AB7F-4040D4B2F820}" type="pres">
      <dgm:prSet presAssocID="{9CE5CE7F-2155-4159-B67F-516A2A4A71ED}" presName="rootComposite" presStyleCnt="0"/>
      <dgm:spPr/>
      <dgm:t>
        <a:bodyPr/>
        <a:lstStyle/>
        <a:p>
          <a:endParaRPr lang="en-ZA"/>
        </a:p>
      </dgm:t>
    </dgm:pt>
    <dgm:pt modelId="{290FDF90-62DC-4D2D-BCCF-BD2E9832E3AB}" type="pres">
      <dgm:prSet presAssocID="{9CE5CE7F-2155-4159-B67F-516A2A4A71ED}" presName="rootText" presStyleLbl="node1" presStyleIdx="1" presStyleCnt="2"/>
      <dgm:spPr/>
      <dgm:t>
        <a:bodyPr/>
        <a:lstStyle/>
        <a:p>
          <a:endParaRPr lang="en-ZA"/>
        </a:p>
      </dgm:t>
    </dgm:pt>
    <dgm:pt modelId="{70966DDF-C97E-4409-BAD2-ED2D8B88E250}" type="pres">
      <dgm:prSet presAssocID="{9CE5CE7F-2155-4159-B67F-516A2A4A71ED}" presName="rootConnector" presStyleLbl="node1" presStyleIdx="1" presStyleCnt="2"/>
      <dgm:spPr/>
      <dgm:t>
        <a:bodyPr/>
        <a:lstStyle/>
        <a:p>
          <a:endParaRPr lang="en-ZA"/>
        </a:p>
      </dgm:t>
    </dgm:pt>
    <dgm:pt modelId="{0C51668B-E0C2-47B9-9B29-4E2AD9F091E2}" type="pres">
      <dgm:prSet presAssocID="{9CE5CE7F-2155-4159-B67F-516A2A4A71ED}" presName="childShape" presStyleCnt="0"/>
      <dgm:spPr/>
      <dgm:t>
        <a:bodyPr/>
        <a:lstStyle/>
        <a:p>
          <a:endParaRPr lang="en-ZA"/>
        </a:p>
      </dgm:t>
    </dgm:pt>
    <dgm:pt modelId="{57482D1B-8C39-4F6C-90BB-85895D4A119E}" type="pres">
      <dgm:prSet presAssocID="{C9F38037-6A8F-4499-AA4E-F0EEB8889C03}" presName="Name13" presStyleLbl="parChTrans1D2" presStyleIdx="2" presStyleCnt="4"/>
      <dgm:spPr/>
      <dgm:t>
        <a:bodyPr/>
        <a:lstStyle/>
        <a:p>
          <a:endParaRPr lang="en-ZA"/>
        </a:p>
      </dgm:t>
    </dgm:pt>
    <dgm:pt modelId="{70E85854-2A2E-4521-9697-6AB652BDF6E1}" type="pres">
      <dgm:prSet presAssocID="{2D928875-4B75-4666-9759-FE47CF020E4B}" presName="childText" presStyleLbl="bgAcc1" presStyleIdx="2" presStyleCnt="4">
        <dgm:presLayoutVars>
          <dgm:bulletEnabled val="1"/>
        </dgm:presLayoutVars>
      </dgm:prSet>
      <dgm:spPr/>
      <dgm:t>
        <a:bodyPr/>
        <a:lstStyle/>
        <a:p>
          <a:endParaRPr lang="en-ZA"/>
        </a:p>
      </dgm:t>
    </dgm:pt>
    <dgm:pt modelId="{F6619FC9-6D8E-4B16-B984-733C47B0005E}" type="pres">
      <dgm:prSet presAssocID="{3056A7FE-11B7-4ED4-BF42-98D418255558}" presName="Name13" presStyleLbl="parChTrans1D2" presStyleIdx="3" presStyleCnt="4"/>
      <dgm:spPr/>
      <dgm:t>
        <a:bodyPr/>
        <a:lstStyle/>
        <a:p>
          <a:endParaRPr lang="en-ZA"/>
        </a:p>
      </dgm:t>
    </dgm:pt>
    <dgm:pt modelId="{55C2D9AF-CA4C-4613-B9E0-1735375C3160}" type="pres">
      <dgm:prSet presAssocID="{BC5CF8C4-0B56-4D49-811C-4E49CCCE6BBD}" presName="childText" presStyleLbl="bgAcc1" presStyleIdx="3" presStyleCnt="4">
        <dgm:presLayoutVars>
          <dgm:bulletEnabled val="1"/>
        </dgm:presLayoutVars>
      </dgm:prSet>
      <dgm:spPr/>
      <dgm:t>
        <a:bodyPr/>
        <a:lstStyle/>
        <a:p>
          <a:endParaRPr lang="en-ZA"/>
        </a:p>
      </dgm:t>
    </dgm:pt>
  </dgm:ptLst>
  <dgm:cxnLst>
    <dgm:cxn modelId="{AED96C15-2559-4124-899D-40B1E6754FD1}" type="presOf" srcId="{CC0DF5E6-4CE5-4AAB-BE60-916063BE3E36}" destId="{FED8801F-65AE-4604-A830-E45382DEF84C}" srcOrd="0" destOrd="0" presId="urn:microsoft.com/office/officeart/2005/8/layout/hierarchy3"/>
    <dgm:cxn modelId="{A30A12EB-0ACF-4D14-B73D-42BB0D623253}" type="presOf" srcId="{3056A7FE-11B7-4ED4-BF42-98D418255558}" destId="{F6619FC9-6D8E-4B16-B984-733C47B0005E}" srcOrd="0" destOrd="0" presId="urn:microsoft.com/office/officeart/2005/8/layout/hierarchy3"/>
    <dgm:cxn modelId="{A6BF6FB5-DE7E-4DB9-B900-2DC4A55703B8}" type="presOf" srcId="{C9F38037-6A8F-4499-AA4E-F0EEB8889C03}" destId="{57482D1B-8C39-4F6C-90BB-85895D4A119E}" srcOrd="0" destOrd="0" presId="urn:microsoft.com/office/officeart/2005/8/layout/hierarchy3"/>
    <dgm:cxn modelId="{D7D660F1-458F-49F9-84EA-0023C687A9BE}" type="presOf" srcId="{9CE5CE7F-2155-4159-B67F-516A2A4A71ED}" destId="{290FDF90-62DC-4D2D-BCCF-BD2E9832E3AB}" srcOrd="0" destOrd="0" presId="urn:microsoft.com/office/officeart/2005/8/layout/hierarchy3"/>
    <dgm:cxn modelId="{F1504224-756E-482E-A4AC-98B208AF43EC}" srcId="{9CE5CE7F-2155-4159-B67F-516A2A4A71ED}" destId="{BC5CF8C4-0B56-4D49-811C-4E49CCCE6BBD}" srcOrd="1" destOrd="0" parTransId="{3056A7FE-11B7-4ED4-BF42-98D418255558}" sibTransId="{8FAD493B-3821-4E26-B7CA-BDBDA4CE9034}"/>
    <dgm:cxn modelId="{D0DBEF18-5F73-44AF-B069-08C62B221D25}" type="presOf" srcId="{9CE5CE7F-2155-4159-B67F-516A2A4A71ED}" destId="{70966DDF-C97E-4409-BAD2-ED2D8B88E250}" srcOrd="1" destOrd="0" presId="urn:microsoft.com/office/officeart/2005/8/layout/hierarchy3"/>
    <dgm:cxn modelId="{9B33CC95-F93B-4ED8-91E3-3A419D977356}" type="presOf" srcId="{0493EE89-4A90-4912-8073-C6B84C2099F7}" destId="{968C8800-9C4D-4EBC-B9D7-0BB573AC17AA}" srcOrd="0" destOrd="0" presId="urn:microsoft.com/office/officeart/2005/8/layout/hierarchy3"/>
    <dgm:cxn modelId="{CA586012-97C4-4D50-B591-7707F3BC84B7}" type="presOf" srcId="{FDA81380-37E8-4CD6-A76E-FF6DEA809BD7}" destId="{5C42CF17-F724-4A2E-AF66-FE444BA7CDBC}" srcOrd="0" destOrd="0" presId="urn:microsoft.com/office/officeart/2005/8/layout/hierarchy3"/>
    <dgm:cxn modelId="{E2FA1A7F-40E1-4BB8-8DB3-98AD181462AB}" type="presOf" srcId="{28D2FE6C-0749-4951-AD7A-1714C0F31C77}" destId="{EDA21696-45CC-49A4-8B42-C17FFA417CF8}" srcOrd="0" destOrd="0" presId="urn:microsoft.com/office/officeart/2005/8/layout/hierarchy3"/>
    <dgm:cxn modelId="{9DAA7D7B-B24E-4F5F-BC37-097009840F7B}" srcId="{DE2C104D-59C7-443D-9CC0-3B8D488343EC}" destId="{0493EE89-4A90-4912-8073-C6B84C2099F7}" srcOrd="0" destOrd="0" parTransId="{CC0DF5E6-4CE5-4AAB-BE60-916063BE3E36}" sibTransId="{9FF7FDB3-161B-4004-BE88-418337FD7A55}"/>
    <dgm:cxn modelId="{BC52F8BD-DAF9-4D1E-AE8A-52A02F18F0B7}" type="presOf" srcId="{0DC7A1DA-B9F0-48AB-8754-81E89A4A33F9}" destId="{DA1CFE78-25F0-4C0A-A395-4732194EF77D}" srcOrd="0" destOrd="0" presId="urn:microsoft.com/office/officeart/2005/8/layout/hierarchy3"/>
    <dgm:cxn modelId="{10FA6A6C-8979-466B-9C56-9C65C1287DA1}" srcId="{DE2C104D-59C7-443D-9CC0-3B8D488343EC}" destId="{0DC7A1DA-B9F0-48AB-8754-81E89A4A33F9}" srcOrd="1" destOrd="0" parTransId="{28D2FE6C-0749-4951-AD7A-1714C0F31C77}" sibTransId="{C32AB51F-D96C-4668-8C15-8DA37E897BC4}"/>
    <dgm:cxn modelId="{D98F0241-6A44-4EEC-81BD-496BC35034CF}" srcId="{9CE5CE7F-2155-4159-B67F-516A2A4A71ED}" destId="{2D928875-4B75-4666-9759-FE47CF020E4B}" srcOrd="0" destOrd="0" parTransId="{C9F38037-6A8F-4499-AA4E-F0EEB8889C03}" sibTransId="{B75F9510-823E-4C29-9829-E5EF42508F98}"/>
    <dgm:cxn modelId="{72793A4D-36A0-46EB-B99F-812B4B6D0B91}" srcId="{FDA81380-37E8-4CD6-A76E-FF6DEA809BD7}" destId="{DE2C104D-59C7-443D-9CC0-3B8D488343EC}" srcOrd="0" destOrd="0" parTransId="{47F52005-1388-47AA-9C7B-099AA96455EA}" sibTransId="{BB0BCF35-2002-4D8D-BFCE-AAF51AB11FB0}"/>
    <dgm:cxn modelId="{9FFF09E1-51AC-441A-9856-ABE7FB99F129}" type="presOf" srcId="{DE2C104D-59C7-443D-9CC0-3B8D488343EC}" destId="{A9FA7C0E-3CAA-45F4-9F60-5050B59B4697}" srcOrd="1" destOrd="0" presId="urn:microsoft.com/office/officeart/2005/8/layout/hierarchy3"/>
    <dgm:cxn modelId="{6AC1CA89-9B00-480C-AF9B-A28CE322C13B}" type="presOf" srcId="{BC5CF8C4-0B56-4D49-811C-4E49CCCE6BBD}" destId="{55C2D9AF-CA4C-4613-B9E0-1735375C3160}" srcOrd="0" destOrd="0" presId="urn:microsoft.com/office/officeart/2005/8/layout/hierarchy3"/>
    <dgm:cxn modelId="{49586A70-250E-4A80-8CB7-7D3EF853B336}" srcId="{FDA81380-37E8-4CD6-A76E-FF6DEA809BD7}" destId="{9CE5CE7F-2155-4159-B67F-516A2A4A71ED}" srcOrd="1" destOrd="0" parTransId="{86241C0F-D46D-4558-ABC4-8139A50CE2B9}" sibTransId="{B1EE18DA-4288-4270-9C0B-D50DFD265ED9}"/>
    <dgm:cxn modelId="{63FC91D0-DA7E-4F62-9463-71E3B3B49DEF}" type="presOf" srcId="{DE2C104D-59C7-443D-9CC0-3B8D488343EC}" destId="{76E8DA2B-0537-48BC-8524-4920DC8ACE07}" srcOrd="0" destOrd="0" presId="urn:microsoft.com/office/officeart/2005/8/layout/hierarchy3"/>
    <dgm:cxn modelId="{8BD9C2A3-E906-438E-92F0-01CCED854A4B}" type="presOf" srcId="{2D928875-4B75-4666-9759-FE47CF020E4B}" destId="{70E85854-2A2E-4521-9697-6AB652BDF6E1}" srcOrd="0" destOrd="0" presId="urn:microsoft.com/office/officeart/2005/8/layout/hierarchy3"/>
    <dgm:cxn modelId="{727086CB-7A81-412E-B8C4-86EC58576D40}" type="presParOf" srcId="{5C42CF17-F724-4A2E-AF66-FE444BA7CDBC}" destId="{BD5408FD-E080-4397-B908-5F027C4F2125}" srcOrd="0" destOrd="0" presId="urn:microsoft.com/office/officeart/2005/8/layout/hierarchy3"/>
    <dgm:cxn modelId="{9C7D90DE-2108-49EF-BD2A-5B91BA948416}" type="presParOf" srcId="{BD5408FD-E080-4397-B908-5F027C4F2125}" destId="{B3A6EFE9-E65B-4467-AD86-3E231AFB8CA0}" srcOrd="0" destOrd="0" presId="urn:microsoft.com/office/officeart/2005/8/layout/hierarchy3"/>
    <dgm:cxn modelId="{9EAE34D1-C61B-4278-B08D-D1859DCEF977}" type="presParOf" srcId="{B3A6EFE9-E65B-4467-AD86-3E231AFB8CA0}" destId="{76E8DA2B-0537-48BC-8524-4920DC8ACE07}" srcOrd="0" destOrd="0" presId="urn:microsoft.com/office/officeart/2005/8/layout/hierarchy3"/>
    <dgm:cxn modelId="{7CB1C540-3FDD-4954-9988-5C3C40311792}" type="presParOf" srcId="{B3A6EFE9-E65B-4467-AD86-3E231AFB8CA0}" destId="{A9FA7C0E-3CAA-45F4-9F60-5050B59B4697}" srcOrd="1" destOrd="0" presId="urn:microsoft.com/office/officeart/2005/8/layout/hierarchy3"/>
    <dgm:cxn modelId="{EA478615-E1BD-4D8A-A114-BBBBE3DE9356}" type="presParOf" srcId="{BD5408FD-E080-4397-B908-5F027C4F2125}" destId="{C1AAF5C0-29EA-4998-82F9-A5BF9959EDBA}" srcOrd="1" destOrd="0" presId="urn:microsoft.com/office/officeart/2005/8/layout/hierarchy3"/>
    <dgm:cxn modelId="{33A57087-6B34-43FE-8BD2-62451755DBA1}" type="presParOf" srcId="{C1AAF5C0-29EA-4998-82F9-A5BF9959EDBA}" destId="{FED8801F-65AE-4604-A830-E45382DEF84C}" srcOrd="0" destOrd="0" presId="urn:microsoft.com/office/officeart/2005/8/layout/hierarchy3"/>
    <dgm:cxn modelId="{EB5F0299-F22D-45C6-AA08-637DF316B84C}" type="presParOf" srcId="{C1AAF5C0-29EA-4998-82F9-A5BF9959EDBA}" destId="{968C8800-9C4D-4EBC-B9D7-0BB573AC17AA}" srcOrd="1" destOrd="0" presId="urn:microsoft.com/office/officeart/2005/8/layout/hierarchy3"/>
    <dgm:cxn modelId="{257A9814-B652-4DB7-8008-C58EE69FB2DC}" type="presParOf" srcId="{C1AAF5C0-29EA-4998-82F9-A5BF9959EDBA}" destId="{EDA21696-45CC-49A4-8B42-C17FFA417CF8}" srcOrd="2" destOrd="0" presId="urn:microsoft.com/office/officeart/2005/8/layout/hierarchy3"/>
    <dgm:cxn modelId="{F055513E-A382-43C9-90BB-E29DC8DAF0E4}" type="presParOf" srcId="{C1AAF5C0-29EA-4998-82F9-A5BF9959EDBA}" destId="{DA1CFE78-25F0-4C0A-A395-4732194EF77D}" srcOrd="3" destOrd="0" presId="urn:microsoft.com/office/officeart/2005/8/layout/hierarchy3"/>
    <dgm:cxn modelId="{A24AF642-AE65-49BC-8A46-34D6797216E0}" type="presParOf" srcId="{5C42CF17-F724-4A2E-AF66-FE444BA7CDBC}" destId="{0B9161E4-579C-4CBE-9C26-68114BA77F9E}" srcOrd="1" destOrd="0" presId="urn:microsoft.com/office/officeart/2005/8/layout/hierarchy3"/>
    <dgm:cxn modelId="{59126613-8707-43F2-BDD0-0EADD4A905E8}" type="presParOf" srcId="{0B9161E4-579C-4CBE-9C26-68114BA77F9E}" destId="{1F4663A7-642F-4860-AB7F-4040D4B2F820}" srcOrd="0" destOrd="0" presId="urn:microsoft.com/office/officeart/2005/8/layout/hierarchy3"/>
    <dgm:cxn modelId="{A8637F77-487E-47DB-B494-DBE795E09256}" type="presParOf" srcId="{1F4663A7-642F-4860-AB7F-4040D4B2F820}" destId="{290FDF90-62DC-4D2D-BCCF-BD2E9832E3AB}" srcOrd="0" destOrd="0" presId="urn:microsoft.com/office/officeart/2005/8/layout/hierarchy3"/>
    <dgm:cxn modelId="{8DEEB847-8F05-4596-946B-97B12590DC88}" type="presParOf" srcId="{1F4663A7-642F-4860-AB7F-4040D4B2F820}" destId="{70966DDF-C97E-4409-BAD2-ED2D8B88E250}" srcOrd="1" destOrd="0" presId="urn:microsoft.com/office/officeart/2005/8/layout/hierarchy3"/>
    <dgm:cxn modelId="{F02B0303-5C2F-4C37-BE59-A489937B096F}" type="presParOf" srcId="{0B9161E4-579C-4CBE-9C26-68114BA77F9E}" destId="{0C51668B-E0C2-47B9-9B29-4E2AD9F091E2}" srcOrd="1" destOrd="0" presId="urn:microsoft.com/office/officeart/2005/8/layout/hierarchy3"/>
    <dgm:cxn modelId="{B175B3B5-434F-4E7D-B269-151CE51BA9AB}" type="presParOf" srcId="{0C51668B-E0C2-47B9-9B29-4E2AD9F091E2}" destId="{57482D1B-8C39-4F6C-90BB-85895D4A119E}" srcOrd="0" destOrd="0" presId="urn:microsoft.com/office/officeart/2005/8/layout/hierarchy3"/>
    <dgm:cxn modelId="{2D209329-2B43-4EA7-AD5B-0272716FDFD6}" type="presParOf" srcId="{0C51668B-E0C2-47B9-9B29-4E2AD9F091E2}" destId="{70E85854-2A2E-4521-9697-6AB652BDF6E1}" srcOrd="1" destOrd="0" presId="urn:microsoft.com/office/officeart/2005/8/layout/hierarchy3"/>
    <dgm:cxn modelId="{F1D2420B-4FC3-4D4D-8A5C-250EC6E4FFF2}" type="presParOf" srcId="{0C51668B-E0C2-47B9-9B29-4E2AD9F091E2}" destId="{F6619FC9-6D8E-4B16-B984-733C47B0005E}" srcOrd="2" destOrd="0" presId="urn:microsoft.com/office/officeart/2005/8/layout/hierarchy3"/>
    <dgm:cxn modelId="{104319EA-FFC5-4243-9AA9-CDE573D83D73}" type="presParOf" srcId="{0C51668B-E0C2-47B9-9B29-4E2AD9F091E2}" destId="{55C2D9AF-CA4C-4613-B9E0-1735375C3160}" srcOrd="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7AB46-7554-4230-AE8C-6E7D7E244E79}" type="doc">
      <dgm:prSet loTypeId="urn:microsoft.com/office/officeart/2005/8/layout/hChevron3" loCatId="process" qsTypeId="urn:microsoft.com/office/officeart/2005/8/quickstyle/simple5" qsCatId="simple" csTypeId="urn:microsoft.com/office/officeart/2005/8/colors/accent2_2" csCatId="accent2" phldr="1"/>
      <dgm:spPr/>
    </dgm:pt>
    <dgm:pt modelId="{F6F8FFBE-BA90-41FD-ADB9-4A96B4F56F27}">
      <dgm:prSet phldrT="[Text]" custT="1"/>
      <dgm:spPr>
        <a:xfrm>
          <a:off x="808" y="91629"/>
          <a:ext cx="1576933" cy="630773"/>
        </a:xfrm>
        <a:prstGeom prst="homePlate">
          <a:avLst/>
        </a:prstGeom>
      </dgm:spPr>
      <dgm:t>
        <a:bodyPr/>
        <a:lstStyle/>
        <a:p>
          <a:r>
            <a:rPr lang="en-ZA" sz="1100" b="1" dirty="0" smtClean="0">
              <a:latin typeface="+mn-lt"/>
              <a:ea typeface="+mn-ea"/>
              <a:cs typeface="+mn-cs"/>
            </a:rPr>
            <a:t>Networks </a:t>
          </a:r>
        </a:p>
        <a:p>
          <a:r>
            <a:rPr lang="en-ZA" sz="1100" b="1" dirty="0" smtClean="0">
              <a:latin typeface="+mn-lt"/>
              <a:ea typeface="+mn-ea"/>
              <a:cs typeface="+mn-cs"/>
            </a:rPr>
            <a:t>Data Collection</a:t>
          </a:r>
          <a:endParaRPr lang="en-ZA" sz="1100" b="1" dirty="0">
            <a:latin typeface="+mn-lt"/>
            <a:ea typeface="+mn-ea"/>
            <a:cs typeface="+mn-cs"/>
          </a:endParaRPr>
        </a:p>
      </dgm:t>
    </dgm:pt>
    <dgm:pt modelId="{6802F29E-0927-45A3-AC3B-4D0056DB953E}" type="parTrans" cxnId="{E3F5CCC6-A2D9-41A1-90AA-FF8F7261F8EE}">
      <dgm:prSet/>
      <dgm:spPr/>
      <dgm:t>
        <a:bodyPr/>
        <a:lstStyle/>
        <a:p>
          <a:endParaRPr lang="en-ZA" sz="1100" b="1">
            <a:latin typeface="+mn-lt"/>
          </a:endParaRPr>
        </a:p>
      </dgm:t>
    </dgm:pt>
    <dgm:pt modelId="{9F044E09-AFD5-4605-862C-6D3351A6D227}" type="sibTrans" cxnId="{E3F5CCC6-A2D9-41A1-90AA-FF8F7261F8EE}">
      <dgm:prSet/>
      <dgm:spPr/>
      <dgm:t>
        <a:bodyPr/>
        <a:lstStyle/>
        <a:p>
          <a:endParaRPr lang="en-ZA" sz="1100" b="1">
            <a:latin typeface="+mn-lt"/>
          </a:endParaRPr>
        </a:p>
      </dgm:t>
    </dgm:pt>
    <dgm:pt modelId="{F20F0793-75E9-45CA-ADFF-485646FF21EB}">
      <dgm:prSet phldrT="[Text]" custT="1"/>
      <dgm:spPr>
        <a:xfrm>
          <a:off x="1286081" y="90986"/>
          <a:ext cx="1576933" cy="630773"/>
        </a:xfrm>
        <a:prstGeom prst="chevron">
          <a:avLst/>
        </a:prstGeom>
      </dgm:spPr>
      <dgm:t>
        <a:bodyPr/>
        <a:lstStyle/>
        <a:p>
          <a:endParaRPr lang="en-ZA" sz="1100" b="1" dirty="0" smtClean="0">
            <a:latin typeface="+mn-lt"/>
            <a:ea typeface="+mn-ea"/>
            <a:cs typeface="+mn-cs"/>
          </a:endParaRPr>
        </a:p>
        <a:p>
          <a:endParaRPr lang="en-ZA" sz="1100" b="1" dirty="0" smtClean="0">
            <a:latin typeface="+mn-lt"/>
            <a:ea typeface="+mn-ea"/>
            <a:cs typeface="+mn-cs"/>
          </a:endParaRPr>
        </a:p>
        <a:p>
          <a:r>
            <a:rPr lang="en-ZA" sz="1100" b="1" dirty="0" smtClean="0">
              <a:latin typeface="+mn-lt"/>
              <a:ea typeface="+mn-ea"/>
              <a:cs typeface="+mn-cs"/>
            </a:rPr>
            <a:t>Science</a:t>
          </a:r>
        </a:p>
        <a:p>
          <a:r>
            <a:rPr lang="en-ZA" sz="1100" b="1" dirty="0" smtClean="0">
              <a:latin typeface="+mn-lt"/>
              <a:ea typeface="+mn-ea"/>
              <a:cs typeface="+mn-cs"/>
            </a:rPr>
            <a:t>Processing &amp; Data Management</a:t>
          </a:r>
        </a:p>
        <a:p>
          <a:r>
            <a:rPr lang="en-ZA" sz="1100" b="1" dirty="0" smtClean="0">
              <a:latin typeface="+mn-lt"/>
              <a:ea typeface="+mn-ea"/>
              <a:cs typeface="+mn-cs"/>
            </a:rPr>
            <a:t> </a:t>
          </a:r>
        </a:p>
        <a:p>
          <a:endParaRPr lang="en-ZA" sz="1100" b="1" dirty="0">
            <a:latin typeface="+mn-lt"/>
            <a:ea typeface="+mn-ea"/>
            <a:cs typeface="+mn-cs"/>
          </a:endParaRPr>
        </a:p>
      </dgm:t>
    </dgm:pt>
    <dgm:pt modelId="{DB024FA0-6579-4D23-AA04-3FB11EBF4560}" type="parTrans" cxnId="{443FD9E4-8A3A-4A31-A425-A05B691BC84C}">
      <dgm:prSet/>
      <dgm:spPr/>
      <dgm:t>
        <a:bodyPr/>
        <a:lstStyle/>
        <a:p>
          <a:endParaRPr lang="en-ZA" sz="1100" b="1">
            <a:latin typeface="+mn-lt"/>
          </a:endParaRPr>
        </a:p>
      </dgm:t>
    </dgm:pt>
    <dgm:pt modelId="{4E93EA12-0192-4AB6-B920-7E84133F02C2}" type="sibTrans" cxnId="{443FD9E4-8A3A-4A31-A425-A05B691BC84C}">
      <dgm:prSet/>
      <dgm:spPr/>
      <dgm:t>
        <a:bodyPr/>
        <a:lstStyle/>
        <a:p>
          <a:endParaRPr lang="en-ZA" sz="1100" b="1">
            <a:latin typeface="+mn-lt"/>
          </a:endParaRPr>
        </a:p>
      </dgm:t>
    </dgm:pt>
    <dgm:pt modelId="{B29908C0-F36C-4F7D-AE3C-FC57E5BD6261}">
      <dgm:prSet phldrT="[Text]" custT="1"/>
      <dgm:spPr>
        <a:xfrm>
          <a:off x="2523901" y="91629"/>
          <a:ext cx="1576933" cy="630773"/>
        </a:xfrm>
        <a:prstGeom prst="chevron">
          <a:avLst/>
        </a:prstGeom>
      </dgm:spPr>
      <dgm:t>
        <a:bodyPr/>
        <a:lstStyle/>
        <a:p>
          <a:r>
            <a:rPr lang="en-ZA" sz="1100" b="1" dirty="0" smtClean="0">
              <a:latin typeface="+mn-lt"/>
              <a:ea typeface="+mn-ea"/>
              <a:cs typeface="+mn-cs"/>
            </a:rPr>
            <a:t>Devices</a:t>
          </a:r>
        </a:p>
        <a:p>
          <a:r>
            <a:rPr lang="en-ZA" sz="1100" b="1" dirty="0" smtClean="0">
              <a:latin typeface="+mn-lt"/>
              <a:ea typeface="+mn-ea"/>
              <a:cs typeface="+mn-cs"/>
            </a:rPr>
            <a:t>Dissemination</a:t>
          </a:r>
          <a:endParaRPr lang="en-ZA" sz="1100" b="1" dirty="0">
            <a:latin typeface="+mn-lt"/>
            <a:ea typeface="+mn-ea"/>
            <a:cs typeface="+mn-cs"/>
          </a:endParaRPr>
        </a:p>
      </dgm:t>
    </dgm:pt>
    <dgm:pt modelId="{9C7BB585-AA6E-4475-BA03-F1BEDC0DEB88}" type="parTrans" cxnId="{63A6572A-6053-47B1-99A2-542DEDC8734E}">
      <dgm:prSet/>
      <dgm:spPr/>
      <dgm:t>
        <a:bodyPr/>
        <a:lstStyle/>
        <a:p>
          <a:endParaRPr lang="en-ZA" sz="1100" b="1">
            <a:latin typeface="+mn-lt"/>
          </a:endParaRPr>
        </a:p>
      </dgm:t>
    </dgm:pt>
    <dgm:pt modelId="{FA9FA147-ACFB-42D3-994A-94AAA1FC0681}" type="sibTrans" cxnId="{63A6572A-6053-47B1-99A2-542DEDC8734E}">
      <dgm:prSet/>
      <dgm:spPr/>
      <dgm:t>
        <a:bodyPr/>
        <a:lstStyle/>
        <a:p>
          <a:endParaRPr lang="en-ZA" sz="1100" b="1">
            <a:latin typeface="+mn-lt"/>
          </a:endParaRPr>
        </a:p>
      </dgm:t>
    </dgm:pt>
    <dgm:pt modelId="{81055442-6BF8-4B06-8080-4627E2E7DF8D}">
      <dgm:prSet phldrT="[Text]" custT="1"/>
      <dgm:spPr>
        <a:xfrm>
          <a:off x="5046994" y="91629"/>
          <a:ext cx="1576933" cy="630773"/>
        </a:xfrm>
        <a:prstGeom prst="chevron">
          <a:avLst/>
        </a:prstGeom>
      </dgm:spPr>
      <dgm:t>
        <a:bodyPr/>
        <a:lstStyle/>
        <a:p>
          <a:r>
            <a:rPr lang="en-ZA" sz="1100" b="1" dirty="0" smtClean="0">
              <a:latin typeface="+mn-lt"/>
              <a:ea typeface="+mn-ea"/>
              <a:cs typeface="+mn-cs"/>
            </a:rPr>
            <a:t>Content </a:t>
          </a:r>
        </a:p>
        <a:p>
          <a:r>
            <a:rPr lang="en-ZA" sz="1100" b="1" dirty="0" smtClean="0">
              <a:latin typeface="+mn-lt"/>
              <a:ea typeface="+mn-ea"/>
              <a:cs typeface="+mn-cs"/>
            </a:rPr>
            <a:t>Value Add</a:t>
          </a:r>
          <a:endParaRPr lang="en-ZA" sz="1100" b="1" dirty="0">
            <a:latin typeface="+mn-lt"/>
            <a:ea typeface="+mn-ea"/>
            <a:cs typeface="+mn-cs"/>
          </a:endParaRPr>
        </a:p>
      </dgm:t>
    </dgm:pt>
    <dgm:pt modelId="{3C4B2860-D664-4204-A8EC-CD52D04213AA}" type="parTrans" cxnId="{DA9B0C5D-8534-47C0-87EF-942147919C47}">
      <dgm:prSet/>
      <dgm:spPr/>
      <dgm:t>
        <a:bodyPr/>
        <a:lstStyle/>
        <a:p>
          <a:endParaRPr lang="en-ZA" sz="1100" b="1">
            <a:latin typeface="+mn-lt"/>
          </a:endParaRPr>
        </a:p>
      </dgm:t>
    </dgm:pt>
    <dgm:pt modelId="{DA22C835-EF32-4401-81A2-EE2EA66187BF}" type="sibTrans" cxnId="{DA9B0C5D-8534-47C0-87EF-942147919C47}">
      <dgm:prSet/>
      <dgm:spPr/>
      <dgm:t>
        <a:bodyPr/>
        <a:lstStyle/>
        <a:p>
          <a:endParaRPr lang="en-ZA" sz="1100" b="1">
            <a:latin typeface="+mn-lt"/>
          </a:endParaRPr>
        </a:p>
      </dgm:t>
    </dgm:pt>
    <dgm:pt modelId="{E1F3DA2D-47EE-4C93-A95C-76DD6DA908D0}" type="pres">
      <dgm:prSet presAssocID="{4087AB46-7554-4230-AE8C-6E7D7E244E79}" presName="Name0" presStyleCnt="0">
        <dgm:presLayoutVars>
          <dgm:dir/>
          <dgm:resizeHandles val="exact"/>
        </dgm:presLayoutVars>
      </dgm:prSet>
      <dgm:spPr/>
    </dgm:pt>
    <dgm:pt modelId="{AEDE6EB0-8D68-4849-A6F1-CAAEB99DC13E}" type="pres">
      <dgm:prSet presAssocID="{F6F8FFBE-BA90-41FD-ADB9-4A96B4F56F27}" presName="parTxOnly" presStyleLbl="node1" presStyleIdx="0" presStyleCnt="4">
        <dgm:presLayoutVars>
          <dgm:bulletEnabled val="1"/>
        </dgm:presLayoutVars>
      </dgm:prSet>
      <dgm:spPr/>
      <dgm:t>
        <a:bodyPr/>
        <a:lstStyle/>
        <a:p>
          <a:endParaRPr lang="en-ZA"/>
        </a:p>
      </dgm:t>
    </dgm:pt>
    <dgm:pt modelId="{7C0C4C63-B0C3-4C43-B9DC-A3B05F43BE99}" type="pres">
      <dgm:prSet presAssocID="{9F044E09-AFD5-4605-862C-6D3351A6D227}" presName="parSpace" presStyleCnt="0"/>
      <dgm:spPr/>
    </dgm:pt>
    <dgm:pt modelId="{95062E0E-F46A-4A6C-A4C1-469FE9F335E2}" type="pres">
      <dgm:prSet presAssocID="{F20F0793-75E9-45CA-ADFF-485646FF21EB}" presName="parTxOnly" presStyleLbl="node1" presStyleIdx="1" presStyleCnt="4" custLinFactNeighborX="7523" custLinFactNeighborY="-102">
        <dgm:presLayoutVars>
          <dgm:bulletEnabled val="1"/>
        </dgm:presLayoutVars>
      </dgm:prSet>
      <dgm:spPr/>
      <dgm:t>
        <a:bodyPr/>
        <a:lstStyle/>
        <a:p>
          <a:endParaRPr lang="en-ZA"/>
        </a:p>
      </dgm:t>
    </dgm:pt>
    <dgm:pt modelId="{F456AB56-72A2-4A7A-8F6F-66E18AE36E4A}" type="pres">
      <dgm:prSet presAssocID="{4E93EA12-0192-4AB6-B920-7E84133F02C2}" presName="parSpace" presStyleCnt="0"/>
      <dgm:spPr/>
    </dgm:pt>
    <dgm:pt modelId="{93121AD7-1312-4589-86E9-6E6E0F8B8911}" type="pres">
      <dgm:prSet presAssocID="{B29908C0-F36C-4F7D-AE3C-FC57E5BD6261}" presName="parTxOnly" presStyleLbl="node1" presStyleIdx="2" presStyleCnt="4">
        <dgm:presLayoutVars>
          <dgm:bulletEnabled val="1"/>
        </dgm:presLayoutVars>
      </dgm:prSet>
      <dgm:spPr/>
      <dgm:t>
        <a:bodyPr/>
        <a:lstStyle/>
        <a:p>
          <a:endParaRPr lang="en-ZA"/>
        </a:p>
      </dgm:t>
    </dgm:pt>
    <dgm:pt modelId="{597690FC-540D-4A68-BE53-9309119D53E3}" type="pres">
      <dgm:prSet presAssocID="{FA9FA147-ACFB-42D3-994A-94AAA1FC0681}" presName="parSpace" presStyleCnt="0"/>
      <dgm:spPr/>
    </dgm:pt>
    <dgm:pt modelId="{F54B84D1-156D-41BF-AB8F-8CD7DB0335CD}" type="pres">
      <dgm:prSet presAssocID="{81055442-6BF8-4B06-8080-4627E2E7DF8D}" presName="parTxOnly" presStyleLbl="node1" presStyleIdx="3" presStyleCnt="4">
        <dgm:presLayoutVars>
          <dgm:bulletEnabled val="1"/>
        </dgm:presLayoutVars>
      </dgm:prSet>
      <dgm:spPr/>
      <dgm:t>
        <a:bodyPr/>
        <a:lstStyle/>
        <a:p>
          <a:endParaRPr lang="en-ZA"/>
        </a:p>
      </dgm:t>
    </dgm:pt>
  </dgm:ptLst>
  <dgm:cxnLst>
    <dgm:cxn modelId="{DA9B0C5D-8534-47C0-87EF-942147919C47}" srcId="{4087AB46-7554-4230-AE8C-6E7D7E244E79}" destId="{81055442-6BF8-4B06-8080-4627E2E7DF8D}" srcOrd="3" destOrd="0" parTransId="{3C4B2860-D664-4204-A8EC-CD52D04213AA}" sibTransId="{DA22C835-EF32-4401-81A2-EE2EA66187BF}"/>
    <dgm:cxn modelId="{FBDFE735-6C1D-4F00-9285-C4919C012FCA}" type="presOf" srcId="{81055442-6BF8-4B06-8080-4627E2E7DF8D}" destId="{F54B84D1-156D-41BF-AB8F-8CD7DB0335CD}" srcOrd="0" destOrd="0" presId="urn:microsoft.com/office/officeart/2005/8/layout/hChevron3"/>
    <dgm:cxn modelId="{63A6572A-6053-47B1-99A2-542DEDC8734E}" srcId="{4087AB46-7554-4230-AE8C-6E7D7E244E79}" destId="{B29908C0-F36C-4F7D-AE3C-FC57E5BD6261}" srcOrd="2" destOrd="0" parTransId="{9C7BB585-AA6E-4475-BA03-F1BEDC0DEB88}" sibTransId="{FA9FA147-ACFB-42D3-994A-94AAA1FC0681}"/>
    <dgm:cxn modelId="{D38FD89A-D69B-4B9E-AC53-F2B706E14328}" type="presOf" srcId="{F20F0793-75E9-45CA-ADFF-485646FF21EB}" destId="{95062E0E-F46A-4A6C-A4C1-469FE9F335E2}" srcOrd="0" destOrd="0" presId="urn:microsoft.com/office/officeart/2005/8/layout/hChevron3"/>
    <dgm:cxn modelId="{E3F5CCC6-A2D9-41A1-90AA-FF8F7261F8EE}" srcId="{4087AB46-7554-4230-AE8C-6E7D7E244E79}" destId="{F6F8FFBE-BA90-41FD-ADB9-4A96B4F56F27}" srcOrd="0" destOrd="0" parTransId="{6802F29E-0927-45A3-AC3B-4D0056DB953E}" sibTransId="{9F044E09-AFD5-4605-862C-6D3351A6D227}"/>
    <dgm:cxn modelId="{443FD9E4-8A3A-4A31-A425-A05B691BC84C}" srcId="{4087AB46-7554-4230-AE8C-6E7D7E244E79}" destId="{F20F0793-75E9-45CA-ADFF-485646FF21EB}" srcOrd="1" destOrd="0" parTransId="{DB024FA0-6579-4D23-AA04-3FB11EBF4560}" sibTransId="{4E93EA12-0192-4AB6-B920-7E84133F02C2}"/>
    <dgm:cxn modelId="{D42CBC8C-CBF8-4054-88A5-A6C8CEEC9F3A}" type="presOf" srcId="{F6F8FFBE-BA90-41FD-ADB9-4A96B4F56F27}" destId="{AEDE6EB0-8D68-4849-A6F1-CAAEB99DC13E}" srcOrd="0" destOrd="0" presId="urn:microsoft.com/office/officeart/2005/8/layout/hChevron3"/>
    <dgm:cxn modelId="{A1A2862B-AC05-4F9D-ABD6-A593A7F5D9C1}" type="presOf" srcId="{B29908C0-F36C-4F7D-AE3C-FC57E5BD6261}" destId="{93121AD7-1312-4589-86E9-6E6E0F8B8911}" srcOrd="0" destOrd="0" presId="urn:microsoft.com/office/officeart/2005/8/layout/hChevron3"/>
    <dgm:cxn modelId="{69D6C51A-14CF-4C42-9E48-FC9ACB156DB5}" type="presOf" srcId="{4087AB46-7554-4230-AE8C-6E7D7E244E79}" destId="{E1F3DA2D-47EE-4C93-A95C-76DD6DA908D0}" srcOrd="0" destOrd="0" presId="urn:microsoft.com/office/officeart/2005/8/layout/hChevron3"/>
    <dgm:cxn modelId="{F56C2C16-7B75-4642-8E94-8DE3FF6AEA45}" type="presParOf" srcId="{E1F3DA2D-47EE-4C93-A95C-76DD6DA908D0}" destId="{AEDE6EB0-8D68-4849-A6F1-CAAEB99DC13E}" srcOrd="0" destOrd="0" presId="urn:microsoft.com/office/officeart/2005/8/layout/hChevron3"/>
    <dgm:cxn modelId="{26F9678E-DB91-41B0-8D79-65E09C033681}" type="presParOf" srcId="{E1F3DA2D-47EE-4C93-A95C-76DD6DA908D0}" destId="{7C0C4C63-B0C3-4C43-B9DC-A3B05F43BE99}" srcOrd="1" destOrd="0" presId="urn:microsoft.com/office/officeart/2005/8/layout/hChevron3"/>
    <dgm:cxn modelId="{65B15727-FF20-4A9F-A4FA-8967B27426AD}" type="presParOf" srcId="{E1F3DA2D-47EE-4C93-A95C-76DD6DA908D0}" destId="{95062E0E-F46A-4A6C-A4C1-469FE9F335E2}" srcOrd="2" destOrd="0" presId="urn:microsoft.com/office/officeart/2005/8/layout/hChevron3"/>
    <dgm:cxn modelId="{AC1E58C0-0F9C-4645-B5AF-82AAC678B8FD}" type="presParOf" srcId="{E1F3DA2D-47EE-4C93-A95C-76DD6DA908D0}" destId="{F456AB56-72A2-4A7A-8F6F-66E18AE36E4A}" srcOrd="3" destOrd="0" presId="urn:microsoft.com/office/officeart/2005/8/layout/hChevron3"/>
    <dgm:cxn modelId="{93488EBE-2F41-411C-882A-8A93210E0082}" type="presParOf" srcId="{E1F3DA2D-47EE-4C93-A95C-76DD6DA908D0}" destId="{93121AD7-1312-4589-86E9-6E6E0F8B8911}" srcOrd="4" destOrd="0" presId="urn:microsoft.com/office/officeart/2005/8/layout/hChevron3"/>
    <dgm:cxn modelId="{3E2DC14A-D2E3-4CB7-88BC-25BFACA0BC6F}" type="presParOf" srcId="{E1F3DA2D-47EE-4C93-A95C-76DD6DA908D0}" destId="{597690FC-540D-4A68-BE53-9309119D53E3}" srcOrd="5" destOrd="0" presId="urn:microsoft.com/office/officeart/2005/8/layout/hChevron3"/>
    <dgm:cxn modelId="{DE59EC76-CB36-472F-8CC6-51BE485D50CB}" type="presParOf" srcId="{E1F3DA2D-47EE-4C93-A95C-76DD6DA908D0}" destId="{F54B84D1-156D-41BF-AB8F-8CD7DB0335CD}" srcOrd="6"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EC4052-EF9A-4F6E-8647-2B23C802FA4F}"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ZA"/>
        </a:p>
      </dgm:t>
    </dgm:pt>
    <dgm:pt modelId="{5D74DA21-8DC2-4CD7-9D4B-079AE27C7B8F}">
      <dgm:prSet phldrT="[Text]" custT="1"/>
      <dgm:spPr/>
      <dgm:t>
        <a:bodyPr/>
        <a:lstStyle/>
        <a:p>
          <a:endParaRPr lang="en-ZA" sz="1000" b="1" dirty="0" smtClean="0"/>
        </a:p>
        <a:p>
          <a:endParaRPr lang="en-ZA" sz="1000" b="1" dirty="0" smtClean="0"/>
        </a:p>
        <a:p>
          <a:r>
            <a:rPr lang="en-ZA" sz="1000" b="1" dirty="0" smtClean="0"/>
            <a:t>Infrastructure</a:t>
          </a:r>
        </a:p>
        <a:p>
          <a:r>
            <a:rPr lang="en-ZA" sz="1000" b="1" dirty="0" smtClean="0"/>
            <a:t> Recapitalisation</a:t>
          </a:r>
          <a:endParaRPr lang="en-ZA" sz="1000" b="1" dirty="0"/>
        </a:p>
      </dgm:t>
    </dgm:pt>
    <dgm:pt modelId="{D7DC4EC8-4354-434D-83E0-6617C748AD8F}" type="parTrans" cxnId="{466FF4F6-73FF-42B5-B9B3-2447D5FC4FFF}">
      <dgm:prSet/>
      <dgm:spPr/>
      <dgm:t>
        <a:bodyPr/>
        <a:lstStyle/>
        <a:p>
          <a:endParaRPr lang="en-ZA"/>
        </a:p>
      </dgm:t>
    </dgm:pt>
    <dgm:pt modelId="{DD2775E9-7B5F-4032-93FB-CF02B117ABFA}" type="sibTrans" cxnId="{466FF4F6-73FF-42B5-B9B3-2447D5FC4FFF}">
      <dgm:prSet/>
      <dgm:spPr/>
      <dgm:t>
        <a:bodyPr/>
        <a:lstStyle/>
        <a:p>
          <a:endParaRPr lang="en-ZA"/>
        </a:p>
      </dgm:t>
    </dgm:pt>
    <dgm:pt modelId="{3C25BBF8-FF21-43BB-8114-5604D24EA9D3}">
      <dgm:prSet phldrT="[Text]" custT="1"/>
      <dgm:spPr/>
      <dgm:t>
        <a:bodyPr/>
        <a:lstStyle/>
        <a:p>
          <a:endParaRPr lang="en-ZA" sz="1000" b="1" dirty="0" smtClean="0"/>
        </a:p>
        <a:p>
          <a:endParaRPr lang="en-ZA" sz="1000" b="1" dirty="0" smtClean="0"/>
        </a:p>
        <a:p>
          <a:r>
            <a:rPr lang="en-ZA" sz="1000" b="1" dirty="0" smtClean="0"/>
            <a:t>Human Capital </a:t>
          </a:r>
        </a:p>
        <a:p>
          <a:r>
            <a:rPr lang="en-ZA" sz="1000" b="1" dirty="0" smtClean="0"/>
            <a:t>Development</a:t>
          </a:r>
          <a:endParaRPr lang="en-ZA" sz="1000" b="1" dirty="0"/>
        </a:p>
      </dgm:t>
    </dgm:pt>
    <dgm:pt modelId="{A833A2EC-D945-4D1C-A530-DBD3C20DF15E}" type="parTrans" cxnId="{501E8135-EF9E-4D8D-9A9B-C952501233C5}">
      <dgm:prSet/>
      <dgm:spPr/>
      <dgm:t>
        <a:bodyPr/>
        <a:lstStyle/>
        <a:p>
          <a:endParaRPr lang="en-ZA"/>
        </a:p>
      </dgm:t>
    </dgm:pt>
    <dgm:pt modelId="{235E7BFB-FDF7-4185-B150-5F11BF546CE4}" type="sibTrans" cxnId="{501E8135-EF9E-4D8D-9A9B-C952501233C5}">
      <dgm:prSet/>
      <dgm:spPr/>
      <dgm:t>
        <a:bodyPr/>
        <a:lstStyle/>
        <a:p>
          <a:endParaRPr lang="en-ZA"/>
        </a:p>
      </dgm:t>
    </dgm:pt>
    <dgm:pt modelId="{8C8C137F-B9E7-4DAD-BA28-EEDDBE770985}">
      <dgm:prSet custT="1"/>
      <dgm:spPr/>
      <dgm:t>
        <a:bodyPr/>
        <a:lstStyle/>
        <a:p>
          <a:endParaRPr lang="en-ZA" sz="1000" b="1" dirty="0" smtClean="0"/>
        </a:p>
        <a:p>
          <a:endParaRPr lang="en-ZA" sz="1000" b="1" dirty="0" smtClean="0"/>
        </a:p>
        <a:p>
          <a:r>
            <a:rPr lang="en-ZA" sz="1000" b="1" dirty="0" smtClean="0"/>
            <a:t>Weather – ready </a:t>
          </a:r>
        </a:p>
        <a:p>
          <a:r>
            <a:rPr lang="en-ZA" sz="1000" b="1" dirty="0" smtClean="0"/>
            <a:t>Nation</a:t>
          </a:r>
          <a:endParaRPr lang="en-ZA" sz="1000" b="1" dirty="0"/>
        </a:p>
      </dgm:t>
    </dgm:pt>
    <dgm:pt modelId="{1A98746E-B157-4505-98DD-792BB98234FA}" type="parTrans" cxnId="{B19E8421-A816-402D-90D2-15413BB4F1B4}">
      <dgm:prSet/>
      <dgm:spPr/>
      <dgm:t>
        <a:bodyPr/>
        <a:lstStyle/>
        <a:p>
          <a:endParaRPr lang="en-ZA"/>
        </a:p>
      </dgm:t>
    </dgm:pt>
    <dgm:pt modelId="{B822223F-357B-4CB8-AE3E-938A5C7A832F}" type="sibTrans" cxnId="{B19E8421-A816-402D-90D2-15413BB4F1B4}">
      <dgm:prSet/>
      <dgm:spPr/>
      <dgm:t>
        <a:bodyPr/>
        <a:lstStyle/>
        <a:p>
          <a:endParaRPr lang="en-ZA"/>
        </a:p>
      </dgm:t>
    </dgm:pt>
    <dgm:pt modelId="{C743ADD1-13BB-4347-83B6-CEFC18684821}">
      <dgm:prSet custT="1"/>
      <dgm:spPr/>
      <dgm:t>
        <a:bodyPr/>
        <a:lstStyle/>
        <a:p>
          <a:endParaRPr lang="en-ZA" sz="1000" b="1" dirty="0" smtClean="0"/>
        </a:p>
        <a:p>
          <a:r>
            <a:rPr lang="en-ZA" sz="1000" b="1" dirty="0" smtClean="0"/>
            <a:t>Scientific</a:t>
          </a:r>
        </a:p>
        <a:p>
          <a:r>
            <a:rPr lang="en-ZA" sz="1000" b="1" dirty="0" smtClean="0"/>
            <a:t> Capability</a:t>
          </a:r>
          <a:endParaRPr lang="en-ZA" sz="1000" b="1" dirty="0"/>
        </a:p>
      </dgm:t>
    </dgm:pt>
    <dgm:pt modelId="{BD1B7D81-B60D-4C18-A039-5D939926D0C3}" type="parTrans" cxnId="{99CF6BCB-426A-4E84-810F-421E8EE05D79}">
      <dgm:prSet/>
      <dgm:spPr/>
      <dgm:t>
        <a:bodyPr/>
        <a:lstStyle/>
        <a:p>
          <a:endParaRPr lang="en-ZA"/>
        </a:p>
      </dgm:t>
    </dgm:pt>
    <dgm:pt modelId="{98327A1B-9250-4E4F-8274-B95C4AE5D4E8}" type="sibTrans" cxnId="{99CF6BCB-426A-4E84-810F-421E8EE05D79}">
      <dgm:prSet/>
      <dgm:spPr/>
      <dgm:t>
        <a:bodyPr/>
        <a:lstStyle/>
        <a:p>
          <a:endParaRPr lang="en-ZA"/>
        </a:p>
      </dgm:t>
    </dgm:pt>
    <dgm:pt modelId="{87D85EC6-4555-4F31-8A87-B101202D5B94}">
      <dgm:prSet custT="1"/>
      <dgm:spPr/>
      <dgm:t>
        <a:bodyPr/>
        <a:lstStyle/>
        <a:p>
          <a:pPr marL="742950" lvl="2" indent="-285750" algn="just" defTabSz="914400" rtl="0" fontAlgn="base">
            <a:lnSpc>
              <a:spcPct val="150000"/>
            </a:lnSpc>
            <a:spcBef>
              <a:spcPct val="0"/>
            </a:spcBef>
            <a:spcAft>
              <a:spcPct val="0"/>
            </a:spcAft>
            <a:buClr>
              <a:srgbClr val="000000">
                <a:lumMod val="50000"/>
                <a:lumOff val="50000"/>
              </a:srgbClr>
            </a:buClr>
            <a:buBlip>
              <a:blip xmlns:r="http://schemas.openxmlformats.org/officeDocument/2006/relationships" r:embed="rId1"/>
            </a:buBlip>
            <a:defRPr/>
          </a:pPr>
          <a:endParaRPr lang="en-ZA" sz="900" kern="1200" dirty="0">
            <a:solidFill>
              <a:srgbClr val="333399">
                <a:lumMod val="75000"/>
              </a:srgbClr>
            </a:solidFill>
            <a:latin typeface="+mn-lt"/>
            <a:ea typeface="+mn-ea"/>
            <a:cs typeface="Arial" pitchFamily="34" charset="0"/>
          </a:endParaRPr>
        </a:p>
      </dgm:t>
    </dgm:pt>
    <dgm:pt modelId="{82CA597A-45F5-4DB8-AEC8-ECAAD60C371F}" type="parTrans" cxnId="{94DEC22E-01A7-4DF1-BC5C-04F6AF3F85AC}">
      <dgm:prSet/>
      <dgm:spPr/>
      <dgm:t>
        <a:bodyPr/>
        <a:lstStyle/>
        <a:p>
          <a:endParaRPr lang="en-ZA"/>
        </a:p>
      </dgm:t>
    </dgm:pt>
    <dgm:pt modelId="{88C4E66C-5230-495A-B146-9D4610CCA0A1}" type="sibTrans" cxnId="{94DEC22E-01A7-4DF1-BC5C-04F6AF3F85AC}">
      <dgm:prSet/>
      <dgm:spPr/>
      <dgm:t>
        <a:bodyPr/>
        <a:lstStyle/>
        <a:p>
          <a:endParaRPr lang="en-ZA"/>
        </a:p>
      </dgm:t>
    </dgm:pt>
    <dgm:pt modelId="{B928F3A6-A67D-4AAD-9755-56016FE35EAC}">
      <dgm:prSet custT="1"/>
      <dgm:spPr/>
      <dgm:t>
        <a:bodyPr/>
        <a:lstStyle/>
        <a:p>
          <a:pPr marL="742950" lvl="2" indent="-285750" algn="just" defTabSz="914400" rtl="0" fontAlgn="base">
            <a:lnSpc>
              <a:spcPct val="150000"/>
            </a:lnSpc>
            <a:spcBef>
              <a:spcPct val="0"/>
            </a:spcBef>
            <a:spcAft>
              <a:spcPct val="0"/>
            </a:spcAft>
            <a:buClr>
              <a:srgbClr val="000000">
                <a:lumMod val="50000"/>
                <a:lumOff val="50000"/>
              </a:srgbClr>
            </a:buClr>
            <a:buBlip>
              <a:blip xmlns:r="http://schemas.openxmlformats.org/officeDocument/2006/relationships" r:embed="rId1"/>
            </a:buBlip>
            <a:defRPr/>
          </a:pPr>
          <a:r>
            <a:rPr lang="en-ZA" sz="900" kern="1200" dirty="0" smtClean="0">
              <a:solidFill>
                <a:srgbClr val="333399">
                  <a:lumMod val="75000"/>
                </a:srgbClr>
              </a:solidFill>
              <a:latin typeface="+mn-lt"/>
              <a:ea typeface="+mn-ea"/>
              <a:cs typeface="Arial" pitchFamily="34" charset="0"/>
            </a:rPr>
            <a:t>R&amp;D and Innovation towards establishing a robust Agro-Hydrometeorology</a:t>
          </a:r>
          <a:endParaRPr lang="en-ZA" sz="900" kern="1200" dirty="0">
            <a:solidFill>
              <a:srgbClr val="333399">
                <a:lumMod val="75000"/>
              </a:srgbClr>
            </a:solidFill>
            <a:latin typeface="+mn-lt"/>
            <a:ea typeface="+mn-ea"/>
            <a:cs typeface="Arial" pitchFamily="34" charset="0"/>
          </a:endParaRPr>
        </a:p>
      </dgm:t>
    </dgm:pt>
    <dgm:pt modelId="{E93ED2AC-3E36-42C0-99A7-00A1921F6CD5}" type="parTrans" cxnId="{D8E3333F-F8B3-440C-86DC-FCD35FED01D6}">
      <dgm:prSet/>
      <dgm:spPr/>
      <dgm:t>
        <a:bodyPr/>
        <a:lstStyle/>
        <a:p>
          <a:endParaRPr lang="en-ZA"/>
        </a:p>
      </dgm:t>
    </dgm:pt>
    <dgm:pt modelId="{1A459B2B-3107-4CB8-9B7D-8A60DDB4E256}" type="sibTrans" cxnId="{D8E3333F-F8B3-440C-86DC-FCD35FED01D6}">
      <dgm:prSet/>
      <dgm:spPr/>
      <dgm:t>
        <a:bodyPr/>
        <a:lstStyle/>
        <a:p>
          <a:endParaRPr lang="en-ZA"/>
        </a:p>
      </dgm:t>
    </dgm:pt>
    <dgm:pt modelId="{528AF51A-9065-48F6-AE06-D0E2155606F0}">
      <dgm:prSet custT="1"/>
      <dgm:spPr/>
      <dgm:t>
        <a:bodyPr/>
        <a:lstStyle/>
        <a:p>
          <a:pPr marL="742950" lvl="2" indent="-285750" algn="just" defTabSz="914400" rtl="0" fontAlgn="base">
            <a:lnSpc>
              <a:spcPct val="150000"/>
            </a:lnSpc>
            <a:spcBef>
              <a:spcPct val="0"/>
            </a:spcBef>
            <a:spcAft>
              <a:spcPct val="0"/>
            </a:spcAft>
            <a:buClr>
              <a:srgbClr val="000000">
                <a:lumMod val="50000"/>
                <a:lumOff val="50000"/>
              </a:srgbClr>
            </a:buClr>
            <a:buBlip>
              <a:blip xmlns:r="http://schemas.openxmlformats.org/officeDocument/2006/relationships" r:embed="rId1"/>
            </a:buBlip>
            <a:defRPr/>
          </a:pPr>
          <a:r>
            <a:rPr lang="en-ZA" sz="900" kern="1200" dirty="0" smtClean="0">
              <a:solidFill>
                <a:srgbClr val="333399">
                  <a:lumMod val="75000"/>
                </a:srgbClr>
              </a:solidFill>
              <a:latin typeface="+mn-lt"/>
              <a:ea typeface="+mn-ea"/>
              <a:cs typeface="Arial" pitchFamily="34" charset="0"/>
            </a:rPr>
            <a:t>competence </a:t>
          </a:r>
          <a:endParaRPr lang="en-ZA" sz="900" kern="1200" dirty="0">
            <a:solidFill>
              <a:srgbClr val="333399">
                <a:lumMod val="75000"/>
              </a:srgbClr>
            </a:solidFill>
            <a:latin typeface="+mn-lt"/>
            <a:ea typeface="+mn-ea"/>
            <a:cs typeface="Arial" pitchFamily="34" charset="0"/>
          </a:endParaRPr>
        </a:p>
      </dgm:t>
    </dgm:pt>
    <dgm:pt modelId="{C824227C-655B-41D3-8DF5-C1F3A94CC2C5}" type="parTrans" cxnId="{C1454E73-1143-42C9-860C-AB4C905AF6B8}">
      <dgm:prSet/>
      <dgm:spPr/>
      <dgm:t>
        <a:bodyPr/>
        <a:lstStyle/>
        <a:p>
          <a:endParaRPr lang="en-ZA"/>
        </a:p>
      </dgm:t>
    </dgm:pt>
    <dgm:pt modelId="{75544F7F-8232-4723-AE70-A0E940D70CC0}" type="sibTrans" cxnId="{C1454E73-1143-42C9-860C-AB4C905AF6B8}">
      <dgm:prSet/>
      <dgm:spPr/>
      <dgm:t>
        <a:bodyPr/>
        <a:lstStyle/>
        <a:p>
          <a:endParaRPr lang="en-ZA"/>
        </a:p>
      </dgm:t>
    </dgm:pt>
    <dgm:pt modelId="{F0A273ED-36F3-437E-B9EA-737BD31F1981}">
      <dgm:prSet/>
      <dgm:spPr/>
      <dgm:t>
        <a:bodyPr/>
        <a:lstStyle/>
        <a:p>
          <a:pPr marL="57150" lvl="1" indent="0" algn="l" defTabSz="266700">
            <a:lnSpc>
              <a:spcPct val="90000"/>
            </a:lnSpc>
            <a:spcBef>
              <a:spcPct val="0"/>
            </a:spcBef>
            <a:spcAft>
              <a:spcPct val="15000"/>
            </a:spcAft>
            <a:buNone/>
          </a:pPr>
          <a:endParaRPr lang="en-ZA" sz="600" kern="1200"/>
        </a:p>
      </dgm:t>
    </dgm:pt>
    <dgm:pt modelId="{34A86C17-A1CA-4A83-B17B-258722B27307}" type="parTrans" cxnId="{A938E435-D376-4F67-AB08-9CF80A9AB102}">
      <dgm:prSet/>
      <dgm:spPr/>
      <dgm:t>
        <a:bodyPr/>
        <a:lstStyle/>
        <a:p>
          <a:endParaRPr lang="en-ZA"/>
        </a:p>
      </dgm:t>
    </dgm:pt>
    <dgm:pt modelId="{F089694F-9E5C-4316-8F68-4D112F4EB676}" type="sibTrans" cxnId="{A938E435-D376-4F67-AB08-9CF80A9AB102}">
      <dgm:prSet/>
      <dgm:spPr/>
      <dgm:t>
        <a:bodyPr/>
        <a:lstStyle/>
        <a:p>
          <a:endParaRPr lang="en-ZA"/>
        </a:p>
      </dgm:t>
    </dgm:pt>
    <dgm:pt modelId="{EA3FBDC3-934A-4FE1-9784-2AC03474FFD1}" type="pres">
      <dgm:prSet presAssocID="{1BEC4052-EF9A-4F6E-8647-2B23C802FA4F}" presName="linearFlow" presStyleCnt="0">
        <dgm:presLayoutVars>
          <dgm:dir/>
          <dgm:animLvl val="lvl"/>
          <dgm:resizeHandles val="exact"/>
        </dgm:presLayoutVars>
      </dgm:prSet>
      <dgm:spPr/>
      <dgm:t>
        <a:bodyPr/>
        <a:lstStyle/>
        <a:p>
          <a:endParaRPr lang="en-ZA"/>
        </a:p>
      </dgm:t>
    </dgm:pt>
    <dgm:pt modelId="{5FDDABF8-5C82-44F3-BB2C-DF3CEC4DE822}" type="pres">
      <dgm:prSet presAssocID="{8C8C137F-B9E7-4DAD-BA28-EEDDBE770985}" presName="composite" presStyleCnt="0"/>
      <dgm:spPr/>
    </dgm:pt>
    <dgm:pt modelId="{9389B015-DFC1-4499-9761-1F843BD4A8C4}" type="pres">
      <dgm:prSet presAssocID="{8C8C137F-B9E7-4DAD-BA28-EEDDBE770985}" presName="parentText" presStyleLbl="alignNode1" presStyleIdx="0" presStyleCnt="4" custScaleX="271343" custLinFactNeighborX="-11326" custLinFactNeighborY="727">
        <dgm:presLayoutVars>
          <dgm:chMax val="1"/>
          <dgm:bulletEnabled val="1"/>
        </dgm:presLayoutVars>
      </dgm:prSet>
      <dgm:spPr/>
      <dgm:t>
        <a:bodyPr/>
        <a:lstStyle/>
        <a:p>
          <a:endParaRPr lang="en-ZA"/>
        </a:p>
      </dgm:t>
    </dgm:pt>
    <dgm:pt modelId="{041D6DC3-5C41-4B85-B9B5-F4B83CFCC545}" type="pres">
      <dgm:prSet presAssocID="{8C8C137F-B9E7-4DAD-BA28-EEDDBE770985}" presName="descendantText" presStyleLbl="alignAcc1" presStyleIdx="0" presStyleCnt="4" custScaleX="84626" custScaleY="107487" custLinFactNeighborX="1345" custLinFactNeighborY="-540">
        <dgm:presLayoutVars>
          <dgm:bulletEnabled val="1"/>
        </dgm:presLayoutVars>
      </dgm:prSet>
      <dgm:spPr/>
    </dgm:pt>
    <dgm:pt modelId="{4B027680-0806-4C07-9E70-D7A17A5D4C28}" type="pres">
      <dgm:prSet presAssocID="{B822223F-357B-4CB8-AE3E-938A5C7A832F}" presName="sp" presStyleCnt="0"/>
      <dgm:spPr/>
    </dgm:pt>
    <dgm:pt modelId="{9671F7B1-D8C4-4E8B-8544-E9911CAE97C2}" type="pres">
      <dgm:prSet presAssocID="{C743ADD1-13BB-4347-83B6-CEFC18684821}" presName="composite" presStyleCnt="0"/>
      <dgm:spPr/>
    </dgm:pt>
    <dgm:pt modelId="{8644DDD0-2A8A-471D-A251-09C3A0E891F9}" type="pres">
      <dgm:prSet presAssocID="{C743ADD1-13BB-4347-83B6-CEFC18684821}" presName="parentText" presStyleLbl="alignNode1" presStyleIdx="1" presStyleCnt="4" custScaleX="271343" custLinFactNeighborX="-11326" custLinFactNeighborY="1133">
        <dgm:presLayoutVars>
          <dgm:chMax val="1"/>
          <dgm:bulletEnabled val="1"/>
        </dgm:presLayoutVars>
      </dgm:prSet>
      <dgm:spPr/>
      <dgm:t>
        <a:bodyPr/>
        <a:lstStyle/>
        <a:p>
          <a:endParaRPr lang="en-ZA"/>
        </a:p>
      </dgm:t>
    </dgm:pt>
    <dgm:pt modelId="{787C5A0E-BC83-4764-8536-51B4FAB9AB81}" type="pres">
      <dgm:prSet presAssocID="{C743ADD1-13BB-4347-83B6-CEFC18684821}" presName="descendantText" presStyleLbl="alignAcc1" presStyleIdx="1" presStyleCnt="4" custScaleX="86141" custScaleY="102512" custLinFactNeighborX="1729" custLinFactNeighborY="5310">
        <dgm:presLayoutVars>
          <dgm:bulletEnabled val="1"/>
        </dgm:presLayoutVars>
      </dgm:prSet>
      <dgm:spPr/>
      <dgm:t>
        <a:bodyPr/>
        <a:lstStyle/>
        <a:p>
          <a:endParaRPr lang="en-ZA"/>
        </a:p>
      </dgm:t>
    </dgm:pt>
    <dgm:pt modelId="{60CCDA04-BF7F-4654-9824-D3283F42A265}" type="pres">
      <dgm:prSet presAssocID="{98327A1B-9250-4E4F-8274-B95C4AE5D4E8}" presName="sp" presStyleCnt="0"/>
      <dgm:spPr/>
    </dgm:pt>
    <dgm:pt modelId="{C151E546-267C-423E-A688-5C8468E85674}" type="pres">
      <dgm:prSet presAssocID="{5D74DA21-8DC2-4CD7-9D4B-079AE27C7B8F}" presName="composite" presStyleCnt="0"/>
      <dgm:spPr/>
    </dgm:pt>
    <dgm:pt modelId="{D7613E46-E2D5-41A7-9A30-3365CAA59EA0}" type="pres">
      <dgm:prSet presAssocID="{5D74DA21-8DC2-4CD7-9D4B-079AE27C7B8F}" presName="parentText" presStyleLbl="alignNode1" presStyleIdx="2" presStyleCnt="4" custScaleX="271343" custLinFactNeighborX="-11326">
        <dgm:presLayoutVars>
          <dgm:chMax val="1"/>
          <dgm:bulletEnabled val="1"/>
        </dgm:presLayoutVars>
      </dgm:prSet>
      <dgm:spPr/>
      <dgm:t>
        <a:bodyPr/>
        <a:lstStyle/>
        <a:p>
          <a:endParaRPr lang="en-ZA"/>
        </a:p>
      </dgm:t>
    </dgm:pt>
    <dgm:pt modelId="{16618B90-D86A-4AAB-90EF-DE0021B55E5E}" type="pres">
      <dgm:prSet presAssocID="{5D74DA21-8DC2-4CD7-9D4B-079AE27C7B8F}" presName="descendantText" presStyleLbl="alignAcc1" presStyleIdx="2" presStyleCnt="4" custScaleX="86484" custScaleY="91140" custLinFactNeighborX="2498" custLinFactNeighborY="-5252">
        <dgm:presLayoutVars>
          <dgm:bulletEnabled val="1"/>
        </dgm:presLayoutVars>
      </dgm:prSet>
      <dgm:spPr/>
      <dgm:t>
        <a:bodyPr/>
        <a:lstStyle/>
        <a:p>
          <a:endParaRPr lang="en-ZA"/>
        </a:p>
      </dgm:t>
    </dgm:pt>
    <dgm:pt modelId="{3D2FC5F3-16EB-47C7-AF5D-3B90F957C118}" type="pres">
      <dgm:prSet presAssocID="{DD2775E9-7B5F-4032-93FB-CF02B117ABFA}" presName="sp" presStyleCnt="0"/>
      <dgm:spPr/>
    </dgm:pt>
    <dgm:pt modelId="{31171200-EF61-4BAB-9BCA-9436151C392B}" type="pres">
      <dgm:prSet presAssocID="{3C25BBF8-FF21-43BB-8114-5604D24EA9D3}" presName="composite" presStyleCnt="0"/>
      <dgm:spPr/>
    </dgm:pt>
    <dgm:pt modelId="{1D8EFC72-D3A6-4955-9027-9760D4581486}" type="pres">
      <dgm:prSet presAssocID="{3C25BBF8-FF21-43BB-8114-5604D24EA9D3}" presName="parentText" presStyleLbl="alignNode1" presStyleIdx="3" presStyleCnt="4" custScaleX="271343" custLinFactNeighborX="-11326" custLinFactNeighborY="0">
        <dgm:presLayoutVars>
          <dgm:chMax val="1"/>
          <dgm:bulletEnabled val="1"/>
        </dgm:presLayoutVars>
      </dgm:prSet>
      <dgm:spPr/>
      <dgm:t>
        <a:bodyPr/>
        <a:lstStyle/>
        <a:p>
          <a:endParaRPr lang="en-ZA"/>
        </a:p>
      </dgm:t>
    </dgm:pt>
    <dgm:pt modelId="{486CBFA0-D3C5-460A-AED2-9669F06EF6A8}" type="pres">
      <dgm:prSet presAssocID="{3C25BBF8-FF21-43BB-8114-5604D24EA9D3}" presName="descendantText" presStyleLbl="alignAcc1" presStyleIdx="3" presStyleCnt="4" custScaleX="86484" custLinFactNeighborX="2134" custLinFactNeighborY="4654">
        <dgm:presLayoutVars>
          <dgm:bulletEnabled val="1"/>
        </dgm:presLayoutVars>
      </dgm:prSet>
      <dgm:spPr/>
      <dgm:t>
        <a:bodyPr/>
        <a:lstStyle/>
        <a:p>
          <a:endParaRPr lang="en-ZA"/>
        </a:p>
      </dgm:t>
    </dgm:pt>
  </dgm:ptLst>
  <dgm:cxnLst>
    <dgm:cxn modelId="{87BA26E3-4536-4CBA-88FE-C73737303E0B}" type="presOf" srcId="{528AF51A-9065-48F6-AE06-D0E2155606F0}" destId="{787C5A0E-BC83-4764-8536-51B4FAB9AB81}" srcOrd="0" destOrd="2" presId="urn:microsoft.com/office/officeart/2005/8/layout/chevron2"/>
    <dgm:cxn modelId="{501E8135-EF9E-4D8D-9A9B-C952501233C5}" srcId="{1BEC4052-EF9A-4F6E-8647-2B23C802FA4F}" destId="{3C25BBF8-FF21-43BB-8114-5604D24EA9D3}" srcOrd="3" destOrd="0" parTransId="{A833A2EC-D945-4D1C-A530-DBD3C20DF15E}" sibTransId="{235E7BFB-FDF7-4185-B150-5F11BF546CE4}"/>
    <dgm:cxn modelId="{9A401FB5-56C8-45FE-9FF8-47B3D816FC78}" type="presOf" srcId="{3C25BBF8-FF21-43BB-8114-5604D24EA9D3}" destId="{1D8EFC72-D3A6-4955-9027-9760D4581486}" srcOrd="0" destOrd="0" presId="urn:microsoft.com/office/officeart/2005/8/layout/chevron2"/>
    <dgm:cxn modelId="{386651C4-EBD5-46BA-8627-54DF9183847E}" type="presOf" srcId="{87D85EC6-4555-4F31-8A87-B101202D5B94}" destId="{787C5A0E-BC83-4764-8536-51B4FAB9AB81}" srcOrd="0" destOrd="0" presId="urn:microsoft.com/office/officeart/2005/8/layout/chevron2"/>
    <dgm:cxn modelId="{AE548528-4830-4E33-B718-FC4D00FF585F}" type="presOf" srcId="{F0A273ED-36F3-437E-B9EA-737BD31F1981}" destId="{787C5A0E-BC83-4764-8536-51B4FAB9AB81}" srcOrd="0" destOrd="3" presId="urn:microsoft.com/office/officeart/2005/8/layout/chevron2"/>
    <dgm:cxn modelId="{B19E8421-A816-402D-90D2-15413BB4F1B4}" srcId="{1BEC4052-EF9A-4F6E-8647-2B23C802FA4F}" destId="{8C8C137F-B9E7-4DAD-BA28-EEDDBE770985}" srcOrd="0" destOrd="0" parTransId="{1A98746E-B157-4505-98DD-792BB98234FA}" sibTransId="{B822223F-357B-4CB8-AE3E-938A5C7A832F}"/>
    <dgm:cxn modelId="{C1454E73-1143-42C9-860C-AB4C905AF6B8}" srcId="{C743ADD1-13BB-4347-83B6-CEFC18684821}" destId="{528AF51A-9065-48F6-AE06-D0E2155606F0}" srcOrd="2" destOrd="0" parTransId="{C824227C-655B-41D3-8DF5-C1F3A94CC2C5}" sibTransId="{75544F7F-8232-4723-AE70-A0E940D70CC0}"/>
    <dgm:cxn modelId="{A938E435-D376-4F67-AB08-9CF80A9AB102}" srcId="{C743ADD1-13BB-4347-83B6-CEFC18684821}" destId="{F0A273ED-36F3-437E-B9EA-737BD31F1981}" srcOrd="3" destOrd="0" parTransId="{34A86C17-A1CA-4A83-B17B-258722B27307}" sibTransId="{F089694F-9E5C-4316-8F68-4D112F4EB676}"/>
    <dgm:cxn modelId="{A799303D-8D68-48F7-8223-CC80261200AB}" type="presOf" srcId="{5D74DA21-8DC2-4CD7-9D4B-079AE27C7B8F}" destId="{D7613E46-E2D5-41A7-9A30-3365CAA59EA0}" srcOrd="0" destOrd="0" presId="urn:microsoft.com/office/officeart/2005/8/layout/chevron2"/>
    <dgm:cxn modelId="{466FF4F6-73FF-42B5-B9B3-2447D5FC4FFF}" srcId="{1BEC4052-EF9A-4F6E-8647-2B23C802FA4F}" destId="{5D74DA21-8DC2-4CD7-9D4B-079AE27C7B8F}" srcOrd="2" destOrd="0" parTransId="{D7DC4EC8-4354-434D-83E0-6617C748AD8F}" sibTransId="{DD2775E9-7B5F-4032-93FB-CF02B117ABFA}"/>
    <dgm:cxn modelId="{99CF6BCB-426A-4E84-810F-421E8EE05D79}" srcId="{1BEC4052-EF9A-4F6E-8647-2B23C802FA4F}" destId="{C743ADD1-13BB-4347-83B6-CEFC18684821}" srcOrd="1" destOrd="0" parTransId="{BD1B7D81-B60D-4C18-A039-5D939926D0C3}" sibTransId="{98327A1B-9250-4E4F-8274-B95C4AE5D4E8}"/>
    <dgm:cxn modelId="{94DEC22E-01A7-4DF1-BC5C-04F6AF3F85AC}" srcId="{C743ADD1-13BB-4347-83B6-CEFC18684821}" destId="{87D85EC6-4555-4F31-8A87-B101202D5B94}" srcOrd="0" destOrd="0" parTransId="{82CA597A-45F5-4DB8-AEC8-ECAAD60C371F}" sibTransId="{88C4E66C-5230-495A-B146-9D4610CCA0A1}"/>
    <dgm:cxn modelId="{064E22C4-4B2D-482B-8BCC-8B28665E1F2D}" type="presOf" srcId="{1BEC4052-EF9A-4F6E-8647-2B23C802FA4F}" destId="{EA3FBDC3-934A-4FE1-9784-2AC03474FFD1}" srcOrd="0" destOrd="0" presId="urn:microsoft.com/office/officeart/2005/8/layout/chevron2"/>
    <dgm:cxn modelId="{91F45534-C974-44C6-A3E6-BC8D9D3302BA}" type="presOf" srcId="{B928F3A6-A67D-4AAD-9755-56016FE35EAC}" destId="{787C5A0E-BC83-4764-8536-51B4FAB9AB81}" srcOrd="0" destOrd="1" presId="urn:microsoft.com/office/officeart/2005/8/layout/chevron2"/>
    <dgm:cxn modelId="{0F7D84EF-E65C-4645-B0C4-C0F0662A0AD2}" type="presOf" srcId="{C743ADD1-13BB-4347-83B6-CEFC18684821}" destId="{8644DDD0-2A8A-471D-A251-09C3A0E891F9}" srcOrd="0" destOrd="0" presId="urn:microsoft.com/office/officeart/2005/8/layout/chevron2"/>
    <dgm:cxn modelId="{01092DE5-3604-4E80-9000-70A3D25CBE41}" type="presOf" srcId="{8C8C137F-B9E7-4DAD-BA28-EEDDBE770985}" destId="{9389B015-DFC1-4499-9761-1F843BD4A8C4}" srcOrd="0" destOrd="0" presId="urn:microsoft.com/office/officeart/2005/8/layout/chevron2"/>
    <dgm:cxn modelId="{D8E3333F-F8B3-440C-86DC-FCD35FED01D6}" srcId="{C743ADD1-13BB-4347-83B6-CEFC18684821}" destId="{B928F3A6-A67D-4AAD-9755-56016FE35EAC}" srcOrd="1" destOrd="0" parTransId="{E93ED2AC-3E36-42C0-99A7-00A1921F6CD5}" sibTransId="{1A459B2B-3107-4CB8-9B7D-8A60DDB4E256}"/>
    <dgm:cxn modelId="{6A3EBC5B-C691-4995-94FD-08268AE8C252}" type="presParOf" srcId="{EA3FBDC3-934A-4FE1-9784-2AC03474FFD1}" destId="{5FDDABF8-5C82-44F3-BB2C-DF3CEC4DE822}" srcOrd="0" destOrd="0" presId="urn:microsoft.com/office/officeart/2005/8/layout/chevron2"/>
    <dgm:cxn modelId="{20850FAC-F697-478E-BE2B-F98BAA7027F2}" type="presParOf" srcId="{5FDDABF8-5C82-44F3-BB2C-DF3CEC4DE822}" destId="{9389B015-DFC1-4499-9761-1F843BD4A8C4}" srcOrd="0" destOrd="0" presId="urn:microsoft.com/office/officeart/2005/8/layout/chevron2"/>
    <dgm:cxn modelId="{D8CF2ECA-771B-4A9B-A45C-2B6EFAD15D8B}" type="presParOf" srcId="{5FDDABF8-5C82-44F3-BB2C-DF3CEC4DE822}" destId="{041D6DC3-5C41-4B85-B9B5-F4B83CFCC545}" srcOrd="1" destOrd="0" presId="urn:microsoft.com/office/officeart/2005/8/layout/chevron2"/>
    <dgm:cxn modelId="{38E0D8CE-144C-4EE8-BF17-0A9B6B0D822F}" type="presParOf" srcId="{EA3FBDC3-934A-4FE1-9784-2AC03474FFD1}" destId="{4B027680-0806-4C07-9E70-D7A17A5D4C28}" srcOrd="1" destOrd="0" presId="urn:microsoft.com/office/officeart/2005/8/layout/chevron2"/>
    <dgm:cxn modelId="{DF10B62F-B41A-4E37-B45E-1C080BA426A1}" type="presParOf" srcId="{EA3FBDC3-934A-4FE1-9784-2AC03474FFD1}" destId="{9671F7B1-D8C4-4E8B-8544-E9911CAE97C2}" srcOrd="2" destOrd="0" presId="urn:microsoft.com/office/officeart/2005/8/layout/chevron2"/>
    <dgm:cxn modelId="{EEB3249A-6AC4-4922-A534-DBEA4C0A11CB}" type="presParOf" srcId="{9671F7B1-D8C4-4E8B-8544-E9911CAE97C2}" destId="{8644DDD0-2A8A-471D-A251-09C3A0E891F9}" srcOrd="0" destOrd="0" presId="urn:microsoft.com/office/officeart/2005/8/layout/chevron2"/>
    <dgm:cxn modelId="{FF51A1BA-D88F-4612-8553-FEA3B0D0D8D3}" type="presParOf" srcId="{9671F7B1-D8C4-4E8B-8544-E9911CAE97C2}" destId="{787C5A0E-BC83-4764-8536-51B4FAB9AB81}" srcOrd="1" destOrd="0" presId="urn:microsoft.com/office/officeart/2005/8/layout/chevron2"/>
    <dgm:cxn modelId="{9440D445-6FC9-41D2-ACD0-FD4A953E2DD3}" type="presParOf" srcId="{EA3FBDC3-934A-4FE1-9784-2AC03474FFD1}" destId="{60CCDA04-BF7F-4654-9824-D3283F42A265}" srcOrd="3" destOrd="0" presId="urn:microsoft.com/office/officeart/2005/8/layout/chevron2"/>
    <dgm:cxn modelId="{60F8ED7C-5132-416A-9EFD-DB6EC688B796}" type="presParOf" srcId="{EA3FBDC3-934A-4FE1-9784-2AC03474FFD1}" destId="{C151E546-267C-423E-A688-5C8468E85674}" srcOrd="4" destOrd="0" presId="urn:microsoft.com/office/officeart/2005/8/layout/chevron2"/>
    <dgm:cxn modelId="{A5E623FA-8697-4209-BBC8-47C3E2BE22C6}" type="presParOf" srcId="{C151E546-267C-423E-A688-5C8468E85674}" destId="{D7613E46-E2D5-41A7-9A30-3365CAA59EA0}" srcOrd="0" destOrd="0" presId="urn:microsoft.com/office/officeart/2005/8/layout/chevron2"/>
    <dgm:cxn modelId="{69E59A7D-DBCF-4E34-89BC-ABEB19A901CF}" type="presParOf" srcId="{C151E546-267C-423E-A688-5C8468E85674}" destId="{16618B90-D86A-4AAB-90EF-DE0021B55E5E}" srcOrd="1" destOrd="0" presId="urn:microsoft.com/office/officeart/2005/8/layout/chevron2"/>
    <dgm:cxn modelId="{AABCAD5B-1831-4050-9BDA-8F37BBFCD33C}" type="presParOf" srcId="{EA3FBDC3-934A-4FE1-9784-2AC03474FFD1}" destId="{3D2FC5F3-16EB-47C7-AF5D-3B90F957C118}" srcOrd="5" destOrd="0" presId="urn:microsoft.com/office/officeart/2005/8/layout/chevron2"/>
    <dgm:cxn modelId="{1509915F-E399-49CC-9295-0BC6B6411774}" type="presParOf" srcId="{EA3FBDC3-934A-4FE1-9784-2AC03474FFD1}" destId="{31171200-EF61-4BAB-9BCA-9436151C392B}" srcOrd="6" destOrd="0" presId="urn:microsoft.com/office/officeart/2005/8/layout/chevron2"/>
    <dgm:cxn modelId="{63E32601-4900-4212-A9D2-147CF15994B4}" type="presParOf" srcId="{31171200-EF61-4BAB-9BCA-9436151C392B}" destId="{1D8EFC72-D3A6-4955-9027-9760D4581486}" srcOrd="0" destOrd="0" presId="urn:microsoft.com/office/officeart/2005/8/layout/chevron2"/>
    <dgm:cxn modelId="{43E73E1D-BC25-41F0-8EAF-EC3A0217A022}" type="presParOf" srcId="{31171200-EF61-4BAB-9BCA-9436151C392B}" destId="{486CBFA0-D3C5-460A-AED2-9669F06EF6A8}"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B62262-063D-4C5A-8BA4-7267D5B56C33}" type="doc">
      <dgm:prSet loTypeId="urn:microsoft.com/office/officeart/2005/8/layout/lProcess2" loCatId="list" qsTypeId="urn:microsoft.com/office/officeart/2005/8/quickstyle/simple5" qsCatId="simple" csTypeId="urn:microsoft.com/office/officeart/2005/8/colors/accent2_2" csCatId="accent2" phldr="1"/>
      <dgm:spPr/>
      <dgm:t>
        <a:bodyPr/>
        <a:lstStyle/>
        <a:p>
          <a:endParaRPr lang="en-US"/>
        </a:p>
      </dgm:t>
    </dgm:pt>
    <dgm:pt modelId="{8D0EEB96-F669-4681-8421-F8CB9E170B50}">
      <dgm:prSet phldrT="[Text]" custT="1"/>
      <dgm:spPr/>
      <dgm:t>
        <a:bodyPr/>
        <a:lstStyle/>
        <a:p>
          <a:r>
            <a:rPr lang="en-US" sz="2000" b="1" dirty="0" smtClean="0">
              <a:latin typeface="Arial" panose="020B0604020202020204" pitchFamily="34" charset="0"/>
              <a:cs typeface="Arial" panose="020B0604020202020204" pitchFamily="34" charset="0"/>
            </a:rPr>
            <a:t>Prior to a severe weather event</a:t>
          </a:r>
          <a:endParaRPr lang="en-US" sz="2000" b="1" dirty="0">
            <a:latin typeface="Arial" panose="020B0604020202020204" pitchFamily="34" charset="0"/>
            <a:cs typeface="Arial" panose="020B0604020202020204" pitchFamily="34" charset="0"/>
          </a:endParaRPr>
        </a:p>
      </dgm:t>
    </dgm:pt>
    <dgm:pt modelId="{FC1E61F0-DDD5-406E-88C9-E34197B4F2F6}" type="parTrans" cxnId="{26E7DA2C-DA0C-49B7-A326-1A2C6399586E}">
      <dgm:prSet/>
      <dgm:spPr/>
      <dgm:t>
        <a:bodyPr/>
        <a:lstStyle/>
        <a:p>
          <a:endParaRPr lang="en-US"/>
        </a:p>
      </dgm:t>
    </dgm:pt>
    <dgm:pt modelId="{F70FC0C6-8944-40F7-8A31-A2C7104D44D5}" type="sibTrans" cxnId="{26E7DA2C-DA0C-49B7-A326-1A2C6399586E}">
      <dgm:prSet/>
      <dgm:spPr/>
      <dgm:t>
        <a:bodyPr/>
        <a:lstStyle/>
        <a:p>
          <a:endParaRPr lang="en-US"/>
        </a:p>
      </dgm:t>
    </dgm:pt>
    <dgm:pt modelId="{BED157B3-B0F0-464E-BD98-9D4F6340D47F}">
      <dgm:prSet phldrT="[Text]" custT="1"/>
      <dgm:spPr/>
      <dgm:t>
        <a:bodyPr/>
        <a:lstStyle/>
        <a:p>
          <a:r>
            <a:rPr lang="en-US" sz="1600" dirty="0" smtClean="0">
              <a:latin typeface="Arial" panose="020B0604020202020204" pitchFamily="34" charset="0"/>
              <a:cs typeface="Arial" panose="020B0604020202020204" pitchFamily="34" charset="0"/>
            </a:rPr>
            <a:t>Customised Forecasts</a:t>
          </a:r>
        </a:p>
        <a:p>
          <a:r>
            <a:rPr lang="en-US" sz="1200" dirty="0" smtClean="0">
              <a:latin typeface="Arial" panose="020B0604020202020204" pitchFamily="34" charset="0"/>
              <a:cs typeface="Arial" panose="020B0604020202020204" pitchFamily="34" charset="0"/>
            </a:rPr>
            <a:t>(low rainfall patterns e.g.. Kakamas)</a:t>
          </a:r>
          <a:endParaRPr lang="en-US" sz="1200" dirty="0">
            <a:latin typeface="Arial" panose="020B0604020202020204" pitchFamily="34" charset="0"/>
            <a:cs typeface="Arial" panose="020B0604020202020204" pitchFamily="34" charset="0"/>
          </a:endParaRPr>
        </a:p>
      </dgm:t>
    </dgm:pt>
    <dgm:pt modelId="{09D0E6CA-D006-49B8-A6F2-1D8C7CFA4173}" type="parTrans" cxnId="{7A11B44A-15AD-4BD0-A7C6-634F9C5CAAEB}">
      <dgm:prSet/>
      <dgm:spPr/>
      <dgm:t>
        <a:bodyPr/>
        <a:lstStyle/>
        <a:p>
          <a:endParaRPr lang="en-US"/>
        </a:p>
      </dgm:t>
    </dgm:pt>
    <dgm:pt modelId="{6DE0BD97-CBE0-4C77-9371-3A99A7BE75E8}" type="sibTrans" cxnId="{7A11B44A-15AD-4BD0-A7C6-634F9C5CAAEB}">
      <dgm:prSet/>
      <dgm:spPr/>
      <dgm:t>
        <a:bodyPr/>
        <a:lstStyle/>
        <a:p>
          <a:endParaRPr lang="en-US"/>
        </a:p>
      </dgm:t>
    </dgm:pt>
    <dgm:pt modelId="{F767C0D8-EE30-4013-850C-69E3CC6460C6}">
      <dgm:prSet phldrT="[Text]" custT="1"/>
      <dgm:spPr/>
      <dgm:t>
        <a:bodyPr/>
        <a:lstStyle/>
        <a:p>
          <a:r>
            <a:rPr lang="en-US" sz="1600" dirty="0" smtClean="0">
              <a:latin typeface="Arial" panose="020B0604020202020204" pitchFamily="34" charset="0"/>
              <a:cs typeface="Arial" panose="020B0604020202020204" pitchFamily="34" charset="0"/>
            </a:rPr>
            <a:t>Instrumentation</a:t>
          </a:r>
        </a:p>
        <a:p>
          <a:r>
            <a:rPr lang="en-US" sz="1200" dirty="0" smtClean="0">
              <a:latin typeface="Arial" panose="020B0604020202020204" pitchFamily="34" charset="0"/>
              <a:cs typeface="Arial" panose="020B0604020202020204" pitchFamily="34" charset="0"/>
            </a:rPr>
            <a:t>(geo-specific monitoring some AWS’s on farms) </a:t>
          </a:r>
          <a:endParaRPr lang="en-US" sz="1200" dirty="0">
            <a:latin typeface="Arial" panose="020B0604020202020204" pitchFamily="34" charset="0"/>
            <a:cs typeface="Arial" panose="020B0604020202020204" pitchFamily="34" charset="0"/>
          </a:endParaRPr>
        </a:p>
      </dgm:t>
    </dgm:pt>
    <dgm:pt modelId="{84DA40D5-A6E1-4A59-820C-FFFCF387144A}" type="parTrans" cxnId="{DB408AB1-6C89-4DB5-9314-DD27EA148693}">
      <dgm:prSet/>
      <dgm:spPr/>
      <dgm:t>
        <a:bodyPr/>
        <a:lstStyle/>
        <a:p>
          <a:endParaRPr lang="en-US"/>
        </a:p>
      </dgm:t>
    </dgm:pt>
    <dgm:pt modelId="{02283550-8E20-422E-B1A6-AD9B5841B89D}" type="sibTrans" cxnId="{DB408AB1-6C89-4DB5-9314-DD27EA148693}">
      <dgm:prSet/>
      <dgm:spPr/>
      <dgm:t>
        <a:bodyPr/>
        <a:lstStyle/>
        <a:p>
          <a:endParaRPr lang="en-US"/>
        </a:p>
      </dgm:t>
    </dgm:pt>
    <dgm:pt modelId="{2B4BDABE-2197-4519-8664-3FAE756157A8}">
      <dgm:prSet phldrT="[Text]" custT="1"/>
      <dgm:spPr/>
      <dgm:t>
        <a:bodyPr/>
        <a:lstStyle/>
        <a:p>
          <a:r>
            <a:rPr lang="en-US" sz="2000" b="1" dirty="0" smtClean="0">
              <a:latin typeface="Arial" panose="020B0604020202020204" pitchFamily="34" charset="0"/>
              <a:cs typeface="Arial" panose="020B0604020202020204" pitchFamily="34" charset="0"/>
            </a:rPr>
            <a:t>Real-time</a:t>
          </a:r>
        </a:p>
        <a:p>
          <a:r>
            <a:rPr lang="en-US" sz="2000" b="1" dirty="0" smtClean="0">
              <a:latin typeface="Arial" panose="020B0604020202020204" pitchFamily="34" charset="0"/>
              <a:cs typeface="Arial" panose="020B0604020202020204" pitchFamily="34" charset="0"/>
            </a:rPr>
            <a:t>(During the severe weather event)</a:t>
          </a:r>
          <a:endParaRPr lang="en-US" sz="2000" b="1" dirty="0">
            <a:latin typeface="Arial" panose="020B0604020202020204" pitchFamily="34" charset="0"/>
            <a:cs typeface="Arial" panose="020B0604020202020204" pitchFamily="34" charset="0"/>
          </a:endParaRPr>
        </a:p>
      </dgm:t>
    </dgm:pt>
    <dgm:pt modelId="{433FE880-AB19-42AE-9483-8951C929BC82}" type="parTrans" cxnId="{91178782-43D4-4090-93E2-9BEBBD3ECDF5}">
      <dgm:prSet/>
      <dgm:spPr/>
      <dgm:t>
        <a:bodyPr/>
        <a:lstStyle/>
        <a:p>
          <a:endParaRPr lang="en-US"/>
        </a:p>
      </dgm:t>
    </dgm:pt>
    <dgm:pt modelId="{485223CC-024D-4764-A06F-EB0028114FDF}" type="sibTrans" cxnId="{91178782-43D4-4090-93E2-9BEBBD3ECDF5}">
      <dgm:prSet/>
      <dgm:spPr/>
      <dgm:t>
        <a:bodyPr/>
        <a:lstStyle/>
        <a:p>
          <a:endParaRPr lang="en-US"/>
        </a:p>
      </dgm:t>
    </dgm:pt>
    <dgm:pt modelId="{F6D8EE4B-55ED-4EF6-B7BF-69C813F63E24}">
      <dgm:prSet phldrT="[Text]" custT="1"/>
      <dgm:spPr/>
      <dgm:t>
        <a:bodyPr/>
        <a:lstStyle/>
        <a:p>
          <a:r>
            <a:rPr lang="en-US" sz="1600" dirty="0" smtClean="0">
              <a:latin typeface="Arial" panose="020B0604020202020204" pitchFamily="34" charset="0"/>
              <a:cs typeface="Arial" panose="020B0604020202020204" pitchFamily="34" charset="0"/>
            </a:rPr>
            <a:t>Lightning Detection</a:t>
          </a:r>
        </a:p>
        <a:p>
          <a:r>
            <a:rPr lang="en-US" sz="1200" dirty="0" smtClean="0">
              <a:latin typeface="Arial" panose="020B0604020202020204" pitchFamily="34" charset="0"/>
              <a:cs typeface="Arial" panose="020B0604020202020204" pitchFamily="34" charset="0"/>
            </a:rPr>
            <a:t>(Prevent damage to property and loss of life)</a:t>
          </a:r>
          <a:endParaRPr lang="en-US" sz="1200" dirty="0">
            <a:latin typeface="Arial" panose="020B0604020202020204" pitchFamily="34" charset="0"/>
            <a:cs typeface="Arial" panose="020B0604020202020204" pitchFamily="34" charset="0"/>
          </a:endParaRPr>
        </a:p>
      </dgm:t>
    </dgm:pt>
    <dgm:pt modelId="{C611ED7B-8FAB-40D1-B9CC-7CDEE1DA29DE}" type="parTrans" cxnId="{CE1B780B-CC94-439B-BB19-C4DE09A71D4B}">
      <dgm:prSet/>
      <dgm:spPr/>
      <dgm:t>
        <a:bodyPr/>
        <a:lstStyle/>
        <a:p>
          <a:endParaRPr lang="en-US"/>
        </a:p>
      </dgm:t>
    </dgm:pt>
    <dgm:pt modelId="{8C8CFC38-20FA-49DC-AEED-12DB0A4270C3}" type="sibTrans" cxnId="{CE1B780B-CC94-439B-BB19-C4DE09A71D4B}">
      <dgm:prSet/>
      <dgm:spPr/>
      <dgm:t>
        <a:bodyPr/>
        <a:lstStyle/>
        <a:p>
          <a:endParaRPr lang="en-US"/>
        </a:p>
      </dgm:t>
    </dgm:pt>
    <dgm:pt modelId="{C290C27F-24CC-4E7E-832B-1E2589E36AFD}">
      <dgm:prSet phldrT="[Text]" custT="1"/>
      <dgm:spPr/>
      <dgm:t>
        <a:bodyPr/>
        <a:lstStyle/>
        <a:p>
          <a:r>
            <a:rPr lang="en-US" sz="1600" dirty="0" smtClean="0">
              <a:latin typeface="Arial" panose="020B0604020202020204" pitchFamily="34" charset="0"/>
              <a:cs typeface="Arial" panose="020B0604020202020204" pitchFamily="34" charset="0"/>
            </a:rPr>
            <a:t>Storm notification</a:t>
          </a:r>
        </a:p>
        <a:p>
          <a:r>
            <a:rPr lang="en-US" sz="1200" dirty="0" smtClean="0">
              <a:latin typeface="Arial" panose="020B0604020202020204" pitchFamily="34" charset="0"/>
              <a:cs typeface="Arial" panose="020B0604020202020204" pitchFamily="34" charset="0"/>
            </a:rPr>
            <a:t>(e.g.. move livestock to a safer area – prevent drownings)</a:t>
          </a:r>
          <a:endParaRPr lang="en-US" sz="1200" dirty="0">
            <a:latin typeface="Arial" panose="020B0604020202020204" pitchFamily="34" charset="0"/>
            <a:cs typeface="Arial" panose="020B0604020202020204" pitchFamily="34" charset="0"/>
          </a:endParaRPr>
        </a:p>
      </dgm:t>
    </dgm:pt>
    <dgm:pt modelId="{F6F7323E-8CF7-4567-BEFD-E70D3EED8EF6}" type="parTrans" cxnId="{57DF151E-35C5-4B45-A765-1FCFC0D1AFBB}">
      <dgm:prSet/>
      <dgm:spPr/>
      <dgm:t>
        <a:bodyPr/>
        <a:lstStyle/>
        <a:p>
          <a:endParaRPr lang="en-US"/>
        </a:p>
      </dgm:t>
    </dgm:pt>
    <dgm:pt modelId="{700CE0F2-CEAE-4870-9BE0-FA166F7C484A}" type="sibTrans" cxnId="{57DF151E-35C5-4B45-A765-1FCFC0D1AFBB}">
      <dgm:prSet/>
      <dgm:spPr/>
      <dgm:t>
        <a:bodyPr/>
        <a:lstStyle/>
        <a:p>
          <a:endParaRPr lang="en-US"/>
        </a:p>
      </dgm:t>
    </dgm:pt>
    <dgm:pt modelId="{4EF14B72-7406-4186-A573-00DACE3E4E70}">
      <dgm:prSet phldrT="[Text]" custT="1"/>
      <dgm:spPr/>
      <dgm:t>
        <a:bodyPr/>
        <a:lstStyle/>
        <a:p>
          <a:r>
            <a:rPr lang="en-US" sz="2000" b="1" dirty="0" smtClean="0">
              <a:latin typeface="Arial" panose="020B0604020202020204" pitchFamily="34" charset="0"/>
              <a:cs typeface="Arial" panose="020B0604020202020204" pitchFamily="34" charset="0"/>
            </a:rPr>
            <a:t>After a severe weather event</a:t>
          </a:r>
          <a:endParaRPr lang="en-US" sz="2000" b="1" dirty="0">
            <a:latin typeface="Arial" panose="020B0604020202020204" pitchFamily="34" charset="0"/>
            <a:cs typeface="Arial" panose="020B0604020202020204" pitchFamily="34" charset="0"/>
          </a:endParaRPr>
        </a:p>
      </dgm:t>
    </dgm:pt>
    <dgm:pt modelId="{77C55530-03FF-45EC-BA1D-3E6C9B3BAE1E}" type="parTrans" cxnId="{A9F986C0-5B6A-406A-A85D-B4D27C21A524}">
      <dgm:prSet/>
      <dgm:spPr/>
      <dgm:t>
        <a:bodyPr/>
        <a:lstStyle/>
        <a:p>
          <a:endParaRPr lang="en-US"/>
        </a:p>
      </dgm:t>
    </dgm:pt>
    <dgm:pt modelId="{66237AC8-BD1E-400D-B52F-9790F3C5E925}" type="sibTrans" cxnId="{A9F986C0-5B6A-406A-A85D-B4D27C21A524}">
      <dgm:prSet/>
      <dgm:spPr/>
      <dgm:t>
        <a:bodyPr/>
        <a:lstStyle/>
        <a:p>
          <a:endParaRPr lang="en-US"/>
        </a:p>
      </dgm:t>
    </dgm:pt>
    <dgm:pt modelId="{6BB00AF3-2F7E-44AB-ABF7-A96D9CBD1C8A}">
      <dgm:prSet phldrT="[Text]" custT="1"/>
      <dgm:spPr/>
      <dgm:t>
        <a:bodyPr/>
        <a:lstStyle/>
        <a:p>
          <a:r>
            <a:rPr lang="en-US" sz="1600" dirty="0" smtClean="0">
              <a:latin typeface="Arial" panose="020B0604020202020204" pitchFamily="34" charset="0"/>
              <a:cs typeface="Arial" panose="020B0604020202020204" pitchFamily="34" charset="0"/>
            </a:rPr>
            <a:t>Climate information</a:t>
          </a:r>
        </a:p>
        <a:p>
          <a:r>
            <a:rPr lang="en-US" sz="1100" dirty="0" smtClean="0">
              <a:latin typeface="Arial" panose="020B0604020202020204" pitchFamily="34" charset="0"/>
              <a:cs typeface="Arial" panose="020B0604020202020204" pitchFamily="34" charset="0"/>
            </a:rPr>
            <a:t>(Risk planning </a:t>
          </a:r>
          <a:r>
            <a:rPr lang="en-US" sz="1200" dirty="0" smtClean="0">
              <a:latin typeface="Arial" panose="020B0604020202020204" pitchFamily="34" charset="0"/>
              <a:cs typeface="Arial" panose="020B0604020202020204" pitchFamily="34" charset="0"/>
            </a:rPr>
            <a:t>and</a:t>
          </a:r>
          <a:r>
            <a:rPr lang="en-US" sz="1100" dirty="0" smtClean="0">
              <a:latin typeface="Arial" panose="020B0604020202020204" pitchFamily="34" charset="0"/>
              <a:cs typeface="Arial" panose="020B0604020202020204" pitchFamily="34" charset="0"/>
            </a:rPr>
            <a:t> activities e. g. Dairy vs game farming)</a:t>
          </a:r>
          <a:endParaRPr lang="en-US" sz="1100" dirty="0">
            <a:latin typeface="Arial" panose="020B0604020202020204" pitchFamily="34" charset="0"/>
            <a:cs typeface="Arial" panose="020B0604020202020204" pitchFamily="34" charset="0"/>
          </a:endParaRPr>
        </a:p>
      </dgm:t>
    </dgm:pt>
    <dgm:pt modelId="{0ECCD3D4-E1DB-49B9-B3FD-70CB832A615F}" type="parTrans" cxnId="{F9D6E285-E6AE-45E2-B69B-E347799AC811}">
      <dgm:prSet/>
      <dgm:spPr/>
      <dgm:t>
        <a:bodyPr/>
        <a:lstStyle/>
        <a:p>
          <a:endParaRPr lang="en-US"/>
        </a:p>
      </dgm:t>
    </dgm:pt>
    <dgm:pt modelId="{E94B9FB7-0784-44EC-9721-334FE9E5E72A}" type="sibTrans" cxnId="{F9D6E285-E6AE-45E2-B69B-E347799AC811}">
      <dgm:prSet/>
      <dgm:spPr/>
      <dgm:t>
        <a:bodyPr/>
        <a:lstStyle/>
        <a:p>
          <a:endParaRPr lang="en-US"/>
        </a:p>
      </dgm:t>
    </dgm:pt>
    <dgm:pt modelId="{1DFDED4D-AC4A-448B-BB9D-56DCC8453F31}">
      <dgm:prSet phldrT="[Text]" custT="1"/>
      <dgm:spPr/>
      <dgm:t>
        <a:bodyPr/>
        <a:lstStyle/>
        <a:p>
          <a:r>
            <a:rPr lang="en-US" sz="1600" dirty="0" smtClean="0">
              <a:latin typeface="Arial" panose="020B0604020202020204" pitchFamily="34" charset="0"/>
              <a:cs typeface="Arial" panose="020B0604020202020204" pitchFamily="34" charset="0"/>
            </a:rPr>
            <a:t>Tailored products and channels</a:t>
          </a:r>
        </a:p>
        <a:p>
          <a:r>
            <a:rPr lang="en-US" sz="1200" dirty="0" smtClean="0">
              <a:latin typeface="Arial" panose="020B0604020202020204" pitchFamily="34" charset="0"/>
              <a:cs typeface="Arial" panose="020B0604020202020204" pitchFamily="34" charset="0"/>
            </a:rPr>
            <a:t>(geo-specific apps e.g.. rainmaps) </a:t>
          </a:r>
          <a:endParaRPr lang="en-US" sz="1200" dirty="0">
            <a:latin typeface="Arial" panose="020B0604020202020204" pitchFamily="34" charset="0"/>
            <a:cs typeface="Arial" panose="020B0604020202020204" pitchFamily="34" charset="0"/>
          </a:endParaRPr>
        </a:p>
      </dgm:t>
    </dgm:pt>
    <dgm:pt modelId="{88F24D66-E1AF-4465-86BC-DA68125891FC}" type="parTrans" cxnId="{33590269-0942-4FCF-8803-5BBBAAE43FC3}">
      <dgm:prSet/>
      <dgm:spPr/>
      <dgm:t>
        <a:bodyPr/>
        <a:lstStyle/>
        <a:p>
          <a:endParaRPr lang="en-US"/>
        </a:p>
      </dgm:t>
    </dgm:pt>
    <dgm:pt modelId="{951D2649-D17B-4257-806A-7EC01AC25BBC}" type="sibTrans" cxnId="{33590269-0942-4FCF-8803-5BBBAAE43FC3}">
      <dgm:prSet/>
      <dgm:spPr/>
      <dgm:t>
        <a:bodyPr/>
        <a:lstStyle/>
        <a:p>
          <a:endParaRPr lang="en-US"/>
        </a:p>
      </dgm:t>
    </dgm:pt>
    <dgm:pt modelId="{424CEA09-28C9-46A2-8B4E-79BCCD885900}" type="pres">
      <dgm:prSet presAssocID="{02B62262-063D-4C5A-8BA4-7267D5B56C33}" presName="theList" presStyleCnt="0">
        <dgm:presLayoutVars>
          <dgm:dir/>
          <dgm:animLvl val="lvl"/>
          <dgm:resizeHandles val="exact"/>
        </dgm:presLayoutVars>
      </dgm:prSet>
      <dgm:spPr/>
      <dgm:t>
        <a:bodyPr/>
        <a:lstStyle/>
        <a:p>
          <a:endParaRPr lang="en-US"/>
        </a:p>
      </dgm:t>
    </dgm:pt>
    <dgm:pt modelId="{E70B4497-8BA7-4C22-A237-32DBFA1C7A00}" type="pres">
      <dgm:prSet presAssocID="{8D0EEB96-F669-4681-8421-F8CB9E170B50}" presName="compNode" presStyleCnt="0"/>
      <dgm:spPr/>
      <dgm:t>
        <a:bodyPr/>
        <a:lstStyle/>
        <a:p>
          <a:endParaRPr lang="en-US"/>
        </a:p>
      </dgm:t>
    </dgm:pt>
    <dgm:pt modelId="{9C23021B-8FDD-45F6-B3FD-E61BE5C7FBE9}" type="pres">
      <dgm:prSet presAssocID="{8D0EEB96-F669-4681-8421-F8CB9E170B50}" presName="aNode" presStyleLbl="bgShp" presStyleIdx="0" presStyleCnt="3"/>
      <dgm:spPr/>
      <dgm:t>
        <a:bodyPr/>
        <a:lstStyle/>
        <a:p>
          <a:endParaRPr lang="en-US"/>
        </a:p>
      </dgm:t>
    </dgm:pt>
    <dgm:pt modelId="{04693190-0FEB-47D9-BD22-30A3F6D0A8A9}" type="pres">
      <dgm:prSet presAssocID="{8D0EEB96-F669-4681-8421-F8CB9E170B50}" presName="textNode" presStyleLbl="bgShp" presStyleIdx="0" presStyleCnt="3"/>
      <dgm:spPr/>
      <dgm:t>
        <a:bodyPr/>
        <a:lstStyle/>
        <a:p>
          <a:endParaRPr lang="en-US"/>
        </a:p>
      </dgm:t>
    </dgm:pt>
    <dgm:pt modelId="{D3F00FFB-45D3-4360-9198-8A9FBCCBF54A}" type="pres">
      <dgm:prSet presAssocID="{8D0EEB96-F669-4681-8421-F8CB9E170B50}" presName="compChildNode" presStyleCnt="0"/>
      <dgm:spPr/>
      <dgm:t>
        <a:bodyPr/>
        <a:lstStyle/>
        <a:p>
          <a:endParaRPr lang="en-US"/>
        </a:p>
      </dgm:t>
    </dgm:pt>
    <dgm:pt modelId="{F47066CC-250E-4509-B108-211B2C6C29C7}" type="pres">
      <dgm:prSet presAssocID="{8D0EEB96-F669-4681-8421-F8CB9E170B50}" presName="theInnerList" presStyleCnt="0"/>
      <dgm:spPr/>
      <dgm:t>
        <a:bodyPr/>
        <a:lstStyle/>
        <a:p>
          <a:endParaRPr lang="en-US"/>
        </a:p>
      </dgm:t>
    </dgm:pt>
    <dgm:pt modelId="{C5C921F3-1079-4682-BD43-EF388BFEC801}" type="pres">
      <dgm:prSet presAssocID="{BED157B3-B0F0-464E-BD98-9D4F6340D47F}" presName="childNode" presStyleLbl="node1" presStyleIdx="0" presStyleCnt="6">
        <dgm:presLayoutVars>
          <dgm:bulletEnabled val="1"/>
        </dgm:presLayoutVars>
      </dgm:prSet>
      <dgm:spPr/>
      <dgm:t>
        <a:bodyPr/>
        <a:lstStyle/>
        <a:p>
          <a:endParaRPr lang="en-US"/>
        </a:p>
      </dgm:t>
    </dgm:pt>
    <dgm:pt modelId="{E3178930-E18D-4F8A-A640-59F162338C92}" type="pres">
      <dgm:prSet presAssocID="{BED157B3-B0F0-464E-BD98-9D4F6340D47F}" presName="aSpace2" presStyleCnt="0"/>
      <dgm:spPr/>
      <dgm:t>
        <a:bodyPr/>
        <a:lstStyle/>
        <a:p>
          <a:endParaRPr lang="en-US"/>
        </a:p>
      </dgm:t>
    </dgm:pt>
    <dgm:pt modelId="{80C42DB9-8880-4781-9D8B-643AEF9088FB}" type="pres">
      <dgm:prSet presAssocID="{F767C0D8-EE30-4013-850C-69E3CC6460C6}" presName="childNode" presStyleLbl="node1" presStyleIdx="1" presStyleCnt="6" custLinFactNeighborX="-535" custLinFactNeighborY="-10481">
        <dgm:presLayoutVars>
          <dgm:bulletEnabled val="1"/>
        </dgm:presLayoutVars>
      </dgm:prSet>
      <dgm:spPr/>
      <dgm:t>
        <a:bodyPr/>
        <a:lstStyle/>
        <a:p>
          <a:endParaRPr lang="en-US"/>
        </a:p>
      </dgm:t>
    </dgm:pt>
    <dgm:pt modelId="{57549482-1417-42BA-8F87-CBD41E57FC43}" type="pres">
      <dgm:prSet presAssocID="{8D0EEB96-F669-4681-8421-F8CB9E170B50}" presName="aSpace" presStyleCnt="0"/>
      <dgm:spPr/>
      <dgm:t>
        <a:bodyPr/>
        <a:lstStyle/>
        <a:p>
          <a:endParaRPr lang="en-US"/>
        </a:p>
      </dgm:t>
    </dgm:pt>
    <dgm:pt modelId="{EEF2FDA1-8932-482E-BC6A-465E9ACA68C5}" type="pres">
      <dgm:prSet presAssocID="{2B4BDABE-2197-4519-8664-3FAE756157A8}" presName="compNode" presStyleCnt="0"/>
      <dgm:spPr/>
      <dgm:t>
        <a:bodyPr/>
        <a:lstStyle/>
        <a:p>
          <a:endParaRPr lang="en-US"/>
        </a:p>
      </dgm:t>
    </dgm:pt>
    <dgm:pt modelId="{5C25A775-2330-46CF-9525-56E5A7211CD9}" type="pres">
      <dgm:prSet presAssocID="{2B4BDABE-2197-4519-8664-3FAE756157A8}" presName="aNode" presStyleLbl="bgShp" presStyleIdx="1" presStyleCnt="3"/>
      <dgm:spPr/>
      <dgm:t>
        <a:bodyPr/>
        <a:lstStyle/>
        <a:p>
          <a:endParaRPr lang="en-US"/>
        </a:p>
      </dgm:t>
    </dgm:pt>
    <dgm:pt modelId="{357BA7D7-7889-4D90-BDCE-B26599A7786C}" type="pres">
      <dgm:prSet presAssocID="{2B4BDABE-2197-4519-8664-3FAE756157A8}" presName="textNode" presStyleLbl="bgShp" presStyleIdx="1" presStyleCnt="3"/>
      <dgm:spPr/>
      <dgm:t>
        <a:bodyPr/>
        <a:lstStyle/>
        <a:p>
          <a:endParaRPr lang="en-US"/>
        </a:p>
      </dgm:t>
    </dgm:pt>
    <dgm:pt modelId="{3FA74AF3-5886-4000-B328-F21330C4957D}" type="pres">
      <dgm:prSet presAssocID="{2B4BDABE-2197-4519-8664-3FAE756157A8}" presName="compChildNode" presStyleCnt="0"/>
      <dgm:spPr/>
      <dgm:t>
        <a:bodyPr/>
        <a:lstStyle/>
        <a:p>
          <a:endParaRPr lang="en-US"/>
        </a:p>
      </dgm:t>
    </dgm:pt>
    <dgm:pt modelId="{233C49F9-52C8-4296-9BEB-80A08C90BFF0}" type="pres">
      <dgm:prSet presAssocID="{2B4BDABE-2197-4519-8664-3FAE756157A8}" presName="theInnerList" presStyleCnt="0"/>
      <dgm:spPr/>
      <dgm:t>
        <a:bodyPr/>
        <a:lstStyle/>
        <a:p>
          <a:endParaRPr lang="en-US"/>
        </a:p>
      </dgm:t>
    </dgm:pt>
    <dgm:pt modelId="{C9E11112-E387-4BB5-9A61-B8A5CD630F31}" type="pres">
      <dgm:prSet presAssocID="{F6D8EE4B-55ED-4EF6-B7BF-69C813F63E24}" presName="childNode" presStyleLbl="node1" presStyleIdx="2" presStyleCnt="6">
        <dgm:presLayoutVars>
          <dgm:bulletEnabled val="1"/>
        </dgm:presLayoutVars>
      </dgm:prSet>
      <dgm:spPr/>
      <dgm:t>
        <a:bodyPr/>
        <a:lstStyle/>
        <a:p>
          <a:endParaRPr lang="en-US"/>
        </a:p>
      </dgm:t>
    </dgm:pt>
    <dgm:pt modelId="{3864EBB2-0FB0-40CC-B2BA-148F3684C894}" type="pres">
      <dgm:prSet presAssocID="{F6D8EE4B-55ED-4EF6-B7BF-69C813F63E24}" presName="aSpace2" presStyleCnt="0"/>
      <dgm:spPr/>
      <dgm:t>
        <a:bodyPr/>
        <a:lstStyle/>
        <a:p>
          <a:endParaRPr lang="en-US"/>
        </a:p>
      </dgm:t>
    </dgm:pt>
    <dgm:pt modelId="{C669F762-E242-4C87-90D1-A3F66031CEB4}" type="pres">
      <dgm:prSet presAssocID="{C290C27F-24CC-4E7E-832B-1E2589E36AFD}" presName="childNode" presStyleLbl="node1" presStyleIdx="3" presStyleCnt="6" custLinFactNeighborX="-3262" custLinFactNeighborY="-10482">
        <dgm:presLayoutVars>
          <dgm:bulletEnabled val="1"/>
        </dgm:presLayoutVars>
      </dgm:prSet>
      <dgm:spPr/>
      <dgm:t>
        <a:bodyPr/>
        <a:lstStyle/>
        <a:p>
          <a:endParaRPr lang="en-US"/>
        </a:p>
      </dgm:t>
    </dgm:pt>
    <dgm:pt modelId="{9155142F-1B36-49AD-AAE2-0E521404E272}" type="pres">
      <dgm:prSet presAssocID="{2B4BDABE-2197-4519-8664-3FAE756157A8}" presName="aSpace" presStyleCnt="0"/>
      <dgm:spPr/>
      <dgm:t>
        <a:bodyPr/>
        <a:lstStyle/>
        <a:p>
          <a:endParaRPr lang="en-US"/>
        </a:p>
      </dgm:t>
    </dgm:pt>
    <dgm:pt modelId="{7C0E2DCC-1639-488B-B985-A733CA5C9D87}" type="pres">
      <dgm:prSet presAssocID="{4EF14B72-7406-4186-A573-00DACE3E4E70}" presName="compNode" presStyleCnt="0"/>
      <dgm:spPr/>
      <dgm:t>
        <a:bodyPr/>
        <a:lstStyle/>
        <a:p>
          <a:endParaRPr lang="en-US"/>
        </a:p>
      </dgm:t>
    </dgm:pt>
    <dgm:pt modelId="{C9AF2C4C-F87D-42A3-9196-A7BBB4DEBFC3}" type="pres">
      <dgm:prSet presAssocID="{4EF14B72-7406-4186-A573-00DACE3E4E70}" presName="aNode" presStyleLbl="bgShp" presStyleIdx="2" presStyleCnt="3"/>
      <dgm:spPr/>
      <dgm:t>
        <a:bodyPr/>
        <a:lstStyle/>
        <a:p>
          <a:endParaRPr lang="en-US"/>
        </a:p>
      </dgm:t>
    </dgm:pt>
    <dgm:pt modelId="{B8440C9B-4046-4279-9CD5-29DC60BB5B9C}" type="pres">
      <dgm:prSet presAssocID="{4EF14B72-7406-4186-A573-00DACE3E4E70}" presName="textNode" presStyleLbl="bgShp" presStyleIdx="2" presStyleCnt="3"/>
      <dgm:spPr/>
      <dgm:t>
        <a:bodyPr/>
        <a:lstStyle/>
        <a:p>
          <a:endParaRPr lang="en-US"/>
        </a:p>
      </dgm:t>
    </dgm:pt>
    <dgm:pt modelId="{5D610770-FD44-4A8E-AE53-D1A48CA6F594}" type="pres">
      <dgm:prSet presAssocID="{4EF14B72-7406-4186-A573-00DACE3E4E70}" presName="compChildNode" presStyleCnt="0"/>
      <dgm:spPr/>
      <dgm:t>
        <a:bodyPr/>
        <a:lstStyle/>
        <a:p>
          <a:endParaRPr lang="en-US"/>
        </a:p>
      </dgm:t>
    </dgm:pt>
    <dgm:pt modelId="{B7A399F0-ECE5-4393-BF77-F43C11E056DB}" type="pres">
      <dgm:prSet presAssocID="{4EF14B72-7406-4186-A573-00DACE3E4E70}" presName="theInnerList" presStyleCnt="0"/>
      <dgm:spPr/>
      <dgm:t>
        <a:bodyPr/>
        <a:lstStyle/>
        <a:p>
          <a:endParaRPr lang="en-US"/>
        </a:p>
      </dgm:t>
    </dgm:pt>
    <dgm:pt modelId="{5291B321-50B0-455D-A5C2-75E409B15CE4}" type="pres">
      <dgm:prSet presAssocID="{6BB00AF3-2F7E-44AB-ABF7-A96D9CBD1C8A}" presName="childNode" presStyleLbl="node1" presStyleIdx="4" presStyleCnt="6">
        <dgm:presLayoutVars>
          <dgm:bulletEnabled val="1"/>
        </dgm:presLayoutVars>
      </dgm:prSet>
      <dgm:spPr/>
      <dgm:t>
        <a:bodyPr/>
        <a:lstStyle/>
        <a:p>
          <a:endParaRPr lang="en-US"/>
        </a:p>
      </dgm:t>
    </dgm:pt>
    <dgm:pt modelId="{BF8F9528-4A79-44FB-9D7B-6C3B29304FC9}" type="pres">
      <dgm:prSet presAssocID="{6BB00AF3-2F7E-44AB-ABF7-A96D9CBD1C8A}" presName="aSpace2" presStyleCnt="0"/>
      <dgm:spPr/>
      <dgm:t>
        <a:bodyPr/>
        <a:lstStyle/>
        <a:p>
          <a:endParaRPr lang="en-US"/>
        </a:p>
      </dgm:t>
    </dgm:pt>
    <dgm:pt modelId="{6213BB67-D20E-4B40-BBB7-0B8FC62CB85B}" type="pres">
      <dgm:prSet presAssocID="{1DFDED4D-AC4A-448B-BB9D-56DCC8453F31}" presName="childNode" presStyleLbl="node1" presStyleIdx="5" presStyleCnt="6">
        <dgm:presLayoutVars>
          <dgm:bulletEnabled val="1"/>
        </dgm:presLayoutVars>
      </dgm:prSet>
      <dgm:spPr/>
      <dgm:t>
        <a:bodyPr/>
        <a:lstStyle/>
        <a:p>
          <a:endParaRPr lang="en-US"/>
        </a:p>
      </dgm:t>
    </dgm:pt>
  </dgm:ptLst>
  <dgm:cxnLst>
    <dgm:cxn modelId="{C1B23707-D638-4B84-9900-D3C2AE198DE9}" type="presOf" srcId="{2B4BDABE-2197-4519-8664-3FAE756157A8}" destId="{5C25A775-2330-46CF-9525-56E5A7211CD9}" srcOrd="0" destOrd="0" presId="urn:microsoft.com/office/officeart/2005/8/layout/lProcess2"/>
    <dgm:cxn modelId="{A9F986C0-5B6A-406A-A85D-B4D27C21A524}" srcId="{02B62262-063D-4C5A-8BA4-7267D5B56C33}" destId="{4EF14B72-7406-4186-A573-00DACE3E4E70}" srcOrd="2" destOrd="0" parTransId="{77C55530-03FF-45EC-BA1D-3E6C9B3BAE1E}" sibTransId="{66237AC8-BD1E-400D-B52F-9790F3C5E925}"/>
    <dgm:cxn modelId="{33590269-0942-4FCF-8803-5BBBAAE43FC3}" srcId="{4EF14B72-7406-4186-A573-00DACE3E4E70}" destId="{1DFDED4D-AC4A-448B-BB9D-56DCC8453F31}" srcOrd="1" destOrd="0" parTransId="{88F24D66-E1AF-4465-86BC-DA68125891FC}" sibTransId="{951D2649-D17B-4257-806A-7EC01AC25BBC}"/>
    <dgm:cxn modelId="{57DF151E-35C5-4B45-A765-1FCFC0D1AFBB}" srcId="{2B4BDABE-2197-4519-8664-3FAE756157A8}" destId="{C290C27F-24CC-4E7E-832B-1E2589E36AFD}" srcOrd="1" destOrd="0" parTransId="{F6F7323E-8CF7-4567-BEFD-E70D3EED8EF6}" sibTransId="{700CE0F2-CEAE-4870-9BE0-FA166F7C484A}"/>
    <dgm:cxn modelId="{CE1B780B-CC94-439B-BB19-C4DE09A71D4B}" srcId="{2B4BDABE-2197-4519-8664-3FAE756157A8}" destId="{F6D8EE4B-55ED-4EF6-B7BF-69C813F63E24}" srcOrd="0" destOrd="0" parTransId="{C611ED7B-8FAB-40D1-B9CC-7CDEE1DA29DE}" sibTransId="{8C8CFC38-20FA-49DC-AEED-12DB0A4270C3}"/>
    <dgm:cxn modelId="{047CBCC8-031A-49D6-8910-ACE6BB4331E2}" type="presOf" srcId="{02B62262-063D-4C5A-8BA4-7267D5B56C33}" destId="{424CEA09-28C9-46A2-8B4E-79BCCD885900}" srcOrd="0" destOrd="0" presId="urn:microsoft.com/office/officeart/2005/8/layout/lProcess2"/>
    <dgm:cxn modelId="{26E7DA2C-DA0C-49B7-A326-1A2C6399586E}" srcId="{02B62262-063D-4C5A-8BA4-7267D5B56C33}" destId="{8D0EEB96-F669-4681-8421-F8CB9E170B50}" srcOrd="0" destOrd="0" parTransId="{FC1E61F0-DDD5-406E-88C9-E34197B4F2F6}" sibTransId="{F70FC0C6-8944-40F7-8A31-A2C7104D44D5}"/>
    <dgm:cxn modelId="{580EB1F6-D5B9-445C-B3EB-6A3B73921F53}" type="presOf" srcId="{F6D8EE4B-55ED-4EF6-B7BF-69C813F63E24}" destId="{C9E11112-E387-4BB5-9A61-B8A5CD630F31}" srcOrd="0" destOrd="0" presId="urn:microsoft.com/office/officeart/2005/8/layout/lProcess2"/>
    <dgm:cxn modelId="{CE3CA308-E85D-4C24-A17C-656BF6E8E48F}" type="presOf" srcId="{2B4BDABE-2197-4519-8664-3FAE756157A8}" destId="{357BA7D7-7889-4D90-BDCE-B26599A7786C}" srcOrd="1" destOrd="0" presId="urn:microsoft.com/office/officeart/2005/8/layout/lProcess2"/>
    <dgm:cxn modelId="{F9D6E285-E6AE-45E2-B69B-E347799AC811}" srcId="{4EF14B72-7406-4186-A573-00DACE3E4E70}" destId="{6BB00AF3-2F7E-44AB-ABF7-A96D9CBD1C8A}" srcOrd="0" destOrd="0" parTransId="{0ECCD3D4-E1DB-49B9-B3FD-70CB832A615F}" sibTransId="{E94B9FB7-0784-44EC-9721-334FE9E5E72A}"/>
    <dgm:cxn modelId="{F1651DAC-3280-4D79-84CB-9A2CA982FBA0}" type="presOf" srcId="{BED157B3-B0F0-464E-BD98-9D4F6340D47F}" destId="{C5C921F3-1079-4682-BD43-EF388BFEC801}" srcOrd="0" destOrd="0" presId="urn:microsoft.com/office/officeart/2005/8/layout/lProcess2"/>
    <dgm:cxn modelId="{3ADDE208-85FA-4A6D-AC51-648F8ED9463C}" type="presOf" srcId="{1DFDED4D-AC4A-448B-BB9D-56DCC8453F31}" destId="{6213BB67-D20E-4B40-BBB7-0B8FC62CB85B}" srcOrd="0" destOrd="0" presId="urn:microsoft.com/office/officeart/2005/8/layout/lProcess2"/>
    <dgm:cxn modelId="{7ED980BF-9518-4CD5-B29F-8A23FBF014C8}" type="presOf" srcId="{4EF14B72-7406-4186-A573-00DACE3E4E70}" destId="{B8440C9B-4046-4279-9CD5-29DC60BB5B9C}" srcOrd="1" destOrd="0" presId="urn:microsoft.com/office/officeart/2005/8/layout/lProcess2"/>
    <dgm:cxn modelId="{AAA35DF3-69A5-465F-9331-0A30B9B5D9FC}" type="presOf" srcId="{6BB00AF3-2F7E-44AB-ABF7-A96D9CBD1C8A}" destId="{5291B321-50B0-455D-A5C2-75E409B15CE4}" srcOrd="0" destOrd="0" presId="urn:microsoft.com/office/officeart/2005/8/layout/lProcess2"/>
    <dgm:cxn modelId="{DB408AB1-6C89-4DB5-9314-DD27EA148693}" srcId="{8D0EEB96-F669-4681-8421-F8CB9E170B50}" destId="{F767C0D8-EE30-4013-850C-69E3CC6460C6}" srcOrd="1" destOrd="0" parTransId="{84DA40D5-A6E1-4A59-820C-FFFCF387144A}" sibTransId="{02283550-8E20-422E-B1A6-AD9B5841B89D}"/>
    <dgm:cxn modelId="{7D78AAC5-33F6-4536-9668-91DA8BF32B20}" type="presOf" srcId="{4EF14B72-7406-4186-A573-00DACE3E4E70}" destId="{C9AF2C4C-F87D-42A3-9196-A7BBB4DEBFC3}" srcOrd="0" destOrd="0" presId="urn:microsoft.com/office/officeart/2005/8/layout/lProcess2"/>
    <dgm:cxn modelId="{C3552282-1B35-4C32-9ABC-20A6AD49FCCD}" type="presOf" srcId="{F767C0D8-EE30-4013-850C-69E3CC6460C6}" destId="{80C42DB9-8880-4781-9D8B-643AEF9088FB}" srcOrd="0" destOrd="0" presId="urn:microsoft.com/office/officeart/2005/8/layout/lProcess2"/>
    <dgm:cxn modelId="{E4FA15C9-56BF-47A2-B732-44D323C1A8AB}" type="presOf" srcId="{8D0EEB96-F669-4681-8421-F8CB9E170B50}" destId="{9C23021B-8FDD-45F6-B3FD-E61BE5C7FBE9}" srcOrd="0" destOrd="0" presId="urn:microsoft.com/office/officeart/2005/8/layout/lProcess2"/>
    <dgm:cxn modelId="{D114ECBC-17F5-4146-9F93-7CD3229EE9AA}" type="presOf" srcId="{C290C27F-24CC-4E7E-832B-1E2589E36AFD}" destId="{C669F762-E242-4C87-90D1-A3F66031CEB4}" srcOrd="0" destOrd="0" presId="urn:microsoft.com/office/officeart/2005/8/layout/lProcess2"/>
    <dgm:cxn modelId="{7A11B44A-15AD-4BD0-A7C6-634F9C5CAAEB}" srcId="{8D0EEB96-F669-4681-8421-F8CB9E170B50}" destId="{BED157B3-B0F0-464E-BD98-9D4F6340D47F}" srcOrd="0" destOrd="0" parTransId="{09D0E6CA-D006-49B8-A6F2-1D8C7CFA4173}" sibTransId="{6DE0BD97-CBE0-4C77-9371-3A99A7BE75E8}"/>
    <dgm:cxn modelId="{91178782-43D4-4090-93E2-9BEBBD3ECDF5}" srcId="{02B62262-063D-4C5A-8BA4-7267D5B56C33}" destId="{2B4BDABE-2197-4519-8664-3FAE756157A8}" srcOrd="1" destOrd="0" parTransId="{433FE880-AB19-42AE-9483-8951C929BC82}" sibTransId="{485223CC-024D-4764-A06F-EB0028114FDF}"/>
    <dgm:cxn modelId="{00FD1D32-ED1A-47B8-968B-E160A06BF763}" type="presOf" srcId="{8D0EEB96-F669-4681-8421-F8CB9E170B50}" destId="{04693190-0FEB-47D9-BD22-30A3F6D0A8A9}" srcOrd="1" destOrd="0" presId="urn:microsoft.com/office/officeart/2005/8/layout/lProcess2"/>
    <dgm:cxn modelId="{5F25B5EB-DF8F-42E9-B13F-161F2C8D87C5}" type="presParOf" srcId="{424CEA09-28C9-46A2-8B4E-79BCCD885900}" destId="{E70B4497-8BA7-4C22-A237-32DBFA1C7A00}" srcOrd="0" destOrd="0" presId="urn:microsoft.com/office/officeart/2005/8/layout/lProcess2"/>
    <dgm:cxn modelId="{E6440C56-4D32-4443-9FA6-B6C06267A1B4}" type="presParOf" srcId="{E70B4497-8BA7-4C22-A237-32DBFA1C7A00}" destId="{9C23021B-8FDD-45F6-B3FD-E61BE5C7FBE9}" srcOrd="0" destOrd="0" presId="urn:microsoft.com/office/officeart/2005/8/layout/lProcess2"/>
    <dgm:cxn modelId="{6F516992-B765-405D-A950-51EDC9F5C9AB}" type="presParOf" srcId="{E70B4497-8BA7-4C22-A237-32DBFA1C7A00}" destId="{04693190-0FEB-47D9-BD22-30A3F6D0A8A9}" srcOrd="1" destOrd="0" presId="urn:microsoft.com/office/officeart/2005/8/layout/lProcess2"/>
    <dgm:cxn modelId="{D251D1AE-6CD8-416B-BB38-D76D81893AC2}" type="presParOf" srcId="{E70B4497-8BA7-4C22-A237-32DBFA1C7A00}" destId="{D3F00FFB-45D3-4360-9198-8A9FBCCBF54A}" srcOrd="2" destOrd="0" presId="urn:microsoft.com/office/officeart/2005/8/layout/lProcess2"/>
    <dgm:cxn modelId="{964517C7-A91A-41FF-8C1F-E98FB802A686}" type="presParOf" srcId="{D3F00FFB-45D3-4360-9198-8A9FBCCBF54A}" destId="{F47066CC-250E-4509-B108-211B2C6C29C7}" srcOrd="0" destOrd="0" presId="urn:microsoft.com/office/officeart/2005/8/layout/lProcess2"/>
    <dgm:cxn modelId="{678AD75F-540A-4813-88FC-57230D380179}" type="presParOf" srcId="{F47066CC-250E-4509-B108-211B2C6C29C7}" destId="{C5C921F3-1079-4682-BD43-EF388BFEC801}" srcOrd="0" destOrd="0" presId="urn:microsoft.com/office/officeart/2005/8/layout/lProcess2"/>
    <dgm:cxn modelId="{D3E18D83-7449-4402-BB10-3E9A1370723A}" type="presParOf" srcId="{F47066CC-250E-4509-B108-211B2C6C29C7}" destId="{E3178930-E18D-4F8A-A640-59F162338C92}" srcOrd="1" destOrd="0" presId="urn:microsoft.com/office/officeart/2005/8/layout/lProcess2"/>
    <dgm:cxn modelId="{186D794C-ACFC-416B-A0E0-7C18D899778E}" type="presParOf" srcId="{F47066CC-250E-4509-B108-211B2C6C29C7}" destId="{80C42DB9-8880-4781-9D8B-643AEF9088FB}" srcOrd="2" destOrd="0" presId="urn:microsoft.com/office/officeart/2005/8/layout/lProcess2"/>
    <dgm:cxn modelId="{C84F1DD7-F284-4122-94DE-270D0D7160D1}" type="presParOf" srcId="{424CEA09-28C9-46A2-8B4E-79BCCD885900}" destId="{57549482-1417-42BA-8F87-CBD41E57FC43}" srcOrd="1" destOrd="0" presId="urn:microsoft.com/office/officeart/2005/8/layout/lProcess2"/>
    <dgm:cxn modelId="{526F8239-45A5-4D93-A9A7-D8D4537D68B0}" type="presParOf" srcId="{424CEA09-28C9-46A2-8B4E-79BCCD885900}" destId="{EEF2FDA1-8932-482E-BC6A-465E9ACA68C5}" srcOrd="2" destOrd="0" presId="urn:microsoft.com/office/officeart/2005/8/layout/lProcess2"/>
    <dgm:cxn modelId="{2542A00D-9DB5-4BC9-ABF6-2459508EA4FA}" type="presParOf" srcId="{EEF2FDA1-8932-482E-BC6A-465E9ACA68C5}" destId="{5C25A775-2330-46CF-9525-56E5A7211CD9}" srcOrd="0" destOrd="0" presId="urn:microsoft.com/office/officeart/2005/8/layout/lProcess2"/>
    <dgm:cxn modelId="{7E64970B-B792-4E80-AF74-94D2FF63D4E9}" type="presParOf" srcId="{EEF2FDA1-8932-482E-BC6A-465E9ACA68C5}" destId="{357BA7D7-7889-4D90-BDCE-B26599A7786C}" srcOrd="1" destOrd="0" presId="urn:microsoft.com/office/officeart/2005/8/layout/lProcess2"/>
    <dgm:cxn modelId="{76BE8909-942F-4CA7-8262-C03892519F0E}" type="presParOf" srcId="{EEF2FDA1-8932-482E-BC6A-465E9ACA68C5}" destId="{3FA74AF3-5886-4000-B328-F21330C4957D}" srcOrd="2" destOrd="0" presId="urn:microsoft.com/office/officeart/2005/8/layout/lProcess2"/>
    <dgm:cxn modelId="{A4F00F44-E5A2-479A-B4B5-524560066AF5}" type="presParOf" srcId="{3FA74AF3-5886-4000-B328-F21330C4957D}" destId="{233C49F9-52C8-4296-9BEB-80A08C90BFF0}" srcOrd="0" destOrd="0" presId="urn:microsoft.com/office/officeart/2005/8/layout/lProcess2"/>
    <dgm:cxn modelId="{CE9EA483-0A0B-4C9B-8877-14924172BF6F}" type="presParOf" srcId="{233C49F9-52C8-4296-9BEB-80A08C90BFF0}" destId="{C9E11112-E387-4BB5-9A61-B8A5CD630F31}" srcOrd="0" destOrd="0" presId="urn:microsoft.com/office/officeart/2005/8/layout/lProcess2"/>
    <dgm:cxn modelId="{E5A85D4D-187D-44BC-B335-932437550291}" type="presParOf" srcId="{233C49F9-52C8-4296-9BEB-80A08C90BFF0}" destId="{3864EBB2-0FB0-40CC-B2BA-148F3684C894}" srcOrd="1" destOrd="0" presId="urn:microsoft.com/office/officeart/2005/8/layout/lProcess2"/>
    <dgm:cxn modelId="{BB166EF9-45C9-49BB-8C7A-34E71CB5C805}" type="presParOf" srcId="{233C49F9-52C8-4296-9BEB-80A08C90BFF0}" destId="{C669F762-E242-4C87-90D1-A3F66031CEB4}" srcOrd="2" destOrd="0" presId="urn:microsoft.com/office/officeart/2005/8/layout/lProcess2"/>
    <dgm:cxn modelId="{65939EE3-9388-4D27-A4AA-C5A0DBA8CEC8}" type="presParOf" srcId="{424CEA09-28C9-46A2-8B4E-79BCCD885900}" destId="{9155142F-1B36-49AD-AAE2-0E521404E272}" srcOrd="3" destOrd="0" presId="urn:microsoft.com/office/officeart/2005/8/layout/lProcess2"/>
    <dgm:cxn modelId="{3EFDB859-FC14-4202-A46A-7C0B6A2A782A}" type="presParOf" srcId="{424CEA09-28C9-46A2-8B4E-79BCCD885900}" destId="{7C0E2DCC-1639-488B-B985-A733CA5C9D87}" srcOrd="4" destOrd="0" presId="urn:microsoft.com/office/officeart/2005/8/layout/lProcess2"/>
    <dgm:cxn modelId="{5E130CB7-C26F-44A2-A1BF-1470D6B66496}" type="presParOf" srcId="{7C0E2DCC-1639-488B-B985-A733CA5C9D87}" destId="{C9AF2C4C-F87D-42A3-9196-A7BBB4DEBFC3}" srcOrd="0" destOrd="0" presId="urn:microsoft.com/office/officeart/2005/8/layout/lProcess2"/>
    <dgm:cxn modelId="{AA76AF72-DD8D-4CCC-B4D9-1CAA875C903A}" type="presParOf" srcId="{7C0E2DCC-1639-488B-B985-A733CA5C9D87}" destId="{B8440C9B-4046-4279-9CD5-29DC60BB5B9C}" srcOrd="1" destOrd="0" presId="urn:microsoft.com/office/officeart/2005/8/layout/lProcess2"/>
    <dgm:cxn modelId="{C1C6EEA8-5290-483A-85D0-C1B522DD547A}" type="presParOf" srcId="{7C0E2DCC-1639-488B-B985-A733CA5C9D87}" destId="{5D610770-FD44-4A8E-AE53-D1A48CA6F594}" srcOrd="2" destOrd="0" presId="urn:microsoft.com/office/officeart/2005/8/layout/lProcess2"/>
    <dgm:cxn modelId="{26F89C8C-49AF-47F1-A089-A655732E2244}" type="presParOf" srcId="{5D610770-FD44-4A8E-AE53-D1A48CA6F594}" destId="{B7A399F0-ECE5-4393-BF77-F43C11E056DB}" srcOrd="0" destOrd="0" presId="urn:microsoft.com/office/officeart/2005/8/layout/lProcess2"/>
    <dgm:cxn modelId="{0CA1848F-F81F-411A-97A9-8388D9DF496D}" type="presParOf" srcId="{B7A399F0-ECE5-4393-BF77-F43C11E056DB}" destId="{5291B321-50B0-455D-A5C2-75E409B15CE4}" srcOrd="0" destOrd="0" presId="urn:microsoft.com/office/officeart/2005/8/layout/lProcess2"/>
    <dgm:cxn modelId="{27128F02-96B8-4308-ABAD-57F643DC734E}" type="presParOf" srcId="{B7A399F0-ECE5-4393-BF77-F43C11E056DB}" destId="{BF8F9528-4A79-44FB-9D7B-6C3B29304FC9}" srcOrd="1" destOrd="0" presId="urn:microsoft.com/office/officeart/2005/8/layout/lProcess2"/>
    <dgm:cxn modelId="{A0A250B9-A2DE-4F80-9765-173BFF80AAC6}" type="presParOf" srcId="{B7A399F0-ECE5-4393-BF77-F43C11E056DB}" destId="{6213BB67-D20E-4B40-BBB7-0B8FC62CB85B}"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F13BD2-3DEA-473B-89A9-003A8EA4FB6C}" type="doc">
      <dgm:prSet loTypeId="urn:microsoft.com/office/officeart/2005/8/layout/default#1" loCatId="list" qsTypeId="urn:microsoft.com/office/officeart/2005/8/quickstyle/3d3" qsCatId="3D" csTypeId="urn:microsoft.com/office/officeart/2005/8/colors/accent2_5" csCatId="accent2" phldr="1"/>
      <dgm:spPr/>
      <dgm:t>
        <a:bodyPr/>
        <a:lstStyle/>
        <a:p>
          <a:endParaRPr lang="en-US"/>
        </a:p>
      </dgm:t>
    </dgm:pt>
    <dgm:pt modelId="{1E5E02EF-FAF5-42D5-AE79-0538F9F6219D}">
      <dgm:prSet phldrT="[Text]" custT="1"/>
      <dgm:spPr/>
      <dgm:t>
        <a:bodyPr/>
        <a:lstStyle/>
        <a:p>
          <a:r>
            <a:rPr lang="en-US" sz="1600" dirty="0" smtClean="0">
              <a:latin typeface="Arial" panose="020B0604020202020204" pitchFamily="34" charset="0"/>
              <a:cs typeface="Arial" panose="020B0604020202020204" pitchFamily="34" charset="0"/>
            </a:rPr>
            <a:t>Designed by SAWS for communities</a:t>
          </a:r>
          <a:endParaRPr lang="en-US" sz="1600" dirty="0">
            <a:latin typeface="Arial" panose="020B0604020202020204" pitchFamily="34" charset="0"/>
            <a:cs typeface="Arial" panose="020B0604020202020204" pitchFamily="34" charset="0"/>
          </a:endParaRPr>
        </a:p>
      </dgm:t>
    </dgm:pt>
    <dgm:pt modelId="{C9CC83F5-FF90-4FFF-9266-95D2EFBCB188}" type="parTrans" cxnId="{31B1E685-5EF2-470E-B7D5-F363ED8AC154}">
      <dgm:prSet/>
      <dgm:spPr/>
      <dgm:t>
        <a:bodyPr/>
        <a:lstStyle/>
        <a:p>
          <a:endParaRPr lang="en-US" sz="1600">
            <a:latin typeface="Arial" panose="020B0604020202020204" pitchFamily="34" charset="0"/>
            <a:cs typeface="Arial" panose="020B0604020202020204" pitchFamily="34" charset="0"/>
          </a:endParaRPr>
        </a:p>
      </dgm:t>
    </dgm:pt>
    <dgm:pt modelId="{DCA8C216-1329-4F95-8FA3-ECDE7752C71F}" type="sibTrans" cxnId="{31B1E685-5EF2-470E-B7D5-F363ED8AC154}">
      <dgm:prSet/>
      <dgm:spPr/>
      <dgm:t>
        <a:bodyPr/>
        <a:lstStyle/>
        <a:p>
          <a:endParaRPr lang="en-US" sz="1600">
            <a:latin typeface="Arial" panose="020B0604020202020204" pitchFamily="34" charset="0"/>
            <a:cs typeface="Arial" panose="020B0604020202020204" pitchFamily="34" charset="0"/>
          </a:endParaRPr>
        </a:p>
      </dgm:t>
    </dgm:pt>
    <dgm:pt modelId="{EBBAAFD2-48F5-4EC5-B405-6BC07EE84F58}">
      <dgm:prSet phldrT="[Text]" custT="1"/>
      <dgm:spPr/>
      <dgm:t>
        <a:bodyPr/>
        <a:lstStyle/>
        <a:p>
          <a:r>
            <a:rPr lang="en-US" sz="1600" dirty="0" smtClean="0">
              <a:latin typeface="Arial" panose="020B0604020202020204" pitchFamily="34" charset="0"/>
              <a:cs typeface="Arial" panose="020B0604020202020204" pitchFamily="34" charset="0"/>
            </a:rPr>
            <a:t>Built in modem for SMS dissemination</a:t>
          </a:r>
          <a:endParaRPr lang="en-US" sz="1600" dirty="0">
            <a:latin typeface="Arial" panose="020B0604020202020204" pitchFamily="34" charset="0"/>
            <a:cs typeface="Arial" panose="020B0604020202020204" pitchFamily="34" charset="0"/>
          </a:endParaRPr>
        </a:p>
      </dgm:t>
    </dgm:pt>
    <dgm:pt modelId="{2D1E2758-797B-479D-9762-5452E44F4922}" type="parTrans" cxnId="{EE85A82A-D31D-4E45-B22D-6FA4D73903B7}">
      <dgm:prSet/>
      <dgm:spPr/>
      <dgm:t>
        <a:bodyPr/>
        <a:lstStyle/>
        <a:p>
          <a:endParaRPr lang="en-US" sz="1600">
            <a:latin typeface="Arial" panose="020B0604020202020204" pitchFamily="34" charset="0"/>
            <a:cs typeface="Arial" panose="020B0604020202020204" pitchFamily="34" charset="0"/>
          </a:endParaRPr>
        </a:p>
      </dgm:t>
    </dgm:pt>
    <dgm:pt modelId="{ACBBCD36-A8CB-4C2E-B2D4-A0703D686D05}" type="sibTrans" cxnId="{EE85A82A-D31D-4E45-B22D-6FA4D73903B7}">
      <dgm:prSet/>
      <dgm:spPr/>
      <dgm:t>
        <a:bodyPr/>
        <a:lstStyle/>
        <a:p>
          <a:endParaRPr lang="en-US" sz="1600">
            <a:latin typeface="Arial" panose="020B0604020202020204" pitchFamily="34" charset="0"/>
            <a:cs typeface="Arial" panose="020B0604020202020204" pitchFamily="34" charset="0"/>
          </a:endParaRPr>
        </a:p>
      </dgm:t>
    </dgm:pt>
    <dgm:pt modelId="{332DECA5-8A36-4C49-BC7E-06E575104EC7}">
      <dgm:prSet phldrT="[Text]" custT="1"/>
      <dgm:spPr/>
      <dgm:t>
        <a:bodyPr/>
        <a:lstStyle/>
        <a:p>
          <a:r>
            <a:rPr lang="en-US" sz="1600" dirty="0" smtClean="0">
              <a:latin typeface="Arial" panose="020B0604020202020204" pitchFamily="34" charset="0"/>
              <a:cs typeface="Arial" panose="020B0604020202020204" pitchFamily="34" charset="0"/>
            </a:rPr>
            <a:t>Product can be placed on farms or communal land(co-operatives)</a:t>
          </a:r>
          <a:endParaRPr lang="en-US" sz="1600" dirty="0">
            <a:latin typeface="Arial" panose="020B0604020202020204" pitchFamily="34" charset="0"/>
            <a:cs typeface="Arial" panose="020B0604020202020204" pitchFamily="34" charset="0"/>
          </a:endParaRPr>
        </a:p>
      </dgm:t>
    </dgm:pt>
    <dgm:pt modelId="{D51D035D-F424-4087-B9BF-8DC96BC4E085}" type="parTrans" cxnId="{6A33A538-308F-4B2C-B3E9-80EBC01C69A0}">
      <dgm:prSet/>
      <dgm:spPr/>
      <dgm:t>
        <a:bodyPr/>
        <a:lstStyle/>
        <a:p>
          <a:endParaRPr lang="en-US" sz="1600">
            <a:latin typeface="Arial" panose="020B0604020202020204" pitchFamily="34" charset="0"/>
            <a:cs typeface="Arial" panose="020B0604020202020204" pitchFamily="34" charset="0"/>
          </a:endParaRPr>
        </a:p>
      </dgm:t>
    </dgm:pt>
    <dgm:pt modelId="{9EDBE470-ED9F-4B5D-AE57-7F5F3A07537C}" type="sibTrans" cxnId="{6A33A538-308F-4B2C-B3E9-80EBC01C69A0}">
      <dgm:prSet/>
      <dgm:spPr/>
      <dgm:t>
        <a:bodyPr/>
        <a:lstStyle/>
        <a:p>
          <a:endParaRPr lang="en-US" sz="1600">
            <a:latin typeface="Arial" panose="020B0604020202020204" pitchFamily="34" charset="0"/>
            <a:cs typeface="Arial" panose="020B0604020202020204" pitchFamily="34" charset="0"/>
          </a:endParaRPr>
        </a:p>
      </dgm:t>
    </dgm:pt>
    <dgm:pt modelId="{1C824DF1-06FE-462C-923E-D09B9F343229}">
      <dgm:prSet phldrT="[Text]" custT="1"/>
      <dgm:spPr/>
      <dgm:t>
        <a:bodyPr/>
        <a:lstStyle/>
        <a:p>
          <a:r>
            <a:rPr lang="en-US" sz="1600" dirty="0" smtClean="0">
              <a:latin typeface="Arial" panose="020B0604020202020204" pitchFamily="34" charset="0"/>
              <a:cs typeface="Arial" panose="020B0604020202020204" pitchFamily="34" charset="0"/>
            </a:rPr>
            <a:t>Placement in vulnerable areas to provide geo-specific rainfall information</a:t>
          </a:r>
          <a:endParaRPr lang="en-US" sz="1600" dirty="0">
            <a:latin typeface="Arial" panose="020B0604020202020204" pitchFamily="34" charset="0"/>
            <a:cs typeface="Arial" panose="020B0604020202020204" pitchFamily="34" charset="0"/>
          </a:endParaRPr>
        </a:p>
      </dgm:t>
    </dgm:pt>
    <dgm:pt modelId="{5F500537-5469-45BA-B59B-1366BAEAA40B}" type="parTrans" cxnId="{298AACD6-650F-467E-A6D9-7AFFB345E790}">
      <dgm:prSet/>
      <dgm:spPr/>
      <dgm:t>
        <a:bodyPr/>
        <a:lstStyle/>
        <a:p>
          <a:endParaRPr lang="en-US" sz="1600">
            <a:latin typeface="Arial" panose="020B0604020202020204" pitchFamily="34" charset="0"/>
            <a:cs typeface="Arial" panose="020B0604020202020204" pitchFamily="34" charset="0"/>
          </a:endParaRPr>
        </a:p>
      </dgm:t>
    </dgm:pt>
    <dgm:pt modelId="{7567EE84-5B0E-4740-A9CE-1728FED39AA2}" type="sibTrans" cxnId="{298AACD6-650F-467E-A6D9-7AFFB345E790}">
      <dgm:prSet/>
      <dgm:spPr/>
      <dgm:t>
        <a:bodyPr/>
        <a:lstStyle/>
        <a:p>
          <a:endParaRPr lang="en-US" sz="1600">
            <a:latin typeface="Arial" panose="020B0604020202020204" pitchFamily="34" charset="0"/>
            <a:cs typeface="Arial" panose="020B0604020202020204" pitchFamily="34" charset="0"/>
          </a:endParaRPr>
        </a:p>
      </dgm:t>
    </dgm:pt>
    <dgm:pt modelId="{CB58D3C6-2238-4342-A674-C2562ABEB813}" type="pres">
      <dgm:prSet presAssocID="{F8F13BD2-3DEA-473B-89A9-003A8EA4FB6C}" presName="diagram" presStyleCnt="0">
        <dgm:presLayoutVars>
          <dgm:dir/>
          <dgm:resizeHandles val="exact"/>
        </dgm:presLayoutVars>
      </dgm:prSet>
      <dgm:spPr/>
      <dgm:t>
        <a:bodyPr/>
        <a:lstStyle/>
        <a:p>
          <a:endParaRPr lang="en-US"/>
        </a:p>
      </dgm:t>
    </dgm:pt>
    <dgm:pt modelId="{D86C0B52-C10D-460C-B563-F77715E92818}" type="pres">
      <dgm:prSet presAssocID="{1E5E02EF-FAF5-42D5-AE79-0538F9F6219D}" presName="node" presStyleLbl="node1" presStyleIdx="0" presStyleCnt="4" custScaleY="99183" custLinFactNeighborX="813">
        <dgm:presLayoutVars>
          <dgm:bulletEnabled val="1"/>
        </dgm:presLayoutVars>
      </dgm:prSet>
      <dgm:spPr/>
      <dgm:t>
        <a:bodyPr/>
        <a:lstStyle/>
        <a:p>
          <a:endParaRPr lang="en-US"/>
        </a:p>
      </dgm:t>
    </dgm:pt>
    <dgm:pt modelId="{C72D0105-C258-42EB-AB69-06CA9682C305}" type="pres">
      <dgm:prSet presAssocID="{DCA8C216-1329-4F95-8FA3-ECDE7752C71F}" presName="sibTrans" presStyleCnt="0"/>
      <dgm:spPr/>
    </dgm:pt>
    <dgm:pt modelId="{953DA165-781D-4B38-ADE0-8BAD9F401B56}" type="pres">
      <dgm:prSet presAssocID="{EBBAAFD2-48F5-4EC5-B405-6BC07EE84F58}" presName="node" presStyleLbl="node1" presStyleIdx="1" presStyleCnt="4" custLinFactY="26652" custLinFactNeighborX="26" custLinFactNeighborY="100000">
        <dgm:presLayoutVars>
          <dgm:bulletEnabled val="1"/>
        </dgm:presLayoutVars>
      </dgm:prSet>
      <dgm:spPr/>
      <dgm:t>
        <a:bodyPr/>
        <a:lstStyle/>
        <a:p>
          <a:endParaRPr lang="en-US"/>
        </a:p>
      </dgm:t>
    </dgm:pt>
    <dgm:pt modelId="{73320711-2B6A-4307-91F7-92DB1E090F10}" type="pres">
      <dgm:prSet presAssocID="{ACBBCD36-A8CB-4C2E-B2D4-A0703D686D05}" presName="sibTrans" presStyleCnt="0"/>
      <dgm:spPr/>
    </dgm:pt>
    <dgm:pt modelId="{5FBB6C2B-C172-4324-8C24-9F910FFD8EFD}" type="pres">
      <dgm:prSet presAssocID="{332DECA5-8A36-4C49-BC7E-06E575104EC7}" presName="node" presStyleLbl="node1" presStyleIdx="2" presStyleCnt="4" custLinFactX="10026" custLinFactY="-15654" custLinFactNeighborX="100000" custLinFactNeighborY="-100000">
        <dgm:presLayoutVars>
          <dgm:bulletEnabled val="1"/>
        </dgm:presLayoutVars>
      </dgm:prSet>
      <dgm:spPr/>
      <dgm:t>
        <a:bodyPr/>
        <a:lstStyle/>
        <a:p>
          <a:endParaRPr lang="en-US"/>
        </a:p>
      </dgm:t>
    </dgm:pt>
    <dgm:pt modelId="{3482CE8C-375E-4593-8E5B-21E65F0DF5D4}" type="pres">
      <dgm:prSet presAssocID="{9EDBE470-ED9F-4B5D-AE57-7F5F3A07537C}" presName="sibTrans" presStyleCnt="0"/>
      <dgm:spPr/>
    </dgm:pt>
    <dgm:pt modelId="{7B572815-C79F-4AE6-A759-1ABC0B2EB66E}" type="pres">
      <dgm:prSet presAssocID="{1C824DF1-06FE-462C-923E-D09B9F343229}" presName="node" presStyleLbl="node1" presStyleIdx="3" presStyleCnt="4" custLinFactX="-10026" custLinFactNeighborX="-100000" custLinFactNeighborY="9986">
        <dgm:presLayoutVars>
          <dgm:bulletEnabled val="1"/>
        </dgm:presLayoutVars>
      </dgm:prSet>
      <dgm:spPr/>
      <dgm:t>
        <a:bodyPr/>
        <a:lstStyle/>
        <a:p>
          <a:endParaRPr lang="en-US"/>
        </a:p>
      </dgm:t>
    </dgm:pt>
  </dgm:ptLst>
  <dgm:cxnLst>
    <dgm:cxn modelId="{916CF794-1068-4A56-9DD1-21B799013F13}" type="presOf" srcId="{1C824DF1-06FE-462C-923E-D09B9F343229}" destId="{7B572815-C79F-4AE6-A759-1ABC0B2EB66E}" srcOrd="0" destOrd="0" presId="urn:microsoft.com/office/officeart/2005/8/layout/default#1"/>
    <dgm:cxn modelId="{90ECC9DB-F0A0-4744-84C5-11ADACDB3A20}" type="presOf" srcId="{332DECA5-8A36-4C49-BC7E-06E575104EC7}" destId="{5FBB6C2B-C172-4324-8C24-9F910FFD8EFD}" srcOrd="0" destOrd="0" presId="urn:microsoft.com/office/officeart/2005/8/layout/default#1"/>
    <dgm:cxn modelId="{EE85A82A-D31D-4E45-B22D-6FA4D73903B7}" srcId="{F8F13BD2-3DEA-473B-89A9-003A8EA4FB6C}" destId="{EBBAAFD2-48F5-4EC5-B405-6BC07EE84F58}" srcOrd="1" destOrd="0" parTransId="{2D1E2758-797B-479D-9762-5452E44F4922}" sibTransId="{ACBBCD36-A8CB-4C2E-B2D4-A0703D686D05}"/>
    <dgm:cxn modelId="{7DBCA54F-F4ED-42FF-B3E7-0B88B5D6C8AF}" type="presOf" srcId="{F8F13BD2-3DEA-473B-89A9-003A8EA4FB6C}" destId="{CB58D3C6-2238-4342-A674-C2562ABEB813}" srcOrd="0" destOrd="0" presId="urn:microsoft.com/office/officeart/2005/8/layout/default#1"/>
    <dgm:cxn modelId="{25323CC3-2E2B-4401-BAD1-DE9375B20303}" type="presOf" srcId="{EBBAAFD2-48F5-4EC5-B405-6BC07EE84F58}" destId="{953DA165-781D-4B38-ADE0-8BAD9F401B56}" srcOrd="0" destOrd="0" presId="urn:microsoft.com/office/officeart/2005/8/layout/default#1"/>
    <dgm:cxn modelId="{6A33A538-308F-4B2C-B3E9-80EBC01C69A0}" srcId="{F8F13BD2-3DEA-473B-89A9-003A8EA4FB6C}" destId="{332DECA5-8A36-4C49-BC7E-06E575104EC7}" srcOrd="2" destOrd="0" parTransId="{D51D035D-F424-4087-B9BF-8DC96BC4E085}" sibTransId="{9EDBE470-ED9F-4B5D-AE57-7F5F3A07537C}"/>
    <dgm:cxn modelId="{31B1E685-5EF2-470E-B7D5-F363ED8AC154}" srcId="{F8F13BD2-3DEA-473B-89A9-003A8EA4FB6C}" destId="{1E5E02EF-FAF5-42D5-AE79-0538F9F6219D}" srcOrd="0" destOrd="0" parTransId="{C9CC83F5-FF90-4FFF-9266-95D2EFBCB188}" sibTransId="{DCA8C216-1329-4F95-8FA3-ECDE7752C71F}"/>
    <dgm:cxn modelId="{298AACD6-650F-467E-A6D9-7AFFB345E790}" srcId="{F8F13BD2-3DEA-473B-89A9-003A8EA4FB6C}" destId="{1C824DF1-06FE-462C-923E-D09B9F343229}" srcOrd="3" destOrd="0" parTransId="{5F500537-5469-45BA-B59B-1366BAEAA40B}" sibTransId="{7567EE84-5B0E-4740-A9CE-1728FED39AA2}"/>
    <dgm:cxn modelId="{06FF49F3-C72D-45A3-B5C8-25314B0BD6F0}" type="presOf" srcId="{1E5E02EF-FAF5-42D5-AE79-0538F9F6219D}" destId="{D86C0B52-C10D-460C-B563-F77715E92818}" srcOrd="0" destOrd="0" presId="urn:microsoft.com/office/officeart/2005/8/layout/default#1"/>
    <dgm:cxn modelId="{A0BD71E7-CE61-4641-979E-77B7DD0C91CB}" type="presParOf" srcId="{CB58D3C6-2238-4342-A674-C2562ABEB813}" destId="{D86C0B52-C10D-460C-B563-F77715E92818}" srcOrd="0" destOrd="0" presId="urn:microsoft.com/office/officeart/2005/8/layout/default#1"/>
    <dgm:cxn modelId="{2E0C5545-4AA4-44EB-BC32-B9ACA68C083E}" type="presParOf" srcId="{CB58D3C6-2238-4342-A674-C2562ABEB813}" destId="{C72D0105-C258-42EB-AB69-06CA9682C305}" srcOrd="1" destOrd="0" presId="urn:microsoft.com/office/officeart/2005/8/layout/default#1"/>
    <dgm:cxn modelId="{F5102383-0839-4EFA-926C-4EA58EF27301}" type="presParOf" srcId="{CB58D3C6-2238-4342-A674-C2562ABEB813}" destId="{953DA165-781D-4B38-ADE0-8BAD9F401B56}" srcOrd="2" destOrd="0" presId="urn:microsoft.com/office/officeart/2005/8/layout/default#1"/>
    <dgm:cxn modelId="{061A160F-1C81-498E-A870-6E246F3AD416}" type="presParOf" srcId="{CB58D3C6-2238-4342-A674-C2562ABEB813}" destId="{73320711-2B6A-4307-91F7-92DB1E090F10}" srcOrd="3" destOrd="0" presId="urn:microsoft.com/office/officeart/2005/8/layout/default#1"/>
    <dgm:cxn modelId="{7AB7CF68-013C-4F4D-A9B0-4B7A1F162520}" type="presParOf" srcId="{CB58D3C6-2238-4342-A674-C2562ABEB813}" destId="{5FBB6C2B-C172-4324-8C24-9F910FFD8EFD}" srcOrd="4" destOrd="0" presId="urn:microsoft.com/office/officeart/2005/8/layout/default#1"/>
    <dgm:cxn modelId="{420ACFB6-6BB3-480B-AD28-3F0B3AA7C45E}" type="presParOf" srcId="{CB58D3C6-2238-4342-A674-C2562ABEB813}" destId="{3482CE8C-375E-4593-8E5B-21E65F0DF5D4}" srcOrd="5" destOrd="0" presId="urn:microsoft.com/office/officeart/2005/8/layout/default#1"/>
    <dgm:cxn modelId="{E7902EF8-7E58-4D03-9BBB-732B812C7F30}" type="presParOf" srcId="{CB58D3C6-2238-4342-A674-C2562ABEB813}" destId="{7B572815-C79F-4AE6-A759-1ABC0B2EB66E}" srcOrd="6"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BA1787-01E2-4F1D-A7C6-4D883C1C0ED7}">
      <dsp:nvSpPr>
        <dsp:cNvPr id="0" name=""/>
        <dsp:cNvSpPr/>
      </dsp:nvSpPr>
      <dsp:spPr>
        <a:xfrm>
          <a:off x="0" y="380107"/>
          <a:ext cx="8572500" cy="60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7147E3-CDAF-4451-86E8-DBBA98A5AEC9}">
      <dsp:nvSpPr>
        <dsp:cNvPr id="0" name=""/>
        <dsp:cNvSpPr/>
      </dsp:nvSpPr>
      <dsp:spPr>
        <a:xfrm>
          <a:off x="428625" y="25867"/>
          <a:ext cx="6089081" cy="7084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Established as a Schedule 3A public entity  on 15 June 2001</a:t>
          </a:r>
          <a:endParaRPr lang="en-US" sz="1400" kern="1200" dirty="0">
            <a:latin typeface="Arial" panose="020B0604020202020204" pitchFamily="34" charset="0"/>
            <a:cs typeface="Arial" panose="020B0604020202020204" pitchFamily="34" charset="0"/>
          </a:endParaRPr>
        </a:p>
      </dsp:txBody>
      <dsp:txXfrm>
        <a:off x="428625" y="25867"/>
        <a:ext cx="6089081" cy="708480"/>
      </dsp:txXfrm>
    </dsp:sp>
    <dsp:sp modelId="{3A0C9FD4-7BF1-4D6D-87C1-D364FE75A642}">
      <dsp:nvSpPr>
        <dsp:cNvPr id="0" name=""/>
        <dsp:cNvSpPr/>
      </dsp:nvSpPr>
      <dsp:spPr>
        <a:xfrm>
          <a:off x="0" y="1468747"/>
          <a:ext cx="8572500" cy="60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1F490A1-EA66-4CB2-B088-86AD93C297B6}">
      <dsp:nvSpPr>
        <dsp:cNvPr id="0" name=""/>
        <dsp:cNvSpPr/>
      </dsp:nvSpPr>
      <dsp:spPr>
        <a:xfrm>
          <a:off x="428625" y="1114507"/>
          <a:ext cx="6047495" cy="7084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814" tIns="0" rIns="226814" bIns="0" numCol="1" spcCol="1270" anchor="ctr" anchorCtr="0">
          <a:noAutofit/>
        </a:bodyPr>
        <a:lstStyle/>
        <a:p>
          <a:pPr lvl="0" algn="l"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Two distinct Services: Public Good &amp; Commercial</a:t>
          </a:r>
          <a:endParaRPr lang="en-US" sz="1400" kern="1200" dirty="0">
            <a:latin typeface="Arial" panose="020B0604020202020204" pitchFamily="34" charset="0"/>
            <a:cs typeface="Arial" panose="020B0604020202020204" pitchFamily="34" charset="0"/>
          </a:endParaRPr>
        </a:p>
      </dsp:txBody>
      <dsp:txXfrm>
        <a:off x="428625" y="1114507"/>
        <a:ext cx="6047495" cy="708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8DA2B-0537-48BC-8524-4920DC8ACE07}">
      <dsp:nvSpPr>
        <dsp:cNvPr id="0" name=""/>
        <dsp:cNvSpPr/>
      </dsp:nvSpPr>
      <dsp:spPr>
        <a:xfrm>
          <a:off x="2017645" y="317"/>
          <a:ext cx="1711737" cy="8558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Public Good</a:t>
          </a:r>
          <a:endParaRPr lang="en-ZA" sz="1600" kern="1200" dirty="0">
            <a:solidFill>
              <a:schemeClr val="accent2"/>
            </a:solidFill>
            <a:latin typeface="Arial" panose="020B0604020202020204" pitchFamily="34" charset="0"/>
            <a:cs typeface="Arial" panose="020B0604020202020204" pitchFamily="34" charset="0"/>
          </a:endParaRPr>
        </a:p>
      </dsp:txBody>
      <dsp:txXfrm>
        <a:off x="2017645" y="317"/>
        <a:ext cx="1711737" cy="855868"/>
      </dsp:txXfrm>
    </dsp:sp>
    <dsp:sp modelId="{FED8801F-65AE-4604-A830-E45382DEF84C}">
      <dsp:nvSpPr>
        <dsp:cNvPr id="0" name=""/>
        <dsp:cNvSpPr/>
      </dsp:nvSpPr>
      <dsp:spPr>
        <a:xfrm>
          <a:off x="2188819" y="856186"/>
          <a:ext cx="171173" cy="641901"/>
        </a:xfrm>
        <a:custGeom>
          <a:avLst/>
          <a:gdLst/>
          <a:ahLst/>
          <a:cxnLst/>
          <a:rect l="0" t="0" r="0" b="0"/>
          <a:pathLst>
            <a:path>
              <a:moveTo>
                <a:pt x="0" y="0"/>
              </a:moveTo>
              <a:lnTo>
                <a:pt x="0" y="641901"/>
              </a:lnTo>
              <a:lnTo>
                <a:pt x="171173" y="6419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8C8800-9C4D-4EBC-B9D7-0BB573AC17AA}">
      <dsp:nvSpPr>
        <dsp:cNvPr id="0" name=""/>
        <dsp:cNvSpPr/>
      </dsp:nvSpPr>
      <dsp:spPr>
        <a:xfrm>
          <a:off x="2359992" y="1070153"/>
          <a:ext cx="1495989" cy="8558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Funded by Government Grant </a:t>
          </a:r>
          <a:endParaRPr lang="en-ZA" sz="1600" kern="1200" dirty="0">
            <a:solidFill>
              <a:schemeClr val="accent2"/>
            </a:solidFill>
            <a:latin typeface="Arial" panose="020B0604020202020204" pitchFamily="34" charset="0"/>
            <a:cs typeface="Arial" panose="020B0604020202020204" pitchFamily="34" charset="0"/>
          </a:endParaRPr>
        </a:p>
      </dsp:txBody>
      <dsp:txXfrm>
        <a:off x="2359992" y="1070153"/>
        <a:ext cx="1495989" cy="855868"/>
      </dsp:txXfrm>
    </dsp:sp>
    <dsp:sp modelId="{EDA21696-45CC-49A4-8B42-C17FFA417CF8}">
      <dsp:nvSpPr>
        <dsp:cNvPr id="0" name=""/>
        <dsp:cNvSpPr/>
      </dsp:nvSpPr>
      <dsp:spPr>
        <a:xfrm>
          <a:off x="2188819" y="856186"/>
          <a:ext cx="171173" cy="1711737"/>
        </a:xfrm>
        <a:custGeom>
          <a:avLst/>
          <a:gdLst/>
          <a:ahLst/>
          <a:cxnLst/>
          <a:rect l="0" t="0" r="0" b="0"/>
          <a:pathLst>
            <a:path>
              <a:moveTo>
                <a:pt x="0" y="0"/>
              </a:moveTo>
              <a:lnTo>
                <a:pt x="0" y="1711737"/>
              </a:lnTo>
              <a:lnTo>
                <a:pt x="171173" y="171173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A1CFE78-25F0-4C0A-A395-4732194EF77D}">
      <dsp:nvSpPr>
        <dsp:cNvPr id="0" name=""/>
        <dsp:cNvSpPr/>
      </dsp:nvSpPr>
      <dsp:spPr>
        <a:xfrm>
          <a:off x="2359992" y="2139989"/>
          <a:ext cx="1495989" cy="8558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Forecasts &amp; Warnings</a:t>
          </a:r>
          <a:endParaRPr lang="en-ZA" sz="1600" kern="1200" dirty="0">
            <a:solidFill>
              <a:schemeClr val="accent2"/>
            </a:solidFill>
            <a:latin typeface="Arial" panose="020B0604020202020204" pitchFamily="34" charset="0"/>
            <a:cs typeface="Arial" panose="020B0604020202020204" pitchFamily="34" charset="0"/>
          </a:endParaRPr>
        </a:p>
      </dsp:txBody>
      <dsp:txXfrm>
        <a:off x="2359992" y="2139989"/>
        <a:ext cx="1495989" cy="855868"/>
      </dsp:txXfrm>
    </dsp:sp>
    <dsp:sp modelId="{290FDF90-62DC-4D2D-BCCF-BD2E9832E3AB}">
      <dsp:nvSpPr>
        <dsp:cNvPr id="0" name=""/>
        <dsp:cNvSpPr/>
      </dsp:nvSpPr>
      <dsp:spPr>
        <a:xfrm>
          <a:off x="4157317" y="317"/>
          <a:ext cx="1711737" cy="8558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Commercial Services</a:t>
          </a:r>
          <a:endParaRPr lang="en-ZA" sz="1600" kern="1200" dirty="0">
            <a:solidFill>
              <a:schemeClr val="accent2"/>
            </a:solidFill>
            <a:latin typeface="Arial" panose="020B0604020202020204" pitchFamily="34" charset="0"/>
            <a:cs typeface="Arial" panose="020B0604020202020204" pitchFamily="34" charset="0"/>
          </a:endParaRPr>
        </a:p>
      </dsp:txBody>
      <dsp:txXfrm>
        <a:off x="4157317" y="317"/>
        <a:ext cx="1711737" cy="855868"/>
      </dsp:txXfrm>
    </dsp:sp>
    <dsp:sp modelId="{57482D1B-8C39-4F6C-90BB-85895D4A119E}">
      <dsp:nvSpPr>
        <dsp:cNvPr id="0" name=""/>
        <dsp:cNvSpPr/>
      </dsp:nvSpPr>
      <dsp:spPr>
        <a:xfrm>
          <a:off x="4328490" y="856186"/>
          <a:ext cx="171173" cy="641901"/>
        </a:xfrm>
        <a:custGeom>
          <a:avLst/>
          <a:gdLst/>
          <a:ahLst/>
          <a:cxnLst/>
          <a:rect l="0" t="0" r="0" b="0"/>
          <a:pathLst>
            <a:path>
              <a:moveTo>
                <a:pt x="0" y="0"/>
              </a:moveTo>
              <a:lnTo>
                <a:pt x="0" y="641901"/>
              </a:lnTo>
              <a:lnTo>
                <a:pt x="171173" y="6419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E85854-2A2E-4521-9697-6AB652BDF6E1}">
      <dsp:nvSpPr>
        <dsp:cNvPr id="0" name=""/>
        <dsp:cNvSpPr/>
      </dsp:nvSpPr>
      <dsp:spPr>
        <a:xfrm>
          <a:off x="4499664" y="1070153"/>
          <a:ext cx="1369389" cy="8558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User-pays principle applies</a:t>
          </a:r>
          <a:endParaRPr lang="en-ZA" sz="1600" kern="1200" dirty="0">
            <a:solidFill>
              <a:schemeClr val="accent2"/>
            </a:solidFill>
            <a:latin typeface="Arial" panose="020B0604020202020204" pitchFamily="34" charset="0"/>
            <a:cs typeface="Arial" panose="020B0604020202020204" pitchFamily="34" charset="0"/>
          </a:endParaRPr>
        </a:p>
      </dsp:txBody>
      <dsp:txXfrm>
        <a:off x="4499664" y="1070153"/>
        <a:ext cx="1369389" cy="855868"/>
      </dsp:txXfrm>
    </dsp:sp>
    <dsp:sp modelId="{F6619FC9-6D8E-4B16-B984-733C47B0005E}">
      <dsp:nvSpPr>
        <dsp:cNvPr id="0" name=""/>
        <dsp:cNvSpPr/>
      </dsp:nvSpPr>
      <dsp:spPr>
        <a:xfrm>
          <a:off x="4328490" y="856186"/>
          <a:ext cx="171173" cy="1711737"/>
        </a:xfrm>
        <a:custGeom>
          <a:avLst/>
          <a:gdLst/>
          <a:ahLst/>
          <a:cxnLst/>
          <a:rect l="0" t="0" r="0" b="0"/>
          <a:pathLst>
            <a:path>
              <a:moveTo>
                <a:pt x="0" y="0"/>
              </a:moveTo>
              <a:lnTo>
                <a:pt x="0" y="1711737"/>
              </a:lnTo>
              <a:lnTo>
                <a:pt x="171173" y="171173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5C2D9AF-CA4C-4613-B9E0-1735375C3160}">
      <dsp:nvSpPr>
        <dsp:cNvPr id="0" name=""/>
        <dsp:cNvSpPr/>
      </dsp:nvSpPr>
      <dsp:spPr>
        <a:xfrm>
          <a:off x="4499664" y="2139989"/>
          <a:ext cx="1369389" cy="8558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accent2"/>
              </a:solidFill>
              <a:latin typeface="Arial" panose="020B0604020202020204" pitchFamily="34" charset="0"/>
              <a:cs typeface="Arial" panose="020B0604020202020204" pitchFamily="34" charset="0"/>
            </a:rPr>
            <a:t>Tailor made products &amp; services</a:t>
          </a:r>
          <a:endParaRPr lang="en-ZA" sz="1600" kern="1200" dirty="0">
            <a:solidFill>
              <a:schemeClr val="accent2"/>
            </a:solidFill>
            <a:latin typeface="Arial" panose="020B0604020202020204" pitchFamily="34" charset="0"/>
            <a:cs typeface="Arial" panose="020B0604020202020204" pitchFamily="34" charset="0"/>
          </a:endParaRPr>
        </a:p>
      </dsp:txBody>
      <dsp:txXfrm>
        <a:off x="4499664" y="2139989"/>
        <a:ext cx="1369389" cy="8558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89B015-DFC1-4499-9761-1F843BD4A8C4}">
      <dsp:nvSpPr>
        <dsp:cNvPr id="0" name=""/>
        <dsp:cNvSpPr/>
      </dsp:nvSpPr>
      <dsp:spPr>
        <a:xfrm rot="5400000">
          <a:off x="660392" y="-464322"/>
          <a:ext cx="1116112" cy="21199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r>
            <a:rPr lang="en-ZA" sz="1000" b="1" kern="1200" dirty="0" smtClean="0"/>
            <a:t>Weather – ready </a:t>
          </a:r>
        </a:p>
        <a:p>
          <a:pPr lvl="0" algn="ctr" defTabSz="444500">
            <a:lnSpc>
              <a:spcPct val="90000"/>
            </a:lnSpc>
            <a:spcBef>
              <a:spcPct val="0"/>
            </a:spcBef>
            <a:spcAft>
              <a:spcPct val="35000"/>
            </a:spcAft>
          </a:pPr>
          <a:r>
            <a:rPr lang="en-ZA" sz="1000" b="1" kern="1200" dirty="0" smtClean="0"/>
            <a:t>Nation</a:t>
          </a:r>
          <a:endParaRPr lang="en-ZA" sz="1000" b="1" kern="1200" dirty="0"/>
        </a:p>
      </dsp:txBody>
      <dsp:txXfrm rot="5400000">
        <a:off x="660392" y="-464322"/>
        <a:ext cx="1116112" cy="2119944"/>
      </dsp:txXfrm>
    </dsp:sp>
    <dsp:sp modelId="{041D6DC3-5C41-4B85-B9B5-F4B83CFCC545}">
      <dsp:nvSpPr>
        <dsp:cNvPr id="0" name=""/>
        <dsp:cNvSpPr/>
      </dsp:nvSpPr>
      <dsp:spPr>
        <a:xfrm rot="5400000">
          <a:off x="5671630" y="-3206364"/>
          <a:ext cx="780199" cy="719292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4DDD0-2A8A-471D-A251-09C3A0E891F9}">
      <dsp:nvSpPr>
        <dsp:cNvPr id="0" name=""/>
        <dsp:cNvSpPr/>
      </dsp:nvSpPr>
      <dsp:spPr>
        <a:xfrm rot="5400000">
          <a:off x="660392" y="518317"/>
          <a:ext cx="1116112" cy="21199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r>
            <a:rPr lang="en-ZA" sz="1000" b="1" kern="1200" dirty="0" smtClean="0"/>
            <a:t>Scientific</a:t>
          </a:r>
        </a:p>
        <a:p>
          <a:pPr lvl="0" algn="ctr" defTabSz="444500">
            <a:lnSpc>
              <a:spcPct val="90000"/>
            </a:lnSpc>
            <a:spcBef>
              <a:spcPct val="0"/>
            </a:spcBef>
            <a:spcAft>
              <a:spcPct val="35000"/>
            </a:spcAft>
          </a:pPr>
          <a:r>
            <a:rPr lang="en-ZA" sz="1000" b="1" kern="1200" dirty="0" smtClean="0"/>
            <a:t> Capability</a:t>
          </a:r>
          <a:endParaRPr lang="en-ZA" sz="1000" b="1" kern="1200" dirty="0"/>
        </a:p>
      </dsp:txBody>
      <dsp:txXfrm rot="5400000">
        <a:off x="660392" y="518317"/>
        <a:ext cx="1116112" cy="2119944"/>
      </dsp:txXfrm>
    </dsp:sp>
    <dsp:sp modelId="{787C5A0E-BC83-4764-8536-51B4FAB9AB81}">
      <dsp:nvSpPr>
        <dsp:cNvPr id="0" name=""/>
        <dsp:cNvSpPr/>
      </dsp:nvSpPr>
      <dsp:spPr>
        <a:xfrm rot="5400000">
          <a:off x="5801232" y="-2317540"/>
          <a:ext cx="743696" cy="74527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742950" lvl="2" indent="-285750" algn="just" defTabSz="914400" rtl="0" fontAlgn="base">
            <a:lnSpc>
              <a:spcPct val="150000"/>
            </a:lnSpc>
            <a:spcBef>
              <a:spcPct val="0"/>
            </a:spcBef>
            <a:spcAft>
              <a:spcPct val="0"/>
            </a:spcAft>
            <a:buClr>
              <a:srgbClr val="000000">
                <a:lumMod val="50000"/>
                <a:lumOff val="50000"/>
              </a:srgbClr>
            </a:buClr>
            <a:buChar char="••"/>
            <a:defRPr/>
          </a:pPr>
          <a:endParaRPr lang="en-ZA" sz="900" kern="1200" dirty="0">
            <a:solidFill>
              <a:srgbClr val="333399">
                <a:lumMod val="75000"/>
              </a:srgbClr>
            </a:solidFill>
            <a:latin typeface="+mn-lt"/>
            <a:ea typeface="+mn-ea"/>
            <a:cs typeface="Arial" pitchFamily="34" charset="0"/>
          </a:endParaRPr>
        </a:p>
        <a:p>
          <a:pPr marL="742950" lvl="2" indent="-285750" algn="just" defTabSz="914400" rtl="0" fontAlgn="base">
            <a:lnSpc>
              <a:spcPct val="150000"/>
            </a:lnSpc>
            <a:spcBef>
              <a:spcPct val="0"/>
            </a:spcBef>
            <a:spcAft>
              <a:spcPct val="0"/>
            </a:spcAft>
            <a:buClr>
              <a:srgbClr val="000000">
                <a:lumMod val="50000"/>
                <a:lumOff val="50000"/>
              </a:srgbClr>
            </a:buClr>
            <a:buChar char="••"/>
            <a:defRPr/>
          </a:pPr>
          <a:r>
            <a:rPr lang="en-ZA" sz="900" kern="1200" dirty="0" smtClean="0">
              <a:solidFill>
                <a:srgbClr val="333399">
                  <a:lumMod val="75000"/>
                </a:srgbClr>
              </a:solidFill>
              <a:latin typeface="+mn-lt"/>
              <a:ea typeface="+mn-ea"/>
              <a:cs typeface="Arial" pitchFamily="34" charset="0"/>
            </a:rPr>
            <a:t>R&amp;D and Innovation towards establishing a robust Agro-Hydrometeorology</a:t>
          </a:r>
          <a:endParaRPr lang="en-ZA" sz="900" kern="1200" dirty="0">
            <a:solidFill>
              <a:srgbClr val="333399">
                <a:lumMod val="75000"/>
              </a:srgbClr>
            </a:solidFill>
            <a:latin typeface="+mn-lt"/>
            <a:ea typeface="+mn-ea"/>
            <a:cs typeface="Arial" pitchFamily="34" charset="0"/>
          </a:endParaRPr>
        </a:p>
        <a:p>
          <a:pPr marL="742950" lvl="2" indent="-285750" algn="just" defTabSz="914400" rtl="0" fontAlgn="base">
            <a:lnSpc>
              <a:spcPct val="150000"/>
            </a:lnSpc>
            <a:spcBef>
              <a:spcPct val="0"/>
            </a:spcBef>
            <a:spcAft>
              <a:spcPct val="0"/>
            </a:spcAft>
            <a:buClr>
              <a:srgbClr val="000000">
                <a:lumMod val="50000"/>
                <a:lumOff val="50000"/>
              </a:srgbClr>
            </a:buClr>
            <a:buChar char="••"/>
            <a:defRPr/>
          </a:pPr>
          <a:r>
            <a:rPr lang="en-ZA" sz="900" kern="1200" dirty="0" smtClean="0">
              <a:solidFill>
                <a:srgbClr val="333399">
                  <a:lumMod val="75000"/>
                </a:srgbClr>
              </a:solidFill>
              <a:latin typeface="+mn-lt"/>
              <a:ea typeface="+mn-ea"/>
              <a:cs typeface="Arial" pitchFamily="34" charset="0"/>
            </a:rPr>
            <a:t>competence </a:t>
          </a:r>
          <a:endParaRPr lang="en-ZA" sz="900" kern="1200" dirty="0">
            <a:solidFill>
              <a:srgbClr val="333399">
                <a:lumMod val="75000"/>
              </a:srgbClr>
            </a:solidFill>
            <a:latin typeface="+mn-lt"/>
            <a:ea typeface="+mn-ea"/>
            <a:cs typeface="Arial" pitchFamily="34" charset="0"/>
          </a:endParaRPr>
        </a:p>
        <a:p>
          <a:pPr marL="57150" lvl="1" indent="0" algn="l" defTabSz="266700">
            <a:lnSpc>
              <a:spcPct val="90000"/>
            </a:lnSpc>
            <a:spcBef>
              <a:spcPct val="0"/>
            </a:spcBef>
            <a:spcAft>
              <a:spcPct val="15000"/>
            </a:spcAft>
            <a:buChar char="••"/>
          </a:pPr>
          <a:endParaRPr lang="en-ZA" sz="600" kern="1200"/>
        </a:p>
      </dsp:txBody>
      <dsp:txXfrm rot="5400000">
        <a:off x="5801232" y="-2317540"/>
        <a:ext cx="743696" cy="7452774"/>
      </dsp:txXfrm>
    </dsp:sp>
    <dsp:sp modelId="{D7613E46-E2D5-41A7-9A30-3365CAA59EA0}">
      <dsp:nvSpPr>
        <dsp:cNvPr id="0" name=""/>
        <dsp:cNvSpPr/>
      </dsp:nvSpPr>
      <dsp:spPr>
        <a:xfrm rot="5400000">
          <a:off x="660392" y="1474668"/>
          <a:ext cx="1116112" cy="21199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r>
            <a:rPr lang="en-ZA" sz="1000" b="1" kern="1200" dirty="0" smtClean="0"/>
            <a:t>Infrastructure</a:t>
          </a:r>
        </a:p>
        <a:p>
          <a:pPr lvl="0" algn="ctr" defTabSz="444500">
            <a:lnSpc>
              <a:spcPct val="90000"/>
            </a:lnSpc>
            <a:spcBef>
              <a:spcPct val="0"/>
            </a:spcBef>
            <a:spcAft>
              <a:spcPct val="35000"/>
            </a:spcAft>
          </a:pPr>
          <a:r>
            <a:rPr lang="en-ZA" sz="1000" b="1" kern="1200" dirty="0" smtClean="0"/>
            <a:t> Recapitalisation</a:t>
          </a:r>
          <a:endParaRPr lang="en-ZA" sz="1000" b="1" kern="1200" dirty="0"/>
        </a:p>
      </dsp:txBody>
      <dsp:txXfrm rot="5400000">
        <a:off x="660392" y="1474668"/>
        <a:ext cx="1116112" cy="2119944"/>
      </dsp:txXfrm>
    </dsp:sp>
    <dsp:sp modelId="{16618B90-D86A-4AAB-90EF-DE0021B55E5E}">
      <dsp:nvSpPr>
        <dsp:cNvPr id="0" name=""/>
        <dsp:cNvSpPr/>
      </dsp:nvSpPr>
      <dsp:spPr>
        <a:xfrm rot="5400000">
          <a:off x="5927101" y="-1454903"/>
          <a:ext cx="661195" cy="75122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EFC72-D3A6-4955-9027-9760D4581486}">
      <dsp:nvSpPr>
        <dsp:cNvPr id="0" name=""/>
        <dsp:cNvSpPr/>
      </dsp:nvSpPr>
      <dsp:spPr>
        <a:xfrm rot="5400000">
          <a:off x="660392" y="2443664"/>
          <a:ext cx="1116112" cy="211994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endParaRPr lang="en-ZA" sz="1000" b="1" kern="1200" dirty="0" smtClean="0"/>
        </a:p>
        <a:p>
          <a:pPr lvl="0" algn="ctr" defTabSz="444500">
            <a:lnSpc>
              <a:spcPct val="90000"/>
            </a:lnSpc>
            <a:spcBef>
              <a:spcPct val="0"/>
            </a:spcBef>
            <a:spcAft>
              <a:spcPct val="35000"/>
            </a:spcAft>
          </a:pPr>
          <a:r>
            <a:rPr lang="en-ZA" sz="1000" b="1" kern="1200" dirty="0" smtClean="0"/>
            <a:t>Human Capital </a:t>
          </a:r>
        </a:p>
        <a:p>
          <a:pPr lvl="0" algn="ctr" defTabSz="444500">
            <a:lnSpc>
              <a:spcPct val="90000"/>
            </a:lnSpc>
            <a:spcBef>
              <a:spcPct val="0"/>
            </a:spcBef>
            <a:spcAft>
              <a:spcPct val="35000"/>
            </a:spcAft>
          </a:pPr>
          <a:r>
            <a:rPr lang="en-ZA" sz="1000" b="1" kern="1200" dirty="0" smtClean="0"/>
            <a:t>Development</a:t>
          </a:r>
          <a:endParaRPr lang="en-ZA" sz="1000" b="1" kern="1200" dirty="0"/>
        </a:p>
      </dsp:txBody>
      <dsp:txXfrm rot="5400000">
        <a:off x="660392" y="2443664"/>
        <a:ext cx="1116112" cy="2119944"/>
      </dsp:txXfrm>
    </dsp:sp>
    <dsp:sp modelId="{486CBFA0-D3C5-460A-AED2-9669F06EF6A8}">
      <dsp:nvSpPr>
        <dsp:cNvPr id="0" name=""/>
        <dsp:cNvSpPr/>
      </dsp:nvSpPr>
      <dsp:spPr>
        <a:xfrm rot="5400000">
          <a:off x="5863345" y="-414041"/>
          <a:ext cx="725472" cy="75122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39C8AA-706E-4C5F-848A-CCB8839461BA}" type="datetimeFigureOut">
              <a:rPr lang="en-ZA"/>
              <a:pPr>
                <a:defRPr/>
              </a:pPr>
              <a:t>2016/03/10</a:t>
            </a:fld>
            <a:endParaRPr lang="en-Z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EA0F4FD-C8BF-4EF0-BC02-E472E03213C8}" type="slidenum">
              <a:rPr lang="en-ZA"/>
              <a:pPr>
                <a:defRPr/>
              </a:pPr>
              <a:t>‹#›</a:t>
            </a:fld>
            <a:endParaRPr lang="en-ZA" dirty="0"/>
          </a:p>
        </p:txBody>
      </p:sp>
    </p:spTree>
    <p:extLst>
      <p:ext uri="{BB962C8B-B14F-4D97-AF65-F5344CB8AC3E}">
        <p14:creationId xmlns:p14="http://schemas.microsoft.com/office/powerpoint/2010/main" xmlns="" val="3623987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smtClean="0"/>
          </a:p>
        </p:txBody>
      </p:sp>
      <p:sp>
        <p:nvSpPr>
          <p:cNvPr id="4" name="Slide Number Placeholder 3"/>
          <p:cNvSpPr>
            <a:spLocks noGrp="1"/>
          </p:cNvSpPr>
          <p:nvPr>
            <p:ph type="sldNum" sz="quarter" idx="5"/>
          </p:nvPr>
        </p:nvSpPr>
        <p:spPr/>
        <p:txBody>
          <a:bodyPr/>
          <a:lstStyle/>
          <a:p>
            <a:pPr>
              <a:defRPr/>
            </a:pPr>
            <a:fld id="{B2BCAC00-F836-45C4-BF09-E6D024667646}" type="slidenum">
              <a:rPr lang="en-ZA" smtClean="0">
                <a:solidFill>
                  <a:prstClr val="black"/>
                </a:solidFill>
              </a:rPr>
              <a:pPr>
                <a:defRPr/>
              </a:pPr>
              <a:t>2</a:t>
            </a:fld>
            <a:endParaRPr lang="en-ZA" dirty="0">
              <a:solidFill>
                <a:prstClr val="black"/>
              </a:solidFill>
            </a:endParaRPr>
          </a:p>
        </p:txBody>
      </p:sp>
    </p:spTree>
    <p:extLst>
      <p:ext uri="{BB962C8B-B14F-4D97-AF65-F5344CB8AC3E}">
        <p14:creationId xmlns:p14="http://schemas.microsoft.com/office/powerpoint/2010/main" xmlns="" val="156412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E2D2826E-8009-47C6-B818-7C6D8E4A988E}" type="slidenum">
              <a:rPr lang="en-ZA" smtClean="0"/>
              <a:pPr>
                <a:defRPr/>
              </a:pPr>
              <a:t>19</a:t>
            </a:fld>
            <a:endParaRPr lang="en-ZA" dirty="0"/>
          </a:p>
        </p:txBody>
      </p:sp>
    </p:spTree>
    <p:extLst>
      <p:ext uri="{BB962C8B-B14F-4D97-AF65-F5344CB8AC3E}">
        <p14:creationId xmlns:p14="http://schemas.microsoft.com/office/powerpoint/2010/main" xmlns="" val="193365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3FB40B3-62C6-490D-AC2E-6A77A6B89492}" type="datetime1">
              <a:rPr lang="en-US" smtClean="0"/>
              <a:pPr>
                <a:defRPr/>
              </a:pPr>
              <a:t>3/10/2016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1CB879-1D5B-49E0-809B-6F333A685F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67549D8-E340-4F7D-BC6A-F19242F4564D}" type="datetime1">
              <a:rPr lang="en-US" smtClean="0"/>
              <a:pPr>
                <a:defRPr/>
              </a:pPr>
              <a:t>3/10/2016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32AEEB-6160-470A-9198-A2068D90848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03223A-6919-46DB-A285-B3ABF2838E48}" type="datetime1">
              <a:rPr lang="en-US" smtClean="0"/>
              <a:pPr>
                <a:defRPr/>
              </a:pPr>
              <a:t>3/10/2016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553765-4EDD-4C64-A31C-A20E770C3EC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a:prstGeom prst="rect">
            <a:avLst/>
          </a:prstGeom>
        </p:spPr>
        <p:txBody>
          <a:bodyPr/>
          <a:lstStyle>
            <a:lvl1pPr>
              <a:defRPr/>
            </a:lvl1pPr>
          </a:lstStyle>
          <a:p>
            <a:fld id="{F3975531-9D74-4B31-A1A2-A6D36B931803}" type="datetime1">
              <a:rPr lang="en-US" smtClean="0"/>
              <a:pPr/>
              <a:t>3/10/2016</a:t>
            </a:fld>
            <a:endParaRPr lang="en-US" dirty="0"/>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r>
              <a:rPr lang="pt-BR" smtClean="0"/>
              <a:t>Templ ref: PPT-ISO-colour.001   Doc Ref no:</a:t>
            </a:r>
            <a:endParaRPr lang="en-US" dirty="0"/>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0E5DB25A-08D5-4E5F-9EDA-B4A3C410D726}" type="slidenum">
              <a:rPr lang="en-US"/>
              <a:pPr/>
              <a:t>‹#›</a:t>
            </a:fld>
            <a:endParaRPr lang="en-US" dirty="0"/>
          </a:p>
        </p:txBody>
      </p:sp>
    </p:spTree>
    <p:extLst>
      <p:ext uri="{BB962C8B-B14F-4D97-AF65-F5344CB8AC3E}">
        <p14:creationId xmlns:p14="http://schemas.microsoft.com/office/powerpoint/2010/main" xmlns="" val="396707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D452536-EBD6-4A1F-B54F-7EA5EB5DBD1A}" type="datetime1">
              <a:rPr lang="en-US" smtClean="0">
                <a:solidFill>
                  <a:srgbClr val="000000"/>
                </a:solidFill>
              </a:rPr>
              <a:pPr>
                <a:defRPr/>
              </a:pPr>
              <a:t>3/10/2016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B651E3-9CA3-4FA7-BC00-D94D3767E4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6890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645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C5927933-2AC9-4AE6-9967-CC2F911A84C1}" type="datetime1">
              <a:rPr lang="en-US" smtClean="0">
                <a:solidFill>
                  <a:srgbClr val="000000"/>
                </a:solidFill>
              </a:rPr>
              <a:pPr>
                <a:defRPr/>
              </a:pPr>
              <a:t>3/10/2016</a:t>
            </a:fld>
            <a:endParaRPr lang="en-US" dirty="0">
              <a:solidFill>
                <a:srgbClr val="000000"/>
              </a:solidFill>
            </a:endParaRPr>
          </a:p>
        </p:txBody>
      </p:sp>
      <p:sp>
        <p:nvSpPr>
          <p:cNvPr id="5" name="Rectangle 5"/>
          <p:cNvSpPr>
            <a:spLocks noGrp="1" noChangeArrowheads="1"/>
          </p:cNvSpPr>
          <p:nvPr>
            <p:ph type="ftr" sz="quarter" idx="11"/>
          </p:nvPr>
        </p:nvSpPr>
        <p:spPr>
          <a:xfrm>
            <a:off x="4165601" y="6245225"/>
            <a:ext cx="4231217" cy="476250"/>
          </a:xfrm>
        </p:spPr>
        <p:txBody>
          <a:bodyPr/>
          <a:lstStyle>
            <a:lvl1pPr>
              <a:defRPr/>
            </a:lvl1pPr>
          </a:lstStyle>
          <a:p>
            <a:pPr>
              <a:defRPr/>
            </a:pPr>
            <a:r>
              <a:rPr lang="pt-BR" smtClean="0">
                <a:solidFill>
                  <a:srgbClr val="000000"/>
                </a:solidFill>
              </a:rPr>
              <a:t>Templ ref: PPT-ISO-colour.001   Doc Ref no:</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863FABD-1B11-4B91-9916-4FB5CD4BA9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7431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585C48-B568-434E-A87A-E07C8A8495AA}" type="datetime1">
              <a:rPr lang="en-US" smtClean="0">
                <a:solidFill>
                  <a:srgbClr val="000000"/>
                </a:solidFill>
              </a:rPr>
              <a:pPr>
                <a:defRPr/>
              </a:pPr>
              <a:t>3/10/2016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244DB-A68F-4D80-9A2D-DD599C82EF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1962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F78EFCE-D2B4-4F1E-BB4B-951B0353A809}" type="datetime1">
              <a:rPr lang="en-US" smtClean="0">
                <a:solidFill>
                  <a:srgbClr val="000000"/>
                </a:solidFill>
              </a:rPr>
              <a:pPr>
                <a:defRPr/>
              </a:pPr>
              <a:t>3/10/2016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F9AF60-B3E8-4869-975F-B9247C87A2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64745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23B875A-6A23-471B-AB98-9326AAE5E102}" type="datetime1">
              <a:rPr lang="en-US" smtClean="0">
                <a:solidFill>
                  <a:srgbClr val="000000"/>
                </a:solidFill>
              </a:rPr>
              <a:pPr>
                <a:defRPr/>
              </a:pPr>
              <a:t>3/10/2016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9F4200-5BF9-411C-9BF7-FF880BA5C4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28549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3974E0D-5A1C-4A66-BC89-F89CEF963EF2}" type="datetime1">
              <a:rPr lang="en-US" smtClean="0">
                <a:solidFill>
                  <a:srgbClr val="000000"/>
                </a:solidFill>
              </a:rPr>
              <a:pPr>
                <a:defRPr/>
              </a:pPr>
              <a:t>3/10/2016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D9DC3E-172A-4146-AD04-8A92050819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492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E63586F-46A2-4B38-83A4-AB7D5B3BC4FB}" type="datetime1">
              <a:rPr lang="en-US" smtClean="0">
                <a:solidFill>
                  <a:srgbClr val="000000"/>
                </a:solidFill>
              </a:rPr>
              <a:pPr>
                <a:defRPr/>
              </a:pPr>
              <a:t>3/10/2016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0EB545-213F-48CC-86A9-BCE2C8994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0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3066F5D-6E44-4642-80AA-2E2F30B45B87}" type="datetime1">
              <a:rPr lang="en-US" smtClean="0"/>
              <a:pPr>
                <a:defRPr/>
              </a:pPr>
              <a:t>3/10/2016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39BE8B-F298-448A-97E1-599FCB2A0D9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A3351F-3508-474E-9A9E-F229BC76AEDB}" type="datetime1">
              <a:rPr lang="en-US" smtClean="0">
                <a:solidFill>
                  <a:srgbClr val="000000"/>
                </a:solidFill>
              </a:rPr>
              <a:pPr>
                <a:defRPr/>
              </a:pPr>
              <a:t>3/10/2016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88EAB1-421C-4A81-A130-B7F7E2A0D0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12150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F0368C2-E840-4E0A-99EE-10E65E545315}" type="datetime1">
              <a:rPr lang="en-US" smtClean="0">
                <a:solidFill>
                  <a:srgbClr val="000000"/>
                </a:solidFill>
              </a:rPr>
              <a:pPr>
                <a:defRPr/>
              </a:pPr>
              <a:t>3/10/2016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923D24-D28F-4EEF-A5C8-A9E63EE210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94289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1F5F57C-FC66-4E95-B1FB-387FC5BB589D}" type="datetime1">
              <a:rPr lang="en-US" smtClean="0">
                <a:solidFill>
                  <a:srgbClr val="000000"/>
                </a:solidFill>
              </a:rPr>
              <a:pPr>
                <a:defRPr/>
              </a:pPr>
              <a:t>3/10/2016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9211A-B244-4E54-A669-2A05351264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760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6F0351-4A25-4AA2-83D4-9B5216218FD0}" type="datetime1">
              <a:rPr lang="en-US" smtClean="0">
                <a:solidFill>
                  <a:srgbClr val="000000"/>
                </a:solidFill>
              </a:rPr>
              <a:pPr>
                <a:defRPr/>
              </a:pPr>
              <a:t>3/10/2016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pt-BR">
                <a:solidFill>
                  <a:srgbClr val="000000"/>
                </a:solidFill>
              </a:rPr>
              <a:t>Templ ref: PPT-ISO-colour.001   Doc Ref no:</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1C53E2-E2CA-4D86-BEDA-A62BB0E16B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50379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39"/>
          <p:cNvSpPr>
            <a:spLocks noChangeArrowheads="1"/>
          </p:cNvSpPr>
          <p:nvPr/>
        </p:nvSpPr>
        <p:spPr bwMode="auto">
          <a:xfrm flipH="1">
            <a:off x="0" y="3317875"/>
            <a:ext cx="1583267" cy="1055688"/>
          </a:xfrm>
          <a:prstGeom prst="rect">
            <a:avLst/>
          </a:prstGeom>
          <a:solidFill>
            <a:schemeClr val="bg1"/>
          </a:solidFill>
          <a:ln w="9525">
            <a:noFill/>
            <a:miter lim="800000"/>
            <a:headEnd/>
            <a:tailEnd/>
          </a:ln>
          <a:effectLst/>
        </p:spPr>
        <p:txBody>
          <a:bodyPr wrap="none" anchor="ctr"/>
          <a:lstStyle/>
          <a:p>
            <a:pPr algn="ctr" fontAlgn="auto">
              <a:spcBef>
                <a:spcPts val="0"/>
              </a:spcBef>
              <a:spcAft>
                <a:spcPts val="0"/>
              </a:spcAft>
              <a:defRPr/>
            </a:pPr>
            <a:endParaRPr lang="en-US" sz="1400" dirty="0">
              <a:solidFill>
                <a:srgbClr val="000000"/>
              </a:solidFill>
              <a:latin typeface="Arial" pitchFamily="-111" charset="0"/>
              <a:cs typeface="Arial" pitchFamily="34" charset="0"/>
            </a:endParaRPr>
          </a:p>
        </p:txBody>
      </p:sp>
    </p:spTree>
    <p:extLst>
      <p:ext uri="{BB962C8B-B14F-4D97-AF65-F5344CB8AC3E}">
        <p14:creationId xmlns:p14="http://schemas.microsoft.com/office/powerpoint/2010/main" xmlns="" val="41816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374E061-BE99-4F04-BC18-FEED07A3ADAB}" type="datetime1">
              <a:rPr lang="en-US" smtClean="0"/>
              <a:pPr>
                <a:defRPr/>
              </a:pPr>
              <a:t>3/10/2016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FBC2A4-34E2-44E4-91D0-341CB6517B0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F6E0631-5DB3-4562-9151-40223C4EAAA4}" type="datetime1">
              <a:rPr lang="en-US" smtClean="0"/>
              <a:pPr>
                <a:defRPr/>
              </a:pPr>
              <a:t>3/10/2016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5175D8-B4B8-4C7D-AA19-EE8D3B8B68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E053284-EB2D-4F13-B995-5C3E56B640F6}" type="datetime1">
              <a:rPr lang="en-US" smtClean="0"/>
              <a:pPr>
                <a:defRPr/>
              </a:pPr>
              <a:t>3/10/2016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FA21DF0-626E-4FC7-B5B4-52F90A5B6B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43C56D4-2A6D-48F3-9D27-A46CDF5B2F49}" type="datetime1">
              <a:rPr lang="en-US" smtClean="0"/>
              <a:pPr>
                <a:defRPr/>
              </a:pPr>
              <a:t>3/10/2016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B1B277-7F01-426C-A55B-939C532A87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364215-731E-433B-9F74-4AEAD02273AC}" type="datetime1">
              <a:rPr lang="en-US" smtClean="0"/>
              <a:pPr>
                <a:defRPr/>
              </a:pPr>
              <a:t>3/10/2016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13E935E-F04F-4D0C-96F3-7ACF1BD483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8792DF-1231-491E-AD02-B2DEDF2F0980}" type="datetime1">
              <a:rPr lang="en-US" smtClean="0"/>
              <a:pPr>
                <a:defRPr/>
              </a:pPr>
              <a:t>3/10/2016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990C3F-B73E-4BD2-962A-2FE2A8A93E6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9CEFA8-460C-4E6A-97F8-E666BB44843C}" type="datetime1">
              <a:rPr lang="en-US" smtClean="0"/>
              <a:pPr>
                <a:defRPr/>
              </a:pPr>
              <a:t>3/10/2016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E6D830-1626-447E-B188-BDDEE9298EC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56AA48D1-502E-4DCC-B2ED-1E23DA361630}" type="datetime1">
              <a:rPr lang="en-US" smtClean="0"/>
              <a:pPr>
                <a:defRPr/>
              </a:pPr>
              <a:t>3/10/2016</a:t>
            </a:fld>
            <a:endParaRPr lang="en-US" dirty="0"/>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cs typeface="+mn-cs"/>
              </a:defRPr>
            </a:lvl1pPr>
          </a:lstStyle>
          <a:p>
            <a:pPr>
              <a:defRPr/>
            </a:pPr>
            <a:r>
              <a:rPr lang="pt-BR"/>
              <a:t>Templ ref: PPT-ISO-colour.001   Doc Ref no:</a:t>
            </a:r>
            <a:endParaRPr lang="en-US" dirty="0"/>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mn-cs"/>
              </a:defRPr>
            </a:lvl1pPr>
          </a:lstStyle>
          <a:p>
            <a:pPr>
              <a:defRPr/>
            </a:pPr>
            <a:fld id="{01E16E08-6910-4B0C-AC05-0D4D90FFCF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63D0B000-9F41-4F58-8934-7B86CC8F11B5}" type="datetime1">
              <a:rPr lang="en-US" smtClean="0">
                <a:solidFill>
                  <a:srgbClr val="000000"/>
                </a:solidFill>
              </a:rPr>
              <a:pPr>
                <a:defRPr/>
              </a:pPr>
              <a:t>3/10/2016</a:t>
            </a:fld>
            <a:endParaRPr lang="en-US" dirty="0">
              <a:solidFill>
                <a:srgbClr val="000000"/>
              </a:solidFill>
            </a:endParaRPr>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cs typeface="+mn-cs"/>
              </a:defRPr>
            </a:lvl1pPr>
          </a:lstStyle>
          <a:p>
            <a:pPr>
              <a:defRPr/>
            </a:pPr>
            <a:r>
              <a:rPr lang="pt-BR">
                <a:solidFill>
                  <a:srgbClr val="000000"/>
                </a:solidFill>
              </a:rPr>
              <a:t>Templ ref: PPT-ISO-colour.001   Doc Ref no:</a:t>
            </a:r>
            <a:endParaRPr lang="en-US" dirty="0">
              <a:solidFill>
                <a:srgbClr val="000000"/>
              </a:solidFill>
            </a:endParaRPr>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mn-cs"/>
              </a:defRPr>
            </a:lvl1pPr>
          </a:lstStyle>
          <a:p>
            <a:pPr>
              <a:defRPr/>
            </a:pPr>
            <a:fld id="{0895D934-BA41-45CD-8A77-6C513B6FA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9786164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thersa.co.z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5.gif"/><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18.xml"/><Relationship Id="rId5" Type="http://schemas.openxmlformats.org/officeDocument/2006/relationships/image" Target="../media/image18.gi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gif"/><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5.png"/><Relationship Id="rId7" Type="http://schemas.openxmlformats.org/officeDocument/2006/relationships/diagramColors" Target="../diagrams/colors6.xm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390525"/>
            <a:ext cx="12192000" cy="2145978"/>
          </a:xfrm>
          <a:prstGeom prst="rect">
            <a:avLst/>
          </a:prstGeom>
          <a:ln>
            <a:noFill/>
          </a:ln>
          <a:effectLst>
            <a:softEdge rad="112500"/>
          </a:effectLst>
        </p:spPr>
      </p:pic>
      <p:sp>
        <p:nvSpPr>
          <p:cNvPr id="4" name="TextBox 1"/>
          <p:cNvSpPr txBox="1">
            <a:spLocks noChangeArrowheads="1"/>
          </p:cNvSpPr>
          <p:nvPr/>
        </p:nvSpPr>
        <p:spPr bwMode="auto">
          <a:xfrm>
            <a:off x="0" y="2578981"/>
            <a:ext cx="12192000" cy="3293209"/>
          </a:xfrm>
          <a:prstGeom prst="rect">
            <a:avLst/>
          </a:prstGeom>
          <a:solidFill>
            <a:schemeClr val="accent2"/>
          </a:solidFill>
          <a:ln w="9525">
            <a:solidFill>
              <a:srgbClr val="FFC000"/>
            </a:solidFill>
            <a:miter lim="800000"/>
            <a:headEnd/>
            <a:tailEnd/>
          </a:ln>
        </p:spPr>
        <p:txBody>
          <a:bodyPr wrap="square">
            <a:spAutoFit/>
          </a:bodyPr>
          <a:lstStyle/>
          <a:p>
            <a:pPr marL="638175" lvl="4" algn="ctr">
              <a:tabLst>
                <a:tab pos="542925" algn="l"/>
              </a:tabLst>
            </a:pPr>
            <a:r>
              <a:rPr lang="en-ZA" sz="2800" b="1" dirty="0" smtClean="0">
                <a:solidFill>
                  <a:schemeClr val="bg1"/>
                </a:solidFill>
                <a:latin typeface="+mj-lt"/>
              </a:rPr>
              <a:t>Briefing by SAWS on the support that is provided to farmers in response to climate change and the current drought  </a:t>
            </a:r>
            <a:endParaRPr lang="en-ZA" sz="2800" b="1" dirty="0">
              <a:solidFill>
                <a:schemeClr val="bg1"/>
              </a:solidFill>
              <a:latin typeface="+mj-lt"/>
            </a:endParaRPr>
          </a:p>
          <a:p>
            <a:pPr marL="638175" lvl="4" algn="ctr">
              <a:tabLst>
                <a:tab pos="542925" algn="l"/>
              </a:tabLst>
            </a:pPr>
            <a:r>
              <a:rPr lang="en-ZA" sz="2800" b="1" dirty="0" smtClean="0">
                <a:solidFill>
                  <a:schemeClr val="bg1"/>
                </a:solidFill>
                <a:latin typeface="+mj-lt"/>
              </a:rPr>
              <a:t>Parliamentary Portfolio </a:t>
            </a:r>
            <a:endParaRPr lang="en-ZA" sz="2800" b="1" dirty="0">
              <a:solidFill>
                <a:schemeClr val="bg1"/>
              </a:solidFill>
              <a:latin typeface="+mj-lt"/>
            </a:endParaRPr>
          </a:p>
          <a:p>
            <a:pPr marL="638175" lvl="4" algn="ctr">
              <a:tabLst>
                <a:tab pos="542925" algn="l"/>
              </a:tabLst>
            </a:pPr>
            <a:r>
              <a:rPr lang="en-ZA" sz="2800" b="1" dirty="0">
                <a:solidFill>
                  <a:schemeClr val="bg1"/>
                </a:solidFill>
                <a:latin typeface="+mj-lt"/>
              </a:rPr>
              <a:t>Committee on Agriculture</a:t>
            </a:r>
          </a:p>
          <a:p>
            <a:pPr marL="180975" lvl="3" algn="ctr">
              <a:tabLst>
                <a:tab pos="542925" algn="l"/>
              </a:tabLst>
            </a:pPr>
            <a:r>
              <a:rPr lang="en-ZA" sz="2400" b="1" dirty="0">
                <a:solidFill>
                  <a:schemeClr val="bg1"/>
                </a:solidFill>
                <a:latin typeface="+mj-lt"/>
              </a:rPr>
              <a:t>8 March </a:t>
            </a:r>
            <a:r>
              <a:rPr lang="en-ZA" sz="2400" b="1" dirty="0" smtClean="0">
                <a:solidFill>
                  <a:schemeClr val="bg1"/>
                </a:solidFill>
                <a:latin typeface="+mj-lt"/>
              </a:rPr>
              <a:t>2016</a:t>
            </a:r>
          </a:p>
          <a:p>
            <a:pPr marL="180975" lvl="3" algn="ctr">
              <a:tabLst>
                <a:tab pos="542925" algn="l"/>
              </a:tabLst>
            </a:pPr>
            <a:endParaRPr lang="en-ZA" sz="2400" b="1" dirty="0">
              <a:solidFill>
                <a:schemeClr val="bg1"/>
              </a:solidFill>
              <a:latin typeface="+mj-lt"/>
            </a:endParaRPr>
          </a:p>
          <a:p>
            <a:pPr marL="180975" lvl="3" algn="ctr">
              <a:tabLst>
                <a:tab pos="542925" algn="l"/>
              </a:tabLst>
            </a:pPr>
            <a:endParaRPr lang="en-ZA" sz="2400" b="1" dirty="0" smtClean="0">
              <a:solidFill>
                <a:schemeClr val="bg1"/>
              </a:solidFill>
              <a:latin typeface="+mj-lt"/>
            </a:endParaRPr>
          </a:p>
          <a:p>
            <a:pPr marL="180975" lvl="3" algn="ctr">
              <a:tabLst>
                <a:tab pos="542925" algn="l"/>
              </a:tabLst>
            </a:pPr>
            <a:endParaRPr lang="en-ZA" sz="2400" b="1" dirty="0">
              <a:solidFill>
                <a:schemeClr val="bg1"/>
              </a:solidFill>
              <a:latin typeface="+mj-lt"/>
            </a:endParaRPr>
          </a:p>
        </p:txBody>
      </p:sp>
      <p:sp>
        <p:nvSpPr>
          <p:cNvPr id="5" name="Subtitle 2"/>
          <p:cNvSpPr txBox="1">
            <a:spLocks/>
          </p:cNvSpPr>
          <p:nvPr/>
        </p:nvSpPr>
        <p:spPr bwMode="auto">
          <a:xfrm>
            <a:off x="1956404" y="4500580"/>
            <a:ext cx="8934450" cy="1068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914400" eaLnBrk="1" hangingPunct="1">
              <a:buNone/>
            </a:pPr>
            <a:endParaRPr lang="en-US" sz="2400" b="1" kern="0" baseline="30000" dirty="0"/>
          </a:p>
          <a:p>
            <a:pPr marL="0" indent="0" algn="ctr" defTabSz="914400">
              <a:buNone/>
            </a:pPr>
            <a:r>
              <a:rPr lang="en-US" sz="2800" b="1" kern="0" baseline="30000" dirty="0" smtClean="0">
                <a:solidFill>
                  <a:schemeClr val="bg1"/>
                </a:solidFill>
              </a:rPr>
              <a:t>Dr</a:t>
            </a:r>
            <a:r>
              <a:rPr lang="en-US" sz="2800" b="1" kern="0" baseline="30000" dirty="0">
                <a:solidFill>
                  <a:schemeClr val="bg1"/>
                </a:solidFill>
              </a:rPr>
              <a:t>. Linda Makuleni</a:t>
            </a:r>
          </a:p>
          <a:p>
            <a:pPr marL="0" indent="0" algn="ctr" defTabSz="914400">
              <a:buNone/>
            </a:pPr>
            <a:r>
              <a:rPr lang="en-US" sz="1600" b="1" kern="0" dirty="0">
                <a:solidFill>
                  <a:schemeClr val="bg1"/>
                </a:solidFill>
              </a:rPr>
              <a:t>South African Weather Service</a:t>
            </a:r>
          </a:p>
          <a:p>
            <a:pPr marL="0" indent="0" algn="ctr" defTabSz="914400">
              <a:buNone/>
            </a:pPr>
            <a:r>
              <a:rPr lang="en-US" sz="1400" b="1" i="1" kern="0" dirty="0">
                <a:solidFill>
                  <a:schemeClr val="bg1"/>
                </a:solidFill>
                <a:hlinkClick r:id="rId3"/>
              </a:rPr>
              <a:t>www.weathersa.co.za</a:t>
            </a:r>
            <a:endParaRPr lang="en-US" sz="1400" b="1" i="1" kern="0" dirty="0">
              <a:solidFill>
                <a:schemeClr val="bg1"/>
              </a:solidFill>
            </a:endParaRPr>
          </a:p>
          <a:p>
            <a:pPr marL="0" indent="0" algn="ctr" defTabSz="914400">
              <a:buNone/>
            </a:pPr>
            <a:endParaRPr lang="en-US" sz="1400" b="1" i="1" kern="0" dirty="0">
              <a:solidFill>
                <a:srgbClr val="00B050"/>
              </a:solidFill>
            </a:endParaRPr>
          </a:p>
          <a:p>
            <a:pPr marL="0" indent="0" algn="ctr" defTabSz="914400">
              <a:buNone/>
            </a:pPr>
            <a:endParaRPr lang="en-ZA" sz="1400" b="1" i="1" kern="0" dirty="0">
              <a:solidFill>
                <a:srgbClr val="00B050"/>
              </a:solidFill>
            </a:endParaRPr>
          </a:p>
          <a:p>
            <a:pPr marL="0" indent="0" algn="ctr" defTabSz="914400">
              <a:buNone/>
            </a:pPr>
            <a:r>
              <a:rPr lang="en-US" sz="2400" b="1" kern="0" baseline="30000" dirty="0"/>
              <a:t> </a:t>
            </a:r>
            <a:endParaRPr lang="en-US" sz="1400" i="1" kern="0" dirty="0">
              <a:solidFill>
                <a:srgbClr val="0000CC"/>
              </a:solidFill>
            </a:endParaRPr>
          </a:p>
        </p:txBody>
      </p:sp>
      <p:sp>
        <p:nvSpPr>
          <p:cNvPr id="6" name="Slide Number Placeholder 5"/>
          <p:cNvSpPr>
            <a:spLocks noGrp="1"/>
          </p:cNvSpPr>
          <p:nvPr>
            <p:ph type="sldNum" sz="quarter" idx="12"/>
          </p:nvPr>
        </p:nvSpPr>
        <p:spPr/>
        <p:txBody>
          <a:bodyPr/>
          <a:lstStyle/>
          <a:p>
            <a:pPr>
              <a:defRPr/>
            </a:pPr>
            <a:fld id="{413E935E-F04F-4D0C-96F3-7ACF1BD48325}" type="slidenum">
              <a:rPr lang="en-US" smtClean="0"/>
              <a:pPr>
                <a:defRPr/>
              </a:pPr>
              <a:t>1</a:t>
            </a:fld>
            <a:endParaRPr lang="en-US" dirty="0"/>
          </a:p>
        </p:txBody>
      </p:sp>
    </p:spTree>
    <p:extLst>
      <p:ext uri="{BB962C8B-B14F-4D97-AF65-F5344CB8AC3E}">
        <p14:creationId xmlns:p14="http://schemas.microsoft.com/office/powerpoint/2010/main" xmlns="" val="943610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4775201" y="0"/>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SAWS Climate Change and Drought Response Initiatives</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xmlns="" val="125162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2846389" y="2447891"/>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Forecasting Services</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xmlns="" val="1243644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435927" y="-15585"/>
            <a:ext cx="7221250"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400" b="1" kern="0" dirty="0">
                <a:solidFill>
                  <a:srgbClr val="FFFFFF"/>
                </a:solidFill>
                <a:cs typeface="Arial" panose="020B0604020202020204" pitchFamily="34" charset="0"/>
              </a:rPr>
              <a:t>Weather Forecasts and Warnings</a:t>
            </a:r>
          </a:p>
        </p:txBody>
      </p:sp>
      <p:sp>
        <p:nvSpPr>
          <p:cNvPr id="4" name="TextBox 3"/>
          <p:cNvSpPr txBox="1"/>
          <p:nvPr/>
        </p:nvSpPr>
        <p:spPr>
          <a:xfrm>
            <a:off x="7852882" y="5815053"/>
            <a:ext cx="2072025" cy="307777"/>
          </a:xfrm>
          <a:prstGeom prst="rect">
            <a:avLst/>
          </a:prstGeom>
          <a:noFill/>
        </p:spPr>
        <p:txBody>
          <a:bodyPr wrap="square" rtlCol="0">
            <a:spAutoFit/>
          </a:bodyPr>
          <a:lstStyle/>
          <a:p>
            <a:endParaRPr lang="en-ZA" dirty="0">
              <a:solidFill>
                <a:srgbClr val="000000"/>
              </a:solidFill>
            </a:endParaRPr>
          </a:p>
        </p:txBody>
      </p:sp>
      <p:grpSp>
        <p:nvGrpSpPr>
          <p:cNvPr id="15" name="Group 14"/>
          <p:cNvGrpSpPr/>
          <p:nvPr/>
        </p:nvGrpSpPr>
        <p:grpSpPr>
          <a:xfrm>
            <a:off x="1722511" y="676816"/>
            <a:ext cx="8676154" cy="6121828"/>
            <a:chOff x="373191" y="676816"/>
            <a:chExt cx="8426886" cy="6121828"/>
          </a:xfrm>
        </p:grpSpPr>
        <p:sp>
          <p:nvSpPr>
            <p:cNvPr id="6" name="Rectangle 4"/>
            <p:cNvSpPr>
              <a:spLocks noChangeArrowheads="1"/>
            </p:cNvSpPr>
            <p:nvPr/>
          </p:nvSpPr>
          <p:spPr bwMode="auto">
            <a:xfrm>
              <a:off x="423558" y="676816"/>
              <a:ext cx="8001000" cy="503237"/>
            </a:xfrm>
            <a:prstGeom prst="rect">
              <a:avLst/>
            </a:prstGeom>
            <a:solidFill>
              <a:schemeClr val="accent1">
                <a:lumMod val="60000"/>
                <a:lumOff val="40000"/>
              </a:schemeClr>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050" dirty="0">
                <a:solidFill>
                  <a:prstClr val="black"/>
                </a:solidFill>
              </a:endParaRPr>
            </a:p>
          </p:txBody>
        </p:sp>
        <p:sp>
          <p:nvSpPr>
            <p:cNvPr id="7" name="Freeform 6"/>
            <p:cNvSpPr>
              <a:spLocks/>
            </p:cNvSpPr>
            <p:nvPr/>
          </p:nvSpPr>
          <p:spPr bwMode="auto">
            <a:xfrm>
              <a:off x="380551" y="3319859"/>
              <a:ext cx="8015288" cy="1987550"/>
            </a:xfrm>
            <a:custGeom>
              <a:avLst/>
              <a:gdLst>
                <a:gd name="T0" fmla="*/ 0 w 5049"/>
                <a:gd name="T1" fmla="*/ 2147483647 h 1252"/>
                <a:gd name="T2" fmla="*/ 2147483647 w 5049"/>
                <a:gd name="T3" fmla="*/ 2147483647 h 1252"/>
                <a:gd name="T4" fmla="*/ 2147483647 w 5049"/>
                <a:gd name="T5" fmla="*/ 2147483647 h 1252"/>
                <a:gd name="T6" fmla="*/ 2147483647 w 5049"/>
                <a:gd name="T7" fmla="*/ 2147483647 h 1252"/>
                <a:gd name="T8" fmla="*/ 2147483647 w 5049"/>
                <a:gd name="T9" fmla="*/ 2147483647 h 1252"/>
                <a:gd name="T10" fmla="*/ 2147483647 w 5049"/>
                <a:gd name="T11" fmla="*/ 2147483647 h 1252"/>
                <a:gd name="T12" fmla="*/ 2147483647 w 5049"/>
                <a:gd name="T13" fmla="*/ 2147483647 h 1252"/>
                <a:gd name="T14" fmla="*/ 2147483647 w 5049"/>
                <a:gd name="T15" fmla="*/ 2147483647 h 1252"/>
                <a:gd name="T16" fmla="*/ 0 60000 65536"/>
                <a:gd name="T17" fmla="*/ 0 60000 65536"/>
                <a:gd name="T18" fmla="*/ 0 60000 65536"/>
                <a:gd name="T19" fmla="*/ 0 60000 65536"/>
                <a:gd name="T20" fmla="*/ 0 60000 65536"/>
                <a:gd name="T21" fmla="*/ 0 60000 65536"/>
                <a:gd name="T22" fmla="*/ 0 60000 65536"/>
                <a:gd name="T23" fmla="*/ 0 60000 65536"/>
                <a:gd name="T24" fmla="*/ 0 w 5049"/>
                <a:gd name="T25" fmla="*/ 0 h 1252"/>
                <a:gd name="T26" fmla="*/ 5049 w 5049"/>
                <a:gd name="T27" fmla="*/ 1252 h 1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9" h="1252">
                  <a:moveTo>
                    <a:pt x="0" y="1252"/>
                  </a:moveTo>
                  <a:cubicBezTo>
                    <a:pt x="44" y="1201"/>
                    <a:pt x="86" y="1158"/>
                    <a:pt x="158" y="1090"/>
                  </a:cubicBezTo>
                  <a:cubicBezTo>
                    <a:pt x="229" y="1022"/>
                    <a:pt x="295" y="931"/>
                    <a:pt x="425" y="843"/>
                  </a:cubicBezTo>
                  <a:cubicBezTo>
                    <a:pt x="556" y="755"/>
                    <a:pt x="713" y="659"/>
                    <a:pt x="935" y="566"/>
                  </a:cubicBezTo>
                  <a:cubicBezTo>
                    <a:pt x="1157" y="472"/>
                    <a:pt x="1466" y="357"/>
                    <a:pt x="1755" y="281"/>
                  </a:cubicBezTo>
                  <a:cubicBezTo>
                    <a:pt x="2045" y="204"/>
                    <a:pt x="2325" y="148"/>
                    <a:pt x="2675" y="103"/>
                  </a:cubicBezTo>
                  <a:cubicBezTo>
                    <a:pt x="3025" y="59"/>
                    <a:pt x="3459" y="22"/>
                    <a:pt x="3855" y="11"/>
                  </a:cubicBezTo>
                  <a:cubicBezTo>
                    <a:pt x="4251" y="0"/>
                    <a:pt x="4800" y="29"/>
                    <a:pt x="5049" y="34"/>
                  </a:cubicBezTo>
                </a:path>
              </a:pathLst>
            </a:custGeom>
            <a:noFill/>
            <a:ln w="28575">
              <a:solidFill>
                <a:schemeClr val="accent2">
                  <a:lumMod val="50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ZA" sz="1050" dirty="0">
                <a:solidFill>
                  <a:prstClr val="black"/>
                </a:solidFill>
              </a:endParaRPr>
            </a:p>
          </p:txBody>
        </p:sp>
        <p:sp>
          <p:nvSpPr>
            <p:cNvPr id="8" name="Freeform 7"/>
            <p:cNvSpPr>
              <a:spLocks/>
            </p:cNvSpPr>
            <p:nvPr/>
          </p:nvSpPr>
          <p:spPr bwMode="auto">
            <a:xfrm>
              <a:off x="373191" y="1840598"/>
              <a:ext cx="8043862" cy="3486150"/>
            </a:xfrm>
            <a:custGeom>
              <a:avLst/>
              <a:gdLst>
                <a:gd name="T0" fmla="*/ 0 w 5067"/>
                <a:gd name="T1" fmla="*/ 2147483647 h 2196"/>
                <a:gd name="T2" fmla="*/ 2147483647 w 5067"/>
                <a:gd name="T3" fmla="*/ 2147483647 h 2196"/>
                <a:gd name="T4" fmla="*/ 2147483647 w 5067"/>
                <a:gd name="T5" fmla="*/ 2147483647 h 2196"/>
                <a:gd name="T6" fmla="*/ 2147483647 w 5067"/>
                <a:gd name="T7" fmla="*/ 2147483647 h 2196"/>
                <a:gd name="T8" fmla="*/ 2147483647 w 5067"/>
                <a:gd name="T9" fmla="*/ 2147483647 h 2196"/>
                <a:gd name="T10" fmla="*/ 2147483647 w 5067"/>
                <a:gd name="T11" fmla="*/ 2147483647 h 2196"/>
                <a:gd name="T12" fmla="*/ 2147483647 w 5067"/>
                <a:gd name="T13" fmla="*/ 2147483647 h 2196"/>
                <a:gd name="T14" fmla="*/ 2147483647 w 5067"/>
                <a:gd name="T15" fmla="*/ 2147483647 h 2196"/>
                <a:gd name="T16" fmla="*/ 2147483647 w 5067"/>
                <a:gd name="T17" fmla="*/ 0 h 2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67"/>
                <a:gd name="T28" fmla="*/ 0 h 2196"/>
                <a:gd name="T29" fmla="*/ 5067 w 5067"/>
                <a:gd name="T30" fmla="*/ 2196 h 2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67" h="2196">
                  <a:moveTo>
                    <a:pt x="0" y="2196"/>
                  </a:moveTo>
                  <a:cubicBezTo>
                    <a:pt x="4" y="2155"/>
                    <a:pt x="9" y="2115"/>
                    <a:pt x="53" y="2034"/>
                  </a:cubicBezTo>
                  <a:cubicBezTo>
                    <a:pt x="96" y="1953"/>
                    <a:pt x="166" y="1818"/>
                    <a:pt x="263" y="1710"/>
                  </a:cubicBezTo>
                  <a:cubicBezTo>
                    <a:pt x="359" y="1602"/>
                    <a:pt x="478" y="1496"/>
                    <a:pt x="630" y="1386"/>
                  </a:cubicBezTo>
                  <a:cubicBezTo>
                    <a:pt x="782" y="1275"/>
                    <a:pt x="995" y="1145"/>
                    <a:pt x="1175" y="1047"/>
                  </a:cubicBezTo>
                  <a:cubicBezTo>
                    <a:pt x="1354" y="948"/>
                    <a:pt x="1480" y="885"/>
                    <a:pt x="1705" y="792"/>
                  </a:cubicBezTo>
                  <a:cubicBezTo>
                    <a:pt x="1930" y="698"/>
                    <a:pt x="2180" y="587"/>
                    <a:pt x="2525" y="483"/>
                  </a:cubicBezTo>
                  <a:cubicBezTo>
                    <a:pt x="2871" y="379"/>
                    <a:pt x="3356" y="251"/>
                    <a:pt x="3780" y="171"/>
                  </a:cubicBezTo>
                  <a:cubicBezTo>
                    <a:pt x="4204" y="91"/>
                    <a:pt x="4799" y="36"/>
                    <a:pt x="5067" y="0"/>
                  </a:cubicBezTo>
                </a:path>
              </a:pathLst>
            </a:custGeom>
            <a:noFill/>
            <a:ln w="28575">
              <a:solidFill>
                <a:schemeClr val="accent2">
                  <a:lumMod val="50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ZA" sz="1050" dirty="0">
                <a:solidFill>
                  <a:prstClr val="black"/>
                </a:solidFill>
              </a:endParaRPr>
            </a:p>
          </p:txBody>
        </p:sp>
        <p:sp>
          <p:nvSpPr>
            <p:cNvPr id="9" name="Text Box 8"/>
            <p:cNvSpPr txBox="1">
              <a:spLocks noChangeArrowheads="1"/>
            </p:cNvSpPr>
            <p:nvPr/>
          </p:nvSpPr>
          <p:spPr bwMode="auto">
            <a:xfrm>
              <a:off x="606121" y="4264132"/>
              <a:ext cx="681037" cy="415498"/>
            </a:xfrm>
            <a:prstGeom prst="rect">
              <a:avLst/>
            </a:prstGeom>
            <a:solidFill>
              <a:schemeClr val="accent2">
                <a:lumMod val="50000"/>
              </a:schemeClr>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prstClr val="white"/>
                  </a:solidFill>
                </a:rPr>
                <a:t>0 – 6 Hours</a:t>
              </a:r>
            </a:p>
          </p:txBody>
        </p:sp>
        <p:sp>
          <p:nvSpPr>
            <p:cNvPr id="10" name="Text Box 9"/>
            <p:cNvSpPr txBox="1">
              <a:spLocks noChangeArrowheads="1"/>
            </p:cNvSpPr>
            <p:nvPr/>
          </p:nvSpPr>
          <p:spPr bwMode="auto">
            <a:xfrm>
              <a:off x="2263471" y="3398945"/>
              <a:ext cx="765175" cy="415498"/>
            </a:xfrm>
            <a:prstGeom prst="rect">
              <a:avLst/>
            </a:prstGeom>
            <a:solidFill>
              <a:schemeClr val="accent2">
                <a:lumMod val="75000"/>
              </a:schemeClr>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prstClr val="white"/>
                  </a:solidFill>
                </a:rPr>
                <a:t>24 -72 Hours</a:t>
              </a:r>
            </a:p>
          </p:txBody>
        </p:sp>
        <p:sp>
          <p:nvSpPr>
            <p:cNvPr id="11" name="Text Box 10"/>
            <p:cNvSpPr txBox="1">
              <a:spLocks noChangeArrowheads="1"/>
            </p:cNvSpPr>
            <p:nvPr/>
          </p:nvSpPr>
          <p:spPr bwMode="auto">
            <a:xfrm>
              <a:off x="3198508" y="3038582"/>
              <a:ext cx="766763" cy="415498"/>
            </a:xfrm>
            <a:prstGeom prst="rect">
              <a:avLst/>
            </a:prstGeom>
            <a:solidFill>
              <a:schemeClr val="accent2"/>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prstClr val="white"/>
                  </a:solidFill>
                </a:rPr>
                <a:t>4 -10 Days</a:t>
              </a:r>
            </a:p>
          </p:txBody>
        </p:sp>
        <p:sp>
          <p:nvSpPr>
            <p:cNvPr id="12" name="Text Box 11"/>
            <p:cNvSpPr txBox="1">
              <a:spLocks noChangeArrowheads="1"/>
            </p:cNvSpPr>
            <p:nvPr/>
          </p:nvSpPr>
          <p:spPr bwMode="auto">
            <a:xfrm>
              <a:off x="4206571" y="2679807"/>
              <a:ext cx="681037" cy="415498"/>
            </a:xfrm>
            <a:prstGeom prst="rect">
              <a:avLst/>
            </a:prstGeom>
            <a:solidFill>
              <a:schemeClr val="accent2"/>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prstClr val="white"/>
                  </a:solidFill>
                </a:rPr>
                <a:t>11- 30 Days</a:t>
              </a:r>
            </a:p>
          </p:txBody>
        </p:sp>
        <p:sp>
          <p:nvSpPr>
            <p:cNvPr id="13" name="Text Box 12"/>
            <p:cNvSpPr txBox="1">
              <a:spLocks noChangeArrowheads="1"/>
            </p:cNvSpPr>
            <p:nvPr/>
          </p:nvSpPr>
          <p:spPr bwMode="auto">
            <a:xfrm>
              <a:off x="5143196" y="2463907"/>
              <a:ext cx="1428750" cy="253916"/>
            </a:xfrm>
            <a:prstGeom prst="rect">
              <a:avLst/>
            </a:prstGeom>
            <a:solidFill>
              <a:schemeClr val="accent2">
                <a:lumMod val="60000"/>
                <a:lumOff val="40000"/>
              </a:schemeClr>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srgbClr val="C0504D">
                      <a:lumMod val="50000"/>
                    </a:srgbClr>
                  </a:solidFill>
                </a:rPr>
                <a:t>30 Days– 2 Years</a:t>
              </a:r>
            </a:p>
          </p:txBody>
        </p:sp>
        <p:sp>
          <p:nvSpPr>
            <p:cNvPr id="14" name="Text Box 13"/>
            <p:cNvSpPr txBox="1">
              <a:spLocks noChangeArrowheads="1"/>
            </p:cNvSpPr>
            <p:nvPr/>
          </p:nvSpPr>
          <p:spPr bwMode="auto">
            <a:xfrm>
              <a:off x="6852933" y="2257532"/>
              <a:ext cx="955675" cy="253916"/>
            </a:xfrm>
            <a:prstGeom prst="rect">
              <a:avLst/>
            </a:prstGeom>
            <a:solidFill>
              <a:schemeClr val="accent2">
                <a:lumMod val="40000"/>
                <a:lumOff val="60000"/>
              </a:schemeClr>
            </a:solidFill>
            <a:ln w="12700">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1050" b="1" dirty="0">
                  <a:solidFill>
                    <a:srgbClr val="C0504D">
                      <a:lumMod val="50000"/>
                    </a:srgbClr>
                  </a:solidFill>
                </a:rPr>
                <a:t>&gt; 2 Years</a:t>
              </a:r>
            </a:p>
          </p:txBody>
        </p:sp>
        <p:sp>
          <p:nvSpPr>
            <p:cNvPr id="16" name="Line 15"/>
            <p:cNvSpPr>
              <a:spLocks noChangeShapeType="1"/>
            </p:cNvSpPr>
            <p:nvPr/>
          </p:nvSpPr>
          <p:spPr bwMode="auto">
            <a:xfrm>
              <a:off x="8148333" y="1853153"/>
              <a:ext cx="1588" cy="1524000"/>
            </a:xfrm>
            <a:prstGeom prst="line">
              <a:avLst/>
            </a:prstGeom>
            <a:noFill/>
            <a:ln w="28575">
              <a:solidFill>
                <a:schemeClr val="accent2">
                  <a:lumMod val="5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ZA" sz="1050" dirty="0">
                <a:solidFill>
                  <a:prstClr val="black"/>
                </a:solidFill>
              </a:endParaRPr>
            </a:p>
          </p:txBody>
        </p:sp>
        <p:sp>
          <p:nvSpPr>
            <p:cNvPr id="17" name="Text Box 16"/>
            <p:cNvSpPr txBox="1">
              <a:spLocks noChangeArrowheads="1"/>
            </p:cNvSpPr>
            <p:nvPr/>
          </p:nvSpPr>
          <p:spPr bwMode="auto">
            <a:xfrm>
              <a:off x="494996" y="828782"/>
              <a:ext cx="127635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Observations</a:t>
              </a:r>
            </a:p>
          </p:txBody>
        </p:sp>
        <p:sp>
          <p:nvSpPr>
            <p:cNvPr id="18" name="Text Box 17"/>
            <p:cNvSpPr txBox="1">
              <a:spLocks noChangeArrowheads="1"/>
            </p:cNvSpPr>
            <p:nvPr/>
          </p:nvSpPr>
          <p:spPr bwMode="auto">
            <a:xfrm>
              <a:off x="2128533" y="806557"/>
              <a:ext cx="3024188"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Numerical Weather Prediction</a:t>
              </a:r>
            </a:p>
          </p:txBody>
        </p:sp>
        <p:sp>
          <p:nvSpPr>
            <p:cNvPr id="19" name="Text Box 18"/>
            <p:cNvSpPr txBox="1">
              <a:spLocks noChangeArrowheads="1"/>
            </p:cNvSpPr>
            <p:nvPr/>
          </p:nvSpPr>
          <p:spPr bwMode="auto">
            <a:xfrm>
              <a:off x="4795533" y="825607"/>
              <a:ext cx="1785938"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Global Climate Model</a:t>
              </a:r>
            </a:p>
          </p:txBody>
        </p:sp>
        <p:sp>
          <p:nvSpPr>
            <p:cNvPr id="20" name="Text Box 19"/>
            <p:cNvSpPr txBox="1">
              <a:spLocks noChangeArrowheads="1"/>
            </p:cNvSpPr>
            <p:nvPr/>
          </p:nvSpPr>
          <p:spPr bwMode="auto">
            <a:xfrm>
              <a:off x="494996" y="1257407"/>
              <a:ext cx="1276350" cy="1465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Satellite</a:t>
              </a:r>
            </a:p>
            <a:p>
              <a:pPr marL="171450" indent="-171450" eaLnBrk="1" hangingPunct="1">
                <a:spcBef>
                  <a:spcPct val="50000"/>
                </a:spcBef>
              </a:pPr>
              <a:r>
                <a:rPr lang="en-US" altLang="en-US" sz="1050" dirty="0">
                  <a:solidFill>
                    <a:srgbClr val="002060"/>
                  </a:solidFill>
                  <a:latin typeface="Arial" charset="0"/>
                </a:rPr>
                <a:t>Radar</a:t>
              </a:r>
            </a:p>
            <a:p>
              <a:pPr marL="171450" indent="-171450" eaLnBrk="1" hangingPunct="1">
                <a:spcBef>
                  <a:spcPct val="50000"/>
                </a:spcBef>
              </a:pPr>
              <a:r>
                <a:rPr lang="en-US" altLang="en-US" sz="1050" dirty="0">
                  <a:solidFill>
                    <a:srgbClr val="002060"/>
                  </a:solidFill>
                  <a:latin typeface="Arial" charset="0"/>
                </a:rPr>
                <a:t>SAFFG</a:t>
              </a:r>
            </a:p>
            <a:p>
              <a:pPr marL="171450" indent="-171450" eaLnBrk="1" hangingPunct="1">
                <a:spcBef>
                  <a:spcPct val="50000"/>
                </a:spcBef>
              </a:pPr>
              <a:r>
                <a:rPr lang="en-US" altLang="en-US" sz="1050" dirty="0">
                  <a:solidFill>
                    <a:srgbClr val="002060"/>
                  </a:solidFill>
                  <a:latin typeface="Arial" charset="0"/>
                </a:rPr>
                <a:t>Synops</a:t>
              </a:r>
            </a:p>
            <a:p>
              <a:pPr marL="171450" indent="-171450" eaLnBrk="1" hangingPunct="1">
                <a:spcBef>
                  <a:spcPct val="50000"/>
                </a:spcBef>
              </a:pPr>
              <a:r>
                <a:rPr lang="en-US" altLang="en-US" sz="1050" dirty="0">
                  <a:solidFill>
                    <a:srgbClr val="002060"/>
                  </a:solidFill>
                  <a:latin typeface="Arial" charset="0"/>
                </a:rPr>
                <a:t>LDN</a:t>
              </a:r>
            </a:p>
            <a:p>
              <a:pPr marL="171450" indent="-171450" eaLnBrk="1" hangingPunct="1">
                <a:spcBef>
                  <a:spcPct val="50000"/>
                </a:spcBef>
              </a:pPr>
              <a:r>
                <a:rPr lang="en-US" altLang="en-US" sz="1050" dirty="0">
                  <a:solidFill>
                    <a:srgbClr val="002060"/>
                  </a:solidFill>
                  <a:latin typeface="Arial" charset="0"/>
                </a:rPr>
                <a:t>Upper Air</a:t>
              </a:r>
            </a:p>
          </p:txBody>
        </p:sp>
        <p:sp>
          <p:nvSpPr>
            <p:cNvPr id="21" name="Text Box 20"/>
            <p:cNvSpPr txBox="1">
              <a:spLocks noChangeArrowheads="1"/>
            </p:cNvSpPr>
            <p:nvPr/>
          </p:nvSpPr>
          <p:spPr bwMode="auto">
            <a:xfrm>
              <a:off x="1566558" y="1257407"/>
              <a:ext cx="1462088" cy="122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Regional (SADC)</a:t>
              </a:r>
            </a:p>
            <a:p>
              <a:pPr marL="171450" indent="-171450" eaLnBrk="1" hangingPunct="1">
                <a:spcBef>
                  <a:spcPct val="50000"/>
                </a:spcBef>
              </a:pPr>
              <a:r>
                <a:rPr lang="en-US" altLang="en-US" sz="1050" dirty="0">
                  <a:solidFill>
                    <a:srgbClr val="002060"/>
                  </a:solidFill>
                  <a:latin typeface="Arial" charset="0"/>
                </a:rPr>
                <a:t>Local (SA)</a:t>
              </a:r>
            </a:p>
            <a:p>
              <a:pPr marL="171450" indent="-171450" eaLnBrk="1" hangingPunct="1">
                <a:spcBef>
                  <a:spcPct val="50000"/>
                </a:spcBef>
              </a:pPr>
              <a:r>
                <a:rPr lang="en-US" altLang="en-US" sz="1050" dirty="0">
                  <a:solidFill>
                    <a:srgbClr val="002060"/>
                  </a:solidFill>
                  <a:latin typeface="Arial" charset="0"/>
                </a:rPr>
                <a:t>Mesoscale</a:t>
              </a:r>
            </a:p>
            <a:p>
              <a:pPr marL="171450" indent="-171450" eaLnBrk="1" hangingPunct="1">
                <a:spcBef>
                  <a:spcPct val="50000"/>
                </a:spcBef>
              </a:pPr>
              <a:r>
                <a:rPr lang="en-US" altLang="en-US" sz="1050" dirty="0">
                  <a:solidFill>
                    <a:srgbClr val="002060"/>
                  </a:solidFill>
                  <a:latin typeface="Arial" charset="0"/>
                </a:rPr>
                <a:t>Ensembles </a:t>
              </a:r>
            </a:p>
            <a:p>
              <a:pPr marL="171450" indent="-171450" eaLnBrk="1" hangingPunct="1">
                <a:spcBef>
                  <a:spcPct val="50000"/>
                </a:spcBef>
              </a:pPr>
              <a:r>
                <a:rPr lang="en-US" altLang="en-US" sz="1050" dirty="0">
                  <a:solidFill>
                    <a:srgbClr val="002060"/>
                  </a:solidFill>
                  <a:latin typeface="Arial" charset="0"/>
                </a:rPr>
                <a:t>MOS</a:t>
              </a:r>
            </a:p>
          </p:txBody>
        </p:sp>
        <p:sp>
          <p:nvSpPr>
            <p:cNvPr id="22" name="Text Box 21"/>
            <p:cNvSpPr txBox="1">
              <a:spLocks noChangeArrowheads="1"/>
            </p:cNvSpPr>
            <p:nvPr/>
          </p:nvSpPr>
          <p:spPr bwMode="auto">
            <a:xfrm>
              <a:off x="6548133" y="806557"/>
              <a:ext cx="200025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 Coupled: GCM+ Ocean </a:t>
              </a:r>
            </a:p>
          </p:txBody>
        </p:sp>
        <p:sp>
          <p:nvSpPr>
            <p:cNvPr id="23" name="Text Box 22"/>
            <p:cNvSpPr txBox="1">
              <a:spLocks noChangeArrowheads="1"/>
            </p:cNvSpPr>
            <p:nvPr/>
          </p:nvSpPr>
          <p:spPr bwMode="auto">
            <a:xfrm>
              <a:off x="2783378" y="1257407"/>
              <a:ext cx="1483518" cy="9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Medium range (ECMWF)</a:t>
              </a:r>
            </a:p>
            <a:p>
              <a:pPr marL="171450" indent="-171450" eaLnBrk="1" hangingPunct="1">
                <a:spcBef>
                  <a:spcPct val="50000"/>
                </a:spcBef>
              </a:pPr>
              <a:r>
                <a:rPr lang="en-US" altLang="en-US" sz="1050" dirty="0">
                  <a:solidFill>
                    <a:srgbClr val="002060"/>
                  </a:solidFill>
                  <a:latin typeface="Arial" charset="0"/>
                </a:rPr>
                <a:t>Ensembles (NCEP)</a:t>
              </a:r>
            </a:p>
            <a:p>
              <a:pPr marL="171450" indent="-171450" eaLnBrk="1" hangingPunct="1">
                <a:spcBef>
                  <a:spcPct val="50000"/>
                </a:spcBef>
              </a:pPr>
              <a:r>
                <a:rPr lang="en-US" altLang="en-US" sz="1050" dirty="0">
                  <a:solidFill>
                    <a:srgbClr val="002060"/>
                  </a:solidFill>
                  <a:latin typeface="Arial" charset="0"/>
                </a:rPr>
                <a:t>MOS</a:t>
              </a:r>
            </a:p>
          </p:txBody>
        </p:sp>
        <p:sp>
          <p:nvSpPr>
            <p:cNvPr id="24" name="Text Box 23"/>
            <p:cNvSpPr txBox="1">
              <a:spLocks noChangeArrowheads="1"/>
            </p:cNvSpPr>
            <p:nvPr/>
          </p:nvSpPr>
          <p:spPr bwMode="auto">
            <a:xfrm>
              <a:off x="4209746" y="1257407"/>
              <a:ext cx="1143000" cy="496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Ensembles</a:t>
              </a:r>
            </a:p>
            <a:p>
              <a:pPr marL="171450" indent="-171450" eaLnBrk="1" hangingPunct="1">
                <a:spcBef>
                  <a:spcPct val="50000"/>
                </a:spcBef>
              </a:pPr>
              <a:r>
                <a:rPr lang="en-US" altLang="en-US" sz="1050" dirty="0">
                  <a:solidFill>
                    <a:srgbClr val="002060"/>
                  </a:solidFill>
                  <a:latin typeface="Arial" charset="0"/>
                </a:rPr>
                <a:t>MOS</a:t>
              </a:r>
            </a:p>
          </p:txBody>
        </p:sp>
        <p:sp>
          <p:nvSpPr>
            <p:cNvPr id="25" name="Text Box 24"/>
            <p:cNvSpPr txBox="1">
              <a:spLocks noChangeArrowheads="1"/>
            </p:cNvSpPr>
            <p:nvPr/>
          </p:nvSpPr>
          <p:spPr bwMode="auto">
            <a:xfrm>
              <a:off x="5352745" y="1257407"/>
              <a:ext cx="1423987" cy="65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Multi-model Ensembles</a:t>
              </a:r>
            </a:p>
            <a:p>
              <a:pPr marL="171450" indent="-171450" eaLnBrk="1" hangingPunct="1">
                <a:spcBef>
                  <a:spcPct val="50000"/>
                </a:spcBef>
              </a:pPr>
              <a:r>
                <a:rPr lang="en-US" altLang="en-US" sz="1050" dirty="0">
                  <a:solidFill>
                    <a:srgbClr val="002060"/>
                  </a:solidFill>
                  <a:latin typeface="Arial" charset="0"/>
                </a:rPr>
                <a:t>MOS</a:t>
              </a:r>
            </a:p>
          </p:txBody>
        </p:sp>
        <p:sp>
          <p:nvSpPr>
            <p:cNvPr id="26" name="Text Box 25"/>
            <p:cNvSpPr txBox="1">
              <a:spLocks noChangeArrowheads="1"/>
            </p:cNvSpPr>
            <p:nvPr/>
          </p:nvSpPr>
          <p:spPr bwMode="auto">
            <a:xfrm>
              <a:off x="6571946" y="1247738"/>
              <a:ext cx="152082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US" altLang="en-US" sz="1050" dirty="0">
                  <a:solidFill>
                    <a:srgbClr val="002060"/>
                  </a:solidFill>
                  <a:latin typeface="Arial" charset="0"/>
                </a:rPr>
                <a:t>Ocean Models -GCM Ensembles</a:t>
              </a:r>
            </a:p>
          </p:txBody>
        </p:sp>
        <p:sp>
          <p:nvSpPr>
            <p:cNvPr id="27" name="Text Box 28"/>
            <p:cNvSpPr txBox="1">
              <a:spLocks noChangeArrowheads="1"/>
            </p:cNvSpPr>
            <p:nvPr/>
          </p:nvSpPr>
          <p:spPr bwMode="auto">
            <a:xfrm>
              <a:off x="4864231" y="3559628"/>
              <a:ext cx="1196975" cy="17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Outlook</a:t>
              </a:r>
              <a:r>
                <a:rPr lang="en-US" altLang="en-US" sz="1050" dirty="0">
                  <a:solidFill>
                    <a:srgbClr val="002060"/>
                  </a:solidFill>
                  <a:latin typeface="Arial" charset="0"/>
                </a:rPr>
                <a:t>:</a:t>
              </a:r>
            </a:p>
            <a:p>
              <a:pPr marL="171450" indent="-171450" eaLnBrk="1" hangingPunct="1">
                <a:spcBef>
                  <a:spcPct val="50000"/>
                </a:spcBef>
              </a:pPr>
              <a:r>
                <a:rPr lang="en-US" altLang="en-US" sz="1050" dirty="0">
                  <a:solidFill>
                    <a:srgbClr val="002060"/>
                  </a:solidFill>
                  <a:latin typeface="Arial" charset="0"/>
                </a:rPr>
                <a:t>Rainfall &amp; temperature anomalies</a:t>
              </a:r>
            </a:p>
            <a:p>
              <a:pPr marL="171450" indent="-171450" eaLnBrk="1" hangingPunct="1">
                <a:spcBef>
                  <a:spcPct val="50000"/>
                </a:spcBef>
              </a:pPr>
              <a:r>
                <a:rPr lang="en-US" altLang="en-US" sz="1050" dirty="0">
                  <a:solidFill>
                    <a:srgbClr val="002060"/>
                  </a:solidFill>
                  <a:latin typeface="Arial" charset="0"/>
                </a:rPr>
                <a:t>Agro-meteorology advisory service</a:t>
              </a:r>
            </a:p>
            <a:p>
              <a:pPr marL="171450" indent="-171450" eaLnBrk="1" hangingPunct="1">
                <a:spcBef>
                  <a:spcPct val="50000"/>
                </a:spcBef>
              </a:pPr>
              <a:endParaRPr lang="en-US" altLang="en-US" sz="1050" dirty="0">
                <a:solidFill>
                  <a:srgbClr val="002060"/>
                </a:solidFill>
                <a:latin typeface="Arial" charset="0"/>
              </a:endParaRPr>
            </a:p>
          </p:txBody>
        </p:sp>
        <p:sp>
          <p:nvSpPr>
            <p:cNvPr id="28" name="Text Box 29"/>
            <p:cNvSpPr txBox="1">
              <a:spLocks noChangeArrowheads="1"/>
            </p:cNvSpPr>
            <p:nvPr/>
          </p:nvSpPr>
          <p:spPr bwMode="auto">
            <a:xfrm>
              <a:off x="3066746" y="3757720"/>
              <a:ext cx="1200150" cy="1546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Arial" charset="0"/>
                <a:buNone/>
              </a:pPr>
              <a:r>
                <a:rPr lang="en-US" altLang="en-US" sz="1050" b="1" dirty="0">
                  <a:solidFill>
                    <a:srgbClr val="002060"/>
                  </a:solidFill>
                  <a:latin typeface="Arial" charset="0"/>
                </a:rPr>
                <a:t>Advisories</a:t>
              </a:r>
              <a:r>
                <a:rPr lang="en-US" altLang="en-US" sz="1050" dirty="0">
                  <a:solidFill>
                    <a:srgbClr val="002060"/>
                  </a:solidFill>
                  <a:latin typeface="Arial" charset="0"/>
                </a:rPr>
                <a:t>:</a:t>
              </a:r>
            </a:p>
            <a:p>
              <a:pPr marL="171450" indent="-171450" eaLnBrk="1" hangingPunct="1">
                <a:spcBef>
                  <a:spcPct val="50000"/>
                </a:spcBef>
              </a:pPr>
              <a:r>
                <a:rPr lang="en-US" altLang="en-US" sz="1050" dirty="0">
                  <a:solidFill>
                    <a:srgbClr val="002060"/>
                  </a:solidFill>
                  <a:latin typeface="Arial" charset="0"/>
                </a:rPr>
                <a:t>Potential hazardous weather events</a:t>
              </a:r>
            </a:p>
            <a:p>
              <a:pPr marL="171450" indent="-171450" eaLnBrk="1" hangingPunct="1">
                <a:spcBef>
                  <a:spcPct val="50000"/>
                </a:spcBef>
              </a:pPr>
              <a:r>
                <a:rPr lang="en-US" altLang="en-US" sz="1050" dirty="0">
                  <a:solidFill>
                    <a:srgbClr val="002060"/>
                  </a:solidFill>
                  <a:latin typeface="Arial" charset="0"/>
                </a:rPr>
                <a:t>Rain and temperature anomalies</a:t>
              </a:r>
            </a:p>
          </p:txBody>
        </p:sp>
        <p:sp>
          <p:nvSpPr>
            <p:cNvPr id="29" name="Text Box 30"/>
            <p:cNvSpPr txBox="1">
              <a:spLocks noChangeArrowheads="1"/>
            </p:cNvSpPr>
            <p:nvPr/>
          </p:nvSpPr>
          <p:spPr bwMode="auto">
            <a:xfrm>
              <a:off x="6762810" y="3407409"/>
              <a:ext cx="1691791" cy="186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b="1" dirty="0">
                  <a:solidFill>
                    <a:srgbClr val="002060"/>
                  </a:solidFill>
                  <a:latin typeface="Arial" charset="0"/>
                </a:rPr>
                <a:t>Outlook</a:t>
              </a:r>
              <a:r>
                <a:rPr lang="en-US" altLang="en-US" sz="1050" dirty="0">
                  <a:solidFill>
                    <a:srgbClr val="002060"/>
                  </a:solidFill>
                  <a:latin typeface="Arial" charset="0"/>
                </a:rPr>
                <a:t>:</a:t>
              </a:r>
            </a:p>
            <a:p>
              <a:pPr marL="171450" indent="-171450" eaLnBrk="1" hangingPunct="1">
                <a:spcBef>
                  <a:spcPct val="50000"/>
                </a:spcBef>
              </a:pPr>
              <a:r>
                <a:rPr lang="en-US" altLang="en-US" sz="1050" dirty="0">
                  <a:solidFill>
                    <a:srgbClr val="002060"/>
                  </a:solidFill>
                  <a:latin typeface="Arial" charset="0"/>
                </a:rPr>
                <a:t>Rainfall and temperature anomalies</a:t>
              </a:r>
            </a:p>
            <a:p>
              <a:pPr marL="171450" indent="-171450" eaLnBrk="1" hangingPunct="1">
                <a:spcBef>
                  <a:spcPct val="50000"/>
                </a:spcBef>
              </a:pPr>
              <a:r>
                <a:rPr lang="en-US" altLang="en-US" sz="1050" dirty="0">
                  <a:solidFill>
                    <a:srgbClr val="002060"/>
                  </a:solidFill>
                  <a:latin typeface="Arial" charset="0"/>
                </a:rPr>
                <a:t>Rainfall and Temperature Tendencies</a:t>
              </a:r>
            </a:p>
            <a:p>
              <a:pPr marL="171450" indent="-171450" eaLnBrk="1" hangingPunct="1">
                <a:spcBef>
                  <a:spcPct val="50000"/>
                </a:spcBef>
              </a:pPr>
              <a:r>
                <a:rPr lang="en-US" altLang="en-US" sz="1050" dirty="0">
                  <a:solidFill>
                    <a:srgbClr val="002060"/>
                  </a:solidFill>
                  <a:latin typeface="Arial" charset="0"/>
                </a:rPr>
                <a:t>Climate Change</a:t>
              </a:r>
            </a:p>
            <a:p>
              <a:pPr marL="171450" indent="-171450" eaLnBrk="1" hangingPunct="1">
                <a:spcBef>
                  <a:spcPct val="50000"/>
                </a:spcBef>
              </a:pPr>
              <a:r>
                <a:rPr lang="en-US" altLang="en-US" sz="1050" dirty="0">
                  <a:solidFill>
                    <a:srgbClr val="002060"/>
                  </a:solidFill>
                  <a:latin typeface="Arial" charset="0"/>
                </a:rPr>
                <a:t>Agro-meteorology advisory service</a:t>
              </a:r>
            </a:p>
          </p:txBody>
        </p:sp>
        <p:sp>
          <p:nvSpPr>
            <p:cNvPr id="30" name="Text Box 31"/>
            <p:cNvSpPr txBox="1">
              <a:spLocks noChangeArrowheads="1"/>
            </p:cNvSpPr>
            <p:nvPr/>
          </p:nvSpPr>
          <p:spPr bwMode="auto">
            <a:xfrm>
              <a:off x="899808" y="4734032"/>
              <a:ext cx="18351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 typeface="Arial" charset="0"/>
                <a:buNone/>
              </a:pPr>
              <a:r>
                <a:rPr lang="en-US" altLang="en-US" sz="1050" b="1" dirty="0">
                  <a:solidFill>
                    <a:srgbClr val="002060"/>
                  </a:solidFill>
                  <a:latin typeface="Arial" charset="0"/>
                </a:rPr>
                <a:t>Watches &amp; Warnings:</a:t>
              </a:r>
            </a:p>
            <a:p>
              <a:pPr marL="171450" indent="-171450" eaLnBrk="1" hangingPunct="1">
                <a:spcBef>
                  <a:spcPct val="50000"/>
                </a:spcBef>
              </a:pPr>
              <a:r>
                <a:rPr lang="en-US" altLang="en-US" sz="1050" dirty="0">
                  <a:solidFill>
                    <a:srgbClr val="002060"/>
                  </a:solidFill>
                  <a:latin typeface="Arial" charset="0"/>
                </a:rPr>
                <a:t>Severe weather</a:t>
              </a:r>
            </a:p>
            <a:p>
              <a:pPr marL="171450" indent="-171450" eaLnBrk="1" hangingPunct="1">
                <a:spcBef>
                  <a:spcPct val="50000"/>
                </a:spcBef>
              </a:pPr>
              <a:r>
                <a:rPr lang="en-US" altLang="en-US" sz="1050" dirty="0">
                  <a:solidFill>
                    <a:srgbClr val="002060"/>
                  </a:solidFill>
                  <a:latin typeface="Arial" charset="0"/>
                </a:rPr>
                <a:t>Daily weather elements</a:t>
              </a:r>
            </a:p>
          </p:txBody>
        </p:sp>
        <p:sp>
          <p:nvSpPr>
            <p:cNvPr id="37" name="Text Box 39"/>
            <p:cNvSpPr txBox="1">
              <a:spLocks noChangeArrowheads="1"/>
            </p:cNvSpPr>
            <p:nvPr/>
          </p:nvSpPr>
          <p:spPr bwMode="auto">
            <a:xfrm>
              <a:off x="373191" y="5413649"/>
              <a:ext cx="7966738" cy="1384995"/>
            </a:xfrm>
            <a:prstGeom prst="rect">
              <a:avLst/>
            </a:prstGeom>
            <a:solidFill>
              <a:schemeClr val="accent2">
                <a:alpha val="4000"/>
              </a:schemeClr>
            </a:solidFill>
            <a:ln w="12700">
              <a:solidFill>
                <a:schemeClr val="accent6"/>
              </a:solidFill>
              <a:miter lim="800000"/>
              <a:headEnd/>
              <a:tailEnd/>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171450" indent="-171450" eaLnBrk="1" hangingPunct="1">
                <a:spcBef>
                  <a:spcPct val="50000"/>
                </a:spcBef>
              </a:pPr>
              <a:r>
                <a:rPr lang="en-ZA" altLang="en-US" sz="1050" dirty="0">
                  <a:solidFill>
                    <a:srgbClr val="002060"/>
                  </a:solidFill>
                  <a:latin typeface="Arial" charset="0"/>
                </a:rPr>
                <a:t>Reducing the vulnerability of society, crops and livestock to climate-related hazards  - air pollution, heat, floods, drought, lightning detection and  diseases</a:t>
              </a:r>
            </a:p>
            <a:p>
              <a:pPr marL="171450" indent="-171450" eaLnBrk="1" hangingPunct="1">
                <a:spcBef>
                  <a:spcPct val="50000"/>
                </a:spcBef>
              </a:pPr>
              <a:r>
                <a:rPr lang="en-ZA" altLang="en-US" sz="1050" dirty="0">
                  <a:solidFill>
                    <a:srgbClr val="002060"/>
                  </a:solidFill>
                  <a:latin typeface="Arial" charset="0"/>
                </a:rPr>
                <a:t>Build necessary skills in the agro sector that enables better decisions – offering training to farmers and ensuring protection </a:t>
              </a:r>
            </a:p>
            <a:p>
              <a:pPr eaLnBrk="1" hangingPunct="1">
                <a:spcBef>
                  <a:spcPct val="50000"/>
                </a:spcBef>
                <a:buNone/>
              </a:pPr>
              <a:r>
                <a:rPr lang="en-ZA" altLang="en-US" sz="1050" dirty="0">
                  <a:solidFill>
                    <a:srgbClr val="002060"/>
                  </a:solidFill>
                  <a:latin typeface="Arial" charset="0"/>
                </a:rPr>
                <a:t>     of assets</a:t>
              </a:r>
            </a:p>
            <a:p>
              <a:pPr marL="171450" indent="-171450" eaLnBrk="1" hangingPunct="1">
                <a:spcBef>
                  <a:spcPct val="50000"/>
                </a:spcBef>
              </a:pPr>
              <a:r>
                <a:rPr lang="en-ZA" altLang="en-US" sz="1050" dirty="0">
                  <a:solidFill>
                    <a:srgbClr val="002060"/>
                  </a:solidFill>
                  <a:latin typeface="Arial" charset="0"/>
                </a:rPr>
                <a:t>Maximising the utilisation of existing weather and climate service infrastructure </a:t>
              </a:r>
            </a:p>
            <a:p>
              <a:pPr marL="171450" indent="-171450" eaLnBrk="1" hangingPunct="1">
                <a:spcBef>
                  <a:spcPct val="50000"/>
                </a:spcBef>
              </a:pPr>
              <a:r>
                <a:rPr lang="en-ZA" altLang="en-US" sz="1050" dirty="0">
                  <a:solidFill>
                    <a:srgbClr val="002060"/>
                  </a:solidFill>
                  <a:latin typeface="Arial" charset="0"/>
                </a:rPr>
                <a:t>Improving coordination, and strengthening and building infrastructure where needed – strategically positioning observation network</a:t>
              </a:r>
              <a:endParaRPr lang="en-US" altLang="en-US" sz="1050" dirty="0">
                <a:solidFill>
                  <a:srgbClr val="002060"/>
                </a:solidFill>
                <a:latin typeface="Arial" charset="0"/>
              </a:endParaRPr>
            </a:p>
          </p:txBody>
        </p:sp>
        <p:sp>
          <p:nvSpPr>
            <p:cNvPr id="38" name="Text Box 40"/>
            <p:cNvSpPr txBox="1">
              <a:spLocks noChangeArrowheads="1"/>
            </p:cNvSpPr>
            <p:nvPr/>
          </p:nvSpPr>
          <p:spPr bwMode="auto">
            <a:xfrm rot="16200000">
              <a:off x="7987319" y="5709550"/>
              <a:ext cx="1371600" cy="25391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dirty="0">
                  <a:solidFill>
                    <a:srgbClr val="002060"/>
                  </a:solidFill>
                  <a:latin typeface="Arial" charset="0"/>
                </a:rPr>
                <a:t>   </a:t>
              </a:r>
              <a:r>
                <a:rPr lang="en-US" altLang="en-US" sz="1050" b="1" dirty="0">
                  <a:solidFill>
                    <a:srgbClr val="002060"/>
                  </a:solidFill>
                  <a:latin typeface="Arial" charset="0"/>
                </a:rPr>
                <a:t>Benefits</a:t>
              </a:r>
            </a:p>
          </p:txBody>
        </p:sp>
        <p:sp>
          <p:nvSpPr>
            <p:cNvPr id="39" name="Text Box 41"/>
            <p:cNvSpPr txBox="1">
              <a:spLocks noChangeArrowheads="1"/>
            </p:cNvSpPr>
            <p:nvPr/>
          </p:nvSpPr>
          <p:spPr bwMode="auto">
            <a:xfrm rot="16200000">
              <a:off x="7734290" y="4095460"/>
              <a:ext cx="1856580" cy="25391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050" dirty="0">
                  <a:solidFill>
                    <a:srgbClr val="002060"/>
                  </a:solidFill>
                  <a:latin typeface="Arial" charset="0"/>
                </a:rPr>
                <a:t>  </a:t>
              </a:r>
              <a:r>
                <a:rPr lang="en-US" altLang="en-US" sz="1050" b="1" dirty="0">
                  <a:solidFill>
                    <a:srgbClr val="002060"/>
                  </a:solidFill>
                  <a:latin typeface="Arial" charset="0"/>
                </a:rPr>
                <a:t>Products</a:t>
              </a:r>
            </a:p>
          </p:txBody>
        </p:sp>
        <p:sp>
          <p:nvSpPr>
            <p:cNvPr id="40" name="Text Box 42"/>
            <p:cNvSpPr txBox="1">
              <a:spLocks noChangeArrowheads="1"/>
            </p:cNvSpPr>
            <p:nvPr/>
          </p:nvSpPr>
          <p:spPr bwMode="auto">
            <a:xfrm rot="16200000">
              <a:off x="8213081" y="1363018"/>
              <a:ext cx="900112" cy="25391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50" dirty="0">
                  <a:solidFill>
                    <a:srgbClr val="002060"/>
                  </a:solidFill>
                  <a:latin typeface="Arial" charset="0"/>
                </a:rPr>
                <a:t> </a:t>
              </a:r>
              <a:r>
                <a:rPr lang="en-US" altLang="en-US" sz="1050" b="1" dirty="0">
                  <a:solidFill>
                    <a:srgbClr val="002060"/>
                  </a:solidFill>
                  <a:latin typeface="Arial" charset="0"/>
                </a:rPr>
                <a:t>Tools</a:t>
              </a:r>
            </a:p>
          </p:txBody>
        </p:sp>
        <p:sp>
          <p:nvSpPr>
            <p:cNvPr id="41" name="TextBox 47"/>
            <p:cNvSpPr txBox="1">
              <a:spLocks noChangeArrowheads="1"/>
            </p:cNvSpPr>
            <p:nvPr/>
          </p:nvSpPr>
          <p:spPr bwMode="auto">
            <a:xfrm>
              <a:off x="1398283" y="3759307"/>
              <a:ext cx="714375" cy="415498"/>
            </a:xfrm>
            <a:prstGeom prst="rect">
              <a:avLst/>
            </a:prstGeom>
            <a:solidFill>
              <a:schemeClr val="accent2">
                <a:lumMod val="75000"/>
              </a:schemeClr>
            </a:solidFill>
            <a:ln w="9525">
              <a:solidFill>
                <a:schemeClr val="accent2">
                  <a:lumMod val="50000"/>
                </a:schemeClr>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50" b="1" dirty="0">
                  <a:solidFill>
                    <a:prstClr val="white"/>
                  </a:solidFill>
                </a:rPr>
                <a:t>6-24 Hours</a:t>
              </a:r>
            </a:p>
          </p:txBody>
        </p:sp>
      </p:grpSp>
      <p:sp>
        <p:nvSpPr>
          <p:cNvPr id="43" name="Text Box 42"/>
          <p:cNvSpPr txBox="1">
            <a:spLocks noChangeArrowheads="1"/>
          </p:cNvSpPr>
          <p:nvPr/>
        </p:nvSpPr>
        <p:spPr bwMode="auto">
          <a:xfrm rot="16200000">
            <a:off x="9471466" y="2595529"/>
            <a:ext cx="1572418" cy="26142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050" b="1" dirty="0">
                <a:solidFill>
                  <a:srgbClr val="002060"/>
                </a:solidFill>
                <a:latin typeface="Arial" charset="0"/>
              </a:rPr>
              <a:t> Forecast</a:t>
            </a:r>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xmlns="" val="163888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2387357" y="988147"/>
          <a:ext cx="7828548" cy="367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bwMode="auto">
          <a:xfrm>
            <a:off x="3392754" y="-15585"/>
            <a:ext cx="7275246"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100" b="1" kern="0" dirty="0">
                <a:solidFill>
                  <a:srgbClr val="FFFFFF"/>
                </a:solidFill>
              </a:rPr>
              <a:t>Customized solutions for the Agricultural Sector</a:t>
            </a:r>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xmlns="" val="155762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446750" y="1693"/>
            <a:ext cx="7221250"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800" b="1" kern="0" dirty="0">
                <a:solidFill>
                  <a:srgbClr val="FFFFFF"/>
                </a:solidFill>
              </a:rPr>
              <a:t>	      Forecasts or predictions </a:t>
            </a:r>
          </a:p>
        </p:txBody>
      </p:sp>
      <p:grpSp>
        <p:nvGrpSpPr>
          <p:cNvPr id="2" name="Group 1"/>
          <p:cNvGrpSpPr/>
          <p:nvPr/>
        </p:nvGrpSpPr>
        <p:grpSpPr>
          <a:xfrm>
            <a:off x="1671142" y="913974"/>
            <a:ext cx="8996859" cy="5915571"/>
            <a:chOff x="185980" y="1123273"/>
            <a:chExt cx="8996859" cy="5629761"/>
          </a:xfrm>
        </p:grpSpPr>
        <p:sp>
          <p:nvSpPr>
            <p:cNvPr id="15" name="Rounded Rectangle 14"/>
            <p:cNvSpPr/>
            <p:nvPr/>
          </p:nvSpPr>
          <p:spPr>
            <a:xfrm>
              <a:off x="185980" y="1123273"/>
              <a:ext cx="8996859" cy="562976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p:cNvPicPr>
              <a:picLocks noChangeAspect="1"/>
            </p:cNvPicPr>
            <p:nvPr/>
          </p:nvPicPr>
          <p:blipFill>
            <a:blip r:embed="rId2" cstate="print"/>
            <a:stretch>
              <a:fillRect/>
            </a:stretch>
          </p:blipFill>
          <p:spPr>
            <a:xfrm>
              <a:off x="422151" y="1842117"/>
              <a:ext cx="2669887" cy="1711845"/>
            </a:xfrm>
            <a:prstGeom prst="rect">
              <a:avLst/>
            </a:prstGeom>
          </p:spPr>
        </p:pic>
        <p:sp>
          <p:nvSpPr>
            <p:cNvPr id="17" name="Rectangle 16"/>
            <p:cNvSpPr/>
            <p:nvPr/>
          </p:nvSpPr>
          <p:spPr>
            <a:xfrm>
              <a:off x="634329" y="1231856"/>
              <a:ext cx="2654517" cy="571167"/>
            </a:xfrm>
            <a:prstGeom prst="rect">
              <a:avLst/>
            </a:prstGeom>
          </p:spPr>
          <p:txBody>
            <a:bodyPr wrap="square">
              <a:spAutoFit/>
            </a:bodyPr>
            <a:lstStyle/>
            <a:p>
              <a:r>
                <a:rPr lang="en-US" sz="1100" b="1" dirty="0" smtClean="0">
                  <a:solidFill>
                    <a:srgbClr val="333399">
                      <a:lumMod val="75000"/>
                    </a:srgbClr>
                  </a:solidFill>
                  <a:latin typeface="+mn-lt"/>
                  <a:cs typeface="Arial" pitchFamily="34" charset="0"/>
                </a:rPr>
                <a:t>Target – Agricultural and other economic sectors</a:t>
              </a:r>
            </a:p>
            <a:p>
              <a:r>
                <a:rPr lang="en-US" sz="1100" b="1" dirty="0" smtClean="0">
                  <a:solidFill>
                    <a:srgbClr val="333399">
                      <a:lumMod val="75000"/>
                    </a:srgbClr>
                  </a:solidFill>
                  <a:latin typeface="+mn-lt"/>
                  <a:cs typeface="Arial" pitchFamily="34" charset="0"/>
                </a:rPr>
                <a:t>e.g. Forestry plantations  - Mondi </a:t>
              </a:r>
              <a:endParaRPr lang="en-US" sz="1100" b="1" dirty="0">
                <a:solidFill>
                  <a:srgbClr val="333399">
                    <a:lumMod val="75000"/>
                  </a:srgbClr>
                </a:solidFill>
                <a:latin typeface="+mn-lt"/>
                <a:cs typeface="Arial" pitchFamily="34" charset="0"/>
              </a:endParaRPr>
            </a:p>
          </p:txBody>
        </p:sp>
        <p:pic>
          <p:nvPicPr>
            <p:cNvPr id="18" name="Picture 17"/>
            <p:cNvPicPr>
              <a:picLocks noChangeAspect="1"/>
            </p:cNvPicPr>
            <p:nvPr/>
          </p:nvPicPr>
          <p:blipFill>
            <a:blip r:embed="rId3" cstate="print"/>
            <a:stretch>
              <a:fillRect/>
            </a:stretch>
          </p:blipFill>
          <p:spPr>
            <a:xfrm>
              <a:off x="437521" y="3632150"/>
              <a:ext cx="2669887" cy="151594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731" y="5304471"/>
              <a:ext cx="2515677" cy="1177442"/>
            </a:xfrm>
            <a:prstGeom prst="rect">
              <a:avLst/>
            </a:prstGeom>
          </p:spPr>
        </p:pic>
        <p:sp>
          <p:nvSpPr>
            <p:cNvPr id="20" name="TextBox 19"/>
            <p:cNvSpPr txBox="1"/>
            <p:nvPr/>
          </p:nvSpPr>
          <p:spPr>
            <a:xfrm>
              <a:off x="6503863" y="1272069"/>
              <a:ext cx="2588798" cy="5008699"/>
            </a:xfrm>
            <a:prstGeom prst="rect">
              <a:avLst/>
            </a:prstGeom>
            <a:noFill/>
          </p:spPr>
          <p:txBody>
            <a:bodyPr wrap="square" rtlCol="0">
              <a:spAutoFit/>
            </a:bodyPr>
            <a:lstStyle/>
            <a:p>
              <a:pPr indent="-285750" defTabSz="914400">
                <a:lnSpc>
                  <a:spcPct val="150000"/>
                </a:lnSpc>
                <a:defRPr/>
              </a:pPr>
              <a:r>
                <a:rPr lang="en-US" sz="1600" dirty="0">
                  <a:solidFill>
                    <a:schemeClr val="accent2"/>
                  </a:solidFill>
                  <a:latin typeface="+mn-lt"/>
                  <a:cs typeface="Arial" pitchFamily="34" charset="0"/>
                </a:rPr>
                <a:t>Benefits:</a:t>
              </a:r>
            </a:p>
            <a:p>
              <a:pPr marL="285750" indent="-285750" algn="just" defTabSz="914400">
                <a:lnSpc>
                  <a:spcPct val="150000"/>
                </a:lnSpc>
                <a:buClr>
                  <a:srgbClr val="000000">
                    <a:lumMod val="50000"/>
                    <a:lumOff val="50000"/>
                  </a:srgbClr>
                </a:buClr>
                <a:buBlip>
                  <a:blip r:embed="rId5"/>
                </a:buBlip>
                <a:defRPr/>
              </a:pPr>
              <a:r>
                <a:rPr lang="en-US" sz="1200" dirty="0">
                  <a:solidFill>
                    <a:srgbClr val="333399">
                      <a:lumMod val="75000"/>
                    </a:srgbClr>
                  </a:solidFill>
                  <a:latin typeface="+mn-lt"/>
                  <a:cs typeface="Arial" pitchFamily="34" charset="0"/>
                </a:rPr>
                <a:t>Forecasts provided ahead of time to enable careful planning of resources around severe weather </a:t>
              </a:r>
              <a:r>
                <a:rPr lang="en-US" sz="1200" dirty="0" smtClean="0">
                  <a:solidFill>
                    <a:srgbClr val="333399">
                      <a:lumMod val="75000"/>
                    </a:srgbClr>
                  </a:solidFill>
                  <a:latin typeface="+mn-lt"/>
                  <a:cs typeface="Arial" pitchFamily="34" charset="0"/>
                </a:rPr>
                <a:t>events</a:t>
              </a:r>
            </a:p>
            <a:p>
              <a:pPr algn="just" defTabSz="914400">
                <a:lnSpc>
                  <a:spcPct val="150000"/>
                </a:lnSpc>
                <a:buClr>
                  <a:srgbClr val="000000">
                    <a:lumMod val="50000"/>
                    <a:lumOff val="50000"/>
                  </a:srgbClr>
                </a:buClr>
                <a:defRPr/>
              </a:pPr>
              <a:endParaRPr lang="en-US" sz="1200" dirty="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5"/>
                </a:buBlip>
                <a:defRPr/>
              </a:pPr>
              <a:r>
                <a:rPr lang="en-US" sz="1200" dirty="0">
                  <a:solidFill>
                    <a:srgbClr val="333399">
                      <a:lumMod val="75000"/>
                    </a:srgbClr>
                  </a:solidFill>
                  <a:latin typeface="+mn-lt"/>
                  <a:cs typeface="Arial" pitchFamily="34" charset="0"/>
                </a:rPr>
                <a:t>Instrumentation with cameras enable visuals with key parameters to be viewed in key locations supporting quick decision </a:t>
              </a:r>
              <a:r>
                <a:rPr lang="en-US" sz="1200" dirty="0" smtClean="0">
                  <a:solidFill>
                    <a:srgbClr val="333399">
                      <a:lumMod val="75000"/>
                    </a:srgbClr>
                  </a:solidFill>
                  <a:latin typeface="+mn-lt"/>
                  <a:cs typeface="Arial" pitchFamily="34" charset="0"/>
                </a:rPr>
                <a:t>making</a:t>
              </a:r>
            </a:p>
            <a:p>
              <a:pPr marL="285750" indent="-285750" algn="just" defTabSz="914400">
                <a:lnSpc>
                  <a:spcPct val="150000"/>
                </a:lnSpc>
                <a:buClr>
                  <a:srgbClr val="000000">
                    <a:lumMod val="50000"/>
                    <a:lumOff val="50000"/>
                  </a:srgbClr>
                </a:buClr>
                <a:buBlip>
                  <a:blip r:embed="rId5"/>
                </a:buBlip>
                <a:defRPr/>
              </a:pPr>
              <a:endParaRPr lang="en-US" sz="1200" dirty="0" smtClean="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5"/>
                </a:buBlip>
                <a:defRPr/>
              </a:pPr>
              <a:r>
                <a:rPr lang="en-US" sz="1200" dirty="0"/>
                <a:t>This product can assist farmers to put their safety measures such as ventilation when the heat value exceed certain threshold</a:t>
              </a:r>
              <a:endParaRPr lang="en-ZA" sz="9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defTabSz="914400">
                <a:lnSpc>
                  <a:spcPct val="150000"/>
                </a:lnSpc>
                <a:buClr>
                  <a:srgbClr val="000000">
                    <a:lumMod val="50000"/>
                    <a:lumOff val="50000"/>
                  </a:srgbClr>
                </a:buClr>
                <a:buBlip>
                  <a:blip r:embed="rId5"/>
                </a:buBlip>
                <a:defRPr/>
              </a:pPr>
              <a:endParaRPr lang="en-ZA" sz="1600" dirty="0">
                <a:solidFill>
                  <a:srgbClr val="333399">
                    <a:lumMod val="75000"/>
                  </a:srgbClr>
                </a:solidFill>
                <a:latin typeface="+mn-lt"/>
                <a:cs typeface="Arial" pitchFamily="34" charset="0"/>
              </a:endParaRPr>
            </a:p>
          </p:txBody>
        </p:sp>
        <p:pic>
          <p:nvPicPr>
            <p:cNvPr id="21" name="Picture 3"/>
            <p:cNvPicPr>
              <a:picLocks noChangeAspect="1" noChangeArrowheads="1"/>
            </p:cNvPicPr>
            <p:nvPr/>
          </p:nvPicPr>
          <p:blipFill>
            <a:blip r:embed="rId6" cstate="print"/>
            <a:srcRect/>
            <a:stretch>
              <a:fillRect/>
            </a:stretch>
          </p:blipFill>
          <p:spPr bwMode="auto">
            <a:xfrm>
              <a:off x="3582433" y="1623311"/>
              <a:ext cx="2905916" cy="1719135"/>
            </a:xfrm>
            <a:prstGeom prst="rect">
              <a:avLst/>
            </a:prstGeom>
            <a:noFill/>
            <a:ln w="9525">
              <a:noFill/>
              <a:miter lim="800000"/>
              <a:headEnd/>
              <a:tailEnd/>
            </a:ln>
            <a:effectLst/>
          </p:spPr>
        </p:pic>
        <p:pic>
          <p:nvPicPr>
            <p:cNvPr id="22" name="Picture 21"/>
            <p:cNvPicPr>
              <a:picLocks noChangeAspect="1"/>
            </p:cNvPicPr>
            <p:nvPr/>
          </p:nvPicPr>
          <p:blipFill>
            <a:blip r:embed="rId7" cstate="print"/>
            <a:stretch>
              <a:fillRect/>
            </a:stretch>
          </p:blipFill>
          <p:spPr>
            <a:xfrm>
              <a:off x="3480871" y="4096118"/>
              <a:ext cx="2924175" cy="2466975"/>
            </a:xfrm>
            <a:prstGeom prst="rect">
              <a:avLst/>
            </a:prstGeom>
          </p:spPr>
        </p:pic>
        <p:sp>
          <p:nvSpPr>
            <p:cNvPr id="23" name="Rectangle 22"/>
            <p:cNvSpPr/>
            <p:nvPr/>
          </p:nvSpPr>
          <p:spPr>
            <a:xfrm>
              <a:off x="3926986" y="3812773"/>
              <a:ext cx="2421240" cy="322197"/>
            </a:xfrm>
            <a:prstGeom prst="rect">
              <a:avLst/>
            </a:prstGeom>
          </p:spPr>
          <p:txBody>
            <a:bodyPr wrap="none">
              <a:spAutoFit/>
            </a:bodyPr>
            <a:lstStyle/>
            <a:p>
              <a:pPr lvl="0"/>
              <a:r>
                <a:rPr lang="en-US" sz="1600" dirty="0">
                  <a:solidFill>
                    <a:srgbClr val="333399">
                      <a:lumMod val="75000"/>
                    </a:srgbClr>
                  </a:solidFill>
                  <a:latin typeface="+mn-lt"/>
                  <a:cs typeface="Arial" pitchFamily="34" charset="0"/>
                </a:rPr>
                <a:t>Seasonal Climate Watch</a:t>
              </a:r>
            </a:p>
          </p:txBody>
        </p:sp>
      </p:grpSp>
      <p:sp>
        <p:nvSpPr>
          <p:cNvPr id="3" name="TextBox 2"/>
          <p:cNvSpPr txBox="1"/>
          <p:nvPr/>
        </p:nvSpPr>
        <p:spPr>
          <a:xfrm>
            <a:off x="4774008" y="979414"/>
            <a:ext cx="3380941" cy="307777"/>
          </a:xfrm>
          <a:prstGeom prst="rect">
            <a:avLst/>
          </a:prstGeom>
          <a:noFill/>
        </p:spPr>
        <p:txBody>
          <a:bodyPr wrap="square" rtlCol="0">
            <a:spAutoFit/>
          </a:bodyPr>
          <a:lstStyle/>
          <a:p>
            <a:r>
              <a:rPr lang="en-ZA" b="1" dirty="0" smtClean="0">
                <a:solidFill>
                  <a:srgbClr val="0070C0"/>
                </a:solidFill>
              </a:rPr>
              <a:t>HEAT AND FIRE DANGER INDEX</a:t>
            </a:r>
            <a:endParaRPr lang="en-ZA" b="1" dirty="0">
              <a:solidFill>
                <a:srgbClr val="0070C0"/>
              </a:solidFill>
            </a:endParaRPr>
          </a:p>
        </p:txBody>
      </p:sp>
      <p:sp>
        <p:nvSpPr>
          <p:cNvPr id="5" name="Slide Number Placeholder 4"/>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xmlns="" val="292399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446750" y="1693"/>
            <a:ext cx="7221250"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800" b="1" kern="0" dirty="0">
                <a:solidFill>
                  <a:schemeClr val="bg1"/>
                </a:solidFill>
              </a:rPr>
              <a:t>	      Real-time data</a:t>
            </a:r>
          </a:p>
        </p:txBody>
      </p:sp>
      <p:grpSp>
        <p:nvGrpSpPr>
          <p:cNvPr id="5" name="Group 4"/>
          <p:cNvGrpSpPr/>
          <p:nvPr/>
        </p:nvGrpSpPr>
        <p:grpSpPr>
          <a:xfrm>
            <a:off x="1709981" y="720846"/>
            <a:ext cx="8795287" cy="5715767"/>
            <a:chOff x="185980" y="1034510"/>
            <a:chExt cx="8795287" cy="5715767"/>
          </a:xfrm>
        </p:grpSpPr>
        <p:sp>
          <p:nvSpPr>
            <p:cNvPr id="6" name="Rounded Rectangle 5"/>
            <p:cNvSpPr/>
            <p:nvPr/>
          </p:nvSpPr>
          <p:spPr>
            <a:xfrm>
              <a:off x="185980" y="1034510"/>
              <a:ext cx="8795287" cy="562976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740866" y="1275012"/>
              <a:ext cx="3013967" cy="338554"/>
            </a:xfrm>
            <a:prstGeom prst="rect">
              <a:avLst/>
            </a:prstGeom>
          </p:spPr>
          <p:txBody>
            <a:bodyPr wrap="none">
              <a:spAutoFit/>
            </a:bodyPr>
            <a:lstStyle/>
            <a:p>
              <a:pPr lvl="0"/>
              <a:r>
                <a:rPr lang="en-US" sz="1600" dirty="0">
                  <a:solidFill>
                    <a:srgbClr val="333399">
                      <a:lumMod val="75000"/>
                    </a:srgbClr>
                  </a:solidFill>
                  <a:latin typeface="+mn-lt"/>
                  <a:cs typeface="Arial" pitchFamily="34" charset="0"/>
                </a:rPr>
                <a:t>Lightning strokes as they occur</a:t>
              </a:r>
            </a:p>
          </p:txBody>
        </p:sp>
        <p:sp>
          <p:nvSpPr>
            <p:cNvPr id="8" name="TextBox 7"/>
            <p:cNvSpPr txBox="1"/>
            <p:nvPr/>
          </p:nvSpPr>
          <p:spPr>
            <a:xfrm>
              <a:off x="6428550" y="1487298"/>
              <a:ext cx="2427774" cy="5262979"/>
            </a:xfrm>
            <a:prstGeom prst="rect">
              <a:avLst/>
            </a:prstGeom>
            <a:noFill/>
          </p:spPr>
          <p:txBody>
            <a:bodyPr wrap="square" rtlCol="0">
              <a:spAutoFit/>
            </a:bodyPr>
            <a:lstStyle/>
            <a:p>
              <a:pPr indent="-285750" defTabSz="914400">
                <a:lnSpc>
                  <a:spcPct val="150000"/>
                </a:lnSpc>
                <a:defRPr/>
              </a:pPr>
              <a:r>
                <a:rPr lang="en-US" sz="1600" dirty="0">
                  <a:solidFill>
                    <a:schemeClr val="accent2"/>
                  </a:solidFill>
                  <a:latin typeface="+mn-lt"/>
                  <a:cs typeface="Arial" pitchFamily="34" charset="0"/>
                </a:rPr>
                <a:t>Benefits:</a:t>
              </a: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Real-time data enables visual monitoring of weather conditions as it </a:t>
              </a:r>
              <a:r>
                <a:rPr lang="en-US" sz="1600" dirty="0" smtClean="0">
                  <a:solidFill>
                    <a:srgbClr val="333399">
                      <a:lumMod val="75000"/>
                    </a:srgbClr>
                  </a:solidFill>
                  <a:latin typeface="+mn-lt"/>
                  <a:cs typeface="Arial" pitchFamily="34" charset="0"/>
                </a:rPr>
                <a:t>occurs</a:t>
              </a:r>
            </a:p>
            <a:p>
              <a:pPr marL="285750" indent="-285750" algn="just" defTabSz="914400">
                <a:lnSpc>
                  <a:spcPct val="150000"/>
                </a:lnSpc>
                <a:buClr>
                  <a:srgbClr val="000000">
                    <a:lumMod val="50000"/>
                    <a:lumOff val="50000"/>
                  </a:srgbClr>
                </a:buClr>
                <a:buBlip>
                  <a:blip r:embed="rId2"/>
                </a:buBlip>
                <a:defRPr/>
              </a:pPr>
              <a:r>
                <a:rPr lang="en-US" sz="1600" i="1" dirty="0" smtClean="0">
                  <a:solidFill>
                    <a:srgbClr val="333399">
                      <a:lumMod val="75000"/>
                    </a:srgbClr>
                  </a:solidFill>
                  <a:latin typeface="+mn-lt"/>
                  <a:cs typeface="Arial" pitchFamily="34" charset="0"/>
                </a:rPr>
                <a:t>Farm safety </a:t>
              </a:r>
              <a:endParaRPr lang="en-US" sz="1600" i="1" dirty="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Tracking of lightning and storm activity increases capability to react quickly to address pertinent issues eg. fires, power outages</a:t>
              </a:r>
            </a:p>
          </p:txBody>
        </p:sp>
        <p:pic>
          <p:nvPicPr>
            <p:cNvPr id="9" name="Picture 1"/>
            <p:cNvPicPr>
              <a:picLocks noChangeAspect="1" noChangeArrowheads="1"/>
            </p:cNvPicPr>
            <p:nvPr/>
          </p:nvPicPr>
          <p:blipFill>
            <a:blip r:embed="rId3" cstate="print"/>
            <a:srcRect/>
            <a:stretch>
              <a:fillRect/>
            </a:stretch>
          </p:blipFill>
          <p:spPr bwMode="auto">
            <a:xfrm>
              <a:off x="471080" y="1582790"/>
              <a:ext cx="3155512" cy="2471126"/>
            </a:xfrm>
            <a:prstGeom prst="rect">
              <a:avLst/>
            </a:prstGeom>
            <a:noFill/>
            <a:ln w="9525">
              <a:noFill/>
              <a:miter lim="800000"/>
              <a:headEnd/>
              <a:tailEnd/>
            </a:ln>
            <a:effectLst/>
          </p:spPr>
        </p:pic>
        <p:pic>
          <p:nvPicPr>
            <p:cNvPr id="10" name="Picture 4" descr="IR50"/>
            <p:cNvPicPr>
              <a:picLocks noChangeAspect="1" noChangeArrowheads="1"/>
            </p:cNvPicPr>
            <p:nvPr/>
          </p:nvPicPr>
          <p:blipFill>
            <a:blip r:embed="rId4" cstate="print"/>
            <a:srcRect t="4922"/>
            <a:stretch>
              <a:fillRect/>
            </a:stretch>
          </p:blipFill>
          <p:spPr bwMode="auto">
            <a:xfrm>
              <a:off x="3979171" y="4201676"/>
              <a:ext cx="2421822" cy="2121287"/>
            </a:xfrm>
            <a:prstGeom prst="rect">
              <a:avLst/>
            </a:prstGeom>
            <a:noFill/>
            <a:ln w="9525">
              <a:noFill/>
              <a:miter lim="800000"/>
              <a:headEnd/>
              <a:tailEnd/>
            </a:ln>
          </p:spPr>
        </p:pic>
        <p:sp>
          <p:nvSpPr>
            <p:cNvPr id="11" name="Rectangle 10"/>
            <p:cNvSpPr/>
            <p:nvPr/>
          </p:nvSpPr>
          <p:spPr>
            <a:xfrm>
              <a:off x="4078840" y="3860993"/>
              <a:ext cx="2250041" cy="338554"/>
            </a:xfrm>
            <a:prstGeom prst="rect">
              <a:avLst/>
            </a:prstGeom>
          </p:spPr>
          <p:txBody>
            <a:bodyPr wrap="square">
              <a:spAutoFit/>
            </a:bodyPr>
            <a:lstStyle/>
            <a:p>
              <a:pPr lvl="0" algn="ctr"/>
              <a:r>
                <a:rPr lang="en-US" sz="1600" dirty="0">
                  <a:solidFill>
                    <a:srgbClr val="333399">
                      <a:lumMod val="75000"/>
                    </a:srgbClr>
                  </a:solidFill>
                  <a:latin typeface="+mn-lt"/>
                  <a:cs typeface="Arial" pitchFamily="34" charset="0"/>
                </a:rPr>
                <a:t>Storm tracking</a:t>
              </a:r>
            </a:p>
          </p:txBody>
        </p:sp>
        <p:pic>
          <p:nvPicPr>
            <p:cNvPr id="12" name="Picture 11"/>
            <p:cNvPicPr>
              <a:picLocks noChangeAspect="1"/>
            </p:cNvPicPr>
            <p:nvPr/>
          </p:nvPicPr>
          <p:blipFill>
            <a:blip r:embed="rId5" cstate="print"/>
            <a:stretch>
              <a:fillRect/>
            </a:stretch>
          </p:blipFill>
          <p:spPr>
            <a:xfrm>
              <a:off x="471080" y="4206178"/>
              <a:ext cx="3155512" cy="2116785"/>
            </a:xfrm>
            <a:prstGeom prst="rect">
              <a:avLst/>
            </a:prstGeom>
          </p:spPr>
        </p:pic>
        <p:pic>
          <p:nvPicPr>
            <p:cNvPr id="13" name="Picture 3"/>
            <p:cNvPicPr>
              <a:picLocks noChangeAspect="1" noChangeArrowheads="1"/>
            </p:cNvPicPr>
            <p:nvPr/>
          </p:nvPicPr>
          <p:blipFill>
            <a:blip r:embed="rId6" cstate="print"/>
            <a:srcRect/>
            <a:stretch>
              <a:fillRect/>
            </a:stretch>
          </p:blipFill>
          <p:spPr bwMode="auto">
            <a:xfrm>
              <a:off x="3911692" y="1613566"/>
              <a:ext cx="2489301" cy="2148863"/>
            </a:xfrm>
            <a:prstGeom prst="rect">
              <a:avLst/>
            </a:prstGeom>
            <a:noFill/>
            <a:ln w="9525">
              <a:noFill/>
              <a:miter lim="800000"/>
              <a:headEnd/>
              <a:tailEnd/>
            </a:ln>
            <a:effectLst/>
          </p:spPr>
        </p:pic>
        <p:sp>
          <p:nvSpPr>
            <p:cNvPr id="14" name="Rectangle 13"/>
            <p:cNvSpPr/>
            <p:nvPr/>
          </p:nvSpPr>
          <p:spPr>
            <a:xfrm>
              <a:off x="4229495" y="1287824"/>
              <a:ext cx="1600118" cy="338554"/>
            </a:xfrm>
            <a:prstGeom prst="rect">
              <a:avLst/>
            </a:prstGeom>
          </p:spPr>
          <p:txBody>
            <a:bodyPr wrap="none">
              <a:spAutoFit/>
            </a:bodyPr>
            <a:lstStyle/>
            <a:p>
              <a:r>
                <a:rPr lang="en-US" sz="1600" dirty="0">
                  <a:solidFill>
                    <a:srgbClr val="333399">
                      <a:lumMod val="75000"/>
                    </a:srgbClr>
                  </a:solidFill>
                  <a:latin typeface="+mn-lt"/>
                  <a:cs typeface="Arial" pitchFamily="34" charset="0"/>
                </a:rPr>
                <a:t>Instrumentation</a:t>
              </a:r>
            </a:p>
          </p:txBody>
        </p:sp>
      </p:grpSp>
      <p:sp>
        <p:nvSpPr>
          <p:cNvPr id="2" name="Slide Number Placeholder 1"/>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xmlns="" val="183836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09981" y="1013220"/>
            <a:ext cx="8795287" cy="5847755"/>
            <a:chOff x="185980" y="1013219"/>
            <a:chExt cx="8795287" cy="5847755"/>
          </a:xfrm>
        </p:grpSpPr>
        <p:sp>
          <p:nvSpPr>
            <p:cNvPr id="5" name="Rounded Rectangle 4"/>
            <p:cNvSpPr/>
            <p:nvPr/>
          </p:nvSpPr>
          <p:spPr>
            <a:xfrm>
              <a:off x="185980" y="1034510"/>
              <a:ext cx="8795287" cy="562976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740866" y="1215723"/>
              <a:ext cx="2958246" cy="338554"/>
            </a:xfrm>
            <a:prstGeom prst="rect">
              <a:avLst/>
            </a:prstGeom>
          </p:spPr>
          <p:txBody>
            <a:bodyPr wrap="none">
              <a:spAutoFit/>
            </a:bodyPr>
            <a:lstStyle/>
            <a:p>
              <a:r>
                <a:rPr lang="en-US" sz="1600" dirty="0">
                  <a:solidFill>
                    <a:srgbClr val="333399">
                      <a:lumMod val="75000"/>
                    </a:srgbClr>
                  </a:solidFill>
                  <a:latin typeface="+mn-lt"/>
                  <a:cs typeface="Arial" pitchFamily="34" charset="0"/>
                </a:rPr>
                <a:t>Trend analysis - historical data</a:t>
              </a:r>
            </a:p>
          </p:txBody>
        </p:sp>
        <p:sp>
          <p:nvSpPr>
            <p:cNvPr id="7" name="TextBox 6"/>
            <p:cNvSpPr txBox="1"/>
            <p:nvPr/>
          </p:nvSpPr>
          <p:spPr>
            <a:xfrm>
              <a:off x="5801217" y="1013219"/>
              <a:ext cx="3180050" cy="5847755"/>
            </a:xfrm>
            <a:prstGeom prst="rect">
              <a:avLst/>
            </a:prstGeom>
            <a:noFill/>
          </p:spPr>
          <p:txBody>
            <a:bodyPr wrap="square" rtlCol="0">
              <a:spAutoFit/>
            </a:bodyPr>
            <a:lstStyle/>
            <a:p>
              <a:pPr algn="just" defTabSz="914400">
                <a:lnSpc>
                  <a:spcPct val="150000"/>
                </a:lnSpc>
                <a:buClr>
                  <a:srgbClr val="000000">
                    <a:lumMod val="50000"/>
                    <a:lumOff val="50000"/>
                  </a:srgbClr>
                </a:buClr>
                <a:defRPr/>
              </a:pPr>
              <a:r>
                <a:rPr lang="en-US" sz="1600" dirty="0">
                  <a:solidFill>
                    <a:srgbClr val="333399">
                      <a:lumMod val="75000"/>
                    </a:srgbClr>
                  </a:solidFill>
                  <a:latin typeface="+mn-lt"/>
                  <a:cs typeface="Arial" pitchFamily="34" charset="0"/>
                </a:rPr>
                <a:t>Benefits:</a:t>
              </a: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More than 150 years of data for various positions across the country</a:t>
              </a: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All meteorological data can be processed in format to suit user requirements</a:t>
              </a: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Trend analysis of the data provides insights for user specific outputs</a:t>
              </a:r>
            </a:p>
            <a:p>
              <a:pPr marL="285750" indent="-285750" algn="just" defTabSz="91440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Long term climate trend analysis to determine the impacts of climate change on the severe weather phenomena </a:t>
              </a:r>
            </a:p>
            <a:p>
              <a:pPr marL="285750" indent="-285750">
                <a:buFont typeface="Arial" panose="020B0604020202020204" pitchFamily="34" charset="0"/>
                <a:buChar char="•"/>
              </a:pPr>
              <a:endParaRPr lang="en-US" dirty="0"/>
            </a:p>
          </p:txBody>
        </p:sp>
        <p:sp>
          <p:nvSpPr>
            <p:cNvPr id="8" name="Rectangle 7"/>
            <p:cNvSpPr/>
            <p:nvPr/>
          </p:nvSpPr>
          <p:spPr>
            <a:xfrm>
              <a:off x="925393" y="3812328"/>
              <a:ext cx="3055645" cy="338554"/>
            </a:xfrm>
            <a:prstGeom prst="rect">
              <a:avLst/>
            </a:prstGeom>
          </p:spPr>
          <p:txBody>
            <a:bodyPr wrap="none">
              <a:spAutoFit/>
            </a:bodyPr>
            <a:lstStyle/>
            <a:p>
              <a:pPr lvl="0"/>
              <a:r>
                <a:rPr lang="en-US" sz="1600" dirty="0">
                  <a:solidFill>
                    <a:srgbClr val="333399">
                      <a:lumMod val="75000"/>
                    </a:srgbClr>
                  </a:solidFill>
                  <a:latin typeface="+mn-lt"/>
                  <a:cs typeface="Arial" pitchFamily="34" charset="0"/>
                </a:rPr>
                <a:t>Lightning Ground Flash Density</a:t>
              </a:r>
            </a:p>
          </p:txBody>
        </p:sp>
        <p:pic>
          <p:nvPicPr>
            <p:cNvPr id="9" name="Picture 8"/>
            <p:cNvPicPr>
              <a:picLocks noChangeAspect="1"/>
            </p:cNvPicPr>
            <p:nvPr/>
          </p:nvPicPr>
          <p:blipFill>
            <a:blip r:embed="rId3" cstate="print"/>
            <a:stretch>
              <a:fillRect/>
            </a:stretch>
          </p:blipFill>
          <p:spPr>
            <a:xfrm>
              <a:off x="593084" y="1523500"/>
              <a:ext cx="3284923" cy="22782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62820" y="1512876"/>
              <a:ext cx="2203545" cy="22035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3084" y="4130729"/>
              <a:ext cx="3284923" cy="2164785"/>
            </a:xfrm>
            <a:prstGeom prst="rect">
              <a:avLst/>
            </a:prstGeom>
          </p:spPr>
        </p:pic>
      </p:grpSp>
      <p:sp>
        <p:nvSpPr>
          <p:cNvPr id="12" name="Title 1"/>
          <p:cNvSpPr txBox="1">
            <a:spLocks/>
          </p:cNvSpPr>
          <p:nvPr/>
        </p:nvSpPr>
        <p:spPr bwMode="auto">
          <a:xfrm>
            <a:off x="3446750" y="1693"/>
            <a:ext cx="7221250"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800" b="1" kern="0" dirty="0">
                <a:solidFill>
                  <a:schemeClr val="bg1"/>
                </a:solidFill>
              </a:rPr>
              <a:t>	      Historical data</a:t>
            </a:r>
          </a:p>
        </p:txBody>
      </p:sp>
      <p:sp>
        <p:nvSpPr>
          <p:cNvPr id="2" name="Slide Number Placeholder 1"/>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xmlns="" val="217420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2572809" y="2343150"/>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Research and Development</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xmlns="" val="2044505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1733021" y="5302706"/>
            <a:ext cx="9096375" cy="1389740"/>
          </a:xfrm>
          <a:prstGeom prst="rect">
            <a:avLst/>
          </a:prstGeom>
          <a:solidFill>
            <a:srgbClr val="00CC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algn="just">
              <a:spcBef>
                <a:spcPts val="500"/>
              </a:spcBef>
              <a:buClr>
                <a:srgbClr val="003399"/>
              </a:buClr>
              <a:buFont typeface="Tahoma" panose="020B0604030504040204" pitchFamily="34" charset="0"/>
              <a:buChar char="•"/>
            </a:pPr>
            <a:r>
              <a:rPr lang="en-US" sz="2000" dirty="0">
                <a:solidFill>
                  <a:srgbClr val="003399"/>
                </a:solidFill>
                <a:latin typeface="Calibri" panose="020F0502020204030204" pitchFamily="34" charset="0"/>
              </a:rPr>
              <a:t>In the business-as-usual case (i.e. no mitigation), warming continues throughout the 21</a:t>
            </a:r>
            <a:r>
              <a:rPr lang="en-US" sz="2000" baseline="30000" dirty="0">
                <a:solidFill>
                  <a:srgbClr val="003399"/>
                </a:solidFill>
                <a:latin typeface="Calibri" panose="020F0502020204030204" pitchFamily="34" charset="0"/>
              </a:rPr>
              <a:t>st</a:t>
            </a:r>
            <a:r>
              <a:rPr lang="en-US" sz="2000" dirty="0">
                <a:solidFill>
                  <a:srgbClr val="003399"/>
                </a:solidFill>
                <a:latin typeface="Calibri" panose="020F0502020204030204" pitchFamily="34" charset="0"/>
              </a:rPr>
              <a:t> century </a:t>
            </a:r>
          </a:p>
          <a:p>
            <a:pPr algn="just">
              <a:spcBef>
                <a:spcPts val="500"/>
              </a:spcBef>
              <a:buClr>
                <a:srgbClr val="003399"/>
              </a:buClr>
              <a:buFont typeface="Tahoma" panose="020B0604030504040204" pitchFamily="34" charset="0"/>
              <a:buChar char="•"/>
            </a:pPr>
            <a:r>
              <a:rPr lang="en-US" sz="2000" dirty="0">
                <a:solidFill>
                  <a:srgbClr val="003399"/>
                </a:solidFill>
                <a:latin typeface="Calibri" panose="020F0502020204030204" pitchFamily="34" charset="0"/>
              </a:rPr>
              <a:t>the inland areas are projected to warm by more than 4°C above the 1986-2005 reference period by 2071-2100 (centered on 2085, right panel)</a:t>
            </a:r>
          </a:p>
        </p:txBody>
      </p:sp>
      <p:pic>
        <p:nvPicPr>
          <p:cNvPr id="14341"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5274" y="1338491"/>
            <a:ext cx="2952750" cy="299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3335" y="1543096"/>
            <a:ext cx="2933700"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62346" y="1977634"/>
            <a:ext cx="3067050" cy="320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2166409" y="485775"/>
            <a:ext cx="8229600" cy="489636"/>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defTabSz="914400" eaLnBrk="1" hangingPunct="1">
              <a:defRPr sz="2100" b="1" kern="0">
                <a:solidFill>
                  <a:srgbClr val="FFFFFF"/>
                </a:solidFill>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a:t>National Temperature Scenarios</a:t>
            </a:r>
            <a:endParaRPr lang="en-US" dirty="0"/>
          </a:p>
        </p:txBody>
      </p:sp>
      <p:sp>
        <p:nvSpPr>
          <p:cNvPr id="8" name="Title 1"/>
          <p:cNvSpPr txBox="1">
            <a:spLocks/>
          </p:cNvSpPr>
          <p:nvPr/>
        </p:nvSpPr>
        <p:spPr>
          <a:xfrm>
            <a:off x="2166409" y="3176"/>
            <a:ext cx="8229600" cy="482599"/>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r>
              <a:rPr lang="en-US" sz="2100" b="1" kern="0" dirty="0" smtClean="0">
                <a:solidFill>
                  <a:srgbClr val="FFFFFF"/>
                </a:solidFill>
              </a:rPr>
              <a:t>Scientific Capability/Knowledge Generation Research Projects</a:t>
            </a:r>
            <a:endParaRPr lang="en-ZA" sz="2100" b="1" kern="0" dirty="0">
              <a:solidFill>
                <a:srgbClr val="FFFFFF"/>
              </a:solidFill>
            </a:endParaRPr>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xmlns="" val="402881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xmlns="" val="1123670820"/>
              </p:ext>
            </p:extLst>
          </p:nvPr>
        </p:nvGraphicFramePr>
        <p:xfrm>
          <a:off x="1357312" y="746884"/>
          <a:ext cx="8967788" cy="5144723"/>
        </p:xfrm>
        <a:graphic>
          <a:graphicData uri="http://schemas.openxmlformats.org/drawingml/2006/table">
            <a:tbl>
              <a:tblPr firstRow="1" bandRow="1">
                <a:tableStyleId>{5C22544A-7EE6-4342-B048-85BDC9FD1C3A}</a:tableStyleId>
              </a:tblPr>
              <a:tblGrid>
                <a:gridCol w="2947916"/>
                <a:gridCol w="6019872"/>
              </a:tblGrid>
              <a:tr h="457146">
                <a:tc>
                  <a:txBody>
                    <a:bodyPr/>
                    <a:lstStyle/>
                    <a:p>
                      <a:r>
                        <a:rPr lang="en-US" sz="2400" dirty="0" smtClean="0">
                          <a:solidFill>
                            <a:srgbClr val="FF0000"/>
                          </a:solidFill>
                        </a:rPr>
                        <a:t>Variable </a:t>
                      </a:r>
                      <a:endParaRPr lang="en-US" sz="2400" dirty="0">
                        <a:solidFill>
                          <a:srgbClr val="FF0000"/>
                        </a:solidFill>
                      </a:endParaRPr>
                    </a:p>
                  </a:txBody>
                  <a:tcPr marL="91444" marR="91444" marT="45695" marB="45695"/>
                </a:tc>
                <a:tc>
                  <a:txBody>
                    <a:bodyPr/>
                    <a:lstStyle/>
                    <a:p>
                      <a:r>
                        <a:rPr lang="en-US" sz="2400" b="1" baseline="0" dirty="0" smtClean="0">
                          <a:solidFill>
                            <a:srgbClr val="002060"/>
                          </a:solidFill>
                          <a:latin typeface="Calibri" panose="020F0502020204030204" pitchFamily="34" charset="0"/>
                        </a:rPr>
                        <a:t>Findings</a:t>
                      </a:r>
                      <a:r>
                        <a:rPr lang="en-US" sz="2200" baseline="0" dirty="0" smtClean="0">
                          <a:solidFill>
                            <a:srgbClr val="FF0000"/>
                          </a:solidFill>
                        </a:rPr>
                        <a:t> </a:t>
                      </a:r>
                      <a:endParaRPr lang="en-US" sz="2200" dirty="0">
                        <a:solidFill>
                          <a:srgbClr val="FF0000"/>
                        </a:solidFill>
                      </a:endParaRPr>
                    </a:p>
                  </a:txBody>
                  <a:tcPr marL="91444" marR="91444" marT="45695" marB="45695"/>
                </a:tc>
              </a:tr>
              <a:tr h="927373">
                <a:tc>
                  <a:txBody>
                    <a:bodyPr/>
                    <a:lstStyle/>
                    <a:p>
                      <a:pPr algn="just"/>
                      <a:r>
                        <a:rPr lang="en-US" sz="2400" b="1" kern="1200" dirty="0" smtClean="0">
                          <a:solidFill>
                            <a:srgbClr val="FF0000"/>
                          </a:solidFill>
                          <a:effectLst/>
                          <a:latin typeface="Calibri" panose="020F0502020204030204" pitchFamily="34" charset="0"/>
                          <a:ea typeface="+mn-ea"/>
                          <a:cs typeface="+mn-cs"/>
                        </a:rPr>
                        <a:t>Temperature</a:t>
                      </a:r>
                      <a:r>
                        <a:rPr lang="en-US" sz="1800" b="1" kern="1200" dirty="0" smtClean="0">
                          <a:solidFill>
                            <a:schemeClr val="bg1">
                              <a:lumMod val="50000"/>
                            </a:schemeClr>
                          </a:solidFill>
                          <a:effectLst/>
                          <a:latin typeface="Calibri" panose="020F0502020204030204" pitchFamily="34" charset="0"/>
                          <a:ea typeface="+mn-ea"/>
                          <a:cs typeface="+mn-cs"/>
                        </a:rPr>
                        <a:t> </a:t>
                      </a:r>
                      <a:endParaRPr lang="en-US" sz="18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With aggressive mitigation, the  average 21</a:t>
                      </a:r>
                      <a:r>
                        <a:rPr lang="en-US" sz="1800" b="1" baseline="30000" dirty="0" smtClean="0">
                          <a:solidFill>
                            <a:srgbClr val="002060"/>
                          </a:solidFill>
                          <a:latin typeface="Calibri" panose="020F0502020204030204" pitchFamily="34" charset="0"/>
                        </a:rPr>
                        <a:t>st</a:t>
                      </a:r>
                      <a:r>
                        <a:rPr lang="en-US" sz="1800" b="1" baseline="0" dirty="0" smtClean="0">
                          <a:solidFill>
                            <a:srgbClr val="002060"/>
                          </a:solidFill>
                          <a:latin typeface="Calibri" panose="020F0502020204030204" pitchFamily="34" charset="0"/>
                        </a:rPr>
                        <a:t> century warming is about 0.7°C [0.4 – 1.7] in all seasons</a:t>
                      </a:r>
                      <a:endParaRPr lang="en-US" sz="1800" dirty="0">
                        <a:latin typeface="Calibri" panose="020F0502020204030204" pitchFamily="34" charset="0"/>
                      </a:endParaRPr>
                    </a:p>
                  </a:txBody>
                  <a:tcPr marL="91444" marR="91444" marT="45695" marB="45695"/>
                </a:tc>
              </a:tr>
              <a:tr h="914339">
                <a:tc>
                  <a:txBody>
                    <a:bodyPr/>
                    <a:lstStyle/>
                    <a:p>
                      <a:pPr algn="just"/>
                      <a:r>
                        <a:rPr lang="en-US" sz="2400" b="1" kern="1200" dirty="0" smtClean="0">
                          <a:solidFill>
                            <a:srgbClr val="FF0000"/>
                          </a:solidFill>
                          <a:effectLst/>
                          <a:latin typeface="Calibri" panose="020F0502020204030204" pitchFamily="34" charset="0"/>
                          <a:ea typeface="+mn-ea"/>
                          <a:cs typeface="+mn-cs"/>
                        </a:rPr>
                        <a:t>Temperature</a:t>
                      </a:r>
                      <a:r>
                        <a:rPr lang="en-US" sz="2400" b="1" kern="1200" dirty="0" smtClean="0">
                          <a:solidFill>
                            <a:schemeClr val="bg1">
                              <a:lumMod val="50000"/>
                            </a:schemeClr>
                          </a:solidFill>
                          <a:effectLst/>
                          <a:latin typeface="Calibri" panose="020F0502020204030204" pitchFamily="34" charset="0"/>
                          <a:ea typeface="+mn-ea"/>
                          <a:cs typeface="+mn-cs"/>
                        </a:rPr>
                        <a:t> </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2060"/>
                          </a:solidFill>
                          <a:latin typeface="Calibri" panose="020F0502020204030204" pitchFamily="34" charset="0"/>
                        </a:rPr>
                        <a:t>With </a:t>
                      </a:r>
                      <a:r>
                        <a:rPr lang="en-US" sz="1800" b="1" baseline="0" dirty="0" smtClean="0">
                          <a:solidFill>
                            <a:srgbClr val="002060"/>
                          </a:solidFill>
                          <a:latin typeface="Calibri" panose="020F0502020204030204" pitchFamily="34" charset="0"/>
                        </a:rPr>
                        <a:t>Business-as-usual scenario, warming increases progressively in the 21</a:t>
                      </a:r>
                      <a:r>
                        <a:rPr lang="en-US" sz="1800" b="1" baseline="30000" dirty="0" smtClean="0">
                          <a:solidFill>
                            <a:srgbClr val="002060"/>
                          </a:solidFill>
                          <a:latin typeface="Calibri" panose="020F0502020204030204" pitchFamily="34" charset="0"/>
                        </a:rPr>
                        <a:t>st</a:t>
                      </a:r>
                      <a:r>
                        <a:rPr lang="en-US" sz="1800" b="1" baseline="0" dirty="0" smtClean="0">
                          <a:solidFill>
                            <a:srgbClr val="002060"/>
                          </a:solidFill>
                          <a:latin typeface="Calibri" panose="020F0502020204030204" pitchFamily="34" charset="0"/>
                        </a:rPr>
                        <a:t> century from about 0.9°C [0.6 – 1.5] between 2016-2045 to 2.2°C [1.7 – 3.2] during 2046-2075 and 3.3°C [2.6 – 4.9] towards the end of the century</a:t>
                      </a:r>
                      <a:endParaRPr lang="en-US" sz="1800" b="1" dirty="0" smtClean="0">
                        <a:solidFill>
                          <a:srgbClr val="002060"/>
                        </a:solidFill>
                        <a:latin typeface="Calibri" panose="020F0502020204030204" pitchFamily="34" charset="0"/>
                      </a:endParaRPr>
                    </a:p>
                  </a:txBody>
                  <a:tcPr marL="91444" marR="91444" marT="45695" marB="45695"/>
                </a:tc>
              </a:tr>
              <a:tr h="1285765">
                <a:tc>
                  <a:txBody>
                    <a:bodyPr/>
                    <a:lstStyle/>
                    <a:p>
                      <a:pPr algn="just"/>
                      <a:r>
                        <a:rPr lang="en-US" sz="2400" b="1" kern="1200" dirty="0" smtClean="0">
                          <a:solidFill>
                            <a:srgbClr val="FF0000"/>
                          </a:solidFill>
                          <a:effectLst/>
                          <a:latin typeface="Calibri" panose="020F0502020204030204" pitchFamily="34" charset="0"/>
                          <a:ea typeface="+mn-ea"/>
                          <a:cs typeface="+mn-cs"/>
                        </a:rPr>
                        <a:t>Precipitation</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Winter precipitation is projected to decrease by up to 15% [4 – 26%] towards the end of the century (2071 – 2100) under the business-as-usual scenario </a:t>
                      </a:r>
                      <a:endParaRPr lang="en-US" sz="1800" b="1" dirty="0" smtClean="0">
                        <a:solidFill>
                          <a:srgbClr val="002060"/>
                        </a:solidFill>
                        <a:latin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2060"/>
                        </a:solidFill>
                        <a:latin typeface="Calibri" panose="020F0502020204030204" pitchFamily="34" charset="0"/>
                      </a:endParaRPr>
                    </a:p>
                  </a:txBody>
                  <a:tcPr marL="91444" marR="91444" marT="45695" marB="45695"/>
                </a:tc>
              </a:tr>
              <a:tr h="1285765">
                <a:tc>
                  <a:txBody>
                    <a:bodyPr/>
                    <a:lstStyle/>
                    <a:p>
                      <a:pPr algn="just"/>
                      <a:r>
                        <a:rPr lang="en-US" sz="2400" b="1" kern="1200" dirty="0" smtClean="0">
                          <a:solidFill>
                            <a:srgbClr val="FF0000"/>
                          </a:solidFill>
                          <a:effectLst/>
                          <a:latin typeface="Calibri" panose="020F0502020204030204" pitchFamily="34" charset="0"/>
                          <a:ea typeface="+mn-ea"/>
                          <a:cs typeface="+mn-cs"/>
                        </a:rPr>
                        <a:t>Precipitation</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The range is very wide during other seasons, with some models projecting an increase in precipitation and some projecting a decrease</a:t>
                      </a:r>
                      <a:endParaRPr lang="en-US" sz="1800" b="1" dirty="0" smtClean="0">
                        <a:solidFill>
                          <a:srgbClr val="00206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2060"/>
                        </a:solidFill>
                        <a:latin typeface="Calibri" panose="020F0502020204030204" pitchFamily="34" charset="0"/>
                      </a:endParaRPr>
                    </a:p>
                  </a:txBody>
                  <a:tcPr marL="91444" marR="91444" marT="45695" marB="45695"/>
                </a:tc>
              </a:tr>
            </a:tbl>
          </a:graphicData>
        </a:graphic>
      </p:graphicFrame>
      <p:sp>
        <p:nvSpPr>
          <p:cNvPr id="5" name="Title 1"/>
          <p:cNvSpPr txBox="1">
            <a:spLocks/>
          </p:cNvSpPr>
          <p:nvPr/>
        </p:nvSpPr>
        <p:spPr>
          <a:xfrm>
            <a:off x="1981200" y="69922"/>
            <a:ext cx="8229600" cy="51745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defTabSz="914400" eaLnBrk="1" hangingPunct="1">
              <a:defRPr sz="2100" b="1" kern="0">
                <a:solidFill>
                  <a:srgbClr val="FFFFFF"/>
                </a:solidFill>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smtClean="0"/>
              <a:t>Findings  -  Eastern </a:t>
            </a:r>
            <a:r>
              <a:rPr lang="en-ZA" dirty="0"/>
              <a:t>Cape </a:t>
            </a:r>
            <a:r>
              <a:rPr lang="en-ZA" dirty="0" smtClean="0"/>
              <a:t>Province</a:t>
            </a:r>
            <a:endParaRPr lang="en-US" dirty="0"/>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xmlns="" val="220284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11882" y="-8804"/>
            <a:ext cx="7180118" cy="895907"/>
          </a:xfrm>
          <a:prstGeom prst="rect">
            <a:avLst/>
          </a:prstGeom>
          <a:solidFill>
            <a:schemeClr val="accent2"/>
          </a:solidFill>
          <a:ln w="9525">
            <a:noFill/>
            <a:miter lim="800000"/>
            <a:headEnd/>
            <a:tailEnd/>
          </a:ln>
        </p:spPr>
        <p:txBody>
          <a:bodyPr anchor="ctr"/>
          <a:lstStyle/>
          <a:p>
            <a:pPr algn="ctr" defTabSz="914400">
              <a:defRPr/>
            </a:pPr>
            <a:r>
              <a:rPr lang="en-ZA" sz="2400" b="1" kern="0" dirty="0">
                <a:solidFill>
                  <a:srgbClr val="FFFFFF"/>
                </a:solidFill>
                <a:latin typeface="+mj-lt"/>
              </a:rPr>
              <a:t>Content</a:t>
            </a:r>
          </a:p>
        </p:txBody>
      </p:sp>
      <p:pic>
        <p:nvPicPr>
          <p:cNvPr id="6" name="Picture 2" descr="R:\Template\Presentation\PPTbackgrounds\Rural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628" y="1052538"/>
            <a:ext cx="6251372" cy="370927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1288" y="1110496"/>
            <a:ext cx="5889340" cy="5632311"/>
          </a:xfrm>
          <a:prstGeom prst="rect">
            <a:avLst/>
          </a:prstGeom>
          <a:noFill/>
          <a:ln w="19050">
            <a:noFill/>
            <a:prstDash val="sysDot"/>
          </a:ln>
          <a:effectLst/>
        </p:spPr>
        <p:txBody>
          <a:bodyPr wrap="square">
            <a:spAutoFit/>
          </a:bodyPr>
          <a:lstStyle/>
          <a:p>
            <a:pPr marL="285750"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Introduction</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Mandate</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Purpose</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Key Infrastructure</a:t>
            </a:r>
            <a:endParaRPr lang="en-ZA" sz="1600" dirty="0">
              <a:solidFill>
                <a:srgbClr val="333399">
                  <a:lumMod val="75000"/>
                </a:srgbClr>
              </a:solidFill>
              <a:latin typeface="Arial"/>
              <a:cs typeface="Arial" pitchFamily="34" charset="0"/>
            </a:endParaRP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Climate change challenges for the Agricultural sector</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SAWS strategic context</a:t>
            </a:r>
          </a:p>
          <a:p>
            <a:pPr marL="285750"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SAWS Climate change and Drought </a:t>
            </a:r>
            <a:r>
              <a:rPr lang="en-ZA" sz="1600" dirty="0">
                <a:solidFill>
                  <a:srgbClr val="333399">
                    <a:lumMod val="75000"/>
                  </a:srgbClr>
                </a:solidFill>
                <a:latin typeface="Arial"/>
                <a:cs typeface="Arial" pitchFamily="34" charset="0"/>
              </a:rPr>
              <a:t>Response initiatives</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Forecasting Services</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Research and Development</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Products and Services for the agricultural sector</a:t>
            </a:r>
          </a:p>
          <a:p>
            <a:pPr marL="742950" lvl="1" indent="-285750" algn="just" defTabSz="914400">
              <a:lnSpc>
                <a:spcPct val="150000"/>
              </a:lnSpc>
              <a:buBlip>
                <a:blip r:embed="rId4"/>
              </a:buBlip>
              <a:defRPr/>
            </a:pPr>
            <a:r>
              <a:rPr lang="en-ZA" sz="1600" dirty="0">
                <a:solidFill>
                  <a:srgbClr val="333399">
                    <a:lumMod val="75000"/>
                  </a:srgbClr>
                </a:solidFill>
                <a:latin typeface="Arial"/>
                <a:cs typeface="Arial" pitchFamily="34" charset="0"/>
              </a:rPr>
              <a:t>Development of Agro-meteorology Capacity and </a:t>
            </a:r>
            <a:r>
              <a:rPr lang="en-ZA" sz="1600" dirty="0" smtClean="0">
                <a:solidFill>
                  <a:srgbClr val="333399">
                    <a:lumMod val="75000"/>
                  </a:srgbClr>
                </a:solidFill>
                <a:latin typeface="Arial"/>
                <a:cs typeface="Arial" pitchFamily="34" charset="0"/>
              </a:rPr>
              <a:t>Capability</a:t>
            </a:r>
          </a:p>
          <a:p>
            <a:pPr marL="742950" lvl="1"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Enabling the Drought plan</a:t>
            </a:r>
          </a:p>
          <a:p>
            <a:pPr marL="285750" indent="-285750" algn="just" defTabSz="914400">
              <a:lnSpc>
                <a:spcPct val="150000"/>
              </a:lnSpc>
              <a:buBlip>
                <a:blip r:embed="rId4"/>
              </a:buBlip>
              <a:defRPr/>
            </a:pPr>
            <a:r>
              <a:rPr lang="en-ZA" sz="1600" dirty="0" smtClean="0">
                <a:solidFill>
                  <a:srgbClr val="333399">
                    <a:lumMod val="75000"/>
                  </a:srgbClr>
                </a:solidFill>
                <a:latin typeface="Arial"/>
                <a:cs typeface="Arial" pitchFamily="34" charset="0"/>
              </a:rPr>
              <a:t>Conclusion</a:t>
            </a:r>
          </a:p>
          <a:p>
            <a:pPr algn="just" defTabSz="914400">
              <a:lnSpc>
                <a:spcPct val="150000"/>
              </a:lnSpc>
              <a:defRPr/>
            </a:pPr>
            <a:endParaRPr lang="en-ZA" sz="1600" dirty="0" smtClean="0">
              <a:solidFill>
                <a:srgbClr val="333399">
                  <a:lumMod val="75000"/>
                </a:srgbClr>
              </a:solidFill>
              <a:latin typeface="Arial"/>
              <a:cs typeface="Arial" pitchFamily="34" charset="0"/>
            </a:endParaRPr>
          </a:p>
        </p:txBody>
      </p:sp>
      <p:sp>
        <p:nvSpPr>
          <p:cNvPr id="2" name="Slide Number Placeholder 1"/>
          <p:cNvSpPr>
            <a:spLocks noGrp="1"/>
          </p:cNvSpPr>
          <p:nvPr>
            <p:ph type="sldNum" sz="quarter" idx="12"/>
          </p:nvPr>
        </p:nvSpPr>
        <p:spPr/>
        <p:txBody>
          <a:bodyPr/>
          <a:lstStyle/>
          <a:p>
            <a:pPr>
              <a:defRPr/>
            </a:pPr>
            <a:fld id="{413E935E-F04F-4D0C-96F3-7ACF1BD48325}" type="slidenum">
              <a:rPr lang="en-US" smtClean="0"/>
              <a:pPr>
                <a:defRPr/>
              </a:pPr>
              <a:t>2</a:t>
            </a:fld>
            <a:endParaRPr lang="en-US" dirty="0"/>
          </a:p>
        </p:txBody>
      </p:sp>
    </p:spTree>
    <p:extLst>
      <p:ext uri="{BB962C8B-B14F-4D97-AF65-F5344CB8AC3E}">
        <p14:creationId xmlns:p14="http://schemas.microsoft.com/office/powerpoint/2010/main" xmlns="" val="2773372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xmlns="" val="27198182"/>
              </p:ext>
            </p:extLst>
          </p:nvPr>
        </p:nvGraphicFramePr>
        <p:xfrm>
          <a:off x="1524000" y="860331"/>
          <a:ext cx="8967788" cy="5144723"/>
        </p:xfrm>
        <a:graphic>
          <a:graphicData uri="http://schemas.openxmlformats.org/drawingml/2006/table">
            <a:tbl>
              <a:tblPr firstRow="1" bandRow="1">
                <a:tableStyleId>{5C22544A-7EE6-4342-B048-85BDC9FD1C3A}</a:tableStyleId>
              </a:tblPr>
              <a:tblGrid>
                <a:gridCol w="2620370"/>
                <a:gridCol w="6347418"/>
              </a:tblGrid>
              <a:tr h="457146">
                <a:tc>
                  <a:txBody>
                    <a:bodyPr/>
                    <a:lstStyle/>
                    <a:p>
                      <a:r>
                        <a:rPr lang="en-US" sz="2400" dirty="0" smtClean="0">
                          <a:solidFill>
                            <a:srgbClr val="FF0000"/>
                          </a:solidFill>
                        </a:rPr>
                        <a:t>Variable </a:t>
                      </a:r>
                      <a:endParaRPr lang="en-US" sz="2400" dirty="0">
                        <a:solidFill>
                          <a:srgbClr val="FF0000"/>
                        </a:solidFill>
                      </a:endParaRPr>
                    </a:p>
                  </a:txBody>
                  <a:tcPr marL="91444" marR="91444" marT="45695" marB="45695"/>
                </a:tc>
                <a:tc>
                  <a:txBody>
                    <a:bodyPr/>
                    <a:lstStyle/>
                    <a:p>
                      <a:r>
                        <a:rPr lang="en-US" sz="2400" b="1" baseline="0" dirty="0" smtClean="0">
                          <a:solidFill>
                            <a:srgbClr val="002060"/>
                          </a:solidFill>
                          <a:latin typeface="Calibri" panose="020F0502020204030204" pitchFamily="34" charset="0"/>
                        </a:rPr>
                        <a:t>Findings</a:t>
                      </a:r>
                      <a:endParaRPr lang="en-US" sz="2200" dirty="0">
                        <a:solidFill>
                          <a:srgbClr val="FF0000"/>
                        </a:solidFill>
                      </a:endParaRPr>
                    </a:p>
                  </a:txBody>
                  <a:tcPr marL="91444" marR="91444" marT="45695" marB="45695"/>
                </a:tc>
              </a:tr>
              <a:tr h="927373">
                <a:tc>
                  <a:txBody>
                    <a:bodyPr/>
                    <a:lstStyle/>
                    <a:p>
                      <a:pPr algn="just"/>
                      <a:r>
                        <a:rPr lang="en-US" sz="2400" b="1" kern="1200" dirty="0" smtClean="0">
                          <a:solidFill>
                            <a:srgbClr val="FF0000"/>
                          </a:solidFill>
                          <a:effectLst/>
                          <a:latin typeface="Calibri" panose="020F0502020204030204" pitchFamily="34" charset="0"/>
                          <a:ea typeface="+mn-ea"/>
                          <a:cs typeface="+mn-cs"/>
                        </a:rPr>
                        <a:t>Temperature</a:t>
                      </a:r>
                      <a:r>
                        <a:rPr lang="en-US" sz="1800" b="1" kern="1200" dirty="0" smtClean="0">
                          <a:solidFill>
                            <a:schemeClr val="bg1">
                              <a:lumMod val="50000"/>
                            </a:schemeClr>
                          </a:solidFill>
                          <a:effectLst/>
                          <a:latin typeface="Calibri" panose="020F0502020204030204" pitchFamily="34" charset="0"/>
                          <a:ea typeface="+mn-ea"/>
                          <a:cs typeface="+mn-cs"/>
                        </a:rPr>
                        <a:t> </a:t>
                      </a:r>
                      <a:endParaRPr lang="en-US" sz="18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With aggressive mitigation, the  average 21</a:t>
                      </a:r>
                      <a:r>
                        <a:rPr lang="en-US" sz="1800" b="1" baseline="30000" dirty="0" smtClean="0">
                          <a:solidFill>
                            <a:srgbClr val="002060"/>
                          </a:solidFill>
                          <a:latin typeface="Calibri" panose="020F0502020204030204" pitchFamily="34" charset="0"/>
                        </a:rPr>
                        <a:t>st</a:t>
                      </a:r>
                      <a:r>
                        <a:rPr lang="en-US" sz="1800" b="1" baseline="0" dirty="0" smtClean="0">
                          <a:solidFill>
                            <a:srgbClr val="002060"/>
                          </a:solidFill>
                          <a:latin typeface="Calibri" panose="020F0502020204030204" pitchFamily="34" charset="0"/>
                        </a:rPr>
                        <a:t> century temperature stabilize around 1.5°C [0.5 – 2.3] in all seasons</a:t>
                      </a:r>
                      <a:endParaRPr lang="en-US" sz="1800" dirty="0">
                        <a:latin typeface="Calibri" panose="020F0502020204030204" pitchFamily="34" charset="0"/>
                      </a:endParaRPr>
                    </a:p>
                  </a:txBody>
                  <a:tcPr marL="91444" marR="91444" marT="45695" marB="45695"/>
                </a:tc>
              </a:tr>
              <a:tr h="914339">
                <a:tc>
                  <a:txBody>
                    <a:bodyPr/>
                    <a:lstStyle/>
                    <a:p>
                      <a:pPr algn="just"/>
                      <a:r>
                        <a:rPr lang="en-US" sz="2400" b="1" kern="1200" dirty="0" smtClean="0">
                          <a:solidFill>
                            <a:srgbClr val="FF0000"/>
                          </a:solidFill>
                          <a:effectLst/>
                          <a:latin typeface="Calibri" panose="020F0502020204030204" pitchFamily="34" charset="0"/>
                          <a:ea typeface="+mn-ea"/>
                          <a:cs typeface="+mn-cs"/>
                        </a:rPr>
                        <a:t>Temperature</a:t>
                      </a:r>
                      <a:r>
                        <a:rPr lang="en-US" sz="2400" b="1" kern="1200" dirty="0" smtClean="0">
                          <a:solidFill>
                            <a:schemeClr val="bg1">
                              <a:lumMod val="50000"/>
                            </a:schemeClr>
                          </a:solidFill>
                          <a:effectLst/>
                          <a:latin typeface="Calibri" panose="020F0502020204030204" pitchFamily="34" charset="0"/>
                          <a:ea typeface="+mn-ea"/>
                          <a:cs typeface="+mn-cs"/>
                        </a:rPr>
                        <a:t> </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2060"/>
                          </a:solidFill>
                          <a:latin typeface="Calibri" panose="020F0502020204030204" pitchFamily="34" charset="0"/>
                        </a:rPr>
                        <a:t>With </a:t>
                      </a:r>
                      <a:r>
                        <a:rPr lang="en-US" sz="1800" b="1" baseline="0" dirty="0" smtClean="0">
                          <a:solidFill>
                            <a:srgbClr val="002060"/>
                          </a:solidFill>
                          <a:latin typeface="Calibri" panose="020F0502020204030204" pitchFamily="34" charset="0"/>
                        </a:rPr>
                        <a:t>Business-as-usual scenario, warming increases progressively in the 21</a:t>
                      </a:r>
                      <a:r>
                        <a:rPr lang="en-US" sz="1800" b="1" baseline="30000" dirty="0" smtClean="0">
                          <a:solidFill>
                            <a:srgbClr val="002060"/>
                          </a:solidFill>
                          <a:latin typeface="Calibri" panose="020F0502020204030204" pitchFamily="34" charset="0"/>
                        </a:rPr>
                        <a:t>st</a:t>
                      </a:r>
                      <a:r>
                        <a:rPr lang="en-US" sz="1800" b="1" baseline="0" dirty="0" smtClean="0">
                          <a:solidFill>
                            <a:srgbClr val="002060"/>
                          </a:solidFill>
                          <a:latin typeface="Calibri" panose="020F0502020204030204" pitchFamily="34" charset="0"/>
                        </a:rPr>
                        <a:t> century from about 1.2°C [0.7 – 1.9] between 2016-2045 to 2.7°C [1.9 – 4.1] during 2046-2075 and 4.2°C [3.2 – 6.2] towards the end of the century</a:t>
                      </a:r>
                      <a:endParaRPr lang="en-US" sz="1800" b="1" dirty="0" smtClean="0">
                        <a:solidFill>
                          <a:srgbClr val="002060"/>
                        </a:solidFill>
                        <a:latin typeface="Calibri" panose="020F0502020204030204" pitchFamily="34" charset="0"/>
                      </a:endParaRPr>
                    </a:p>
                  </a:txBody>
                  <a:tcPr marL="91444" marR="91444" marT="45695" marB="45695"/>
                </a:tc>
              </a:tr>
              <a:tr h="1285765">
                <a:tc>
                  <a:txBody>
                    <a:bodyPr/>
                    <a:lstStyle/>
                    <a:p>
                      <a:pPr algn="just"/>
                      <a:r>
                        <a:rPr lang="en-US" sz="2400" b="1" kern="1200" dirty="0" smtClean="0">
                          <a:solidFill>
                            <a:srgbClr val="FF0000"/>
                          </a:solidFill>
                          <a:effectLst/>
                          <a:latin typeface="Calibri" panose="020F0502020204030204" pitchFamily="34" charset="0"/>
                          <a:ea typeface="+mn-ea"/>
                          <a:cs typeface="+mn-cs"/>
                        </a:rPr>
                        <a:t>Precipitation</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Winter precipitation is projected to decrease by up to 20% [8 – 28%] towards the end of the century (2071–2100) under the business-as-usual scenario </a:t>
                      </a:r>
                      <a:endParaRPr lang="en-US" sz="1800" b="1" dirty="0" smtClean="0">
                        <a:solidFill>
                          <a:srgbClr val="002060"/>
                        </a:solidFill>
                        <a:latin typeface="Calibri" panose="020F0502020204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2060"/>
                        </a:solidFill>
                        <a:latin typeface="Calibri" panose="020F0502020204030204" pitchFamily="34" charset="0"/>
                      </a:endParaRPr>
                    </a:p>
                  </a:txBody>
                  <a:tcPr marL="91444" marR="91444" marT="45695" marB="45695"/>
                </a:tc>
              </a:tr>
              <a:tr h="1285765">
                <a:tc>
                  <a:txBody>
                    <a:bodyPr/>
                    <a:lstStyle/>
                    <a:p>
                      <a:pPr algn="just"/>
                      <a:r>
                        <a:rPr lang="en-US" sz="2400" b="1" kern="1200" dirty="0" smtClean="0">
                          <a:solidFill>
                            <a:srgbClr val="FF0000"/>
                          </a:solidFill>
                          <a:effectLst/>
                          <a:latin typeface="Calibri" panose="020F0502020204030204" pitchFamily="34" charset="0"/>
                          <a:ea typeface="+mn-ea"/>
                          <a:cs typeface="+mn-cs"/>
                        </a:rPr>
                        <a:t>Precipitation</a:t>
                      </a:r>
                      <a:endParaRPr lang="en-US" sz="2400" b="1" dirty="0">
                        <a:solidFill>
                          <a:schemeClr val="bg1">
                            <a:lumMod val="50000"/>
                          </a:schemeClr>
                        </a:solidFill>
                        <a:latin typeface="Calibri" panose="020F0502020204030204" pitchFamily="34" charset="0"/>
                      </a:endParaRPr>
                    </a:p>
                  </a:txBody>
                  <a:tcPr marL="91444" marR="91444"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2060"/>
                          </a:solidFill>
                          <a:latin typeface="Calibri" panose="020F0502020204030204" pitchFamily="34" charset="0"/>
                        </a:rPr>
                        <a:t>The range is very wide during other seasons, with some models projecting an increase in precipitation and some projecting a decrease</a:t>
                      </a:r>
                      <a:endParaRPr lang="en-US" sz="1800" b="1" dirty="0" smtClean="0">
                        <a:solidFill>
                          <a:srgbClr val="00206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2060"/>
                        </a:solidFill>
                        <a:latin typeface="Calibri" panose="020F0502020204030204" pitchFamily="34" charset="0"/>
                      </a:endParaRPr>
                    </a:p>
                  </a:txBody>
                  <a:tcPr marL="91444" marR="91444" marT="45695" marB="45695"/>
                </a:tc>
              </a:tr>
            </a:tbl>
          </a:graphicData>
        </a:graphic>
      </p:graphicFrame>
      <p:sp>
        <p:nvSpPr>
          <p:cNvPr id="5" name="Title 1"/>
          <p:cNvSpPr txBox="1">
            <a:spLocks/>
          </p:cNvSpPr>
          <p:nvPr/>
        </p:nvSpPr>
        <p:spPr>
          <a:xfrm>
            <a:off x="1981200" y="69922"/>
            <a:ext cx="8229600" cy="51745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defTabSz="914400" eaLnBrk="1" hangingPunct="1">
              <a:defRPr sz="2100" b="1" kern="0">
                <a:solidFill>
                  <a:srgbClr val="FFFFFF"/>
                </a:solidFill>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smtClean="0"/>
              <a:t>Findings - Free </a:t>
            </a:r>
            <a:r>
              <a:rPr lang="en-ZA" dirty="0"/>
              <a:t>State </a:t>
            </a:r>
            <a:r>
              <a:rPr lang="en-ZA" dirty="0" smtClean="0"/>
              <a:t>Province</a:t>
            </a:r>
            <a:endParaRPr lang="en-US" dirty="0"/>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xmlns="" val="1894689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4" name="Title 1"/>
          <p:cNvSpPr txBox="1">
            <a:spLocks/>
          </p:cNvSpPr>
          <p:nvPr/>
        </p:nvSpPr>
        <p:spPr>
          <a:xfrm>
            <a:off x="1981200" y="69922"/>
            <a:ext cx="8229600" cy="517453"/>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defTabSz="914400" eaLnBrk="1" hangingPunct="1">
              <a:defRPr sz="2100" b="1" kern="0">
                <a:solidFill>
                  <a:srgbClr val="FFFFFF"/>
                </a:solidFill>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ZA" dirty="0" smtClean="0"/>
              <a:t>Findings – Gauteng and KZN</a:t>
            </a:r>
            <a:endParaRPr lang="en-US" dirty="0"/>
          </a:p>
        </p:txBody>
      </p:sp>
      <p:sp>
        <p:nvSpPr>
          <p:cNvPr id="5" name="TextBox 4"/>
          <p:cNvSpPr txBox="1"/>
          <p:nvPr/>
        </p:nvSpPr>
        <p:spPr>
          <a:xfrm>
            <a:off x="1981201" y="917576"/>
            <a:ext cx="8229600" cy="5109091"/>
          </a:xfrm>
          <a:prstGeom prst="rect">
            <a:avLst/>
          </a:prstGeom>
          <a:noFill/>
        </p:spPr>
        <p:txBody>
          <a:bodyPr wrap="square" rtlCol="0">
            <a:spAutoFit/>
          </a:bodyPr>
          <a:lstStyle/>
          <a:p>
            <a:pPr algn="just" defTabSz="914400">
              <a:defRPr/>
            </a:pPr>
            <a:r>
              <a:rPr lang="en-ZA" sz="1600" b="1" dirty="0" smtClean="0">
                <a:solidFill>
                  <a:srgbClr val="333399">
                    <a:lumMod val="75000"/>
                  </a:srgbClr>
                </a:solidFill>
                <a:latin typeface="+mn-lt"/>
                <a:cs typeface="Arial" pitchFamily="34" charset="0"/>
              </a:rPr>
              <a:t>Gauteng</a:t>
            </a:r>
          </a:p>
          <a:p>
            <a:pPr algn="just" defTabSz="914400">
              <a:defRPr/>
            </a:pPr>
            <a:endParaRPr lang="en-ZA" sz="1600" b="1" dirty="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In the business as usual case, warming reaches 6C towards the end of the 21st century</a:t>
            </a:r>
          </a:p>
          <a:p>
            <a:pPr algn="just" defTabSz="914400">
              <a:defRPr/>
            </a:pPr>
            <a:endParaRPr lang="en-ZA" sz="1600" dirty="0">
              <a:solidFill>
                <a:srgbClr val="333399">
                  <a:lumMod val="75000"/>
                </a:srgbClr>
              </a:solidFill>
              <a:latin typeface="+mn-lt"/>
              <a:cs typeface="Arial" pitchFamily="34" charset="0"/>
            </a:endParaRPr>
          </a:p>
          <a:p>
            <a:pPr algn="just" defTabSz="914400">
              <a:defRPr/>
            </a:pPr>
            <a:r>
              <a:rPr lang="en-ZA" sz="1600" b="1" dirty="0" smtClean="0">
                <a:solidFill>
                  <a:srgbClr val="333399">
                    <a:lumMod val="75000"/>
                  </a:srgbClr>
                </a:solidFill>
                <a:latin typeface="+mn-lt"/>
                <a:cs typeface="Arial" pitchFamily="34" charset="0"/>
              </a:rPr>
              <a:t>KZN</a:t>
            </a:r>
          </a:p>
          <a:p>
            <a:pPr algn="just" defTabSz="914400">
              <a:defRPr/>
            </a:pPr>
            <a:endParaRPr lang="en-ZA" sz="1600" b="1" dirty="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2"/>
              </a:buBlip>
              <a:defRPr/>
            </a:pPr>
            <a:r>
              <a:rPr lang="en-US" altLang="en-US" sz="1600" dirty="0">
                <a:solidFill>
                  <a:srgbClr val="333399">
                    <a:lumMod val="75000"/>
                  </a:srgbClr>
                </a:solidFill>
                <a:latin typeface="Arial"/>
                <a:cs typeface="Arial" pitchFamily="34" charset="0"/>
              </a:rPr>
              <a:t>Under the aggressive mitigation scenario, warming in the KZN is projected to remain below 2.5°C above the 1986-2005 reference period </a:t>
            </a:r>
          </a:p>
          <a:p>
            <a:pPr marL="285750" indent="-285750" algn="just" defTabSz="914400">
              <a:lnSpc>
                <a:spcPct val="150000"/>
              </a:lnSpc>
              <a:buClr>
                <a:srgbClr val="000000">
                  <a:lumMod val="50000"/>
                  <a:lumOff val="50000"/>
                </a:srgbClr>
              </a:buClr>
              <a:buBlip>
                <a:blip r:embed="rId2"/>
              </a:buBlip>
              <a:defRPr/>
            </a:pPr>
            <a:endParaRPr lang="en-US" altLang="en-US" sz="1600" dirty="0">
              <a:solidFill>
                <a:srgbClr val="333399">
                  <a:lumMod val="75000"/>
                </a:srgbClr>
              </a:solidFill>
              <a:latin typeface="Arial"/>
              <a:cs typeface="Arial" pitchFamily="34" charset="0"/>
            </a:endParaRPr>
          </a:p>
          <a:p>
            <a:pPr marL="285750" indent="-285750" algn="just" defTabSz="914400">
              <a:lnSpc>
                <a:spcPct val="150000"/>
              </a:lnSpc>
              <a:buClr>
                <a:srgbClr val="000000">
                  <a:lumMod val="50000"/>
                  <a:lumOff val="50000"/>
                </a:srgbClr>
              </a:buClr>
              <a:buBlip>
                <a:blip r:embed="rId2"/>
              </a:buBlip>
              <a:defRPr/>
            </a:pPr>
            <a:r>
              <a:rPr lang="en-US" altLang="en-US" sz="1600" dirty="0">
                <a:solidFill>
                  <a:srgbClr val="333399">
                    <a:lumMod val="75000"/>
                  </a:srgbClr>
                </a:solidFill>
                <a:latin typeface="Arial"/>
                <a:cs typeface="Arial" pitchFamily="34" charset="0"/>
              </a:rPr>
              <a:t>In the business-as-usual case warming exceed 4°C towards the end of the 21st century</a:t>
            </a:r>
          </a:p>
          <a:p>
            <a:pPr algn="just" defTabSz="914400">
              <a:defRPr/>
            </a:pPr>
            <a:endParaRPr lang="en-US" altLang="en-US" sz="1600" dirty="0">
              <a:solidFill>
                <a:srgbClr val="333399">
                  <a:lumMod val="75000"/>
                </a:srgbClr>
              </a:solidFill>
              <a:latin typeface="+mn-lt"/>
              <a:cs typeface="Arial" pitchFamily="34" charset="0"/>
            </a:endParaRPr>
          </a:p>
          <a:p>
            <a:pPr marL="285750" indent="-285750" algn="just" defTabSz="914400">
              <a:lnSpc>
                <a:spcPct val="150000"/>
              </a:lnSpc>
              <a:buClr>
                <a:srgbClr val="000000">
                  <a:lumMod val="50000"/>
                  <a:lumOff val="50000"/>
                </a:srgbClr>
              </a:buClr>
              <a:buBlip>
                <a:blip r:embed="rId2"/>
              </a:buBlip>
              <a:defRPr/>
            </a:pPr>
            <a:r>
              <a:rPr lang="en-US" altLang="en-US" sz="1600" dirty="0">
                <a:solidFill>
                  <a:srgbClr val="333399">
                    <a:lumMod val="75000"/>
                  </a:srgbClr>
                </a:solidFill>
                <a:latin typeface="Arial"/>
                <a:cs typeface="Arial" pitchFamily="34" charset="0"/>
              </a:rPr>
              <a:t>Projected changes in total seasonal rainfall have large uncertainties with no clear sign, an exception being under the intermediate concentration </a:t>
            </a:r>
            <a:r>
              <a:rPr lang="en-US" altLang="en-US" sz="1600" dirty="0" smtClean="0">
                <a:solidFill>
                  <a:srgbClr val="333399">
                    <a:lumMod val="75000"/>
                  </a:srgbClr>
                </a:solidFill>
                <a:latin typeface="Arial"/>
                <a:cs typeface="Arial" pitchFamily="34" charset="0"/>
              </a:rPr>
              <a:t>pathway</a:t>
            </a:r>
            <a:endParaRPr lang="en-ZA" sz="1600" dirty="0">
              <a:solidFill>
                <a:srgbClr val="333399">
                  <a:lumMod val="75000"/>
                </a:srgbClr>
              </a:solidFill>
              <a:latin typeface="Arial"/>
              <a:cs typeface="Arial" pitchFamily="34" charset="0"/>
            </a:endParaRPr>
          </a:p>
          <a:p>
            <a:endParaRPr lang="en-ZA" dirty="0"/>
          </a:p>
        </p:txBody>
      </p:sp>
      <p:sp>
        <p:nvSpPr>
          <p:cNvPr id="7" name="Slide Number Placeholder 6"/>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xmlns="" val="1478763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409" y="3176"/>
            <a:ext cx="8229600" cy="705591"/>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Capacity Building Research Projects</a:t>
            </a:r>
            <a:endParaRPr lang="en-ZA" sz="2100" b="1" dirty="0">
              <a:solidFill>
                <a:srgbClr val="FFFFFF"/>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370181570"/>
              </p:ext>
            </p:extLst>
          </p:nvPr>
        </p:nvGraphicFramePr>
        <p:xfrm>
          <a:off x="685799" y="1098127"/>
          <a:ext cx="11387138" cy="3775824"/>
        </p:xfrm>
        <a:graphic>
          <a:graphicData uri="http://schemas.openxmlformats.org/drawingml/2006/table">
            <a:tbl>
              <a:tblPr firstRow="1" bandRow="1">
                <a:tableStyleId>{5C22544A-7EE6-4342-B048-85BDC9FD1C3A}</a:tableStyleId>
              </a:tblPr>
              <a:tblGrid>
                <a:gridCol w="3932951"/>
                <a:gridCol w="4138808"/>
                <a:gridCol w="3315379"/>
              </a:tblGrid>
              <a:tr h="262656">
                <a:tc>
                  <a:txBody>
                    <a:bodyPr/>
                    <a:lstStyle/>
                    <a:p>
                      <a:r>
                        <a:rPr lang="en-US" dirty="0" smtClean="0">
                          <a:solidFill>
                            <a:schemeClr val="bg1"/>
                          </a:solidFill>
                        </a:rPr>
                        <a:t>Project Name</a:t>
                      </a:r>
                      <a:endParaRPr lang="en-GB" dirty="0">
                        <a:solidFill>
                          <a:schemeClr val="bg1"/>
                        </a:solidFill>
                      </a:endParaRPr>
                    </a:p>
                  </a:txBody>
                  <a:tcPr>
                    <a:solidFill>
                      <a:schemeClr val="accent2"/>
                    </a:solidFill>
                  </a:tcPr>
                </a:tc>
                <a:tc>
                  <a:txBody>
                    <a:bodyPr/>
                    <a:lstStyle/>
                    <a:p>
                      <a:r>
                        <a:rPr lang="en-US" dirty="0" smtClean="0">
                          <a:solidFill>
                            <a:schemeClr val="bg1"/>
                          </a:solidFill>
                        </a:rPr>
                        <a:t>Deliverables - </a:t>
                      </a:r>
                      <a:r>
                        <a:rPr lang="en-US" baseline="0" dirty="0" smtClean="0">
                          <a:solidFill>
                            <a:schemeClr val="bg1"/>
                          </a:solidFill>
                        </a:rPr>
                        <a:t>2015/16</a:t>
                      </a:r>
                      <a:endParaRPr lang="en-GB" dirty="0">
                        <a:solidFill>
                          <a:schemeClr val="bg1"/>
                        </a:solidFill>
                      </a:endParaRPr>
                    </a:p>
                  </a:txBody>
                  <a:tcPr>
                    <a:solidFill>
                      <a:schemeClr val="accent2"/>
                    </a:solidFill>
                  </a:tcPr>
                </a:tc>
                <a:tc>
                  <a:txBody>
                    <a:bodyPr/>
                    <a:lstStyle/>
                    <a:p>
                      <a:r>
                        <a:rPr lang="en-US" dirty="0" smtClean="0">
                          <a:solidFill>
                            <a:schemeClr val="bg1"/>
                          </a:solidFill>
                        </a:rPr>
                        <a:t>Outcomes</a:t>
                      </a:r>
                      <a:endParaRPr lang="en-GB" dirty="0">
                        <a:solidFill>
                          <a:schemeClr val="bg1"/>
                        </a:solidFill>
                      </a:endParaRPr>
                    </a:p>
                  </a:txBody>
                  <a:tcPr>
                    <a:solidFill>
                      <a:schemeClr val="accent2"/>
                    </a:solidFill>
                  </a:tcPr>
                </a:tc>
              </a:tr>
              <a:tr h="9411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FF0000"/>
                          </a:solidFill>
                          <a:latin typeface="Calibri" panose="020F0502020204030204" pitchFamily="34" charset="0"/>
                          <a:ea typeface="+mn-ea"/>
                          <a:cs typeface="+mn-cs"/>
                        </a:rPr>
                        <a:t>Impact-based SWWS (Severe Weather Warning System)</a:t>
                      </a:r>
                      <a:endParaRPr lang="en-GB" sz="1800" b="1" kern="1200" baseline="0" dirty="0">
                        <a:solidFill>
                          <a:srgbClr val="FF000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Calibri" panose="020F0502020204030204" pitchFamily="34" charset="0"/>
                          <a:ea typeface="+mn-ea"/>
                          <a:cs typeface="+mn-cs"/>
                        </a:rPr>
                        <a:t>Prototype System developed and tested in a Pilot Area</a:t>
                      </a:r>
                      <a:endParaRPr lang="en-GB" sz="1800" b="1" kern="1200" baseline="0" dirty="0">
                        <a:solidFill>
                          <a:srgbClr val="00206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Calibri" panose="020F0502020204030204" pitchFamily="34" charset="0"/>
                          <a:ea typeface="+mn-ea"/>
                          <a:cs typeface="+mn-cs"/>
                        </a:rPr>
                        <a:t>Predict the likely severity of the impact of severe weather on communities</a:t>
                      </a:r>
                      <a:endParaRPr lang="en-GB" sz="1800" b="1" kern="1200" baseline="0" dirty="0">
                        <a:solidFill>
                          <a:srgbClr val="002060"/>
                        </a:solidFill>
                        <a:latin typeface="Calibri" panose="020F0502020204030204" pitchFamily="34" charset="0"/>
                        <a:ea typeface="+mn-ea"/>
                        <a:cs typeface="+mn-cs"/>
                      </a:endParaRPr>
                    </a:p>
                  </a:txBody>
                  <a:tcPr/>
                </a:tc>
              </a:tr>
              <a:tr h="12913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FF0000"/>
                          </a:solidFill>
                          <a:latin typeface="Calibri" panose="020F0502020204030204" pitchFamily="34" charset="0"/>
                          <a:ea typeface="+mn-ea"/>
                          <a:cs typeface="+mn-cs"/>
                        </a:rPr>
                        <a:t>NEPAD Project </a:t>
                      </a:r>
                      <a:endParaRPr lang="en-GB" sz="1800" b="1" kern="1200" baseline="0" dirty="0">
                        <a:solidFill>
                          <a:srgbClr val="FF000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Calibri" panose="020F0502020204030204" pitchFamily="34" charset="0"/>
                          <a:ea typeface="+mn-ea"/>
                          <a:cs typeface="+mn-cs"/>
                        </a:rPr>
                        <a:t>Trained farmers and agricultural extension officers on the use and application of agro-meteorological information towards climate change adaptation</a:t>
                      </a:r>
                      <a:endParaRPr lang="en-GB" sz="1800" b="1" kern="1200" baseline="0" dirty="0">
                        <a:solidFill>
                          <a:srgbClr val="00206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002060"/>
                          </a:solidFill>
                          <a:latin typeface="Calibri" panose="020F0502020204030204" pitchFamily="34" charset="0"/>
                          <a:ea typeface="+mn-ea"/>
                          <a:cs typeface="+mn-cs"/>
                        </a:rPr>
                        <a:t>Enhanced agricultural production and thus ensuring food supply and security</a:t>
                      </a:r>
                      <a:endParaRPr lang="en-GB" sz="1800" b="1" kern="1200" baseline="0" dirty="0">
                        <a:solidFill>
                          <a:srgbClr val="002060"/>
                        </a:solidFill>
                        <a:latin typeface="Calibri" panose="020F0502020204030204" pitchFamily="34" charset="0"/>
                        <a:ea typeface="+mn-ea"/>
                        <a:cs typeface="+mn-cs"/>
                      </a:endParaRPr>
                    </a:p>
                  </a:txBody>
                  <a:tcPr/>
                </a:tc>
              </a:tr>
              <a:tr h="2626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rgbClr val="FF0000"/>
                          </a:solidFill>
                          <a:latin typeface="Calibri" panose="020F0502020204030204" pitchFamily="34" charset="0"/>
                          <a:ea typeface="+mn-ea"/>
                          <a:cs typeface="+mn-cs"/>
                        </a:rPr>
                        <a:t>Adaptive capacity for small scale farmers-FAO Project</a:t>
                      </a:r>
                      <a:endParaRPr lang="en-GB" sz="1800" b="1" kern="1200" baseline="0" dirty="0">
                        <a:solidFill>
                          <a:srgbClr val="FF000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rgbClr val="002060"/>
                          </a:solidFill>
                          <a:latin typeface="Calibri" panose="020F0502020204030204" pitchFamily="34" charset="0"/>
                          <a:ea typeface="+mn-ea"/>
                          <a:cs typeface="+mn-cs"/>
                        </a:rPr>
                        <a:t> Testing different cultivars</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rgbClr val="002060"/>
                          </a:solidFill>
                          <a:latin typeface="Calibri" panose="020F0502020204030204" pitchFamily="34" charset="0"/>
                          <a:ea typeface="+mn-ea"/>
                          <a:cs typeface="+mn-cs"/>
                        </a:rPr>
                        <a:t> Set up of AWS</a:t>
                      </a:r>
                      <a:endParaRPr lang="en-GB" sz="1800" b="1" kern="1200" baseline="0" dirty="0">
                        <a:solidFill>
                          <a:srgbClr val="002060"/>
                        </a:solidFill>
                        <a:latin typeface="Calibri" panose="020F0502020204030204" pitchFamily="34" charset="0"/>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1" kern="1200" baseline="0" dirty="0" smtClean="0">
                          <a:solidFill>
                            <a:srgbClr val="002060"/>
                          </a:solidFill>
                          <a:latin typeface="Calibri" panose="020F0502020204030204" pitchFamily="34" charset="0"/>
                          <a:ea typeface="+mn-ea"/>
                          <a:cs typeface="+mn-cs"/>
                        </a:rPr>
                        <a:t>- Optimized agricultural farming under changing climate </a:t>
                      </a:r>
                      <a:endParaRPr lang="en-GB" sz="1800" b="1" kern="1200" baseline="0" dirty="0">
                        <a:solidFill>
                          <a:srgbClr val="002060"/>
                        </a:solidFill>
                        <a:latin typeface="Calibri" panose="020F0502020204030204" pitchFamily="34" charset="0"/>
                        <a:ea typeface="+mn-ea"/>
                        <a:cs typeface="+mn-cs"/>
                      </a:endParaRPr>
                    </a:p>
                  </a:txBody>
                  <a:tcPr/>
                </a:tc>
              </a:tr>
              <a:tr h="262656">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6" name="Slide Number Placeholder 5"/>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xmlns="" val="4027696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409" y="3176"/>
            <a:ext cx="8229600" cy="705591"/>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Product Development Research Projects</a:t>
            </a:r>
            <a:endParaRPr lang="en-ZA" sz="2100" b="1" dirty="0">
              <a:solidFill>
                <a:srgbClr val="FFFFFF"/>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1767848093"/>
              </p:ext>
            </p:extLst>
          </p:nvPr>
        </p:nvGraphicFramePr>
        <p:xfrm>
          <a:off x="257175" y="794216"/>
          <a:ext cx="11630025" cy="6019864"/>
        </p:xfrm>
        <a:graphic>
          <a:graphicData uri="http://schemas.openxmlformats.org/drawingml/2006/table">
            <a:tbl>
              <a:tblPr firstRow="1" bandRow="1">
                <a:tableStyleId>{5C22544A-7EE6-4342-B048-85BDC9FD1C3A}</a:tableStyleId>
              </a:tblPr>
              <a:tblGrid>
                <a:gridCol w="4882633"/>
                <a:gridCol w="3223395"/>
                <a:gridCol w="3523997"/>
              </a:tblGrid>
              <a:tr h="563097">
                <a:tc>
                  <a:txBody>
                    <a:bodyPr/>
                    <a:lstStyle/>
                    <a:p>
                      <a:r>
                        <a:rPr lang="en-US" dirty="0" smtClean="0">
                          <a:solidFill>
                            <a:schemeClr val="bg1"/>
                          </a:solidFill>
                        </a:rPr>
                        <a:t>Project Name</a:t>
                      </a:r>
                      <a:endParaRPr lang="en-GB" dirty="0">
                        <a:solidFill>
                          <a:schemeClr val="bg1"/>
                        </a:solidFill>
                      </a:endParaRPr>
                    </a:p>
                  </a:txBody>
                  <a:tcPr>
                    <a:solidFill>
                      <a:schemeClr val="accent2"/>
                    </a:solidFill>
                  </a:tcPr>
                </a:tc>
                <a:tc>
                  <a:txBody>
                    <a:bodyPr/>
                    <a:lstStyle/>
                    <a:p>
                      <a:r>
                        <a:rPr lang="en-US" dirty="0" smtClean="0">
                          <a:solidFill>
                            <a:schemeClr val="bg1"/>
                          </a:solidFill>
                        </a:rPr>
                        <a:t>Target market and product descriptor</a:t>
                      </a:r>
                      <a:endParaRPr lang="en-GB" dirty="0">
                        <a:solidFill>
                          <a:schemeClr val="bg1"/>
                        </a:solidFill>
                      </a:endParaRPr>
                    </a:p>
                  </a:txBody>
                  <a:tcPr>
                    <a:solidFill>
                      <a:schemeClr val="accent2"/>
                    </a:solidFill>
                  </a:tcPr>
                </a:tc>
                <a:tc>
                  <a:txBody>
                    <a:bodyPr/>
                    <a:lstStyle/>
                    <a:p>
                      <a:r>
                        <a:rPr lang="en-US" dirty="0" smtClean="0">
                          <a:solidFill>
                            <a:schemeClr val="bg1"/>
                          </a:solidFill>
                        </a:rPr>
                        <a:t>Benefits</a:t>
                      </a:r>
                      <a:endParaRPr lang="en-GB" dirty="0">
                        <a:solidFill>
                          <a:schemeClr val="bg1"/>
                        </a:solidFill>
                      </a:endParaRPr>
                    </a:p>
                  </a:txBody>
                  <a:tcPr>
                    <a:solidFill>
                      <a:schemeClr val="accent2"/>
                    </a:solidFill>
                  </a:tcPr>
                </a:tc>
              </a:tr>
              <a:tr h="941184">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b="1" dirty="0" smtClean="0">
                          <a:solidFill>
                            <a:srgbClr val="FF0000"/>
                          </a:solidFill>
                        </a:rPr>
                        <a:t>Temperature Humidity Index (THI)  </a:t>
                      </a:r>
                      <a:r>
                        <a:rPr lang="en-US" sz="16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solidFill>
                            <a:srgbClr val="FF0000"/>
                          </a:solidFill>
                        </a:rPr>
                        <a:t>(Development of a THI forecasting system)</a:t>
                      </a:r>
                      <a:endParaRPr lang="en-GB" sz="1600" dirty="0" smtClean="0">
                        <a:solidFill>
                          <a:srgbClr val="FF0000"/>
                        </a:solidFill>
                      </a:endParaRPr>
                    </a:p>
                    <a:p>
                      <a:pPr marL="0" indent="0">
                        <a:buFont typeface="+mj-lt"/>
                        <a:buNone/>
                      </a:pPr>
                      <a:endParaRPr lang="en-GB" sz="1600" dirty="0">
                        <a:solidFill>
                          <a:srgbClr val="FF0000"/>
                        </a:solidFill>
                      </a:endParaRPr>
                    </a:p>
                  </a:txBody>
                  <a:tcPr/>
                </a:tc>
                <a:tc>
                  <a:txBody>
                    <a:bodyPr/>
                    <a:lstStyle/>
                    <a:p>
                      <a:pPr marL="285750" indent="-285750">
                        <a:buFont typeface="Arial" panose="020B0604020202020204" pitchFamily="34" charset="0"/>
                        <a:buChar char="•"/>
                      </a:pPr>
                      <a:r>
                        <a:rPr lang="en-GB" sz="1600" b="1" dirty="0" smtClean="0">
                          <a:solidFill>
                            <a:srgbClr val="002060"/>
                          </a:solidFill>
                        </a:rPr>
                        <a:t>Livestock farmers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smtClean="0">
                          <a:solidFill>
                            <a:srgbClr val="002060"/>
                          </a:solidFill>
                        </a:rPr>
                        <a:t>(</a:t>
                      </a:r>
                      <a:r>
                        <a:rPr lang="en-US" sz="1600" b="0" dirty="0" smtClean="0">
                          <a:solidFill>
                            <a:srgbClr val="002060"/>
                          </a:solidFill>
                        </a:rPr>
                        <a:t>Informs farmers of increases in humidity and temperature that may impact</a:t>
                      </a:r>
                      <a:r>
                        <a:rPr lang="en-US" sz="1600" b="0" baseline="0" dirty="0" smtClean="0">
                          <a:solidFill>
                            <a:srgbClr val="002060"/>
                          </a:solidFill>
                        </a:rPr>
                        <a:t> production</a:t>
                      </a:r>
                      <a:r>
                        <a:rPr lang="en-US" sz="1600" b="1" baseline="0" dirty="0" smtClean="0">
                          <a:solidFill>
                            <a:srgbClr val="002060"/>
                          </a:solidFill>
                        </a:rPr>
                        <a:t>)</a:t>
                      </a:r>
                    </a:p>
                    <a:p>
                      <a:pPr marL="0" indent="0">
                        <a:buFont typeface="Arial" panose="020B0604020202020204" pitchFamily="34" charset="0"/>
                        <a:buNone/>
                      </a:pPr>
                      <a:endParaRPr lang="en-GB" sz="1600" b="1" dirty="0">
                        <a:solidFill>
                          <a:srgbClr val="00206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solidFill>
                            <a:srgbClr val="002060"/>
                          </a:solidFill>
                        </a:rPr>
                        <a:t>Enhanced production of milk and thus ensuring dairy</a:t>
                      </a:r>
                      <a:r>
                        <a:rPr lang="en-US" sz="1600" b="1" baseline="0" dirty="0" smtClean="0">
                          <a:solidFill>
                            <a:srgbClr val="002060"/>
                          </a:solidFill>
                        </a:rPr>
                        <a:t> food supply and security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smtClean="0">
                          <a:solidFill>
                            <a:srgbClr val="002060"/>
                          </a:solidFill>
                        </a:rPr>
                        <a:t>Improved management of feed and ambient temperatures in intensive farming systems</a:t>
                      </a:r>
                      <a:endParaRPr lang="en-GB" sz="1600" b="1" dirty="0" smtClean="0">
                        <a:solidFill>
                          <a:srgbClr val="002060"/>
                        </a:solidFill>
                      </a:endParaRPr>
                    </a:p>
                    <a:p>
                      <a:pPr marL="285750" indent="-285750">
                        <a:buFont typeface="Arial" panose="020B0604020202020204" pitchFamily="34" charset="0"/>
                        <a:buChar char="•"/>
                      </a:pPr>
                      <a:endParaRPr lang="en-US" sz="1600" b="1" baseline="0" dirty="0" smtClean="0">
                        <a:solidFill>
                          <a:srgbClr val="002060"/>
                        </a:solidFill>
                      </a:endParaRPr>
                    </a:p>
                  </a:txBody>
                  <a:tcPr/>
                </a:tc>
              </a:tr>
              <a:tr h="941184">
                <a:tc>
                  <a:txBody>
                    <a:bodyPr/>
                    <a:lstStyle/>
                    <a:p>
                      <a:pPr marL="0" indent="0" algn="l" defTabSz="914400" rtl="0" eaLnBrk="1" latinLnBrk="0" hangingPunct="1">
                        <a:lnSpc>
                          <a:spcPct val="115000"/>
                        </a:lnSpc>
                        <a:spcAft>
                          <a:spcPts val="1000"/>
                        </a:spcAft>
                        <a:buFont typeface="Arial" panose="020B0604020202020204" pitchFamily="34" charset="0"/>
                        <a:buNone/>
                      </a:pPr>
                      <a:r>
                        <a:rPr lang="en-US" sz="1600" b="1" kern="1200" dirty="0" smtClean="0">
                          <a:solidFill>
                            <a:srgbClr val="FF0000"/>
                          </a:solidFill>
                          <a:latin typeface="+mn-lt"/>
                          <a:ea typeface="+mn-ea"/>
                          <a:cs typeface="+mn-cs"/>
                        </a:rPr>
                        <a:t>Enthalpy index  - Heat index: Poultry</a:t>
                      </a:r>
                    </a:p>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US" sz="1600" kern="1200" dirty="0" smtClean="0">
                          <a:solidFill>
                            <a:srgbClr val="FF0000"/>
                          </a:solidFill>
                          <a:latin typeface="+mn-lt"/>
                          <a:ea typeface="+mn-ea"/>
                          <a:cs typeface="+mn-cs"/>
                        </a:rPr>
                        <a:t>(Enthalpy is the total heat content of air and serves as a key indicator for heat stress in animals)</a:t>
                      </a:r>
                      <a:endParaRPr lang="en-ZA" sz="1600" kern="1200" dirty="0" smtClean="0">
                        <a:solidFill>
                          <a:srgbClr val="FF0000"/>
                        </a:solidFill>
                        <a:latin typeface="+mn-lt"/>
                        <a:ea typeface="+mn-ea"/>
                        <a:cs typeface="+mn-cs"/>
                      </a:endParaRPr>
                    </a:p>
                    <a:p>
                      <a:pPr marL="285750" indent="-285750" algn="l" defTabSz="914400" rtl="0" eaLnBrk="1" latinLnBrk="0" hangingPunct="1">
                        <a:lnSpc>
                          <a:spcPct val="115000"/>
                        </a:lnSpc>
                        <a:spcAft>
                          <a:spcPts val="1000"/>
                        </a:spcAft>
                        <a:buFont typeface="Arial" panose="020B0604020202020204" pitchFamily="34" charset="0"/>
                        <a:buChar char="•"/>
                      </a:pPr>
                      <a:endParaRPr lang="en-ZA" sz="1600" kern="1200" dirty="0">
                        <a:solidFill>
                          <a:srgbClr val="FF0000"/>
                        </a:solidFill>
                        <a:latin typeface="+mn-lt"/>
                        <a:ea typeface="+mn-ea"/>
                        <a:cs typeface="+mn-cs"/>
                      </a:endParaRPr>
                    </a:p>
                  </a:txBody>
                  <a:tcPr marL="56853" marR="56853" marT="0" marB="0"/>
                </a:tc>
                <a:tc>
                  <a:txBody>
                    <a:bodyPr/>
                    <a:lstStyle/>
                    <a:p>
                      <a:pPr marL="285750" indent="-285750" algn="l" defTabSz="914400" rtl="0" eaLnBrk="1" latinLnBrk="0" hangingPunct="1">
                        <a:lnSpc>
                          <a:spcPct val="115000"/>
                        </a:lnSpc>
                        <a:spcAft>
                          <a:spcPts val="1000"/>
                        </a:spcAft>
                        <a:buFont typeface="Arial" panose="020B0604020202020204" pitchFamily="34" charset="0"/>
                        <a:buChar char="•"/>
                      </a:pPr>
                      <a:r>
                        <a:rPr lang="en-ZA" sz="1600" b="1" kern="1200" smtClean="0">
                          <a:solidFill>
                            <a:srgbClr val="002060"/>
                          </a:solidFill>
                          <a:latin typeface="+mn-lt"/>
                          <a:ea typeface="+mn-ea"/>
                          <a:cs typeface="+mn-cs"/>
                        </a:rPr>
                        <a:t>Livestock farmers</a:t>
                      </a:r>
                      <a:endParaRPr lang="en-ZA" sz="1600" b="1" kern="1200" dirty="0" smtClean="0">
                        <a:solidFill>
                          <a:srgbClr val="002060"/>
                        </a:solidFill>
                        <a:latin typeface="+mn-lt"/>
                        <a:ea typeface="+mn-ea"/>
                        <a:cs typeface="+mn-cs"/>
                      </a:endParaRPr>
                    </a:p>
                    <a:p>
                      <a:pPr marL="0" indent="0" algn="l" defTabSz="914400" rtl="0" eaLnBrk="1" latinLnBrk="0" hangingPunct="1">
                        <a:lnSpc>
                          <a:spcPct val="115000"/>
                        </a:lnSpc>
                        <a:spcAft>
                          <a:spcPts val="1000"/>
                        </a:spcAft>
                        <a:buFont typeface="Arial" panose="020B0604020202020204" pitchFamily="34" charset="0"/>
                        <a:buNone/>
                      </a:pPr>
                      <a:r>
                        <a:rPr lang="en-ZA" sz="1600" b="0" kern="1200" dirty="0" smtClean="0">
                          <a:solidFill>
                            <a:srgbClr val="002060"/>
                          </a:solidFill>
                          <a:latin typeface="+mn-lt"/>
                          <a:ea typeface="+mn-ea"/>
                          <a:cs typeface="+mn-cs"/>
                        </a:rPr>
                        <a:t>(Informs intensive system  farmers of heat</a:t>
                      </a:r>
                      <a:r>
                        <a:rPr lang="en-ZA" sz="1600" b="0" kern="1200" baseline="0" dirty="0" smtClean="0">
                          <a:solidFill>
                            <a:srgbClr val="002060"/>
                          </a:solidFill>
                          <a:latin typeface="+mn-lt"/>
                          <a:ea typeface="+mn-ea"/>
                          <a:cs typeface="+mn-cs"/>
                        </a:rPr>
                        <a:t> stress conditions</a:t>
                      </a:r>
                      <a:r>
                        <a:rPr lang="en-ZA" sz="1600" b="0" kern="1200" dirty="0" smtClean="0">
                          <a:solidFill>
                            <a:srgbClr val="002060"/>
                          </a:solidFill>
                          <a:latin typeface="+mn-lt"/>
                          <a:ea typeface="+mn-ea"/>
                          <a:cs typeface="+mn-cs"/>
                        </a:rPr>
                        <a:t>)</a:t>
                      </a:r>
                    </a:p>
                    <a:p>
                      <a:pPr marL="285750" indent="-285750" algn="l" defTabSz="914400" rtl="0" eaLnBrk="1" latinLnBrk="0" hangingPunct="1">
                        <a:lnSpc>
                          <a:spcPct val="115000"/>
                        </a:lnSpc>
                        <a:spcAft>
                          <a:spcPts val="1000"/>
                        </a:spcAft>
                        <a:buFont typeface="Arial" panose="020B0604020202020204" pitchFamily="34" charset="0"/>
                        <a:buChar char="•"/>
                      </a:pPr>
                      <a:endParaRPr lang="en-ZA" sz="1600" b="1" kern="1200" dirty="0">
                        <a:solidFill>
                          <a:srgbClr val="002060"/>
                        </a:solidFill>
                        <a:latin typeface="+mn-lt"/>
                        <a:ea typeface="+mn-ea"/>
                        <a:cs typeface="+mn-cs"/>
                      </a:endParaRPr>
                    </a:p>
                  </a:txBody>
                  <a:tcPr marL="56853" marR="56853" marT="0" marB="0"/>
                </a:tc>
                <a:tc>
                  <a:txBody>
                    <a:bodyPr/>
                    <a:lstStyle/>
                    <a:p>
                      <a:pPr marL="285750" marR="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600" b="1" kern="1200" dirty="0" smtClean="0">
                          <a:solidFill>
                            <a:srgbClr val="002060"/>
                          </a:solidFill>
                          <a:latin typeface="+mn-lt"/>
                          <a:ea typeface="+mn-ea"/>
                          <a:cs typeface="+mn-cs"/>
                        </a:rPr>
                        <a:t>This product can assist farmers to put their safety measures such as ventilation when the heat value exceed certain threshold</a:t>
                      </a:r>
                    </a:p>
                    <a:p>
                      <a:pPr marL="285750" indent="-285750" algn="l" defTabSz="914400" rtl="0" eaLnBrk="1" latinLnBrk="0" hangingPunct="1">
                        <a:lnSpc>
                          <a:spcPct val="115000"/>
                        </a:lnSpc>
                        <a:spcAft>
                          <a:spcPts val="1000"/>
                        </a:spcAft>
                        <a:buFont typeface="Arial" panose="020B0604020202020204" pitchFamily="34" charset="0"/>
                        <a:buChar char="•"/>
                      </a:pPr>
                      <a:endParaRPr lang="en-ZA" sz="1600" b="1" kern="1200" dirty="0">
                        <a:solidFill>
                          <a:srgbClr val="002060"/>
                        </a:solidFill>
                        <a:latin typeface="+mn-lt"/>
                        <a:ea typeface="+mn-ea"/>
                        <a:cs typeface="+mn-cs"/>
                      </a:endParaRPr>
                    </a:p>
                  </a:txBody>
                  <a:tcPr marL="56853" marR="56853" marT="0" marB="0"/>
                </a:tc>
              </a:tr>
              <a:tr h="941184">
                <a:tc>
                  <a:txBody>
                    <a:bodyPr/>
                    <a:lstStyle/>
                    <a:p>
                      <a:pPr marL="0" indent="0" algn="l" defTabSz="914400" rtl="0" eaLnBrk="1" latinLnBrk="0" hangingPunct="1">
                        <a:spcAft>
                          <a:spcPts val="0"/>
                        </a:spcAft>
                        <a:buFont typeface="Arial" panose="020B0604020202020204" pitchFamily="34" charset="0"/>
                        <a:buNone/>
                      </a:pPr>
                      <a:r>
                        <a:rPr lang="en-US" sz="1600" b="1" kern="1200" dirty="0">
                          <a:solidFill>
                            <a:srgbClr val="FF0000"/>
                          </a:solidFill>
                          <a:latin typeface="+mn-lt"/>
                          <a:ea typeface="+mn-ea"/>
                          <a:cs typeface="+mn-cs"/>
                        </a:rPr>
                        <a:t>6 – 12 hour forecast of severe weather which includes storm tracking, hazardous weather notification </a:t>
                      </a:r>
                      <a:r>
                        <a:rPr lang="en-US" sz="1600" b="1" kern="1200" dirty="0" smtClean="0">
                          <a:solidFill>
                            <a:srgbClr val="FF0000"/>
                          </a:solidFill>
                          <a:latin typeface="+mn-lt"/>
                          <a:ea typeface="+mn-ea"/>
                          <a:cs typeface="+mn-cs"/>
                        </a:rPr>
                        <a:t>e.g.. </a:t>
                      </a:r>
                      <a:r>
                        <a:rPr lang="en-US" sz="1600" b="1" kern="1200" dirty="0">
                          <a:solidFill>
                            <a:srgbClr val="FF0000"/>
                          </a:solidFill>
                          <a:latin typeface="+mn-lt"/>
                          <a:ea typeface="+mn-ea"/>
                          <a:cs typeface="+mn-cs"/>
                        </a:rPr>
                        <a:t>hail et</a:t>
                      </a:r>
                      <a:r>
                        <a:rPr lang="en-US" sz="1600" kern="1200" dirty="0">
                          <a:solidFill>
                            <a:srgbClr val="FF0000"/>
                          </a:solidFill>
                          <a:latin typeface="+mn-lt"/>
                          <a:ea typeface="+mn-ea"/>
                          <a:cs typeface="+mn-cs"/>
                        </a:rPr>
                        <a:t>c.</a:t>
                      </a:r>
                      <a:endParaRPr lang="en-ZA" sz="1600" kern="1200" dirty="0">
                        <a:solidFill>
                          <a:srgbClr val="FF0000"/>
                        </a:solidFill>
                        <a:latin typeface="+mn-lt"/>
                        <a:ea typeface="+mn-ea"/>
                        <a:cs typeface="+mn-cs"/>
                      </a:endParaRPr>
                    </a:p>
                  </a:txBody>
                  <a:tcPr marL="56853" marR="56853" marT="0" marB="0"/>
                </a:tc>
                <a:tc>
                  <a:txBody>
                    <a:bodyPr/>
                    <a:lstStyle/>
                    <a:p>
                      <a:pPr marL="285750" indent="-285750" algn="l" defTabSz="914400" rtl="0" eaLnBrk="1" latinLnBrk="0" hangingPunct="1">
                        <a:lnSpc>
                          <a:spcPct val="107000"/>
                        </a:lnSpc>
                        <a:spcAft>
                          <a:spcPts val="800"/>
                        </a:spcAft>
                        <a:buFont typeface="Arial" panose="020B0604020202020204" pitchFamily="34" charset="0"/>
                        <a:buChar char="•"/>
                      </a:pPr>
                      <a:r>
                        <a:rPr lang="en-US" sz="1600" b="1" kern="1200" dirty="0" smtClean="0">
                          <a:solidFill>
                            <a:srgbClr val="002060"/>
                          </a:solidFill>
                          <a:latin typeface="+mn-lt"/>
                          <a:ea typeface="+mn-ea"/>
                          <a:cs typeface="+mn-cs"/>
                        </a:rPr>
                        <a:t>Crop and live stock</a:t>
                      </a:r>
                      <a:r>
                        <a:rPr lang="en-US" sz="1600" b="1" kern="1200" baseline="0" dirty="0" smtClean="0">
                          <a:solidFill>
                            <a:srgbClr val="002060"/>
                          </a:solidFill>
                          <a:latin typeface="+mn-lt"/>
                          <a:ea typeface="+mn-ea"/>
                          <a:cs typeface="+mn-cs"/>
                        </a:rPr>
                        <a:t> farmers</a:t>
                      </a:r>
                      <a:endParaRPr lang="en-ZA" sz="1600" b="1" kern="1200" dirty="0">
                        <a:solidFill>
                          <a:srgbClr val="002060"/>
                        </a:solidFill>
                        <a:latin typeface="+mn-lt"/>
                        <a:ea typeface="+mn-ea"/>
                        <a:cs typeface="+mn-cs"/>
                      </a:endParaRPr>
                    </a:p>
                  </a:txBody>
                  <a:tcPr marL="56853" marR="56853" marT="0" marB="0"/>
                </a:tc>
                <a:tc>
                  <a:txBody>
                    <a:bodyPr/>
                    <a:lstStyle/>
                    <a:p>
                      <a:pPr marL="285750" indent="-285750" algn="l" defTabSz="914400" rtl="0" eaLnBrk="1" latinLnBrk="0" hangingPunct="1">
                        <a:lnSpc>
                          <a:spcPct val="107000"/>
                        </a:lnSpc>
                        <a:spcAft>
                          <a:spcPts val="800"/>
                        </a:spcAft>
                        <a:buFont typeface="Arial" panose="020B0604020202020204" pitchFamily="34" charset="0"/>
                        <a:buChar char="•"/>
                      </a:pPr>
                      <a:r>
                        <a:rPr lang="en-US" sz="1600" b="1" kern="1200" dirty="0" smtClean="0">
                          <a:solidFill>
                            <a:srgbClr val="002060"/>
                          </a:solidFill>
                          <a:latin typeface="+mn-lt"/>
                          <a:ea typeface="+mn-ea"/>
                          <a:cs typeface="+mn-cs"/>
                        </a:rPr>
                        <a:t>Warning </a:t>
                      </a:r>
                      <a:r>
                        <a:rPr lang="en-US" sz="1600" b="1" kern="1200" dirty="0">
                          <a:solidFill>
                            <a:srgbClr val="002060"/>
                          </a:solidFill>
                          <a:latin typeface="+mn-lt"/>
                          <a:ea typeface="+mn-ea"/>
                          <a:cs typeface="+mn-cs"/>
                        </a:rPr>
                        <a:t>to </a:t>
                      </a:r>
                      <a:r>
                        <a:rPr lang="en-US" sz="1600" b="1" kern="1200" dirty="0" smtClean="0">
                          <a:solidFill>
                            <a:srgbClr val="002060"/>
                          </a:solidFill>
                          <a:latin typeface="+mn-lt"/>
                          <a:ea typeface="+mn-ea"/>
                          <a:cs typeface="+mn-cs"/>
                        </a:rPr>
                        <a:t>farmers prior to the event to implement loss reduction measures</a:t>
                      </a:r>
                    </a:p>
                    <a:p>
                      <a:pPr marL="285750" indent="-285750" algn="l" defTabSz="914400" rtl="0" eaLnBrk="1" latinLnBrk="0" hangingPunct="1">
                        <a:lnSpc>
                          <a:spcPct val="107000"/>
                        </a:lnSpc>
                        <a:spcAft>
                          <a:spcPts val="800"/>
                        </a:spcAft>
                        <a:buFont typeface="Arial" panose="020B0604020202020204" pitchFamily="34" charset="0"/>
                        <a:buChar char="•"/>
                      </a:pPr>
                      <a:r>
                        <a:rPr lang="en-ZA" sz="1600" b="1" kern="1200" dirty="0" smtClean="0">
                          <a:solidFill>
                            <a:srgbClr val="002060"/>
                          </a:solidFill>
                          <a:latin typeface="+mn-lt"/>
                          <a:ea typeface="+mn-ea"/>
                          <a:cs typeface="+mn-cs"/>
                        </a:rPr>
                        <a:t>Management of day to day operations</a:t>
                      </a:r>
                      <a:endParaRPr lang="en-ZA" sz="1600" b="1" kern="1200" dirty="0">
                        <a:solidFill>
                          <a:srgbClr val="002060"/>
                        </a:solidFill>
                        <a:latin typeface="+mn-lt"/>
                        <a:ea typeface="+mn-ea"/>
                        <a:cs typeface="+mn-cs"/>
                      </a:endParaRPr>
                    </a:p>
                  </a:txBody>
                  <a:tcPr marL="56853" marR="56853" marT="0" marB="0"/>
                </a:tc>
              </a:tr>
              <a:tr h="262656">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3" name="Slide Number Placeholder 2"/>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xmlns="" val="3191879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2572809" y="2214562"/>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Products and </a:t>
            </a:r>
            <a:r>
              <a:rPr lang="en-US" sz="2100" b="1" dirty="0">
                <a:solidFill>
                  <a:srgbClr val="FFFFFF"/>
                </a:solidFill>
              </a:rPr>
              <a:t>S</a:t>
            </a:r>
            <a:r>
              <a:rPr lang="en-US" sz="2100" b="1" dirty="0" smtClean="0">
                <a:solidFill>
                  <a:srgbClr val="FFFFFF"/>
                </a:solidFill>
              </a:rPr>
              <a:t>ervices for the Agricultural Sector</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xmlns="" val="1797136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435927" y="14630"/>
            <a:ext cx="7221250"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800" b="1" kern="0" dirty="0">
                <a:solidFill>
                  <a:schemeClr val="bg1"/>
                </a:solidFill>
              </a:rPr>
              <a:t>	      : Web Portal</a:t>
            </a:r>
          </a:p>
        </p:txBody>
      </p:sp>
      <p:sp>
        <p:nvSpPr>
          <p:cNvPr id="5" name="TextBox 4"/>
          <p:cNvSpPr txBox="1"/>
          <p:nvPr/>
        </p:nvSpPr>
        <p:spPr>
          <a:xfrm>
            <a:off x="1524000" y="781060"/>
            <a:ext cx="9133177" cy="1200329"/>
          </a:xfrm>
          <a:prstGeom prst="rect">
            <a:avLst/>
          </a:prstGeom>
          <a:noFill/>
        </p:spPr>
        <p:txBody>
          <a:bodyPr wrap="square" rtlCol="0">
            <a:spAutoFit/>
          </a:bodyPr>
          <a:lstStyle/>
          <a:p>
            <a:pPr marL="285750" indent="-285750" algn="just" defTabSz="914400">
              <a:lnSpc>
                <a:spcPct val="150000"/>
              </a:lnSpc>
              <a:buClr>
                <a:srgbClr val="000000">
                  <a:lumMod val="50000"/>
                  <a:lumOff val="50000"/>
                </a:srgbClr>
              </a:buClr>
              <a:buBlip>
                <a:blip r:embed="rId2"/>
              </a:buBlip>
              <a:defRPr/>
            </a:pPr>
            <a:r>
              <a:rPr lang="en-ZA" sz="1600" dirty="0">
                <a:solidFill>
                  <a:srgbClr val="333399">
                    <a:lumMod val="75000"/>
                  </a:srgbClr>
                </a:solidFill>
                <a:latin typeface="+mn-lt"/>
                <a:cs typeface="Arial" pitchFamily="34" charset="0"/>
              </a:rPr>
              <a:t>Customised weather-related web portals with security access, p</a:t>
            </a:r>
            <a:r>
              <a:rPr lang="en-US" sz="1600" kern="0" dirty="0">
                <a:solidFill>
                  <a:srgbClr val="032D5B"/>
                </a:solidFill>
                <a:latin typeface="Trebuchet MS"/>
              </a:rPr>
              <a:t>provides data and applications via the Internet to support weather sensitive industries to reduce water related challenges</a:t>
            </a:r>
            <a:endParaRPr lang="en-US" sz="1600" b="1" kern="0" dirty="0">
              <a:solidFill>
                <a:srgbClr val="66A400"/>
              </a:solidFill>
              <a:latin typeface="Trebuchet MS"/>
            </a:endParaRPr>
          </a:p>
          <a:p>
            <a:pPr marL="285750" indent="-285750" algn="just" defTabSz="914400">
              <a:lnSpc>
                <a:spcPct val="150000"/>
              </a:lnSpc>
              <a:buClr>
                <a:srgbClr val="000000">
                  <a:lumMod val="50000"/>
                  <a:lumOff val="50000"/>
                </a:srgbClr>
              </a:buClr>
              <a:buBlip>
                <a:blip r:embed="rId2"/>
              </a:buBlip>
              <a:defRPr/>
            </a:pPr>
            <a:endParaRPr lang="en-ZA" sz="1600" dirty="0">
              <a:solidFill>
                <a:srgbClr val="333399">
                  <a:lumMod val="75000"/>
                </a:srgbClr>
              </a:solidFill>
              <a:latin typeface="+mn-lt"/>
              <a:cs typeface="Arial"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7575" y="-15585"/>
            <a:ext cx="2102375" cy="668299"/>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9548" b="5350"/>
          <a:stretch/>
        </p:blipFill>
        <p:spPr bwMode="auto">
          <a:xfrm>
            <a:off x="1526568" y="1541175"/>
            <a:ext cx="9144001" cy="5163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14"/>
          <p:cNvSpPr/>
          <p:nvPr/>
        </p:nvSpPr>
        <p:spPr>
          <a:xfrm>
            <a:off x="1675267" y="1571391"/>
            <a:ext cx="8830640" cy="5170646"/>
          </a:xfrm>
          <a:prstGeom prst="rect">
            <a:avLst/>
          </a:prstGeom>
        </p:spPr>
        <p:txBody>
          <a:bodyPr wrap="square">
            <a:spAutoFit/>
          </a:bodyPr>
          <a:lstStyle/>
          <a:p>
            <a:pPr marL="342900" indent="-342900" defTabSz="914400">
              <a:buFont typeface="Wingdings" panose="05000000000000000000" pitchFamily="2" charset="2"/>
              <a:buChar char="ü"/>
            </a:pPr>
            <a:r>
              <a:rPr lang="en-US" sz="2400" dirty="0">
                <a:solidFill>
                  <a:schemeClr val="bg1"/>
                </a:solidFill>
                <a:latin typeface="+mn-lt"/>
                <a:cs typeface="Arial" pitchFamily="34" charset="0"/>
              </a:rPr>
              <a:t>Three applications: </a:t>
            </a:r>
          </a:p>
          <a:p>
            <a:pPr marL="742950" lvl="2" indent="-285750" algn="just" defTabSz="914400">
              <a:lnSpc>
                <a:spcPct val="150000"/>
              </a:lnSpc>
              <a:buClr>
                <a:srgbClr val="000000">
                  <a:lumMod val="50000"/>
                  <a:lumOff val="50000"/>
                </a:srgbClr>
              </a:buClr>
              <a:buBlip>
                <a:blip r:embed="rId2"/>
              </a:buBlip>
              <a:defRPr/>
            </a:pPr>
            <a:r>
              <a:rPr lang="en-US" sz="1600" dirty="0">
                <a:solidFill>
                  <a:schemeClr val="bg1"/>
                </a:solidFill>
                <a:latin typeface="+mn-lt"/>
                <a:cs typeface="Arial" pitchFamily="34" charset="0"/>
              </a:rPr>
              <a:t>Weather Stations</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At a click of a button - direct access to actual (real-time) and historical rainfall information</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SAWS observation network data for planning &amp; reporting purposes </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Amount of rainfall at a specific location per hour / per day / per time series</a:t>
            </a:r>
          </a:p>
          <a:p>
            <a:pPr marL="742950" lvl="2" indent="-285750" algn="just" defTabSz="914400">
              <a:lnSpc>
                <a:spcPct val="150000"/>
              </a:lnSpc>
              <a:buClr>
                <a:srgbClr val="000000">
                  <a:lumMod val="50000"/>
                  <a:lumOff val="50000"/>
                </a:srgbClr>
              </a:buClr>
              <a:buBlip>
                <a:blip r:embed="rId2"/>
              </a:buBlip>
              <a:defRPr/>
            </a:pPr>
            <a:r>
              <a:rPr lang="en-US" sz="1600" dirty="0">
                <a:solidFill>
                  <a:schemeClr val="bg1"/>
                </a:solidFill>
                <a:latin typeface="+mn-lt"/>
                <a:cs typeface="Arial" pitchFamily="34" charset="0"/>
              </a:rPr>
              <a:t>RainMap</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To optimize the proactive scheduling of weather sensitive activities to manage water resources</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Reduce the need for additional rain gauges</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Easily accessible information as quality checks improve the data</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Personalised dashboards linked to own strategic indicators</a:t>
            </a:r>
          </a:p>
          <a:p>
            <a:pPr marL="742950" lvl="2" indent="-285750" algn="just" defTabSz="914400">
              <a:lnSpc>
                <a:spcPct val="150000"/>
              </a:lnSpc>
              <a:buClr>
                <a:srgbClr val="000000">
                  <a:lumMod val="50000"/>
                  <a:lumOff val="50000"/>
                </a:srgbClr>
              </a:buClr>
              <a:buBlip>
                <a:blip r:embed="rId2"/>
              </a:buBlip>
              <a:defRPr/>
            </a:pPr>
            <a:r>
              <a:rPr lang="en-US" sz="1600" dirty="0">
                <a:solidFill>
                  <a:schemeClr val="bg1"/>
                </a:solidFill>
                <a:latin typeface="+mn-lt"/>
                <a:cs typeface="Arial" pitchFamily="34" charset="0"/>
              </a:rPr>
              <a:t>Weather Forecast</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Weather forecasts for specific locations over different time periods</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Improves risk related planning</a:t>
            </a:r>
          </a:p>
          <a:p>
            <a:pPr marL="1200150" lvl="3" indent="-285750" algn="just" defTabSz="914400">
              <a:lnSpc>
                <a:spcPct val="150000"/>
              </a:lnSpc>
              <a:buClr>
                <a:schemeClr val="accent2"/>
              </a:buClr>
              <a:buFont typeface="Arial" panose="020B0604020202020204" pitchFamily="34" charset="0"/>
              <a:buChar char="̶"/>
              <a:defRPr/>
            </a:pPr>
            <a:r>
              <a:rPr lang="en-ZA" dirty="0">
                <a:solidFill>
                  <a:schemeClr val="bg1"/>
                </a:solidFill>
                <a:latin typeface="+mn-lt"/>
                <a:cs typeface="Arial" pitchFamily="34" charset="0"/>
              </a:rPr>
              <a:t>Reduces exposure to possible impacts of forecasted factors</a:t>
            </a:r>
          </a:p>
          <a:p>
            <a:pPr marL="742950" lvl="2" indent="-285750" algn="just" defTabSz="914400">
              <a:lnSpc>
                <a:spcPct val="150000"/>
              </a:lnSpc>
              <a:buClr>
                <a:srgbClr val="000000">
                  <a:lumMod val="50000"/>
                  <a:lumOff val="50000"/>
                </a:srgbClr>
              </a:buClr>
              <a:buBlip>
                <a:blip r:embed="rId2"/>
              </a:buBlip>
              <a:defRPr/>
            </a:pPr>
            <a:endParaRPr lang="en-US" sz="1600" dirty="0">
              <a:solidFill>
                <a:schemeClr val="bg1"/>
              </a:solidFill>
              <a:latin typeface="+mn-lt"/>
              <a:cs typeface="Arial" pitchFamily="34" charset="0"/>
            </a:endParaRPr>
          </a:p>
        </p:txBody>
      </p:sp>
      <p:sp>
        <p:nvSpPr>
          <p:cNvPr id="2" name="Slide Number Placeholder 1"/>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xmlns="" val="3903597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xmlns="" val="1714240931"/>
              </p:ext>
            </p:extLst>
          </p:nvPr>
        </p:nvGraphicFramePr>
        <p:xfrm>
          <a:off x="277812" y="847405"/>
          <a:ext cx="11379200" cy="4261274"/>
        </p:xfrm>
        <a:graphic>
          <a:graphicData uri="http://schemas.openxmlformats.org/drawingml/2006/table">
            <a:tbl>
              <a:tblPr firstRow="1" bandRow="1">
                <a:tableStyleId>{5C22544A-7EE6-4342-B048-85BDC9FD1C3A}</a:tableStyleId>
              </a:tblPr>
              <a:tblGrid>
                <a:gridCol w="3416300"/>
                <a:gridCol w="4762500"/>
                <a:gridCol w="3200400"/>
              </a:tblGrid>
              <a:tr h="370840">
                <a:tc>
                  <a:txBody>
                    <a:bodyPr/>
                    <a:lstStyle/>
                    <a:p>
                      <a:r>
                        <a:rPr lang="en-ZA" dirty="0" smtClean="0"/>
                        <a:t>Product Name</a:t>
                      </a:r>
                      <a:endParaRPr lang="en-ZA" dirty="0"/>
                    </a:p>
                  </a:txBody>
                  <a:tcPr>
                    <a:solidFill>
                      <a:schemeClr val="accent2"/>
                    </a:solidFill>
                  </a:tcPr>
                </a:tc>
                <a:tc>
                  <a:txBody>
                    <a:bodyPr/>
                    <a:lstStyle/>
                    <a:p>
                      <a:r>
                        <a:rPr lang="en-ZA" dirty="0" smtClean="0"/>
                        <a:t>Description/application</a:t>
                      </a:r>
                      <a:endParaRPr lang="en-ZA" dirty="0"/>
                    </a:p>
                  </a:txBody>
                  <a:tcPr>
                    <a:solidFill>
                      <a:schemeClr val="accent2"/>
                    </a:solidFill>
                  </a:tcPr>
                </a:tc>
                <a:tc>
                  <a:txBody>
                    <a:bodyPr/>
                    <a:lstStyle/>
                    <a:p>
                      <a:r>
                        <a:rPr lang="en-ZA" dirty="0" smtClean="0"/>
                        <a:t>Benefit to Agriculture</a:t>
                      </a:r>
                      <a:endParaRPr lang="en-ZA" dirty="0"/>
                    </a:p>
                  </a:txBody>
                  <a:tcPr>
                    <a:solidFill>
                      <a:schemeClr val="accent2"/>
                    </a:solidFill>
                  </a:tcPr>
                </a:tc>
              </a:tr>
              <a:tr h="3519594">
                <a:tc>
                  <a:txBody>
                    <a:bodyPr/>
                    <a:lstStyle/>
                    <a:p>
                      <a:r>
                        <a:rPr lang="en-ZA" dirty="0" smtClean="0"/>
                        <a:t>Real time satellite based rainfall estimation</a:t>
                      </a:r>
                    </a:p>
                    <a:p>
                      <a:r>
                        <a:rPr lang="en-ZA" dirty="0" smtClean="0"/>
                        <a:t>Rainfall Products:</a:t>
                      </a:r>
                    </a:p>
                    <a:p>
                      <a:endParaRPr lang="en-ZA" dirty="0" smtClean="0"/>
                    </a:p>
                    <a:p>
                      <a:pPr marL="342900" indent="-342900">
                        <a:buFont typeface="+mj-lt"/>
                        <a:buAutoNum type="alphaLcParenR"/>
                      </a:pPr>
                      <a:r>
                        <a:rPr lang="en-ZA" dirty="0" smtClean="0"/>
                        <a:t>Convective Rain Rate(CRR)</a:t>
                      </a:r>
                    </a:p>
                    <a:p>
                      <a:pPr marL="0" indent="0">
                        <a:buFont typeface="+mj-lt"/>
                        <a:buNone/>
                      </a:pPr>
                      <a:endParaRPr lang="en-ZA" dirty="0" smtClean="0"/>
                    </a:p>
                    <a:p>
                      <a:pPr marL="342900" indent="-342900">
                        <a:buFont typeface="+mj-lt"/>
                        <a:buAutoNum type="alphaLcParenR"/>
                      </a:pPr>
                      <a:r>
                        <a:rPr lang="en-ZA" dirty="0" smtClean="0"/>
                        <a:t>Hydro</a:t>
                      </a:r>
                      <a:r>
                        <a:rPr lang="en-ZA" baseline="0" dirty="0" smtClean="0"/>
                        <a:t> Estimator (HE)</a:t>
                      </a:r>
                    </a:p>
                    <a:p>
                      <a:pPr marL="0" indent="0">
                        <a:buFont typeface="+mj-lt"/>
                        <a:buNone/>
                      </a:pPr>
                      <a:endParaRPr lang="en-ZA" baseline="0" dirty="0" smtClean="0"/>
                    </a:p>
                    <a:p>
                      <a:pPr marL="342900" indent="-342900">
                        <a:buFont typeface="+mj-lt"/>
                        <a:buAutoNum type="alphaLcParenR"/>
                      </a:pPr>
                      <a:r>
                        <a:rPr lang="en-ZA" baseline="0" dirty="0" smtClean="0"/>
                        <a:t>Rapidly Developing Thunderstorm(RDT)</a:t>
                      </a:r>
                    </a:p>
                    <a:p>
                      <a:pPr marL="0" indent="0">
                        <a:buFont typeface="+mj-lt"/>
                        <a:buNone/>
                      </a:pPr>
                      <a:endParaRPr lang="en-ZA" dirty="0" smtClean="0"/>
                    </a:p>
                    <a:p>
                      <a:pPr marL="0" indent="0">
                        <a:buFont typeface="+mj-lt"/>
                        <a:buNone/>
                      </a:pPr>
                      <a:endParaRPr lang="en-ZA" dirty="0"/>
                    </a:p>
                  </a:txBody>
                  <a:tcPr/>
                </a:tc>
                <a:tc>
                  <a:txBody>
                    <a:bodyPr/>
                    <a:lstStyle/>
                    <a:p>
                      <a:r>
                        <a:rPr lang="en-ZA" dirty="0" smtClean="0"/>
                        <a:t>Product is derived from the Nowcasting Satellite Application</a:t>
                      </a:r>
                      <a:r>
                        <a:rPr lang="en-ZA" baseline="0" dirty="0" smtClean="0"/>
                        <a:t> Facility (SAF).</a:t>
                      </a:r>
                    </a:p>
                    <a:p>
                      <a:pPr marL="342900" indent="-342900">
                        <a:buFont typeface="+mj-lt"/>
                        <a:buAutoNum type="alphaLcParenR"/>
                      </a:pPr>
                      <a:r>
                        <a:rPr lang="en-ZA" baseline="0" dirty="0" smtClean="0"/>
                        <a:t>Real-time satellite based rainfall estimation adapted from the Nowcasting Satellite Application Facility (SAF)</a:t>
                      </a:r>
                    </a:p>
                    <a:p>
                      <a:pPr marL="342900" indent="-342900">
                        <a:buFont typeface="+mj-lt"/>
                        <a:buAutoNum type="alphaLcParenR"/>
                      </a:pPr>
                      <a:r>
                        <a:rPr lang="en-ZA" baseline="0" dirty="0" smtClean="0"/>
                        <a:t>Real-time satellite and model based rainfall estimation product.</a:t>
                      </a:r>
                    </a:p>
                    <a:p>
                      <a:pPr marL="342900" indent="-342900">
                        <a:buFont typeface="+mj-lt"/>
                        <a:buAutoNum type="alphaLcParenR"/>
                      </a:pPr>
                      <a:r>
                        <a:rPr lang="en-ZA" baseline="0" dirty="0" smtClean="0"/>
                        <a:t>RDT-monitors the phase ( growing/decaying) and moment of thunderstorms</a:t>
                      </a:r>
                    </a:p>
                  </a:txBody>
                  <a:tcPr/>
                </a:tc>
                <a:tc>
                  <a:txBody>
                    <a:bodyPr/>
                    <a:lstStyle/>
                    <a:p>
                      <a:r>
                        <a:rPr lang="en-ZA" dirty="0" smtClean="0"/>
                        <a:t>Planting time, harvesting time farming management</a:t>
                      </a:r>
                      <a:endParaRPr lang="en-ZA" dirty="0"/>
                    </a:p>
                  </a:txBody>
                  <a:tcPr/>
                </a:tc>
              </a:tr>
              <a:tr h="370840">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sp>
        <p:nvSpPr>
          <p:cNvPr id="35" name="Title 2"/>
          <p:cNvSpPr>
            <a:spLocks noGrp="1"/>
          </p:cNvSpPr>
          <p:nvPr>
            <p:ph type="title"/>
          </p:nvPr>
        </p:nvSpPr>
        <p:spPr>
          <a:xfrm>
            <a:off x="4775201" y="0"/>
            <a:ext cx="7416799" cy="614363"/>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Products and </a:t>
            </a:r>
            <a:r>
              <a:rPr lang="en-US" sz="2100" b="1" dirty="0">
                <a:solidFill>
                  <a:srgbClr val="FFFFFF"/>
                </a:solidFill>
              </a:rPr>
              <a:t>S</a:t>
            </a:r>
            <a:r>
              <a:rPr lang="en-US" sz="2100" b="1" dirty="0" smtClean="0">
                <a:solidFill>
                  <a:srgbClr val="FFFFFF"/>
                </a:solidFill>
              </a:rPr>
              <a:t>ervices for the Agricultural Sector</a:t>
            </a:r>
            <a:endParaRPr lang="en-US" sz="2100" b="1" dirty="0">
              <a:solidFill>
                <a:srgbClr val="FFFFFF"/>
              </a:solidFill>
            </a:endParaRPr>
          </a:p>
        </p:txBody>
      </p:sp>
      <p:sp>
        <p:nvSpPr>
          <p:cNvPr id="2" name="Slide Number Placeholder 1"/>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xmlns="" val="382164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xmlns="" val="4138356586"/>
              </p:ext>
            </p:extLst>
          </p:nvPr>
        </p:nvGraphicFramePr>
        <p:xfrm>
          <a:off x="200024" y="414540"/>
          <a:ext cx="11991975" cy="6309360"/>
        </p:xfrm>
        <a:graphic>
          <a:graphicData uri="http://schemas.openxmlformats.org/drawingml/2006/table">
            <a:tbl>
              <a:tblPr firstRow="1" bandRow="1">
                <a:tableStyleId>{5C22544A-7EE6-4342-B048-85BDC9FD1C3A}</a:tableStyleId>
              </a:tblPr>
              <a:tblGrid>
                <a:gridCol w="3600269"/>
                <a:gridCol w="5018963"/>
                <a:gridCol w="3372743"/>
              </a:tblGrid>
              <a:tr h="289984">
                <a:tc>
                  <a:txBody>
                    <a:bodyPr/>
                    <a:lstStyle/>
                    <a:p>
                      <a:r>
                        <a:rPr lang="en-ZA" dirty="0" smtClean="0"/>
                        <a:t>Product Name</a:t>
                      </a:r>
                      <a:endParaRPr lang="en-ZA" dirty="0"/>
                    </a:p>
                  </a:txBody>
                  <a:tcPr>
                    <a:solidFill>
                      <a:schemeClr val="accent2"/>
                    </a:solidFill>
                  </a:tcPr>
                </a:tc>
                <a:tc>
                  <a:txBody>
                    <a:bodyPr/>
                    <a:lstStyle/>
                    <a:p>
                      <a:r>
                        <a:rPr lang="en-ZA" dirty="0" smtClean="0"/>
                        <a:t>Description/application</a:t>
                      </a:r>
                      <a:endParaRPr lang="en-ZA" dirty="0"/>
                    </a:p>
                  </a:txBody>
                  <a:tcPr>
                    <a:solidFill>
                      <a:schemeClr val="accent2"/>
                    </a:solidFill>
                  </a:tcPr>
                </a:tc>
                <a:tc>
                  <a:txBody>
                    <a:bodyPr/>
                    <a:lstStyle/>
                    <a:p>
                      <a:r>
                        <a:rPr lang="en-ZA" dirty="0" smtClean="0"/>
                        <a:t>Benefit to Agriculture</a:t>
                      </a:r>
                      <a:endParaRPr lang="en-ZA" dirty="0"/>
                    </a:p>
                  </a:txBody>
                  <a:tcPr>
                    <a:solidFill>
                      <a:schemeClr val="accent2"/>
                    </a:solidFill>
                  </a:tcPr>
                </a:tc>
              </a:tr>
              <a:tr h="3519594">
                <a:tc>
                  <a:txBody>
                    <a:bodyPr/>
                    <a:lstStyle/>
                    <a:p>
                      <a:pPr marL="0" indent="0">
                        <a:buFont typeface="+mj-lt"/>
                        <a:buNone/>
                      </a:pPr>
                      <a:r>
                        <a:rPr lang="en-ZA" dirty="0" smtClean="0"/>
                        <a:t>Severe Weather Forecasting Demonstration Products (SWFDP)</a:t>
                      </a:r>
                      <a:endParaRPr lang="en-ZA" dirty="0"/>
                    </a:p>
                  </a:txBody>
                  <a:tcPr/>
                </a:tc>
                <a:tc>
                  <a:txBody>
                    <a:bodyPr/>
                    <a:lstStyle/>
                    <a:p>
                      <a:r>
                        <a:rPr lang="en-ZA" dirty="0" smtClean="0"/>
                        <a:t>Product is derived from the Nowcasting Satellite Application</a:t>
                      </a:r>
                      <a:r>
                        <a:rPr lang="en-ZA" baseline="0" dirty="0" smtClean="0"/>
                        <a:t> Facility (SAF):</a:t>
                      </a:r>
                    </a:p>
                    <a:p>
                      <a:endParaRPr lang="en-ZA" baseline="0" dirty="0" smtClean="0"/>
                    </a:p>
                    <a:p>
                      <a:pPr marL="342900" indent="-342900">
                        <a:buFont typeface="+mj-lt"/>
                        <a:buAutoNum type="alphaLcParenR"/>
                      </a:pPr>
                      <a:r>
                        <a:rPr lang="en-ZA" baseline="0" dirty="0" smtClean="0"/>
                        <a:t>Real-time satellite based rainfall estimation adapted from the Nowcasting Satellite Application Facility (SAF)</a:t>
                      </a:r>
                    </a:p>
                    <a:p>
                      <a:pPr marL="342900" indent="-342900">
                        <a:buFont typeface="+mj-lt"/>
                        <a:buAutoNum type="alphaLcParenR"/>
                      </a:pPr>
                      <a:r>
                        <a:rPr lang="en-ZA" baseline="0" dirty="0" smtClean="0"/>
                        <a:t>Real-time satellite and model based rainfall estimation product.</a:t>
                      </a:r>
                    </a:p>
                    <a:p>
                      <a:pPr marL="342900" indent="-342900">
                        <a:buFont typeface="+mj-lt"/>
                        <a:buAutoNum type="alphaLcParenR"/>
                      </a:pPr>
                      <a:r>
                        <a:rPr lang="en-ZA" baseline="0" dirty="0" smtClean="0"/>
                        <a:t>RDT-monitors the phase  (growing/decaying) and moment of thunderstorms</a:t>
                      </a:r>
                    </a:p>
                    <a:p>
                      <a:pPr marL="0" indent="0">
                        <a:buFont typeface="+mj-lt"/>
                        <a:buNone/>
                      </a:pPr>
                      <a:r>
                        <a:rPr lang="en-ZA" baseline="0" dirty="0" smtClean="0"/>
                        <a:t>Various severe weather information maps and products supplied to the SWFDP-web</a:t>
                      </a:r>
                      <a:endParaRPr lang="en-ZA" dirty="0"/>
                    </a:p>
                  </a:txBody>
                  <a:tcPr/>
                </a:tc>
                <a:tc>
                  <a:txBody>
                    <a:bodyPr/>
                    <a:lstStyle/>
                    <a:p>
                      <a:r>
                        <a:rPr lang="en-ZA" dirty="0" smtClean="0"/>
                        <a:t>Planting time, harvesting time farming management</a:t>
                      </a:r>
                      <a:endParaRPr lang="en-ZA" dirty="0"/>
                    </a:p>
                  </a:txBody>
                  <a:tcPr/>
                </a:tc>
              </a:tr>
              <a:tr h="370840">
                <a:tc>
                  <a:txBody>
                    <a:bodyPr/>
                    <a:lstStyle/>
                    <a:p>
                      <a:r>
                        <a:rPr lang="en-ZA" dirty="0" smtClean="0"/>
                        <a:t>Utilizing Numerical weather prediction model to develop various application products: Products include:</a:t>
                      </a:r>
                    </a:p>
                    <a:p>
                      <a:r>
                        <a:rPr lang="en-ZA" dirty="0" smtClean="0"/>
                        <a:t>Frost</a:t>
                      </a:r>
                      <a:r>
                        <a:rPr lang="en-ZA" baseline="0" dirty="0" smtClean="0"/>
                        <a:t> Forecast ( Agriculture)</a:t>
                      </a:r>
                    </a:p>
                    <a:p>
                      <a:r>
                        <a:rPr lang="en-ZA" baseline="0" dirty="0" smtClean="0"/>
                        <a:t>Future scenarios under climate change impacts(under development)</a:t>
                      </a:r>
                      <a:endParaRPr lang="en-ZA" dirty="0"/>
                    </a:p>
                  </a:txBody>
                  <a:tcPr/>
                </a:tc>
                <a:tc>
                  <a:txBody>
                    <a:bodyPr/>
                    <a:lstStyle/>
                    <a:p>
                      <a:endParaRPr lang="en-ZA" dirty="0"/>
                    </a:p>
                  </a:txBody>
                  <a:tcPr/>
                </a:tc>
                <a:tc>
                  <a:txBody>
                    <a:bodyPr/>
                    <a:lstStyle/>
                    <a:p>
                      <a:endParaRPr lang="en-ZA" dirty="0" smtClean="0"/>
                    </a:p>
                    <a:p>
                      <a:r>
                        <a:rPr lang="en-ZA" dirty="0" smtClean="0"/>
                        <a:t>Information utilized for long term planning of agriculture</a:t>
                      </a:r>
                      <a:endParaRPr lang="en-ZA" dirty="0"/>
                    </a:p>
                  </a:txBody>
                  <a:tcPr/>
                </a:tc>
              </a:tr>
            </a:tbl>
          </a:graphicData>
        </a:graphic>
      </p:graphicFrame>
      <p:sp>
        <p:nvSpPr>
          <p:cNvPr id="2" name="Slide Number Placeholder 1"/>
          <p:cNvSpPr>
            <a:spLocks noGrp="1"/>
          </p:cNvSpPr>
          <p:nvPr>
            <p:ph type="sldNum" sz="quarter" idx="12"/>
          </p:nvPr>
        </p:nvSpPr>
        <p:spPr/>
        <p:txBody>
          <a:bodyPr/>
          <a:lstStyle/>
          <a:p>
            <a:pPr>
              <a:defRPr/>
            </a:pPr>
            <a:fld id="{45D9DC3E-172A-4146-AD04-8A920508192C}" type="slidenum">
              <a:rPr lang="en-US" smtClean="0">
                <a:solidFill>
                  <a:srgbClr val="000000"/>
                </a:solidFill>
              </a:rPr>
              <a:pPr>
                <a:defRPr/>
              </a:pPr>
              <a:t>27</a:t>
            </a:fld>
            <a:endParaRPr lang="en-US" dirty="0">
              <a:solidFill>
                <a:srgbClr val="000000"/>
              </a:solidFill>
            </a:endParaRPr>
          </a:p>
        </p:txBody>
      </p:sp>
      <p:sp>
        <p:nvSpPr>
          <p:cNvPr id="35" name="Title 2"/>
          <p:cNvSpPr>
            <a:spLocks noGrp="1"/>
          </p:cNvSpPr>
          <p:nvPr>
            <p:ph type="title"/>
          </p:nvPr>
        </p:nvSpPr>
        <p:spPr>
          <a:xfrm>
            <a:off x="4775201" y="1"/>
            <a:ext cx="7416799" cy="414540"/>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Products and </a:t>
            </a:r>
            <a:r>
              <a:rPr lang="en-US" sz="2100" b="1" dirty="0">
                <a:solidFill>
                  <a:srgbClr val="FFFFFF"/>
                </a:solidFill>
              </a:rPr>
              <a:t>S</a:t>
            </a:r>
            <a:r>
              <a:rPr lang="en-US" sz="2100" b="1" dirty="0" smtClean="0">
                <a:solidFill>
                  <a:srgbClr val="FFFFFF"/>
                </a:solidFill>
              </a:rPr>
              <a:t>ervices for the Agricultural Sector</a:t>
            </a:r>
            <a:endParaRPr lang="en-US" sz="2100" b="1" dirty="0">
              <a:solidFill>
                <a:srgbClr val="FFFFFF"/>
              </a:solidFill>
            </a:endParaRPr>
          </a:p>
        </p:txBody>
      </p:sp>
    </p:spTree>
    <p:extLst>
      <p:ext uri="{BB962C8B-B14F-4D97-AF65-F5344CB8AC3E}">
        <p14:creationId xmlns:p14="http://schemas.microsoft.com/office/powerpoint/2010/main" xmlns="" val="2352823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9775" y="1117600"/>
            <a:ext cx="406315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56786" y="4932609"/>
            <a:ext cx="1677390" cy="155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xmlns="" val="2335920860"/>
              </p:ext>
            </p:extLst>
          </p:nvPr>
        </p:nvGraphicFramePr>
        <p:xfrm>
          <a:off x="1723622" y="1261416"/>
          <a:ext cx="4743718" cy="3516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p:cNvSpPr txBox="1">
            <a:spLocks/>
          </p:cNvSpPr>
          <p:nvPr/>
        </p:nvSpPr>
        <p:spPr bwMode="auto">
          <a:xfrm>
            <a:off x="3392754" y="-15585"/>
            <a:ext cx="7275246" cy="607868"/>
          </a:xfrm>
          <a:prstGeom prst="rect">
            <a:avLst/>
          </a:prstGeo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2100" b="1" kern="0" dirty="0" smtClean="0">
                <a:solidFill>
                  <a:srgbClr val="FFFFFF"/>
                </a:solidFill>
              </a:rPr>
              <a:t>Community </a:t>
            </a:r>
            <a:r>
              <a:rPr lang="en-US" sz="2100" b="1" kern="0" dirty="0">
                <a:solidFill>
                  <a:srgbClr val="FFFFFF"/>
                </a:solidFill>
              </a:rPr>
              <a:t>Rainfall Station</a:t>
            </a:r>
          </a:p>
        </p:txBody>
      </p:sp>
      <p:sp>
        <p:nvSpPr>
          <p:cNvPr id="2" name="Slide Number Placeholder 1"/>
          <p:cNvSpPr>
            <a:spLocks noGrp="1"/>
          </p:cNvSpPr>
          <p:nvPr>
            <p:ph type="sldNum" sz="quarter" idx="12"/>
          </p:nvPr>
        </p:nvSpPr>
        <p:spPr/>
        <p:txBody>
          <a:bodyPr/>
          <a:lstStyle/>
          <a:p>
            <a:fld id="{0E5DB25A-08D5-4E5F-9EDA-B4A3C410D726}" type="slidenum">
              <a:rPr lang="en-US" smtClean="0"/>
              <a:pPr/>
              <a:t>28</a:t>
            </a:fld>
            <a:endParaRPr lang="en-US" dirty="0"/>
          </a:p>
        </p:txBody>
      </p:sp>
    </p:spTree>
    <p:extLst>
      <p:ext uri="{BB962C8B-B14F-4D97-AF65-F5344CB8AC3E}">
        <p14:creationId xmlns:p14="http://schemas.microsoft.com/office/powerpoint/2010/main" xmlns="" val="38990397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2572809" y="2214562"/>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Development of Agro-meteorology Capacity and Capability</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4539BE8B-F298-448A-97E1-599FCB2A0D98}" type="slidenum">
              <a:rPr lang="en-US" smtClean="0"/>
              <a:pPr>
                <a:defRPr/>
              </a:pPr>
              <a:t>29</a:t>
            </a:fld>
            <a:endParaRPr lang="en-US" dirty="0"/>
          </a:p>
        </p:txBody>
      </p:sp>
    </p:spTree>
    <p:extLst>
      <p:ext uri="{BB962C8B-B14F-4D97-AF65-F5344CB8AC3E}">
        <p14:creationId xmlns:p14="http://schemas.microsoft.com/office/powerpoint/2010/main" xmlns="" val="427076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0"/>
            <a:ext cx="12651474" cy="6858000"/>
          </a:xfrm>
          <a:prstGeom prst="rect">
            <a:avLst/>
          </a:prstGeom>
        </p:spPr>
      </p:pic>
      <p:sp>
        <p:nvSpPr>
          <p:cNvPr id="3" name="Title 2"/>
          <p:cNvSpPr>
            <a:spLocks noGrp="1"/>
          </p:cNvSpPr>
          <p:nvPr>
            <p:ph type="title"/>
          </p:nvPr>
        </p:nvSpPr>
        <p:spPr>
          <a:xfrm>
            <a:off x="4626591" y="1"/>
            <a:ext cx="7565409" cy="914400"/>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Introduction</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xmlns="" val="4252696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723" y="0"/>
            <a:ext cx="8229600" cy="55787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a:solidFill>
                  <a:srgbClr val="FFFFFF"/>
                </a:solidFill>
              </a:rPr>
              <a:t>SAWS </a:t>
            </a:r>
            <a:r>
              <a:rPr lang="en-US" sz="2100" b="1" dirty="0" smtClean="0">
                <a:solidFill>
                  <a:srgbClr val="FFFFFF"/>
                </a:solidFill>
              </a:rPr>
              <a:t>Agro-meteorology Human Capacity Development</a:t>
            </a:r>
            <a:endParaRPr lang="en-US" sz="2100" b="1" dirty="0">
              <a:solidFill>
                <a:srgbClr val="FFFFFF"/>
              </a:solidFill>
            </a:endParaRPr>
          </a:p>
        </p:txBody>
      </p:sp>
      <p:sp>
        <p:nvSpPr>
          <p:cNvPr id="3" name="Content Placeholder 2"/>
          <p:cNvSpPr>
            <a:spLocks noGrp="1"/>
          </p:cNvSpPr>
          <p:nvPr>
            <p:ph idx="1"/>
          </p:nvPr>
        </p:nvSpPr>
        <p:spPr>
          <a:xfrm>
            <a:off x="1716135" y="857252"/>
            <a:ext cx="8243791" cy="5214936"/>
          </a:xfrm>
        </p:spPr>
        <p:txBody>
          <a:bodyPr/>
          <a:lstStyle/>
          <a:p>
            <a:pPr marL="285750" indent="-285750" algn="just">
              <a:lnSpc>
                <a:spcPct val="150000"/>
              </a:lnSpc>
              <a:spcBef>
                <a:spcPct val="0"/>
              </a:spcBef>
              <a:buClr>
                <a:srgbClr val="000000">
                  <a:lumMod val="50000"/>
                  <a:lumOff val="50000"/>
                </a:srgbClr>
              </a:buClr>
              <a:buBlip>
                <a:blip r:embed="rId2"/>
              </a:buBlip>
              <a:defRPr/>
            </a:pPr>
            <a:r>
              <a:rPr lang="en-US" sz="1800" kern="1200" dirty="0" smtClean="0">
                <a:solidFill>
                  <a:srgbClr val="333399">
                    <a:lumMod val="75000"/>
                  </a:srgbClr>
                </a:solidFill>
                <a:cs typeface="Arial" pitchFamily="34" charset="0"/>
              </a:rPr>
              <a:t>Functional Agro-meteorology function – skilled experts</a:t>
            </a:r>
          </a:p>
          <a:p>
            <a:pPr marL="0" indent="0" algn="just">
              <a:lnSpc>
                <a:spcPct val="150000"/>
              </a:lnSpc>
              <a:spcBef>
                <a:spcPct val="0"/>
              </a:spcBef>
              <a:buClr>
                <a:srgbClr val="000000">
                  <a:lumMod val="50000"/>
                  <a:lumOff val="50000"/>
                </a:srgbClr>
              </a:buClr>
              <a:buNone/>
              <a:defRPr/>
            </a:pPr>
            <a:endParaRPr lang="en-US" sz="1800" kern="1200" dirty="0" smtClean="0">
              <a:solidFill>
                <a:srgbClr val="333399">
                  <a:lumMod val="75000"/>
                </a:srgbClr>
              </a:solidFill>
              <a:cs typeface="Arial" pitchFamily="34" charset="0"/>
            </a:endParaRPr>
          </a:p>
          <a:p>
            <a:pPr marL="285750" indent="-285750" algn="just">
              <a:lnSpc>
                <a:spcPct val="150000"/>
              </a:lnSpc>
              <a:spcBef>
                <a:spcPct val="0"/>
              </a:spcBef>
              <a:buClr>
                <a:srgbClr val="000000">
                  <a:lumMod val="50000"/>
                  <a:lumOff val="50000"/>
                </a:srgbClr>
              </a:buClr>
              <a:buBlip>
                <a:blip r:embed="rId2"/>
              </a:buBlip>
              <a:defRPr/>
            </a:pPr>
            <a:r>
              <a:rPr lang="en-US" sz="1800" kern="1200" dirty="0" smtClean="0">
                <a:solidFill>
                  <a:srgbClr val="333399">
                    <a:lumMod val="75000"/>
                  </a:srgbClr>
                </a:solidFill>
                <a:cs typeface="Arial" pitchFamily="34" charset="0"/>
              </a:rPr>
              <a:t>Developed National Education Plan – Develop National capability – Skills at national, provincial and local government levels</a:t>
            </a:r>
          </a:p>
          <a:p>
            <a:pPr marL="0" indent="0" algn="just">
              <a:lnSpc>
                <a:spcPct val="150000"/>
              </a:lnSpc>
              <a:spcBef>
                <a:spcPct val="0"/>
              </a:spcBef>
              <a:buClr>
                <a:srgbClr val="000000">
                  <a:lumMod val="50000"/>
                  <a:lumOff val="50000"/>
                </a:srgbClr>
              </a:buClr>
              <a:buNone/>
              <a:defRPr/>
            </a:pPr>
            <a:endParaRPr lang="en-US" sz="1800" kern="1200" dirty="0" smtClean="0">
              <a:solidFill>
                <a:srgbClr val="333399">
                  <a:lumMod val="75000"/>
                </a:srgbClr>
              </a:solidFill>
              <a:cs typeface="Arial" pitchFamily="34" charset="0"/>
            </a:endParaRPr>
          </a:p>
          <a:p>
            <a:pPr marL="285750" indent="-285750" algn="just">
              <a:lnSpc>
                <a:spcPct val="150000"/>
              </a:lnSpc>
              <a:spcBef>
                <a:spcPct val="0"/>
              </a:spcBef>
              <a:buClr>
                <a:srgbClr val="000000">
                  <a:lumMod val="50000"/>
                  <a:lumOff val="50000"/>
                </a:srgbClr>
              </a:buClr>
              <a:buBlip>
                <a:blip r:embed="rId2"/>
              </a:buBlip>
              <a:defRPr/>
            </a:pPr>
            <a:r>
              <a:rPr lang="en-US" sz="1800" kern="1200" dirty="0" smtClean="0">
                <a:solidFill>
                  <a:srgbClr val="333399">
                    <a:lumMod val="75000"/>
                  </a:srgbClr>
                </a:solidFill>
                <a:cs typeface="Arial" pitchFamily="34" charset="0"/>
              </a:rPr>
              <a:t>Regional </a:t>
            </a:r>
            <a:r>
              <a:rPr lang="en-US" sz="1800" kern="1200" dirty="0">
                <a:solidFill>
                  <a:srgbClr val="333399">
                    <a:lumMod val="75000"/>
                  </a:srgbClr>
                </a:solidFill>
                <a:cs typeface="Arial" pitchFamily="34" charset="0"/>
              </a:rPr>
              <a:t>T</a:t>
            </a:r>
            <a:r>
              <a:rPr lang="en-US" sz="1800" kern="1200" dirty="0" smtClean="0">
                <a:solidFill>
                  <a:srgbClr val="333399">
                    <a:lumMod val="75000"/>
                  </a:srgbClr>
                </a:solidFill>
                <a:cs typeface="Arial" pitchFamily="34" charset="0"/>
              </a:rPr>
              <a:t>raining </a:t>
            </a:r>
            <a:r>
              <a:rPr lang="en-US" sz="1800" kern="1200" dirty="0">
                <a:solidFill>
                  <a:srgbClr val="333399">
                    <a:lumMod val="75000"/>
                  </a:srgbClr>
                </a:solidFill>
                <a:cs typeface="Arial" pitchFamily="34" charset="0"/>
              </a:rPr>
              <a:t>C</a:t>
            </a:r>
            <a:r>
              <a:rPr lang="en-US" sz="1800" kern="1200" dirty="0" smtClean="0">
                <a:solidFill>
                  <a:srgbClr val="333399">
                    <a:lumMod val="75000"/>
                  </a:srgbClr>
                </a:solidFill>
                <a:cs typeface="Arial" pitchFamily="34" charset="0"/>
              </a:rPr>
              <a:t>entre – WMO –accredited –Design courses focusing on agro-meteorology</a:t>
            </a:r>
          </a:p>
          <a:p>
            <a:pPr marL="0" indent="0" algn="just">
              <a:lnSpc>
                <a:spcPct val="150000"/>
              </a:lnSpc>
              <a:spcBef>
                <a:spcPct val="0"/>
              </a:spcBef>
              <a:buClr>
                <a:srgbClr val="000000">
                  <a:lumMod val="50000"/>
                  <a:lumOff val="50000"/>
                </a:srgbClr>
              </a:buClr>
              <a:buNone/>
              <a:defRPr/>
            </a:pPr>
            <a:r>
              <a:rPr lang="en-US" sz="1800" kern="1200" dirty="0" smtClean="0">
                <a:solidFill>
                  <a:srgbClr val="333399">
                    <a:lumMod val="75000"/>
                  </a:srgbClr>
                </a:solidFill>
                <a:cs typeface="Arial" pitchFamily="34" charset="0"/>
              </a:rPr>
              <a:t> </a:t>
            </a:r>
          </a:p>
          <a:p>
            <a:pPr marL="285750" indent="-285750" algn="just">
              <a:lnSpc>
                <a:spcPct val="150000"/>
              </a:lnSpc>
              <a:spcBef>
                <a:spcPct val="0"/>
              </a:spcBef>
              <a:buClr>
                <a:srgbClr val="000000">
                  <a:lumMod val="50000"/>
                  <a:lumOff val="50000"/>
                </a:srgbClr>
              </a:buClr>
              <a:buBlip>
                <a:blip r:embed="rId2"/>
              </a:buBlip>
              <a:defRPr/>
            </a:pPr>
            <a:r>
              <a:rPr lang="en-US" sz="1800" kern="1200" dirty="0" smtClean="0">
                <a:solidFill>
                  <a:srgbClr val="333399">
                    <a:lumMod val="75000"/>
                  </a:srgbClr>
                </a:solidFill>
                <a:cs typeface="Arial" pitchFamily="34" charset="0"/>
              </a:rPr>
              <a:t>User capacity development projects – NEPAD project</a:t>
            </a:r>
          </a:p>
          <a:p>
            <a:pPr marL="0" indent="0" algn="just">
              <a:lnSpc>
                <a:spcPct val="150000"/>
              </a:lnSpc>
              <a:spcBef>
                <a:spcPct val="0"/>
              </a:spcBef>
              <a:buClr>
                <a:srgbClr val="000000">
                  <a:lumMod val="50000"/>
                  <a:lumOff val="50000"/>
                </a:srgbClr>
              </a:buClr>
              <a:buNone/>
              <a:defRPr/>
            </a:pPr>
            <a:endParaRPr lang="en-US" sz="1800" kern="1200" dirty="0" smtClean="0">
              <a:solidFill>
                <a:srgbClr val="333399">
                  <a:lumMod val="75000"/>
                </a:srgbClr>
              </a:solidFill>
              <a:cs typeface="Arial" pitchFamily="34" charset="0"/>
            </a:endParaRPr>
          </a:p>
          <a:p>
            <a:pPr marL="285750" indent="-285750" algn="just">
              <a:lnSpc>
                <a:spcPct val="150000"/>
              </a:lnSpc>
              <a:spcBef>
                <a:spcPct val="0"/>
              </a:spcBef>
              <a:buClr>
                <a:srgbClr val="000000">
                  <a:lumMod val="50000"/>
                  <a:lumOff val="50000"/>
                </a:srgbClr>
              </a:buClr>
              <a:buBlip>
                <a:blip r:embed="rId2"/>
              </a:buBlip>
              <a:defRPr/>
            </a:pPr>
            <a:endParaRPr lang="en-US" sz="1800" kern="1200" dirty="0" smtClean="0">
              <a:solidFill>
                <a:srgbClr val="333399">
                  <a:lumMod val="75000"/>
                </a:srgbClr>
              </a:solidFill>
              <a:cs typeface="Arial" pitchFamily="34" charset="0"/>
            </a:endParaRPr>
          </a:p>
          <a:p>
            <a:pPr marL="285750" indent="-285750" algn="just">
              <a:lnSpc>
                <a:spcPct val="150000"/>
              </a:lnSpc>
              <a:spcBef>
                <a:spcPct val="0"/>
              </a:spcBef>
              <a:buClr>
                <a:srgbClr val="000000">
                  <a:lumMod val="50000"/>
                  <a:lumOff val="50000"/>
                </a:srgbClr>
              </a:buClr>
              <a:buBlip>
                <a:blip r:embed="rId2"/>
              </a:buBlip>
              <a:defRPr/>
            </a:pPr>
            <a:endParaRPr lang="en-US" sz="1400" kern="1200" dirty="0">
              <a:solidFill>
                <a:srgbClr val="333399">
                  <a:lumMod val="75000"/>
                </a:srgbClr>
              </a:solidFill>
              <a:ea typeface="+mn-ea"/>
              <a:cs typeface="Arial" pitchFamily="34" charset="0"/>
            </a:endParaRPr>
          </a:p>
          <a:p>
            <a:endParaRPr lang="en-US" sz="2000" dirty="0" smtClean="0"/>
          </a:p>
        </p:txBody>
      </p:sp>
      <p:sp>
        <p:nvSpPr>
          <p:cNvPr id="5" name="Slide Number Placeholder 4"/>
          <p:cNvSpPr>
            <a:spLocks noGrp="1"/>
          </p:cNvSpPr>
          <p:nvPr>
            <p:ph type="sldNum" sz="quarter" idx="12"/>
          </p:nvPr>
        </p:nvSpPr>
        <p:spPr/>
        <p:txBody>
          <a:bodyPr/>
          <a:lstStyle/>
          <a:p>
            <a:pPr>
              <a:defRPr/>
            </a:pPr>
            <a:fld id="{4539BE8B-F298-448A-97E1-599FCB2A0D98}" type="slidenum">
              <a:rPr lang="en-US" smtClean="0"/>
              <a:pPr>
                <a:defRPr/>
              </a:pPr>
              <a:t>30</a:t>
            </a:fld>
            <a:endParaRPr lang="en-US" dirty="0"/>
          </a:p>
        </p:txBody>
      </p:sp>
    </p:spTree>
    <p:extLst>
      <p:ext uri="{BB962C8B-B14F-4D97-AF65-F5344CB8AC3E}">
        <p14:creationId xmlns:p14="http://schemas.microsoft.com/office/powerpoint/2010/main" xmlns="" val="29089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72955" y="1"/>
            <a:ext cx="12651474" cy="6858000"/>
          </a:xfrm>
          <a:prstGeom prst="rect">
            <a:avLst/>
          </a:prstGeom>
        </p:spPr>
      </p:pic>
      <p:sp>
        <p:nvSpPr>
          <p:cNvPr id="3" name="Title 2"/>
          <p:cNvSpPr>
            <a:spLocks noGrp="1"/>
          </p:cNvSpPr>
          <p:nvPr>
            <p:ph type="title"/>
          </p:nvPr>
        </p:nvSpPr>
        <p:spPr>
          <a:xfrm>
            <a:off x="2572809" y="2214562"/>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Enabling the Drought plan</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4539BE8B-F298-448A-97E1-599FCB2A0D98}" type="slidenum">
              <a:rPr lang="en-US" smtClean="0"/>
              <a:pPr>
                <a:defRPr/>
              </a:pPr>
              <a:t>31</a:t>
            </a:fld>
            <a:endParaRPr lang="en-US" dirty="0"/>
          </a:p>
        </p:txBody>
      </p:sp>
    </p:spTree>
    <p:extLst>
      <p:ext uri="{BB962C8B-B14F-4D97-AF65-F5344CB8AC3E}">
        <p14:creationId xmlns:p14="http://schemas.microsoft.com/office/powerpoint/2010/main" xmlns="" val="1588477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723" y="0"/>
            <a:ext cx="8229600" cy="55787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a:solidFill>
                  <a:srgbClr val="FFFFFF"/>
                </a:solidFill>
              </a:rPr>
              <a:t>SAWS contributions: Drought monitoring plan</a:t>
            </a:r>
          </a:p>
        </p:txBody>
      </p:sp>
      <p:sp>
        <p:nvSpPr>
          <p:cNvPr id="3" name="Content Placeholder 2"/>
          <p:cNvSpPr>
            <a:spLocks noGrp="1"/>
          </p:cNvSpPr>
          <p:nvPr>
            <p:ph idx="1"/>
          </p:nvPr>
        </p:nvSpPr>
        <p:spPr>
          <a:xfrm>
            <a:off x="1716135" y="857252"/>
            <a:ext cx="9946943" cy="5214936"/>
          </a:xfrm>
        </p:spPr>
        <p:txBody>
          <a:bodyPr/>
          <a:lstStyle/>
          <a:p>
            <a:pPr marL="285750" indent="-285750" algn="just">
              <a:lnSpc>
                <a:spcPct val="150000"/>
              </a:lnSpc>
              <a:spcBef>
                <a:spcPct val="0"/>
              </a:spcBef>
              <a:buClr>
                <a:srgbClr val="000000">
                  <a:lumMod val="50000"/>
                  <a:lumOff val="50000"/>
                </a:srgbClr>
              </a:buClr>
              <a:buBlip>
                <a:blip r:embed="rId2"/>
              </a:buBlip>
              <a:defRPr/>
            </a:pPr>
            <a:r>
              <a:rPr lang="en-US" sz="1800" kern="1200" dirty="0">
                <a:solidFill>
                  <a:srgbClr val="333399">
                    <a:lumMod val="75000"/>
                  </a:srgbClr>
                </a:solidFill>
                <a:cs typeface="Arial" pitchFamily="34" charset="0"/>
              </a:rPr>
              <a:t>SAWS </a:t>
            </a:r>
            <a:r>
              <a:rPr lang="en-US" sz="1800" kern="1200" dirty="0" smtClean="0">
                <a:solidFill>
                  <a:srgbClr val="333399">
                    <a:lumMod val="75000"/>
                  </a:srgbClr>
                </a:solidFill>
                <a:cs typeface="Arial" pitchFamily="34" charset="0"/>
              </a:rPr>
              <a:t>provides technical advisory service to the </a:t>
            </a:r>
            <a:r>
              <a:rPr lang="en-US" sz="1800" kern="1200" dirty="0">
                <a:solidFill>
                  <a:srgbClr val="333399">
                    <a:lumMod val="75000"/>
                  </a:srgbClr>
                </a:solidFill>
                <a:cs typeface="Arial" pitchFamily="34" charset="0"/>
              </a:rPr>
              <a:t>National Joint Drought Coordinating </a:t>
            </a:r>
            <a:r>
              <a:rPr lang="en-US" sz="1800" kern="1200" dirty="0" smtClean="0">
                <a:solidFill>
                  <a:srgbClr val="333399">
                    <a:lumMod val="75000"/>
                  </a:srgbClr>
                </a:solidFill>
                <a:cs typeface="Arial" pitchFamily="34" charset="0"/>
              </a:rPr>
              <a:t>Committee as well as the Ministerial Committee on Drought</a:t>
            </a:r>
          </a:p>
          <a:p>
            <a:pPr marL="285750" indent="-285750" algn="just">
              <a:lnSpc>
                <a:spcPct val="150000"/>
              </a:lnSpc>
              <a:spcBef>
                <a:spcPct val="0"/>
              </a:spcBef>
              <a:buClr>
                <a:srgbClr val="000000">
                  <a:lumMod val="50000"/>
                  <a:lumOff val="50000"/>
                </a:srgbClr>
              </a:buClr>
              <a:buBlip>
                <a:blip r:embed="rId2"/>
              </a:buBlip>
              <a:defRPr/>
            </a:pPr>
            <a:r>
              <a:rPr lang="en-US" sz="1800" kern="1200" dirty="0" smtClean="0">
                <a:solidFill>
                  <a:srgbClr val="333399">
                    <a:lumMod val="75000"/>
                  </a:srgbClr>
                </a:solidFill>
                <a:cs typeface="Arial" pitchFamily="34" charset="0"/>
              </a:rPr>
              <a:t>SAWS contributed to the National </a:t>
            </a:r>
            <a:r>
              <a:rPr lang="en-US" sz="1800" kern="1200" dirty="0">
                <a:solidFill>
                  <a:srgbClr val="333399">
                    <a:lumMod val="75000"/>
                  </a:srgbClr>
                </a:solidFill>
                <a:cs typeface="Arial" pitchFamily="34" charset="0"/>
              </a:rPr>
              <a:t>Drought Monitoring Plan </a:t>
            </a:r>
            <a:r>
              <a:rPr lang="en-US" sz="1800" kern="1200" dirty="0" smtClean="0">
                <a:solidFill>
                  <a:srgbClr val="333399">
                    <a:lumMod val="75000"/>
                  </a:srgbClr>
                </a:solidFill>
                <a:cs typeface="Arial" pitchFamily="34" charset="0"/>
              </a:rPr>
              <a:t> - SAWS Drought Monitoring plan attached</a:t>
            </a:r>
            <a:endParaRPr lang="en-US" sz="1400" kern="1200" dirty="0">
              <a:solidFill>
                <a:srgbClr val="333399">
                  <a:lumMod val="75000"/>
                </a:srgbClr>
              </a:solidFill>
              <a:cs typeface="Arial" pitchFamily="34" charset="0"/>
            </a:endParaRPr>
          </a:p>
          <a:p>
            <a:pPr marL="285750" indent="-285750" algn="just">
              <a:lnSpc>
                <a:spcPct val="150000"/>
              </a:lnSpc>
              <a:spcBef>
                <a:spcPct val="0"/>
              </a:spcBef>
              <a:buClr>
                <a:srgbClr val="000000">
                  <a:lumMod val="50000"/>
                  <a:lumOff val="50000"/>
                </a:srgbClr>
              </a:buClr>
              <a:buBlip>
                <a:blip r:embed="rId2"/>
              </a:buBlip>
              <a:defRPr/>
            </a:pPr>
            <a:r>
              <a:rPr lang="en-US" sz="1800" kern="1200" dirty="0">
                <a:solidFill>
                  <a:srgbClr val="333399">
                    <a:lumMod val="75000"/>
                  </a:srgbClr>
                </a:solidFill>
                <a:cs typeface="Arial" pitchFamily="34" charset="0"/>
              </a:rPr>
              <a:t>SAWS Contributes to National Disaster Management </a:t>
            </a:r>
            <a:r>
              <a:rPr lang="en-US" sz="1800" kern="1200" dirty="0" smtClean="0">
                <a:solidFill>
                  <a:srgbClr val="333399">
                    <a:lumMod val="75000"/>
                  </a:srgbClr>
                </a:solidFill>
                <a:cs typeface="Arial" pitchFamily="34" charset="0"/>
              </a:rPr>
              <a:t>Centres/National Agricultural Centres </a:t>
            </a:r>
            <a:r>
              <a:rPr lang="en-US" sz="1800" kern="1200" dirty="0">
                <a:solidFill>
                  <a:srgbClr val="333399">
                    <a:lumMod val="75000"/>
                  </a:srgbClr>
                </a:solidFill>
                <a:cs typeface="Arial" pitchFamily="34" charset="0"/>
              </a:rPr>
              <a:t>as follows</a:t>
            </a:r>
            <a:r>
              <a:rPr lang="en-US" sz="1600" kern="1200" dirty="0">
                <a:solidFill>
                  <a:srgbClr val="333399">
                    <a:lumMod val="75000"/>
                  </a:srgbClr>
                </a:solidFill>
                <a:cs typeface="Arial" pitchFamily="34" charset="0"/>
              </a:rPr>
              <a:t>:</a:t>
            </a:r>
          </a:p>
          <a:p>
            <a:pPr marL="685800" lvl="1" algn="just">
              <a:lnSpc>
                <a:spcPct val="150000"/>
              </a:lnSpc>
              <a:spcBef>
                <a:spcPct val="0"/>
              </a:spcBef>
              <a:buClr>
                <a:srgbClr val="000000">
                  <a:lumMod val="50000"/>
                  <a:lumOff val="50000"/>
                </a:srgbClr>
              </a:buClr>
              <a:buBlip>
                <a:blip r:embed="rId2"/>
              </a:buBlip>
              <a:defRPr/>
            </a:pPr>
            <a:r>
              <a:rPr lang="en-US" sz="1400" kern="1200" dirty="0">
                <a:solidFill>
                  <a:srgbClr val="333399">
                    <a:lumMod val="75000"/>
                  </a:srgbClr>
                </a:solidFill>
                <a:cs typeface="Arial" pitchFamily="34" charset="0"/>
              </a:rPr>
              <a:t> Weekly reports </a:t>
            </a:r>
            <a:r>
              <a:rPr lang="en-US" sz="1400" kern="1200" dirty="0" smtClean="0">
                <a:solidFill>
                  <a:srgbClr val="333399">
                    <a:lumMod val="75000"/>
                  </a:srgbClr>
                </a:solidFill>
                <a:cs typeface="Arial" pitchFamily="34" charset="0"/>
              </a:rPr>
              <a:t>on drought </a:t>
            </a:r>
            <a:r>
              <a:rPr lang="en-US" sz="1400" kern="1200" dirty="0">
                <a:solidFill>
                  <a:srgbClr val="333399">
                    <a:lumMod val="75000"/>
                  </a:srgbClr>
                </a:solidFill>
                <a:cs typeface="Arial" pitchFamily="34" charset="0"/>
              </a:rPr>
              <a:t>regarding </a:t>
            </a:r>
            <a:r>
              <a:rPr lang="en-US" sz="1400" kern="1200" dirty="0" smtClean="0">
                <a:solidFill>
                  <a:srgbClr val="333399">
                    <a:lumMod val="75000"/>
                  </a:srgbClr>
                </a:solidFill>
                <a:cs typeface="Arial" pitchFamily="34" charset="0"/>
              </a:rPr>
              <a:t>rainfall</a:t>
            </a:r>
            <a:r>
              <a:rPr lang="en-US" sz="1400" kern="1200" dirty="0">
                <a:solidFill>
                  <a:srgbClr val="333399">
                    <a:lumMod val="75000"/>
                  </a:srgbClr>
                </a:solidFill>
                <a:cs typeface="Arial" pitchFamily="34" charset="0"/>
              </a:rPr>
              <a:t>, temperature (tmin, tmax, heat waves &amp; drought index)</a:t>
            </a:r>
          </a:p>
          <a:p>
            <a:pPr marL="685800" lvl="1" algn="just">
              <a:lnSpc>
                <a:spcPct val="150000"/>
              </a:lnSpc>
              <a:spcBef>
                <a:spcPct val="0"/>
              </a:spcBef>
              <a:buClr>
                <a:srgbClr val="000000">
                  <a:lumMod val="50000"/>
                  <a:lumOff val="50000"/>
                </a:srgbClr>
              </a:buClr>
              <a:buBlip>
                <a:blip r:embed="rId2"/>
              </a:buBlip>
              <a:defRPr/>
            </a:pPr>
            <a:r>
              <a:rPr lang="en-US" sz="1400" kern="1200" dirty="0" smtClean="0">
                <a:solidFill>
                  <a:srgbClr val="333399">
                    <a:lumMod val="75000"/>
                  </a:srgbClr>
                </a:solidFill>
                <a:cs typeface="Arial" pitchFamily="34" charset="0"/>
              </a:rPr>
              <a:t>Seasonal outlooks(1-3 months ahead)</a:t>
            </a:r>
            <a:endParaRPr lang="en-US" sz="1400" kern="1200" dirty="0">
              <a:solidFill>
                <a:srgbClr val="333399">
                  <a:lumMod val="75000"/>
                </a:srgbClr>
              </a:solidFill>
              <a:cs typeface="Arial" pitchFamily="34" charset="0"/>
            </a:endParaRPr>
          </a:p>
          <a:p>
            <a:pPr marL="685800" lvl="1" algn="just">
              <a:lnSpc>
                <a:spcPct val="150000"/>
              </a:lnSpc>
              <a:spcBef>
                <a:spcPct val="0"/>
              </a:spcBef>
              <a:buClr>
                <a:srgbClr val="000000">
                  <a:lumMod val="50000"/>
                  <a:lumOff val="50000"/>
                </a:srgbClr>
              </a:buClr>
              <a:buBlip>
                <a:blip r:embed="rId2"/>
              </a:buBlip>
              <a:defRPr/>
            </a:pPr>
            <a:r>
              <a:rPr lang="en-US" sz="1400" kern="1200" dirty="0" smtClean="0">
                <a:solidFill>
                  <a:srgbClr val="333399">
                    <a:lumMod val="75000"/>
                  </a:srgbClr>
                </a:solidFill>
                <a:ea typeface="+mn-ea"/>
                <a:cs typeface="Arial" pitchFamily="34" charset="0"/>
              </a:rPr>
              <a:t>Report on dam/water reservoir  levels</a:t>
            </a:r>
          </a:p>
          <a:p>
            <a:pPr marL="685800" lvl="1" algn="just">
              <a:lnSpc>
                <a:spcPct val="150000"/>
              </a:lnSpc>
              <a:spcBef>
                <a:spcPct val="0"/>
              </a:spcBef>
              <a:buClr>
                <a:srgbClr val="000000">
                  <a:lumMod val="50000"/>
                  <a:lumOff val="50000"/>
                </a:srgbClr>
              </a:buClr>
              <a:buBlip>
                <a:blip r:embed="rId2"/>
              </a:buBlip>
              <a:defRPr/>
            </a:pPr>
            <a:r>
              <a:rPr lang="en-US" sz="1400" kern="1200" dirty="0" smtClean="0">
                <a:solidFill>
                  <a:srgbClr val="333399">
                    <a:lumMod val="75000"/>
                  </a:srgbClr>
                </a:solidFill>
                <a:ea typeface="+mn-ea"/>
                <a:cs typeface="Arial" pitchFamily="34" charset="0"/>
              </a:rPr>
              <a:t>Communicate confidence level of likelihood and probability of events</a:t>
            </a:r>
          </a:p>
          <a:p>
            <a:pPr marL="457200" lvl="2" indent="0" algn="just">
              <a:lnSpc>
                <a:spcPct val="150000"/>
              </a:lnSpc>
              <a:spcBef>
                <a:spcPct val="0"/>
              </a:spcBef>
              <a:buClr>
                <a:srgbClr val="000000">
                  <a:lumMod val="50000"/>
                  <a:lumOff val="50000"/>
                </a:srgbClr>
              </a:buClr>
              <a:buNone/>
              <a:defRPr/>
            </a:pPr>
            <a:endParaRPr lang="en-US" sz="1400" kern="1200" dirty="0">
              <a:solidFill>
                <a:srgbClr val="333399">
                  <a:lumMod val="75000"/>
                </a:srgbClr>
              </a:solidFill>
              <a:ea typeface="+mn-ea"/>
              <a:cs typeface="Arial" pitchFamily="34" charset="0"/>
            </a:endParaRPr>
          </a:p>
          <a:p>
            <a:endParaRPr lang="en-US" sz="2000" dirty="0" smtClean="0"/>
          </a:p>
        </p:txBody>
      </p:sp>
      <p:sp>
        <p:nvSpPr>
          <p:cNvPr id="5" name="Slide Number Placeholder 4"/>
          <p:cNvSpPr>
            <a:spLocks noGrp="1"/>
          </p:cNvSpPr>
          <p:nvPr>
            <p:ph type="sldNum" sz="quarter" idx="12"/>
          </p:nvPr>
        </p:nvSpPr>
        <p:spPr/>
        <p:txBody>
          <a:bodyPr/>
          <a:lstStyle/>
          <a:p>
            <a:pPr>
              <a:defRPr/>
            </a:pPr>
            <a:fld id="{4539BE8B-F298-448A-97E1-599FCB2A0D98}" type="slidenum">
              <a:rPr lang="en-US" smtClean="0"/>
              <a:pPr>
                <a:defRPr/>
              </a:pPr>
              <a:t>32</a:t>
            </a:fld>
            <a:endParaRPr lang="en-US" dirty="0"/>
          </a:p>
        </p:txBody>
      </p:sp>
    </p:spTree>
    <p:extLst>
      <p:ext uri="{BB962C8B-B14F-4D97-AF65-F5344CB8AC3E}">
        <p14:creationId xmlns:p14="http://schemas.microsoft.com/office/powerpoint/2010/main" xmlns="" val="975052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498273" y="1"/>
            <a:ext cx="7169727" cy="550718"/>
          </a:xfrm>
          <a:prstGeom prst="rect">
            <a:avLst/>
          </a:prstGeom>
          <a:solidFill>
            <a:schemeClr val="accent2"/>
          </a:solidFill>
          <a:ln w="9525">
            <a:noFill/>
            <a:miter lim="800000"/>
            <a:headEnd/>
            <a:tailEnd/>
          </a:ln>
        </p:spPr>
        <p:txBody>
          <a:bodyPr anchor="ctr">
            <a:normAutofit/>
          </a:bodyPr>
          <a:lstStyle>
            <a:lvl1pPr algn="l" rtl="0" eaLnBrk="0" fontAlgn="base" hangingPunct="0">
              <a:spcBef>
                <a:spcPct val="0"/>
              </a:spcBef>
              <a:spcAft>
                <a:spcPct val="0"/>
              </a:spcAft>
              <a:defRPr sz="3000" b="1" kern="1200" cap="none" baseline="0">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3200" b="1">
                <a:solidFill>
                  <a:srgbClr val="00AE6C"/>
                </a:solidFill>
                <a:latin typeface="Tahoma" pitchFamily="34" charset="0"/>
              </a:defRPr>
            </a:lvl2pPr>
            <a:lvl3pPr algn="l" rtl="0" eaLnBrk="0" fontAlgn="base" hangingPunct="0">
              <a:spcBef>
                <a:spcPct val="0"/>
              </a:spcBef>
              <a:spcAft>
                <a:spcPct val="0"/>
              </a:spcAft>
              <a:defRPr sz="3200" b="1">
                <a:solidFill>
                  <a:srgbClr val="00AE6C"/>
                </a:solidFill>
                <a:latin typeface="Tahoma" pitchFamily="34" charset="0"/>
              </a:defRPr>
            </a:lvl3pPr>
            <a:lvl4pPr algn="l" rtl="0" eaLnBrk="0" fontAlgn="base" hangingPunct="0">
              <a:spcBef>
                <a:spcPct val="0"/>
              </a:spcBef>
              <a:spcAft>
                <a:spcPct val="0"/>
              </a:spcAft>
              <a:defRPr sz="3200" b="1">
                <a:solidFill>
                  <a:srgbClr val="00AE6C"/>
                </a:solidFill>
                <a:latin typeface="Tahoma" pitchFamily="34" charset="0"/>
              </a:defRPr>
            </a:lvl4pPr>
            <a:lvl5pPr algn="l" rtl="0" eaLnBrk="0" fontAlgn="base" hangingPunct="0">
              <a:spcBef>
                <a:spcPct val="0"/>
              </a:spcBef>
              <a:spcAft>
                <a:spcPct val="0"/>
              </a:spcAft>
              <a:defRPr sz="3200" b="1">
                <a:solidFill>
                  <a:srgbClr val="00AE6C"/>
                </a:solidFill>
                <a:latin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defTabSz="914400" eaLnBrk="1" fontAlgn="auto" hangingPunct="1">
              <a:spcAft>
                <a:spcPts val="0"/>
              </a:spcAft>
              <a:defRPr/>
            </a:pPr>
            <a:r>
              <a:rPr lang="en-ZA" sz="2400" dirty="0" smtClean="0">
                <a:solidFill>
                  <a:srgbClr val="FFFFFF"/>
                </a:solidFill>
              </a:rPr>
              <a:t>Conclusion</a:t>
            </a:r>
            <a:endParaRPr lang="en-ZA" sz="2400" dirty="0">
              <a:solidFill>
                <a:srgbClr val="FFFFFF"/>
              </a:solidFill>
            </a:endParaRPr>
          </a:p>
        </p:txBody>
      </p:sp>
      <p:sp>
        <p:nvSpPr>
          <p:cNvPr id="3" name="TextBox 2"/>
          <p:cNvSpPr txBox="1"/>
          <p:nvPr/>
        </p:nvSpPr>
        <p:spPr>
          <a:xfrm>
            <a:off x="1742209" y="1007918"/>
            <a:ext cx="8645236" cy="6463308"/>
          </a:xfrm>
          <a:prstGeom prst="rect">
            <a:avLst/>
          </a:prstGeom>
          <a:noFill/>
        </p:spPr>
        <p:txBody>
          <a:bodyPr wrap="square" rtlCol="0">
            <a:spAutoFit/>
          </a:bodyPr>
          <a:lstStyle/>
          <a:p>
            <a:pPr marL="285750"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Continue to enable the Agricultural sector:</a:t>
            </a:r>
          </a:p>
          <a:p>
            <a:endParaRPr lang="en-ZA" sz="1800" dirty="0" smtClean="0">
              <a:solidFill>
                <a:srgbClr val="333399">
                  <a:lumMod val="75000"/>
                </a:srgbClr>
              </a:solidFill>
              <a:latin typeface="Arial"/>
              <a:cs typeface="Arial" pitchFamily="34" charset="0"/>
            </a:endParaRP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Provision of sector-specific products and services</a:t>
            </a: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Provision of advisory services to industry and key decision makers</a:t>
            </a: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Continued monitoring of drought, water resources and climate change impacts</a:t>
            </a: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Collaboration with Key sector players</a:t>
            </a: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Capacity building </a:t>
            </a:r>
          </a:p>
          <a:p>
            <a:endParaRPr lang="en-ZA" sz="1800" dirty="0">
              <a:solidFill>
                <a:srgbClr val="333399">
                  <a:lumMod val="75000"/>
                </a:srgbClr>
              </a:solidFill>
              <a:latin typeface="Arial"/>
              <a:cs typeface="Arial" pitchFamily="34" charset="0"/>
            </a:endParaRPr>
          </a:p>
          <a:p>
            <a:pPr marL="1200150" lvl="2"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Train users on Interpretation</a:t>
            </a:r>
            <a:r>
              <a:rPr lang="en-ZA" sz="1800" dirty="0">
                <a:solidFill>
                  <a:srgbClr val="333399">
                    <a:lumMod val="75000"/>
                  </a:srgbClr>
                </a:solidFill>
                <a:latin typeface="Arial"/>
                <a:cs typeface="Arial" pitchFamily="34" charset="0"/>
              </a:rPr>
              <a:t>, usage and pro-active response to weather and climate information</a:t>
            </a:r>
          </a:p>
          <a:p>
            <a:pPr marL="1200150" lvl="2" indent="-285750">
              <a:buFont typeface="Arial" panose="020B0604020202020204" pitchFamily="34" charset="0"/>
              <a:buChar char="̶"/>
            </a:pPr>
            <a:r>
              <a:rPr lang="en-ZA" sz="1800" dirty="0">
                <a:solidFill>
                  <a:srgbClr val="333399">
                    <a:lumMod val="75000"/>
                  </a:srgbClr>
                </a:solidFill>
                <a:latin typeface="Arial"/>
                <a:cs typeface="Arial" pitchFamily="34" charset="0"/>
              </a:rPr>
              <a:t>Infrastructure operation and maintenance</a:t>
            </a:r>
          </a:p>
          <a:p>
            <a:pPr marL="1200150" lvl="2"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Availability </a:t>
            </a:r>
            <a:r>
              <a:rPr lang="en-ZA" sz="1800" dirty="0">
                <a:solidFill>
                  <a:srgbClr val="333399">
                    <a:lumMod val="75000"/>
                  </a:srgbClr>
                </a:solidFill>
                <a:latin typeface="Arial"/>
                <a:cs typeface="Arial" pitchFamily="34" charset="0"/>
              </a:rPr>
              <a:t>of human </a:t>
            </a:r>
            <a:r>
              <a:rPr lang="en-ZA" sz="1800" dirty="0" smtClean="0">
                <a:solidFill>
                  <a:srgbClr val="333399">
                    <a:lumMod val="75000"/>
                  </a:srgbClr>
                </a:solidFill>
                <a:latin typeface="Arial"/>
                <a:cs typeface="Arial" pitchFamily="34" charset="0"/>
              </a:rPr>
              <a:t>capital skilled in agro-meteorology</a:t>
            </a:r>
          </a:p>
          <a:p>
            <a:pPr marL="742950" lvl="1" indent="-285750">
              <a:buFont typeface="Arial" panose="020B0604020202020204" pitchFamily="34" charset="0"/>
              <a:buChar char="̶"/>
            </a:pPr>
            <a:endParaRPr lang="en-ZA" sz="1800" dirty="0">
              <a:solidFill>
                <a:srgbClr val="333399">
                  <a:lumMod val="75000"/>
                </a:srgbClr>
              </a:solidFill>
              <a:latin typeface="Arial"/>
              <a:cs typeface="Arial" pitchFamily="34" charset="0"/>
            </a:endParaRPr>
          </a:p>
          <a:p>
            <a:pPr marL="285750" indent="-285750">
              <a:buFont typeface="Arial" panose="020B0604020202020204" pitchFamily="34" charset="0"/>
              <a:buChar char="•"/>
            </a:pPr>
            <a:r>
              <a:rPr lang="en-ZA" sz="1800" dirty="0">
                <a:solidFill>
                  <a:srgbClr val="333399">
                    <a:lumMod val="75000"/>
                  </a:srgbClr>
                </a:solidFill>
                <a:latin typeface="Arial"/>
                <a:cs typeface="Arial" pitchFamily="34" charset="0"/>
              </a:rPr>
              <a:t>Infrastructure </a:t>
            </a:r>
            <a:r>
              <a:rPr lang="en-ZA" sz="1800" dirty="0" smtClean="0">
                <a:solidFill>
                  <a:srgbClr val="333399">
                    <a:lumMod val="75000"/>
                  </a:srgbClr>
                </a:solidFill>
                <a:latin typeface="Arial"/>
                <a:cs typeface="Arial" pitchFamily="34" charset="0"/>
              </a:rPr>
              <a:t>network expansion and optimisation</a:t>
            </a:r>
          </a:p>
          <a:p>
            <a:endParaRPr lang="en-ZA" sz="1800" dirty="0">
              <a:solidFill>
                <a:srgbClr val="333399">
                  <a:lumMod val="75000"/>
                </a:srgbClr>
              </a:solidFill>
              <a:latin typeface="Arial"/>
              <a:cs typeface="Arial" pitchFamily="34" charset="0"/>
            </a:endParaRPr>
          </a:p>
          <a:p>
            <a:pPr marL="742950" lvl="1" indent="-285750">
              <a:buFont typeface="Arial" panose="020B0604020202020204" pitchFamily="34" charset="0"/>
              <a:buChar char="̶"/>
            </a:pPr>
            <a:r>
              <a:rPr lang="en-ZA" sz="1800" dirty="0">
                <a:solidFill>
                  <a:srgbClr val="333399">
                    <a:lumMod val="75000"/>
                  </a:srgbClr>
                </a:solidFill>
                <a:latin typeface="Arial"/>
                <a:cs typeface="Arial" pitchFamily="34" charset="0"/>
              </a:rPr>
              <a:t>Improved prediction and accuracy </a:t>
            </a:r>
            <a:endParaRPr lang="en-ZA" sz="1800" dirty="0" smtClean="0">
              <a:solidFill>
                <a:srgbClr val="333399">
                  <a:lumMod val="75000"/>
                </a:srgbClr>
              </a:solidFill>
              <a:latin typeface="Arial"/>
              <a:cs typeface="Arial" pitchFamily="34" charset="0"/>
            </a:endParaRPr>
          </a:p>
          <a:p>
            <a:pPr marL="742950" lvl="1" indent="-285750">
              <a:buFont typeface="Arial" panose="020B0604020202020204" pitchFamily="34" charset="0"/>
              <a:buChar char="̶"/>
            </a:pPr>
            <a:r>
              <a:rPr lang="en-ZA" sz="1800" dirty="0" smtClean="0">
                <a:solidFill>
                  <a:srgbClr val="333399">
                    <a:lumMod val="75000"/>
                  </a:srgbClr>
                </a:solidFill>
                <a:latin typeface="Arial"/>
                <a:cs typeface="Arial" pitchFamily="34" charset="0"/>
              </a:rPr>
              <a:t>Strategic </a:t>
            </a:r>
            <a:r>
              <a:rPr lang="en-ZA" sz="1800" dirty="0">
                <a:solidFill>
                  <a:srgbClr val="333399">
                    <a:lumMod val="75000"/>
                  </a:srgbClr>
                </a:solidFill>
                <a:latin typeface="Arial"/>
                <a:cs typeface="Arial" pitchFamily="34" charset="0"/>
              </a:rPr>
              <a:t>positioning of </a:t>
            </a:r>
            <a:r>
              <a:rPr lang="en-ZA" sz="1800" dirty="0" smtClean="0">
                <a:solidFill>
                  <a:srgbClr val="333399">
                    <a:lumMod val="75000"/>
                  </a:srgbClr>
                </a:solidFill>
                <a:latin typeface="Arial"/>
                <a:cs typeface="Arial" pitchFamily="34" charset="0"/>
              </a:rPr>
              <a:t>infrastructure – geo-specific information</a:t>
            </a:r>
          </a:p>
          <a:p>
            <a:pPr lvl="1"/>
            <a:endParaRPr lang="en-ZA" sz="1800" dirty="0">
              <a:solidFill>
                <a:srgbClr val="333399">
                  <a:lumMod val="75000"/>
                </a:srgbClr>
              </a:solidFill>
              <a:latin typeface="Arial"/>
              <a:cs typeface="Arial" pitchFamily="34" charset="0"/>
            </a:endParaRPr>
          </a:p>
          <a:p>
            <a:pPr marL="742950" lvl="1" indent="-285750">
              <a:buFont typeface="Arial" panose="020B0604020202020204" pitchFamily="34" charset="0"/>
              <a:buChar char="̶"/>
            </a:pPr>
            <a:endParaRPr lang="en-ZA" sz="1800" dirty="0">
              <a:solidFill>
                <a:srgbClr val="333399">
                  <a:lumMod val="75000"/>
                </a:srgbClr>
              </a:solidFill>
              <a:latin typeface="Arial"/>
              <a:cs typeface="Arial" pitchFamily="34" charset="0"/>
            </a:endParaRPr>
          </a:p>
          <a:p>
            <a:pPr marL="285750" indent="-285750">
              <a:buFont typeface="Arial" panose="020B0604020202020204" pitchFamily="34" charset="0"/>
              <a:buChar char="̶"/>
            </a:pPr>
            <a:endParaRPr lang="en-ZA" sz="1800" dirty="0">
              <a:solidFill>
                <a:srgbClr val="333399">
                  <a:lumMod val="75000"/>
                </a:srgbClr>
              </a:solidFill>
              <a:latin typeface="Arial"/>
              <a:cs typeface="Arial" pitchFamily="34" charset="0"/>
            </a:endParaRPr>
          </a:p>
          <a:p>
            <a:pPr marL="742950" lvl="1" indent="-285750">
              <a:buFont typeface="Arial" panose="020B0604020202020204" pitchFamily="34" charset="0"/>
              <a:buChar char="̶"/>
            </a:pPr>
            <a:endParaRPr lang="en-ZA" sz="1800" dirty="0">
              <a:solidFill>
                <a:srgbClr val="333399">
                  <a:lumMod val="75000"/>
                </a:srgbClr>
              </a:solidFill>
              <a:latin typeface="Arial"/>
              <a:cs typeface="Arial" pitchFamily="34" charset="0"/>
            </a:endParaRPr>
          </a:p>
          <a:p>
            <a:pPr marL="285750" indent="-285750">
              <a:buFont typeface="Arial" panose="020B0604020202020204" pitchFamily="34" charset="0"/>
              <a:buChar char="•"/>
            </a:pPr>
            <a:endParaRPr lang="en-ZA" sz="1800" dirty="0">
              <a:solidFill>
                <a:srgbClr val="333399">
                  <a:lumMod val="75000"/>
                </a:srgbClr>
              </a:solidFill>
              <a:latin typeface="Arial"/>
              <a:cs typeface="Arial" pitchFamily="34" charset="0"/>
            </a:endParaRPr>
          </a:p>
        </p:txBody>
      </p:sp>
      <p:sp>
        <p:nvSpPr>
          <p:cNvPr id="2" name="Slide Number Placeholder 1"/>
          <p:cNvSpPr>
            <a:spLocks noGrp="1"/>
          </p:cNvSpPr>
          <p:nvPr>
            <p:ph type="sldNum" sz="quarter" idx="12"/>
          </p:nvPr>
        </p:nvSpPr>
        <p:spPr/>
        <p:txBody>
          <a:bodyPr/>
          <a:lstStyle/>
          <a:p>
            <a:pPr>
              <a:defRPr/>
            </a:pPr>
            <a:fld id="{413E935E-F04F-4D0C-96F3-7ACF1BD48325}" type="slidenum">
              <a:rPr lang="en-US" smtClean="0"/>
              <a:pPr>
                <a:defRPr/>
              </a:pPr>
              <a:t>33</a:t>
            </a:fld>
            <a:endParaRPr lang="en-US" dirty="0"/>
          </a:p>
        </p:txBody>
      </p:sp>
    </p:spTree>
    <p:extLst>
      <p:ext uri="{BB962C8B-B14F-4D97-AF65-F5344CB8AC3E}">
        <p14:creationId xmlns:p14="http://schemas.microsoft.com/office/powerpoint/2010/main" xmlns="" val="3200228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a:off x="-272955" y="-14067"/>
            <a:ext cx="12651474" cy="6858000"/>
          </a:xfrm>
          <a:prstGeom prst="rect">
            <a:avLst/>
          </a:prstGeom>
        </p:spPr>
      </p:pic>
      <p:sp>
        <p:nvSpPr>
          <p:cNvPr id="3" name="Title 2"/>
          <p:cNvSpPr>
            <a:spLocks noGrp="1"/>
          </p:cNvSpPr>
          <p:nvPr>
            <p:ph type="title"/>
          </p:nvPr>
        </p:nvSpPr>
        <p:spPr>
          <a:xfrm>
            <a:off x="2387600" y="2447891"/>
            <a:ext cx="7416799" cy="1349445"/>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2100" b="1" dirty="0" smtClean="0">
                <a:solidFill>
                  <a:srgbClr val="FFFFFF"/>
                </a:solidFill>
              </a:rPr>
              <a:t>Thank You!</a:t>
            </a:r>
            <a:br>
              <a:rPr lang="en-US" sz="2100" b="1" dirty="0" smtClean="0">
                <a:solidFill>
                  <a:srgbClr val="FFFFFF"/>
                </a:solidFill>
              </a:rPr>
            </a:br>
            <a:r>
              <a:rPr lang="en-US" sz="2100" b="1" dirty="0" smtClean="0">
                <a:solidFill>
                  <a:srgbClr val="FFFFFF"/>
                </a:solidFill>
              </a:rPr>
              <a:t>Questions?</a:t>
            </a:r>
            <a:endParaRPr lang="en-US" sz="2100" b="1" dirty="0">
              <a:solidFill>
                <a:srgbClr val="FFFFFF"/>
              </a:solidFill>
            </a:endParaRPr>
          </a:p>
        </p:txBody>
      </p:sp>
      <p:sp>
        <p:nvSpPr>
          <p:cNvPr id="4" name="Slide Number Placeholder 3"/>
          <p:cNvSpPr>
            <a:spLocks noGrp="1"/>
          </p:cNvSpPr>
          <p:nvPr>
            <p:ph type="sldNum" sz="quarter" idx="12"/>
          </p:nvPr>
        </p:nvSpPr>
        <p:spPr/>
        <p:txBody>
          <a:bodyPr/>
          <a:lstStyle/>
          <a:p>
            <a:pPr>
              <a:defRPr/>
            </a:pPr>
            <a:fld id="{C863FABD-1B11-4B91-9916-4FB5CD4BA948}"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xmlns="" val="1237547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91100" y="0"/>
            <a:ext cx="7200900" cy="696036"/>
          </a:xfrm>
          <a:prstGeom prst="rect">
            <a:avLst/>
          </a:prstGeom>
          <a:solidFill>
            <a:schemeClr val="accent2"/>
          </a:solidFill>
          <a:ln w="9525">
            <a:noFill/>
            <a:miter lim="800000"/>
            <a:headEnd/>
            <a:tailEnd/>
          </a:ln>
        </p:spPr>
        <p:txBody>
          <a:bodyPr anchor="ctr"/>
          <a:lstStyle/>
          <a:p>
            <a:pPr algn="ctr" defTabSz="914400">
              <a:defRPr/>
            </a:pPr>
            <a:r>
              <a:rPr lang="en-ZA" sz="2400" b="1" kern="0" dirty="0">
                <a:solidFill>
                  <a:srgbClr val="FFFFFF"/>
                </a:solidFill>
                <a:latin typeface="+mj-lt"/>
              </a:rPr>
              <a:t>Mandate</a:t>
            </a:r>
          </a:p>
        </p:txBody>
      </p:sp>
      <p:grpSp>
        <p:nvGrpSpPr>
          <p:cNvPr id="5" name="Group 4"/>
          <p:cNvGrpSpPr/>
          <p:nvPr/>
        </p:nvGrpSpPr>
        <p:grpSpPr>
          <a:xfrm>
            <a:off x="2010621" y="840846"/>
            <a:ext cx="8572500" cy="5476299"/>
            <a:chOff x="332509" y="768926"/>
            <a:chExt cx="8572500" cy="5746174"/>
          </a:xfrm>
        </p:grpSpPr>
        <p:graphicFrame>
          <p:nvGraphicFramePr>
            <p:cNvPr id="6" name="Diagram 5"/>
            <p:cNvGraphicFramePr/>
            <p:nvPr>
              <p:extLst>
                <p:ext uri="{D42A27DB-BD31-4B8C-83A1-F6EECF244321}">
                  <p14:modId xmlns:p14="http://schemas.microsoft.com/office/powerpoint/2010/main" xmlns="" val="2356128295"/>
                </p:ext>
              </p:extLst>
            </p:nvPr>
          </p:nvGraphicFramePr>
          <p:xfrm>
            <a:off x="332509" y="768926"/>
            <a:ext cx="8572500" cy="220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rot="16200000">
              <a:off x="4572003" y="1662544"/>
              <a:ext cx="374074" cy="2992577"/>
            </a:xfrm>
            <a:prstGeom prst="rightBrace">
              <a:avLst>
                <a:gd name="adj1" fmla="val 8333"/>
                <a:gd name="adj2" fmla="val 45000"/>
              </a:avLst>
            </a:prstGeom>
            <a:ln w="444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ZA" sz="1200" dirty="0"/>
            </a:p>
          </p:txBody>
        </p:sp>
        <p:graphicFrame>
          <p:nvGraphicFramePr>
            <p:cNvPr id="8" name="Diagram 7"/>
            <p:cNvGraphicFramePr/>
            <p:nvPr>
              <p:extLst>
                <p:ext uri="{D42A27DB-BD31-4B8C-83A1-F6EECF244321}">
                  <p14:modId xmlns:p14="http://schemas.microsoft.com/office/powerpoint/2010/main" xmlns="" val="3125967562"/>
                </p:ext>
              </p:extLst>
            </p:nvPr>
          </p:nvGraphicFramePr>
          <p:xfrm>
            <a:off x="768927" y="3371271"/>
            <a:ext cx="7886700" cy="3143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2" name="Slide Number Placeholder 1"/>
          <p:cNvSpPr>
            <a:spLocks noGrp="1"/>
          </p:cNvSpPr>
          <p:nvPr>
            <p:ph type="sldNum" sz="quarter" idx="12"/>
          </p:nvPr>
        </p:nvSpPr>
        <p:spPr/>
        <p:txBody>
          <a:bodyPr/>
          <a:lstStyle/>
          <a:p>
            <a:pPr>
              <a:defRPr/>
            </a:pPr>
            <a:fld id="{413E935E-F04F-4D0C-96F3-7ACF1BD48325}" type="slidenum">
              <a:rPr lang="en-US" smtClean="0"/>
              <a:pPr>
                <a:defRPr/>
              </a:pPr>
              <a:t>4</a:t>
            </a:fld>
            <a:endParaRPr lang="en-US" dirty="0"/>
          </a:p>
        </p:txBody>
      </p:sp>
    </p:spTree>
    <p:extLst>
      <p:ext uri="{BB962C8B-B14F-4D97-AF65-F5344CB8AC3E}">
        <p14:creationId xmlns:p14="http://schemas.microsoft.com/office/powerpoint/2010/main" xmlns="" val="2860223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031653" y="-27551"/>
            <a:ext cx="8160347" cy="549130"/>
          </a:xfrm>
          <a:prstGeom prst="rect">
            <a:avLst/>
          </a:prstGeom>
          <a:solidFill>
            <a:schemeClr val="accent2"/>
          </a:solidFill>
          <a:ln w="9525">
            <a:noFill/>
            <a:miter lim="800000"/>
            <a:headEnd/>
            <a:tailEnd/>
          </a:ln>
        </p:spPr>
        <p:txBody>
          <a:bodyPr anchor="ctr"/>
          <a:lstStyle/>
          <a:p>
            <a:pPr algn="ctr" defTabSz="914400">
              <a:defRPr/>
            </a:pPr>
            <a:r>
              <a:rPr lang="en-ZA" sz="2400" b="1" kern="0" dirty="0">
                <a:solidFill>
                  <a:srgbClr val="FFFFFF"/>
                </a:solidFill>
                <a:latin typeface="Arial" panose="020B0604020202020204" pitchFamily="34" charset="0"/>
                <a:cs typeface="Arial" panose="020B0604020202020204" pitchFamily="34" charset="0"/>
              </a:rPr>
              <a:t>Footprint  of </a:t>
            </a:r>
            <a:r>
              <a:rPr lang="en-ZA" sz="2400" b="1" kern="0" dirty="0" smtClean="0">
                <a:solidFill>
                  <a:srgbClr val="FFFFFF"/>
                </a:solidFill>
                <a:latin typeface="Arial" panose="020B0604020202020204" pitchFamily="34" charset="0"/>
                <a:cs typeface="Arial" panose="020B0604020202020204" pitchFamily="34" charset="0"/>
              </a:rPr>
              <a:t>key infrastructure per municipality - 2011</a:t>
            </a:r>
            <a:endParaRPr lang="en-ZA" sz="2400" b="1" kern="0" dirty="0">
              <a:solidFill>
                <a:srgbClr val="FFFFFF"/>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7976" y="590011"/>
            <a:ext cx="8084024" cy="6245502"/>
          </a:xfrm>
          <a:prstGeom prst="rect">
            <a:avLst/>
          </a:prstGeom>
        </p:spPr>
      </p:pic>
      <p:grpSp>
        <p:nvGrpSpPr>
          <p:cNvPr id="24" name="Group 23"/>
          <p:cNvGrpSpPr/>
          <p:nvPr/>
        </p:nvGrpSpPr>
        <p:grpSpPr>
          <a:xfrm>
            <a:off x="177803" y="832314"/>
            <a:ext cx="3930173" cy="5773201"/>
            <a:chOff x="1746373" y="702649"/>
            <a:chExt cx="4888906" cy="4754568"/>
          </a:xfrm>
        </p:grpSpPr>
        <p:sp>
          <p:nvSpPr>
            <p:cNvPr id="25" name="Oval 24"/>
            <p:cNvSpPr>
              <a:spLocks noChangeAspect="1"/>
            </p:cNvSpPr>
            <p:nvPr/>
          </p:nvSpPr>
          <p:spPr>
            <a:xfrm>
              <a:off x="1814926" y="4233255"/>
              <a:ext cx="1802160"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25 Climate Stations</a:t>
              </a:r>
            </a:p>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p:txBody>
        </p:sp>
        <p:sp>
          <p:nvSpPr>
            <p:cNvPr id="26" name="Oval 25"/>
            <p:cNvSpPr>
              <a:spLocks noChangeAspect="1"/>
            </p:cNvSpPr>
            <p:nvPr/>
          </p:nvSpPr>
          <p:spPr>
            <a:xfrm>
              <a:off x="1746373" y="2320869"/>
              <a:ext cx="1870713"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pPr>
              <a:r>
                <a:rPr lang="en-US" sz="1100" b="1" i="1" kern="0" dirty="0">
                  <a:solidFill>
                    <a:srgbClr val="FFFFFF"/>
                  </a:solidFill>
                  <a:latin typeface="Arial" panose="020B0604020202020204" pitchFamily="34" charset="0"/>
                  <a:cs typeface="Arial" panose="020B0604020202020204" pitchFamily="34" charset="0"/>
                </a:rPr>
                <a:t>24 Lightning Detection Network Sensors</a:t>
              </a:r>
            </a:p>
            <a:p>
              <a:pPr algn="ctr" defTabSz="914400" fontAlgn="auto">
                <a:spcBef>
                  <a:spcPts val="0"/>
                </a:spcBef>
                <a:spcAft>
                  <a:spcPts val="0"/>
                </a:spcAft>
              </a:pPr>
              <a:endParaRPr lang="en-US" sz="1100" b="1" i="1" kern="0" dirty="0">
                <a:solidFill>
                  <a:srgbClr val="FFFFFF"/>
                </a:solidFill>
                <a:latin typeface="Arial" panose="020B0604020202020204" pitchFamily="34" charset="0"/>
                <a:cs typeface="Arial" panose="020B0604020202020204" pitchFamily="34" charset="0"/>
              </a:endParaRPr>
            </a:p>
          </p:txBody>
        </p:sp>
        <p:sp>
          <p:nvSpPr>
            <p:cNvPr id="27" name="Oval 26"/>
            <p:cNvSpPr>
              <a:spLocks noChangeAspect="1"/>
            </p:cNvSpPr>
            <p:nvPr/>
          </p:nvSpPr>
          <p:spPr>
            <a:xfrm>
              <a:off x="4529399" y="2311819"/>
              <a:ext cx="2010939"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141 Automatic Rainfall Stations (ARS)</a:t>
              </a:r>
            </a:p>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p:txBody>
        </p:sp>
        <p:sp>
          <p:nvSpPr>
            <p:cNvPr id="28" name="Oval 27"/>
            <p:cNvSpPr>
              <a:spLocks noChangeAspect="1"/>
            </p:cNvSpPr>
            <p:nvPr/>
          </p:nvSpPr>
          <p:spPr>
            <a:xfrm>
              <a:off x="4529399" y="702649"/>
              <a:ext cx="2010939"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214 Automatic Weather Stations (AWS)</a:t>
              </a:r>
            </a:p>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 </a:t>
              </a:r>
            </a:p>
          </p:txBody>
        </p:sp>
        <p:sp>
          <p:nvSpPr>
            <p:cNvPr id="30" name="Oval 29"/>
            <p:cNvSpPr>
              <a:spLocks noChangeAspect="1"/>
            </p:cNvSpPr>
            <p:nvPr/>
          </p:nvSpPr>
          <p:spPr>
            <a:xfrm>
              <a:off x="1818865" y="702649"/>
              <a:ext cx="1870713"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1277 Rainfall Stations</a:t>
              </a:r>
            </a:p>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p:txBody>
        </p:sp>
        <p:sp>
          <p:nvSpPr>
            <p:cNvPr id="31" name="Oval 30"/>
            <p:cNvSpPr>
              <a:spLocks noChangeAspect="1"/>
            </p:cNvSpPr>
            <p:nvPr/>
          </p:nvSpPr>
          <p:spPr>
            <a:xfrm>
              <a:off x="4624340" y="4233255"/>
              <a:ext cx="2010939" cy="1223962"/>
            </a:xfrm>
            <a:prstGeom prst="ellipse">
              <a:avLst/>
            </a:prstGeom>
            <a:solidFill>
              <a:srgbClr val="000066"/>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a:p>
              <a:pPr algn="ctr" defTabSz="914400" fontAlgn="auto">
                <a:spcBef>
                  <a:spcPts val="0"/>
                </a:spcBef>
                <a:spcAft>
                  <a:spcPts val="0"/>
                </a:spcAft>
                <a:defRPr/>
              </a:pPr>
              <a:r>
                <a:rPr lang="en-US" sz="1100" b="1" i="1" kern="0" dirty="0">
                  <a:solidFill>
                    <a:srgbClr val="FFFFFF"/>
                  </a:solidFill>
                  <a:latin typeface="Arial" panose="020B0604020202020204" pitchFamily="34" charset="0"/>
                  <a:cs typeface="Arial" panose="020B0604020202020204" pitchFamily="34" charset="0"/>
                </a:rPr>
                <a:t>14 </a:t>
              </a:r>
              <a:r>
                <a:rPr lang="en-ZA" sz="1100" b="1" i="1" kern="0" dirty="0">
                  <a:solidFill>
                    <a:srgbClr val="FFFFFF"/>
                  </a:solidFill>
                  <a:latin typeface="Arial" panose="020B0604020202020204" pitchFamily="34" charset="0"/>
                  <a:cs typeface="Arial" panose="020B0604020202020204" pitchFamily="34" charset="0"/>
                </a:rPr>
                <a:t>Meteorological Radar Systems </a:t>
              </a:r>
            </a:p>
            <a:p>
              <a:pPr algn="ctr" defTabSz="914400" fontAlgn="auto">
                <a:spcBef>
                  <a:spcPts val="0"/>
                </a:spcBef>
                <a:spcAft>
                  <a:spcPts val="0"/>
                </a:spcAft>
                <a:defRPr/>
              </a:pPr>
              <a:r>
                <a:rPr lang="en-ZA" sz="1100" b="1" i="1" kern="0" dirty="0">
                  <a:solidFill>
                    <a:srgbClr val="FFFFFF"/>
                  </a:solidFill>
                  <a:latin typeface="Arial" panose="020B0604020202020204" pitchFamily="34" charset="0"/>
                  <a:cs typeface="Arial" panose="020B0604020202020204" pitchFamily="34" charset="0"/>
                </a:rPr>
                <a:t>(C-, S- and X-Band)</a:t>
              </a:r>
            </a:p>
            <a:p>
              <a:pPr algn="ctr" defTabSz="914400" fontAlgn="auto">
                <a:spcBef>
                  <a:spcPts val="0"/>
                </a:spcBef>
                <a:spcAft>
                  <a:spcPts val="0"/>
                </a:spcAft>
                <a:defRPr/>
              </a:pPr>
              <a:endParaRPr lang="en-US" sz="1100" b="1" i="1" kern="0" dirty="0">
                <a:solidFill>
                  <a:srgbClr val="FFFFFF"/>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pPr>
              <a:defRPr/>
            </a:pPr>
            <a:fld id="{413E935E-F04F-4D0C-96F3-7ACF1BD48325}" type="slidenum">
              <a:rPr lang="en-US" smtClean="0"/>
              <a:pPr>
                <a:defRPr/>
              </a:pPr>
              <a:t>5</a:t>
            </a:fld>
            <a:endParaRPr lang="en-US" dirty="0"/>
          </a:p>
        </p:txBody>
      </p:sp>
    </p:spTree>
    <p:extLst>
      <p:ext uri="{BB962C8B-B14F-4D97-AF65-F5344CB8AC3E}">
        <p14:creationId xmlns:p14="http://schemas.microsoft.com/office/powerpoint/2010/main" xmlns="" val="289681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1491" y="0"/>
            <a:ext cx="7190509" cy="549130"/>
          </a:xfrm>
          <a:prstGeom prst="rect">
            <a:avLst/>
          </a:prstGeom>
          <a:solidFill>
            <a:schemeClr val="accent2"/>
          </a:solidFill>
          <a:ln w="9525">
            <a:noFill/>
            <a:miter lim="800000"/>
            <a:headEnd/>
            <a:tailEnd/>
          </a:ln>
        </p:spPr>
        <p:txBody>
          <a:bodyPr anchor="ctr"/>
          <a:lstStyle/>
          <a:p>
            <a:pPr algn="ctr" defTabSz="914400">
              <a:defRPr/>
            </a:pPr>
            <a:r>
              <a:rPr lang="en-ZA" sz="2400" b="1" kern="0" dirty="0">
                <a:solidFill>
                  <a:srgbClr val="FFFFFF"/>
                </a:solidFill>
                <a:latin typeface="+mj-lt"/>
              </a:rPr>
              <a:t>Purpose</a:t>
            </a:r>
          </a:p>
        </p:txBody>
      </p:sp>
      <p:sp>
        <p:nvSpPr>
          <p:cNvPr id="4" name="Rectangle 3"/>
          <p:cNvSpPr/>
          <p:nvPr/>
        </p:nvSpPr>
        <p:spPr>
          <a:xfrm>
            <a:off x="318978" y="1021222"/>
            <a:ext cx="8664608" cy="4247317"/>
          </a:xfrm>
          <a:prstGeom prst="rect">
            <a:avLst/>
          </a:prstGeom>
          <a:noFill/>
          <a:ln w="19050">
            <a:noFill/>
            <a:prstDash val="sysDot"/>
          </a:ln>
          <a:effectLst/>
        </p:spPr>
        <p:txBody>
          <a:bodyPr wrap="square">
            <a:spAutoFit/>
          </a:bodyPr>
          <a:lstStyle/>
          <a:p>
            <a:pPr marL="285750" indent="-285750" algn="just" defTabSz="914400">
              <a:lnSpc>
                <a:spcPct val="150000"/>
              </a:lnSpc>
              <a:buBlip>
                <a:blip r:embed="rId2"/>
              </a:buBlip>
              <a:defRPr/>
            </a:pPr>
            <a:r>
              <a:rPr lang="en-ZA" sz="1800" dirty="0">
                <a:solidFill>
                  <a:srgbClr val="333399">
                    <a:lumMod val="75000"/>
                  </a:srgbClr>
                </a:solidFill>
                <a:latin typeface="Arial"/>
                <a:cs typeface="Arial" pitchFamily="34" charset="0"/>
              </a:rPr>
              <a:t>To brief the Portfolio Committee on Agriculture, Forestry and Fisheries on the South African Weather Service (SAWS) Value Proposition for </a:t>
            </a:r>
            <a:r>
              <a:rPr lang="en-ZA" sz="1800" dirty="0" smtClean="0">
                <a:solidFill>
                  <a:srgbClr val="333399">
                    <a:lumMod val="75000"/>
                  </a:srgbClr>
                </a:solidFill>
                <a:latin typeface="Arial"/>
                <a:cs typeface="Arial" pitchFamily="34" charset="0"/>
              </a:rPr>
              <a:t>Agricultural sector:</a:t>
            </a:r>
          </a:p>
          <a:p>
            <a:pPr algn="just" defTabSz="914400">
              <a:lnSpc>
                <a:spcPct val="150000"/>
              </a:lnSpc>
              <a:defRPr/>
            </a:pPr>
            <a:endParaRPr lang="en-ZA" sz="1800" dirty="0">
              <a:solidFill>
                <a:srgbClr val="333399">
                  <a:lumMod val="75000"/>
                </a:srgbClr>
              </a:solidFill>
              <a:latin typeface="Arial"/>
              <a:cs typeface="Arial" pitchFamily="34" charset="0"/>
            </a:endParaRPr>
          </a:p>
          <a:p>
            <a:pPr marL="742950" lvl="1" indent="-285750" algn="just" defTabSz="914400">
              <a:lnSpc>
                <a:spcPct val="150000"/>
              </a:lnSpc>
              <a:buClr>
                <a:schemeClr val="accent6"/>
              </a:buClr>
              <a:buFont typeface="Arial" panose="020B0604020202020204" pitchFamily="34" charset="0"/>
              <a:buChar char="̶"/>
              <a:defRPr/>
            </a:pPr>
            <a:r>
              <a:rPr lang="en-ZA" sz="1800" dirty="0">
                <a:solidFill>
                  <a:srgbClr val="333399">
                    <a:lumMod val="75000"/>
                  </a:srgbClr>
                </a:solidFill>
                <a:latin typeface="Arial"/>
                <a:cs typeface="Arial" pitchFamily="34" charset="0"/>
              </a:rPr>
              <a:t>assist the agricultural community to be well prepared for climate changes and weather issues that could affect crops, livestock and </a:t>
            </a:r>
            <a:r>
              <a:rPr lang="en-ZA" sz="1800" dirty="0" smtClean="0">
                <a:solidFill>
                  <a:srgbClr val="333399">
                    <a:lumMod val="75000"/>
                  </a:srgbClr>
                </a:solidFill>
                <a:latin typeface="Arial"/>
                <a:cs typeface="Arial" pitchFamily="34" charset="0"/>
              </a:rPr>
              <a:t>livelihood</a:t>
            </a:r>
          </a:p>
          <a:p>
            <a:pPr lvl="1" algn="just" defTabSz="914400">
              <a:lnSpc>
                <a:spcPct val="150000"/>
              </a:lnSpc>
              <a:buClr>
                <a:schemeClr val="accent6"/>
              </a:buClr>
              <a:defRPr/>
            </a:pPr>
            <a:r>
              <a:rPr lang="en-ZA" sz="1800" dirty="0" smtClean="0">
                <a:solidFill>
                  <a:srgbClr val="333399">
                    <a:lumMod val="75000"/>
                  </a:srgbClr>
                </a:solidFill>
                <a:latin typeface="Arial"/>
                <a:cs typeface="Arial" pitchFamily="34" charset="0"/>
              </a:rPr>
              <a:t> </a:t>
            </a:r>
            <a:endParaRPr lang="en-ZA" sz="1800" dirty="0">
              <a:solidFill>
                <a:srgbClr val="333399">
                  <a:lumMod val="75000"/>
                </a:srgbClr>
              </a:solidFill>
              <a:latin typeface="Arial"/>
              <a:cs typeface="Arial" pitchFamily="34" charset="0"/>
            </a:endParaRPr>
          </a:p>
          <a:p>
            <a:pPr marL="742950" lvl="1" indent="-285750" algn="just" defTabSz="914400">
              <a:lnSpc>
                <a:spcPct val="150000"/>
              </a:lnSpc>
              <a:buClr>
                <a:schemeClr val="accent6"/>
              </a:buClr>
              <a:buFont typeface="Arial" panose="020B0604020202020204" pitchFamily="34" charset="0"/>
              <a:buChar char="̶"/>
              <a:defRPr/>
            </a:pPr>
            <a:r>
              <a:rPr lang="en-ZA" sz="1800" dirty="0">
                <a:solidFill>
                  <a:srgbClr val="333399">
                    <a:lumMod val="75000"/>
                  </a:srgbClr>
                </a:solidFill>
                <a:latin typeface="Arial"/>
                <a:cs typeface="Arial" pitchFamily="34" charset="0"/>
              </a:rPr>
              <a:t>play an advisory role that informs relevant stakeholders beforehand of weather and climate patterns/issues  likely to affect the agricultural sector </a:t>
            </a:r>
            <a:endParaRPr lang="en-ZA" sz="1800" dirty="0" smtClean="0">
              <a:solidFill>
                <a:srgbClr val="333399">
                  <a:lumMod val="75000"/>
                </a:srgbClr>
              </a:solidFill>
              <a:latin typeface="Arial"/>
              <a:cs typeface="Arial" pitchFamily="34" charset="0"/>
            </a:endParaRPr>
          </a:p>
          <a:p>
            <a:pPr marL="742950" lvl="1" indent="-285750" algn="just" defTabSz="914400">
              <a:lnSpc>
                <a:spcPct val="150000"/>
              </a:lnSpc>
              <a:buClr>
                <a:schemeClr val="accent6"/>
              </a:buClr>
              <a:buFont typeface="Arial" panose="020B0604020202020204" pitchFamily="34" charset="0"/>
              <a:buChar char="̶"/>
              <a:defRPr/>
            </a:pPr>
            <a:endParaRPr lang="en-ZA" sz="1800" dirty="0" smtClean="0">
              <a:solidFill>
                <a:srgbClr val="333399">
                  <a:lumMod val="75000"/>
                </a:srgbClr>
              </a:solidFill>
              <a:latin typeface="Arial"/>
              <a:cs typeface="Arial" pitchFamily="34" charset="0"/>
            </a:endParaRPr>
          </a:p>
          <a:p>
            <a:pPr marL="742950" lvl="1" indent="-285750" algn="just" defTabSz="914400">
              <a:lnSpc>
                <a:spcPct val="150000"/>
              </a:lnSpc>
              <a:buClr>
                <a:schemeClr val="accent6"/>
              </a:buClr>
              <a:buFont typeface="Arial" panose="020B0604020202020204" pitchFamily="34" charset="0"/>
              <a:buChar char="̶"/>
              <a:defRPr/>
            </a:pPr>
            <a:r>
              <a:rPr lang="en-ZA" sz="1800" dirty="0" smtClean="0">
                <a:solidFill>
                  <a:srgbClr val="333399">
                    <a:lumMod val="75000"/>
                  </a:srgbClr>
                </a:solidFill>
                <a:latin typeface="Arial"/>
                <a:cs typeface="Arial" pitchFamily="34" charset="0"/>
              </a:rPr>
              <a:t>Provide an overview of SAWS response to the Government Drought Plan</a:t>
            </a:r>
            <a:endParaRPr lang="en-ZA" sz="1800" dirty="0">
              <a:solidFill>
                <a:srgbClr val="333399">
                  <a:lumMod val="75000"/>
                </a:srgbClr>
              </a:solidFill>
              <a:latin typeface="Arial"/>
              <a:cs typeface="Arial" pitchFamily="34" charset="0"/>
            </a:endParaRPr>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xmlns="" val="75452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1491" y="0"/>
            <a:ext cx="7190509" cy="774554"/>
          </a:xfrm>
          <a:prstGeom prst="rect">
            <a:avLst/>
          </a:prstGeom>
          <a:solidFill>
            <a:schemeClr val="accent2"/>
          </a:solidFill>
          <a:ln w="9525">
            <a:noFill/>
            <a:miter lim="800000"/>
            <a:headEnd/>
            <a:tailEnd/>
          </a:ln>
        </p:spPr>
        <p:txBody>
          <a:bodyPr anchor="ctr"/>
          <a:lstStyle/>
          <a:p>
            <a:pPr algn="ctr" defTabSz="914400">
              <a:defRPr/>
            </a:pPr>
            <a:r>
              <a:rPr lang="en-ZA" sz="2400" b="1" kern="0" dirty="0" smtClean="0">
                <a:solidFill>
                  <a:srgbClr val="FFFFFF"/>
                </a:solidFill>
                <a:latin typeface="Arial"/>
              </a:rPr>
              <a:t>Climate change Challenges </a:t>
            </a:r>
            <a:r>
              <a:rPr lang="en-ZA" sz="2400" b="1" kern="0" dirty="0">
                <a:solidFill>
                  <a:srgbClr val="FFFFFF"/>
                </a:solidFill>
                <a:latin typeface="Arial"/>
              </a:rPr>
              <a:t>for </a:t>
            </a:r>
            <a:r>
              <a:rPr lang="en-ZA" sz="2400" b="1" kern="0" dirty="0" smtClean="0">
                <a:solidFill>
                  <a:srgbClr val="FFFFFF"/>
                </a:solidFill>
                <a:latin typeface="Arial"/>
              </a:rPr>
              <a:t>the Agricultural Sector </a:t>
            </a:r>
            <a:endParaRPr lang="en-ZA" sz="2400" b="1" kern="0" dirty="0">
              <a:solidFill>
                <a:srgbClr val="FFFFFF"/>
              </a:solidFill>
              <a:latin typeface="Arial"/>
            </a:endParaRPr>
          </a:p>
        </p:txBody>
      </p:sp>
      <p:sp>
        <p:nvSpPr>
          <p:cNvPr id="5" name="Content Placeholder 2"/>
          <p:cNvSpPr txBox="1">
            <a:spLocks/>
          </p:cNvSpPr>
          <p:nvPr/>
        </p:nvSpPr>
        <p:spPr>
          <a:xfrm>
            <a:off x="176386" y="1293169"/>
            <a:ext cx="11310479" cy="4038099"/>
          </a:xfrm>
          <a:prstGeom prst="rect">
            <a:avLst/>
          </a:prstGeom>
        </p:spPr>
        <p:txBody>
          <a:bodyPr vert="horz" lIns="91440" tIns="45720" rIns="91440" bIns="45720" rtlCol="0">
            <a:noAutofit/>
          </a:bodyPr>
          <a:lstStyle>
            <a:lvl1pPr marL="342900" indent="-342900" algn="l" rtl="0" fontAlgn="base">
              <a:lnSpc>
                <a:spcPct val="90000"/>
              </a:lnSpc>
              <a:spcBef>
                <a:spcPts val="1000"/>
              </a:spcBef>
              <a:spcAft>
                <a:spcPts val="0"/>
              </a:spcAft>
              <a:buClr>
                <a:schemeClr val="tx1">
                  <a:lumMod val="50000"/>
                  <a:lumOff val="50000"/>
                </a:schemeClr>
              </a:buClr>
              <a:buFont typeface="Arial" charset="0"/>
              <a:buChar char="•"/>
              <a:defRPr lang="en-US" sz="2400" kern="1200">
                <a:solidFill>
                  <a:schemeClr val="tx1">
                    <a:lumMod val="75000"/>
                    <a:lumOff val="25000"/>
                  </a:schemeClr>
                </a:solidFill>
                <a:latin typeface="+mn-lt"/>
                <a:ea typeface="+mn-ea"/>
                <a:cs typeface="+mn-cs"/>
              </a:defRPr>
            </a:lvl1pPr>
            <a:lvl2pPr marL="717550" indent="-358775" algn="l" rtl="0" fontAlgn="base">
              <a:lnSpc>
                <a:spcPct val="90000"/>
              </a:lnSpc>
              <a:spcBef>
                <a:spcPct val="20000"/>
              </a:spcBef>
              <a:spcAft>
                <a:spcPct val="0"/>
              </a:spcAft>
              <a:buClr>
                <a:schemeClr val="tx1">
                  <a:lumMod val="50000"/>
                  <a:lumOff val="50000"/>
                </a:schemeClr>
              </a:buClr>
              <a:buFont typeface="Arial" charset="0"/>
              <a:buChar char="–"/>
              <a:defRPr lang="en-US" sz="2200" kern="1200">
                <a:solidFill>
                  <a:schemeClr val="tx1">
                    <a:lumMod val="75000"/>
                    <a:lumOff val="25000"/>
                  </a:schemeClr>
                </a:solidFill>
                <a:latin typeface="+mn-lt"/>
                <a:ea typeface="+mn-ea"/>
                <a:cs typeface="+mn-cs"/>
              </a:defRPr>
            </a:lvl2pPr>
            <a:lvl3pPr marL="987425" indent="-269875" algn="l" rtl="0" fontAlgn="base">
              <a:lnSpc>
                <a:spcPct val="90000"/>
              </a:lnSpc>
              <a:spcBef>
                <a:spcPct val="20000"/>
              </a:spcBef>
              <a:spcAft>
                <a:spcPct val="0"/>
              </a:spcAft>
              <a:buClr>
                <a:schemeClr val="tx1">
                  <a:lumMod val="50000"/>
                  <a:lumOff val="50000"/>
                </a:schemeClr>
              </a:buClr>
              <a:buFont typeface="Arial" charset="0"/>
              <a:buChar char="•"/>
              <a:defRPr lang="en-US" sz="2000" kern="1200">
                <a:solidFill>
                  <a:schemeClr val="tx1">
                    <a:lumMod val="75000"/>
                    <a:lumOff val="25000"/>
                  </a:schemeClr>
                </a:solidFill>
                <a:latin typeface="+mn-lt"/>
                <a:ea typeface="+mn-ea"/>
                <a:cs typeface="+mn-cs"/>
              </a:defRPr>
            </a:lvl3pPr>
            <a:lvl4pPr marL="1258888" indent="-271463" algn="l" rtl="0" fontAlgn="base">
              <a:lnSpc>
                <a:spcPct val="90000"/>
              </a:lnSpc>
              <a:spcBef>
                <a:spcPct val="20000"/>
              </a:spcBef>
              <a:spcAft>
                <a:spcPct val="0"/>
              </a:spcAft>
              <a:buClr>
                <a:schemeClr val="tx1">
                  <a:lumMod val="50000"/>
                  <a:lumOff val="50000"/>
                </a:schemeClr>
              </a:buClr>
              <a:buFont typeface="Arial" charset="0"/>
              <a:buChar char="–"/>
              <a:defRPr lang="en-US" sz="2000" kern="1200">
                <a:solidFill>
                  <a:schemeClr val="tx1">
                    <a:lumMod val="75000"/>
                    <a:lumOff val="25000"/>
                  </a:schemeClr>
                </a:solidFill>
                <a:latin typeface="+mn-lt"/>
                <a:ea typeface="+mn-ea"/>
                <a:cs typeface="+mn-cs"/>
              </a:defRPr>
            </a:lvl4pPr>
            <a:lvl5pPr marL="1433513" indent="-174625" algn="l" rtl="0" fontAlgn="base">
              <a:lnSpc>
                <a:spcPct val="90000"/>
              </a:lnSpc>
              <a:spcBef>
                <a:spcPct val="20000"/>
              </a:spcBef>
              <a:spcAft>
                <a:spcPct val="0"/>
              </a:spcAft>
              <a:buClr>
                <a:schemeClr val="tx1">
                  <a:lumMod val="50000"/>
                  <a:lumOff val="50000"/>
                </a:schemeClr>
              </a:buClr>
              <a:buFont typeface="Arial" charset="0"/>
              <a:buChar char="»"/>
              <a:defRPr lang="nl-NL"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cs typeface="Arial" pitchFamily="34" charset="0"/>
              </a:rPr>
              <a:t>Climate change affects rainfall, temperature and water availability for agriculture in vulnerable areas.</a:t>
            </a:r>
          </a:p>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Weather and climate are critical for agriculture in risk assessment and agricultural production management systems (crop planning and irrigation scheduling, for example)</a:t>
            </a:r>
          </a:p>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Degradation of arable soils and loss of fertility due to high exposure to climatic stress and human pressure on forests and other vegetation cower under a changing climate will lead to a 50% drop in agricultural production in Africa by 2030.</a:t>
            </a:r>
          </a:p>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Persistent drought due to increase in temperature and unreliable rainfall </a:t>
            </a:r>
            <a:r>
              <a:rPr lang="en-ZA" sz="1600" dirty="0" smtClean="0">
                <a:solidFill>
                  <a:srgbClr val="333399">
                    <a:lumMod val="75000"/>
                  </a:srgbClr>
                </a:solidFill>
                <a:latin typeface="Arial"/>
                <a:cs typeface="Arial" pitchFamily="34" charset="0"/>
              </a:rPr>
              <a:t>patterns, </a:t>
            </a:r>
            <a:r>
              <a:rPr lang="en-ZA" sz="1600" dirty="0">
                <a:solidFill>
                  <a:srgbClr val="333399">
                    <a:lumMod val="75000"/>
                  </a:srgbClr>
                </a:solidFill>
                <a:latin typeface="Arial"/>
                <a:cs typeface="Arial" pitchFamily="34" charset="0"/>
              </a:rPr>
              <a:t>is expected to affect the lifestyles of most of the migratory wild species, in particular the wildebeest and some bird species. </a:t>
            </a:r>
          </a:p>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Increasing temperatures, in combination with changes in rainfall and humidity, may have significant impacts on wildlife, domestic animals and human diseases</a:t>
            </a:r>
            <a:r>
              <a:rPr lang="en-ZA" sz="1600" dirty="0">
                <a:latin typeface="ArialMT"/>
              </a:rPr>
              <a:t>.</a:t>
            </a:r>
          </a:p>
          <a:p>
            <a:pPr marL="285750" indent="-285750" algn="just" defTabSz="914400">
              <a:lnSpc>
                <a:spcPct val="150000"/>
              </a:lnSpc>
              <a:spcBef>
                <a:spcPct val="0"/>
              </a:spcBef>
              <a:spcAft>
                <a:spcPct val="0"/>
              </a:spcAft>
              <a:buClr>
                <a:srgbClr val="000000">
                  <a:lumMod val="50000"/>
                  <a:lumOff val="50000"/>
                </a:srgbClr>
              </a:buClr>
              <a:buBlip>
                <a:blip r:embed="rId2"/>
              </a:buBlip>
              <a:defRPr/>
            </a:pPr>
            <a:r>
              <a:rPr lang="en-ZA" sz="1600" dirty="0">
                <a:solidFill>
                  <a:srgbClr val="333399">
                    <a:lumMod val="75000"/>
                  </a:srgbClr>
                </a:solidFill>
                <a:latin typeface="Arial"/>
                <a:cs typeface="Arial" pitchFamily="34" charset="0"/>
              </a:rPr>
              <a:t>The increase in water temperature has detrimental effects on the physiology of marine organisms</a:t>
            </a:r>
          </a:p>
        </p:txBody>
      </p:sp>
      <p:sp>
        <p:nvSpPr>
          <p:cNvPr id="2" name="Slide Number Placeholder 1"/>
          <p:cNvSpPr>
            <a:spLocks noGrp="1"/>
          </p:cNvSpPr>
          <p:nvPr>
            <p:ph type="sldNum" sz="quarter" idx="12"/>
          </p:nvPr>
        </p:nvSpPr>
        <p:spPr/>
        <p:txBody>
          <a:bodyPr/>
          <a:lstStyle/>
          <a:p>
            <a:pPr>
              <a:defRPr/>
            </a:pPr>
            <a:fld id="{EE0EB545-213F-48CC-86A9-BCE2C899454D}"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xmlns="" val="12583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860" y="-12508"/>
            <a:ext cx="7679140" cy="522090"/>
          </a:xfrm>
          <a:solidFill>
            <a:schemeClr val="accent2"/>
          </a:solidFill>
          <a:ln w="9525">
            <a:solidFill>
              <a:schemeClr val="accent1">
                <a:lumMod val="50000"/>
              </a:schemeClr>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2100" b="1" dirty="0">
                <a:solidFill>
                  <a:srgbClr val="FFFFFF"/>
                </a:solidFill>
              </a:rPr>
              <a:t/>
            </a:r>
            <a:br>
              <a:rPr lang="en-ZA" sz="2100" b="1" dirty="0">
                <a:solidFill>
                  <a:srgbClr val="FFFFFF"/>
                </a:solidFill>
              </a:rPr>
            </a:br>
            <a:r>
              <a:rPr lang="x-none" sz="2100" b="1" dirty="0">
                <a:solidFill>
                  <a:srgbClr val="FFFFFF"/>
                </a:solidFill>
              </a:rPr>
              <a:t>Who </a:t>
            </a:r>
            <a:r>
              <a:rPr lang="en-US" sz="2100" b="1" dirty="0" smtClean="0">
                <a:solidFill>
                  <a:srgbClr val="FFFFFF"/>
                </a:solidFill>
              </a:rPr>
              <a:t>is </a:t>
            </a:r>
            <a:r>
              <a:rPr lang="en-US" sz="2100" b="1" dirty="0">
                <a:solidFill>
                  <a:srgbClr val="FFFFFF"/>
                </a:solidFill>
              </a:rPr>
              <a:t>likely to </a:t>
            </a:r>
            <a:r>
              <a:rPr lang="x-none" sz="2100" b="1" dirty="0">
                <a:solidFill>
                  <a:srgbClr val="FFFFFF"/>
                </a:solidFill>
              </a:rPr>
              <a:t>suffer the most?</a:t>
            </a:r>
            <a:r>
              <a:rPr lang="en-ZA" sz="2100" b="1" dirty="0">
                <a:solidFill>
                  <a:srgbClr val="FFFFFF"/>
                </a:solidFill>
              </a:rPr>
              <a:t/>
            </a:r>
            <a:br>
              <a:rPr lang="en-ZA" sz="2100" b="1" dirty="0">
                <a:solidFill>
                  <a:srgbClr val="FFFFFF"/>
                </a:solidFill>
              </a:rPr>
            </a:br>
            <a:endParaRPr lang="en-ZA" sz="2100" b="1" dirty="0">
              <a:solidFill>
                <a:srgbClr val="FFFFFF"/>
              </a:solidFill>
            </a:endParaRPr>
          </a:p>
        </p:txBody>
      </p:sp>
      <p:sp>
        <p:nvSpPr>
          <p:cNvPr id="4" name="Rectangle 5"/>
          <p:cNvSpPr>
            <a:spLocks noChangeArrowheads="1"/>
          </p:cNvSpPr>
          <p:nvPr/>
        </p:nvSpPr>
        <p:spPr bwMode="auto">
          <a:xfrm>
            <a:off x="9739314" y="488951"/>
            <a:ext cx="184731"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dirty="0">
              <a:solidFill>
                <a:srgbClr val="000000"/>
              </a:solidFill>
            </a:endParaRPr>
          </a:p>
        </p:txBody>
      </p:sp>
      <p:cxnSp>
        <p:nvCxnSpPr>
          <p:cNvPr id="6" name="Straight Connector 5"/>
          <p:cNvCxnSpPr/>
          <p:nvPr/>
        </p:nvCxnSpPr>
        <p:spPr>
          <a:xfrm>
            <a:off x="1524000" y="600481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p:cNvSpPr>
            <a:spLocks noChangeArrowheads="1"/>
          </p:cNvSpPr>
          <p:nvPr/>
        </p:nvSpPr>
        <p:spPr bwMode="auto">
          <a:xfrm>
            <a:off x="1524001" y="-153888"/>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dirty="0">
              <a:solidFill>
                <a:prstClr val="black"/>
              </a:solidFill>
            </a:endParaRPr>
          </a:p>
        </p:txBody>
      </p:sp>
      <p:sp>
        <p:nvSpPr>
          <p:cNvPr id="9" name="Rectangle 8"/>
          <p:cNvSpPr/>
          <p:nvPr/>
        </p:nvSpPr>
        <p:spPr>
          <a:xfrm>
            <a:off x="525352" y="882474"/>
            <a:ext cx="11057048" cy="4392488"/>
          </a:xfrm>
          <a:prstGeom prst="rect">
            <a:avLst/>
          </a:prstGeom>
          <a:solidFill>
            <a:srgbClr val="FF0000">
              <a:alpha val="0"/>
            </a:srgbClr>
          </a:solidFill>
          <a:ln w="25400" cap="flat" cmpd="sng" algn="ctr">
            <a:noFill/>
            <a:prstDash val="solid"/>
          </a:ln>
          <a:effectLst/>
        </p:spPr>
        <p:txBody>
          <a:bodyPr/>
          <a:lstStyle/>
          <a:p>
            <a:pPr marL="285750" indent="-285750" algn="just" defTabSz="914400" eaLnBrk="0" hangingPunct="0">
              <a:lnSpc>
                <a:spcPct val="150000"/>
              </a:lnSpc>
              <a:buClr>
                <a:srgbClr val="000000">
                  <a:lumMod val="50000"/>
                  <a:lumOff val="50000"/>
                </a:srgbClr>
              </a:buClr>
              <a:buBlip>
                <a:blip r:embed="rId2"/>
              </a:buBlip>
              <a:defRPr/>
            </a:pPr>
            <a:r>
              <a:rPr lang="en-US" sz="1600" dirty="0">
                <a:solidFill>
                  <a:srgbClr val="333399">
                    <a:lumMod val="75000"/>
                  </a:srgbClr>
                </a:solidFill>
                <a:latin typeface="+mn-lt"/>
                <a:cs typeface="Arial" pitchFamily="34" charset="0"/>
              </a:rPr>
              <a:t>Drought effects </a:t>
            </a:r>
            <a:r>
              <a:rPr lang="en-US" sz="1600" dirty="0" smtClean="0">
                <a:solidFill>
                  <a:srgbClr val="333399">
                    <a:lumMod val="75000"/>
                  </a:srgbClr>
                </a:solidFill>
                <a:latin typeface="+mn-lt"/>
                <a:cs typeface="Arial" pitchFamily="34" charset="0"/>
              </a:rPr>
              <a:t>are </a:t>
            </a:r>
            <a:r>
              <a:rPr lang="en-US" sz="1600" dirty="0">
                <a:solidFill>
                  <a:srgbClr val="333399">
                    <a:lumMod val="75000"/>
                  </a:srgbClr>
                </a:solidFill>
                <a:latin typeface="+mn-lt"/>
                <a:cs typeface="Arial" pitchFamily="34" charset="0"/>
              </a:rPr>
              <a:t>felt by:</a:t>
            </a:r>
          </a:p>
          <a:p>
            <a:pPr marL="285750" indent="-285750" algn="just" defTabSz="914400" eaLnBrk="0" hangingPunct="0">
              <a:lnSpc>
                <a:spcPct val="150000"/>
              </a:lnSpc>
              <a:buClr>
                <a:srgbClr val="000000">
                  <a:lumMod val="50000"/>
                  <a:lumOff val="50000"/>
                </a:srgbClr>
              </a:buClr>
              <a:buBlip>
                <a:blip r:embed="rId2"/>
              </a:buBlip>
              <a:defRPr/>
            </a:pPr>
            <a:endParaRPr lang="en-US" sz="1600" dirty="0">
              <a:solidFill>
                <a:srgbClr val="333399">
                  <a:lumMod val="75000"/>
                </a:srgbClr>
              </a:solidFill>
              <a:latin typeface="+mn-lt"/>
              <a:cs typeface="Arial" pitchFamily="34" charset="0"/>
            </a:endParaRPr>
          </a:p>
          <a:p>
            <a:pPr marL="742950" lvl="1" indent="-285750" algn="just" defTabSz="914400" eaLnBrk="0" hangingPunct="0">
              <a:lnSpc>
                <a:spcPct val="150000"/>
              </a:lnSpc>
              <a:buClr>
                <a:srgbClr val="000000">
                  <a:lumMod val="50000"/>
                  <a:lumOff val="50000"/>
                </a:srgbClr>
              </a:buClr>
              <a:buFont typeface="Arial" panose="020B0604020202020204" pitchFamily="34" charset="0"/>
              <a:buChar char="̶"/>
              <a:defRPr/>
            </a:pPr>
            <a:r>
              <a:rPr lang="en-US" sz="1600" dirty="0">
                <a:solidFill>
                  <a:srgbClr val="333399">
                    <a:lumMod val="75000"/>
                  </a:srgbClr>
                </a:solidFill>
                <a:latin typeface="+mn-lt"/>
                <a:cs typeface="Arial" pitchFamily="34" charset="0"/>
              </a:rPr>
              <a:t>Municipalities, Business Community, Agricultural enterprises,</a:t>
            </a:r>
          </a:p>
          <a:p>
            <a:pPr marL="742950" lvl="1" indent="-285750" algn="just" defTabSz="914400" eaLnBrk="0" hangingPunct="0">
              <a:lnSpc>
                <a:spcPct val="150000"/>
              </a:lnSpc>
              <a:buClr>
                <a:srgbClr val="000000">
                  <a:lumMod val="50000"/>
                  <a:lumOff val="50000"/>
                </a:srgbClr>
              </a:buClr>
              <a:buFont typeface="Arial" panose="020B0604020202020204" pitchFamily="34" charset="0"/>
              <a:buChar char="̶"/>
              <a:defRPr/>
            </a:pPr>
            <a:r>
              <a:rPr lang="en-US" sz="1600" dirty="0">
                <a:solidFill>
                  <a:srgbClr val="333399">
                    <a:lumMod val="75000"/>
                  </a:srgbClr>
                </a:solidFill>
                <a:latin typeface="+mn-lt"/>
                <a:cs typeface="Arial" pitchFamily="34" charset="0"/>
              </a:rPr>
              <a:t>Households and Individuals, </a:t>
            </a:r>
          </a:p>
          <a:p>
            <a:pPr marL="742950" lvl="1" indent="-285750" algn="just" defTabSz="914400" eaLnBrk="0" hangingPunct="0">
              <a:lnSpc>
                <a:spcPct val="150000"/>
              </a:lnSpc>
              <a:buClr>
                <a:srgbClr val="000000">
                  <a:lumMod val="50000"/>
                  <a:lumOff val="50000"/>
                </a:srgbClr>
              </a:buClr>
              <a:buFont typeface="Arial" panose="020B0604020202020204" pitchFamily="34" charset="0"/>
              <a:buChar char="̶"/>
              <a:defRPr/>
            </a:pPr>
            <a:r>
              <a:rPr lang="en-US" sz="1600" dirty="0">
                <a:solidFill>
                  <a:srgbClr val="333399">
                    <a:lumMod val="75000"/>
                  </a:srgbClr>
                </a:solidFill>
                <a:latin typeface="+mn-lt"/>
                <a:cs typeface="Arial" pitchFamily="34" charset="0"/>
              </a:rPr>
              <a:t>Government (at National, Regional and Local level).</a:t>
            </a:r>
          </a:p>
          <a:p>
            <a:pPr marL="742950" lvl="1" indent="-285750" algn="just" defTabSz="914400" eaLnBrk="0" hangingPunct="0">
              <a:lnSpc>
                <a:spcPct val="150000"/>
              </a:lnSpc>
              <a:buClr>
                <a:srgbClr val="000000">
                  <a:lumMod val="50000"/>
                  <a:lumOff val="50000"/>
                </a:srgbClr>
              </a:buClr>
              <a:buFont typeface="Arial" panose="020B0604020202020204" pitchFamily="34" charset="0"/>
              <a:buChar char="̶"/>
              <a:defRPr/>
            </a:pPr>
            <a:r>
              <a:rPr lang="en-US" sz="1600" dirty="0">
                <a:solidFill>
                  <a:srgbClr val="333399">
                    <a:lumMod val="75000"/>
                  </a:srgbClr>
                </a:solidFill>
                <a:latin typeface="+mn-lt"/>
                <a:cs typeface="Arial" pitchFamily="34" charset="0"/>
              </a:rPr>
              <a:t>Everyone……(you and me) </a:t>
            </a:r>
          </a:p>
          <a:p>
            <a:pPr marL="285750" indent="-285750" algn="just" defTabSz="914400" eaLnBrk="0" hangingPunct="0">
              <a:lnSpc>
                <a:spcPct val="150000"/>
              </a:lnSpc>
              <a:buClr>
                <a:srgbClr val="000000">
                  <a:lumMod val="50000"/>
                  <a:lumOff val="50000"/>
                </a:srgbClr>
              </a:buClr>
              <a:buBlip>
                <a:blip r:embed="rId2"/>
              </a:buBlip>
              <a:defRPr/>
            </a:pPr>
            <a:endParaRPr lang="en-ZA" sz="1600" dirty="0">
              <a:solidFill>
                <a:srgbClr val="333399">
                  <a:lumMod val="75000"/>
                </a:srgbClr>
              </a:solidFill>
              <a:latin typeface="+mn-lt"/>
              <a:cs typeface="Arial" pitchFamily="34" charset="0"/>
            </a:endParaRPr>
          </a:p>
          <a:p>
            <a:pPr marL="285750" indent="-285750" algn="just" defTabSz="914400" eaLnBrk="0" hangingPunct="0">
              <a:lnSpc>
                <a:spcPct val="150000"/>
              </a:lnSpc>
              <a:buClr>
                <a:srgbClr val="000000">
                  <a:lumMod val="50000"/>
                  <a:lumOff val="50000"/>
                </a:srgbClr>
              </a:buClr>
              <a:buBlip>
                <a:blip r:embed="rId2"/>
              </a:buBlip>
              <a:defRPr/>
            </a:pPr>
            <a:r>
              <a:rPr lang="en-ZA" sz="1600" dirty="0">
                <a:solidFill>
                  <a:srgbClr val="333399">
                    <a:lumMod val="75000"/>
                  </a:srgbClr>
                </a:solidFill>
                <a:latin typeface="+mn-lt"/>
                <a:cs typeface="Arial" pitchFamily="34" charset="0"/>
              </a:rPr>
              <a:t>In South Africa, worst affected regions are:</a:t>
            </a:r>
          </a:p>
          <a:p>
            <a:pPr marL="742950" lvl="1" indent="-285750" algn="just" defTabSz="914400" eaLnBrk="0" hangingPunct="0">
              <a:lnSpc>
                <a:spcPct val="150000"/>
              </a:lnSpc>
              <a:buClr>
                <a:srgbClr val="000000">
                  <a:lumMod val="50000"/>
                  <a:lumOff val="50000"/>
                </a:srgbClr>
              </a:buClr>
              <a:buFont typeface="Arial" panose="020B0604020202020204" pitchFamily="34" charset="0"/>
              <a:buChar char="̶"/>
              <a:defRPr/>
            </a:pPr>
            <a:r>
              <a:rPr lang="en-ZA" sz="1600" dirty="0">
                <a:solidFill>
                  <a:srgbClr val="333399">
                    <a:lumMod val="75000"/>
                  </a:srgbClr>
                </a:solidFill>
                <a:latin typeface="+mn-lt"/>
                <a:cs typeface="Arial" pitchFamily="34" charset="0"/>
              </a:rPr>
              <a:t>KwaZulu-Natal, the Free State, Limpopo, North West and the Northern Cape, where farmers growing white and yellow maize, soya beans and sunflower have already incurred major losses. We have already observed impacted livestock farming.</a:t>
            </a:r>
          </a:p>
          <a:p>
            <a:pPr>
              <a:defRPr/>
            </a:pPr>
            <a:endParaRPr lang="en-ZA" sz="1600" b="1" dirty="0">
              <a:solidFill>
                <a:srgbClr val="0033CC"/>
              </a:solidFill>
              <a:latin typeface="Calibri"/>
              <a:ea typeface="ＭＳ Ｐゴシック"/>
              <a:cs typeface="+mn-cs"/>
            </a:endParaRPr>
          </a:p>
        </p:txBody>
      </p:sp>
      <p:sp>
        <p:nvSpPr>
          <p:cNvPr id="3" name="Slide Number Placeholder 2"/>
          <p:cNvSpPr>
            <a:spLocks noGrp="1"/>
          </p:cNvSpPr>
          <p:nvPr>
            <p:ph type="sldNum" sz="quarter" idx="12"/>
          </p:nvPr>
        </p:nvSpPr>
        <p:spPr/>
        <p:txBody>
          <a:bodyPr/>
          <a:lstStyle/>
          <a:p>
            <a:pPr>
              <a:defRPr/>
            </a:pPr>
            <a:fld id="{D6B1B277-7F01-426C-A55B-939C532A87FE}" type="slidenum">
              <a:rPr lang="en-US" smtClean="0"/>
              <a:pPr>
                <a:defRPr/>
              </a:pPr>
              <a:t>8</a:t>
            </a:fld>
            <a:endParaRPr lang="en-US" dirty="0"/>
          </a:p>
        </p:txBody>
      </p:sp>
    </p:spTree>
    <p:extLst>
      <p:ext uri="{BB962C8B-B14F-4D97-AF65-F5344CB8AC3E}">
        <p14:creationId xmlns:p14="http://schemas.microsoft.com/office/powerpoint/2010/main" xmlns="" val="340243720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1491" y="0"/>
            <a:ext cx="7190509" cy="549130"/>
          </a:xfrm>
          <a:prstGeom prst="rect">
            <a:avLst/>
          </a:prstGeom>
          <a:solidFill>
            <a:schemeClr val="accent2"/>
          </a:solidFill>
          <a:ln w="9525">
            <a:noFill/>
            <a:miter lim="800000"/>
            <a:headEnd/>
            <a:tailEnd/>
          </a:ln>
        </p:spPr>
        <p:txBody>
          <a:bodyPr anchor="ctr"/>
          <a:lstStyle/>
          <a:p>
            <a:pPr algn="ctr" defTabSz="914400">
              <a:defRPr/>
            </a:pPr>
            <a:r>
              <a:rPr lang="en-ZA" sz="2400" b="1" kern="0" dirty="0" smtClean="0">
                <a:solidFill>
                  <a:srgbClr val="FFFFFF"/>
                </a:solidFill>
                <a:latin typeface="+mj-lt"/>
              </a:rPr>
              <a:t>SAWS Strategic context – Agricultural Sector</a:t>
            </a:r>
            <a:endParaRPr lang="en-ZA" sz="2400" b="1" kern="0" dirty="0">
              <a:solidFill>
                <a:srgbClr val="FFFFFF"/>
              </a:solidFill>
              <a:latin typeface="+mj-lt"/>
            </a:endParaRPr>
          </a:p>
        </p:txBody>
      </p:sp>
      <p:graphicFrame>
        <p:nvGraphicFramePr>
          <p:cNvPr id="4" name="Diagram 3"/>
          <p:cNvGraphicFramePr/>
          <p:nvPr>
            <p:extLst>
              <p:ext uri="{D42A27DB-BD31-4B8C-83A1-F6EECF244321}">
                <p14:modId xmlns:p14="http://schemas.microsoft.com/office/powerpoint/2010/main" xmlns="" val="3530450364"/>
              </p:ext>
            </p:extLst>
          </p:nvPr>
        </p:nvGraphicFramePr>
        <p:xfrm>
          <a:off x="3477492" y="1219536"/>
          <a:ext cx="7190509" cy="670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22"/>
          <p:cNvSpPr txBox="1">
            <a:spLocks noChangeArrowheads="1"/>
          </p:cNvSpPr>
          <p:nvPr/>
        </p:nvSpPr>
        <p:spPr bwMode="auto">
          <a:xfrm>
            <a:off x="634006" y="680666"/>
            <a:ext cx="109483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defTabSz="914400" eaLnBrk="0" fontAlgn="auto" hangingPunct="0">
              <a:spcBef>
                <a:spcPts val="0"/>
              </a:spcBef>
              <a:spcAft>
                <a:spcPts val="0"/>
              </a:spcAft>
              <a:defRPr/>
            </a:pPr>
            <a:r>
              <a:rPr lang="en-ZA" altLang="en-US" sz="1600" kern="0" dirty="0" smtClean="0">
                <a:solidFill>
                  <a:schemeClr val="accent2"/>
                </a:solidFill>
              </a:rPr>
              <a:t>South African Weather Services </a:t>
            </a:r>
            <a:r>
              <a:rPr lang="en-ZA" altLang="en-US" sz="1600" kern="0" dirty="0">
                <a:solidFill>
                  <a:schemeClr val="accent2"/>
                </a:solidFill>
              </a:rPr>
              <a:t>Value </a:t>
            </a:r>
            <a:r>
              <a:rPr lang="en-ZA" altLang="en-US" sz="1600" kern="0" dirty="0" smtClean="0">
                <a:solidFill>
                  <a:schemeClr val="accent2"/>
                </a:solidFill>
              </a:rPr>
              <a:t>Chain – Enabling the Agricultural Sector</a:t>
            </a:r>
            <a:endParaRPr lang="en-ZA" altLang="en-US" sz="1600" kern="0" dirty="0">
              <a:solidFill>
                <a:schemeClr val="accent2"/>
              </a:solidFill>
            </a:endParaRPr>
          </a:p>
        </p:txBody>
      </p:sp>
      <p:sp>
        <p:nvSpPr>
          <p:cNvPr id="15" name="TextBox 23"/>
          <p:cNvSpPr txBox="1">
            <a:spLocks noChangeArrowheads="1"/>
          </p:cNvSpPr>
          <p:nvPr/>
        </p:nvSpPr>
        <p:spPr bwMode="auto">
          <a:xfrm>
            <a:off x="1808033" y="1422191"/>
            <a:ext cx="14463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914400" eaLnBrk="0" fontAlgn="auto" hangingPunct="0">
              <a:spcBef>
                <a:spcPts val="0"/>
              </a:spcBef>
              <a:spcAft>
                <a:spcPts val="0"/>
              </a:spcAft>
              <a:defRPr/>
            </a:pPr>
            <a:r>
              <a:rPr lang="en-ZA" altLang="en-US" sz="1800" kern="0" dirty="0">
                <a:solidFill>
                  <a:schemeClr val="accent2"/>
                </a:solidFill>
              </a:rPr>
              <a:t>Strategy</a:t>
            </a:r>
          </a:p>
        </p:txBody>
      </p:sp>
      <p:grpSp>
        <p:nvGrpSpPr>
          <p:cNvPr id="18" name="Group 17"/>
          <p:cNvGrpSpPr/>
          <p:nvPr/>
        </p:nvGrpSpPr>
        <p:grpSpPr>
          <a:xfrm>
            <a:off x="860759" y="2157058"/>
            <a:ext cx="10043802" cy="4088167"/>
            <a:chOff x="1" y="1948185"/>
            <a:chExt cx="9156883" cy="4088167"/>
          </a:xfrm>
        </p:grpSpPr>
        <p:graphicFrame>
          <p:nvGraphicFramePr>
            <p:cNvPr id="19" name="Diagram 18"/>
            <p:cNvGraphicFramePr/>
            <p:nvPr>
              <p:extLst>
                <p:ext uri="{D42A27DB-BD31-4B8C-83A1-F6EECF244321}">
                  <p14:modId xmlns:p14="http://schemas.microsoft.com/office/powerpoint/2010/main" xmlns="" val="2865157182"/>
                </p:ext>
              </p:extLst>
            </p:nvPr>
          </p:nvGraphicFramePr>
          <p:xfrm>
            <a:off x="1" y="1972352"/>
            <a:ext cx="9156883"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1987604" y="1948185"/>
              <a:ext cx="7169280" cy="715581"/>
            </a:xfrm>
            <a:prstGeom prst="rect">
              <a:avLst/>
            </a:prstGeom>
            <a:noFill/>
          </p:spPr>
          <p:txBody>
            <a:bodyPr wrap="square" rtlCol="0">
              <a:spAutoFit/>
            </a:bodyPr>
            <a:lstStyle/>
            <a:p>
              <a:pPr marL="742950" lvl="2" indent="-285750" algn="just" defTabSz="914400">
                <a:lnSpc>
                  <a:spcPct val="150000"/>
                </a:lnSpc>
                <a:buClr>
                  <a:srgbClr val="000000">
                    <a:lumMod val="50000"/>
                    <a:lumOff val="50000"/>
                  </a:srgbClr>
                </a:buClr>
                <a:buBlip>
                  <a:blip r:embed="rId12"/>
                </a:buBlip>
                <a:defRPr/>
              </a:pPr>
              <a:r>
                <a:rPr lang="en-ZA" sz="900" dirty="0">
                  <a:solidFill>
                    <a:srgbClr val="333399">
                      <a:lumMod val="75000"/>
                    </a:srgbClr>
                  </a:solidFill>
                  <a:latin typeface="+mn-lt"/>
                  <a:cs typeface="Arial" pitchFamily="34" charset="0"/>
                </a:rPr>
                <a:t>Develop Products and services enabling the Agricultural Sector</a:t>
              </a:r>
            </a:p>
            <a:p>
              <a:pPr marL="742950" lvl="2" indent="-285750" algn="just" defTabSz="914400">
                <a:lnSpc>
                  <a:spcPct val="150000"/>
                </a:lnSpc>
                <a:buClr>
                  <a:srgbClr val="000000">
                    <a:lumMod val="50000"/>
                    <a:lumOff val="50000"/>
                  </a:srgbClr>
                </a:buClr>
                <a:buBlip>
                  <a:blip r:embed="rId12"/>
                </a:buBlip>
                <a:defRPr/>
              </a:pPr>
              <a:r>
                <a:rPr lang="en-ZA" sz="900" dirty="0">
                  <a:solidFill>
                    <a:srgbClr val="333399">
                      <a:lumMod val="75000"/>
                    </a:srgbClr>
                  </a:solidFill>
                  <a:latin typeface="+mn-lt"/>
                  <a:cs typeface="Arial" pitchFamily="34" charset="0"/>
                </a:rPr>
                <a:t>Develop and facilitate Implementation of National Framework for Climate Services in partnership with various stakeholders</a:t>
              </a:r>
            </a:p>
            <a:p>
              <a:pPr marL="742950" lvl="2" indent="-285750" algn="just" defTabSz="914400">
                <a:lnSpc>
                  <a:spcPct val="150000"/>
                </a:lnSpc>
                <a:buClr>
                  <a:srgbClr val="000000">
                    <a:lumMod val="50000"/>
                    <a:lumOff val="50000"/>
                  </a:srgbClr>
                </a:buClr>
                <a:buBlip>
                  <a:blip r:embed="rId12"/>
                </a:buBlip>
                <a:defRPr/>
              </a:pPr>
              <a:r>
                <a:rPr lang="en-ZA" sz="900" dirty="0">
                  <a:solidFill>
                    <a:srgbClr val="333399">
                      <a:lumMod val="75000"/>
                    </a:srgbClr>
                  </a:solidFill>
                  <a:latin typeface="+mn-lt"/>
                  <a:cs typeface="Arial" pitchFamily="34" charset="0"/>
                </a:rPr>
                <a:t>Socio-economic benefits </a:t>
              </a:r>
              <a:r>
                <a:rPr lang="en-ZA" sz="900" dirty="0" smtClean="0">
                  <a:solidFill>
                    <a:srgbClr val="333399">
                      <a:lumMod val="75000"/>
                    </a:srgbClr>
                  </a:solidFill>
                  <a:latin typeface="+mn-lt"/>
                  <a:cs typeface="Arial" pitchFamily="34" charset="0"/>
                </a:rPr>
                <a:t>study</a:t>
              </a:r>
            </a:p>
          </p:txBody>
        </p:sp>
        <p:sp>
          <p:nvSpPr>
            <p:cNvPr id="21" name="TextBox 20"/>
            <p:cNvSpPr txBox="1"/>
            <p:nvPr/>
          </p:nvSpPr>
          <p:spPr>
            <a:xfrm>
              <a:off x="2201301" y="3951838"/>
              <a:ext cx="6347167" cy="777136"/>
            </a:xfrm>
            <a:prstGeom prst="rect">
              <a:avLst/>
            </a:prstGeom>
            <a:noFill/>
          </p:spPr>
          <p:txBody>
            <a:bodyPr wrap="square" rtlCol="0">
              <a:spAutoFit/>
            </a:bodyPr>
            <a:lstStyle/>
            <a:p>
              <a:r>
                <a:rPr lang="en-ZA" sz="1200" b="1" dirty="0"/>
                <a:t>Capacity Development</a:t>
              </a:r>
            </a:p>
            <a:p>
              <a:pPr marL="171450" indent="-171450">
                <a:buFont typeface="Arial" panose="020B0604020202020204" pitchFamily="34" charset="0"/>
                <a:buChar char="•"/>
              </a:pPr>
              <a:r>
                <a:rPr lang="en-ZA" sz="1100" dirty="0"/>
                <a:t>Infrastructure upgrade, expansion and optimisation</a:t>
              </a:r>
            </a:p>
            <a:p>
              <a:pPr marL="171450" indent="-171450">
                <a:buFont typeface="Arial" panose="020B0604020202020204" pitchFamily="34" charset="0"/>
                <a:buChar char="•"/>
              </a:pPr>
              <a:r>
                <a:rPr lang="en-ZA" sz="1100" dirty="0"/>
                <a:t>Improved service delivery to the agricultural sector – adoption of new products and applications</a:t>
              </a:r>
              <a:endParaRPr lang="en-ZA" sz="1050" dirty="0"/>
            </a:p>
            <a:p>
              <a:pPr marL="171450" indent="-171450">
                <a:buFont typeface="Arial" panose="020B0604020202020204" pitchFamily="34" charset="0"/>
                <a:buChar char="•"/>
              </a:pPr>
              <a:endParaRPr lang="en-ZA" sz="1050" dirty="0"/>
            </a:p>
          </p:txBody>
        </p:sp>
      </p:grpSp>
      <p:sp>
        <p:nvSpPr>
          <p:cNvPr id="25" name="TextBox 24"/>
          <p:cNvSpPr txBox="1"/>
          <p:nvPr/>
        </p:nvSpPr>
        <p:spPr>
          <a:xfrm>
            <a:off x="3692698" y="5089206"/>
            <a:ext cx="6128427" cy="784830"/>
          </a:xfrm>
          <a:prstGeom prst="rect">
            <a:avLst/>
          </a:prstGeom>
          <a:noFill/>
        </p:spPr>
        <p:txBody>
          <a:bodyPr wrap="square" rtlCol="0">
            <a:spAutoFit/>
          </a:bodyPr>
          <a:lstStyle/>
          <a:p>
            <a:r>
              <a:rPr lang="en-ZA" sz="1200" b="1" dirty="0"/>
              <a:t>Skills </a:t>
            </a:r>
            <a:r>
              <a:rPr lang="en-ZA" sz="1200" b="1" dirty="0" smtClean="0"/>
              <a:t>Development </a:t>
            </a:r>
          </a:p>
          <a:p>
            <a:r>
              <a:rPr lang="en-ZA" sz="1100" dirty="0" smtClean="0"/>
              <a:t>National </a:t>
            </a:r>
            <a:r>
              <a:rPr lang="en-ZA" sz="1100" dirty="0"/>
              <a:t>Education Plan	</a:t>
            </a:r>
            <a:endParaRPr lang="en-ZA" sz="1100" dirty="0" smtClean="0"/>
          </a:p>
          <a:p>
            <a:r>
              <a:rPr lang="en-ZA" sz="1100" dirty="0"/>
              <a:t>				</a:t>
            </a:r>
          </a:p>
          <a:p>
            <a:pPr marL="171450" indent="-171450">
              <a:buFont typeface="Arial" panose="020B0604020202020204" pitchFamily="34" charset="0"/>
              <a:buChar char="•"/>
            </a:pPr>
            <a:endParaRPr lang="en-ZA" sz="1100" dirty="0"/>
          </a:p>
        </p:txBody>
      </p:sp>
      <p:sp>
        <p:nvSpPr>
          <p:cNvPr id="2" name="Slide Number Placeholder 1"/>
          <p:cNvSpPr>
            <a:spLocks noGrp="1"/>
          </p:cNvSpPr>
          <p:nvPr>
            <p:ph type="sldNum" sz="quarter" idx="12"/>
          </p:nvPr>
        </p:nvSpPr>
        <p:spPr/>
        <p:txBody>
          <a:bodyPr/>
          <a:lstStyle/>
          <a:p>
            <a:pPr>
              <a:defRPr/>
            </a:pPr>
            <a:fld id="{413E935E-F04F-4D0C-96F3-7ACF1BD48325}" type="slidenum">
              <a:rPr lang="en-US" smtClean="0"/>
              <a:pPr>
                <a:defRPr/>
              </a:pPr>
              <a:t>9</a:t>
            </a:fld>
            <a:endParaRPr lang="en-US" dirty="0"/>
          </a:p>
        </p:txBody>
      </p:sp>
    </p:spTree>
    <p:extLst>
      <p:ext uri="{BB962C8B-B14F-4D97-AF65-F5344CB8AC3E}">
        <p14:creationId xmlns:p14="http://schemas.microsoft.com/office/powerpoint/2010/main" xmlns="" val="209288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Template</Template>
  <TotalTime>7930</TotalTime>
  <Words>2402</Words>
  <Application>Microsoft Office PowerPoint</Application>
  <PresentationFormat>Custom</PresentationFormat>
  <Paragraphs>418</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Template</vt:lpstr>
      <vt:lpstr>2_Template</vt:lpstr>
      <vt:lpstr>Slide 1</vt:lpstr>
      <vt:lpstr>Slide 2</vt:lpstr>
      <vt:lpstr>Introduction</vt:lpstr>
      <vt:lpstr>Slide 4</vt:lpstr>
      <vt:lpstr>Slide 5</vt:lpstr>
      <vt:lpstr>Slide 6</vt:lpstr>
      <vt:lpstr>Slide 7</vt:lpstr>
      <vt:lpstr> Who is likely to suffer the most? </vt:lpstr>
      <vt:lpstr>Slide 9</vt:lpstr>
      <vt:lpstr>SAWS Climate Change and Drought Response Initiatives</vt:lpstr>
      <vt:lpstr>Forecasting Services</vt:lpstr>
      <vt:lpstr>Slide 12</vt:lpstr>
      <vt:lpstr>Slide 13</vt:lpstr>
      <vt:lpstr>Slide 14</vt:lpstr>
      <vt:lpstr>Slide 15</vt:lpstr>
      <vt:lpstr>Slide 16</vt:lpstr>
      <vt:lpstr>Research and Development</vt:lpstr>
      <vt:lpstr>Slide 18</vt:lpstr>
      <vt:lpstr>Slide 19</vt:lpstr>
      <vt:lpstr>Slide 20</vt:lpstr>
      <vt:lpstr>Slide 21</vt:lpstr>
      <vt:lpstr>Capacity Building Research Projects</vt:lpstr>
      <vt:lpstr>Product Development Research Projects</vt:lpstr>
      <vt:lpstr>Products and Services for the Agricultural Sector</vt:lpstr>
      <vt:lpstr>Slide 25</vt:lpstr>
      <vt:lpstr>Products and Services for the Agricultural Sector</vt:lpstr>
      <vt:lpstr>Products and Services for the Agricultural Sector</vt:lpstr>
      <vt:lpstr>Slide 28</vt:lpstr>
      <vt:lpstr>Development of Agro-meteorology Capacity and Capability</vt:lpstr>
      <vt:lpstr>SAWS Agro-meteorology Human Capacity Development</vt:lpstr>
      <vt:lpstr>Enabling the Drought plan</vt:lpstr>
      <vt:lpstr>SAWS contributions: Drought monitoring plan</vt:lpstr>
      <vt:lpstr>Slide 33</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PUMZA</cp:lastModifiedBy>
  <cp:revision>377</cp:revision>
  <dcterms:created xsi:type="dcterms:W3CDTF">2012-09-03T09:15:14Z</dcterms:created>
  <dcterms:modified xsi:type="dcterms:W3CDTF">2016-03-10T10:33:11Z</dcterms:modified>
</cp:coreProperties>
</file>