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291" r:id="rId13"/>
    <p:sldId id="269" r:id="rId14"/>
    <p:sldId id="292" r:id="rId15"/>
    <p:sldId id="270" r:id="rId16"/>
    <p:sldId id="274" r:id="rId17"/>
    <p:sldId id="309" r:id="rId18"/>
    <p:sldId id="310" r:id="rId19"/>
    <p:sldId id="305" r:id="rId20"/>
    <p:sldId id="306" r:id="rId21"/>
    <p:sldId id="308" r:id="rId22"/>
    <p:sldId id="307" r:id="rId23"/>
    <p:sldId id="311" r:id="rId24"/>
    <p:sldId id="285" r:id="rId2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10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5311173351653219E-2"/>
          <c:y val="0.22799467774861479"/>
          <c:w val="0.80937765329669364"/>
          <c:h val="0.65757545931758554"/>
        </c:manualLayout>
      </c:layout>
      <c:pie3DChart>
        <c:varyColors val="1"/>
        <c:dLbls>
          <c:showCatName val="1"/>
        </c:dLbls>
      </c:pie3D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spPr>
              <a:solidFill>
                <a:srgbClr val="92D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Sheet1!$A$58:$A$60</c:f>
              <c:strCache>
                <c:ptCount val="3"/>
                <c:pt idx="0">
                  <c:v>YTD target met</c:v>
                </c:pt>
                <c:pt idx="1">
                  <c:v>Indicator active in quarter 4</c:v>
                </c:pt>
                <c:pt idx="2">
                  <c:v>Not met target</c:v>
                </c:pt>
              </c:strCache>
            </c:strRef>
          </c:cat>
          <c:val>
            <c:numRef>
              <c:f>Sheet1!$B$58:$B$60</c:f>
              <c:numCache>
                <c:formatCode>General</c:formatCode>
                <c:ptCount val="3"/>
                <c:pt idx="0">
                  <c:v>16</c:v>
                </c:pt>
                <c:pt idx="1">
                  <c:v>2</c:v>
                </c:pt>
                <c:pt idx="2">
                  <c:v>5</c:v>
                </c:pt>
              </c:numCache>
            </c:numRef>
          </c:val>
        </c:ser>
        <c:dLbls/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 cover design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70332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5A37FD-A547-264F-BDCC-58538A237D4F}" type="datetimeFigureOut">
              <a:rPr lang="en-US" smtClean="0"/>
              <a:pPr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EEEF01-A78D-3F44-9B52-4DCA6C6398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46347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5A37FD-A547-264F-BDCC-58538A237D4F}" type="datetimeFigureOut">
              <a:rPr lang="en-US" smtClean="0"/>
              <a:pPr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EEEF01-A78D-3F44-9B52-4DCA6C6398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3569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t footer design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246370"/>
            <a:ext cx="9144000" cy="1611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26101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5A37FD-A547-264F-BDCC-58538A237D4F}" type="datetimeFigureOut">
              <a:rPr lang="en-US" smtClean="0"/>
              <a:pPr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EEEF01-A78D-3F44-9B52-4DCA6C6398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56279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5A37FD-A547-264F-BDCC-58538A237D4F}" type="datetimeFigureOut">
              <a:rPr lang="en-US" smtClean="0"/>
              <a:pPr/>
              <a:t>3/10/2016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EEEF01-A78D-3F44-9B52-4DCA6C6398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8451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5A37FD-A547-264F-BDCC-58538A237D4F}" type="datetimeFigureOut">
              <a:rPr lang="en-US" smtClean="0"/>
              <a:pPr/>
              <a:t>3/10/2016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EEEF01-A78D-3F44-9B52-4DCA6C6398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857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5A37FD-A547-264F-BDCC-58538A237D4F}" type="datetimeFigureOut">
              <a:rPr lang="en-US" smtClean="0"/>
              <a:pPr/>
              <a:t>3/10/2016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EEEF01-A78D-3F44-9B52-4DCA6C6398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43898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5A37FD-A547-264F-BDCC-58538A237D4F}" type="datetimeFigureOut">
              <a:rPr lang="en-US" smtClean="0"/>
              <a:pPr/>
              <a:t>3/10/2016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EEEF01-A78D-3F44-9B52-4DCA6C6398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46724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5A37FD-A547-264F-BDCC-58538A237D4F}" type="datetimeFigureOut">
              <a:rPr lang="en-US" smtClean="0"/>
              <a:pPr/>
              <a:t>3/10/2016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EEEF01-A78D-3F44-9B52-4DCA6C6398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43659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5A37FD-A547-264F-BDCC-58538A237D4F}" type="datetimeFigureOut">
              <a:rPr lang="en-US" smtClean="0"/>
              <a:pPr/>
              <a:t>3/10/2016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EEEF01-A78D-3F44-9B52-4DCA6C6398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9275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579863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571" y="5410927"/>
            <a:ext cx="8113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NYDA QUARTER </a:t>
            </a:r>
            <a:r>
              <a:rPr lang="en-US" sz="3600" b="1" dirty="0"/>
              <a:t>THREE </a:t>
            </a:r>
            <a:endParaRPr lang="en-US" sz="3600" b="1" dirty="0" smtClean="0"/>
          </a:p>
          <a:p>
            <a:r>
              <a:rPr lang="en-US" sz="3600" b="1" dirty="0" smtClean="0"/>
              <a:t>PERFORMANCE </a:t>
            </a:r>
            <a:r>
              <a:rPr lang="en-US" sz="3600" b="1" dirty="0"/>
              <a:t>REPORT 2015/2016</a:t>
            </a:r>
          </a:p>
        </p:txBody>
      </p:sp>
    </p:spTree>
    <p:extLst>
      <p:ext uri="{BB962C8B-B14F-4D97-AF65-F5344CB8AC3E}">
        <p14:creationId xmlns:p14="http://schemas.microsoft.com/office/powerpoint/2010/main" xmlns="" val="87415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225083" y="387134"/>
          <a:ext cx="8741498" cy="628978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404521"/>
                <a:gridCol w="1522250"/>
                <a:gridCol w="1426254"/>
                <a:gridCol w="1412539"/>
                <a:gridCol w="1357683"/>
                <a:gridCol w="1618251"/>
              </a:tblGrid>
              <a:tr h="271582">
                <a:tc gridSpan="6"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720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 b="1" dirty="0">
                          <a:solidFill>
                            <a:schemeClr val="tx1"/>
                          </a:solidFill>
                          <a:effectLst/>
                        </a:rPr>
                        <a:t>PROGRAMME AREA </a:t>
                      </a:r>
                      <a:r>
                        <a:rPr lang="en-ZA" sz="1600" b="1" dirty="0" smtClean="0">
                          <a:solidFill>
                            <a:schemeClr val="tx1"/>
                          </a:solidFill>
                          <a:effectLst/>
                        </a:rPr>
                        <a:t>5: </a:t>
                      </a:r>
                      <a:r>
                        <a:rPr lang="en-ZA" sz="1600" b="1" dirty="0">
                          <a:solidFill>
                            <a:schemeClr val="tx1"/>
                          </a:solidFill>
                          <a:effectLst/>
                        </a:rPr>
                        <a:t>POLICY AND RESEARCH</a:t>
                      </a:r>
                      <a:endParaRPr lang="en-ZA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34" marR="10134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377684">
                <a:tc rowSpan="2"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72000" marR="46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chemeClr val="bg1"/>
                          </a:solidFill>
                          <a:effectLst/>
                        </a:rPr>
                        <a:t>STRATEGIC OBJECTIVE</a:t>
                      </a:r>
                      <a:endParaRPr lang="en-ZA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34" marR="10134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shade val="30000"/>
                            <a:satMod val="115000"/>
                          </a:srgbClr>
                        </a:gs>
                        <a:gs pos="50000">
                          <a:srgbClr val="00B050">
                            <a:shade val="67500"/>
                            <a:satMod val="115000"/>
                          </a:srgbClr>
                        </a:gs>
                        <a:gs pos="100000">
                          <a:srgbClr val="00B05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rowSpan="2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72000" marR="46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chemeClr val="bg1"/>
                          </a:solidFill>
                          <a:effectLst/>
                        </a:rPr>
                        <a:t>KEY PERFORMANCE INDICATOR</a:t>
                      </a:r>
                      <a:endParaRPr lang="en-ZA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34" marR="10134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shade val="30000"/>
                            <a:satMod val="115000"/>
                          </a:srgbClr>
                        </a:gs>
                        <a:gs pos="50000">
                          <a:srgbClr val="00B050">
                            <a:shade val="67500"/>
                            <a:satMod val="115000"/>
                          </a:srgbClr>
                        </a:gs>
                        <a:gs pos="100000">
                          <a:srgbClr val="00B05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rowSpan="2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72000" marR="46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 smtClean="0">
                          <a:solidFill>
                            <a:schemeClr val="bg1"/>
                          </a:solidFill>
                          <a:effectLst/>
                        </a:rPr>
                        <a:t>2015/2016 </a:t>
                      </a:r>
                      <a:r>
                        <a:rPr lang="en-ZA" sz="1100" b="1" dirty="0">
                          <a:solidFill>
                            <a:schemeClr val="bg1"/>
                          </a:solidFill>
                          <a:effectLst/>
                        </a:rPr>
                        <a:t>TARGET</a:t>
                      </a:r>
                      <a:endParaRPr lang="en-ZA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34" marR="10134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shade val="30000"/>
                            <a:satMod val="115000"/>
                          </a:srgbClr>
                        </a:gs>
                        <a:gs pos="50000">
                          <a:srgbClr val="00B050">
                            <a:shade val="67500"/>
                            <a:satMod val="115000"/>
                          </a:srgbClr>
                        </a:gs>
                        <a:gs pos="100000">
                          <a:srgbClr val="00B05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gridSpan="2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72000" marR="46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 smtClean="0">
                          <a:solidFill>
                            <a:schemeClr val="bg1"/>
                          </a:solidFill>
                          <a:effectLst/>
                        </a:rPr>
                        <a:t>YEAR TO DATE PERFORMANCE</a:t>
                      </a:r>
                      <a:endParaRPr lang="en-ZA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34" marR="10134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shade val="30000"/>
                            <a:satMod val="115000"/>
                          </a:srgbClr>
                        </a:gs>
                        <a:gs pos="50000">
                          <a:srgbClr val="00B050">
                            <a:shade val="67500"/>
                            <a:satMod val="115000"/>
                          </a:srgbClr>
                        </a:gs>
                        <a:gs pos="100000">
                          <a:srgbClr val="00B05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72000" marR="46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chemeClr val="bg1"/>
                          </a:solidFill>
                          <a:effectLst/>
                        </a:rPr>
                        <a:t>REASON FOR VARIANCE</a:t>
                      </a:r>
                      <a:endParaRPr lang="en-ZA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34" marR="10134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shade val="30000"/>
                            <a:satMod val="115000"/>
                          </a:srgbClr>
                        </a:gs>
                        <a:gs pos="50000">
                          <a:srgbClr val="00B050">
                            <a:shade val="67500"/>
                            <a:satMod val="115000"/>
                          </a:srgbClr>
                        </a:gs>
                        <a:gs pos="100000">
                          <a:srgbClr val="00B05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392746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marR="46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chemeClr val="bg1"/>
                          </a:solidFill>
                          <a:effectLst/>
                        </a:rPr>
                        <a:t>Target</a:t>
                      </a:r>
                      <a:endParaRPr lang="en-ZA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34" marR="10134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shade val="30000"/>
                            <a:satMod val="115000"/>
                          </a:srgbClr>
                        </a:gs>
                        <a:gs pos="50000">
                          <a:srgbClr val="00B050">
                            <a:shade val="67500"/>
                            <a:satMod val="115000"/>
                          </a:srgbClr>
                        </a:gs>
                        <a:gs pos="100000">
                          <a:srgbClr val="00B05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72000" marR="46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chemeClr val="bg1"/>
                          </a:solidFill>
                          <a:effectLst/>
                        </a:rPr>
                        <a:t>Actual</a:t>
                      </a:r>
                      <a:endParaRPr lang="en-ZA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34" marR="10134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shade val="30000"/>
                            <a:satMod val="115000"/>
                          </a:srgbClr>
                        </a:gs>
                        <a:gs pos="50000">
                          <a:srgbClr val="00B050">
                            <a:shade val="67500"/>
                            <a:satMod val="115000"/>
                          </a:srgbClr>
                        </a:gs>
                        <a:gs pos="100000">
                          <a:srgbClr val="00B05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203489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Lobby key stakeholders to support and implement youth development programmes</a:t>
                      </a:r>
                    </a:p>
                  </a:txBody>
                  <a:tcPr marL="10134" marR="10134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 of organs of state and private sector companies lobbied resulting in the establishment of youth directories and implementation of youth programmes </a:t>
                      </a:r>
                      <a:endParaRPr lang="en-ZA" sz="11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34" marR="10134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 organs of state and  private sector companies lobbied resulting in the establishment of youth directorates and implementation of youth  programmes</a:t>
                      </a:r>
                      <a:endParaRPr lang="en-ZA" sz="11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34" marR="10134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37 organs of state and  private sector companies lobbied resulting in the establishment of youth directorates and implementation of youth  programmes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34" marR="10134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 organs of state and  private sector companies lobbied resulting in the establishment of youth directorates and implementation of youth  programmes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34" marR="10134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Year to date target has not been met. Catch up plan has been developed to meet the annual target. </a:t>
                      </a:r>
                      <a:endParaRPr lang="en-ZA" sz="11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34" marR="10134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1602020">
                <a:tc>
                  <a:txBody>
                    <a:bodyPr/>
                    <a:lstStyle/>
                    <a:p>
                      <a:endParaRPr lang="en-ZA" sz="1100" dirty="0" smtClean="0"/>
                    </a:p>
                    <a:p>
                      <a:r>
                        <a:rPr lang="en-ZA" sz="1100" dirty="0" smtClean="0"/>
                        <a:t>To create a platform</a:t>
                      </a:r>
                      <a:r>
                        <a:rPr lang="en-ZA" sz="1100" baseline="0" dirty="0" smtClean="0"/>
                        <a:t> for youth to participate and benefit from democratic processes</a:t>
                      </a:r>
                      <a:endParaRPr lang="en-ZA" sz="1100" dirty="0"/>
                    </a:p>
                  </a:txBody>
                  <a:tcPr marL="10134" marR="10134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 of youth participating in youth development related dialogue sessions</a:t>
                      </a:r>
                      <a:endParaRPr lang="en-ZA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34" marR="10134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10 800 young people</a:t>
                      </a:r>
                      <a:endParaRPr lang="en-ZA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34" marR="10134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8100 young people</a:t>
                      </a:r>
                      <a:endParaRPr lang="en-ZA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34" marR="10134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11 570 young people</a:t>
                      </a:r>
                      <a:endParaRPr lang="en-ZA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34" marR="10134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Annual and year to date target met and exceeded</a:t>
                      </a:r>
                      <a:endParaRPr lang="en-ZA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34" marR="10134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1602020">
                <a:tc>
                  <a:txBody>
                    <a:bodyPr/>
                    <a:lstStyle/>
                    <a:p>
                      <a:endParaRPr lang="en-ZA" sz="1100" dirty="0" smtClean="0"/>
                    </a:p>
                    <a:p>
                      <a:r>
                        <a:rPr lang="en-ZA" sz="1100" dirty="0" smtClean="0"/>
                        <a:t>To mobilise and leverage financial resources from 3</a:t>
                      </a:r>
                      <a:r>
                        <a:rPr lang="en-ZA" sz="1100" baseline="30000" dirty="0" smtClean="0"/>
                        <a:t>rd</a:t>
                      </a:r>
                      <a:r>
                        <a:rPr lang="en-ZA" sz="1100" dirty="0" smtClean="0"/>
                        <a:t> parties</a:t>
                      </a:r>
                      <a:endParaRPr lang="en-ZA" sz="1100" dirty="0"/>
                    </a:p>
                  </a:txBody>
                  <a:tcPr marL="10134" marR="10134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Value of funds committed to support youth development programmes</a:t>
                      </a:r>
                      <a:endParaRPr lang="en-ZA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34" marR="10134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R90 million</a:t>
                      </a:r>
                      <a:endParaRPr lang="en-ZA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34" marR="10134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R67.5 million</a:t>
                      </a:r>
                      <a:endParaRPr lang="en-ZA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34" marR="10134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R65</a:t>
                      </a:r>
                      <a:r>
                        <a:rPr lang="en-ZA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844 011,03</a:t>
                      </a:r>
                      <a:endParaRPr lang="en-ZA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34" marR="10134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Catch up plan developed to achieve the target by end of March</a:t>
                      </a:r>
                      <a:endParaRPr lang="en-ZA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34" marR="10134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8182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197522" y="263832"/>
          <a:ext cx="8679767" cy="63422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08296"/>
                <a:gridCol w="1547446"/>
                <a:gridCol w="1378634"/>
                <a:gridCol w="1378633"/>
                <a:gridCol w="1448973"/>
                <a:gridCol w="1617785"/>
              </a:tblGrid>
              <a:tr h="330483">
                <a:tc gridSpan="6"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720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 b="1" dirty="0">
                          <a:effectLst/>
                          <a:latin typeface="Calibri" panose="020F0502020204030204" pitchFamily="34" charset="0"/>
                        </a:rPr>
                        <a:t>PROGRAMME AREA 6: GOVERNANCE</a:t>
                      </a:r>
                      <a:endParaRPr lang="en-Z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3" marR="780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319849">
                <a:tc rowSpan="2"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72000" marR="46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STRATEGIC OBJECTIVE</a:t>
                      </a:r>
                      <a:endParaRPr lang="en-ZA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3" marR="7803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72000" marR="46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KEY PERFORMANCE INDICATOR</a:t>
                      </a:r>
                      <a:endParaRPr lang="en-ZA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3" marR="7803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72000" marR="46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2015/2016 </a:t>
                      </a:r>
                      <a:r>
                        <a:rPr lang="en-ZA" sz="105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TARGET</a:t>
                      </a:r>
                      <a:endParaRPr lang="en-ZA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3" marR="7803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72000" marR="46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</a:t>
                      </a:r>
                      <a:r>
                        <a:rPr lang="en-ZA" sz="105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 DATE PERFORMANCE</a:t>
                      </a:r>
                      <a:endParaRPr lang="en-ZA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3" marR="7803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72000" marR="46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REASON FOR VARIANCE</a:t>
                      </a:r>
                      <a:endParaRPr lang="en-ZA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3" marR="7803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15009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72000" marR="46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Target</a:t>
                      </a:r>
                      <a:endParaRPr lang="en-ZA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3" marR="7803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72000" marR="46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Actual</a:t>
                      </a:r>
                      <a:endParaRPr lang="en-ZA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3" marR="7803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387955">
                <a:tc rowSpan="4"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"/>
                          <a:cs typeface=""/>
                        </a:rPr>
                        <a:t>To establish a credible, efficient and effective organisation</a:t>
                      </a:r>
                    </a:p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b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ZA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3" marR="7803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7200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b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"/>
                          <a:cs typeface=""/>
                        </a:rPr>
                        <a:t>Efficient and effective IT systems to support youth development</a:t>
                      </a:r>
                      <a:endParaRPr lang="en-ZA" sz="9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"/>
                        <a:cs typeface=""/>
                      </a:endParaRPr>
                    </a:p>
                  </a:txBody>
                  <a:tcPr marL="7803" marR="780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7200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b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"/>
                          <a:cs typeface=""/>
                        </a:rPr>
                        <a:t>Review</a:t>
                      </a:r>
                      <a:r>
                        <a:rPr lang="en-ZA" sz="900" b="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"/>
                          <a:cs typeface=""/>
                        </a:rPr>
                        <a:t> NYDA IT systems</a:t>
                      </a:r>
                    </a:p>
                    <a:p>
                      <a:pPr marL="7200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b="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"/>
                          <a:cs typeface=""/>
                        </a:rPr>
                        <a:t>Architecture and roadmap implementations</a:t>
                      </a:r>
                    </a:p>
                    <a:p>
                      <a:pPr marL="7200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b="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"/>
                          <a:cs typeface=""/>
                        </a:rPr>
                        <a:t>Implementation of phase 3 of the roadmap</a:t>
                      </a:r>
                      <a:endParaRPr lang="en-ZA" sz="9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"/>
                        <a:cs typeface=""/>
                      </a:endParaRPr>
                    </a:p>
                  </a:txBody>
                  <a:tcPr marL="7803" marR="780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7200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b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"/>
                          <a:cs typeface=""/>
                        </a:rPr>
                        <a:t>Review</a:t>
                      </a:r>
                      <a:r>
                        <a:rPr lang="en-ZA" sz="900" b="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"/>
                          <a:cs typeface=""/>
                        </a:rPr>
                        <a:t> NYDA IT systems</a:t>
                      </a:r>
                    </a:p>
                    <a:p>
                      <a:pPr marL="7200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b="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"/>
                          <a:cs typeface=""/>
                        </a:rPr>
                        <a:t>Architecture and roadmap implementations</a:t>
                      </a:r>
                    </a:p>
                    <a:p>
                      <a:pPr marL="7200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b="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"/>
                          <a:cs typeface=""/>
                        </a:rPr>
                        <a:t>Implementation of phase 3 of the roadmap</a:t>
                      </a:r>
                      <a:endParaRPr lang="en-ZA" sz="900" b="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"/>
                        <a:cs typeface=""/>
                      </a:endParaRPr>
                    </a:p>
                    <a:p>
                      <a:pPr marL="7200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9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"/>
                        <a:cs typeface=""/>
                      </a:endParaRPr>
                    </a:p>
                  </a:txBody>
                  <a:tcPr marL="7803" marR="780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7200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b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"/>
                          <a:cs typeface=""/>
                        </a:rPr>
                        <a:t>IT systems reviewed</a:t>
                      </a:r>
                    </a:p>
                    <a:p>
                      <a:pPr marL="7200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b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"/>
                          <a:cs typeface=""/>
                        </a:rPr>
                        <a:t>Architecture and roadmap implementations  done</a:t>
                      </a:r>
                    </a:p>
                    <a:p>
                      <a:pPr marL="7200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b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"/>
                          <a:cs typeface=""/>
                        </a:rPr>
                        <a:t>Phase</a:t>
                      </a:r>
                      <a:r>
                        <a:rPr lang="en-ZA" sz="900" b="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"/>
                          <a:cs typeface=""/>
                        </a:rPr>
                        <a:t> 3 road map implementation in progress</a:t>
                      </a:r>
                      <a:endParaRPr lang="en-ZA" sz="9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"/>
                        <a:cs typeface=""/>
                      </a:endParaRPr>
                    </a:p>
                  </a:txBody>
                  <a:tcPr marL="7803" marR="780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720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</a:t>
                      </a:r>
                      <a:r>
                        <a:rPr lang="en-ZA" sz="900" b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 date target met</a:t>
                      </a:r>
                      <a:endParaRPr lang="en-ZA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3" marR="7803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062919">
                <a:tc vMerge="1"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3" marR="7803" marT="0" marB="0">
                    <a:lnL w="12700" cmpd="sng">
                      <a:solidFill>
                        <a:sysClr val="window" lastClr="FFFFFF"/>
                      </a:solidFill>
                    </a:lnL>
                    <a:lnR w="381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7200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"/>
                          <a:cs typeface=""/>
                        </a:rPr>
                        <a:t>Review </a:t>
                      </a:r>
                      <a:r>
                        <a:rPr lang="en-ZA" sz="900" b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"/>
                          <a:cs typeface=""/>
                        </a:rPr>
                        <a:t>of identified processes</a:t>
                      </a:r>
                      <a:r>
                        <a:rPr lang="en-ZA" sz="900" b="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"/>
                          <a:cs typeface=""/>
                        </a:rPr>
                        <a:t> and guidelines and processes for increased efficiency</a:t>
                      </a:r>
                      <a:endParaRPr lang="en-ZA" sz="9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"/>
                        <a:cs typeface=""/>
                      </a:endParaRPr>
                    </a:p>
                  </a:txBody>
                  <a:tcPr marL="7803" marR="7803" marT="0" marB="0">
                    <a:lnL w="381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7200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b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"/>
                          <a:cs typeface=""/>
                        </a:rPr>
                        <a:t>Implementation of phase to roadmap</a:t>
                      </a:r>
                      <a:endParaRPr lang="en-ZA" sz="9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"/>
                        <a:cs typeface=""/>
                      </a:endParaRPr>
                    </a:p>
                  </a:txBody>
                  <a:tcPr marL="7803" marR="780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7200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b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"/>
                          <a:cs typeface=""/>
                        </a:rPr>
                        <a:t>Phase 2 roadmap</a:t>
                      </a:r>
                      <a:endParaRPr lang="en-ZA" sz="9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"/>
                        <a:cs typeface=""/>
                      </a:endParaRPr>
                    </a:p>
                  </a:txBody>
                  <a:tcPr marL="7803" marR="780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7200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b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"/>
                          <a:cs typeface=""/>
                        </a:rPr>
                        <a:t>Phase</a:t>
                      </a:r>
                      <a:r>
                        <a:rPr lang="en-ZA" sz="900" b="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"/>
                          <a:cs typeface=""/>
                        </a:rPr>
                        <a:t> 2 roadmap developed, 6 policies and 1 manual reviewed</a:t>
                      </a:r>
                      <a:endParaRPr lang="en-ZA" sz="9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"/>
                        <a:cs typeface=""/>
                      </a:endParaRPr>
                    </a:p>
                  </a:txBody>
                  <a:tcPr marL="7803" marR="780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720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b="0" dirty="0" smtClean="0">
                          <a:effectLst/>
                          <a:latin typeface="Calibri" panose="020F0502020204030204" pitchFamily="34" charset="0"/>
                        </a:rPr>
                        <a:t>Annual and</a:t>
                      </a:r>
                      <a:r>
                        <a:rPr lang="en-ZA" sz="900" b="0" baseline="0" dirty="0" smtClean="0">
                          <a:effectLst/>
                          <a:latin typeface="Calibri" panose="020F0502020204030204" pitchFamily="34" charset="0"/>
                        </a:rPr>
                        <a:t> year to date target exceeded</a:t>
                      </a:r>
                      <a:endParaRPr lang="en-ZA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3" marR="7803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36163"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 marL="7803" marR="7803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7200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b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"/>
                          <a:cs typeface=""/>
                        </a:rPr>
                        <a:t>Number of staff who received training and capacity building to enhance staff performance</a:t>
                      </a:r>
                      <a:endParaRPr lang="en-ZA" sz="9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"/>
                        <a:cs typeface=""/>
                      </a:endParaRPr>
                    </a:p>
                  </a:txBody>
                  <a:tcPr marL="7803" marR="7803" marT="0" marB="0">
                    <a:lnL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7200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b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"/>
                          <a:cs typeface=""/>
                        </a:rPr>
                        <a:t>367 </a:t>
                      </a:r>
                      <a:r>
                        <a:rPr lang="en-ZA" sz="9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"/>
                          <a:cs typeface=""/>
                        </a:rPr>
                        <a:t>employees trained</a:t>
                      </a:r>
                    </a:p>
                  </a:txBody>
                  <a:tcPr marL="7803" marR="7803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7200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b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"/>
                          <a:cs typeface=""/>
                        </a:rPr>
                        <a:t>275</a:t>
                      </a:r>
                      <a:r>
                        <a:rPr lang="en-ZA" sz="900" b="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"/>
                          <a:cs typeface=""/>
                        </a:rPr>
                        <a:t> </a:t>
                      </a:r>
                      <a:r>
                        <a:rPr lang="en-ZA" sz="900" b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"/>
                          <a:cs typeface=""/>
                        </a:rPr>
                        <a:t>employees </a:t>
                      </a:r>
                      <a:r>
                        <a:rPr lang="en-ZA" sz="9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"/>
                          <a:cs typeface=""/>
                        </a:rPr>
                        <a:t>trained</a:t>
                      </a:r>
                    </a:p>
                  </a:txBody>
                  <a:tcPr marL="7803" marR="7803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7200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b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"/>
                          <a:cs typeface=""/>
                        </a:rPr>
                        <a:t>376 employees </a:t>
                      </a:r>
                      <a:r>
                        <a:rPr lang="en-ZA" sz="9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"/>
                          <a:cs typeface=""/>
                        </a:rPr>
                        <a:t>trained</a:t>
                      </a:r>
                    </a:p>
                  </a:txBody>
                  <a:tcPr marL="7803" marR="7803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720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Annual and year to date target met and</a:t>
                      </a:r>
                      <a:r>
                        <a:rPr lang="en-ZA" sz="900" b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exceeded</a:t>
                      </a:r>
                      <a:endParaRPr lang="en-ZA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3" marR="7803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7448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7200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"/>
                          <a:cs typeface=""/>
                        </a:rPr>
                        <a:t>Number of information dissemination access points </a:t>
                      </a:r>
                      <a:r>
                        <a:rPr lang="en-ZA" sz="900" b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"/>
                          <a:cs typeface=""/>
                        </a:rPr>
                        <a:t>operationalised</a:t>
                      </a:r>
                      <a:endParaRPr lang="en-ZA" sz="9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"/>
                        <a:cs typeface=""/>
                      </a:endParaRPr>
                    </a:p>
                  </a:txBody>
                  <a:tcPr marL="7803" marR="780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7200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"/>
                          <a:cs typeface=""/>
                        </a:rPr>
                        <a:t>30 information dissemination access points</a:t>
                      </a:r>
                    </a:p>
                  </a:txBody>
                  <a:tcPr marL="7803" marR="780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7200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b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"/>
                          <a:cs typeface=""/>
                        </a:rPr>
                        <a:t>24 </a:t>
                      </a:r>
                      <a:r>
                        <a:rPr lang="en-ZA" sz="9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"/>
                          <a:cs typeface=""/>
                        </a:rPr>
                        <a:t>information dissemination access points</a:t>
                      </a:r>
                    </a:p>
                  </a:txBody>
                  <a:tcPr marL="7803" marR="780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7200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b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"/>
                          <a:cs typeface=""/>
                        </a:rPr>
                        <a:t>27 </a:t>
                      </a:r>
                      <a:r>
                        <a:rPr lang="en-ZA" sz="9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"/>
                          <a:cs typeface=""/>
                        </a:rPr>
                        <a:t>access points</a:t>
                      </a:r>
                    </a:p>
                  </a:txBody>
                  <a:tcPr marL="7803" marR="780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72000" algn="l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b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to</a:t>
                      </a:r>
                      <a:r>
                        <a:rPr lang="en-ZA" sz="900" b="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date target met and exceeded</a:t>
                      </a:r>
                    </a:p>
                    <a:p>
                      <a:pPr marL="72000" algn="l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ZA" sz="9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3" marR="7803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115381"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3" marR="7803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b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"/>
                          <a:cs typeface=""/>
                        </a:rPr>
                        <a:t>Compliance to policies and legislations for good governance</a:t>
                      </a:r>
                      <a:endParaRPr lang="en-ZA" sz="9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"/>
                        <a:cs typeface=""/>
                      </a:endParaRPr>
                    </a:p>
                  </a:txBody>
                  <a:tcPr marL="7803" marR="7803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b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"/>
                          <a:cs typeface=""/>
                        </a:rPr>
                        <a:t>Dashboard reports</a:t>
                      </a:r>
                      <a:r>
                        <a:rPr lang="en-ZA" sz="900" b="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"/>
                          <a:cs typeface=""/>
                        </a:rPr>
                        <a:t> as prepared by internal audit have acceptable levels of compliance  to policies and legislation</a:t>
                      </a:r>
                      <a:endParaRPr lang="en-ZA" sz="9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"/>
                        <a:cs typeface=""/>
                      </a:endParaRPr>
                    </a:p>
                  </a:txBody>
                  <a:tcPr marL="7803" marR="7803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"/>
                          <a:cs typeface=""/>
                        </a:rPr>
                        <a:t>Dashboard reports</a:t>
                      </a:r>
                      <a:r>
                        <a:rPr lang="en-ZA" sz="900" b="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"/>
                          <a:cs typeface=""/>
                        </a:rPr>
                        <a:t> as prepared by internal audit have acceptable levels of compliance  to policies and legislation</a:t>
                      </a:r>
                      <a:endParaRPr lang="en-ZA" sz="900" b="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"/>
                        <a:cs typeface=""/>
                      </a:endParaRPr>
                    </a:p>
                    <a:p>
                      <a:pPr marL="7200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9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"/>
                        <a:cs typeface=""/>
                      </a:endParaRPr>
                    </a:p>
                  </a:txBody>
                  <a:tcPr marL="7803" marR="7803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b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"/>
                          <a:cs typeface=""/>
                        </a:rPr>
                        <a:t>Quarter 1</a:t>
                      </a:r>
                      <a:r>
                        <a:rPr lang="en-ZA" sz="900" b="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"/>
                          <a:cs typeface=""/>
                        </a:rPr>
                        <a:t> and </a:t>
                      </a:r>
                      <a:r>
                        <a:rPr lang="en-ZA" sz="900" b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"/>
                          <a:cs typeface=""/>
                        </a:rPr>
                        <a:t>2 dashboard reports indicate</a:t>
                      </a:r>
                      <a:r>
                        <a:rPr lang="en-ZA" sz="900" b="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"/>
                          <a:cs typeface=""/>
                        </a:rPr>
                        <a:t> achievement over 70%.</a:t>
                      </a:r>
                    </a:p>
                    <a:p>
                      <a:pPr marL="7200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b="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"/>
                          <a:cs typeface=""/>
                        </a:rPr>
                        <a:t>Quarter 3 report will be produced in the 1</a:t>
                      </a:r>
                      <a:r>
                        <a:rPr lang="en-ZA" sz="900" b="0" kern="1200" baseline="300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"/>
                          <a:cs typeface=""/>
                        </a:rPr>
                        <a:t>st</a:t>
                      </a:r>
                      <a:r>
                        <a:rPr lang="en-ZA" sz="900" b="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"/>
                          <a:cs typeface=""/>
                        </a:rPr>
                        <a:t> month of quarter 4</a:t>
                      </a:r>
                      <a:endParaRPr lang="en-ZA" sz="9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"/>
                        <a:cs typeface=""/>
                      </a:endParaRPr>
                    </a:p>
                  </a:txBody>
                  <a:tcPr marL="7803" marR="7803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b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</a:t>
                      </a:r>
                      <a:r>
                        <a:rPr lang="en-ZA" sz="900" b="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 date target met</a:t>
                      </a:r>
                      <a:endParaRPr lang="en-ZA" sz="9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3" marR="7803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1357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80834" y="2161108"/>
            <a:ext cx="7772400" cy="1846659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/>
              <a:t>LINKING BUDGET TO PERFORMANCE AND MTSF OUTCOMES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247679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6984" y="193342"/>
            <a:ext cx="5270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Annual budget 2015 / 2016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9750" y="769938"/>
            <a:ext cx="813593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63920859"/>
              </p:ext>
            </p:extLst>
          </p:nvPr>
        </p:nvGraphicFramePr>
        <p:xfrm>
          <a:off x="481013" y="875659"/>
          <a:ext cx="8248207" cy="5804604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290467"/>
                <a:gridCol w="1734532"/>
                <a:gridCol w="4223208"/>
              </a:tblGrid>
              <a:tr h="61369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Key Programmatic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Budget allocation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MTSF</a:t>
                      </a:r>
                      <a:r>
                        <a:rPr lang="en-US" baseline="0" dirty="0" smtClean="0"/>
                        <a:t> outcome</a:t>
                      </a:r>
                      <a:endParaRPr lang="en-US" dirty="0"/>
                    </a:p>
                  </a:txBody>
                  <a:tcPr/>
                </a:tc>
              </a:tr>
              <a:tr h="613692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Economic Participation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R46 776 209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 smtClean="0"/>
                        <a:t>Decent employment through inclusive</a:t>
                      </a:r>
                      <a:r>
                        <a:rPr lang="en-US" sz="1700" baseline="0" dirty="0" smtClean="0"/>
                        <a:t> economic growth</a:t>
                      </a:r>
                      <a:endParaRPr lang="en-US" sz="1700" dirty="0"/>
                    </a:p>
                  </a:txBody>
                  <a:tcPr/>
                </a:tc>
              </a:tr>
              <a:tr h="613692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Education and skills development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R42</a:t>
                      </a:r>
                      <a:r>
                        <a:rPr lang="en-US" sz="1700" baseline="0" dirty="0" smtClean="0"/>
                        <a:t> 737 305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 smtClean="0"/>
                        <a:t>Quality basic education &amp; decent</a:t>
                      </a:r>
                      <a:r>
                        <a:rPr lang="en-US" sz="1700" baseline="0" dirty="0" smtClean="0"/>
                        <a:t> employment through inclusive economic growth</a:t>
                      </a:r>
                      <a:endParaRPr lang="en-US" sz="1700" dirty="0"/>
                    </a:p>
                  </a:txBody>
                  <a:tcPr/>
                </a:tc>
              </a:tr>
              <a:tr h="613692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National Youth Service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R20 496 050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 smtClean="0"/>
                        <a:t>Nation building and social cohesion</a:t>
                      </a:r>
                      <a:endParaRPr lang="en-US" sz="1700" dirty="0"/>
                    </a:p>
                  </a:txBody>
                  <a:tcPr/>
                </a:tc>
              </a:tr>
              <a:tr h="613692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Service Delivery Channel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R31 391 913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 smtClean="0"/>
                        <a:t>An efficient, effective and development orientated public service</a:t>
                      </a:r>
                      <a:endParaRPr lang="en-US" sz="1700" dirty="0"/>
                    </a:p>
                  </a:txBody>
                  <a:tcPr/>
                </a:tc>
              </a:tr>
              <a:tr h="613692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Research and Policy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R12 371 896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Decent employment through inclusive</a:t>
                      </a:r>
                      <a:r>
                        <a:rPr lang="en-US" sz="1700" baseline="0" dirty="0" smtClean="0"/>
                        <a:t> economic growth</a:t>
                      </a:r>
                      <a:endParaRPr lang="en-US" sz="1700" dirty="0" smtClean="0"/>
                    </a:p>
                  </a:txBody>
                  <a:tcPr/>
                </a:tc>
              </a:tr>
              <a:tr h="613692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Administration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R87 716 405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An efficient, effective and development orientated public service</a:t>
                      </a:r>
                    </a:p>
                  </a:txBody>
                  <a:tcPr/>
                </a:tc>
              </a:tr>
              <a:tr h="613692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Employee</a:t>
                      </a:r>
                      <a:r>
                        <a:rPr lang="en-US" sz="1700" baseline="0" dirty="0" smtClean="0"/>
                        <a:t> costs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R189 819 214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An efficient, effective and development orientated public service</a:t>
                      </a:r>
                    </a:p>
                  </a:txBody>
                  <a:tcPr/>
                </a:tc>
              </a:tr>
              <a:tr h="613692">
                <a:tc>
                  <a:txBody>
                    <a:bodyPr/>
                    <a:lstStyle/>
                    <a:p>
                      <a:r>
                        <a:rPr lang="en-US" sz="1700" b="1" dirty="0" smtClean="0"/>
                        <a:t>Total</a:t>
                      </a:r>
                      <a:endParaRPr lang="en-US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b="1" dirty="0" smtClean="0"/>
                        <a:t>R431 308 992</a:t>
                      </a:r>
                      <a:endParaRPr lang="en-US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7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0538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80834" y="2161108"/>
            <a:ext cx="7772400" cy="1846659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/>
              <a:t>Financial </a:t>
            </a:r>
            <a:r>
              <a:rPr lang="en-US" sz="3600" b="1" dirty="0" smtClean="0"/>
              <a:t>Performance </a:t>
            </a:r>
          </a:p>
        </p:txBody>
      </p:sp>
    </p:spTree>
    <p:extLst>
      <p:ext uri="{BB962C8B-B14F-4D97-AF65-F5344CB8AC3E}">
        <p14:creationId xmlns:p14="http://schemas.microsoft.com/office/powerpoint/2010/main" xmlns="" val="16576057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6984" y="193342"/>
            <a:ext cx="5270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PROPOSED THEME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9750" y="769938"/>
            <a:ext cx="813593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37959355"/>
              </p:ext>
            </p:extLst>
          </p:nvPr>
        </p:nvGraphicFramePr>
        <p:xfrm>
          <a:off x="166069" y="884989"/>
          <a:ext cx="8876148" cy="5667444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323561"/>
                <a:gridCol w="1395167"/>
                <a:gridCol w="1423447"/>
                <a:gridCol w="1395167"/>
                <a:gridCol w="603316"/>
                <a:gridCol w="1348033"/>
                <a:gridCol w="1387457"/>
              </a:tblGrid>
              <a:tr h="613692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Key Programmatic Area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Budget allocation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Quarter 3 budget 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Quarter 3 expenditure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%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Quarter</a:t>
                      </a:r>
                      <a:r>
                        <a:rPr lang="en-US" sz="1300" baseline="0" dirty="0" smtClean="0"/>
                        <a:t> 4 projection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Final</a:t>
                      </a:r>
                      <a:r>
                        <a:rPr lang="en-US" sz="1300" baseline="0" dirty="0" smtClean="0"/>
                        <a:t> projected expenditure</a:t>
                      </a:r>
                      <a:endParaRPr lang="en-US" sz="1300" dirty="0"/>
                    </a:p>
                  </a:txBody>
                  <a:tcPr/>
                </a:tc>
              </a:tr>
              <a:tr h="613692"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Economic Participation</a:t>
                      </a:r>
                      <a:endParaRPr lang="en-US" sz="13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 smtClean="0"/>
                        <a:t>R46 776 209</a:t>
                      </a:r>
                      <a:endParaRPr lang="en-US" sz="13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 smtClean="0"/>
                        <a:t>R33 358 483</a:t>
                      </a:r>
                      <a:endParaRPr lang="en-US" sz="13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 smtClean="0"/>
                        <a:t>R40 276 322</a:t>
                      </a:r>
                      <a:endParaRPr lang="en-US" sz="13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120%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 smtClean="0"/>
                        <a:t>R6 499 887</a:t>
                      </a:r>
                      <a:endParaRPr lang="en-US" sz="13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 smtClean="0"/>
                        <a:t>R46 776 209</a:t>
                      </a:r>
                      <a:endParaRPr lang="en-US" sz="1300" b="0" dirty="0"/>
                    </a:p>
                  </a:txBody>
                  <a:tcPr anchor="ctr"/>
                </a:tc>
              </a:tr>
              <a:tr h="613692"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Education and skills development</a:t>
                      </a:r>
                      <a:endParaRPr lang="en-US" sz="13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smtClean="0"/>
                        <a:t>R42 737 305</a:t>
                      </a:r>
                      <a:endParaRPr lang="en-US" sz="13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 smtClean="0"/>
                        <a:t>R26 665 907</a:t>
                      </a:r>
                      <a:endParaRPr lang="en-US" sz="13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 smtClean="0"/>
                        <a:t>R24 431 637</a:t>
                      </a:r>
                      <a:endParaRPr lang="en-US" sz="13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92%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 smtClean="0"/>
                        <a:t>R18 305 668</a:t>
                      </a:r>
                      <a:endParaRPr lang="en-US" sz="13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 smtClean="0"/>
                        <a:t>R42 737 305</a:t>
                      </a:r>
                      <a:endParaRPr lang="en-US" sz="1300" b="0" dirty="0"/>
                    </a:p>
                  </a:txBody>
                  <a:tcPr anchor="ctr"/>
                </a:tc>
              </a:tr>
              <a:tr h="613692"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National Youth Service</a:t>
                      </a:r>
                      <a:endParaRPr lang="en-US" sz="13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smtClean="0"/>
                        <a:t>R20 496 050</a:t>
                      </a:r>
                      <a:endParaRPr lang="en-US" sz="13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 smtClean="0"/>
                        <a:t>R15 372 037</a:t>
                      </a:r>
                      <a:endParaRPr lang="en-US" sz="13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 smtClean="0"/>
                        <a:t>R13 093 457</a:t>
                      </a:r>
                      <a:endParaRPr lang="en-US" sz="13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85%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 smtClean="0"/>
                        <a:t>R7 402 593</a:t>
                      </a:r>
                      <a:endParaRPr lang="en-US" sz="13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 smtClean="0"/>
                        <a:t>R20 496 050</a:t>
                      </a:r>
                      <a:endParaRPr lang="en-US" sz="1300" b="0" dirty="0"/>
                    </a:p>
                  </a:txBody>
                  <a:tcPr anchor="ctr"/>
                </a:tc>
              </a:tr>
              <a:tr h="613692"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Service Delivery Channel</a:t>
                      </a:r>
                      <a:endParaRPr lang="en-US" sz="13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smtClean="0"/>
                        <a:t>R31 391 913</a:t>
                      </a:r>
                      <a:endParaRPr lang="en-US" sz="13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 smtClean="0"/>
                        <a:t>R22 204 730</a:t>
                      </a:r>
                      <a:endParaRPr lang="en-US" sz="13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 smtClean="0"/>
                        <a:t>R18 778 946</a:t>
                      </a:r>
                      <a:endParaRPr lang="en-US" sz="13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85%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 smtClean="0"/>
                        <a:t>R10 000 000</a:t>
                      </a:r>
                      <a:endParaRPr lang="en-US" sz="13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 smtClean="0"/>
                        <a:t>R28 778 946</a:t>
                      </a:r>
                      <a:endParaRPr lang="en-US" sz="1300" b="0" dirty="0"/>
                    </a:p>
                  </a:txBody>
                  <a:tcPr anchor="ctr"/>
                </a:tc>
              </a:tr>
              <a:tr h="613692"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Research and Policy</a:t>
                      </a:r>
                      <a:endParaRPr lang="en-US" sz="13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smtClean="0"/>
                        <a:t>R12 371 896</a:t>
                      </a:r>
                      <a:endParaRPr lang="en-US" sz="13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 smtClean="0"/>
                        <a:t>R9 278 922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 smtClean="0"/>
                        <a:t>R8</a:t>
                      </a:r>
                      <a:r>
                        <a:rPr lang="en-US" sz="1300" b="0" baseline="0" dirty="0" smtClean="0"/>
                        <a:t> 877 534</a:t>
                      </a:r>
                      <a:endParaRPr lang="en-US" sz="1300" b="0" dirty="0" smtClean="0"/>
                    </a:p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96%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 smtClean="0"/>
                        <a:t>R3 494 362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 smtClean="0"/>
                        <a:t>R12 371 896</a:t>
                      </a:r>
                      <a:endParaRPr lang="en-US" sz="1300" b="0" dirty="0"/>
                    </a:p>
                  </a:txBody>
                  <a:tcPr anchor="ctr"/>
                </a:tc>
              </a:tr>
              <a:tr h="613692"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Administration</a:t>
                      </a:r>
                      <a:endParaRPr lang="en-US" sz="13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smtClean="0"/>
                        <a:t>R87 716 405</a:t>
                      </a:r>
                      <a:endParaRPr lang="en-US" sz="13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 smtClean="0"/>
                        <a:t>R65</a:t>
                      </a:r>
                      <a:r>
                        <a:rPr lang="en-US" sz="1300" b="0" baseline="0" dirty="0" smtClean="0"/>
                        <a:t> 787 000</a:t>
                      </a:r>
                      <a:endParaRPr lang="en-US" sz="13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 smtClean="0"/>
                        <a:t>R56 919 878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87%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 smtClean="0"/>
                        <a:t>R27 000 000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 smtClean="0"/>
                        <a:t>R83</a:t>
                      </a:r>
                      <a:r>
                        <a:rPr lang="en-US" sz="1300" b="0" baseline="0" dirty="0" smtClean="0"/>
                        <a:t> 919 578</a:t>
                      </a:r>
                      <a:endParaRPr lang="en-US" sz="1300" b="0" dirty="0"/>
                    </a:p>
                  </a:txBody>
                  <a:tcPr anchor="ctr"/>
                </a:tc>
              </a:tr>
              <a:tr h="613692"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Employee</a:t>
                      </a:r>
                      <a:r>
                        <a:rPr lang="en-US" sz="1300" b="0" baseline="0" dirty="0" smtClean="0"/>
                        <a:t> costs</a:t>
                      </a:r>
                      <a:endParaRPr lang="en-US" sz="13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 smtClean="0"/>
                        <a:t>R189 819 214</a:t>
                      </a:r>
                      <a:endParaRPr lang="en-US" sz="13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 smtClean="0"/>
                        <a:t>R138 187</a:t>
                      </a:r>
                      <a:r>
                        <a:rPr lang="en-US" sz="1300" b="0" baseline="0" dirty="0" smtClean="0"/>
                        <a:t> 316</a:t>
                      </a:r>
                      <a:endParaRPr lang="en-US" sz="13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 smtClean="0"/>
                        <a:t>R163 084 566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118%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 smtClean="0"/>
                        <a:t>R34</a:t>
                      </a:r>
                      <a:r>
                        <a:rPr lang="en-US" sz="1300" b="0" baseline="0" dirty="0" smtClean="0"/>
                        <a:t> 000 000</a:t>
                      </a:r>
                      <a:endParaRPr lang="en-US" sz="13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 smtClean="0"/>
                        <a:t>R207 084</a:t>
                      </a:r>
                      <a:r>
                        <a:rPr lang="en-US" sz="1300" b="0" baseline="0" dirty="0" smtClean="0"/>
                        <a:t> 566</a:t>
                      </a:r>
                      <a:endParaRPr lang="en-US" sz="1300" b="0" dirty="0" smtClean="0"/>
                    </a:p>
                  </a:txBody>
                  <a:tcPr anchor="ctr"/>
                </a:tc>
              </a:tr>
              <a:tr h="613692"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Total</a:t>
                      </a:r>
                      <a:endParaRPr lang="en-US" sz="13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 smtClean="0"/>
                        <a:t>R431 308 992</a:t>
                      </a:r>
                      <a:endParaRPr lang="en-US" sz="13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/>
                        <a:t>R310 854 295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/>
                        <a:t>R325 462 340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/>
                        <a:t>R106</a:t>
                      </a:r>
                      <a:r>
                        <a:rPr lang="en-US" sz="1300" b="1" baseline="0" dirty="0" smtClean="0"/>
                        <a:t> 702 501</a:t>
                      </a:r>
                      <a:endParaRPr lang="en-US" sz="13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/>
                        <a:t>R442 164 550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2730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6984" y="193342"/>
            <a:ext cx="5270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Variance explanations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9750" y="769938"/>
            <a:ext cx="813593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33549067"/>
              </p:ext>
            </p:extLst>
          </p:nvPr>
        </p:nvGraphicFramePr>
        <p:xfrm>
          <a:off x="481013" y="878563"/>
          <a:ext cx="8271101" cy="5812827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908447"/>
                <a:gridCol w="5362654"/>
              </a:tblGrid>
              <a:tr h="47064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Key Programmatic Area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MTSF</a:t>
                      </a:r>
                      <a:r>
                        <a:rPr lang="en-US" sz="1600" baseline="0" dirty="0" smtClean="0"/>
                        <a:t> outcome</a:t>
                      </a:r>
                      <a:endParaRPr lang="en-US" sz="1600" dirty="0"/>
                    </a:p>
                  </a:txBody>
                  <a:tcPr/>
                </a:tc>
              </a:tr>
              <a:tr h="61369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Economic Participation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Huge demand for the grant </a:t>
                      </a:r>
                      <a:r>
                        <a:rPr lang="en-US" sz="1600" dirty="0" err="1" smtClean="0"/>
                        <a:t>programme</a:t>
                      </a:r>
                      <a:r>
                        <a:rPr lang="en-US" sz="1600" dirty="0" smtClean="0"/>
                        <a:t> of the NYDA by young people accessing the product and the supply is currently not meeting demand. </a:t>
                      </a:r>
                    </a:p>
                  </a:txBody>
                  <a:tcPr/>
                </a:tc>
              </a:tr>
              <a:tr h="61369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Education and skills development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Costs will come through from January to March for the flagship Solomon Mahlangu Scholarship </a:t>
                      </a:r>
                      <a:r>
                        <a:rPr lang="en-US" sz="1600" dirty="0" err="1" smtClean="0"/>
                        <a:t>Programme</a:t>
                      </a:r>
                      <a:r>
                        <a:rPr lang="en-US" sz="1600" dirty="0" smtClean="0"/>
                        <a:t> and the Second Chance Matric Rewrite recruitment.</a:t>
                      </a:r>
                    </a:p>
                  </a:txBody>
                  <a:tcPr/>
                </a:tc>
              </a:tr>
              <a:tr h="61369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National Youth Service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Youthbuild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programmes</a:t>
                      </a:r>
                      <a:r>
                        <a:rPr lang="en-US" sz="1600" dirty="0" smtClean="0"/>
                        <a:t> with municipalities, EPWP to be completed from Jan – March and </a:t>
                      </a:r>
                      <a:r>
                        <a:rPr lang="en-US" sz="1600" dirty="0" err="1" smtClean="0"/>
                        <a:t>youthbuild</a:t>
                      </a:r>
                      <a:r>
                        <a:rPr lang="en-US" sz="1600" dirty="0" smtClean="0"/>
                        <a:t> school project to be rolled out for its pilot year.</a:t>
                      </a:r>
                    </a:p>
                  </a:txBody>
                  <a:tcPr/>
                </a:tc>
              </a:tr>
              <a:tr h="61369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Service Delivery Channel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Savings due to lower travel costs and underspending to be appropriated to other priority areas from January to March.</a:t>
                      </a:r>
                    </a:p>
                  </a:txBody>
                  <a:tcPr/>
                </a:tc>
              </a:tr>
              <a:tr h="61369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Research and Policy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Costs for the completion of Youth Employment Plan and Integrated Youth Development Strategy to come through in January – February. </a:t>
                      </a:r>
                    </a:p>
                  </a:txBody>
                  <a:tcPr/>
                </a:tc>
              </a:tr>
              <a:tr h="61369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Administration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Savings due to lower operational costs and underspending to be appropriated to other priority areas from January to March.</a:t>
                      </a:r>
                      <a:endParaRPr lang="en-US" sz="1600" dirty="0"/>
                    </a:p>
                  </a:txBody>
                  <a:tcPr/>
                </a:tc>
              </a:tr>
              <a:tr h="61369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Employee</a:t>
                      </a:r>
                      <a:r>
                        <a:rPr lang="en-US" sz="1600" baseline="0" dirty="0" smtClean="0"/>
                        <a:t> costs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Overspending due to restructuring and to be recovered through lower salary costs in future years. Funding request for shortfall</a:t>
                      </a:r>
                      <a:r>
                        <a:rPr lang="en-US" sz="1600" baseline="0" dirty="0" smtClean="0"/>
                        <a:t> with National Treasury.</a:t>
                      </a:r>
                      <a:endParaRPr lang="en-US" sz="16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1819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547813" y="1799515"/>
          <a:ext cx="5781384" cy="2882832"/>
        </p:xfrm>
        <a:graphic>
          <a:graphicData uri="http://schemas.openxmlformats.org/drawingml/2006/table">
            <a:tbl>
              <a:tblPr firstRow="1" firstCol="1" bandRow="1">
                <a:tableStyleId>{0660B408-B3CF-4A94-85FC-2B1E0A45F4A2}</a:tableStyleId>
              </a:tblPr>
              <a:tblGrid>
                <a:gridCol w="2996197"/>
                <a:gridCol w="2785187"/>
              </a:tblGrid>
              <a:tr h="7791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/>
                      </a:r>
                      <a:br>
                        <a:rPr lang="en-GB" sz="1400" dirty="0">
                          <a:effectLst/>
                        </a:rPr>
                      </a:b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 smtClean="0">
                        <a:effectLst/>
                      </a:endParaRPr>
                    </a:p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effectLst/>
                        </a:rPr>
                        <a:t>Projected</a:t>
                      </a:r>
                    </a:p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effectLst/>
                        </a:rPr>
                        <a:t>2015 / 2016</a:t>
                      </a: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/>
                </a:tc>
              </a:tr>
              <a:tr h="43398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Allocation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effectLst/>
                        </a:rPr>
                        <a:t>409</a:t>
                      </a:r>
                      <a:r>
                        <a:rPr lang="en-US" sz="1400" kern="1200" baseline="0" dirty="0" smtClean="0">
                          <a:effectLst/>
                        </a:rPr>
                        <a:t> 789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/>
                </a:tc>
              </a:tr>
              <a:tr h="12344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Employee </a:t>
                      </a:r>
                      <a:r>
                        <a:rPr lang="en-GB" sz="1400" dirty="0" smtClean="0">
                          <a:effectLst/>
                        </a:rPr>
                        <a:t>costs -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dirty="0" smtClean="0">
                          <a:effectLst/>
                        </a:rPr>
                        <a:t>As per budget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                             -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dirty="0" smtClean="0">
                          <a:effectLst/>
                        </a:rPr>
                        <a:t>VSP 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                             - Other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 baseline="0" dirty="0" smtClean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Total Employee Costs</a:t>
                      </a:r>
                      <a:endParaRPr lang="en-GB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 dirty="0" smtClean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FF0000"/>
                          </a:solidFill>
                          <a:effectLst/>
                        </a:rPr>
                        <a:t>189 819</a:t>
                      </a:r>
                    </a:p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39 000</a:t>
                      </a:r>
                      <a:endParaRPr lang="en-US" sz="14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228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819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51435" marR="51435" marT="0" marB="0"/>
                </a:tc>
              </a:tr>
              <a:tr h="38956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Percentage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effectLst/>
                        </a:rPr>
                        <a:t>55%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6983" y="193342"/>
            <a:ext cx="80718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2015/16 Budget vs Employee Cost Breakdown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39750" y="769938"/>
            <a:ext cx="813593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6863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547813" y="1799514"/>
          <a:ext cx="5739396" cy="2096443"/>
        </p:xfrm>
        <a:graphic>
          <a:graphicData uri="http://schemas.openxmlformats.org/drawingml/2006/table">
            <a:tbl>
              <a:tblPr firstRow="1" firstCol="1" bandRow="1">
                <a:tableStyleId>{0660B408-B3CF-4A94-85FC-2B1E0A45F4A2}</a:tableStyleId>
              </a:tblPr>
              <a:tblGrid>
                <a:gridCol w="1598610"/>
                <a:gridCol w="1380262"/>
                <a:gridCol w="1380262"/>
                <a:gridCol w="1380262"/>
              </a:tblGrid>
              <a:tr h="8229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/>
                      </a:r>
                      <a:br>
                        <a:rPr lang="en-GB" sz="1400" dirty="0">
                          <a:effectLst/>
                        </a:rPr>
                      </a:b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effectLst/>
                        </a:rPr>
                        <a:t>Projected</a:t>
                      </a:r>
                    </a:p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effectLst/>
                        </a:rPr>
                        <a:t>2016 / 2017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effectLst/>
                        </a:rPr>
                        <a:t>Projected</a:t>
                      </a:r>
                    </a:p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baseline="0" dirty="0" smtClean="0">
                          <a:effectLst/>
                        </a:rPr>
                        <a:t> 2017 </a:t>
                      </a:r>
                      <a:r>
                        <a:rPr lang="en-US" sz="1400" kern="1200" dirty="0" smtClean="0">
                          <a:effectLst/>
                        </a:rPr>
                        <a:t>/ 2018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effectLst/>
                        </a:rPr>
                        <a:t>Projected</a:t>
                      </a:r>
                    </a:p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baseline="0" dirty="0" smtClean="0">
                          <a:effectLst/>
                        </a:rPr>
                        <a:t> 2018</a:t>
                      </a:r>
                      <a:r>
                        <a:rPr lang="en-US" sz="1400" kern="1200" dirty="0" smtClean="0">
                          <a:effectLst/>
                        </a:rPr>
                        <a:t>/ 2019</a:t>
                      </a:r>
                    </a:p>
                  </a:txBody>
                  <a:tcPr marL="51435" marR="51435" marT="0" marB="0"/>
                </a:tc>
              </a:tr>
              <a:tr h="41148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Allocation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405 756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437 178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462</a:t>
                      </a:r>
                      <a:r>
                        <a:rPr lang="en-GB" sz="14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534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41148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Employee </a:t>
                      </a:r>
                      <a:r>
                        <a:rPr lang="en-GB" sz="1400" dirty="0" smtClean="0">
                          <a:effectLst/>
                        </a:rPr>
                        <a:t>costs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145 819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153 508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162</a:t>
                      </a:r>
                      <a:r>
                        <a:rPr lang="en-GB" sz="14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411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38956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Percentage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35%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35%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35%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6983" y="193342"/>
            <a:ext cx="80718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Year Projection – Budget vs Employee Costs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39750" y="769938"/>
            <a:ext cx="813593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4327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 bwMode="auto">
          <a:xfrm>
            <a:off x="252481" y="679598"/>
            <a:ext cx="8639033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folHlink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folHlink"/>
                </a:solidFill>
                <a:latin typeface="Tahoma" pitchFamily="-106" charset="0"/>
                <a:ea typeface="ＭＳ Ｐゴシック" pitchFamily="-65" charset="-128"/>
                <a:cs typeface="ＭＳ Ｐゴシック" pitchFamily="-65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folHlink"/>
                </a:solidFill>
                <a:latin typeface="Tahoma" pitchFamily="-106" charset="0"/>
                <a:ea typeface="ＭＳ Ｐゴシック" pitchFamily="-65" charset="-128"/>
                <a:cs typeface="ＭＳ Ｐゴシック" pitchFamily="-65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folHlink"/>
                </a:solidFill>
                <a:latin typeface="Tahoma" pitchFamily="-106" charset="0"/>
                <a:ea typeface="ＭＳ Ｐゴシック" pitchFamily="-65" charset="-128"/>
                <a:cs typeface="ＭＳ Ｐゴシック" pitchFamily="-65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folHlink"/>
                </a:solidFill>
                <a:latin typeface="Tahoma" pitchFamily="-106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folHlink"/>
                </a:solidFill>
                <a:latin typeface="Tahoma" pitchFamily="-106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folHlink"/>
                </a:solidFill>
                <a:latin typeface="Tahoma" pitchFamily="-106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folHlink"/>
                </a:solidFill>
                <a:latin typeface="Tahoma" pitchFamily="-106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folHlink"/>
                </a:solidFill>
                <a:latin typeface="Tahoma" pitchFamily="-106" charset="0"/>
              </a:defRPr>
            </a:lvl9pPr>
          </a:lstStyle>
          <a:p>
            <a:pPr algn="ctr" defTabSz="914400"/>
            <a:r>
              <a:rPr lang="en-US" sz="2400" kern="0" dirty="0" smtClean="0">
                <a:solidFill>
                  <a:srgbClr val="C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/>
            </a:r>
            <a:br>
              <a:rPr lang="en-US" sz="2400" kern="0" dirty="0" smtClean="0">
                <a:solidFill>
                  <a:srgbClr val="C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</a:br>
            <a:r>
              <a:rPr lang="en-US" sz="2400" kern="0" dirty="0" smtClean="0">
                <a:solidFill>
                  <a:srgbClr val="C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/>
            </a:r>
            <a:br>
              <a:rPr lang="en-US" sz="2400" kern="0" dirty="0" smtClean="0">
                <a:solidFill>
                  <a:srgbClr val="C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</a:br>
            <a:r>
              <a:rPr lang="en-US" sz="2400" kern="0" dirty="0" smtClean="0">
                <a:solidFill>
                  <a:srgbClr val="C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Branding</a:t>
            </a:r>
            <a:br>
              <a:rPr lang="en-US" sz="2400" kern="0" dirty="0" smtClean="0">
                <a:solidFill>
                  <a:srgbClr val="C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</a:br>
            <a:r>
              <a:rPr lang="en-US" sz="2400" kern="0" dirty="0" smtClean="0">
                <a:solidFill>
                  <a:srgbClr val="C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 </a:t>
            </a:r>
            <a:endParaRPr lang="en-US" sz="2400" kern="0" dirty="0">
              <a:solidFill>
                <a:srgbClr val="C00000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13" name="Picture 4" descr="lowressNYDA 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4250" y="3770315"/>
            <a:ext cx="1479550" cy="94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3"/>
          <p:cNvCxnSpPr/>
          <p:nvPr/>
        </p:nvCxnSpPr>
        <p:spPr>
          <a:xfrm>
            <a:off x="1876422" y="1252804"/>
            <a:ext cx="5391150" cy="7144"/>
          </a:xfrm>
          <a:prstGeom prst="line">
            <a:avLst/>
          </a:prstGeom>
          <a:noFill/>
          <a:ln w="31750" cap="flat" cmpd="sng" algn="ctr">
            <a:gradFill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lin ang="5400000" scaled="0"/>
            </a:gradFill>
            <a:prstDash val="solid"/>
            <a:headEnd type="triangle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84580" y="2453951"/>
            <a:ext cx="6306933" cy="4134425"/>
          </a:xfrm>
          <a:prstGeom prst="rect">
            <a:avLst/>
          </a:prstGeom>
          <a:ln>
            <a:noFill/>
          </a:ln>
        </p:spPr>
      </p:pic>
      <p:sp>
        <p:nvSpPr>
          <p:cNvPr id="3" name="Frame 2"/>
          <p:cNvSpPr/>
          <p:nvPr/>
        </p:nvSpPr>
        <p:spPr>
          <a:xfrm>
            <a:off x="3396342" y="3219061"/>
            <a:ext cx="5607699" cy="3378646"/>
          </a:xfrm>
          <a:prstGeom prst="frame">
            <a:avLst>
              <a:gd name="adj1" fmla="val 3268"/>
            </a:avLst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Frame 3"/>
          <p:cNvSpPr/>
          <p:nvPr/>
        </p:nvSpPr>
        <p:spPr>
          <a:xfrm>
            <a:off x="2463800" y="2397965"/>
            <a:ext cx="6540241" cy="4264089"/>
          </a:xfrm>
          <a:prstGeom prst="frame">
            <a:avLst>
              <a:gd name="adj1" fmla="val 2872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267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6984" y="193342"/>
            <a:ext cx="5270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9750" y="769938"/>
            <a:ext cx="813593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730056" y="1699856"/>
            <a:ext cx="538163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8" tIns="45714" rIns="91428" bIns="45714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GB" altLang="en-US" sz="5000" b="1" dirty="0">
                <a:solidFill>
                  <a:srgbClr val="C00000"/>
                </a:solidFill>
              </a:rPr>
              <a:t>1</a:t>
            </a:r>
            <a:endParaRPr lang="en-US" altLang="en-US" sz="5000" b="1" dirty="0">
              <a:solidFill>
                <a:srgbClr val="C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0056" y="2974619"/>
            <a:ext cx="538163" cy="873125"/>
          </a:xfrm>
          <a:prstGeom prst="rect">
            <a:avLst/>
          </a:prstGeom>
        </p:spPr>
        <p:txBody>
          <a:bodyPr wrap="none" lIns="91428" tIns="45714" rIns="91428" bIns="45714">
            <a:spAutoFit/>
          </a:bodyPr>
          <a:lstStyle/>
          <a:p>
            <a:pPr>
              <a:defRPr/>
            </a:pPr>
            <a:r>
              <a:rPr lang="en-GB" sz="5000" b="1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endParaRPr lang="en-US" sz="5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1268219" y="3212335"/>
            <a:ext cx="3779027" cy="261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8" tIns="45714" rIns="91428" bIns="45714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100" b="1" dirty="0">
                <a:solidFill>
                  <a:srgbClr val="595959"/>
                </a:solidFill>
              </a:rPr>
              <a:t>Budget linked to MTSF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1268219" y="4580851"/>
            <a:ext cx="3844341" cy="261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8" tIns="45714" rIns="91428" bIns="45714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GB" altLang="en-US" sz="1100" b="1" dirty="0">
                <a:solidFill>
                  <a:srgbClr val="595959"/>
                </a:solidFill>
              </a:rPr>
              <a:t>Quarter three financial performance</a:t>
            </a: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1268219" y="1958242"/>
            <a:ext cx="2957933" cy="43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8" tIns="45714" rIns="91428" bIns="45714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100" b="1" dirty="0" smtClean="0">
                <a:solidFill>
                  <a:srgbClr val="595959"/>
                </a:solidFill>
              </a:rPr>
              <a:t>Quarter three performance against set targets </a:t>
            </a:r>
            <a:endParaRPr lang="en-US" altLang="en-US" sz="1100" b="1" dirty="0">
              <a:solidFill>
                <a:srgbClr val="595959"/>
              </a:solidFill>
            </a:endParaRP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730056" y="4350981"/>
            <a:ext cx="538163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8" tIns="45714" rIns="91428" bIns="45714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GB" altLang="en-US" sz="5000" b="1">
                <a:solidFill>
                  <a:srgbClr val="FFC000"/>
                </a:solidFill>
              </a:rPr>
              <a:t>3</a:t>
            </a:r>
            <a:endParaRPr lang="en-US" altLang="en-US" sz="5000" b="1">
              <a:solidFill>
                <a:srgbClr val="FFC000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644330" y="1528406"/>
            <a:ext cx="7865187" cy="3886200"/>
            <a:chOff x="644331" y="1528406"/>
            <a:chExt cx="5549900" cy="3886200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644331" y="1528406"/>
              <a:ext cx="5537200" cy="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44331" y="2823806"/>
              <a:ext cx="5537200" cy="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44331" y="4119206"/>
              <a:ext cx="5537200" cy="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657031" y="5414606"/>
              <a:ext cx="5537200" cy="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4528358" y="1701339"/>
            <a:ext cx="540508" cy="86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8" tIns="45714" rIns="91428" bIns="45714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GB" altLang="en-US" sz="5000" b="1" dirty="0">
                <a:solidFill>
                  <a:srgbClr val="00B050"/>
                </a:solidFill>
              </a:rPr>
              <a:t>4</a:t>
            </a:r>
            <a:endParaRPr lang="en-US" altLang="en-US" sz="5000" b="1" dirty="0">
              <a:solidFill>
                <a:srgbClr val="00B050"/>
              </a:solidFill>
            </a:endParaRP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4470029" y="2995911"/>
            <a:ext cx="540508" cy="86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8" tIns="45714" rIns="91428" bIns="45714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GB" altLang="en-US" sz="5000" b="1" dirty="0">
                <a:solidFill>
                  <a:srgbClr val="0070C0"/>
                </a:solidFill>
              </a:rPr>
              <a:t>5</a:t>
            </a:r>
            <a:endParaRPr lang="en-US" altLang="en-US" sz="5000" b="1" dirty="0">
              <a:solidFill>
                <a:srgbClr val="0070C0"/>
              </a:solidFill>
            </a:endParaRP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4460700" y="4335685"/>
            <a:ext cx="540508" cy="86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8" tIns="45714" rIns="91428" bIns="45714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GB" altLang="en-US" sz="5000" b="1" dirty="0">
                <a:solidFill>
                  <a:schemeClr val="accent6">
                    <a:lumMod val="75000"/>
                  </a:schemeClr>
                </a:solidFill>
              </a:rPr>
              <a:t>6</a:t>
            </a:r>
            <a:endParaRPr lang="en-US" altLang="en-US" sz="5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Rectangle 9"/>
          <p:cNvSpPr>
            <a:spLocks noChangeArrowheads="1"/>
          </p:cNvSpPr>
          <p:nvPr/>
        </p:nvSpPr>
        <p:spPr bwMode="auto">
          <a:xfrm>
            <a:off x="5068866" y="1960824"/>
            <a:ext cx="3779027" cy="600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8" tIns="45714" rIns="91428" bIns="45714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100" b="1" dirty="0" smtClean="0">
                <a:solidFill>
                  <a:srgbClr val="595959"/>
                </a:solidFill>
              </a:rPr>
              <a:t>3 Year Projection – Budget vs </a:t>
            </a:r>
            <a:r>
              <a:rPr lang="en-US" altLang="en-US" sz="1100" b="1" dirty="0">
                <a:solidFill>
                  <a:srgbClr val="595959"/>
                </a:solidFill>
              </a:rPr>
              <a:t>E</a:t>
            </a:r>
            <a:r>
              <a:rPr lang="en-US" altLang="en-US" sz="1100" b="1" dirty="0" smtClean="0">
                <a:solidFill>
                  <a:srgbClr val="595959"/>
                </a:solidFill>
              </a:rPr>
              <a:t>mployee Costs</a:t>
            </a:r>
          </a:p>
          <a:p>
            <a:endParaRPr lang="en-US" altLang="en-US" sz="1100" b="1" dirty="0">
              <a:solidFill>
                <a:srgbClr val="595959"/>
              </a:solidFill>
            </a:endParaRPr>
          </a:p>
          <a:p>
            <a:endParaRPr lang="en-US" altLang="en-US" sz="1100" b="1" dirty="0">
              <a:solidFill>
                <a:srgbClr val="595959"/>
              </a:solidFill>
            </a:endParaRPr>
          </a:p>
        </p:txBody>
      </p:sp>
      <p:sp>
        <p:nvSpPr>
          <p:cNvPr id="27" name="Rectangle 9"/>
          <p:cNvSpPr>
            <a:spLocks noChangeArrowheads="1"/>
          </p:cNvSpPr>
          <p:nvPr/>
        </p:nvSpPr>
        <p:spPr bwMode="auto">
          <a:xfrm>
            <a:off x="5066521" y="3204093"/>
            <a:ext cx="3779027" cy="261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8" tIns="45714" rIns="91428" bIns="45714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100" b="1" dirty="0" smtClean="0">
                <a:solidFill>
                  <a:srgbClr val="595959"/>
                </a:solidFill>
              </a:rPr>
              <a:t>Branding &amp; Accessibility</a:t>
            </a:r>
            <a:endParaRPr lang="en-US" altLang="en-US" sz="1100" b="1" dirty="0">
              <a:solidFill>
                <a:srgbClr val="595959"/>
              </a:solidFill>
            </a:endParaRPr>
          </a:p>
        </p:txBody>
      </p:sp>
      <p:sp>
        <p:nvSpPr>
          <p:cNvPr id="28" name="Rectangle 11"/>
          <p:cNvSpPr>
            <a:spLocks noChangeArrowheads="1"/>
          </p:cNvSpPr>
          <p:nvPr/>
        </p:nvSpPr>
        <p:spPr bwMode="auto">
          <a:xfrm>
            <a:off x="5010537" y="4579462"/>
            <a:ext cx="3835011" cy="261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8" tIns="45714" rIns="91428" bIns="45714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100" b="1" dirty="0" smtClean="0">
                <a:solidFill>
                  <a:srgbClr val="595959"/>
                </a:solidFill>
              </a:rPr>
              <a:t>Outreach and Dialogue Sessions</a:t>
            </a:r>
            <a:endParaRPr lang="en-US" altLang="en-US" sz="1100" b="1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516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6983" y="193342"/>
            <a:ext cx="8118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Branding of LYO’s and Beneficiary Sites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9750" y="769938"/>
            <a:ext cx="813593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42205336"/>
              </p:ext>
            </p:extLst>
          </p:nvPr>
        </p:nvGraphicFramePr>
        <p:xfrm>
          <a:off x="720141" y="1474236"/>
          <a:ext cx="7708511" cy="2769885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2931239"/>
                <a:gridCol w="4777272"/>
              </a:tblGrid>
              <a:tr h="6876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/>
                      </a:r>
                      <a:br>
                        <a:rPr lang="en-GB" sz="1800" dirty="0">
                          <a:effectLst/>
                        </a:rPr>
                      </a:b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 smtClean="0">
                        <a:effectLst/>
                      </a:endParaRPr>
                    </a:p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 smtClean="0">
                        <a:effectLst/>
                      </a:endParaRPr>
                    </a:p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bg1"/>
                          </a:solidFill>
                          <a:effectLst/>
                        </a:rPr>
                        <a:t>Progress</a:t>
                      </a:r>
                      <a:r>
                        <a:rPr lang="en-US" sz="1800" kern="1200" baseline="0" dirty="0" smtClean="0">
                          <a:solidFill>
                            <a:schemeClr val="bg1"/>
                          </a:solidFill>
                          <a:effectLst/>
                        </a:rPr>
                        <a:t> Update</a:t>
                      </a:r>
                      <a:endParaRPr lang="en-US" sz="1800" kern="1200" dirty="0" smtClean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</a:tr>
              <a:tr h="56412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</a:rPr>
                        <a:t>LYO’s branded in 15/16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r>
                        <a:rPr lang="en-US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LYOs have been branded to date.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55983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</a:rPr>
                        <a:t>LYO’s to be branded in 16/17</a:t>
                      </a:r>
                      <a:endParaRPr lang="en-GB" sz="1800" b="0" dirty="0" smtClean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60 LYOs are yet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to be branded in the new financial year.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</a:tr>
              <a:tr h="51941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</a:rPr>
                        <a:t>Special Project -  to</a:t>
                      </a:r>
                      <a:r>
                        <a:rPr lang="en-GB" sz="1800" b="0" baseline="0" dirty="0" smtClean="0">
                          <a:effectLst/>
                        </a:rPr>
                        <a:t> address beneficiary business site branding backlog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en-US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align with new NYDA branding standards with outstanding business sites including branches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8584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6983" y="193342"/>
            <a:ext cx="8118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2015/16 Outreach and Dialogues Conducted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9750" y="769938"/>
            <a:ext cx="813593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01074260"/>
              </p:ext>
            </p:extLst>
          </p:nvPr>
        </p:nvGraphicFramePr>
        <p:xfrm>
          <a:off x="321392" y="856069"/>
          <a:ext cx="8645330" cy="5649944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3298265"/>
                <a:gridCol w="5347065"/>
              </a:tblGrid>
              <a:tr h="9575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</a:rPr>
                        <a:t/>
                      </a:r>
                      <a:br>
                        <a:rPr lang="en-GB" sz="1800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GB" sz="1800" dirty="0" smtClean="0">
                          <a:solidFill>
                            <a:schemeClr val="bg1"/>
                          </a:solidFill>
                          <a:effectLst/>
                        </a:rPr>
                        <a:t>Accessibility Projects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bg1"/>
                          </a:solidFill>
                          <a:effectLst/>
                        </a:rPr>
                        <a:t>Description</a:t>
                      </a:r>
                      <a:endParaRPr lang="en-US" sz="1800" kern="1200" baseline="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(what &amp; when)</a:t>
                      </a:r>
                      <a:endParaRPr lang="en-US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 smtClean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</a:tr>
              <a:tr h="783445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Branch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WiFi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Roll out plan 16/17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Roll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out of </a:t>
                      </a:r>
                      <a:r>
                        <a:rPr lang="en-US" sz="14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WiFi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will kick off in April 2016.</a:t>
                      </a:r>
                    </a:p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Anticipated end date June 2016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783445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NYDA Mobile App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Back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end is at 90% completion.</a:t>
                      </a:r>
                    </a:p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Proposed go-live 30 March 2016.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</a:tr>
              <a:tr h="465732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Outreach Vehicle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One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(1) outreach truck to be procured through the </a:t>
                      </a:r>
                      <a:r>
                        <a:rPr lang="en-US" sz="1400" b="0" kern="1200" baseline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government fleet – April 2016.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611482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Thulamela Branch Office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office is operational and the following personnel is in branch:</a:t>
                      </a:r>
                    </a:p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indent="-34290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Branch Manager</a:t>
                      </a:r>
                    </a:p>
                    <a:p>
                      <a:pPr marL="342900" marR="0" indent="-34290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Service Co-</a:t>
                      </a:r>
                      <a:r>
                        <a:rPr lang="en-US" sz="14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Ordinator</a:t>
                      </a:r>
                      <a:endParaRPr lang="en-US" sz="1400" b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indent="-34290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Product Co-</a:t>
                      </a:r>
                      <a:r>
                        <a:rPr lang="en-US" sz="14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Ordinator</a:t>
                      </a:r>
                      <a:endParaRPr lang="en-US" sz="1400" b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indent="-34290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Branch administrator</a:t>
                      </a:r>
                    </a:p>
                    <a:p>
                      <a:pPr marL="0" marR="0" indent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branch will have a total of 17 staff including the Branch Manager and will serve as a full service branch.   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7877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 bwMode="auto">
          <a:xfrm>
            <a:off x="252481" y="679598"/>
            <a:ext cx="8639033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folHlink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folHlink"/>
                </a:solidFill>
                <a:latin typeface="Tahoma" pitchFamily="-106" charset="0"/>
                <a:ea typeface="ＭＳ Ｐゴシック" pitchFamily="-65" charset="-128"/>
                <a:cs typeface="ＭＳ Ｐゴシック" pitchFamily="-65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folHlink"/>
                </a:solidFill>
                <a:latin typeface="Tahoma" pitchFamily="-106" charset="0"/>
                <a:ea typeface="ＭＳ Ｐゴシック" pitchFamily="-65" charset="-128"/>
                <a:cs typeface="ＭＳ Ｐゴシック" pitchFamily="-65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folHlink"/>
                </a:solidFill>
                <a:latin typeface="Tahoma" pitchFamily="-106" charset="0"/>
                <a:ea typeface="ＭＳ Ｐゴシック" pitchFamily="-65" charset="-128"/>
                <a:cs typeface="ＭＳ Ｐゴシック" pitchFamily="-65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folHlink"/>
                </a:solidFill>
                <a:latin typeface="Tahoma" pitchFamily="-106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folHlink"/>
                </a:solidFill>
                <a:latin typeface="Tahoma" pitchFamily="-106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folHlink"/>
                </a:solidFill>
                <a:latin typeface="Tahoma" pitchFamily="-106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folHlink"/>
                </a:solidFill>
                <a:latin typeface="Tahoma" pitchFamily="-106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folHlink"/>
                </a:solidFill>
                <a:latin typeface="Tahoma" pitchFamily="-106" charset="0"/>
              </a:defRPr>
            </a:lvl9pPr>
          </a:lstStyle>
          <a:p>
            <a:pPr algn="ctr" defTabSz="914400"/>
            <a:r>
              <a:rPr lang="en-US" sz="2400" kern="0" dirty="0" smtClean="0">
                <a:solidFill>
                  <a:srgbClr val="C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/>
            </a:r>
            <a:br>
              <a:rPr lang="en-US" sz="2400" kern="0" dirty="0" smtClean="0">
                <a:solidFill>
                  <a:srgbClr val="C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</a:br>
            <a:r>
              <a:rPr lang="en-US" sz="2400" kern="0" dirty="0" smtClean="0">
                <a:solidFill>
                  <a:srgbClr val="C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/>
            </a:r>
            <a:br>
              <a:rPr lang="en-US" sz="2400" kern="0" dirty="0" smtClean="0">
                <a:solidFill>
                  <a:srgbClr val="C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</a:br>
            <a:r>
              <a:rPr lang="en-US" sz="2400" kern="0" dirty="0" smtClean="0">
                <a:solidFill>
                  <a:srgbClr val="C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Youth Outreach and Dialogue Sessions 15/16</a:t>
            </a:r>
            <a:br>
              <a:rPr lang="en-US" sz="2400" kern="0" dirty="0" smtClean="0">
                <a:solidFill>
                  <a:srgbClr val="C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</a:br>
            <a:r>
              <a:rPr lang="en-US" sz="2400" kern="0" dirty="0" smtClean="0">
                <a:solidFill>
                  <a:srgbClr val="C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 </a:t>
            </a:r>
            <a:endParaRPr lang="en-US" sz="2400" kern="0" dirty="0">
              <a:solidFill>
                <a:srgbClr val="C00000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13" name="Picture 4" descr="lowressNYDA 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4250" y="3770315"/>
            <a:ext cx="1479550" cy="94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3"/>
          <p:cNvCxnSpPr/>
          <p:nvPr/>
        </p:nvCxnSpPr>
        <p:spPr>
          <a:xfrm>
            <a:off x="1876422" y="1252804"/>
            <a:ext cx="5391150" cy="7144"/>
          </a:xfrm>
          <a:prstGeom prst="line">
            <a:avLst/>
          </a:prstGeom>
          <a:noFill/>
          <a:ln w="31750" cap="flat" cmpd="sng" algn="ctr">
            <a:gradFill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lin ang="5400000" scaled="0"/>
            </a:gradFill>
            <a:prstDash val="solid"/>
            <a:headEnd type="triangle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3" name="Frame 2"/>
          <p:cNvSpPr/>
          <p:nvPr/>
        </p:nvSpPr>
        <p:spPr>
          <a:xfrm>
            <a:off x="3396342" y="3219061"/>
            <a:ext cx="5607699" cy="3378646"/>
          </a:xfrm>
          <a:prstGeom prst="frame">
            <a:avLst>
              <a:gd name="adj1" fmla="val 3268"/>
            </a:avLst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Frame 3"/>
          <p:cNvSpPr/>
          <p:nvPr/>
        </p:nvSpPr>
        <p:spPr>
          <a:xfrm>
            <a:off x="2463800" y="2397965"/>
            <a:ext cx="6540241" cy="4264089"/>
          </a:xfrm>
          <a:prstGeom prst="frame">
            <a:avLst>
              <a:gd name="adj1" fmla="val 2872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554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17217393"/>
              </p:ext>
            </p:extLst>
          </p:nvPr>
        </p:nvGraphicFramePr>
        <p:xfrm>
          <a:off x="539750" y="1110343"/>
          <a:ext cx="8342993" cy="5495729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4150412"/>
                <a:gridCol w="4192581"/>
              </a:tblGrid>
              <a:tr h="105532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/>
                      </a:r>
                      <a:b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  <a:effectLst/>
                        </a:rPr>
                        <a:t>Outreach</a:t>
                      </a:r>
                      <a:r>
                        <a:rPr lang="en-GB" sz="1400" baseline="0" dirty="0" smtClean="0">
                          <a:solidFill>
                            <a:schemeClr val="bg1"/>
                          </a:solidFill>
                          <a:effectLst/>
                        </a:rPr>
                        <a:t> Programmes</a:t>
                      </a:r>
                    </a:p>
                  </a:txBody>
                  <a:tcPr marL="51435" marR="51435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effectLst/>
                        </a:rPr>
                        <a:t>Dialogue</a:t>
                      </a:r>
                      <a:r>
                        <a:rPr lang="en-US" sz="1400" kern="1200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bg1"/>
                          </a:solidFill>
                          <a:effectLst/>
                        </a:rPr>
                        <a:t>Programmes</a:t>
                      </a:r>
                      <a:endParaRPr lang="en-US" sz="1400" kern="1200" baseline="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 smtClean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51435" marR="51435" marT="0" marB="0">
                    <a:solidFill>
                      <a:schemeClr val="accent2"/>
                    </a:solidFill>
                  </a:tcPr>
                </a:tc>
              </a:tr>
              <a:tr h="2399704">
                <a:tc>
                  <a:txBody>
                    <a:bodyPr/>
                    <a:lstStyle/>
                    <a:p>
                      <a:pPr marL="0" marR="0" lvl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October 2015, Western Cape, Young people at work,  </a:t>
                      </a:r>
                      <a:r>
                        <a:rPr lang="en-ZA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2 584 Outreach,</a:t>
                      </a:r>
                    </a:p>
                    <a:p>
                      <a:pPr marL="0" marR="0" lvl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October 2015, KZN, </a:t>
                      </a:r>
                      <a:r>
                        <a:rPr lang="en-ZA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Inhlwathi</a:t>
                      </a:r>
                      <a:r>
                        <a:rPr lang="en-ZA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ZA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</a:t>
                      </a:r>
                      <a:r>
                        <a:rPr lang="en-ZA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Career Indaba 2015, </a:t>
                      </a:r>
                      <a:r>
                        <a:rPr lang="en-ZA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Inkosi</a:t>
                      </a:r>
                      <a:r>
                        <a:rPr lang="en-ZA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ZA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Inkanyiso</a:t>
                      </a:r>
                      <a:r>
                        <a:rPr lang="en-ZA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Hall</a:t>
                      </a:r>
                    </a:p>
                    <a:p>
                      <a:pPr marL="0" marR="0" lvl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October</a:t>
                      </a:r>
                      <a:r>
                        <a:rPr lang="en-ZA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2015, Mpumalanga, </a:t>
                      </a:r>
                      <a:r>
                        <a:rPr lang="en-ZA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Youth in business, Bram Fischer Hall</a:t>
                      </a:r>
                    </a:p>
                    <a:p>
                      <a:pPr marL="0" marR="0" lvl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October 2015, Gauteng, </a:t>
                      </a:r>
                      <a:r>
                        <a:rPr lang="en-ZA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ZA" sz="9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Doornkop</a:t>
                      </a:r>
                      <a:r>
                        <a:rPr lang="en-ZA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Community Hall,</a:t>
                      </a:r>
                      <a:r>
                        <a:rPr lang="en-ZA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ZA" sz="9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Tirhisane</a:t>
                      </a:r>
                      <a:r>
                        <a:rPr lang="en-ZA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Mayoral visits,</a:t>
                      </a: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lvl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 May: Soweto Community Centre</a:t>
                      </a:r>
                    </a:p>
                    <a:p>
                      <a:pPr marL="0" marR="0" lvl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 May: </a:t>
                      </a:r>
                      <a:r>
                        <a:rPr lang="en-ZA" sz="9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Masilonyane</a:t>
                      </a:r>
                      <a:r>
                        <a:rPr lang="en-ZA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Municipality</a:t>
                      </a:r>
                    </a:p>
                    <a:p>
                      <a:pPr marL="0" marR="0" lvl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08 May: Mogale City</a:t>
                      </a:r>
                    </a:p>
                    <a:p>
                      <a:pPr marL="0" marR="0" lvl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 May: </a:t>
                      </a:r>
                      <a:r>
                        <a:rPr lang="en-ZA" sz="9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Ipelegeng</a:t>
                      </a:r>
                      <a:r>
                        <a:rPr lang="en-ZA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Community Hall- </a:t>
                      </a:r>
                      <a:r>
                        <a:rPr lang="en-ZA" sz="9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Mamosa</a:t>
                      </a:r>
                      <a:endParaRPr lang="en-ZA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 May: </a:t>
                      </a:r>
                      <a:r>
                        <a:rPr lang="en-ZA" sz="9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Bophelong</a:t>
                      </a:r>
                      <a:r>
                        <a:rPr lang="en-ZA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ZA" sz="9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Thusong</a:t>
                      </a:r>
                      <a:r>
                        <a:rPr lang="en-ZA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Centre- Vaal</a:t>
                      </a:r>
                    </a:p>
                    <a:p>
                      <a:pPr marL="0" marR="0" lvl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June: </a:t>
                      </a:r>
                      <a:r>
                        <a:rPr lang="en-ZA" sz="9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Malmersbury</a:t>
                      </a:r>
                      <a:r>
                        <a:rPr lang="en-ZA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ZA" sz="9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Swartland</a:t>
                      </a:r>
                      <a:r>
                        <a:rPr lang="en-ZA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Municipality</a:t>
                      </a:r>
                    </a:p>
                    <a:p>
                      <a:pPr marL="0" marR="0" lvl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 June: Johannesburg Library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1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05 June 2015:  </a:t>
                      </a:r>
                      <a:r>
                        <a:rPr lang="en-ZA" sz="900" b="1" kern="1200" noProof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Ennerdale</a:t>
                      </a:r>
                      <a:endParaRPr lang="en-ZA" sz="900" b="1" kern="1200" noProof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1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 July: Frankfort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1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 June: City of Cape Town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1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 June: Gugulethu Sports Complex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1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 July: </a:t>
                      </a:r>
                      <a:r>
                        <a:rPr lang="en-ZA" sz="900" b="1" kern="1200" noProof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Ilinge</a:t>
                      </a:r>
                      <a:r>
                        <a:rPr lang="en-ZA" sz="900" b="1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Community Hall- Queenstown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1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 July: Magagula Heights- Nigel</a:t>
                      </a:r>
                    </a:p>
                    <a:p>
                      <a:pPr lvl="0"/>
                      <a:endParaRPr lang="en-US" sz="900" b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/>
                </a:tc>
              </a:tr>
              <a:tr h="788475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ZA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August,</a:t>
                      </a:r>
                      <a:r>
                        <a:rPr lang="en-ZA" sz="9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ZA" sz="9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Kwa</a:t>
                      </a:r>
                      <a:r>
                        <a:rPr lang="en-ZA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-Zulu Natal, </a:t>
                      </a:r>
                      <a:r>
                        <a:rPr lang="en-ZA" sz="9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Pietermaritsburg</a:t>
                      </a:r>
                      <a:r>
                        <a:rPr lang="en-ZA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ZA" sz="9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Msundizi</a:t>
                      </a:r>
                      <a:r>
                        <a:rPr lang="en-ZA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Local Municipality</a:t>
                      </a:r>
                    </a:p>
                    <a:p>
                      <a:pPr marL="0" marR="0" lvl="0" indent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ZA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August Limpopo, </a:t>
                      </a:r>
                      <a:r>
                        <a:rPr lang="en-ZA" sz="9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Modimolle</a:t>
                      </a:r>
                      <a:r>
                        <a:rPr lang="en-ZA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ZA" sz="9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Thaba-Zimbi</a:t>
                      </a:r>
                      <a:r>
                        <a:rPr lang="en-ZA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marL="0" marR="0" lvl="0" indent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ZA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August, Free State, Frankfurt, Social Cohesion</a:t>
                      </a:r>
                    </a:p>
                  </a:txBody>
                  <a:tcPr marL="51435" marR="51435" marT="0" marB="0"/>
                </a:tc>
              </a:tr>
              <a:tr h="1252226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ZA" sz="900" b="1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 October 2015: </a:t>
                      </a:r>
                      <a:r>
                        <a:rPr lang="en-ZA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KZN, Pietermaritzburg, Economic participation</a:t>
                      </a:r>
                    </a:p>
                    <a:p>
                      <a:pPr marL="0" marR="0" lvl="0" indent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ZA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 October 2015 :North West </a:t>
                      </a:r>
                      <a:r>
                        <a:rPr lang="en-ZA" sz="9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Huhudi</a:t>
                      </a:r>
                      <a:r>
                        <a:rPr lang="en-ZA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hall, Entrepreneurship dialogue </a:t>
                      </a:r>
                    </a:p>
                    <a:p>
                      <a:pPr marL="0" marR="0" lvl="0" indent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ZA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November 2015: KZN, Lower South Coast, Youth Accord</a:t>
                      </a:r>
                    </a:p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6983" y="193342"/>
            <a:ext cx="8118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2015/16 Outreach and Dialogues Conducted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9750" y="769938"/>
            <a:ext cx="813593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0373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7002" y="3241342"/>
            <a:ext cx="5270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END!!</a:t>
            </a:r>
            <a:endParaRPr lang="en-US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9750" y="769938"/>
            <a:ext cx="813593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1558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5" descr="repor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/>
          <p:cNvSpPr txBox="1">
            <a:spLocks/>
          </p:cNvSpPr>
          <p:nvPr/>
        </p:nvSpPr>
        <p:spPr bwMode="auto">
          <a:xfrm>
            <a:off x="252481" y="679598"/>
            <a:ext cx="8639033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folHlink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folHlink"/>
                </a:solidFill>
                <a:latin typeface="Tahoma" pitchFamily="-106" charset="0"/>
                <a:ea typeface="ＭＳ Ｐゴシック" pitchFamily="-65" charset="-128"/>
                <a:cs typeface="ＭＳ Ｐゴシック" pitchFamily="-65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folHlink"/>
                </a:solidFill>
                <a:latin typeface="Tahoma" pitchFamily="-106" charset="0"/>
                <a:ea typeface="ＭＳ Ｐゴシック" pitchFamily="-65" charset="-128"/>
                <a:cs typeface="ＭＳ Ｐゴシック" pitchFamily="-65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folHlink"/>
                </a:solidFill>
                <a:latin typeface="Tahoma" pitchFamily="-106" charset="0"/>
                <a:ea typeface="ＭＳ Ｐゴシック" pitchFamily="-65" charset="-128"/>
                <a:cs typeface="ＭＳ Ｐゴシック" pitchFamily="-65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folHlink"/>
                </a:solidFill>
                <a:latin typeface="Tahoma" pitchFamily="-106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folHlink"/>
                </a:solidFill>
                <a:latin typeface="Tahoma" pitchFamily="-106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folHlink"/>
                </a:solidFill>
                <a:latin typeface="Tahoma" pitchFamily="-106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folHlink"/>
                </a:solidFill>
                <a:latin typeface="Tahoma" pitchFamily="-106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folHlink"/>
                </a:solidFill>
                <a:latin typeface="Tahoma" pitchFamily="-106" charset="0"/>
              </a:defRPr>
            </a:lvl9pPr>
          </a:lstStyle>
          <a:p>
            <a:pPr algn="ctr" defTabSz="914400"/>
            <a:r>
              <a:rPr lang="en-US" sz="2400" kern="0" smtClean="0">
                <a:solidFill>
                  <a:srgbClr val="C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/>
            </a:r>
            <a:br>
              <a:rPr lang="en-US" sz="2400" kern="0" smtClean="0">
                <a:solidFill>
                  <a:srgbClr val="C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</a:br>
            <a:r>
              <a:rPr lang="en-US" sz="2400" kern="0" smtClean="0">
                <a:solidFill>
                  <a:srgbClr val="C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/>
            </a:r>
            <a:br>
              <a:rPr lang="en-US" sz="2400" kern="0" smtClean="0">
                <a:solidFill>
                  <a:srgbClr val="C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</a:br>
            <a:r>
              <a:rPr lang="en-US" sz="2400" kern="0" smtClean="0">
                <a:solidFill>
                  <a:srgbClr val="C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NYDA QUARTER PERFORMANCE INFORMATION</a:t>
            </a:r>
            <a:br>
              <a:rPr lang="en-US" sz="2400" kern="0" smtClean="0">
                <a:solidFill>
                  <a:srgbClr val="C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</a:br>
            <a:r>
              <a:rPr lang="en-US" sz="2400" kern="0" smtClean="0">
                <a:solidFill>
                  <a:srgbClr val="C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2015/2016 </a:t>
            </a:r>
            <a:endParaRPr lang="en-US" sz="2400" kern="0" dirty="0">
              <a:solidFill>
                <a:srgbClr val="C00000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13" name="Picture 4" descr="lowressNYDA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4250" y="3770315"/>
            <a:ext cx="1479550" cy="94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3"/>
          <p:cNvCxnSpPr/>
          <p:nvPr/>
        </p:nvCxnSpPr>
        <p:spPr>
          <a:xfrm>
            <a:off x="1876422" y="1252804"/>
            <a:ext cx="5391150" cy="7144"/>
          </a:xfrm>
          <a:prstGeom prst="line">
            <a:avLst/>
          </a:prstGeom>
          <a:noFill/>
          <a:ln w="31750" cap="flat" cmpd="sng" algn="ctr">
            <a:gradFill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lin ang="5400000" scaled="0"/>
            </a:gradFill>
            <a:prstDash val="solid"/>
            <a:headEnd type="triangle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xmlns="" val="139912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7750" y="193342"/>
            <a:ext cx="78199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VIEW 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NYDA QUARTER 3 PERFORMANCE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9750" y="769938"/>
            <a:ext cx="813593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2743200" y="1506892"/>
          <a:ext cx="6100548" cy="3715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539750" y="1070857"/>
          <a:ext cx="3304647" cy="19087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28088"/>
                <a:gridCol w="576559"/>
              </a:tblGrid>
              <a:tr h="4740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Description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70" marR="630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Figure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70" marR="63070" marT="0" marB="0" anchor="b"/>
                </a:tc>
              </a:tr>
              <a:tr h="2516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70" marR="630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70" marR="63070" marT="0" marB="0" anchor="b"/>
                </a:tc>
              </a:tr>
              <a:tr h="2516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chemeClr val="tx1"/>
                          </a:solidFill>
                          <a:effectLst/>
                        </a:rPr>
                        <a:t>Year-to-date target met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70" marR="6307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70" marR="63070" marT="0" marB="0" anchor="b">
                    <a:solidFill>
                      <a:srgbClr val="92D050"/>
                    </a:solidFill>
                  </a:tcPr>
                </a:tc>
              </a:tr>
              <a:tr h="3374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 smtClean="0">
                          <a:solidFill>
                            <a:schemeClr val="tx1"/>
                          </a:solidFill>
                          <a:effectLst/>
                        </a:rPr>
                        <a:t>Indicator active in quarter 4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70" marR="6307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70" marR="63070" marT="0" marB="0" anchor="b">
                    <a:solidFill>
                      <a:srgbClr val="FFFF00"/>
                    </a:solidFill>
                  </a:tcPr>
                </a:tc>
              </a:tr>
              <a:tr h="3422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 smtClean="0">
                          <a:solidFill>
                            <a:schemeClr val="tx1"/>
                          </a:solidFill>
                          <a:effectLst/>
                        </a:rPr>
                        <a:t>Year</a:t>
                      </a:r>
                      <a:r>
                        <a:rPr lang="en-ZA" sz="1000" baseline="0" dirty="0" smtClean="0">
                          <a:solidFill>
                            <a:schemeClr val="tx1"/>
                          </a:solidFill>
                          <a:effectLst/>
                        </a:rPr>
                        <a:t> to date target not met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70" marR="6307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70" marR="63070" marT="0" marB="0" anchor="b">
                    <a:solidFill>
                      <a:srgbClr val="FF0000"/>
                    </a:solidFill>
                  </a:tcPr>
                </a:tc>
              </a:tr>
              <a:tr h="2516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chemeClr val="tx1"/>
                          </a:solidFill>
                          <a:effectLst/>
                        </a:rPr>
                        <a:t>KPIs as per APP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70" marR="630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70" marR="63070" marT="0" marB="0" anchor="b"/>
                </a:tc>
              </a:tr>
            </a:tbl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/>
          </p:nvPr>
        </p:nvGraphicFramePr>
        <p:xfrm>
          <a:off x="2400839" y="2411961"/>
          <a:ext cx="5537840" cy="4132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88125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51926" y="150482"/>
          <a:ext cx="8605471" cy="635881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{21E4AEA4-8DFA-4A89-87EB-49C32662AFE0}</a:tableStyleId>
              </a:tblPr>
              <a:tblGrid>
                <a:gridCol w="1152507"/>
                <a:gridCol w="1656904"/>
                <a:gridCol w="1241812"/>
                <a:gridCol w="1233093"/>
                <a:gridCol w="1247599"/>
                <a:gridCol w="2073556"/>
              </a:tblGrid>
              <a:tr h="257181">
                <a:tc gridSpan="6">
                  <a:txBody>
                    <a:bodyPr/>
                    <a:lstStyle/>
                    <a:p>
                      <a:pPr marR="46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ZA" sz="1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PROGRAMME </a:t>
                      </a:r>
                      <a:r>
                        <a:rPr lang="en-ZA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AREA 1: ECONOMIC PARTICIPATION</a:t>
                      </a:r>
                      <a:endParaRPr lang="en-ZA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70" marR="131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pPr marR="46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70" marR="131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C000">
                            <a:shade val="30000"/>
                            <a:satMod val="115000"/>
                          </a:srgbClr>
                        </a:gs>
                        <a:gs pos="50000">
                          <a:srgbClr val="FFC000">
                            <a:shade val="67500"/>
                            <a:satMod val="115000"/>
                          </a:srgbClr>
                        </a:gs>
                        <a:gs pos="100000">
                          <a:srgbClr val="FFC000">
                            <a:shade val="100000"/>
                            <a:satMod val="115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44680">
                <a:tc rowSpan="2">
                  <a:txBody>
                    <a:bodyPr/>
                    <a:lstStyle/>
                    <a:p>
                      <a:pPr marL="36000" marR="46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STRATEGIC OBJECTIVE</a:t>
                      </a:r>
                      <a:endParaRPr lang="en-ZA" sz="1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70" marR="131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gradFill flip="none" rotWithShape="1">
                      <a:gsLst>
                        <a:gs pos="0">
                          <a:srgbClr val="FFC000">
                            <a:shade val="30000"/>
                            <a:satMod val="115000"/>
                          </a:srgbClr>
                        </a:gs>
                        <a:gs pos="50000">
                          <a:srgbClr val="FFC000">
                            <a:shade val="67500"/>
                            <a:satMod val="115000"/>
                          </a:srgbClr>
                        </a:gs>
                        <a:gs pos="100000">
                          <a:srgbClr val="FFC0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rowSpan="2">
                  <a:txBody>
                    <a:bodyPr/>
                    <a:lstStyle/>
                    <a:p>
                      <a:pPr marL="36000" marR="46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KEY PERFORMANCE INDICATOR</a:t>
                      </a:r>
                      <a:endParaRPr lang="en-ZA" sz="1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70" marR="131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gradFill flip="none" rotWithShape="1">
                      <a:gsLst>
                        <a:gs pos="0">
                          <a:srgbClr val="FFC000">
                            <a:shade val="30000"/>
                            <a:satMod val="115000"/>
                          </a:srgbClr>
                        </a:gs>
                        <a:gs pos="50000">
                          <a:srgbClr val="FFC000">
                            <a:shade val="67500"/>
                            <a:satMod val="115000"/>
                          </a:srgbClr>
                        </a:gs>
                        <a:gs pos="100000">
                          <a:srgbClr val="FFC0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rowSpan="2">
                  <a:txBody>
                    <a:bodyPr/>
                    <a:lstStyle/>
                    <a:p>
                      <a:pPr marL="36000" marR="46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2015/2016 </a:t>
                      </a:r>
                      <a:r>
                        <a:rPr lang="en-ZA" sz="10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TARGET</a:t>
                      </a:r>
                      <a:endParaRPr lang="en-ZA" sz="1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70" marR="131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gradFill flip="none" rotWithShape="1">
                      <a:gsLst>
                        <a:gs pos="0">
                          <a:srgbClr val="FFC000">
                            <a:shade val="30000"/>
                            <a:satMod val="115000"/>
                          </a:srgbClr>
                        </a:gs>
                        <a:gs pos="50000">
                          <a:srgbClr val="FFC000">
                            <a:shade val="67500"/>
                            <a:satMod val="115000"/>
                          </a:srgbClr>
                        </a:gs>
                        <a:gs pos="100000">
                          <a:srgbClr val="FFC0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gridSpan="2">
                  <a:txBody>
                    <a:bodyPr/>
                    <a:lstStyle/>
                    <a:p>
                      <a:pPr marR="46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YEAR</a:t>
                      </a:r>
                      <a:r>
                        <a:rPr lang="en-ZA" sz="1000" b="1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TO DATE PERFORMANCE</a:t>
                      </a:r>
                      <a:endParaRPr lang="en-ZA" sz="1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70" marR="131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gradFill flip="none" rotWithShape="1">
                      <a:gsLst>
                        <a:gs pos="0">
                          <a:srgbClr val="FFC000">
                            <a:shade val="30000"/>
                            <a:satMod val="115000"/>
                          </a:srgbClr>
                        </a:gs>
                        <a:gs pos="50000">
                          <a:srgbClr val="FFC000">
                            <a:shade val="67500"/>
                            <a:satMod val="115000"/>
                          </a:srgbClr>
                        </a:gs>
                        <a:gs pos="100000">
                          <a:srgbClr val="FFC0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6000" marR="46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REASON FOR VARIANCE</a:t>
                      </a:r>
                      <a:endParaRPr lang="en-ZA" sz="1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70" marR="131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gradFill flip="none" rotWithShape="1">
                      <a:gsLst>
                        <a:gs pos="0">
                          <a:srgbClr val="FFC000">
                            <a:shade val="30000"/>
                            <a:satMod val="115000"/>
                          </a:srgbClr>
                        </a:gs>
                        <a:gs pos="50000">
                          <a:srgbClr val="FFC000">
                            <a:shade val="67500"/>
                            <a:satMod val="115000"/>
                          </a:srgbClr>
                        </a:gs>
                        <a:gs pos="100000">
                          <a:srgbClr val="FFC0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272847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marR="46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Target</a:t>
                      </a:r>
                      <a:endParaRPr lang="en-ZA" sz="1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70" marR="131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gradFill flip="none" rotWithShape="1">
                      <a:gsLst>
                        <a:gs pos="0">
                          <a:srgbClr val="FFC000">
                            <a:shade val="30000"/>
                            <a:satMod val="115000"/>
                          </a:srgbClr>
                        </a:gs>
                        <a:gs pos="50000">
                          <a:srgbClr val="FFC000">
                            <a:shade val="67500"/>
                            <a:satMod val="115000"/>
                          </a:srgbClr>
                        </a:gs>
                        <a:gs pos="100000">
                          <a:srgbClr val="FFC0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36000" marR="46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Actual</a:t>
                      </a:r>
                      <a:endParaRPr lang="en-ZA" sz="1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70" marR="131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gradFill flip="none" rotWithShape="1">
                      <a:gsLst>
                        <a:gs pos="0">
                          <a:srgbClr val="FFC000">
                            <a:shade val="30000"/>
                            <a:satMod val="115000"/>
                          </a:srgbClr>
                        </a:gs>
                        <a:gs pos="50000">
                          <a:srgbClr val="FFC000">
                            <a:shade val="67500"/>
                            <a:satMod val="115000"/>
                          </a:srgbClr>
                        </a:gs>
                        <a:gs pos="100000">
                          <a:srgbClr val="FFC0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821831">
                <a:tc rowSpan="4"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05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 enhance the participation of young people in the economy</a:t>
                      </a:r>
                      <a:endParaRPr lang="en-ZA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70" marR="131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Number of new youth owned enterprises </a:t>
                      </a:r>
                      <a:r>
                        <a:rPr lang="en-ZA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and youth receiving NYDA </a:t>
                      </a:r>
                      <a:r>
                        <a:rPr lang="en-ZA" sz="105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grant funding</a:t>
                      </a:r>
                      <a:endParaRPr lang="en-ZA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70" marR="131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572 </a:t>
                      </a:r>
                      <a:r>
                        <a:rPr lang="en-ZA" sz="105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new youth owned enterprises </a:t>
                      </a:r>
                      <a:r>
                        <a:rPr lang="en-ZA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and youth receiving </a:t>
                      </a:r>
                      <a:r>
                        <a:rPr lang="en-ZA" sz="105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NYDA grant funding</a:t>
                      </a:r>
                      <a:endParaRPr lang="en-ZA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70" marR="131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429 </a:t>
                      </a:r>
                      <a:r>
                        <a:rPr lang="en-ZA" sz="105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new youth owned enterprise </a:t>
                      </a:r>
                      <a:r>
                        <a:rPr lang="en-ZA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and youth</a:t>
                      </a:r>
                      <a:endParaRPr lang="en-ZA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70" marR="131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543 </a:t>
                      </a:r>
                      <a:r>
                        <a:rPr lang="en-ZA" sz="105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new youth owned enterprise </a:t>
                      </a:r>
                      <a:r>
                        <a:rPr lang="en-ZA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and youth</a:t>
                      </a:r>
                      <a:endParaRPr lang="en-ZA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70" marR="131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3600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Year to date target met and exceeded</a:t>
                      </a:r>
                      <a:endParaRPr lang="en-ZA" sz="1050" b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3170" marR="131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170094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Number of young aspiring and established entrepreneurs supported through</a:t>
                      </a:r>
                      <a:r>
                        <a:rPr lang="en-ZA" sz="105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NYDA Business Development Support Services</a:t>
                      </a:r>
                      <a:endParaRPr lang="en-ZA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70" marR="131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3600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51 208 young aspiring and established entrepreneurs </a:t>
                      </a:r>
                      <a:endParaRPr lang="en-ZA" sz="105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3170" marR="131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3600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38 406young aspiring and established entrepreneurs </a:t>
                      </a:r>
                      <a:endParaRPr lang="en-ZA" sz="105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3170" marR="131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3600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53 269young aspiring and established entrepreneurs </a:t>
                      </a:r>
                      <a:endParaRPr lang="en-ZA" sz="105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3170" marR="131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3600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Year to date target met and exceeded</a:t>
                      </a:r>
                      <a:endParaRPr lang="en-ZA" sz="1050" b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3170" marR="131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1476298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Number of communities provided with community development facilitation support</a:t>
                      </a:r>
                    </a:p>
                  </a:txBody>
                  <a:tcPr marL="13170" marR="131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3600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66 </a:t>
                      </a:r>
                      <a:r>
                        <a:rPr lang="en-ZA" sz="105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communities</a:t>
                      </a:r>
                    </a:p>
                  </a:txBody>
                  <a:tcPr marL="13170" marR="131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3600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35 </a:t>
                      </a:r>
                      <a:r>
                        <a:rPr lang="en-ZA" sz="105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communities</a:t>
                      </a:r>
                    </a:p>
                  </a:txBody>
                  <a:tcPr marL="13170" marR="131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3600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 </a:t>
                      </a:r>
                      <a:r>
                        <a:rPr lang="en-ZA" sz="105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communities</a:t>
                      </a:r>
                    </a:p>
                  </a:txBody>
                  <a:tcPr marL="13170" marR="131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3600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ZA" sz="105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YTD target not met. A catch up plan has been developed and the target will be met.</a:t>
                      </a:r>
                      <a:endParaRPr lang="en-ZA" sz="105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3170" marR="131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1596173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Jobs created </a:t>
                      </a:r>
                      <a:r>
                        <a:rPr lang="en-ZA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and sustained through grant funding, cooperatives and business development services</a:t>
                      </a:r>
                      <a:endParaRPr lang="en-ZA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70" marR="131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2,887</a:t>
                      </a:r>
                      <a:r>
                        <a:rPr lang="en-ZA" sz="105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ZA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ZA" sz="105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jobs </a:t>
                      </a:r>
                      <a:r>
                        <a:rPr lang="en-ZA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created and sustained</a:t>
                      </a:r>
                      <a:endParaRPr lang="en-ZA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70" marR="131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2166 </a:t>
                      </a:r>
                      <a:r>
                        <a:rPr lang="en-ZA" sz="105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jobs </a:t>
                      </a:r>
                      <a:r>
                        <a:rPr lang="en-ZA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created and sustained</a:t>
                      </a:r>
                      <a:endParaRPr lang="en-ZA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70" marR="131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2868 </a:t>
                      </a:r>
                      <a:r>
                        <a:rPr lang="en-ZA" sz="105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jobs </a:t>
                      </a:r>
                      <a:r>
                        <a:rPr lang="en-ZA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created and sustained</a:t>
                      </a:r>
                      <a:endParaRPr lang="en-ZA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70" marR="131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to date target met and exceeded</a:t>
                      </a:r>
                      <a:endParaRPr lang="en-ZA" sz="105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70" marR="131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3728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32014" y="422954"/>
          <a:ext cx="8707272" cy="610847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05467"/>
                <a:gridCol w="1337481"/>
                <a:gridCol w="1337481"/>
                <a:gridCol w="1405719"/>
                <a:gridCol w="1528549"/>
                <a:gridCol w="1992575"/>
              </a:tblGrid>
              <a:tr h="290910">
                <a:tc gridSpan="6">
                  <a:txBody>
                    <a:bodyPr/>
                    <a:lstStyle/>
                    <a:p>
                      <a:pPr marL="36000" marR="46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ZA" sz="16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PROGRAMME </a:t>
                      </a:r>
                      <a:r>
                        <a:rPr lang="en-ZA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AREA 2: EDUCATION AND SKILLS DEVELOPMENT</a:t>
                      </a:r>
                      <a:endParaRPr lang="en-ZA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66" marR="103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 hMerge="1">
                  <a:txBody>
                    <a:bodyPr/>
                    <a:lstStyle/>
                    <a:p>
                      <a:pPr marL="36000" marR="46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66" marR="103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5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203999">
                <a:tc rowSpan="2">
                  <a:txBody>
                    <a:bodyPr/>
                    <a:lstStyle/>
                    <a:p>
                      <a:pPr marL="36000" marR="46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STRATEGIC OBJECTIVE</a:t>
                      </a:r>
                      <a:endParaRPr lang="en-ZA" sz="105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66" marR="103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rowSpan="2">
                  <a:txBody>
                    <a:bodyPr/>
                    <a:lstStyle/>
                    <a:p>
                      <a:pPr marL="36000" marR="46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KEY PERFORMANCE INDICATOR</a:t>
                      </a:r>
                      <a:endParaRPr lang="en-ZA" sz="105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66" marR="103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rowSpan="2">
                  <a:txBody>
                    <a:bodyPr/>
                    <a:lstStyle/>
                    <a:p>
                      <a:pPr marL="36000" marR="46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2015/2016 </a:t>
                      </a:r>
                      <a:r>
                        <a:rPr lang="en-ZA" sz="105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TARGET</a:t>
                      </a:r>
                      <a:endParaRPr lang="en-ZA" sz="105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66" marR="103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36000" marR="46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YEAR</a:t>
                      </a:r>
                      <a:r>
                        <a:rPr lang="en-ZA" sz="1050" b="1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TO DATE PERFORMANCE</a:t>
                      </a:r>
                      <a:endParaRPr lang="en-ZA" sz="105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66" marR="103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6000" marR="46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REASON FOR VARIANCE</a:t>
                      </a:r>
                      <a:endParaRPr lang="en-ZA" sz="105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66" marR="103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248506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marR="46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Target</a:t>
                      </a:r>
                      <a:endParaRPr lang="en-ZA" sz="105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66" marR="103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36000" marR="46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Actual</a:t>
                      </a:r>
                      <a:endParaRPr lang="en-ZA" sz="105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66" marR="103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813515">
                <a:tc rowSpan="3"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 facilitate and implement education opportunities in order to improve the quality education attainment for the youth</a:t>
                      </a:r>
                      <a:endParaRPr lang="en-ZA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66" marR="103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Number of young people enrolled in the NYDA Matric (Grade 12) re-write programme</a:t>
                      </a:r>
                      <a:endParaRPr lang="en-ZA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66" marR="103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3,</a:t>
                      </a:r>
                      <a:r>
                        <a:rPr lang="en-ZA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675</a:t>
                      </a:r>
                      <a:r>
                        <a:rPr lang="en-ZA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ZA" sz="1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young people</a:t>
                      </a:r>
                      <a:endParaRPr lang="en-ZA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66" marR="103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  <a:r>
                        <a:rPr lang="en-ZA" sz="1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young people</a:t>
                      </a:r>
                      <a:endParaRPr lang="en-ZA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66" marR="103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  <a:r>
                        <a:rPr lang="en-ZA" sz="1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young people</a:t>
                      </a:r>
                      <a:endParaRPr lang="en-ZA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66" marR="103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This indicator is active</a:t>
                      </a:r>
                      <a:r>
                        <a:rPr lang="en-ZA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in quarter 4</a:t>
                      </a:r>
                      <a:endParaRPr lang="en-ZA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66" marR="103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  <a:tr h="120087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Number of youth supported through the scholarship programme (Solomon Mahlangu Scholarship Programme)</a:t>
                      </a:r>
                      <a:endParaRPr lang="en-ZA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66" marR="103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400 </a:t>
                      </a:r>
                      <a:r>
                        <a:rPr lang="en-ZA" sz="1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youth supported through the scholarship programme</a:t>
                      </a:r>
                      <a:endParaRPr lang="en-ZA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66" marR="103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  <a:r>
                        <a:rPr lang="en-ZA" sz="1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youths</a:t>
                      </a:r>
                      <a:endParaRPr lang="en-ZA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66" marR="103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 young </a:t>
                      </a:r>
                      <a:r>
                        <a:rPr lang="en-ZA" sz="1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people</a:t>
                      </a:r>
                      <a:endParaRPr lang="en-ZA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66" marR="103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This indicator is active in quarter 4</a:t>
                      </a:r>
                      <a:endParaRPr lang="en-ZA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66" marR="103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  <a:tr h="152376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Number of young people supported through individual and group career guidance interventions</a:t>
                      </a:r>
                      <a:endParaRPr lang="en-ZA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66" marR="103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808</a:t>
                      </a:r>
                      <a:r>
                        <a:rPr lang="en-ZA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500</a:t>
                      </a:r>
                      <a:r>
                        <a:rPr lang="en-ZA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ZA" sz="1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young people supported with individual and group career guidance activities</a:t>
                      </a:r>
                      <a:endParaRPr lang="en-ZA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66" marR="103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606</a:t>
                      </a:r>
                      <a:r>
                        <a:rPr lang="en-ZA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375 </a:t>
                      </a:r>
                      <a:r>
                        <a:rPr lang="en-ZA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young </a:t>
                      </a:r>
                      <a:r>
                        <a:rPr lang="en-ZA" sz="1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people supported with individual and group career guidance activities</a:t>
                      </a:r>
                      <a:endParaRPr lang="en-ZA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66" marR="103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736 885</a:t>
                      </a:r>
                      <a:r>
                        <a:rPr lang="en-ZA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ZA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ZA" sz="1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young people supported with individual and group career guidance activities</a:t>
                      </a:r>
                      <a:endParaRPr lang="en-ZA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66" marR="103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</a:t>
                      </a:r>
                      <a:r>
                        <a:rPr lang="en-ZA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 date target has been met and exceeded</a:t>
                      </a:r>
                      <a:endParaRPr lang="en-ZA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66" marR="103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  <a:tr h="1826909"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 facilitate and implement skills programmes</a:t>
                      </a:r>
                      <a:endParaRPr lang="en-ZA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66" marR="103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Number of young people participating in structured youth build programmes</a:t>
                      </a:r>
                      <a:endParaRPr lang="en-ZA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66" marR="103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2000 </a:t>
                      </a:r>
                      <a:r>
                        <a:rPr lang="en-ZA" sz="1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young people participating in structured youth build programmes</a:t>
                      </a:r>
                      <a:endParaRPr lang="en-ZA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66" marR="103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1500 </a:t>
                      </a:r>
                      <a:r>
                        <a:rPr lang="en-ZA" sz="1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young people</a:t>
                      </a:r>
                      <a:endParaRPr lang="en-ZA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66" marR="103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2136</a:t>
                      </a:r>
                      <a:r>
                        <a:rPr lang="en-ZA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ZA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young </a:t>
                      </a:r>
                      <a:r>
                        <a:rPr lang="en-ZA" sz="1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people</a:t>
                      </a:r>
                      <a:endParaRPr lang="en-ZA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66" marR="103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Annual target and</a:t>
                      </a:r>
                      <a:r>
                        <a:rPr lang="en-ZA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year to date target have been met and exceeded</a:t>
                      </a:r>
                      <a:endParaRPr lang="en-ZA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66" marR="103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9023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32014" y="122830"/>
          <a:ext cx="8707272" cy="344443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05467"/>
                <a:gridCol w="1337481"/>
                <a:gridCol w="1337481"/>
                <a:gridCol w="1405719"/>
                <a:gridCol w="1528549"/>
                <a:gridCol w="1992575"/>
              </a:tblGrid>
              <a:tr h="267488">
                <a:tc gridSpan="6">
                  <a:txBody>
                    <a:bodyPr/>
                    <a:lstStyle/>
                    <a:p>
                      <a:pPr marL="36000" marR="46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ZA" sz="16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PROGRAMME </a:t>
                      </a:r>
                      <a:r>
                        <a:rPr lang="en-ZA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AREA 2: EDUCATION AND SKILLS DEVELOPMENT</a:t>
                      </a:r>
                      <a:endParaRPr lang="en-ZA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66" marR="103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 hMerge="1">
                  <a:txBody>
                    <a:bodyPr/>
                    <a:lstStyle/>
                    <a:p>
                      <a:pPr marL="36000" marR="46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66" marR="103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5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264774">
                <a:tc rowSpan="2">
                  <a:txBody>
                    <a:bodyPr/>
                    <a:lstStyle/>
                    <a:p>
                      <a:pPr marL="36000" marR="46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STRATEGIC OBJECTIVE</a:t>
                      </a:r>
                      <a:endParaRPr lang="en-ZA" sz="105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66" marR="103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rowSpan="2">
                  <a:txBody>
                    <a:bodyPr/>
                    <a:lstStyle/>
                    <a:p>
                      <a:pPr marL="36000" marR="46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KEY PERFORMANCE INDICATOR</a:t>
                      </a:r>
                      <a:endParaRPr lang="en-ZA" sz="105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66" marR="103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rowSpan="2">
                  <a:txBody>
                    <a:bodyPr/>
                    <a:lstStyle/>
                    <a:p>
                      <a:pPr marL="36000" marR="46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2015/2016 </a:t>
                      </a:r>
                      <a:r>
                        <a:rPr lang="en-ZA" sz="105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TARGET</a:t>
                      </a:r>
                      <a:endParaRPr lang="en-ZA" sz="105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66" marR="103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36000" marR="46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YEAR</a:t>
                      </a:r>
                      <a:r>
                        <a:rPr lang="en-ZA" sz="1050" b="1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TO DATE PERFORMANCE</a:t>
                      </a:r>
                      <a:endParaRPr lang="en-ZA" sz="105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66" marR="103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6000" marR="46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REASON FOR VARIANCE</a:t>
                      </a:r>
                      <a:endParaRPr lang="en-ZA" sz="105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66" marR="103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499598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marR="46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Target</a:t>
                      </a:r>
                      <a:endParaRPr lang="en-ZA" sz="105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66" marR="103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36000" marR="46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Actual</a:t>
                      </a:r>
                      <a:endParaRPr lang="en-ZA" sz="105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66" marR="103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348088">
                <a:tc rowSpan="2"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 facilitate and implement skills programmes</a:t>
                      </a:r>
                      <a:endParaRPr lang="en-ZA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66" marR="103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Number of young people enrolled in NYS volunteer programmes</a:t>
                      </a:r>
                      <a:endParaRPr lang="en-ZA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66" marR="103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12 000 young people</a:t>
                      </a:r>
                      <a:endParaRPr lang="en-ZA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66" marR="103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9000 </a:t>
                      </a:r>
                      <a:r>
                        <a:rPr lang="en-ZA" sz="1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young people</a:t>
                      </a:r>
                      <a:endParaRPr lang="en-ZA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66" marR="103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9796</a:t>
                      </a:r>
                      <a:r>
                        <a:rPr lang="en-ZA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ZA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young </a:t>
                      </a:r>
                      <a:r>
                        <a:rPr lang="en-ZA" sz="1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people</a:t>
                      </a:r>
                      <a:endParaRPr lang="en-ZA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66" marR="103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to date target have been met and exceeded</a:t>
                      </a:r>
                      <a:endParaRPr lang="en-ZA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66" marR="103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  <a:tr h="1023103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Number of young people supported </a:t>
                      </a:r>
                      <a:r>
                        <a:rPr lang="en-ZA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through life skills, </a:t>
                      </a:r>
                      <a:r>
                        <a:rPr lang="en-ZA" sz="1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job preparedness </a:t>
                      </a:r>
                      <a:r>
                        <a:rPr lang="en-ZA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programme and job placements</a:t>
                      </a:r>
                      <a:endParaRPr lang="en-ZA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66" marR="103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  <a:r>
                        <a:rPr lang="en-ZA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650</a:t>
                      </a:r>
                      <a:r>
                        <a:rPr lang="en-ZA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ZA" sz="1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young people</a:t>
                      </a:r>
                      <a:endParaRPr lang="en-ZA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66" marR="103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  <a:r>
                        <a:rPr lang="en-ZA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738 </a:t>
                      </a:r>
                      <a:r>
                        <a:rPr lang="en-ZA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youths</a:t>
                      </a:r>
                      <a:endParaRPr lang="en-ZA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66" marR="103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r>
                        <a:rPr lang="en-ZA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828</a:t>
                      </a:r>
                      <a:r>
                        <a:rPr lang="en-ZA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ZA" sz="1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youths</a:t>
                      </a:r>
                      <a:endParaRPr lang="en-ZA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66" marR="103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to date target has been met and exceeded</a:t>
                      </a:r>
                      <a:endParaRPr lang="en-ZA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66" marR="103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6918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655093" y="1050709"/>
          <a:ext cx="8038531" cy="214394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78423"/>
                <a:gridCol w="1596788"/>
                <a:gridCol w="1088384"/>
                <a:gridCol w="1123030"/>
                <a:gridCol w="1152583"/>
                <a:gridCol w="1699323"/>
              </a:tblGrid>
              <a:tr h="250801"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PROGRAMME AREA 3: HEALTH AND WELL-BEING</a:t>
                      </a:r>
                      <a:endParaRPr lang="en-ZA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4" marR="44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77470" h="12700" prst="softRound"/>
                      <a:lightRig rig="flood" dir="t"/>
                    </a:cell3D>
                    <a:gradFill flip="none" rotWithShape="1">
                      <a:gsLst>
                        <a:gs pos="0">
                          <a:srgbClr val="D42E12">
                            <a:lumMod val="60000"/>
                            <a:lumOff val="40000"/>
                            <a:shade val="30000"/>
                            <a:satMod val="115000"/>
                          </a:srgbClr>
                        </a:gs>
                        <a:gs pos="50000">
                          <a:srgbClr val="D42E12">
                            <a:lumMod val="60000"/>
                            <a:lumOff val="40000"/>
                            <a:shade val="67500"/>
                            <a:satMod val="115000"/>
                          </a:srgbClr>
                        </a:gs>
                        <a:gs pos="100000">
                          <a:srgbClr val="D42E12">
                            <a:lumMod val="60000"/>
                            <a:lumOff val="40000"/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204249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R="46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STRATEGIC OBJECTIVE</a:t>
                      </a:r>
                      <a:endParaRPr lang="en-ZA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4" marR="44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77470" h="12700" prst="softRound"/>
                      <a:lightRig rig="flood" dir="t"/>
                    </a:cell3D>
                    <a:gradFill flip="none" rotWithShape="1">
                      <a:gsLst>
                        <a:gs pos="0">
                          <a:srgbClr val="D42E12">
                            <a:lumMod val="60000"/>
                            <a:lumOff val="40000"/>
                            <a:tint val="66000"/>
                            <a:satMod val="160000"/>
                          </a:srgbClr>
                        </a:gs>
                        <a:gs pos="50000">
                          <a:srgbClr val="D42E12">
                            <a:lumMod val="60000"/>
                            <a:lumOff val="40000"/>
                            <a:tint val="44500"/>
                            <a:satMod val="160000"/>
                          </a:srgbClr>
                        </a:gs>
                        <a:gs pos="100000">
                          <a:srgbClr val="D42E12">
                            <a:lumMod val="60000"/>
                            <a:lumOff val="40000"/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R="46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KEY PERFORMANCE INDICATOR</a:t>
                      </a:r>
                      <a:endParaRPr lang="en-ZA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4" marR="44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77470" h="12700" prst="softRound"/>
                      <a:lightRig rig="flood" dir="t"/>
                    </a:cell3D>
                    <a:gradFill flip="none" rotWithShape="1">
                      <a:gsLst>
                        <a:gs pos="0">
                          <a:srgbClr val="D42E12">
                            <a:lumMod val="60000"/>
                            <a:lumOff val="40000"/>
                            <a:tint val="66000"/>
                            <a:satMod val="160000"/>
                          </a:srgbClr>
                        </a:gs>
                        <a:gs pos="50000">
                          <a:srgbClr val="D42E12">
                            <a:lumMod val="60000"/>
                            <a:lumOff val="40000"/>
                            <a:tint val="44500"/>
                            <a:satMod val="160000"/>
                          </a:srgbClr>
                        </a:gs>
                        <a:gs pos="100000">
                          <a:srgbClr val="D42E12">
                            <a:lumMod val="60000"/>
                            <a:lumOff val="40000"/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R="46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2015/2016 </a:t>
                      </a:r>
                      <a:r>
                        <a:rPr lang="en-ZA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TARGET</a:t>
                      </a:r>
                      <a:endParaRPr lang="en-ZA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4" marR="44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77470" h="12700" prst="softRound"/>
                      <a:lightRig rig="flood" dir="t"/>
                    </a:cell3D>
                    <a:gradFill flip="none" rotWithShape="1">
                      <a:gsLst>
                        <a:gs pos="0">
                          <a:srgbClr val="D42E12">
                            <a:lumMod val="60000"/>
                            <a:lumOff val="40000"/>
                            <a:tint val="66000"/>
                            <a:satMod val="160000"/>
                          </a:srgbClr>
                        </a:gs>
                        <a:gs pos="50000">
                          <a:srgbClr val="D42E12">
                            <a:lumMod val="60000"/>
                            <a:lumOff val="40000"/>
                            <a:tint val="44500"/>
                            <a:satMod val="160000"/>
                          </a:srgbClr>
                        </a:gs>
                        <a:gs pos="100000">
                          <a:srgbClr val="D42E12">
                            <a:lumMod val="60000"/>
                            <a:lumOff val="40000"/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R="46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  <a:r>
                        <a:rPr lang="en-ZA" sz="900" b="1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TO DATE PERFORMANCE</a:t>
                      </a:r>
                      <a:endParaRPr lang="en-ZA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4" marR="44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77470" h="12700" prst="softRound"/>
                      <a:lightRig rig="flood" dir="t"/>
                    </a:cell3D>
                    <a:gradFill flip="none" rotWithShape="1">
                      <a:gsLst>
                        <a:gs pos="0">
                          <a:srgbClr val="D42E12">
                            <a:lumMod val="60000"/>
                            <a:lumOff val="40000"/>
                            <a:tint val="66000"/>
                            <a:satMod val="160000"/>
                          </a:srgbClr>
                        </a:gs>
                        <a:gs pos="50000">
                          <a:srgbClr val="D42E12">
                            <a:lumMod val="60000"/>
                            <a:lumOff val="40000"/>
                            <a:tint val="44500"/>
                            <a:satMod val="160000"/>
                          </a:srgbClr>
                        </a:gs>
                        <a:gs pos="100000">
                          <a:srgbClr val="D42E12">
                            <a:lumMod val="60000"/>
                            <a:lumOff val="40000"/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R="46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REASON FOR VARIANCE</a:t>
                      </a:r>
                      <a:endParaRPr lang="en-ZA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4" marR="44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77470" h="12700" prst="softRound"/>
                      <a:lightRig rig="flood" dir="t"/>
                    </a:cell3D>
                    <a:gradFill flip="none" rotWithShape="1">
                      <a:gsLst>
                        <a:gs pos="0">
                          <a:srgbClr val="D42E12">
                            <a:lumMod val="60000"/>
                            <a:lumOff val="40000"/>
                            <a:tint val="66000"/>
                            <a:satMod val="160000"/>
                          </a:srgbClr>
                        </a:gs>
                        <a:gs pos="50000">
                          <a:srgbClr val="D42E12">
                            <a:lumMod val="60000"/>
                            <a:lumOff val="40000"/>
                            <a:tint val="44500"/>
                            <a:satMod val="160000"/>
                          </a:srgbClr>
                        </a:gs>
                        <a:gs pos="100000">
                          <a:srgbClr val="D42E12">
                            <a:lumMod val="60000"/>
                            <a:lumOff val="40000"/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25534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R="46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Target</a:t>
                      </a:r>
                      <a:endParaRPr lang="en-ZA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4" marR="44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77470" h="12700" prst="softRound"/>
                      <a:lightRig rig="flood" dir="t"/>
                    </a:cell3D>
                    <a:gradFill flip="none" rotWithShape="1">
                      <a:gsLst>
                        <a:gs pos="0">
                          <a:srgbClr val="D42E12">
                            <a:lumMod val="60000"/>
                            <a:lumOff val="40000"/>
                            <a:tint val="66000"/>
                            <a:satMod val="160000"/>
                          </a:srgbClr>
                        </a:gs>
                        <a:gs pos="50000">
                          <a:srgbClr val="D42E12">
                            <a:lumMod val="60000"/>
                            <a:lumOff val="40000"/>
                            <a:tint val="44500"/>
                            <a:satMod val="160000"/>
                          </a:srgbClr>
                        </a:gs>
                        <a:gs pos="100000">
                          <a:srgbClr val="D42E12">
                            <a:lumMod val="60000"/>
                            <a:lumOff val="40000"/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R="46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Actual</a:t>
                      </a:r>
                      <a:endParaRPr lang="en-ZA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4" marR="44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77470" h="12700" prst="softRound"/>
                      <a:lightRig rig="flood" dir="t"/>
                    </a:cell3D>
                    <a:gradFill flip="none" rotWithShape="1">
                      <a:gsLst>
                        <a:gs pos="0">
                          <a:srgbClr val="D42E12">
                            <a:lumMod val="60000"/>
                            <a:lumOff val="40000"/>
                            <a:tint val="66000"/>
                            <a:satMod val="160000"/>
                          </a:srgbClr>
                        </a:gs>
                        <a:gs pos="50000">
                          <a:srgbClr val="D42E12">
                            <a:lumMod val="60000"/>
                            <a:lumOff val="40000"/>
                            <a:tint val="44500"/>
                            <a:satMod val="160000"/>
                          </a:srgbClr>
                        </a:gs>
                        <a:gs pos="100000">
                          <a:srgbClr val="D42E12">
                            <a:lumMod val="60000"/>
                            <a:lumOff val="40000"/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4039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R="469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b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 facilitate access to health and well-being programmes</a:t>
                      </a:r>
                      <a:endParaRPr lang="en-ZA" sz="105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4" marR="44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77470" h="12700" prst="softRound"/>
                      <a:lightRig rig="flood" dir="t"/>
                    </a:cell3D>
                    <a:gradFill flip="none" rotWithShape="1">
                      <a:gsLst>
                        <a:gs pos="0">
                          <a:srgbClr val="D42E12">
                            <a:lumMod val="60000"/>
                            <a:lumOff val="40000"/>
                            <a:shade val="30000"/>
                            <a:satMod val="115000"/>
                          </a:srgbClr>
                        </a:gs>
                        <a:gs pos="50000">
                          <a:srgbClr val="D42E12">
                            <a:lumMod val="60000"/>
                            <a:lumOff val="40000"/>
                            <a:shade val="67500"/>
                            <a:satMod val="115000"/>
                          </a:srgbClr>
                        </a:gs>
                        <a:gs pos="100000">
                          <a:srgbClr val="D42E12">
                            <a:lumMod val="60000"/>
                            <a:lumOff val="40000"/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R="469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b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Number of young people accessing programmes and interventions designed to improve health</a:t>
                      </a:r>
                      <a:endParaRPr lang="en-ZA" sz="105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4" marR="44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77470" h="12700" prst="softRound"/>
                      <a:lightRig rig="flood" dir="t"/>
                    </a:cell3D>
                    <a:gradFill flip="none" rotWithShape="1">
                      <a:gsLst>
                        <a:gs pos="0">
                          <a:srgbClr val="D42E12">
                            <a:lumMod val="60000"/>
                            <a:lumOff val="40000"/>
                            <a:shade val="30000"/>
                            <a:satMod val="115000"/>
                          </a:srgbClr>
                        </a:gs>
                        <a:gs pos="50000">
                          <a:srgbClr val="D42E12">
                            <a:lumMod val="60000"/>
                            <a:lumOff val="40000"/>
                            <a:shade val="67500"/>
                            <a:satMod val="115000"/>
                          </a:srgbClr>
                        </a:gs>
                        <a:gs pos="100000">
                          <a:srgbClr val="D42E12">
                            <a:lumMod val="60000"/>
                            <a:lumOff val="40000"/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b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5775 </a:t>
                      </a:r>
                      <a:r>
                        <a:rPr lang="en-ZA" sz="1050" b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young people</a:t>
                      </a:r>
                      <a:endParaRPr lang="en-ZA" sz="105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4" marR="44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77470" h="12700" prst="softRound"/>
                      <a:lightRig rig="flood" dir="t"/>
                    </a:cell3D>
                    <a:gradFill flip="none" rotWithShape="1">
                      <a:gsLst>
                        <a:gs pos="0">
                          <a:srgbClr val="D42E12">
                            <a:lumMod val="60000"/>
                            <a:lumOff val="40000"/>
                            <a:shade val="30000"/>
                            <a:satMod val="115000"/>
                          </a:srgbClr>
                        </a:gs>
                        <a:gs pos="50000">
                          <a:srgbClr val="D42E12">
                            <a:lumMod val="60000"/>
                            <a:lumOff val="40000"/>
                            <a:shade val="67500"/>
                            <a:satMod val="115000"/>
                          </a:srgbClr>
                        </a:gs>
                        <a:gs pos="100000">
                          <a:srgbClr val="D42E12">
                            <a:lumMod val="60000"/>
                            <a:lumOff val="40000"/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b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4332 young people accessing programmes and interventions designed to improve health</a:t>
                      </a:r>
                      <a:endParaRPr lang="en-ZA" sz="105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4" marR="44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77470" h="12700" prst="softRound"/>
                      <a:lightRig rig="flood" dir="t"/>
                    </a:cell3D>
                    <a:gradFill flip="none" rotWithShape="1">
                      <a:gsLst>
                        <a:gs pos="0">
                          <a:srgbClr val="D42E12">
                            <a:lumMod val="60000"/>
                            <a:lumOff val="40000"/>
                            <a:shade val="30000"/>
                            <a:satMod val="115000"/>
                          </a:srgbClr>
                        </a:gs>
                        <a:gs pos="50000">
                          <a:srgbClr val="D42E12">
                            <a:lumMod val="60000"/>
                            <a:lumOff val="40000"/>
                            <a:shade val="67500"/>
                            <a:satMod val="115000"/>
                          </a:srgbClr>
                        </a:gs>
                        <a:gs pos="100000">
                          <a:srgbClr val="D42E12">
                            <a:lumMod val="60000"/>
                            <a:lumOff val="40000"/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b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5208 </a:t>
                      </a:r>
                      <a:r>
                        <a:rPr lang="en-ZA" sz="1050" b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young people accessing programmes and interventions designed to improve health</a:t>
                      </a:r>
                      <a:endParaRPr lang="en-ZA" sz="105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4" marR="44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77470" h="12700" prst="softRound"/>
                      <a:lightRig rig="flood" dir="t"/>
                    </a:cell3D>
                    <a:gradFill flip="none" rotWithShape="1">
                      <a:gsLst>
                        <a:gs pos="0">
                          <a:srgbClr val="D42E12">
                            <a:lumMod val="60000"/>
                            <a:lumOff val="40000"/>
                            <a:shade val="30000"/>
                            <a:satMod val="115000"/>
                          </a:srgbClr>
                        </a:gs>
                        <a:gs pos="50000">
                          <a:srgbClr val="D42E12">
                            <a:lumMod val="60000"/>
                            <a:lumOff val="40000"/>
                            <a:shade val="67500"/>
                            <a:satMod val="115000"/>
                          </a:srgbClr>
                        </a:gs>
                        <a:gs pos="100000">
                          <a:srgbClr val="D42E12">
                            <a:lumMod val="60000"/>
                            <a:lumOff val="40000"/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b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The </a:t>
                      </a:r>
                      <a:r>
                        <a:rPr lang="en-ZA" sz="1050" b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  <a:r>
                        <a:rPr lang="en-ZA" sz="1050" b="0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to date </a:t>
                      </a:r>
                      <a:r>
                        <a:rPr lang="en-ZA" sz="1050" b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target </a:t>
                      </a:r>
                      <a:r>
                        <a:rPr lang="en-ZA" sz="1050" b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has been achieved and exceeded.</a:t>
                      </a:r>
                      <a:endParaRPr lang="en-ZA" sz="105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4" marR="44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77470" h="12700" prst="softRound"/>
                      <a:lightRig rig="flood" dir="t"/>
                    </a:cell3D>
                    <a:gradFill flip="none" rotWithShape="1">
                      <a:gsLst>
                        <a:gs pos="0">
                          <a:srgbClr val="D42E12">
                            <a:lumMod val="60000"/>
                            <a:lumOff val="40000"/>
                            <a:shade val="30000"/>
                            <a:satMod val="115000"/>
                          </a:srgbClr>
                        </a:gs>
                        <a:gs pos="50000">
                          <a:srgbClr val="D42E12">
                            <a:lumMod val="60000"/>
                            <a:lumOff val="40000"/>
                            <a:shade val="67500"/>
                            <a:satMod val="115000"/>
                          </a:srgbClr>
                        </a:gs>
                        <a:gs pos="100000">
                          <a:srgbClr val="D42E12">
                            <a:lumMod val="60000"/>
                            <a:lumOff val="40000"/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55095" y="3524117"/>
          <a:ext cx="8038529" cy="178791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37478"/>
                <a:gridCol w="1610436"/>
                <a:gridCol w="1119116"/>
                <a:gridCol w="1105469"/>
                <a:gridCol w="1173707"/>
                <a:gridCol w="1692323"/>
              </a:tblGrid>
              <a:tr h="250074"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 dirty="0">
                          <a:effectLst/>
                          <a:latin typeface="Calibri" panose="020F0502020204030204" pitchFamily="34" charset="0"/>
                        </a:rPr>
                        <a:t>PROGRAMME AREA </a:t>
                      </a:r>
                      <a:r>
                        <a:rPr lang="en-ZA" sz="1600" dirty="0" smtClean="0">
                          <a:effectLst/>
                          <a:latin typeface="Calibri" panose="020F0502020204030204" pitchFamily="34" charset="0"/>
                        </a:rPr>
                        <a:t>4: </a:t>
                      </a:r>
                      <a:r>
                        <a:rPr lang="en-ZA" sz="1600" dirty="0">
                          <a:effectLst/>
                          <a:latin typeface="Calibri" panose="020F0502020204030204" pitchFamily="34" charset="0"/>
                        </a:rPr>
                        <a:t>HEALTH AND WELL-BEING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94" marR="53394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77470" h="12700" prst="softRound"/>
                      <a:lightRig rig="flood" dir="t"/>
                    </a:cell3D>
                    <a:gradFill flip="none" rotWithShape="1">
                      <a:gsLst>
                        <a:gs pos="0">
                          <a:srgbClr val="D42E12">
                            <a:lumMod val="60000"/>
                            <a:lumOff val="40000"/>
                            <a:shade val="30000"/>
                            <a:satMod val="115000"/>
                          </a:srgbClr>
                        </a:gs>
                        <a:gs pos="50000">
                          <a:srgbClr val="D42E12">
                            <a:lumMod val="60000"/>
                            <a:lumOff val="40000"/>
                            <a:shade val="67500"/>
                            <a:satMod val="115000"/>
                          </a:srgbClr>
                        </a:gs>
                        <a:gs pos="100000">
                          <a:srgbClr val="D42E12">
                            <a:lumMod val="60000"/>
                            <a:lumOff val="40000"/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97069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R="46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STRATEGIC OBJECTIVE</a:t>
                      </a:r>
                      <a:endParaRPr lang="en-ZA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94" marR="53394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77470" h="12700" prst="softRound"/>
                      <a:lightRig rig="flood" dir="t"/>
                    </a:cell3D>
                    <a:gradFill flip="none" rotWithShape="1">
                      <a:gsLst>
                        <a:gs pos="0">
                          <a:srgbClr val="D42E12">
                            <a:lumMod val="60000"/>
                            <a:lumOff val="40000"/>
                            <a:tint val="66000"/>
                            <a:satMod val="160000"/>
                          </a:srgbClr>
                        </a:gs>
                        <a:gs pos="50000">
                          <a:srgbClr val="D42E12">
                            <a:lumMod val="60000"/>
                            <a:lumOff val="40000"/>
                            <a:tint val="44500"/>
                            <a:satMod val="160000"/>
                          </a:srgbClr>
                        </a:gs>
                        <a:gs pos="100000">
                          <a:srgbClr val="D42E12">
                            <a:lumMod val="60000"/>
                            <a:lumOff val="40000"/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R="46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KEY PERFORMANCE INDICATOR</a:t>
                      </a:r>
                      <a:endParaRPr lang="en-ZA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94" marR="53394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77470" h="12700" prst="softRound"/>
                      <a:lightRig rig="flood" dir="t"/>
                    </a:cell3D>
                    <a:gradFill flip="none" rotWithShape="1">
                      <a:gsLst>
                        <a:gs pos="0">
                          <a:srgbClr val="D42E12">
                            <a:lumMod val="60000"/>
                            <a:lumOff val="40000"/>
                            <a:tint val="66000"/>
                            <a:satMod val="160000"/>
                          </a:srgbClr>
                        </a:gs>
                        <a:gs pos="50000">
                          <a:srgbClr val="D42E12">
                            <a:lumMod val="60000"/>
                            <a:lumOff val="40000"/>
                            <a:tint val="44500"/>
                            <a:satMod val="160000"/>
                          </a:srgbClr>
                        </a:gs>
                        <a:gs pos="100000">
                          <a:srgbClr val="D42E12">
                            <a:lumMod val="60000"/>
                            <a:lumOff val="40000"/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R="46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2015/2016 </a:t>
                      </a:r>
                      <a:r>
                        <a:rPr lang="en-ZA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TARGET</a:t>
                      </a:r>
                      <a:endParaRPr lang="en-ZA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94" marR="53394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77470" h="12700" prst="softRound"/>
                      <a:lightRig rig="flood" dir="t"/>
                    </a:cell3D>
                    <a:gradFill flip="none" rotWithShape="1">
                      <a:gsLst>
                        <a:gs pos="0">
                          <a:srgbClr val="D42E12">
                            <a:lumMod val="60000"/>
                            <a:lumOff val="40000"/>
                            <a:tint val="66000"/>
                            <a:satMod val="160000"/>
                          </a:srgbClr>
                        </a:gs>
                        <a:gs pos="50000">
                          <a:srgbClr val="D42E12">
                            <a:lumMod val="60000"/>
                            <a:lumOff val="40000"/>
                            <a:tint val="44500"/>
                            <a:satMod val="160000"/>
                          </a:srgbClr>
                        </a:gs>
                        <a:gs pos="100000">
                          <a:srgbClr val="D42E12">
                            <a:lumMod val="60000"/>
                            <a:lumOff val="40000"/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R="46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YEAR TO DATE PERFORMANCE</a:t>
                      </a:r>
                      <a:endParaRPr lang="en-ZA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94" marR="53394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77470" h="12700" prst="softRound"/>
                      <a:lightRig rig="flood" dir="t"/>
                    </a:cell3D>
                    <a:gradFill flip="none" rotWithShape="1">
                      <a:gsLst>
                        <a:gs pos="0">
                          <a:srgbClr val="D42E12">
                            <a:lumMod val="60000"/>
                            <a:lumOff val="40000"/>
                            <a:tint val="66000"/>
                            <a:satMod val="160000"/>
                          </a:srgbClr>
                        </a:gs>
                        <a:gs pos="50000">
                          <a:srgbClr val="D42E12">
                            <a:lumMod val="60000"/>
                            <a:lumOff val="40000"/>
                            <a:tint val="44500"/>
                            <a:satMod val="160000"/>
                          </a:srgbClr>
                        </a:gs>
                        <a:gs pos="100000">
                          <a:srgbClr val="D42E12">
                            <a:lumMod val="60000"/>
                            <a:lumOff val="40000"/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R="46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REASON FOR VARIANCE</a:t>
                      </a:r>
                      <a:endParaRPr lang="en-ZA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94" marR="53394" marT="0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77470" h="12700" prst="softRound"/>
                      <a:lightRig rig="flood" dir="t"/>
                    </a:cell3D>
                    <a:gradFill flip="none" rotWithShape="1">
                      <a:gsLst>
                        <a:gs pos="0">
                          <a:srgbClr val="D42E12">
                            <a:lumMod val="60000"/>
                            <a:lumOff val="40000"/>
                            <a:tint val="66000"/>
                            <a:satMod val="160000"/>
                          </a:srgbClr>
                        </a:gs>
                        <a:gs pos="50000">
                          <a:srgbClr val="D42E12">
                            <a:lumMod val="60000"/>
                            <a:lumOff val="40000"/>
                            <a:tint val="44500"/>
                            <a:satMod val="160000"/>
                          </a:srgbClr>
                        </a:gs>
                        <a:gs pos="100000">
                          <a:srgbClr val="D42E12">
                            <a:lumMod val="60000"/>
                            <a:lumOff val="40000"/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197069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R="46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b="1" dirty="0">
                          <a:effectLst/>
                          <a:latin typeface="Calibri" panose="020F0502020204030204" pitchFamily="34" charset="0"/>
                        </a:rPr>
                        <a:t>Target</a:t>
                      </a:r>
                      <a:endParaRPr lang="en-ZA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94" marR="53394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77470" h="12700" prst="softRound"/>
                      <a:lightRig rig="flood" dir="t"/>
                    </a:cell3D>
                    <a:gradFill flip="none" rotWithShape="1">
                      <a:gsLst>
                        <a:gs pos="0">
                          <a:srgbClr val="D42E12">
                            <a:lumMod val="60000"/>
                            <a:lumOff val="40000"/>
                            <a:tint val="66000"/>
                            <a:satMod val="160000"/>
                          </a:srgbClr>
                        </a:gs>
                        <a:gs pos="50000">
                          <a:srgbClr val="D42E12">
                            <a:lumMod val="60000"/>
                            <a:lumOff val="40000"/>
                            <a:tint val="44500"/>
                            <a:satMod val="160000"/>
                          </a:srgbClr>
                        </a:gs>
                        <a:gs pos="100000">
                          <a:srgbClr val="D42E12">
                            <a:lumMod val="60000"/>
                            <a:lumOff val="40000"/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R="46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b="1" dirty="0">
                          <a:effectLst/>
                          <a:latin typeface="Calibri" panose="020F0502020204030204" pitchFamily="34" charset="0"/>
                        </a:rPr>
                        <a:t>Actual</a:t>
                      </a:r>
                      <a:endParaRPr lang="en-ZA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94" marR="53394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77470" h="12700" prst="softRound"/>
                      <a:lightRig rig="flood" dir="t"/>
                    </a:cell3D>
                    <a:gradFill flip="none" rotWithShape="1">
                      <a:gsLst>
                        <a:gs pos="0">
                          <a:srgbClr val="D42E12">
                            <a:lumMod val="60000"/>
                            <a:lumOff val="40000"/>
                            <a:tint val="66000"/>
                            <a:satMod val="160000"/>
                          </a:srgbClr>
                        </a:gs>
                        <a:gs pos="50000">
                          <a:srgbClr val="D42E12">
                            <a:lumMod val="60000"/>
                            <a:lumOff val="40000"/>
                            <a:tint val="44500"/>
                            <a:satMod val="160000"/>
                          </a:srgbClr>
                        </a:gs>
                        <a:gs pos="100000">
                          <a:srgbClr val="D42E12">
                            <a:lumMod val="60000"/>
                            <a:lumOff val="40000"/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1133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R="469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b="0" dirty="0">
                          <a:effectLst/>
                          <a:latin typeface="Calibri" panose="020F0502020204030204" pitchFamily="34" charset="0"/>
                        </a:rPr>
                        <a:t>To provide health and well-being interventions to young people</a:t>
                      </a:r>
                      <a:endParaRPr lang="en-ZA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94" marR="53394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77470" h="12700" prst="softRound"/>
                      <a:lightRig rig="flood" dir="t"/>
                    </a:cell3D>
                    <a:gradFill flip="none" rotWithShape="1">
                      <a:gsLst>
                        <a:gs pos="0">
                          <a:srgbClr val="D42E12">
                            <a:lumMod val="60000"/>
                            <a:lumOff val="40000"/>
                            <a:shade val="30000"/>
                            <a:satMod val="115000"/>
                          </a:srgbClr>
                        </a:gs>
                        <a:gs pos="50000">
                          <a:srgbClr val="D42E12">
                            <a:lumMod val="60000"/>
                            <a:lumOff val="40000"/>
                            <a:shade val="67500"/>
                            <a:satMod val="115000"/>
                          </a:srgbClr>
                        </a:gs>
                        <a:gs pos="100000">
                          <a:srgbClr val="D42E12">
                            <a:lumMod val="60000"/>
                            <a:lumOff val="40000"/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R="469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b="0" dirty="0" smtClean="0">
                          <a:effectLst/>
                          <a:latin typeface="Calibri" panose="020F0502020204030204" pitchFamily="34" charset="0"/>
                        </a:rPr>
                        <a:t>Number of youth participating in campaigns</a:t>
                      </a:r>
                      <a:r>
                        <a:rPr lang="en-ZA" sz="1050" b="0" baseline="0" dirty="0" smtClean="0">
                          <a:effectLst/>
                          <a:latin typeface="Calibri" panose="020F0502020204030204" pitchFamily="34" charset="0"/>
                        </a:rPr>
                        <a:t> and special projects implemented </a:t>
                      </a:r>
                      <a:endParaRPr lang="en-ZA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94" marR="53394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77470" h="12700" prst="softRound"/>
                      <a:lightRig rig="flood" dir="t"/>
                    </a:cell3D>
                    <a:gradFill flip="none" rotWithShape="1">
                      <a:gsLst>
                        <a:gs pos="0">
                          <a:srgbClr val="D42E12">
                            <a:lumMod val="60000"/>
                            <a:lumOff val="40000"/>
                            <a:shade val="30000"/>
                            <a:satMod val="115000"/>
                          </a:srgbClr>
                        </a:gs>
                        <a:gs pos="50000">
                          <a:srgbClr val="D42E12">
                            <a:lumMod val="60000"/>
                            <a:lumOff val="40000"/>
                            <a:shade val="67500"/>
                            <a:satMod val="115000"/>
                          </a:srgbClr>
                        </a:gs>
                        <a:gs pos="100000">
                          <a:srgbClr val="D42E12">
                            <a:lumMod val="60000"/>
                            <a:lumOff val="40000"/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</a:t>
                      </a:r>
                      <a:r>
                        <a:rPr lang="en-ZA" sz="1050" b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000  youth</a:t>
                      </a:r>
                      <a:endParaRPr lang="en-ZA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94" marR="53394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77470" h="12700" prst="softRound"/>
                      <a:lightRig rig="flood" dir="t"/>
                    </a:cell3D>
                    <a:gradFill flip="none" rotWithShape="1">
                      <a:gsLst>
                        <a:gs pos="0">
                          <a:srgbClr val="D42E12">
                            <a:lumMod val="60000"/>
                            <a:lumOff val="40000"/>
                            <a:shade val="30000"/>
                            <a:satMod val="115000"/>
                          </a:srgbClr>
                        </a:gs>
                        <a:gs pos="50000">
                          <a:srgbClr val="D42E12">
                            <a:lumMod val="60000"/>
                            <a:lumOff val="40000"/>
                            <a:shade val="67500"/>
                            <a:satMod val="115000"/>
                          </a:srgbClr>
                        </a:gs>
                        <a:gs pos="100000">
                          <a:srgbClr val="D42E12">
                            <a:lumMod val="60000"/>
                            <a:lumOff val="40000"/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b="0" dirty="0" smtClean="0">
                          <a:effectLst/>
                          <a:latin typeface="Calibri" panose="020F0502020204030204" pitchFamily="34" charset="0"/>
                        </a:rPr>
                        <a:t>150 000 youth</a:t>
                      </a:r>
                      <a:endParaRPr lang="en-ZA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94" marR="53394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77470" h="12700" prst="softRound"/>
                      <a:lightRig rig="flood" dir="t"/>
                    </a:cell3D>
                    <a:gradFill flip="none" rotWithShape="1">
                      <a:gsLst>
                        <a:gs pos="0">
                          <a:srgbClr val="D42E12">
                            <a:lumMod val="60000"/>
                            <a:lumOff val="40000"/>
                            <a:shade val="30000"/>
                            <a:satMod val="115000"/>
                          </a:srgbClr>
                        </a:gs>
                        <a:gs pos="50000">
                          <a:srgbClr val="D42E12">
                            <a:lumMod val="60000"/>
                            <a:lumOff val="40000"/>
                            <a:shade val="67500"/>
                            <a:satMod val="115000"/>
                          </a:srgbClr>
                        </a:gs>
                        <a:gs pos="100000">
                          <a:srgbClr val="D42E12">
                            <a:lumMod val="60000"/>
                            <a:lumOff val="40000"/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b="0" dirty="0" smtClean="0">
                          <a:effectLst/>
                          <a:latin typeface="Calibri" panose="020F0502020204030204" pitchFamily="34" charset="0"/>
                        </a:rPr>
                        <a:t>174</a:t>
                      </a:r>
                      <a:r>
                        <a:rPr lang="en-ZA" sz="1050" b="0" baseline="0" dirty="0" smtClean="0">
                          <a:effectLst/>
                          <a:latin typeface="Calibri" panose="020F0502020204030204" pitchFamily="34" charset="0"/>
                        </a:rPr>
                        <a:t> 464</a:t>
                      </a:r>
                      <a:r>
                        <a:rPr lang="en-ZA" sz="1050" b="0" dirty="0" smtClean="0">
                          <a:effectLst/>
                          <a:latin typeface="Calibri" panose="020F0502020204030204" pitchFamily="34" charset="0"/>
                        </a:rPr>
                        <a:t> youth</a:t>
                      </a:r>
                      <a:endParaRPr lang="en-ZA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94" marR="53394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77470" h="12700" prst="softRound"/>
                      <a:lightRig rig="flood" dir="t"/>
                    </a:cell3D>
                    <a:gradFill flip="none" rotWithShape="1">
                      <a:gsLst>
                        <a:gs pos="0">
                          <a:srgbClr val="D42E12">
                            <a:lumMod val="60000"/>
                            <a:lumOff val="40000"/>
                            <a:shade val="30000"/>
                            <a:satMod val="115000"/>
                          </a:srgbClr>
                        </a:gs>
                        <a:gs pos="50000">
                          <a:srgbClr val="D42E12">
                            <a:lumMod val="60000"/>
                            <a:lumOff val="40000"/>
                            <a:shade val="67500"/>
                            <a:satMod val="115000"/>
                          </a:srgbClr>
                        </a:gs>
                        <a:gs pos="100000">
                          <a:srgbClr val="D42E12">
                            <a:lumMod val="60000"/>
                            <a:lumOff val="40000"/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b="0" dirty="0" smtClean="0">
                          <a:effectLst/>
                          <a:latin typeface="Calibri" panose="020F0502020204030204" pitchFamily="34" charset="0"/>
                        </a:rPr>
                        <a:t>The year</a:t>
                      </a:r>
                      <a:r>
                        <a:rPr lang="en-ZA" sz="1050" b="0" baseline="0" dirty="0" smtClean="0">
                          <a:effectLst/>
                          <a:latin typeface="Calibri" panose="020F0502020204030204" pitchFamily="34" charset="0"/>
                        </a:rPr>
                        <a:t> to date target met and exceeded</a:t>
                      </a:r>
                      <a:endParaRPr lang="en-ZA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94" marR="53394" marT="0" marB="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77470" h="12700" prst="softRound"/>
                      <a:lightRig rig="flood" dir="t"/>
                    </a:cell3D>
                    <a:gradFill flip="none" rotWithShape="1">
                      <a:gsLst>
                        <a:gs pos="0">
                          <a:srgbClr val="D42E12">
                            <a:lumMod val="60000"/>
                            <a:lumOff val="40000"/>
                            <a:shade val="30000"/>
                            <a:satMod val="115000"/>
                          </a:srgbClr>
                        </a:gs>
                        <a:gs pos="50000">
                          <a:srgbClr val="D42E12">
                            <a:lumMod val="60000"/>
                            <a:lumOff val="40000"/>
                            <a:shade val="67500"/>
                            <a:satMod val="115000"/>
                          </a:srgbClr>
                        </a:gs>
                        <a:gs pos="100000">
                          <a:srgbClr val="D42E12">
                            <a:lumMod val="60000"/>
                            <a:lumOff val="40000"/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8639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"/>
          <p:cNvSpPr txBox="1">
            <a:spLocks/>
          </p:cNvSpPr>
          <p:nvPr/>
        </p:nvSpPr>
        <p:spPr>
          <a:xfrm>
            <a:off x="6464300" y="6376988"/>
            <a:ext cx="1905000" cy="21544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457200" rtl="0" eaLnBrk="0" latinLnBrk="0" hangingPunct="0"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457200" rtl="0" eaLnBrk="0" latinLnBrk="0" hangingPunct="0"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457200" rtl="0" eaLnBrk="0" latinLnBrk="0" hangingPunct="0"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457200" rtl="0" eaLnBrk="0" latinLnBrk="0" hangingPunct="0"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457200" rtl="0" eaLnBrk="0" latinLnBrk="0" hangingPunct="0"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eaLnBrk="1" hangingPunct="1"/>
            <a:fld id="{C557AE1B-2D82-4A99-859E-38BA24755BEA}" type="slidenum">
              <a:rPr lang="en-GB" sz="1400" b="1" smtClean="0">
                <a:solidFill>
                  <a:srgbClr val="FF0000"/>
                </a:solidFill>
                <a:latin typeface="Calibri" panose="020F0502020204030204" pitchFamily="34" charset="0"/>
              </a:rPr>
              <a:pPr eaLnBrk="1" hangingPunct="1"/>
              <a:t>9</a:t>
            </a:fld>
            <a:endParaRPr lang="en-GB" sz="14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53684" y="120755"/>
          <a:ext cx="8591747" cy="654356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17489"/>
                <a:gridCol w="1392072"/>
                <a:gridCol w="1351128"/>
                <a:gridCol w="1392072"/>
                <a:gridCol w="1568653"/>
                <a:gridCol w="1570333"/>
              </a:tblGrid>
              <a:tr h="353074">
                <a:tc gridSpan="6"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720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 b="1" dirty="0">
                          <a:solidFill>
                            <a:schemeClr val="tx1"/>
                          </a:solidFill>
                          <a:effectLst/>
                        </a:rPr>
                        <a:t>PROGRAMME AREA </a:t>
                      </a:r>
                      <a:r>
                        <a:rPr lang="en-ZA" sz="1600" b="1" dirty="0" smtClean="0">
                          <a:solidFill>
                            <a:schemeClr val="tx1"/>
                          </a:solidFill>
                          <a:effectLst/>
                        </a:rPr>
                        <a:t>5: </a:t>
                      </a:r>
                      <a:r>
                        <a:rPr lang="en-ZA" sz="1600" b="1" dirty="0">
                          <a:solidFill>
                            <a:schemeClr val="tx1"/>
                          </a:solidFill>
                          <a:effectLst/>
                        </a:rPr>
                        <a:t>POLICY AND RESEARCH</a:t>
                      </a:r>
                      <a:endParaRPr lang="en-ZA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34" marR="10134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377624">
                <a:tc rowSpan="2"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72000" marR="46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chemeClr val="bg1"/>
                          </a:solidFill>
                          <a:effectLst/>
                        </a:rPr>
                        <a:t>STRATEGIC OBJECTIVE</a:t>
                      </a:r>
                      <a:endParaRPr lang="en-ZA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34" marR="10134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shade val="30000"/>
                            <a:satMod val="115000"/>
                          </a:srgbClr>
                        </a:gs>
                        <a:gs pos="50000">
                          <a:srgbClr val="00B050">
                            <a:shade val="67500"/>
                            <a:satMod val="115000"/>
                          </a:srgbClr>
                        </a:gs>
                        <a:gs pos="100000">
                          <a:srgbClr val="00B05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rowSpan="2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72000" marR="46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chemeClr val="bg1"/>
                          </a:solidFill>
                          <a:effectLst/>
                        </a:rPr>
                        <a:t>KEY PERFORMANCE INDICATOR</a:t>
                      </a:r>
                      <a:endParaRPr lang="en-ZA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34" marR="10134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shade val="30000"/>
                            <a:satMod val="115000"/>
                          </a:srgbClr>
                        </a:gs>
                        <a:gs pos="50000">
                          <a:srgbClr val="00B050">
                            <a:shade val="67500"/>
                            <a:satMod val="115000"/>
                          </a:srgbClr>
                        </a:gs>
                        <a:gs pos="100000">
                          <a:srgbClr val="00B05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rowSpan="2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72000" marR="46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 smtClean="0">
                          <a:solidFill>
                            <a:schemeClr val="bg1"/>
                          </a:solidFill>
                          <a:effectLst/>
                        </a:rPr>
                        <a:t>2015/2016 </a:t>
                      </a:r>
                      <a:r>
                        <a:rPr lang="en-ZA" sz="1100" b="1" dirty="0">
                          <a:solidFill>
                            <a:schemeClr val="bg1"/>
                          </a:solidFill>
                          <a:effectLst/>
                        </a:rPr>
                        <a:t>TARGET</a:t>
                      </a:r>
                      <a:endParaRPr lang="en-ZA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34" marR="10134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shade val="30000"/>
                            <a:satMod val="115000"/>
                          </a:srgbClr>
                        </a:gs>
                        <a:gs pos="50000">
                          <a:srgbClr val="00B050">
                            <a:shade val="67500"/>
                            <a:satMod val="115000"/>
                          </a:srgbClr>
                        </a:gs>
                        <a:gs pos="100000">
                          <a:srgbClr val="00B05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gridSpan="2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72000" marR="46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b="1" dirty="0" smtClean="0">
                          <a:solidFill>
                            <a:schemeClr val="bg1"/>
                          </a:solidFill>
                          <a:effectLst/>
                        </a:rPr>
                        <a:t>YEAR TO DATE PERFORMANCE</a:t>
                      </a:r>
                      <a:endParaRPr lang="en-ZA" sz="105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34" marR="10134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shade val="30000"/>
                            <a:satMod val="115000"/>
                          </a:srgbClr>
                        </a:gs>
                        <a:gs pos="50000">
                          <a:srgbClr val="00B050">
                            <a:shade val="67500"/>
                            <a:satMod val="115000"/>
                          </a:srgbClr>
                        </a:gs>
                        <a:gs pos="100000">
                          <a:srgbClr val="00B05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72000" marR="46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chemeClr val="bg1"/>
                          </a:solidFill>
                          <a:effectLst/>
                        </a:rPr>
                        <a:t>REASON FOR VARIANCE</a:t>
                      </a:r>
                      <a:endParaRPr lang="en-ZA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34" marR="10134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shade val="30000"/>
                            <a:satMod val="115000"/>
                          </a:srgbClr>
                        </a:gs>
                        <a:gs pos="50000">
                          <a:srgbClr val="00B050">
                            <a:shade val="67500"/>
                            <a:satMod val="115000"/>
                          </a:srgbClr>
                        </a:gs>
                        <a:gs pos="100000">
                          <a:srgbClr val="00B05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37054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72000" marR="46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chemeClr val="bg1"/>
                          </a:solidFill>
                          <a:effectLst/>
                        </a:rPr>
                        <a:t>Target</a:t>
                      </a:r>
                      <a:endParaRPr lang="en-ZA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34" marR="10134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shade val="30000"/>
                            <a:satMod val="115000"/>
                          </a:srgbClr>
                        </a:gs>
                        <a:gs pos="50000">
                          <a:srgbClr val="00B050">
                            <a:shade val="67500"/>
                            <a:satMod val="115000"/>
                          </a:srgbClr>
                        </a:gs>
                        <a:gs pos="100000">
                          <a:srgbClr val="00B05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72000" marR="46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chemeClr val="bg1"/>
                          </a:solidFill>
                          <a:effectLst/>
                        </a:rPr>
                        <a:t>Actual</a:t>
                      </a:r>
                      <a:endParaRPr lang="en-ZA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34" marR="10134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shade val="30000"/>
                            <a:satMod val="115000"/>
                          </a:srgbClr>
                        </a:gs>
                        <a:gs pos="50000">
                          <a:srgbClr val="00B050">
                            <a:shade val="67500"/>
                            <a:satMod val="115000"/>
                          </a:srgbClr>
                        </a:gs>
                        <a:gs pos="100000">
                          <a:srgbClr val="00B05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142534">
                <a:tc rowSpan="2"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0" dirty="0">
                          <a:solidFill>
                            <a:schemeClr val="tx1"/>
                          </a:solidFill>
                          <a:effectLst/>
                        </a:rPr>
                        <a:t>To create and produce information and knowledge for better youth development planning and decision making</a:t>
                      </a:r>
                      <a:endParaRPr lang="en-ZA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34" marR="10134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</a:t>
                      </a:r>
                      <a:r>
                        <a:rPr lang="en-ZA" sz="12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new youth development research, evaluations and policy review </a:t>
                      </a:r>
                      <a:endParaRPr lang="en-ZA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34" marR="10134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7200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 youth development </a:t>
                      </a:r>
                      <a:r>
                        <a:rPr lang="en-ZA" sz="12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research, evaluations and policy review </a:t>
                      </a:r>
                      <a:endParaRPr lang="en-ZA" sz="1200" b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34" marR="10134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7200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 youth development </a:t>
                      </a:r>
                      <a:r>
                        <a:rPr lang="en-ZA" sz="12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research, evaluations and policy review </a:t>
                      </a:r>
                      <a:endParaRPr lang="en-ZA" sz="1200" b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34" marR="10134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7200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 </a:t>
                      </a:r>
                      <a:r>
                        <a:rPr lang="en-ZA" sz="12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youth development </a:t>
                      </a:r>
                      <a:r>
                        <a:rPr lang="en-ZA" sz="12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research, evaluations and policy review </a:t>
                      </a:r>
                      <a:endParaRPr lang="en-ZA" sz="1200" b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34" marR="10134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to date target</a:t>
                      </a:r>
                      <a:r>
                        <a:rPr lang="en-ZA" sz="12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was not met. Catch up plan has been developed to meet the annual target</a:t>
                      </a:r>
                      <a:endParaRPr lang="en-ZA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34" marR="10134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216892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 National Youth Employment Plan 2030</a:t>
                      </a:r>
                      <a:endParaRPr lang="en-ZA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34" marR="10134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0" dirty="0" smtClean="0">
                          <a:solidFill>
                            <a:schemeClr val="tx1"/>
                          </a:solidFill>
                          <a:effectLst/>
                        </a:rPr>
                        <a:t>Final Youth Employment Plan 2030 approved by the NYDA</a:t>
                      </a:r>
                      <a:endParaRPr lang="en-ZA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34" marR="10134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Submit final Youth employment Plan 2030 to the</a:t>
                      </a:r>
                      <a:r>
                        <a:rPr lang="en-ZA" sz="11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ZA" sz="11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Presidency</a:t>
                      </a:r>
                      <a:endParaRPr lang="en-ZA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34" marR="10134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Service provider procured</a:t>
                      </a:r>
                      <a:r>
                        <a:rPr lang="en-ZA" sz="11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 conduct consultations with key youth structures.</a:t>
                      </a:r>
                    </a:p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Consultations conducted with local government, provincial government, civil society and organised labour. </a:t>
                      </a:r>
                    </a:p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YEP draft report has been developed with inputs from consultations</a:t>
                      </a:r>
                    </a:p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34" marR="10134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b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Consultations to be conducted with private sector and final draft  will be produced.</a:t>
                      </a:r>
                    </a:p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final draft will be submitted to Presidency by end of March 2016</a:t>
                      </a:r>
                      <a:endParaRPr lang="en-ZA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34" marR="10134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167423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1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provide access to information and create awareness on youth development programmes</a:t>
                      </a:r>
                    </a:p>
                    <a:p>
                      <a:endParaRPr lang="en-ZA" dirty="0"/>
                    </a:p>
                  </a:txBody>
                  <a:tcPr marL="10134" marR="10134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young people receiving information on youth development through NYDA access</a:t>
                      </a:r>
                      <a:r>
                        <a:rPr lang="en-ZA" sz="11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point</a:t>
                      </a:r>
                      <a:endParaRPr lang="en-ZA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34" marR="10134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1 200 000 young people </a:t>
                      </a:r>
                      <a:endParaRPr lang="en-ZA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34" marR="10134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900 000 young people </a:t>
                      </a:r>
                      <a:endParaRPr lang="en-ZA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34" marR="10134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1 240</a:t>
                      </a:r>
                      <a:r>
                        <a:rPr lang="en-ZA" sz="11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793</a:t>
                      </a:r>
                      <a:r>
                        <a:rPr lang="en-ZA" sz="11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young people </a:t>
                      </a:r>
                      <a:endParaRPr lang="en-ZA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34" marR="10134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Annual and year to date targets met</a:t>
                      </a:r>
                      <a:endParaRPr lang="en-ZA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34" marR="10134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1778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</TotalTime>
  <Words>2305</Words>
  <Application>Microsoft Office PowerPoint</Application>
  <PresentationFormat>On-screen Show (4:3)</PresentationFormat>
  <Paragraphs>468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Sechaba Khoaele</dc:creator>
  <cp:lastModifiedBy>PUMZA</cp:lastModifiedBy>
  <cp:revision>76</cp:revision>
  <cp:lastPrinted>2015-12-01T11:40:43Z</cp:lastPrinted>
  <dcterms:created xsi:type="dcterms:W3CDTF">2015-10-16T09:25:26Z</dcterms:created>
  <dcterms:modified xsi:type="dcterms:W3CDTF">2016-03-10T11:00:06Z</dcterms:modified>
</cp:coreProperties>
</file>