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theme/themeOverride12.xml" ContentType="application/vnd.openxmlformats-officedocument.themeOverrid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tableStyles.xml" ContentType="application/vnd.openxmlformats-officedocument.presentationml.tableStyles+xml"/>
  <Override PartName="/ppt/slideMasters/slideMaster8.xml" ContentType="application/vnd.openxmlformats-officedocument.presentationml.slideMaster+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drawings/drawing3.xml" ContentType="application/vnd.openxmlformats-officedocument.drawingml.chartshapes+xml"/>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heme/themeOverride6.xml" ContentType="application/vnd.openxmlformats-officedocument.themeOverride+xml"/>
  <Override PartName="/ppt/diagrams/quickStyle3.xml" ContentType="application/vnd.openxmlformats-officedocument.drawingml.diagramStyle+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charts/chart10.xml" ContentType="application/vnd.openxmlformats-officedocument.drawingml.chart+xml"/>
  <Default Extension="gif" ContentType="image/gif"/>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charts/chart4.xml" ContentType="application/vnd.openxmlformats-officedocument.drawingml.chart+xml"/>
  <Override PartName="/ppt/drawings/drawing8.xml" ContentType="application/vnd.openxmlformats-officedocument.drawingml.chartshapes+xml"/>
  <Override PartName="/ppt/diagrams/data3.xml" ContentType="application/vnd.openxmlformats-officedocument.drawingml.diagramData+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theme/themeOverride14.xml" ContentType="application/vnd.openxmlformats-officedocument.themeOverr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rawings/drawing4.xml" ContentType="application/vnd.openxmlformats-officedocument.drawingml.chartshapes+xml"/>
  <Override PartName="/ppt/theme/themeOverride7.xml" ContentType="application/vnd.openxmlformats-officedocument.themeOverr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charts/chart5.xml" ContentType="application/vnd.openxmlformats-officedocument.drawingml.chart+xml"/>
  <Override PartName="/ppt/notesSlides/notesSlide10.xml" ContentType="application/vnd.openxmlformats-officedocument.presentationml.notesSlide+xml"/>
  <Override PartName="/ppt/theme/themeOverride15.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Override8.xml" ContentType="application/vnd.openxmlformats-officedocument.themeOverride+xml"/>
  <Override PartName="/ppt/theme/themeOverride11.xml" ContentType="application/vnd.openxmlformats-officedocument.themeOverr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Default Extension="wav" ContentType="audio/wav"/>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12.xml" ContentType="application/vnd.openxmlformats-officedocument.drawingml.chart+xml"/>
  <Override PartName="/ppt/diagrams/layout4.xml" ContentType="application/vnd.openxmlformats-officedocument.drawingml.diagramLayout+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theme/themeOverride9.xml" ContentType="application/vnd.openxmlformats-officedocument.themeOverride+xml"/>
  <Override PartName="/ppt/diagrams/data1.xml" ContentType="application/vnd.openxmlformats-officedocument.drawingml.diagramData+xml"/>
  <Override PartName="/ppt/drawings/drawing6.xml" ContentType="application/vnd.openxmlformats-officedocument.drawingml.chartshapes+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drawings/drawing7.xml" ContentType="application/vnd.openxmlformats-officedocument.drawingml.chartshap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Override13.xml" ContentType="application/vnd.openxmlformats-officedocument.themeOverr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83" r:id="rId3"/>
    <p:sldMasterId id="2147483717" r:id="rId4"/>
    <p:sldMasterId id="2147483729" r:id="rId5"/>
    <p:sldMasterId id="2147483741" r:id="rId6"/>
    <p:sldMasterId id="2147483753" r:id="rId7"/>
    <p:sldMasterId id="2147483831" r:id="rId8"/>
    <p:sldMasterId id="2147483843" r:id="rId9"/>
  </p:sldMasterIdLst>
  <p:notesMasterIdLst>
    <p:notesMasterId r:id="rId51"/>
  </p:notesMasterIdLst>
  <p:handoutMasterIdLst>
    <p:handoutMasterId r:id="rId52"/>
  </p:handoutMasterIdLst>
  <p:sldIdLst>
    <p:sldId id="256" r:id="rId10"/>
    <p:sldId id="286" r:id="rId11"/>
    <p:sldId id="326" r:id="rId12"/>
    <p:sldId id="334" r:id="rId13"/>
    <p:sldId id="324" r:id="rId14"/>
    <p:sldId id="336" r:id="rId15"/>
    <p:sldId id="337" r:id="rId16"/>
    <p:sldId id="339" r:id="rId17"/>
    <p:sldId id="308" r:id="rId18"/>
    <p:sldId id="330" r:id="rId19"/>
    <p:sldId id="332" r:id="rId20"/>
    <p:sldId id="331" r:id="rId21"/>
    <p:sldId id="313" r:id="rId22"/>
    <p:sldId id="329" r:id="rId23"/>
    <p:sldId id="328" r:id="rId24"/>
    <p:sldId id="341" r:id="rId25"/>
    <p:sldId id="342" r:id="rId26"/>
    <p:sldId id="327" r:id="rId27"/>
    <p:sldId id="285" r:id="rId28"/>
    <p:sldId id="338" r:id="rId29"/>
    <p:sldId id="344" r:id="rId30"/>
    <p:sldId id="371" r:id="rId31"/>
    <p:sldId id="347" r:id="rId32"/>
    <p:sldId id="357" r:id="rId33"/>
    <p:sldId id="346" r:id="rId34"/>
    <p:sldId id="367" r:id="rId35"/>
    <p:sldId id="349" r:id="rId36"/>
    <p:sldId id="355" r:id="rId37"/>
    <p:sldId id="372" r:id="rId38"/>
    <p:sldId id="356" r:id="rId39"/>
    <p:sldId id="368" r:id="rId40"/>
    <p:sldId id="369" r:id="rId41"/>
    <p:sldId id="370" r:id="rId42"/>
    <p:sldId id="373" r:id="rId43"/>
    <p:sldId id="351" r:id="rId44"/>
    <p:sldId id="352" r:id="rId45"/>
    <p:sldId id="353" r:id="rId46"/>
    <p:sldId id="374" r:id="rId47"/>
    <p:sldId id="375" r:id="rId48"/>
    <p:sldId id="354" r:id="rId49"/>
    <p:sldId id="343" r:id="rId50"/>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0066"/>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50" autoAdjust="0"/>
    <p:restoredTop sz="98635" autoAdjust="0"/>
  </p:normalViewPr>
  <p:slideViewPr>
    <p:cSldViewPr snapToGrid="0" snapToObjects="1">
      <p:cViewPr>
        <p:scale>
          <a:sx n="70" d="100"/>
          <a:sy n="70" d="100"/>
        </p:scale>
        <p:origin x="-2898" y="-1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Office_Excel_Worksheet6.xlsx"/><Relationship Id="rId1" Type="http://schemas.openxmlformats.org/officeDocument/2006/relationships/themeOverride" Target="../theme/themeOverride15.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Office_Excel_Worksheet7.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Office_Excel_Worksheet8.xlsx"/></Relationships>
</file>

<file path=ppt/charts/_rels/chart13.xml.rels><?xml version="1.0" encoding="UTF-8" standalone="yes"?>
<Relationships xmlns="http://schemas.openxmlformats.org/package/2006/relationships"><Relationship Id="rId2" Type="http://schemas.openxmlformats.org/officeDocument/2006/relationships/oleObject" Target="file:///F:\DESKTOP\Finance%20Documents\Annual%20Performance%20Plan\2016%202017\3rd%20Draft\Calc%20to%20Figures%20in%20APP%202016%202017.xlsx" TargetMode="External"/><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file:///\\zmsjhb10\Zonke\INFORMATION%20TECHNOLOGY\Departmental%20Folders\Change%20Management\Data%20Analysis\Documentation\Meetings\OCC\OCC%20Sites%20&amp;%20Machin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zmsjhb10\Zonke\INFORMATION%20TECHNOLOGY\Departmental%20Folders\Change%20Management\Data%20Analysis\Documentation\Meetings\OCC\OCC%20Sites%20&amp;%20Machines.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8.xml.rels><?xml version="1.0" encoding="UTF-8" standalone="yes"?>
<Relationships xmlns="http://schemas.openxmlformats.org/package/2006/relationships"><Relationship Id="rId2" Type="http://schemas.openxmlformats.org/officeDocument/2006/relationships/oleObject" Target="file:///C:\Users\kmackerduth\AppData\Local\Microsoft\Windows\Temporary%20Internet%20Files\Content.Outlook\LPBENVX7\NGB%20Management%20Accounts%20(September2015)%20(2).xlsx" TargetMode="External"/><Relationship Id="rId1" Type="http://schemas.openxmlformats.org/officeDocument/2006/relationships/themeOverride" Target="../theme/themeOverride12.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view3D>
      <c:rotX val="30"/>
      <c:perspective val="30"/>
    </c:view3D>
    <c:plotArea>
      <c:layout>
        <c:manualLayout>
          <c:layoutTarget val="inner"/>
          <c:xMode val="edge"/>
          <c:yMode val="edge"/>
          <c:x val="0.17545452237967835"/>
          <c:y val="0.27139583247943055"/>
          <c:w val="0.56973231313382811"/>
          <c:h val="0.64418095728585478"/>
        </c:manualLayout>
      </c:layout>
      <c:pie3DChart>
        <c:varyColors val="1"/>
        <c:ser>
          <c:idx val="0"/>
          <c:order val="0"/>
          <c:explosion val="25"/>
          <c:dPt>
            <c:idx val="0"/>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c:spPr>
          </c:dPt>
          <c:dPt>
            <c:idx val="1"/>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c:spPr>
          </c:dPt>
          <c:dPt>
            <c:idx val="2"/>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c:spPr>
          </c:dPt>
          <c:dPt>
            <c:idx val="3"/>
            <c:sp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c:spPr>
          </c:dPt>
          <c:dLbls>
            <c:dLbl>
              <c:idx val="0"/>
              <c:layout>
                <c:manualLayout>
                  <c:x val="-0.15125409311660329"/>
                  <c:y val="0.1809079144747151"/>
                </c:manualLayout>
              </c:layout>
              <c:tx>
                <c:rich>
                  <a:bodyPr/>
                  <a:lstStyle/>
                  <a:p>
                    <a:r>
                      <a:rPr lang="pt-BR" dirty="0"/>
                      <a:t>R 8 718 118 </a:t>
                    </a:r>
                    <a:r>
                      <a:rPr lang="pt-BR" dirty="0" smtClean="0"/>
                      <a:t>176</a:t>
                    </a:r>
                  </a:p>
                  <a:p>
                    <a:r>
                      <a:rPr lang="pt-BR" dirty="0" smtClean="0"/>
                      <a:t>69.7%</a:t>
                    </a:r>
                    <a:endParaRPr lang="pt-BR" dirty="0"/>
                  </a:p>
                </c:rich>
              </c:tx>
              <c:dLblPos val="bestFit"/>
              <c:showVal val="1"/>
              <c:extLst>
                <c:ext xmlns:c15="http://schemas.microsoft.com/office/drawing/2012/chart" uri="{CE6537A1-D6FC-4f65-9D91-7224C49458BB}">
                  <c15:layout/>
                </c:ext>
              </c:extLst>
            </c:dLbl>
            <c:dLbl>
              <c:idx val="1"/>
              <c:layout>
                <c:manualLayout>
                  <c:x val="1.1747890727503169E-2"/>
                  <c:y val="-8.1176628289936256E-2"/>
                </c:manualLayout>
              </c:layout>
              <c:tx>
                <c:rich>
                  <a:bodyPr/>
                  <a:lstStyle/>
                  <a:p>
                    <a:r>
                      <a:rPr lang="pt-BR" dirty="0"/>
                      <a:t>R 2 232 774 </a:t>
                    </a:r>
                    <a:r>
                      <a:rPr lang="pt-BR" dirty="0" smtClean="0"/>
                      <a:t>054</a:t>
                    </a:r>
                  </a:p>
                  <a:p>
                    <a:r>
                      <a:rPr lang="pt-BR" dirty="0" smtClean="0"/>
                      <a:t>17.8%</a:t>
                    </a:r>
                    <a:endParaRPr lang="pt-BR" dirty="0"/>
                  </a:p>
                </c:rich>
              </c:tx>
              <c:dLblPos val="bestFit"/>
              <c:showVal val="1"/>
              <c:extLst>
                <c:ext xmlns:c15="http://schemas.microsoft.com/office/drawing/2012/chart" uri="{CE6537A1-D6FC-4f65-9D91-7224C49458BB}">
                  <c15:layout/>
                </c:ext>
              </c:extLst>
            </c:dLbl>
            <c:dLbl>
              <c:idx val="2"/>
              <c:layout>
                <c:manualLayout>
                  <c:x val="-2.7901240477820031E-2"/>
                  <c:y val="-7.4218631579370309E-2"/>
                </c:manualLayout>
              </c:layout>
              <c:tx>
                <c:rich>
                  <a:bodyPr/>
                  <a:lstStyle/>
                  <a:p>
                    <a:r>
                      <a:rPr lang="pt-BR" dirty="0"/>
                      <a:t>R 429 411 </a:t>
                    </a:r>
                    <a:r>
                      <a:rPr lang="pt-BR" dirty="0" smtClean="0"/>
                      <a:t>420</a:t>
                    </a:r>
                  </a:p>
                  <a:p>
                    <a:r>
                      <a:rPr lang="pt-BR" dirty="0" smtClean="0"/>
                      <a:t>3.4%</a:t>
                    </a:r>
                    <a:endParaRPr lang="pt-BR" dirty="0"/>
                  </a:p>
                </c:rich>
              </c:tx>
              <c:dLblPos val="bestFit"/>
              <c:showVal val="1"/>
              <c:extLst>
                <c:ext xmlns:c15="http://schemas.microsoft.com/office/drawing/2012/chart" uri="{CE6537A1-D6FC-4f65-9D91-7224C49458BB}">
                  <c15:layout/>
                </c:ext>
              </c:extLst>
            </c:dLbl>
            <c:dLbl>
              <c:idx val="3"/>
              <c:layout>
                <c:manualLayout>
                  <c:x val="8.5172207774397934E-2"/>
                  <c:y val="-7.6537963816225629E-2"/>
                </c:manualLayout>
              </c:layout>
              <c:tx>
                <c:rich>
                  <a:bodyPr/>
                  <a:lstStyle/>
                  <a:p>
                    <a:r>
                      <a:rPr lang="pt-BR" dirty="0"/>
                      <a:t>R 1 131 221 </a:t>
                    </a:r>
                    <a:r>
                      <a:rPr lang="pt-BR" dirty="0" smtClean="0"/>
                      <a:t>587</a:t>
                    </a:r>
                  </a:p>
                  <a:p>
                    <a:r>
                      <a:rPr lang="pt-BR" dirty="0" smtClean="0"/>
                      <a:t>9.0%</a:t>
                    </a:r>
                    <a:endParaRPr lang="pt-BR" dirty="0"/>
                  </a:p>
                </c:rich>
              </c:tx>
              <c:dLblPos val="bestFit"/>
              <c:showVal val="1"/>
              <c:extLst>
                <c:ext xmlns:c15="http://schemas.microsoft.com/office/drawing/2012/chart" uri="{CE6537A1-D6FC-4f65-9D91-7224C49458BB}">
                  <c15:layout/>
                </c:ext>
              </c:extLst>
            </c:dLbl>
            <c:spPr>
              <a:noFill/>
              <a:ln>
                <a:noFill/>
              </a:ln>
              <a:effectLst/>
            </c:spPr>
            <c:txPr>
              <a:bodyPr/>
              <a:lstStyle/>
              <a:p>
                <a:pPr>
                  <a:defRPr sz="1600"/>
                </a:pPr>
                <a:endParaRPr lang="en-US"/>
              </a:p>
            </c:txPr>
            <c:dLblPos val="outEnd"/>
            <c:showVal val="1"/>
            <c:showLeaderLines val="1"/>
            <c:extLst>
              <c:ext xmlns:c15="http://schemas.microsoft.com/office/drawing/2012/chart" uri="{CE6537A1-D6FC-4f65-9D91-7224C49458BB}"/>
            </c:extLst>
          </c:dLbls>
          <c:cat>
            <c:strRef>
              <c:f>Sheet1!$A$1:$A$4</c:f>
              <c:strCache>
                <c:ptCount val="4"/>
                <c:pt idx="0">
                  <c:v>Casinos</c:v>
                </c:pt>
                <c:pt idx="1">
                  <c:v>Betting</c:v>
                </c:pt>
                <c:pt idx="2">
                  <c:v>Bingo</c:v>
                </c:pt>
                <c:pt idx="3">
                  <c:v>LPM</c:v>
                </c:pt>
              </c:strCache>
            </c:strRef>
          </c:cat>
          <c:val>
            <c:numRef>
              <c:f>Sheet1!$B$1:$B$4</c:f>
              <c:numCache>
                <c:formatCode>"R"\ #,##0</c:formatCode>
                <c:ptCount val="4"/>
                <c:pt idx="0">
                  <c:v>8718118176.1100006</c:v>
                </c:pt>
                <c:pt idx="1">
                  <c:v>2232774054.1593099</c:v>
                </c:pt>
                <c:pt idx="2">
                  <c:v>429411420.33000004</c:v>
                </c:pt>
                <c:pt idx="3">
                  <c:v>1131221587.28</c:v>
                </c:pt>
              </c:numCache>
            </c:numRef>
          </c:val>
        </c:ser>
        <c:dLbls>
          <c:showVal val="1"/>
        </c:dLbls>
      </c:pie3DChart>
    </c:plotArea>
    <c:legend>
      <c:legendPos val="r"/>
      <c:layout>
        <c:manualLayout>
          <c:xMode val="edge"/>
          <c:yMode val="edge"/>
          <c:x val="0.83251783151347125"/>
          <c:y val="0.73085333372984085"/>
          <c:w val="0.16532106517095269"/>
          <c:h val="0.24741000427651663"/>
        </c:manualLayout>
      </c:layout>
    </c:legend>
    <c:plotVisOnly val="1"/>
    <c:dispBlanksAs val="zero"/>
  </c:chart>
  <c:txPr>
    <a:bodyPr/>
    <a:lstStyle/>
    <a:p>
      <a:pPr>
        <a:defRPr sz="1800">
          <a:latin typeface="Arial Narrow" pitchFamily="34" charset="0"/>
        </a:defRPr>
      </a:pPr>
      <a:endParaRPr lang="en-US"/>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a:t>Increase in GGR (all modes):</a:t>
            </a:r>
            <a:r>
              <a:rPr lang="en-ZA" baseline="0"/>
              <a:t> F</a:t>
            </a:r>
            <a:r>
              <a:rPr lang="en-ZA"/>
              <a:t>Y13 - </a:t>
            </a:r>
            <a:r>
              <a:rPr lang="en-ZA" baseline="0"/>
              <a:t>FY15</a:t>
            </a:r>
            <a:r>
              <a:rPr lang="en-ZA"/>
              <a:t> </a:t>
            </a:r>
          </a:p>
        </c:rich>
      </c:tx>
      <c:layout>
        <c:manualLayout>
          <c:xMode val="edge"/>
          <c:yMode val="edge"/>
          <c:x val="0.29218199449640031"/>
          <c:y val="6.7300909459079655E-2"/>
        </c:manualLayout>
      </c:layout>
    </c:title>
    <c:view3D>
      <c:depthPercent val="100"/>
      <c:rAngAx val="1"/>
    </c:view3D>
    <c:backWall>
      <c:spPr>
        <a:noFill/>
        <a:ln w="25400">
          <a:noFill/>
        </a:ln>
      </c:spPr>
    </c:backWall>
    <c:plotArea>
      <c:layout>
        <c:manualLayout>
          <c:layoutTarget val="inner"/>
          <c:xMode val="edge"/>
          <c:yMode val="edge"/>
          <c:x val="9.4489610673665764E-2"/>
          <c:y val="0.18998587928086041"/>
          <c:w val="0.90513943569553812"/>
          <c:h val="0.59013420436020281"/>
        </c:manualLayout>
      </c:layout>
      <c:bar3DChart>
        <c:barDir val="col"/>
        <c:grouping val="clustered"/>
        <c:ser>
          <c:idx val="2"/>
          <c:order val="0"/>
          <c:tx>
            <c:strRef>
              <c:f>Sheet1!$B$1</c:f>
              <c:strCache>
                <c:ptCount val="1"/>
                <c:pt idx="0">
                  <c:v>GGR, FY13</c:v>
                </c:pt>
              </c:strCache>
            </c:strRef>
          </c:tx>
          <c:dLbls>
            <c:delete val="1"/>
          </c:dLbls>
          <c:cat>
            <c:strRef>
              <c:f>Sheet1!$A$2:$A$6</c:f>
              <c:strCache>
                <c:ptCount val="5"/>
                <c:pt idx="0">
                  <c:v>GGR Casino</c:v>
                </c:pt>
                <c:pt idx="1">
                  <c:v>GGR Betting</c:v>
                </c:pt>
                <c:pt idx="2">
                  <c:v>GGR Bingo</c:v>
                </c:pt>
                <c:pt idx="3">
                  <c:v>GGR LPM</c:v>
                </c:pt>
                <c:pt idx="4">
                  <c:v>TOTAL</c:v>
                </c:pt>
              </c:strCache>
            </c:strRef>
          </c:cat>
          <c:val>
            <c:numRef>
              <c:f>Sheet1!$B$2:$B$6</c:f>
              <c:numCache>
                <c:formatCode>#,##0</c:formatCode>
                <c:ptCount val="5"/>
                <c:pt idx="0">
                  <c:v>16404078723.159998</c:v>
                </c:pt>
                <c:pt idx="1">
                  <c:v>2596845091.6126361</c:v>
                </c:pt>
                <c:pt idx="2">
                  <c:v>436770124.71999991</c:v>
                </c:pt>
                <c:pt idx="3">
                  <c:v>1476449381.8630002</c:v>
                </c:pt>
                <c:pt idx="4">
                  <c:v>20914143321.355633</c:v>
                </c:pt>
              </c:numCache>
            </c:numRef>
          </c:val>
        </c:ser>
        <c:ser>
          <c:idx val="3"/>
          <c:order val="1"/>
          <c:tx>
            <c:strRef>
              <c:f>Sheet1!$C$1</c:f>
              <c:strCache>
                <c:ptCount val="1"/>
                <c:pt idx="0">
                  <c:v>GGR, FY14</c:v>
                </c:pt>
              </c:strCache>
            </c:strRef>
          </c:tx>
          <c:dLbls>
            <c:delete val="1"/>
          </c:dLbls>
          <c:cat>
            <c:strRef>
              <c:f>Sheet1!$A$2:$A$6</c:f>
              <c:strCache>
                <c:ptCount val="5"/>
                <c:pt idx="0">
                  <c:v>GGR Casino</c:v>
                </c:pt>
                <c:pt idx="1">
                  <c:v>GGR Betting</c:v>
                </c:pt>
                <c:pt idx="2">
                  <c:v>GGR Bingo</c:v>
                </c:pt>
                <c:pt idx="3">
                  <c:v>GGR LPM</c:v>
                </c:pt>
                <c:pt idx="4">
                  <c:v>TOTAL</c:v>
                </c:pt>
              </c:strCache>
            </c:strRef>
          </c:cat>
          <c:val>
            <c:numRef>
              <c:f>Sheet1!$C$2:$C$6</c:f>
              <c:numCache>
                <c:formatCode>#,##0</c:formatCode>
                <c:ptCount val="5"/>
                <c:pt idx="0">
                  <c:v>16497594914.570002</c:v>
                </c:pt>
                <c:pt idx="1">
                  <c:v>2834103394.1746697</c:v>
                </c:pt>
                <c:pt idx="2">
                  <c:v>732321860.76999998</c:v>
                </c:pt>
                <c:pt idx="3">
                  <c:v>1738648661.9000001</c:v>
                </c:pt>
                <c:pt idx="4">
                  <c:v>21802668831.414673</c:v>
                </c:pt>
              </c:numCache>
            </c:numRef>
          </c:val>
        </c:ser>
        <c:ser>
          <c:idx val="0"/>
          <c:order val="2"/>
          <c:tx>
            <c:strRef>
              <c:f>Sheet1!$D$1</c:f>
              <c:strCache>
                <c:ptCount val="1"/>
                <c:pt idx="0">
                  <c:v>GGR, FY15</c:v>
                </c:pt>
              </c:strCache>
            </c:strRef>
          </c:tx>
          <c:dLbls>
            <c:delete val="1"/>
          </c:dLbls>
          <c:cat>
            <c:strRef>
              <c:f>Sheet1!$A$2:$A$6</c:f>
              <c:strCache>
                <c:ptCount val="5"/>
                <c:pt idx="0">
                  <c:v>GGR Casino</c:v>
                </c:pt>
                <c:pt idx="1">
                  <c:v>GGR Betting</c:v>
                </c:pt>
                <c:pt idx="2">
                  <c:v>GGR Bingo</c:v>
                </c:pt>
                <c:pt idx="3">
                  <c:v>GGR LPM</c:v>
                </c:pt>
                <c:pt idx="4">
                  <c:v>TOTAL</c:v>
                </c:pt>
              </c:strCache>
            </c:strRef>
          </c:cat>
          <c:val>
            <c:numRef>
              <c:f>Sheet1!$D$2:$D$6</c:f>
              <c:numCache>
                <c:formatCode>#,##0</c:formatCode>
                <c:ptCount val="5"/>
                <c:pt idx="0">
                  <c:v>17235535872.459999</c:v>
                </c:pt>
                <c:pt idx="1">
                  <c:v>3462994716.908114</c:v>
                </c:pt>
                <c:pt idx="2">
                  <c:v>1116673081.3889997</c:v>
                </c:pt>
                <c:pt idx="3">
                  <c:v>2079338389.4100003</c:v>
                </c:pt>
                <c:pt idx="4">
                  <c:v>23894542060.167114</c:v>
                </c:pt>
              </c:numCache>
            </c:numRef>
          </c:val>
        </c:ser>
        <c:dLbls>
          <c:showVal val="1"/>
        </c:dLbls>
        <c:shape val="cylinder"/>
        <c:axId val="110451328"/>
        <c:axId val="110461312"/>
        <c:axId val="0"/>
      </c:bar3DChart>
      <c:catAx>
        <c:axId val="110451328"/>
        <c:scaling>
          <c:orientation val="minMax"/>
        </c:scaling>
        <c:axPos val="b"/>
        <c:numFmt formatCode="General" sourceLinked="1"/>
        <c:tickLblPos val="nextTo"/>
        <c:crossAx val="110461312"/>
        <c:crosses val="autoZero"/>
        <c:auto val="1"/>
        <c:lblAlgn val="ctr"/>
        <c:lblOffset val="100"/>
      </c:catAx>
      <c:valAx>
        <c:axId val="110461312"/>
        <c:scaling>
          <c:orientation val="minMax"/>
        </c:scaling>
        <c:axPos val="l"/>
        <c:numFmt formatCode="#,##0" sourceLinked="1"/>
        <c:tickLblPos val="nextTo"/>
        <c:crossAx val="110451328"/>
        <c:crosses val="autoZero"/>
        <c:crossBetween val="between"/>
      </c:valAx>
      <c:dTable>
        <c:showHorzBorder val="1"/>
        <c:showVertBorder val="1"/>
        <c:showOutline val="1"/>
        <c:showKeys val="1"/>
      </c:dTable>
      <c:spPr>
        <a:noFill/>
        <a:ln w="25329">
          <a:noFill/>
        </a:ln>
      </c:spPr>
    </c:plotArea>
    <c:plotVisOnly val="1"/>
    <c:dispBlanksAs val="gap"/>
  </c:chart>
  <c:txPr>
    <a:bodyPr/>
    <a:lstStyle/>
    <a:p>
      <a:pPr>
        <a:defRPr>
          <a:latin typeface="Arial Narrow" pitchFamily="34" charset="0"/>
        </a:defRPr>
      </a:pPr>
      <a:endParaRPr lang="en-US"/>
    </a:p>
  </c:txPr>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dirty="0"/>
              <a:t>GGR per gambling mode, all provinces, </a:t>
            </a:r>
            <a:r>
              <a:rPr lang="en-ZA" dirty="0" smtClean="0"/>
              <a:t>FY15</a:t>
            </a:r>
            <a:endParaRPr lang="en-ZA" dirty="0"/>
          </a:p>
        </c:rich>
      </c:tx>
      <c:layout>
        <c:manualLayout>
          <c:xMode val="edge"/>
          <c:yMode val="edge"/>
          <c:x val="0.18317901234567902"/>
          <c:y val="0"/>
        </c:manualLayout>
      </c:layout>
      <c:overlay val="1"/>
    </c:title>
    <c:view3D>
      <c:rotX val="30"/>
      <c:perspective val="30"/>
    </c:view3D>
    <c:plotArea>
      <c:layout>
        <c:manualLayout>
          <c:layoutTarget val="inner"/>
          <c:xMode val="edge"/>
          <c:yMode val="edge"/>
          <c:x val="0.23193484494993682"/>
          <c:y val="0.30337682905866209"/>
          <c:w val="0.55523283196413731"/>
          <c:h val="0.62934776184017771"/>
        </c:manualLayout>
      </c:layout>
      <c:pie3DChart>
        <c:varyColors val="1"/>
        <c:ser>
          <c:idx val="0"/>
          <c:order val="0"/>
          <c:explosion val="25"/>
          <c:dPt>
            <c:idx val="0"/>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c:spPr>
          </c:dPt>
          <c:dPt>
            <c:idx val="1"/>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c:spPr>
          </c:dPt>
          <c:dPt>
            <c:idx val="2"/>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c:spPr>
          </c:dPt>
          <c:dPt>
            <c:idx val="3"/>
            <c:sp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c:spPr>
          </c:dPt>
          <c:dPt>
            <c:idx val="4"/>
            <c:spPr>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c:spPr>
          </c:dPt>
          <c:dPt>
            <c:idx val="5"/>
            <c:spPr>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path path="circle">
                  <a:fillToRect l="50000" t="50000" r="50000" b="50000"/>
                </a:path>
                <a:tileRect/>
              </a:gradFill>
            </c:spPr>
          </c:dPt>
          <c:dPt>
            <c:idx val="6"/>
            <c:spPr>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50000" t="50000" r="50000" b="50000"/>
                </a:path>
                <a:tileRect/>
              </a:gradFill>
            </c:spPr>
          </c:dPt>
          <c:dPt>
            <c:idx val="7"/>
            <c:spPr>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a:solidFill>
                  <a:schemeClr val="accent1"/>
                </a:solidFill>
              </a:ln>
            </c:spPr>
          </c:dPt>
          <c:dPt>
            <c:idx val="8"/>
            <c:spPr>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l="50000" t="50000" r="50000" b="50000"/>
                </a:path>
                <a:tileRect/>
              </a:gradFill>
            </c:spPr>
          </c:dPt>
          <c:dLbls>
            <c:dLbl>
              <c:idx val="0"/>
              <c:layout>
                <c:manualLayout>
                  <c:x val="-3.8747812773403216E-2"/>
                  <c:y val="9.3080542876851399E-2"/>
                </c:manualLayout>
              </c:layout>
              <c:tx>
                <c:rich>
                  <a:bodyPr/>
                  <a:lstStyle/>
                  <a:p>
                    <a:pPr algn="ctr" rtl="0">
                      <a:defRPr lang="en-US" sz="1800" b="0" i="0" u="none" strike="noStrike" kern="1200" baseline="0" dirty="0">
                        <a:solidFill>
                          <a:prstClr val="black"/>
                        </a:solidFill>
                        <a:latin typeface="+mn-lt"/>
                        <a:ea typeface="+mn-ea"/>
                        <a:cs typeface="+mn-cs"/>
                      </a:defRPr>
                    </a:pPr>
                    <a:r>
                      <a:rPr lang="pt-BR" sz="1800" b="0" i="0" u="none" strike="noStrike" kern="1200" baseline="0" dirty="0" smtClean="0">
                        <a:solidFill>
                          <a:prstClr val="black"/>
                        </a:solidFill>
                        <a:latin typeface="+mn-lt"/>
                        <a:ea typeface="+mn-ea"/>
                        <a:cs typeface="+mn-cs"/>
                      </a:rPr>
                      <a:t>R17 </a:t>
                    </a:r>
                    <a:r>
                      <a:rPr lang="pt-BR" sz="1800" b="0" i="0" u="none" strike="noStrike" kern="1200" baseline="0" dirty="0">
                        <a:solidFill>
                          <a:prstClr val="black"/>
                        </a:solidFill>
                        <a:latin typeface="+mn-lt"/>
                        <a:ea typeface="+mn-ea"/>
                        <a:cs typeface="+mn-cs"/>
                      </a:rPr>
                      <a:t>234 </a:t>
                    </a:r>
                    <a:r>
                      <a:rPr lang="pt-BR" sz="1800" b="0" i="0" u="none" strike="noStrike" kern="1200" baseline="0" dirty="0" smtClean="0">
                        <a:solidFill>
                          <a:prstClr val="black"/>
                        </a:solidFill>
                        <a:latin typeface="+mn-lt"/>
                        <a:ea typeface="+mn-ea"/>
                        <a:cs typeface="+mn-cs"/>
                      </a:rPr>
                      <a:t>928 081</a:t>
                    </a:r>
                    <a:endParaRPr lang="pt-BR" sz="1800" b="0" i="0" u="none" strike="noStrike" kern="1200" baseline="0" dirty="0">
                      <a:solidFill>
                        <a:prstClr val="black"/>
                      </a:solidFill>
                      <a:latin typeface="+mn-lt"/>
                      <a:ea typeface="+mn-ea"/>
                      <a:cs typeface="+mn-cs"/>
                    </a:endParaRPr>
                  </a:p>
                  <a:p>
                    <a:pPr algn="ctr" rtl="0">
                      <a:defRPr lang="en-US" sz="1800" b="0" i="0" u="none" strike="noStrike" kern="1200" baseline="0" dirty="0">
                        <a:solidFill>
                          <a:prstClr val="black"/>
                        </a:solidFill>
                        <a:latin typeface="+mn-lt"/>
                        <a:ea typeface="+mn-ea"/>
                        <a:cs typeface="+mn-cs"/>
                      </a:defRPr>
                    </a:pPr>
                    <a:r>
                      <a:rPr lang="pt-BR" sz="1800" b="0" i="0" u="none" strike="noStrike" kern="1200" baseline="0" dirty="0">
                        <a:solidFill>
                          <a:prstClr val="black"/>
                        </a:solidFill>
                        <a:latin typeface="+mn-lt"/>
                        <a:ea typeface="+mn-ea"/>
                        <a:cs typeface="+mn-cs"/>
                      </a:rPr>
                      <a:t>72.1%</a:t>
                    </a:r>
                  </a:p>
                </c:rich>
              </c:tx>
              <c:spPr/>
              <c:dLblPos val="bestFit"/>
              <c:showVal val="1"/>
              <c:extLst>
                <c:ext xmlns:c15="http://schemas.microsoft.com/office/drawing/2012/chart" uri="{CE6537A1-D6FC-4f65-9D91-7224C49458BB}">
                  <c15:layout/>
                </c:ext>
              </c:extLst>
            </c:dLbl>
            <c:dLbl>
              <c:idx val="1"/>
              <c:layout>
                <c:manualLayout>
                  <c:x val="0"/>
                  <c:y val="-6.5881021537520651E-2"/>
                </c:manualLayout>
              </c:layout>
              <c:tx>
                <c:rich>
                  <a:bodyPr/>
                  <a:lstStyle/>
                  <a:p>
                    <a:r>
                      <a:rPr lang="pt-BR" sz="1800"/>
                      <a:t>R 3 462 994 717</a:t>
                    </a:r>
                  </a:p>
                  <a:p>
                    <a:r>
                      <a:rPr lang="pt-BR" sz="1800"/>
                      <a:t>14.5%</a:t>
                    </a:r>
                    <a:endParaRPr lang="pt-BR"/>
                  </a:p>
                </c:rich>
              </c:tx>
              <c:dLblPos val="bestFit"/>
              <c:showVal val="1"/>
              <c:extLst>
                <c:ext xmlns:c15="http://schemas.microsoft.com/office/drawing/2012/chart" uri="{CE6537A1-D6FC-4f65-9D91-7224C49458BB}">
                  <c15:layout/>
                </c:ext>
              </c:extLst>
            </c:dLbl>
            <c:dLbl>
              <c:idx val="2"/>
              <c:layout>
                <c:manualLayout>
                  <c:x val="-4.0195069562024982E-2"/>
                  <c:y val="-0.10739034163939384"/>
                </c:manualLayout>
              </c:layout>
              <c:tx>
                <c:rich>
                  <a:bodyPr/>
                  <a:lstStyle/>
                  <a:p>
                    <a:r>
                      <a:rPr lang="pt-BR" sz="1800"/>
                      <a:t>R 1 116 673 081</a:t>
                    </a:r>
                  </a:p>
                  <a:p>
                    <a:r>
                      <a:rPr lang="pt-BR" sz="1800"/>
                      <a:t>4.7%</a:t>
                    </a:r>
                    <a:endParaRPr lang="pt-BR"/>
                  </a:p>
                </c:rich>
              </c:tx>
              <c:dLblPos val="bestFit"/>
              <c:showVal val="1"/>
              <c:extLst>
                <c:ext xmlns:c15="http://schemas.microsoft.com/office/drawing/2012/chart" uri="{CE6537A1-D6FC-4f65-9D91-7224C49458BB}">
                  <c15:layout/>
                </c:ext>
              </c:extLst>
            </c:dLbl>
            <c:dLbl>
              <c:idx val="3"/>
              <c:layout>
                <c:manualLayout>
                  <c:x val="9.268500101370418E-2"/>
                  <c:y val="-4.3698735188965575E-2"/>
                </c:manualLayout>
              </c:layout>
              <c:tx>
                <c:rich>
                  <a:bodyPr/>
                  <a:lstStyle/>
                  <a:p>
                    <a:r>
                      <a:rPr lang="pt-BR" sz="1800"/>
                      <a:t>R 2 079 338 389</a:t>
                    </a:r>
                  </a:p>
                  <a:p>
                    <a:r>
                      <a:rPr lang="pt-BR" sz="1800"/>
                      <a:t>8.7%</a:t>
                    </a:r>
                    <a:endParaRPr lang="pt-BR"/>
                  </a:p>
                </c:rich>
              </c:tx>
              <c:dLblPos val="bestFit"/>
              <c:showVal val="1"/>
              <c:extLst>
                <c:ext xmlns:c15="http://schemas.microsoft.com/office/drawing/2012/chart" uri="{CE6537A1-D6FC-4f65-9D91-7224C49458BB}">
                  <c15:layout/>
                </c:ext>
              </c:extLst>
            </c:dLbl>
            <c:spPr>
              <a:noFill/>
              <a:ln>
                <a:noFill/>
              </a:ln>
              <a:effectLst/>
            </c:spPr>
            <c:txPr>
              <a:bodyPr/>
              <a:lstStyle/>
              <a:p>
                <a:pPr>
                  <a:defRPr sz="1800"/>
                </a:pPr>
                <a:endParaRPr lang="en-US"/>
              </a:p>
            </c:txPr>
            <c:dLblPos val="outEnd"/>
            <c:showVal val="1"/>
            <c:showLeaderLines val="1"/>
            <c:extLst>
              <c:ext xmlns:c15="http://schemas.microsoft.com/office/drawing/2012/chart" uri="{CE6537A1-D6FC-4f65-9D91-7224C49458BB}"/>
            </c:extLst>
          </c:dLbls>
          <c:cat>
            <c:strRef>
              <c:f>Sheet1!$A$1:$A$4</c:f>
              <c:strCache>
                <c:ptCount val="4"/>
                <c:pt idx="0">
                  <c:v>Casinos</c:v>
                </c:pt>
                <c:pt idx="1">
                  <c:v>Betting</c:v>
                </c:pt>
                <c:pt idx="2">
                  <c:v>Bingo</c:v>
                </c:pt>
                <c:pt idx="3">
                  <c:v>LPM</c:v>
                </c:pt>
              </c:strCache>
            </c:strRef>
          </c:cat>
          <c:val>
            <c:numRef>
              <c:f>Sheet1!$B$1:$B$4</c:f>
              <c:numCache>
                <c:formatCode>"R"\ #,##0</c:formatCode>
                <c:ptCount val="4"/>
                <c:pt idx="0">
                  <c:v>17235535872.459999</c:v>
                </c:pt>
                <c:pt idx="1">
                  <c:v>3462994716.908114</c:v>
                </c:pt>
                <c:pt idx="2">
                  <c:v>1116673081.3889997</c:v>
                </c:pt>
                <c:pt idx="3">
                  <c:v>2079338389.4100003</c:v>
                </c:pt>
              </c:numCache>
            </c:numRef>
          </c:val>
        </c:ser>
        <c:dLbls>
          <c:showVal val="1"/>
        </c:dLbls>
      </c:pie3DChart>
    </c:plotArea>
    <c:legend>
      <c:legendPos val="r"/>
      <c:layout>
        <c:manualLayout>
          <c:xMode val="edge"/>
          <c:yMode val="edge"/>
          <c:x val="0.8308623748420334"/>
          <c:y val="0.34479741544449555"/>
          <c:w val="0.15170033808404432"/>
          <c:h val="0.43396692697363454"/>
        </c:manualLayout>
      </c:layout>
    </c:legend>
    <c:plotVisOnly val="1"/>
    <c:dispBlanksAs val="zero"/>
  </c:chart>
  <c:txPr>
    <a:bodyPr/>
    <a:lstStyle/>
    <a:p>
      <a:pPr>
        <a:defRPr sz="2000"/>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1600">
                <a:latin typeface="+mj-lt"/>
              </a:defRPr>
            </a:pPr>
            <a:r>
              <a:rPr lang="en-ZA" sz="2800" dirty="0">
                <a:latin typeface="+mj-lt"/>
              </a:rPr>
              <a:t>GGR per province, all </a:t>
            </a:r>
            <a:r>
              <a:rPr lang="en-ZA" sz="2800" dirty="0" smtClean="0">
                <a:latin typeface="+mj-lt"/>
              </a:rPr>
              <a:t>modes, FY15</a:t>
            </a:r>
            <a:endParaRPr lang="en-ZA" sz="2800" dirty="0">
              <a:latin typeface="+mj-lt"/>
            </a:endParaRPr>
          </a:p>
        </c:rich>
      </c:tx>
      <c:layout>
        <c:manualLayout>
          <c:xMode val="edge"/>
          <c:yMode val="edge"/>
          <c:x val="0.289428454058686"/>
          <c:y val="0"/>
        </c:manualLayout>
      </c:layout>
      <c:overlay val="1"/>
    </c:title>
    <c:view3D>
      <c:rotX val="30"/>
      <c:perspective val="30"/>
    </c:view3D>
    <c:plotArea>
      <c:layout>
        <c:manualLayout>
          <c:layoutTarget val="inner"/>
          <c:xMode val="edge"/>
          <c:yMode val="edge"/>
          <c:x val="0.25958487381308032"/>
          <c:y val="0.36877867696191258"/>
          <c:w val="0.51977343943328569"/>
          <c:h val="0.59379612912598856"/>
        </c:manualLayout>
      </c:layout>
      <c:pie3DChart>
        <c:varyColors val="1"/>
        <c:ser>
          <c:idx val="0"/>
          <c:order val="0"/>
          <c:explosion val="25"/>
          <c:dPt>
            <c:idx val="0"/>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c:spPr>
          </c:dPt>
          <c:dPt>
            <c:idx val="1"/>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c:spPr>
          </c:dPt>
          <c:dPt>
            <c:idx val="2"/>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c:spPr>
          </c:dPt>
          <c:dPt>
            <c:idx val="3"/>
            <c:spPr>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c:spPr>
          </c:dPt>
          <c:dPt>
            <c:idx val="4"/>
            <c:spPr>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c:spPr>
          </c:dPt>
          <c:dPt>
            <c:idx val="5"/>
            <c:spPr>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path path="circle">
                  <a:fillToRect l="50000" t="50000" r="50000" b="50000"/>
                </a:path>
                <a:tileRect/>
              </a:gradFill>
            </c:spPr>
          </c:dPt>
          <c:dPt>
            <c:idx val="6"/>
            <c:spPr>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50000" t="50000" r="50000" b="50000"/>
                </a:path>
                <a:tileRect/>
              </a:gradFill>
            </c:spPr>
          </c:dPt>
          <c:dPt>
            <c:idx val="7"/>
            <c:sp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c:spPr>
          </c:dPt>
          <c:dPt>
            <c:idx val="8"/>
            <c:spPr>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l="50000" t="50000" r="50000" b="50000"/>
                </a:path>
                <a:tileRect/>
              </a:gradFill>
            </c:spPr>
          </c:dPt>
          <c:dLbls>
            <c:dLbl>
              <c:idx val="0"/>
              <c:layout>
                <c:manualLayout>
                  <c:x val="-0.11183754431531132"/>
                  <c:y val="-0.21185808670467918"/>
                </c:manualLayout>
              </c:layout>
              <c:tx>
                <c:rich>
                  <a:bodyPr/>
                  <a:lstStyle/>
                  <a:p>
                    <a:r>
                      <a:rPr lang="pt-BR" sz="1400"/>
                      <a:t>R 10 123 160 214</a:t>
                    </a:r>
                  </a:p>
                  <a:p>
                    <a:r>
                      <a:rPr lang="pt-BR" sz="1400"/>
                      <a:t>42.4%</a:t>
                    </a:r>
                    <a:endParaRPr lang="pt-BR"/>
                  </a:p>
                </c:rich>
              </c:tx>
              <c:dLblPos val="bestFit"/>
              <c:showVal val="1"/>
              <c:extLst>
                <c:ext xmlns:c15="http://schemas.microsoft.com/office/drawing/2012/chart" uri="{CE6537A1-D6FC-4f65-9D91-7224C49458BB}">
                  <c15:layout/>
                </c:ext>
              </c:extLst>
            </c:dLbl>
            <c:dLbl>
              <c:idx val="1"/>
              <c:layout>
                <c:manualLayout>
                  <c:x val="0.21271921306350369"/>
                  <c:y val="-3.4913266374711142E-2"/>
                </c:manualLayout>
              </c:layout>
              <c:tx>
                <c:rich>
                  <a:bodyPr/>
                  <a:lstStyle/>
                  <a:p>
                    <a:r>
                      <a:rPr lang="pt-BR" sz="1400"/>
                      <a:t>R 3 770 074 264</a:t>
                    </a:r>
                  </a:p>
                  <a:p>
                    <a:r>
                      <a:rPr lang="pt-BR" sz="1400"/>
                      <a:t>15.8%</a:t>
                    </a:r>
                    <a:endParaRPr lang="pt-BR"/>
                  </a:p>
                </c:rich>
              </c:tx>
              <c:dLblPos val="bestFit"/>
              <c:showVal val="1"/>
              <c:extLst>
                <c:ext xmlns:c15="http://schemas.microsoft.com/office/drawing/2012/chart" uri="{CE6537A1-D6FC-4f65-9D91-7224C49458BB}">
                  <c15:layout/>
                </c:ext>
              </c:extLst>
            </c:dLbl>
            <c:dLbl>
              <c:idx val="2"/>
              <c:layout>
                <c:manualLayout>
                  <c:x val="-0.10723292760010029"/>
                  <c:y val="6.4360258544530497E-3"/>
                </c:manualLayout>
              </c:layout>
              <c:tx>
                <c:rich>
                  <a:bodyPr/>
                  <a:lstStyle/>
                  <a:p>
                    <a:r>
                      <a:rPr lang="pt-BR" sz="1400"/>
                      <a:t>R 4 388 844 044</a:t>
                    </a:r>
                  </a:p>
                  <a:p>
                    <a:r>
                      <a:rPr lang="pt-BR" sz="1400"/>
                      <a:t>18.4%</a:t>
                    </a:r>
                    <a:endParaRPr lang="pt-BR"/>
                  </a:p>
                </c:rich>
              </c:tx>
              <c:dLblPos val="bestFit"/>
              <c:showVal val="1"/>
              <c:extLst>
                <c:ext xmlns:c15="http://schemas.microsoft.com/office/drawing/2012/chart" uri="{CE6537A1-D6FC-4f65-9D91-7224C49458BB}">
                  <c15:layout/>
                </c:ext>
              </c:extLst>
            </c:dLbl>
            <c:dLbl>
              <c:idx val="3"/>
              <c:layout>
                <c:manualLayout>
                  <c:x val="-0.14109888143808716"/>
                  <c:y val="7.4905700811091117E-2"/>
                </c:manualLayout>
              </c:layout>
              <c:tx>
                <c:rich>
                  <a:bodyPr/>
                  <a:lstStyle/>
                  <a:p>
                    <a:r>
                      <a:rPr lang="pt-BR" sz="1400"/>
                      <a:t>R 1 071 347 869</a:t>
                    </a:r>
                  </a:p>
                  <a:p>
                    <a:r>
                      <a:rPr lang="pt-BR" sz="1400"/>
                      <a:t>4.5%</a:t>
                    </a:r>
                    <a:endParaRPr lang="pt-BR"/>
                  </a:p>
                </c:rich>
              </c:tx>
              <c:dLblPos val="bestFit"/>
              <c:showVal val="1"/>
              <c:extLst>
                <c:ext xmlns:c15="http://schemas.microsoft.com/office/drawing/2012/chart" uri="{CE6537A1-D6FC-4f65-9D91-7224C49458BB}">
                  <c15:layout/>
                </c:ext>
              </c:extLst>
            </c:dLbl>
            <c:dLbl>
              <c:idx val="4"/>
              <c:layout>
                <c:manualLayout>
                  <c:x val="-0.15256252258487499"/>
                  <c:y val="-5.5205661725288907E-3"/>
                </c:manualLayout>
              </c:layout>
              <c:tx>
                <c:rich>
                  <a:bodyPr/>
                  <a:lstStyle/>
                  <a:p>
                    <a:r>
                      <a:rPr lang="pt-BR" sz="1400"/>
                      <a:t>R 728 438 960</a:t>
                    </a:r>
                  </a:p>
                  <a:p>
                    <a:r>
                      <a:rPr lang="pt-BR" sz="1400"/>
                      <a:t>3.0%</a:t>
                    </a:r>
                    <a:endParaRPr lang="pt-BR"/>
                  </a:p>
                </c:rich>
              </c:tx>
              <c:dLblPos val="bestFit"/>
              <c:showVal val="1"/>
              <c:extLst>
                <c:ext xmlns:c15="http://schemas.microsoft.com/office/drawing/2012/chart" uri="{CE6537A1-D6FC-4f65-9D91-7224C49458BB}">
                  <c15:layout/>
                </c:ext>
              </c:extLst>
            </c:dLbl>
            <c:dLbl>
              <c:idx val="5"/>
              <c:layout>
                <c:manualLayout>
                  <c:x val="-0.13128312693553115"/>
                  <c:y val="-6.9416473904433382E-2"/>
                </c:manualLayout>
              </c:layout>
              <c:tx>
                <c:rich>
                  <a:bodyPr/>
                  <a:lstStyle/>
                  <a:p>
                    <a:r>
                      <a:rPr lang="pt-BR" sz="1400"/>
                      <a:t>R 1 342 862 301</a:t>
                    </a:r>
                  </a:p>
                  <a:p>
                    <a:r>
                      <a:rPr lang="pt-BR" sz="1400"/>
                      <a:t>5.6%</a:t>
                    </a:r>
                    <a:endParaRPr lang="pt-BR"/>
                  </a:p>
                </c:rich>
              </c:tx>
              <c:dLblPos val="bestFit"/>
              <c:showVal val="1"/>
              <c:extLst>
                <c:ext xmlns:c15="http://schemas.microsoft.com/office/drawing/2012/chart" uri="{CE6537A1-D6FC-4f65-9D91-7224C49458BB}">
                  <c15:layout/>
                </c:ext>
              </c:extLst>
            </c:dLbl>
            <c:dLbl>
              <c:idx val="6"/>
              <c:layout>
                <c:manualLayout>
                  <c:x val="-8.2520160127499381E-2"/>
                  <c:y val="-0.20571491376074064"/>
                </c:manualLayout>
              </c:layout>
              <c:tx>
                <c:rich>
                  <a:bodyPr/>
                  <a:lstStyle/>
                  <a:p>
                    <a:r>
                      <a:rPr lang="pt-BR" sz="1400"/>
                      <a:t>R 227 809 270</a:t>
                    </a:r>
                  </a:p>
                  <a:p>
                    <a:r>
                      <a:rPr lang="pt-BR" sz="1400"/>
                      <a:t>1.0%</a:t>
                    </a:r>
                    <a:endParaRPr lang="pt-BR"/>
                  </a:p>
                </c:rich>
              </c:tx>
              <c:dLblPos val="bestFit"/>
              <c:showVal val="1"/>
              <c:extLst>
                <c:ext xmlns:c15="http://schemas.microsoft.com/office/drawing/2012/chart" uri="{CE6537A1-D6FC-4f65-9D91-7224C49458BB}">
                  <c15:layout/>
                </c:ext>
              </c:extLst>
            </c:dLbl>
            <c:dLbl>
              <c:idx val="7"/>
              <c:layout>
                <c:manualLayout>
                  <c:x val="4.4224098458872804E-2"/>
                  <c:y val="-0.12103290689126181"/>
                </c:manualLayout>
              </c:layout>
              <c:tx>
                <c:rich>
                  <a:bodyPr/>
                  <a:lstStyle/>
                  <a:p>
                    <a:r>
                      <a:rPr lang="pt-BR" sz="1400"/>
                      <a:t>R 1 719 125 892</a:t>
                    </a:r>
                  </a:p>
                  <a:p>
                    <a:r>
                      <a:rPr lang="pt-BR" sz="1400"/>
                      <a:t>7.2%</a:t>
                    </a:r>
                    <a:endParaRPr lang="pt-BR"/>
                  </a:p>
                </c:rich>
              </c:tx>
              <c:dLblPos val="bestFit"/>
              <c:showVal val="1"/>
              <c:extLst>
                <c:ext xmlns:c15="http://schemas.microsoft.com/office/drawing/2012/chart" uri="{CE6537A1-D6FC-4f65-9D91-7224C49458BB}">
                  <c15:layout/>
                </c:ext>
              </c:extLst>
            </c:dLbl>
            <c:dLbl>
              <c:idx val="8"/>
              <c:layout>
                <c:manualLayout>
                  <c:x val="0.10166954458298465"/>
                  <c:y val="-0.1247801561534097"/>
                </c:manualLayout>
              </c:layout>
              <c:tx>
                <c:rich>
                  <a:bodyPr/>
                  <a:lstStyle/>
                  <a:p>
                    <a:r>
                      <a:rPr lang="pt-BR" sz="1400"/>
                      <a:t>R 522 271 456</a:t>
                    </a:r>
                  </a:p>
                  <a:p>
                    <a:r>
                      <a:rPr lang="pt-BR" sz="1400"/>
                      <a:t>2.2%</a:t>
                    </a:r>
                    <a:endParaRPr lang="pt-BR"/>
                  </a:p>
                </c:rich>
              </c:tx>
              <c:dLblPos val="bestFit"/>
              <c:showVal val="1"/>
              <c:extLst>
                <c:ext xmlns:c15="http://schemas.microsoft.com/office/drawing/2012/chart" uri="{CE6537A1-D6FC-4f65-9D91-7224C49458BB}">
                  <c15:layout/>
                </c:ext>
              </c:extLst>
            </c:dLbl>
            <c:spPr>
              <a:noFill/>
              <a:ln>
                <a:noFill/>
              </a:ln>
              <a:effectLst/>
            </c:spPr>
            <c:dLblPos val="outEnd"/>
            <c:showVal val="1"/>
            <c:showLeaderLines val="1"/>
            <c:extLst>
              <c:ext xmlns:c15="http://schemas.microsoft.com/office/drawing/2012/chart" uri="{CE6537A1-D6FC-4f65-9D91-7224C49458BB}"/>
            </c:extLst>
          </c:dLbls>
          <c:cat>
            <c:strRef>
              <c:f>Sheet1!$A$1:$A$9</c:f>
              <c:strCache>
                <c:ptCount val="9"/>
                <c:pt idx="0">
                  <c:v>Gauteng</c:v>
                </c:pt>
                <c:pt idx="1">
                  <c:v>Western Cape</c:v>
                </c:pt>
                <c:pt idx="2">
                  <c:v>KZN </c:v>
                </c:pt>
                <c:pt idx="3">
                  <c:v>Mpumalanga</c:v>
                </c:pt>
                <c:pt idx="4">
                  <c:v>Limpopo</c:v>
                </c:pt>
                <c:pt idx="5">
                  <c:v>North West </c:v>
                </c:pt>
                <c:pt idx="6">
                  <c:v>Northern Cape</c:v>
                </c:pt>
                <c:pt idx="7">
                  <c:v>Eastern Cape</c:v>
                </c:pt>
                <c:pt idx="8">
                  <c:v>Free State </c:v>
                </c:pt>
              </c:strCache>
            </c:strRef>
          </c:cat>
          <c:val>
            <c:numRef>
              <c:f>Sheet1!$B$1:$B$9</c:f>
              <c:numCache>
                <c:formatCode>"R"\ #,##0</c:formatCode>
                <c:ptCount val="9"/>
                <c:pt idx="0">
                  <c:v>10123160213.950001</c:v>
                </c:pt>
                <c:pt idx="1">
                  <c:v>3769356287.0600004</c:v>
                </c:pt>
                <c:pt idx="2">
                  <c:v>4388844044.1000004</c:v>
                </c:pt>
                <c:pt idx="3">
                  <c:v>1071347869.4671133</c:v>
                </c:pt>
                <c:pt idx="4">
                  <c:v>729764727.5</c:v>
                </c:pt>
                <c:pt idx="5">
                  <c:v>1342862300.5</c:v>
                </c:pt>
                <c:pt idx="6">
                  <c:v>227809270</c:v>
                </c:pt>
                <c:pt idx="7">
                  <c:v>1719125891.6099999</c:v>
                </c:pt>
                <c:pt idx="8">
                  <c:v>522271455.97999996</c:v>
                </c:pt>
              </c:numCache>
            </c:numRef>
          </c:val>
        </c:ser>
        <c:dLbls>
          <c:showVal val="1"/>
        </c:dLbls>
      </c:pie3DChart>
    </c:plotArea>
    <c:legend>
      <c:legendPos val="r"/>
      <c:layout>
        <c:manualLayout>
          <c:xMode val="edge"/>
          <c:yMode val="edge"/>
          <c:x val="0.82601954158147695"/>
          <c:y val="0.19578336579153272"/>
          <c:w val="0.17190866799270135"/>
          <c:h val="0.70137193788276453"/>
        </c:manualLayout>
      </c:layout>
    </c:legend>
    <c:plotVisOnly val="1"/>
    <c:dispBlanksAs val="zero"/>
  </c:chart>
  <c:txPr>
    <a:bodyPr/>
    <a:lstStyle/>
    <a:p>
      <a:pPr>
        <a:defRPr sz="1200">
          <a:latin typeface="Arial Narrow" pitchFamily="34" charset="0"/>
        </a:defRPr>
      </a:pPr>
      <a:endParaRPr lang="en-US"/>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lang val="en-ZA"/>
  <c:style val="20"/>
  <c:clrMapOvr bg1="lt1" tx1="dk1" bg2="lt2" tx2="dk2" accent1="accent1" accent2="accent2" accent3="accent3" accent4="accent4" accent5="accent5" accent6="accent6" hlink="hlink" folHlink="folHlink"/>
  <c:chart>
    <c:title>
      <c:tx>
        <c:rich>
          <a:bodyPr/>
          <a:lstStyle/>
          <a:p>
            <a:pPr>
              <a:defRPr sz="1800"/>
            </a:pPr>
            <a:r>
              <a:rPr lang="en-ZA" sz="1800" dirty="0"/>
              <a:t>Revenue and Expenditure Projections </a:t>
            </a:r>
            <a:r>
              <a:rPr lang="en-ZA" sz="1800" dirty="0" smtClean="0"/>
              <a:t>2016/21 (‘000) </a:t>
            </a:r>
            <a:endParaRPr lang="en-ZA" sz="1800" dirty="0"/>
          </a:p>
        </c:rich>
      </c:tx>
    </c:title>
    <c:plotArea>
      <c:layout/>
      <c:barChart>
        <c:barDir val="col"/>
        <c:grouping val="clustered"/>
        <c:ser>
          <c:idx val="0"/>
          <c:order val="0"/>
          <c:tx>
            <c:strRef>
              <c:f>Sheet1!$L$15</c:f>
              <c:strCache>
                <c:ptCount val="1"/>
                <c:pt idx="0">
                  <c:v>Revenue</c:v>
                </c:pt>
              </c:strCache>
            </c:strRef>
          </c:tx>
          <c:spPr>
            <a:solidFill>
              <a:schemeClr val="accent2"/>
            </a:solidFill>
          </c:spPr>
          <c:cat>
            <c:strRef>
              <c:f>Sheet1!$M$14:$Q$14</c:f>
              <c:strCache>
                <c:ptCount val="5"/>
                <c:pt idx="0">
                  <c:v>2016/17</c:v>
                </c:pt>
                <c:pt idx="1">
                  <c:v>2017/18</c:v>
                </c:pt>
                <c:pt idx="2">
                  <c:v>2018/19</c:v>
                </c:pt>
                <c:pt idx="3">
                  <c:v>2019/20</c:v>
                </c:pt>
                <c:pt idx="4">
                  <c:v>2020/21</c:v>
                </c:pt>
              </c:strCache>
            </c:strRef>
          </c:cat>
          <c:val>
            <c:numRef>
              <c:f>Sheet1!$M$15:$Q$15</c:f>
              <c:numCache>
                <c:formatCode>_ * #,##0_ ;_ * \-#,##0_ ;_ * "-"??_ ;_ @_ </c:formatCode>
                <c:ptCount val="5"/>
                <c:pt idx="0">
                  <c:v>43693</c:v>
                </c:pt>
                <c:pt idx="1">
                  <c:v>154499</c:v>
                </c:pt>
                <c:pt idx="2">
                  <c:v>156658</c:v>
                </c:pt>
                <c:pt idx="3">
                  <c:v>164490.9</c:v>
                </c:pt>
                <c:pt idx="4">
                  <c:v>172715.44500000001</c:v>
                </c:pt>
              </c:numCache>
            </c:numRef>
          </c:val>
        </c:ser>
        <c:ser>
          <c:idx val="1"/>
          <c:order val="1"/>
          <c:tx>
            <c:strRef>
              <c:f>Sheet1!$L$16</c:f>
              <c:strCache>
                <c:ptCount val="1"/>
                <c:pt idx="0">
                  <c:v>Expenditure</c:v>
                </c:pt>
              </c:strCache>
            </c:strRef>
          </c:tx>
          <c:spPr>
            <a:solidFill>
              <a:schemeClr val="tx2"/>
            </a:solidFill>
          </c:spPr>
          <c:cat>
            <c:strRef>
              <c:f>Sheet1!$M$14:$Q$14</c:f>
              <c:strCache>
                <c:ptCount val="5"/>
                <c:pt idx="0">
                  <c:v>2016/17</c:v>
                </c:pt>
                <c:pt idx="1">
                  <c:v>2017/18</c:v>
                </c:pt>
                <c:pt idx="2">
                  <c:v>2018/19</c:v>
                </c:pt>
                <c:pt idx="3">
                  <c:v>2019/20</c:v>
                </c:pt>
                <c:pt idx="4">
                  <c:v>2020/21</c:v>
                </c:pt>
              </c:strCache>
            </c:strRef>
          </c:cat>
          <c:val>
            <c:numRef>
              <c:f>Sheet1!$M$16:$Q$16</c:f>
              <c:numCache>
                <c:formatCode>_ * #,##0_ ;_ * \-#,##0_ ;_ * "-"??_ ;_ @_ </c:formatCode>
                <c:ptCount val="5"/>
                <c:pt idx="0">
                  <c:v>42507</c:v>
                </c:pt>
                <c:pt idx="1">
                  <c:v>153200</c:v>
                </c:pt>
                <c:pt idx="2">
                  <c:v>155314</c:v>
                </c:pt>
                <c:pt idx="3">
                  <c:v>163079.70000000001</c:v>
                </c:pt>
                <c:pt idx="4">
                  <c:v>171233.68500000003</c:v>
                </c:pt>
              </c:numCache>
            </c:numRef>
          </c:val>
        </c:ser>
        <c:dLbls/>
        <c:gapWidth val="75"/>
        <c:axId val="68083072"/>
        <c:axId val="68682880"/>
      </c:barChart>
      <c:catAx>
        <c:axId val="68083072"/>
        <c:scaling>
          <c:orientation val="minMax"/>
        </c:scaling>
        <c:axPos val="b"/>
        <c:numFmt formatCode="General" sourceLinked="0"/>
        <c:majorTickMark val="none"/>
        <c:tickLblPos val="nextTo"/>
        <c:txPr>
          <a:bodyPr/>
          <a:lstStyle/>
          <a:p>
            <a:pPr>
              <a:defRPr sz="1100" b="1"/>
            </a:pPr>
            <a:endParaRPr lang="en-US"/>
          </a:p>
        </c:txPr>
        <c:crossAx val="68682880"/>
        <c:crosses val="autoZero"/>
        <c:auto val="1"/>
        <c:lblAlgn val="ctr"/>
        <c:lblOffset val="100"/>
      </c:catAx>
      <c:valAx>
        <c:axId val="68682880"/>
        <c:scaling>
          <c:orientation val="minMax"/>
        </c:scaling>
        <c:axPos val="l"/>
        <c:majorGridlines/>
        <c:numFmt formatCode="_ * #,##0_ ;_ * \-#,##0_ ;_ * &quot;-&quot;??_ ;_ @_ " sourceLinked="1"/>
        <c:majorTickMark val="none"/>
        <c:tickLblPos val="nextTo"/>
        <c:spPr>
          <a:ln w="9525">
            <a:noFill/>
          </a:ln>
        </c:spPr>
        <c:txPr>
          <a:bodyPr/>
          <a:lstStyle/>
          <a:p>
            <a:pPr>
              <a:defRPr sz="1100"/>
            </a:pPr>
            <a:endParaRPr lang="en-US"/>
          </a:p>
        </c:txPr>
        <c:crossAx val="68083072"/>
        <c:crosses val="autoZero"/>
        <c:crossBetween val="between"/>
      </c:valAx>
    </c:plotArea>
    <c:legend>
      <c:legendPos val="b"/>
      <c:txPr>
        <a:bodyPr/>
        <a:lstStyle/>
        <a:p>
          <a:pPr>
            <a:defRPr sz="1100" b="1"/>
          </a:pPr>
          <a:endParaRPr lang="en-US"/>
        </a:p>
      </c:txPr>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view3D>
      <c:rotX val="30"/>
      <c:perspective val="30"/>
    </c:view3D>
    <c:plotArea>
      <c:layout>
        <c:manualLayout>
          <c:layoutTarget val="inner"/>
          <c:xMode val="edge"/>
          <c:yMode val="edge"/>
          <c:x val="0.20000469439882773"/>
          <c:y val="0.26685491241665427"/>
          <c:w val="0.57278361727962823"/>
          <c:h val="0.65145525658684644"/>
        </c:manualLayout>
      </c:layout>
      <c:pie3DChart>
        <c:varyColors val="1"/>
        <c:dLbls/>
      </c:pie3DChart>
      <c:spPr>
        <a:noFill/>
        <a:ln w="25402">
          <a:noFill/>
        </a:ln>
      </c:spPr>
    </c:plotArea>
    <c:legend>
      <c:legendPos val="r"/>
      <c:layout>
        <c:manualLayout>
          <c:xMode val="edge"/>
          <c:yMode val="edge"/>
          <c:x val="0.81651376146788979"/>
          <c:y val="0.37220451443569552"/>
          <c:w val="0.16819571865443428"/>
          <c:h val="0.62779548556430465"/>
        </c:manualLayout>
      </c:layout>
    </c:legend>
    <c:plotVisOnly val="1"/>
    <c:dispBlanksAs val="zero"/>
  </c:chart>
  <c:txPr>
    <a:bodyPr/>
    <a:lstStyle/>
    <a:p>
      <a:pPr>
        <a:defRPr sz="1200">
          <a:latin typeface="Arial Narrow" pitchFamily="34" charset="0"/>
          <a:cs typeface="Arial" panose="020B0604020202020204" pitchFamily="34" charset="0"/>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ZA"/>
  <c:chart>
    <c:view3D>
      <c:rotX val="30"/>
      <c:perspective val="30"/>
    </c:view3D>
    <c:plotArea>
      <c:layout>
        <c:manualLayout>
          <c:layoutTarget val="inner"/>
          <c:xMode val="edge"/>
          <c:yMode val="edge"/>
          <c:x val="0.18777427881271266"/>
          <c:y val="0.15700623075544301"/>
          <c:w val="0.5800368744416301"/>
          <c:h val="0.65843452855973694"/>
        </c:manualLayout>
      </c:layout>
      <c:pie3DChart>
        <c:varyColors val="1"/>
        <c:ser>
          <c:idx val="0"/>
          <c:order val="0"/>
          <c:explosion val="25"/>
          <c:dPt>
            <c:idx val="0"/>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c:spPr>
          </c:dPt>
          <c:dPt>
            <c:idx val="1"/>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c:spPr>
          </c:dPt>
          <c:dPt>
            <c:idx val="2"/>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c:spPr>
          </c:dPt>
          <c:dPt>
            <c:idx val="3"/>
            <c:spPr>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c:spPr>
          </c:dPt>
          <c:dPt>
            <c:idx val="4"/>
            <c:spPr>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c:spPr>
          </c:dPt>
          <c:dPt>
            <c:idx val="5"/>
            <c:spPr>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path path="circle">
                  <a:fillToRect l="50000" t="50000" r="50000" b="50000"/>
                </a:path>
                <a:tileRect/>
              </a:gradFill>
            </c:spPr>
          </c:dPt>
          <c:dPt>
            <c:idx val="6"/>
            <c:spPr>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50000" t="50000" r="50000" b="50000"/>
                </a:path>
                <a:tileRect/>
              </a:gradFill>
            </c:spPr>
          </c:dPt>
          <c:dPt>
            <c:idx val="7"/>
            <c:sp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c:spPr>
          </c:dPt>
          <c:dPt>
            <c:idx val="8"/>
            <c:spPr>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path path="circle">
                  <a:fillToRect l="50000" t="50000" r="50000" b="50000"/>
                </a:path>
                <a:tileRect/>
              </a:gradFill>
            </c:spPr>
          </c:dPt>
          <c:dLbls>
            <c:dLbl>
              <c:idx val="0"/>
              <c:layout>
                <c:manualLayout>
                  <c:x val="-0.12092146943621035"/>
                  <c:y val="-0.16958699978248171"/>
                </c:manualLayout>
              </c:layout>
              <c:tx>
                <c:rich>
                  <a:bodyPr/>
                  <a:lstStyle/>
                  <a:p>
                    <a:r>
                      <a:rPr lang="pt-BR" dirty="0"/>
                      <a:t>R 5 103 599 </a:t>
                    </a:r>
                    <a:r>
                      <a:rPr lang="pt-BR" dirty="0" smtClean="0"/>
                      <a:t>897</a:t>
                    </a:r>
                  </a:p>
                  <a:p>
                    <a:r>
                      <a:rPr lang="pt-BR" dirty="0" smtClean="0"/>
                      <a:t>40.8%</a:t>
                    </a:r>
                    <a:endParaRPr lang="pt-BR" dirty="0"/>
                  </a:p>
                </c:rich>
              </c:tx>
              <c:dLblPos val="bestFit"/>
              <c:showVal val="1"/>
              <c:extLst>
                <c:ext xmlns:c15="http://schemas.microsoft.com/office/drawing/2012/chart" uri="{CE6537A1-D6FC-4f65-9D91-7224C49458BB}">
                  <c15:layout/>
                </c:ext>
              </c:extLst>
            </c:dLbl>
            <c:dLbl>
              <c:idx val="1"/>
              <c:layout>
                <c:manualLayout>
                  <c:x val="-3.3916997524790646E-2"/>
                  <c:y val="4.016534205374566E-2"/>
                </c:manualLayout>
              </c:layout>
              <c:tx>
                <c:rich>
                  <a:bodyPr/>
                  <a:lstStyle/>
                  <a:p>
                    <a:r>
                      <a:rPr lang="pt-BR" dirty="0"/>
                      <a:t>R 2 064 323 </a:t>
                    </a:r>
                    <a:r>
                      <a:rPr lang="pt-BR" dirty="0" smtClean="0"/>
                      <a:t>172</a:t>
                    </a:r>
                  </a:p>
                  <a:p>
                    <a:r>
                      <a:rPr lang="pt-BR" dirty="0" smtClean="0"/>
                      <a:t>16.5%</a:t>
                    </a:r>
                    <a:endParaRPr lang="pt-BR" dirty="0"/>
                  </a:p>
                </c:rich>
              </c:tx>
              <c:dLblPos val="bestFit"/>
              <c:showVal val="1"/>
              <c:extLst>
                <c:ext xmlns:c15="http://schemas.microsoft.com/office/drawing/2012/chart" uri="{CE6537A1-D6FC-4f65-9D91-7224C49458BB}">
                  <c15:layout/>
                </c:ext>
              </c:extLst>
            </c:dLbl>
            <c:dLbl>
              <c:idx val="2"/>
              <c:layout>
                <c:manualLayout>
                  <c:x val="-2.2119780994428712E-2"/>
                  <c:y val="-6.6942236756242779E-3"/>
                </c:manualLayout>
              </c:layout>
              <c:tx>
                <c:rich>
                  <a:bodyPr/>
                  <a:lstStyle/>
                  <a:p>
                    <a:r>
                      <a:rPr lang="pt-BR" dirty="0"/>
                      <a:t>R 2 379 258 </a:t>
                    </a:r>
                    <a:r>
                      <a:rPr lang="pt-BR" dirty="0" smtClean="0"/>
                      <a:t>785</a:t>
                    </a:r>
                  </a:p>
                  <a:p>
                    <a:r>
                      <a:rPr lang="pt-BR" dirty="0" smtClean="0"/>
                      <a:t>19.0%</a:t>
                    </a:r>
                    <a:endParaRPr lang="pt-BR" dirty="0"/>
                  </a:p>
                </c:rich>
              </c:tx>
              <c:dLblPos val="bestFit"/>
              <c:showVal val="1"/>
              <c:extLst>
                <c:ext xmlns:c15="http://schemas.microsoft.com/office/drawing/2012/chart" uri="{CE6537A1-D6FC-4f65-9D91-7224C49458BB}">
                  <c15:layout/>
                </c:ext>
              </c:extLst>
            </c:dLbl>
            <c:dLbl>
              <c:idx val="3"/>
              <c:layout>
                <c:manualLayout>
                  <c:x val="-6.0460734718105175E-2"/>
                  <c:y val="0.11157039459373792"/>
                </c:manualLayout>
              </c:layout>
              <c:tx>
                <c:rich>
                  <a:bodyPr/>
                  <a:lstStyle/>
                  <a:p>
                    <a:r>
                      <a:rPr lang="pt-BR" dirty="0"/>
                      <a:t>R 545 716 </a:t>
                    </a:r>
                    <a:r>
                      <a:rPr lang="pt-BR" dirty="0" smtClean="0"/>
                      <a:t>245</a:t>
                    </a:r>
                  </a:p>
                  <a:p>
                    <a:r>
                      <a:rPr lang="pt-BR" dirty="0" smtClean="0"/>
                      <a:t>4.4%</a:t>
                    </a:r>
                    <a:endParaRPr lang="pt-BR" dirty="0"/>
                  </a:p>
                </c:rich>
              </c:tx>
              <c:dLblPos val="bestFit"/>
              <c:showVal val="1"/>
              <c:extLst>
                <c:ext xmlns:c15="http://schemas.microsoft.com/office/drawing/2012/chart" uri="{CE6537A1-D6FC-4f65-9D91-7224C49458BB}">
                  <c15:layout/>
                </c:ext>
              </c:extLst>
            </c:dLbl>
            <c:dLbl>
              <c:idx val="4"/>
              <c:layout>
                <c:manualLayout>
                  <c:x val="-7.9631327694279316E-2"/>
                  <c:y val="1.5619679541714461E-2"/>
                </c:manualLayout>
              </c:layout>
              <c:tx>
                <c:rich>
                  <a:bodyPr/>
                  <a:lstStyle/>
                  <a:p>
                    <a:r>
                      <a:rPr lang="pt-BR" dirty="0"/>
                      <a:t>R 380 985 </a:t>
                    </a:r>
                    <a:r>
                      <a:rPr lang="pt-BR" dirty="0" smtClean="0"/>
                      <a:t>040</a:t>
                    </a:r>
                  </a:p>
                  <a:p>
                    <a:r>
                      <a:rPr lang="pt-BR" dirty="0" smtClean="0"/>
                      <a:t>3.0%</a:t>
                    </a:r>
                    <a:endParaRPr lang="pt-BR" dirty="0"/>
                  </a:p>
                </c:rich>
              </c:tx>
              <c:dLblPos val="bestFit"/>
              <c:showVal val="1"/>
              <c:extLst>
                <c:ext xmlns:c15="http://schemas.microsoft.com/office/drawing/2012/chart" uri="{CE6537A1-D6FC-4f65-9D91-7224C49458BB}">
                  <c15:layout/>
                </c:ext>
              </c:extLst>
            </c:dLbl>
            <c:dLbl>
              <c:idx val="5"/>
              <c:layout>
                <c:manualLayout>
                  <c:x val="-0.10027634050807688"/>
                  <c:y val="-3.1239710486246634E-2"/>
                </c:manualLayout>
              </c:layout>
              <c:tx>
                <c:rich>
                  <a:bodyPr/>
                  <a:lstStyle/>
                  <a:p>
                    <a:r>
                      <a:rPr lang="pt-BR" dirty="0"/>
                      <a:t>R 716 828 </a:t>
                    </a:r>
                    <a:r>
                      <a:rPr lang="pt-BR" dirty="0" smtClean="0"/>
                      <a:t>735</a:t>
                    </a:r>
                  </a:p>
                  <a:p>
                    <a:r>
                      <a:rPr lang="pt-BR" dirty="0" smtClean="0"/>
                      <a:t>5.7%</a:t>
                    </a:r>
                    <a:endParaRPr lang="pt-BR" dirty="0"/>
                  </a:p>
                </c:rich>
              </c:tx>
              <c:dLblPos val="bestFit"/>
              <c:showVal val="1"/>
              <c:extLst>
                <c:ext xmlns:c15="http://schemas.microsoft.com/office/drawing/2012/chart" uri="{CE6537A1-D6FC-4f65-9D91-7224C49458BB}">
                  <c15:layout/>
                </c:ext>
              </c:extLst>
            </c:dLbl>
            <c:dLbl>
              <c:idx val="6"/>
              <c:layout>
                <c:manualLayout>
                  <c:x val="-2.3594433060723969E-2"/>
                  <c:y val="-7.3636460431867029E-2"/>
                </c:manualLayout>
              </c:layout>
              <c:tx>
                <c:rich>
                  <a:bodyPr/>
                  <a:lstStyle/>
                  <a:p>
                    <a:r>
                      <a:rPr lang="pt-BR" dirty="0"/>
                      <a:t>R 128 653 </a:t>
                    </a:r>
                    <a:r>
                      <a:rPr lang="pt-BR" dirty="0" smtClean="0"/>
                      <a:t>818</a:t>
                    </a:r>
                  </a:p>
                  <a:p>
                    <a:r>
                      <a:rPr lang="pt-BR" dirty="0" smtClean="0"/>
                      <a:t>1.0%</a:t>
                    </a:r>
                    <a:endParaRPr lang="pt-BR" dirty="0"/>
                  </a:p>
                </c:rich>
              </c:tx>
              <c:dLblPos val="bestFit"/>
              <c:showVal val="1"/>
              <c:extLst>
                <c:ext xmlns:c15="http://schemas.microsoft.com/office/drawing/2012/chart" uri="{CE6537A1-D6FC-4f65-9D91-7224C49458BB}">
                  <c15:layout/>
                </c:ext>
              </c:extLst>
            </c:dLbl>
            <c:dLbl>
              <c:idx val="7"/>
              <c:layout>
                <c:manualLayout>
                  <c:x val="5.8986082651809907E-2"/>
                  <c:y val="-9.5950539350614636E-2"/>
                </c:manualLayout>
              </c:layout>
              <c:tx>
                <c:rich>
                  <a:bodyPr/>
                  <a:lstStyle/>
                  <a:p>
                    <a:r>
                      <a:rPr lang="pt-BR" dirty="0"/>
                      <a:t>R 912 030 </a:t>
                    </a:r>
                    <a:r>
                      <a:rPr lang="pt-BR" dirty="0" smtClean="0"/>
                      <a:t>630</a:t>
                    </a:r>
                  </a:p>
                  <a:p>
                    <a:r>
                      <a:rPr lang="pt-BR" dirty="0" smtClean="0"/>
                      <a:t>7.3%</a:t>
                    </a:r>
                    <a:endParaRPr lang="pt-BR" dirty="0"/>
                  </a:p>
                </c:rich>
              </c:tx>
              <c:dLblPos val="bestFit"/>
              <c:showVal val="1"/>
              <c:extLst>
                <c:ext xmlns:c15="http://schemas.microsoft.com/office/drawing/2012/chart" uri="{CE6537A1-D6FC-4f65-9D91-7224C49458BB}">
                  <c15:layout/>
                </c:ext>
              </c:extLst>
            </c:dLbl>
            <c:dLbl>
              <c:idx val="8"/>
              <c:layout>
                <c:manualLayout>
                  <c:x val="0.1253453095207602"/>
                  <c:y val="-6.471082886436802E-2"/>
                </c:manualLayout>
              </c:layout>
              <c:tx>
                <c:rich>
                  <a:bodyPr/>
                  <a:lstStyle/>
                  <a:p>
                    <a:r>
                      <a:rPr lang="pt-BR" dirty="0"/>
                      <a:t>R 280 128 </a:t>
                    </a:r>
                    <a:r>
                      <a:rPr lang="pt-BR" dirty="0" smtClean="0"/>
                      <a:t>917</a:t>
                    </a:r>
                  </a:p>
                  <a:p>
                    <a:r>
                      <a:rPr lang="pt-BR" dirty="0" smtClean="0"/>
                      <a:t>2.2%</a:t>
                    </a:r>
                    <a:endParaRPr lang="pt-BR" dirty="0"/>
                  </a:p>
                </c:rich>
              </c:tx>
              <c:dLblPos val="bestFit"/>
              <c:showVal val="1"/>
              <c:extLst>
                <c:ext xmlns:c15="http://schemas.microsoft.com/office/drawing/2012/chart" uri="{CE6537A1-D6FC-4f65-9D91-7224C49458BB}">
                  <c15:layout/>
                </c:ext>
              </c:extLst>
            </c:dLbl>
            <c:spPr>
              <a:noFill/>
              <a:ln>
                <a:noFill/>
              </a:ln>
              <a:effectLst/>
            </c:spPr>
            <c:txPr>
              <a:bodyPr/>
              <a:lstStyle/>
              <a:p>
                <a:pPr>
                  <a:defRPr sz="1600">
                    <a:latin typeface="Arial Narrow" pitchFamily="34" charset="0"/>
                  </a:defRPr>
                </a:pPr>
                <a:endParaRPr lang="en-US"/>
              </a:p>
            </c:txPr>
            <c:dLblPos val="outEnd"/>
            <c:showVal val="1"/>
            <c:showLeaderLines val="1"/>
            <c:extLst>
              <c:ext xmlns:c15="http://schemas.microsoft.com/office/drawing/2012/chart" uri="{CE6537A1-D6FC-4f65-9D91-7224C49458BB}"/>
            </c:extLst>
          </c:dLbls>
          <c:cat>
            <c:strRef>
              <c:f>Sheet1!$A$1:$A$9</c:f>
              <c:strCache>
                <c:ptCount val="9"/>
                <c:pt idx="0">
                  <c:v>Gauteng</c:v>
                </c:pt>
                <c:pt idx="1">
                  <c:v>Western Cape</c:v>
                </c:pt>
                <c:pt idx="2">
                  <c:v>KZN </c:v>
                </c:pt>
                <c:pt idx="3">
                  <c:v>Mpumalanga</c:v>
                </c:pt>
                <c:pt idx="4">
                  <c:v>Limpopo</c:v>
                </c:pt>
                <c:pt idx="5">
                  <c:v>North West </c:v>
                </c:pt>
                <c:pt idx="6">
                  <c:v>Northern Cape</c:v>
                </c:pt>
                <c:pt idx="7">
                  <c:v>Eastern Cape</c:v>
                </c:pt>
                <c:pt idx="8">
                  <c:v>Free State </c:v>
                </c:pt>
              </c:strCache>
            </c:strRef>
          </c:cat>
          <c:val>
            <c:numRef>
              <c:f>Sheet1!$B$1:$B$9</c:f>
              <c:numCache>
                <c:formatCode>"R"\ #,##0</c:formatCode>
                <c:ptCount val="9"/>
                <c:pt idx="0">
                  <c:v>5103599897</c:v>
                </c:pt>
                <c:pt idx="1">
                  <c:v>2064323171.78</c:v>
                </c:pt>
                <c:pt idx="2">
                  <c:v>2379258784.5599995</c:v>
                </c:pt>
                <c:pt idx="3">
                  <c:v>545716244.54930997</c:v>
                </c:pt>
                <c:pt idx="4">
                  <c:v>380985040.10000002</c:v>
                </c:pt>
                <c:pt idx="5">
                  <c:v>716828734.79000008</c:v>
                </c:pt>
                <c:pt idx="6">
                  <c:v>128653818</c:v>
                </c:pt>
                <c:pt idx="7">
                  <c:v>912030630.28000021</c:v>
                </c:pt>
                <c:pt idx="8">
                  <c:v>280128916.81999999</c:v>
                </c:pt>
              </c:numCache>
            </c:numRef>
          </c:val>
        </c:ser>
        <c:dLbls>
          <c:showVal val="1"/>
        </c:dLbls>
      </c:pie3DChart>
    </c:plotArea>
    <c:legend>
      <c:legendPos val="r"/>
      <c:layout>
        <c:manualLayout>
          <c:xMode val="edge"/>
          <c:yMode val="edge"/>
          <c:x val="0.82299734927160784"/>
          <c:y val="0.39572435589804689"/>
          <c:w val="0.16113781266176647"/>
          <c:h val="0.4327195558383784"/>
        </c:manualLayout>
      </c:layout>
      <c:txPr>
        <a:bodyPr/>
        <a:lstStyle/>
        <a:p>
          <a:pPr>
            <a:defRPr sz="1200">
              <a:latin typeface="Arial Narrow" pitchFamily="34" charset="0"/>
            </a:defRPr>
          </a:pPr>
          <a:endParaRPr lang="en-US"/>
        </a:p>
      </c:txPr>
    </c:legend>
    <c:plotVisOnly val="1"/>
    <c:dispBlanksAs val="zero"/>
  </c:chart>
  <c:txPr>
    <a:bodyPr/>
    <a:lstStyle/>
    <a:p>
      <a:pPr>
        <a:defRPr sz="1800"/>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view3D>
      <c:rotX val="30"/>
      <c:perspective val="30"/>
    </c:view3D>
    <c:plotArea>
      <c:layout>
        <c:manualLayout>
          <c:layoutTarget val="inner"/>
          <c:xMode val="edge"/>
          <c:yMode val="edge"/>
          <c:x val="7.1887772964735114E-2"/>
          <c:y val="0.13527446496088572"/>
          <c:w val="0.69605447967652712"/>
          <c:h val="0.81002286994827399"/>
        </c:manualLayout>
      </c:layout>
      <c:pie3DChart>
        <c:varyColors val="1"/>
        <c:ser>
          <c:idx val="0"/>
          <c:order val="0"/>
          <c:tx>
            <c:strRef>
              <c:f>'Machine Growth'!$B$2:$B$9</c:f>
              <c:strCache>
                <c:ptCount val="1"/>
                <c:pt idx="0">
                  <c:v>15.8 2.5 20.0 21.8 9.5 6.2 6.2 1.7</c:v>
                </c:pt>
              </c:strCache>
            </c:strRef>
          </c:tx>
          <c:explosion val="25"/>
          <c:cat>
            <c:strRef>
              <c:f>'Machine Growth'!$A$10</c:f>
              <c:strCache>
                <c:ptCount val="1"/>
                <c:pt idx="0">
                  <c:v>Western Cape</c:v>
                </c:pt>
              </c:strCache>
            </c:strRef>
          </c:cat>
          <c:val>
            <c:numRef>
              <c:f>'Machine Growth'!$B$10</c:f>
              <c:numCache>
                <c:formatCode>General</c:formatCode>
                <c:ptCount val="1"/>
                <c:pt idx="0">
                  <c:v>0</c:v>
                </c:pt>
              </c:numCache>
            </c:numRef>
          </c:val>
        </c:ser>
        <c:dLbls/>
      </c:pie3DChart>
    </c:plotArea>
    <c:plotVisOnly val="1"/>
    <c:dispBlanksAs val="zero"/>
  </c:chart>
  <c:txPr>
    <a:bodyPr/>
    <a:lstStyle/>
    <a:p>
      <a:pPr>
        <a:defRPr sz="18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ZA"/>
  <c:style val="26"/>
  <c:chart>
    <c:title>
      <c:tx>
        <c:rich>
          <a:bodyPr/>
          <a:lstStyle/>
          <a:p>
            <a:pPr>
              <a:defRPr/>
            </a:pPr>
            <a:r>
              <a:rPr lang="en-ZA" dirty="0" smtClean="0"/>
              <a:t>National LPM percentage for FY2015,</a:t>
            </a:r>
            <a:r>
              <a:rPr lang="en-ZA" baseline="0" dirty="0" smtClean="0"/>
              <a:t> Quarter 3</a:t>
            </a:r>
            <a:endParaRPr lang="en-ZA" dirty="0"/>
          </a:p>
        </c:rich>
      </c:tx>
      <c:layout/>
      <c:overlay val="1"/>
    </c:title>
    <c:plotArea>
      <c:layout>
        <c:manualLayout>
          <c:layoutTarget val="inner"/>
          <c:xMode val="edge"/>
          <c:yMode val="edge"/>
          <c:x val="8.1181552949658106E-2"/>
          <c:y val="0.11859497411690043"/>
          <c:w val="0.83155818292909622"/>
          <c:h val="0.81675583507708216"/>
        </c:manualLayout>
      </c:layout>
      <c:barChart>
        <c:barDir val="col"/>
        <c:grouping val="clustered"/>
        <c:ser>
          <c:idx val="4"/>
          <c:order val="0"/>
          <c:tx>
            <c:strRef>
              <c:f>Sheet1!$B$5</c:f>
              <c:strCache>
                <c:ptCount val="1"/>
                <c:pt idx="0">
                  <c:v>EC</c:v>
                </c:pt>
              </c:strCache>
            </c:strRef>
          </c:tx>
          <c:dLbls>
            <c:spPr>
              <a:noFill/>
              <a:ln>
                <a:noFill/>
              </a:ln>
              <a:effectLst/>
            </c:spPr>
            <c:txPr>
              <a:bodyPr rot="-5400000" vert="horz"/>
              <a:lstStyle/>
              <a:p>
                <a:pPr>
                  <a:defRPr sz="800" baseline="0"/>
                </a:pPr>
                <a:endParaRPr lang="en-US"/>
              </a:p>
            </c:txPr>
            <c:showVal val="1"/>
            <c:extLst>
              <c:ext xmlns:c15="http://schemas.microsoft.com/office/drawing/2012/chart" uri="{CE6537A1-D6FC-4f65-9D91-7224C49458BB}">
                <c15:layout/>
                <c15:showLeaderLines val="0"/>
              </c:ext>
            </c:extLst>
          </c:dLbls>
          <c:cat>
            <c:strRef>
              <c:f>(Sheet1!$P$2,Sheet1!$T$2,Sheet1!$X$2)</c:f>
              <c:strCache>
                <c:ptCount val="3"/>
                <c:pt idx="0">
                  <c:v>Oct'15</c:v>
                </c:pt>
                <c:pt idx="1">
                  <c:v>Nov'15</c:v>
                </c:pt>
                <c:pt idx="2">
                  <c:v>Dec'15</c:v>
                </c:pt>
              </c:strCache>
            </c:strRef>
          </c:cat>
          <c:val>
            <c:numRef>
              <c:f>(Sheet1!$P$5,Sheet1!$T$5,Sheet1!$X$5)</c:f>
              <c:numCache>
                <c:formatCode>0.0%</c:formatCode>
                <c:ptCount val="3"/>
                <c:pt idx="0">
                  <c:v>0.15264769452449575</c:v>
                </c:pt>
                <c:pt idx="1">
                  <c:v>0.15167345493182224</c:v>
                </c:pt>
                <c:pt idx="2">
                  <c:v>0.15843346684468182</c:v>
                </c:pt>
              </c:numCache>
            </c:numRef>
          </c:val>
        </c:ser>
        <c:ser>
          <c:idx val="7"/>
          <c:order val="1"/>
          <c:tx>
            <c:strRef>
              <c:f>Sheet1!$B$6</c:f>
              <c:strCache>
                <c:ptCount val="1"/>
                <c:pt idx="0">
                  <c:v>FS</c:v>
                </c:pt>
              </c:strCache>
            </c:strRef>
          </c:tx>
          <c:dLbls>
            <c:spPr>
              <a:noFill/>
              <a:ln>
                <a:noFill/>
              </a:ln>
              <a:effectLst/>
            </c:spPr>
            <c:txPr>
              <a:bodyPr rot="-5400000" vert="horz"/>
              <a:lstStyle/>
              <a:p>
                <a:pPr>
                  <a:defRPr sz="800" baseline="0"/>
                </a:pPr>
                <a:endParaRPr lang="en-US"/>
              </a:p>
            </c:txPr>
            <c:showVal val="1"/>
            <c:extLst>
              <c:ext xmlns:c15="http://schemas.microsoft.com/office/drawing/2012/chart" uri="{CE6537A1-D6FC-4f65-9D91-7224C49458BB}">
                <c15:layout/>
                <c15:showLeaderLines val="0"/>
              </c:ext>
            </c:extLst>
          </c:dLbls>
          <c:cat>
            <c:strRef>
              <c:f>(Sheet1!$P$2,Sheet1!$T$2,Sheet1!$X$2)</c:f>
              <c:strCache>
                <c:ptCount val="3"/>
                <c:pt idx="0">
                  <c:v>Oct'15</c:v>
                </c:pt>
                <c:pt idx="1">
                  <c:v>Nov'15</c:v>
                </c:pt>
                <c:pt idx="2">
                  <c:v>Dec'15</c:v>
                </c:pt>
              </c:strCache>
            </c:strRef>
          </c:cat>
          <c:val>
            <c:numRef>
              <c:f>(Sheet1!$P$6,Sheet1!$T$6,Sheet1!$X$6)</c:f>
              <c:numCache>
                <c:formatCode>0.0%</c:formatCode>
                <c:ptCount val="3"/>
                <c:pt idx="0">
                  <c:v>2.5036023054755042E-2</c:v>
                </c:pt>
                <c:pt idx="1">
                  <c:v>2.4703382326899243E-2</c:v>
                </c:pt>
                <c:pt idx="2">
                  <c:v>2.4744103248776145E-2</c:v>
                </c:pt>
              </c:numCache>
            </c:numRef>
          </c:val>
        </c:ser>
        <c:ser>
          <c:idx val="5"/>
          <c:order val="2"/>
          <c:tx>
            <c:strRef>
              <c:f>Sheet1!$B$7</c:f>
              <c:strCache>
                <c:ptCount val="1"/>
                <c:pt idx="0">
                  <c:v>GAU</c:v>
                </c:pt>
              </c:strCache>
            </c:strRef>
          </c:tx>
          <c:dLbls>
            <c:spPr>
              <a:noFill/>
              <a:ln>
                <a:noFill/>
              </a:ln>
              <a:effectLst/>
            </c:spPr>
            <c:txPr>
              <a:bodyPr rot="-5400000" vert="horz"/>
              <a:lstStyle/>
              <a:p>
                <a:pPr>
                  <a:defRPr sz="800" baseline="0"/>
                </a:pPr>
                <a:endParaRPr lang="en-US"/>
              </a:p>
            </c:txPr>
            <c:showVal val="1"/>
            <c:extLst>
              <c:ext xmlns:c15="http://schemas.microsoft.com/office/drawing/2012/chart" uri="{CE6537A1-D6FC-4f65-9D91-7224C49458BB}">
                <c15:layout/>
                <c15:showLeaderLines val="0"/>
              </c:ext>
            </c:extLst>
          </c:dLbls>
          <c:cat>
            <c:strRef>
              <c:f>(Sheet1!$P$2,Sheet1!$T$2,Sheet1!$X$2)</c:f>
              <c:strCache>
                <c:ptCount val="3"/>
                <c:pt idx="0">
                  <c:v>Oct'15</c:v>
                </c:pt>
                <c:pt idx="1">
                  <c:v>Nov'15</c:v>
                </c:pt>
                <c:pt idx="2">
                  <c:v>Dec'15</c:v>
                </c:pt>
              </c:strCache>
            </c:strRef>
          </c:cat>
          <c:val>
            <c:numRef>
              <c:f>(Sheet1!$P$7,Sheet1!$T$7,Sheet1!$X$7)</c:f>
              <c:numCache>
                <c:formatCode>0.0%</c:formatCode>
                <c:ptCount val="3"/>
                <c:pt idx="0">
                  <c:v>0.2041606628242075</c:v>
                </c:pt>
                <c:pt idx="1">
                  <c:v>0.20453338055604753</c:v>
                </c:pt>
                <c:pt idx="2">
                  <c:v>0.20044503782821543</c:v>
                </c:pt>
              </c:numCache>
            </c:numRef>
          </c:val>
        </c:ser>
        <c:ser>
          <c:idx val="0"/>
          <c:order val="3"/>
          <c:tx>
            <c:strRef>
              <c:f>Sheet1!$B$8</c:f>
              <c:strCache>
                <c:ptCount val="1"/>
                <c:pt idx="0">
                  <c:v>KZN</c:v>
                </c:pt>
              </c:strCache>
            </c:strRef>
          </c:tx>
          <c:dLbls>
            <c:spPr>
              <a:noFill/>
              <a:ln>
                <a:noFill/>
              </a:ln>
              <a:effectLst/>
            </c:spPr>
            <c:txPr>
              <a:bodyPr rot="-5400000" vert="horz"/>
              <a:lstStyle/>
              <a:p>
                <a:pPr>
                  <a:defRPr sz="800" baseline="0"/>
                </a:pPr>
                <a:endParaRPr lang="en-US"/>
              </a:p>
            </c:txPr>
            <c:showVal val="1"/>
            <c:extLst>
              <c:ext xmlns:c15="http://schemas.microsoft.com/office/drawing/2012/chart" uri="{CE6537A1-D6FC-4f65-9D91-7224C49458BB}">
                <c15:layout/>
                <c15:showLeaderLines val="0"/>
              </c:ext>
            </c:extLst>
          </c:dLbls>
          <c:cat>
            <c:strRef>
              <c:f>(Sheet1!$P$2,Sheet1!$T$2,Sheet1!$X$2)</c:f>
              <c:strCache>
                <c:ptCount val="3"/>
                <c:pt idx="0">
                  <c:v>Oct'15</c:v>
                </c:pt>
                <c:pt idx="1">
                  <c:v>Nov'15</c:v>
                </c:pt>
                <c:pt idx="2">
                  <c:v>Dec'15</c:v>
                </c:pt>
              </c:strCache>
            </c:strRef>
          </c:cat>
          <c:val>
            <c:numRef>
              <c:f>(Sheet1!$P$8,Sheet1!$T$8,Sheet1!$X$8)</c:f>
              <c:numCache>
                <c:formatCode>0.0%</c:formatCode>
                <c:ptCount val="3"/>
                <c:pt idx="0">
                  <c:v>0.22064121037463977</c:v>
                </c:pt>
                <c:pt idx="1">
                  <c:v>0.22321586683194619</c:v>
                </c:pt>
                <c:pt idx="2">
                  <c:v>0.21762349799732983</c:v>
                </c:pt>
              </c:numCache>
            </c:numRef>
          </c:val>
        </c:ser>
        <c:ser>
          <c:idx val="1"/>
          <c:order val="4"/>
          <c:tx>
            <c:strRef>
              <c:f>Sheet1!$B$9</c:f>
              <c:strCache>
                <c:ptCount val="1"/>
                <c:pt idx="0">
                  <c:v>LIM</c:v>
                </c:pt>
              </c:strCache>
            </c:strRef>
          </c:tx>
          <c:dLbls>
            <c:spPr>
              <a:noFill/>
              <a:ln>
                <a:noFill/>
              </a:ln>
              <a:effectLst/>
            </c:spPr>
            <c:txPr>
              <a:bodyPr rot="-5400000" vert="horz"/>
              <a:lstStyle/>
              <a:p>
                <a:pPr>
                  <a:defRPr sz="800" baseline="0"/>
                </a:pPr>
                <a:endParaRPr lang="en-US"/>
              </a:p>
            </c:txPr>
            <c:showVal val="1"/>
            <c:extLst>
              <c:ext xmlns:c15="http://schemas.microsoft.com/office/drawing/2012/chart" uri="{CE6537A1-D6FC-4f65-9D91-7224C49458BB}">
                <c15:layout/>
                <c15:showLeaderLines val="0"/>
              </c:ext>
            </c:extLst>
          </c:dLbls>
          <c:cat>
            <c:strRef>
              <c:f>(Sheet1!$P$2,Sheet1!$T$2,Sheet1!$X$2)</c:f>
              <c:strCache>
                <c:ptCount val="3"/>
                <c:pt idx="0">
                  <c:v>Oct'15</c:v>
                </c:pt>
                <c:pt idx="1">
                  <c:v>Nov'15</c:v>
                </c:pt>
                <c:pt idx="2">
                  <c:v>Dec'15</c:v>
                </c:pt>
              </c:strCache>
            </c:strRef>
          </c:cat>
          <c:val>
            <c:numRef>
              <c:f>(Sheet1!$P$9,Sheet1!$T$9,Sheet1!$X$9)</c:f>
              <c:numCache>
                <c:formatCode>0.0%</c:formatCode>
                <c:ptCount val="3"/>
                <c:pt idx="0">
                  <c:v>9.5821325648415029E-2</c:v>
                </c:pt>
                <c:pt idx="1">
                  <c:v>9.4740570214273068E-2</c:v>
                </c:pt>
                <c:pt idx="2">
                  <c:v>9.452603471295061E-2</c:v>
                </c:pt>
              </c:numCache>
            </c:numRef>
          </c:val>
        </c:ser>
        <c:ser>
          <c:idx val="2"/>
          <c:order val="5"/>
          <c:tx>
            <c:strRef>
              <c:f>Sheet1!$B$10</c:f>
              <c:strCache>
                <c:ptCount val="1"/>
                <c:pt idx="0">
                  <c:v>MPU</c:v>
                </c:pt>
              </c:strCache>
            </c:strRef>
          </c:tx>
          <c:dLbls>
            <c:spPr>
              <a:noFill/>
              <a:ln>
                <a:noFill/>
              </a:ln>
              <a:effectLst/>
            </c:spPr>
            <c:txPr>
              <a:bodyPr rot="-5400000" vert="horz"/>
              <a:lstStyle/>
              <a:p>
                <a:pPr>
                  <a:defRPr sz="800" baseline="0"/>
                </a:pPr>
                <a:endParaRPr lang="en-US"/>
              </a:p>
            </c:txPr>
            <c:showVal val="1"/>
            <c:extLst>
              <c:ext xmlns:c15="http://schemas.microsoft.com/office/drawing/2012/chart" uri="{CE6537A1-D6FC-4f65-9D91-7224C49458BB}">
                <c15:layout/>
                <c15:showLeaderLines val="0"/>
              </c:ext>
            </c:extLst>
          </c:dLbls>
          <c:cat>
            <c:strRef>
              <c:f>(Sheet1!$P$2,Sheet1!$T$2,Sheet1!$X$2)</c:f>
              <c:strCache>
                <c:ptCount val="3"/>
                <c:pt idx="0">
                  <c:v>Oct'15</c:v>
                </c:pt>
                <c:pt idx="1">
                  <c:v>Nov'15</c:v>
                </c:pt>
                <c:pt idx="2">
                  <c:v>Dec'15</c:v>
                </c:pt>
              </c:strCache>
            </c:strRef>
          </c:cat>
          <c:val>
            <c:numRef>
              <c:f>(Sheet1!$P$10,Sheet1!$T$10,Sheet1!$X$10)</c:f>
              <c:numCache>
                <c:formatCode>0.0%</c:formatCode>
                <c:ptCount val="3"/>
                <c:pt idx="0">
                  <c:v>6.2770172910662822E-2</c:v>
                </c:pt>
                <c:pt idx="1">
                  <c:v>6.1094386399858328E-2</c:v>
                </c:pt>
                <c:pt idx="2">
                  <c:v>6.1949265687583438E-2</c:v>
                </c:pt>
              </c:numCache>
            </c:numRef>
          </c:val>
        </c:ser>
        <c:ser>
          <c:idx val="3"/>
          <c:order val="6"/>
          <c:tx>
            <c:strRef>
              <c:f>Sheet1!$B$11</c:f>
              <c:strCache>
                <c:ptCount val="1"/>
                <c:pt idx="0">
                  <c:v>NW</c:v>
                </c:pt>
              </c:strCache>
            </c:strRef>
          </c:tx>
          <c:dLbls>
            <c:spPr>
              <a:noFill/>
              <a:ln>
                <a:noFill/>
              </a:ln>
              <a:effectLst/>
            </c:spPr>
            <c:txPr>
              <a:bodyPr rot="-5400000" vert="horz"/>
              <a:lstStyle/>
              <a:p>
                <a:pPr>
                  <a:defRPr sz="800" baseline="0"/>
                </a:pPr>
                <a:endParaRPr lang="en-US"/>
              </a:p>
            </c:txPr>
            <c:showVal val="1"/>
            <c:extLst>
              <c:ext xmlns:c15="http://schemas.microsoft.com/office/drawing/2012/chart" uri="{CE6537A1-D6FC-4f65-9D91-7224C49458BB}">
                <c15:layout/>
                <c15:showLeaderLines val="0"/>
              </c:ext>
            </c:extLst>
          </c:dLbls>
          <c:cat>
            <c:strRef>
              <c:f>(Sheet1!$P$2,Sheet1!$T$2,Sheet1!$X$2)</c:f>
              <c:strCache>
                <c:ptCount val="3"/>
                <c:pt idx="0">
                  <c:v>Oct'15</c:v>
                </c:pt>
                <c:pt idx="1">
                  <c:v>Nov'15</c:v>
                </c:pt>
                <c:pt idx="2">
                  <c:v>Dec'15</c:v>
                </c:pt>
              </c:strCache>
            </c:strRef>
          </c:cat>
          <c:val>
            <c:numRef>
              <c:f>(Sheet1!$P$11,Sheet1!$T$11,Sheet1!$X$11)</c:f>
              <c:numCache>
                <c:formatCode>0.0%</c:formatCode>
                <c:ptCount val="3"/>
                <c:pt idx="0">
                  <c:v>6.3490634005763713E-2</c:v>
                </c:pt>
                <c:pt idx="1">
                  <c:v>6.1714184522755455E-2</c:v>
                </c:pt>
                <c:pt idx="2">
                  <c:v>6.2394303515798867E-2</c:v>
                </c:pt>
              </c:numCache>
            </c:numRef>
          </c:val>
        </c:ser>
        <c:ser>
          <c:idx val="6"/>
          <c:order val="7"/>
          <c:tx>
            <c:strRef>
              <c:f>Sheet1!$B$12</c:f>
              <c:strCache>
                <c:ptCount val="1"/>
                <c:pt idx="0">
                  <c:v>NC</c:v>
                </c:pt>
              </c:strCache>
            </c:strRef>
          </c:tx>
          <c:dLbls>
            <c:spPr>
              <a:noFill/>
              <a:ln>
                <a:noFill/>
              </a:ln>
              <a:effectLst/>
            </c:spPr>
            <c:txPr>
              <a:bodyPr rot="-5400000" vert="horz"/>
              <a:lstStyle/>
              <a:p>
                <a:pPr>
                  <a:defRPr sz="800" baseline="0"/>
                </a:pPr>
                <a:endParaRPr lang="en-US"/>
              </a:p>
            </c:txPr>
            <c:showVal val="1"/>
            <c:extLst>
              <c:ext xmlns:c15="http://schemas.microsoft.com/office/drawing/2012/chart" uri="{CE6537A1-D6FC-4f65-9D91-7224C49458BB}">
                <c15:layout/>
                <c15:showLeaderLines val="0"/>
              </c:ext>
            </c:extLst>
          </c:dLbls>
          <c:cat>
            <c:strRef>
              <c:f>(Sheet1!$P$2,Sheet1!$T$2,Sheet1!$X$2)</c:f>
              <c:strCache>
                <c:ptCount val="3"/>
                <c:pt idx="0">
                  <c:v>Oct'15</c:v>
                </c:pt>
                <c:pt idx="1">
                  <c:v>Nov'15</c:v>
                </c:pt>
                <c:pt idx="2">
                  <c:v>Dec'15</c:v>
                </c:pt>
              </c:strCache>
            </c:strRef>
          </c:cat>
          <c:val>
            <c:numRef>
              <c:f>(Sheet1!$P$12,Sheet1!$T$12,Sheet1!$X$12)</c:f>
              <c:numCache>
                <c:formatCode>0.0%</c:formatCode>
                <c:ptCount val="3"/>
                <c:pt idx="0">
                  <c:v>1.2968299711815564E-2</c:v>
                </c:pt>
                <c:pt idx="1">
                  <c:v>1.7531432619089782E-2</c:v>
                </c:pt>
                <c:pt idx="2">
                  <c:v>1.7267467734757458E-2</c:v>
                </c:pt>
              </c:numCache>
            </c:numRef>
          </c:val>
        </c:ser>
        <c:ser>
          <c:idx val="8"/>
          <c:order val="8"/>
          <c:tx>
            <c:strRef>
              <c:f>Sheet1!$B$13</c:f>
              <c:strCache>
                <c:ptCount val="1"/>
                <c:pt idx="0">
                  <c:v>WC</c:v>
                </c:pt>
              </c:strCache>
            </c:strRef>
          </c:tx>
          <c:dLbls>
            <c:spPr>
              <a:noFill/>
              <a:ln>
                <a:noFill/>
              </a:ln>
              <a:effectLst/>
            </c:spPr>
            <c:txPr>
              <a:bodyPr rot="-5400000" vert="horz"/>
              <a:lstStyle/>
              <a:p>
                <a:pPr>
                  <a:defRPr sz="800" baseline="0"/>
                </a:pPr>
                <a:endParaRPr lang="en-US"/>
              </a:p>
            </c:txPr>
            <c:showVal val="1"/>
            <c:extLst>
              <c:ext xmlns:c15="http://schemas.microsoft.com/office/drawing/2012/chart" uri="{CE6537A1-D6FC-4f65-9D91-7224C49458BB}">
                <c15:layout/>
                <c15:showLeaderLines val="0"/>
              </c:ext>
            </c:extLst>
          </c:dLbls>
          <c:cat>
            <c:strRef>
              <c:f>(Sheet1!$P$2,Sheet1!$T$2,Sheet1!$X$2)</c:f>
              <c:strCache>
                <c:ptCount val="3"/>
                <c:pt idx="0">
                  <c:v>Oct'15</c:v>
                </c:pt>
                <c:pt idx="1">
                  <c:v>Nov'15</c:v>
                </c:pt>
                <c:pt idx="2">
                  <c:v>Dec'15</c:v>
                </c:pt>
              </c:strCache>
            </c:strRef>
          </c:cat>
          <c:val>
            <c:numRef>
              <c:f>(Sheet1!$P$13,Sheet1!$T$13,Sheet1!$X$13)</c:f>
              <c:numCache>
                <c:formatCode>0.0%</c:formatCode>
                <c:ptCount val="3"/>
                <c:pt idx="0">
                  <c:v>0.16246397694524495</c:v>
                </c:pt>
                <c:pt idx="1">
                  <c:v>0.16079334159730835</c:v>
                </c:pt>
                <c:pt idx="2">
                  <c:v>0.16261682242990655</c:v>
                </c:pt>
              </c:numCache>
            </c:numRef>
          </c:val>
        </c:ser>
        <c:dLbls/>
        <c:axId val="67651840"/>
        <c:axId val="67682304"/>
      </c:barChart>
      <c:catAx>
        <c:axId val="67651840"/>
        <c:scaling>
          <c:orientation val="minMax"/>
        </c:scaling>
        <c:axPos val="b"/>
        <c:majorGridlines>
          <c:spPr>
            <a:ln>
              <a:solidFill>
                <a:schemeClr val="tx1"/>
              </a:solidFill>
              <a:prstDash val="dash"/>
            </a:ln>
          </c:spPr>
        </c:majorGridlines>
        <c:numFmt formatCode="General" sourceLinked="0"/>
        <c:tickLblPos val="nextTo"/>
        <c:txPr>
          <a:bodyPr/>
          <a:lstStyle/>
          <a:p>
            <a:pPr>
              <a:defRPr sz="800" baseline="0"/>
            </a:pPr>
            <a:endParaRPr lang="en-US"/>
          </a:p>
        </c:txPr>
        <c:crossAx val="67682304"/>
        <c:crosses val="autoZero"/>
        <c:auto val="1"/>
        <c:lblAlgn val="ctr"/>
        <c:lblOffset val="100"/>
      </c:catAx>
      <c:valAx>
        <c:axId val="67682304"/>
        <c:scaling>
          <c:orientation val="minMax"/>
        </c:scaling>
        <c:axPos val="l"/>
        <c:majorGridlines/>
        <c:numFmt formatCode="0.0%" sourceLinked="1"/>
        <c:tickLblPos val="nextTo"/>
        <c:txPr>
          <a:bodyPr/>
          <a:lstStyle/>
          <a:p>
            <a:pPr>
              <a:defRPr sz="800" baseline="0"/>
            </a:pPr>
            <a:endParaRPr lang="en-US"/>
          </a:p>
        </c:txPr>
        <c:crossAx val="67651840"/>
        <c:crosses val="autoZero"/>
        <c:crossBetween val="between"/>
      </c:valAx>
    </c:plotArea>
    <c:legend>
      <c:legendPos val="r"/>
      <c:layout/>
      <c:txPr>
        <a:bodyPr/>
        <a:lstStyle/>
        <a:p>
          <a:pPr>
            <a:defRPr sz="800" baseline="0"/>
          </a:pPr>
          <a:endParaRPr lang="en-US"/>
        </a:p>
      </c:txPr>
    </c:legend>
    <c:plotVisOnly val="1"/>
    <c:dispBlanksAs val="gap"/>
  </c:chart>
  <c:spPr>
    <a:effectLst>
      <a:outerShdw blurRad="50800" dist="38100" dir="18900000" algn="bl" rotWithShape="0">
        <a:prstClr val="black">
          <a:alpha val="40000"/>
        </a:prstClr>
      </a:outerShdw>
    </a:effectLst>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dirty="0" smtClean="0"/>
              <a:t>LPMs allocated Vs installed as</a:t>
            </a:r>
            <a:r>
              <a:rPr lang="en-ZA" baseline="0" dirty="0" smtClean="0"/>
              <a:t> at FY2015, Quarter 3</a:t>
            </a:r>
            <a:endParaRPr lang="en-ZA" dirty="0"/>
          </a:p>
        </c:rich>
      </c:tx>
      <c:layout/>
    </c:title>
    <c:plotArea>
      <c:layout>
        <c:manualLayout>
          <c:layoutTarget val="inner"/>
          <c:xMode val="edge"/>
          <c:yMode val="edge"/>
          <c:x val="5.1072196638676591E-2"/>
          <c:y val="0.16351494779706047"/>
          <c:w val="0.70237336578805143"/>
          <c:h val="0.71995938542587956"/>
        </c:manualLayout>
      </c:layout>
      <c:barChart>
        <c:barDir val="col"/>
        <c:grouping val="clustered"/>
        <c:ser>
          <c:idx val="3"/>
          <c:order val="0"/>
          <c:tx>
            <c:strRef>
              <c:f>Sheet1!$AL$3</c:f>
              <c:strCache>
                <c:ptCount val="1"/>
                <c:pt idx="0">
                  <c:v>No of LPM's Allocated by Act</c:v>
                </c:pt>
              </c:strCache>
            </c:strRef>
          </c:tx>
          <c:spPr>
            <a:scene3d>
              <a:camera prst="orthographicFront"/>
              <a:lightRig rig="threePt" dir="t">
                <a:rot lat="0" lon="0" rev="1200000"/>
              </a:lightRig>
            </a:scene3d>
            <a:sp3d>
              <a:bevelT w="63500" h="25400"/>
            </a:sp3d>
          </c:spPr>
          <c:dLbls>
            <c:spPr>
              <a:noFill/>
              <a:ln>
                <a:noFill/>
              </a:ln>
              <a:effectLst/>
            </c:spPr>
            <c:txPr>
              <a:bodyPr rot="-5400000" vert="horz"/>
              <a:lstStyle/>
              <a:p>
                <a:pPr>
                  <a:defRPr sz="800" baseline="0"/>
                </a:pPr>
                <a:endParaRPr lang="en-US"/>
              </a:p>
            </c:txPr>
            <c:showVal val="1"/>
            <c:extLst>
              <c:ext xmlns:c15="http://schemas.microsoft.com/office/drawing/2012/chart" uri="{CE6537A1-D6FC-4f65-9D91-7224C49458BB}">
                <c15:layout/>
                <c15:showLeaderLines val="0"/>
              </c:ext>
            </c:extLst>
          </c:dLbls>
          <c:val>
            <c:numRef>
              <c:f>Sheet1!$AL$4:$AL$12</c:f>
              <c:numCache>
                <c:formatCode>General</c:formatCode>
                <c:ptCount val="9"/>
                <c:pt idx="0">
                  <c:v>6000</c:v>
                </c:pt>
                <c:pt idx="1">
                  <c:v>4000</c:v>
                </c:pt>
                <c:pt idx="2">
                  <c:v>10000</c:v>
                </c:pt>
                <c:pt idx="3">
                  <c:v>9000</c:v>
                </c:pt>
                <c:pt idx="4">
                  <c:v>3000</c:v>
                </c:pt>
                <c:pt idx="5">
                  <c:v>4000</c:v>
                </c:pt>
                <c:pt idx="6">
                  <c:v>3000</c:v>
                </c:pt>
                <c:pt idx="7">
                  <c:v>2000</c:v>
                </c:pt>
                <c:pt idx="8">
                  <c:v>9000</c:v>
                </c:pt>
              </c:numCache>
            </c:numRef>
          </c:val>
        </c:ser>
        <c:ser>
          <c:idx val="1"/>
          <c:order val="1"/>
          <c:tx>
            <c:strRef>
              <c:f>Sheet1!$L$1:$O$1</c:f>
              <c:strCache>
                <c:ptCount val="1"/>
                <c:pt idx="0">
                  <c:v>No. of LPM's installed to date</c:v>
                </c:pt>
              </c:strCache>
            </c:strRef>
          </c:tx>
          <c:spPr>
            <a:scene3d>
              <a:camera prst="orthographicFront"/>
              <a:lightRig rig="threePt" dir="t">
                <a:rot lat="0" lon="0" rev="1200000"/>
              </a:lightRig>
            </a:scene3d>
            <a:sp3d>
              <a:bevelT w="63500" h="25400"/>
            </a:sp3d>
          </c:spPr>
          <c:dLbls>
            <c:spPr>
              <a:noFill/>
              <a:ln>
                <a:noFill/>
              </a:ln>
              <a:effectLst/>
            </c:spPr>
            <c:txPr>
              <a:bodyPr rot="-5400000" vert="horz"/>
              <a:lstStyle/>
              <a:p>
                <a:pPr>
                  <a:defRPr sz="800" baseline="0"/>
                </a:pPr>
                <a:endParaRPr lang="en-US"/>
              </a:p>
            </c:txPr>
            <c:showVal val="1"/>
            <c:extLst>
              <c:ext xmlns:c15="http://schemas.microsoft.com/office/drawing/2012/chart" uri="{CE6537A1-D6FC-4f65-9D91-7224C49458BB}">
                <c15:layout/>
                <c15:showLeaderLines val="0"/>
              </c:ext>
            </c:extLst>
          </c:dLbls>
          <c:cat>
            <c:strRef>
              <c:f>Sheet1!$B$5:$B$13</c:f>
              <c:strCache>
                <c:ptCount val="9"/>
                <c:pt idx="0">
                  <c:v>EC</c:v>
                </c:pt>
                <c:pt idx="1">
                  <c:v>FS</c:v>
                </c:pt>
                <c:pt idx="2">
                  <c:v>GAU</c:v>
                </c:pt>
                <c:pt idx="3">
                  <c:v>KZN</c:v>
                </c:pt>
                <c:pt idx="4">
                  <c:v>LIM</c:v>
                </c:pt>
                <c:pt idx="5">
                  <c:v>MPU</c:v>
                </c:pt>
                <c:pt idx="6">
                  <c:v>NW</c:v>
                </c:pt>
                <c:pt idx="7">
                  <c:v>NC</c:v>
                </c:pt>
                <c:pt idx="8">
                  <c:v>WC</c:v>
                </c:pt>
              </c:strCache>
            </c:strRef>
          </c:cat>
          <c:val>
            <c:numRef>
              <c:f>Sheet1!$N$5:$N$13</c:f>
              <c:numCache>
                <c:formatCode>General</c:formatCode>
                <c:ptCount val="9"/>
                <c:pt idx="0">
                  <c:v>1780</c:v>
                </c:pt>
                <c:pt idx="1">
                  <c:v>278</c:v>
                </c:pt>
                <c:pt idx="2">
                  <c:v>2252</c:v>
                </c:pt>
                <c:pt idx="3">
                  <c:v>2445</c:v>
                </c:pt>
                <c:pt idx="4">
                  <c:v>1062</c:v>
                </c:pt>
                <c:pt idx="5">
                  <c:v>696</c:v>
                </c:pt>
                <c:pt idx="6">
                  <c:v>701</c:v>
                </c:pt>
                <c:pt idx="7">
                  <c:v>194</c:v>
                </c:pt>
                <c:pt idx="8">
                  <c:v>1827</c:v>
                </c:pt>
              </c:numCache>
            </c:numRef>
          </c:val>
        </c:ser>
        <c:ser>
          <c:idx val="0"/>
          <c:order val="2"/>
          <c:tx>
            <c:strRef>
              <c:f>Sheet1!$C$3:$C$4</c:f>
              <c:strCache>
                <c:ptCount val="1"/>
                <c:pt idx="0">
                  <c:v>No. of LPMs Allocated by Province for Phase1</c:v>
                </c:pt>
              </c:strCache>
            </c:strRef>
          </c:tx>
          <c:spPr>
            <a:scene3d>
              <a:camera prst="orthographicFront"/>
              <a:lightRig rig="threePt" dir="t">
                <a:rot lat="0" lon="0" rev="1200000"/>
              </a:lightRig>
            </a:scene3d>
            <a:sp3d>
              <a:bevelT w="63500" h="25400"/>
            </a:sp3d>
          </c:spPr>
          <c:dLbls>
            <c:spPr>
              <a:noFill/>
              <a:ln>
                <a:noFill/>
              </a:ln>
              <a:effectLst/>
            </c:spPr>
            <c:txPr>
              <a:bodyPr rot="-5400000" vert="horz"/>
              <a:lstStyle/>
              <a:p>
                <a:pPr>
                  <a:defRPr sz="800" baseline="0"/>
                </a:pPr>
                <a:endParaRPr lang="en-US"/>
              </a:p>
            </c:txPr>
            <c:showVal val="1"/>
            <c:extLst>
              <c:ext xmlns:c15="http://schemas.microsoft.com/office/drawing/2012/chart" uri="{CE6537A1-D6FC-4f65-9D91-7224C49458BB}">
                <c15:layout/>
                <c15:showLeaderLines val="0"/>
              </c:ext>
            </c:extLst>
          </c:dLbls>
          <c:cat>
            <c:strRef>
              <c:f>Sheet1!$B$5:$B$13</c:f>
              <c:strCache>
                <c:ptCount val="9"/>
                <c:pt idx="0">
                  <c:v>EC</c:v>
                </c:pt>
                <c:pt idx="1">
                  <c:v>FS</c:v>
                </c:pt>
                <c:pt idx="2">
                  <c:v>GAU</c:v>
                </c:pt>
                <c:pt idx="3">
                  <c:v>KZN</c:v>
                </c:pt>
                <c:pt idx="4">
                  <c:v>LIM</c:v>
                </c:pt>
                <c:pt idx="5">
                  <c:v>MPU</c:v>
                </c:pt>
                <c:pt idx="6">
                  <c:v>NW</c:v>
                </c:pt>
                <c:pt idx="7">
                  <c:v>NC</c:v>
                </c:pt>
                <c:pt idx="8">
                  <c:v>WC</c:v>
                </c:pt>
              </c:strCache>
            </c:strRef>
          </c:cat>
          <c:val>
            <c:numRef>
              <c:f>Sheet1!$C$5:$C$13</c:f>
              <c:numCache>
                <c:formatCode>General</c:formatCode>
                <c:ptCount val="9"/>
                <c:pt idx="0">
                  <c:v>3000</c:v>
                </c:pt>
                <c:pt idx="1">
                  <c:v>2000</c:v>
                </c:pt>
                <c:pt idx="2">
                  <c:v>5000</c:v>
                </c:pt>
                <c:pt idx="3">
                  <c:v>4500</c:v>
                </c:pt>
                <c:pt idx="4">
                  <c:v>1500</c:v>
                </c:pt>
                <c:pt idx="5">
                  <c:v>2000</c:v>
                </c:pt>
                <c:pt idx="6">
                  <c:v>1500</c:v>
                </c:pt>
                <c:pt idx="7">
                  <c:v>1000</c:v>
                </c:pt>
                <c:pt idx="8">
                  <c:v>4500</c:v>
                </c:pt>
              </c:numCache>
            </c:numRef>
          </c:val>
        </c:ser>
        <c:dLbls/>
        <c:gapWidth val="191"/>
        <c:overlap val="-7"/>
        <c:axId val="67992192"/>
        <c:axId val="68010368"/>
      </c:barChart>
      <c:lineChart>
        <c:grouping val="standard"/>
        <c:ser>
          <c:idx val="2"/>
          <c:order val="3"/>
          <c:tx>
            <c:strRef>
              <c:f>Sheet1!$AA$4</c:f>
              <c:strCache>
                <c:ptCount val="1"/>
                <c:pt idx="0">
                  <c:v>% Installed of Ph1 Allocated</c:v>
                </c:pt>
              </c:strCache>
            </c:strRef>
          </c:tx>
          <c:marker>
            <c:symbol val="circle"/>
            <c:size val="7"/>
          </c:marker>
          <c:dLbls>
            <c:spPr>
              <a:noFill/>
            </c:spPr>
            <c:txPr>
              <a:bodyPr rot="-5400000" vert="horz"/>
              <a:lstStyle/>
              <a:p>
                <a:pPr>
                  <a:defRPr sz="800" baseline="0"/>
                </a:pPr>
                <a:endParaRPr lang="en-US"/>
              </a:p>
            </c:txPr>
            <c:dLblPos val="t"/>
            <c:showVal val="1"/>
            <c:extLst>
              <c:ext xmlns:c15="http://schemas.microsoft.com/office/drawing/2012/chart" uri="{CE6537A1-D6FC-4f65-9D91-7224C49458BB}">
                <c15:layout/>
                <c15:showLeaderLines val="0"/>
              </c:ext>
            </c:extLst>
          </c:dLbls>
          <c:val>
            <c:numRef>
              <c:f>Sheet1!$AA$5:$AA$13</c:f>
              <c:numCache>
                <c:formatCode>0.00%</c:formatCode>
                <c:ptCount val="9"/>
                <c:pt idx="0">
                  <c:v>0.59333333333333338</c:v>
                </c:pt>
                <c:pt idx="1">
                  <c:v>0.13900000000000001</c:v>
                </c:pt>
                <c:pt idx="2">
                  <c:v>0.45040000000000002</c:v>
                </c:pt>
                <c:pt idx="3">
                  <c:v>0.54333333333333333</c:v>
                </c:pt>
                <c:pt idx="4">
                  <c:v>0.70800000000000007</c:v>
                </c:pt>
                <c:pt idx="5">
                  <c:v>0.34800000000000003</c:v>
                </c:pt>
                <c:pt idx="6">
                  <c:v>0.46733333333333327</c:v>
                </c:pt>
                <c:pt idx="7">
                  <c:v>0.19400000000000001</c:v>
                </c:pt>
                <c:pt idx="8">
                  <c:v>0.40600000000000008</c:v>
                </c:pt>
              </c:numCache>
            </c:numRef>
          </c:val>
        </c:ser>
        <c:dLbls/>
        <c:marker val="1"/>
        <c:axId val="68013440"/>
        <c:axId val="68011904"/>
      </c:lineChart>
      <c:catAx>
        <c:axId val="67992192"/>
        <c:scaling>
          <c:orientation val="minMax"/>
        </c:scaling>
        <c:axPos val="b"/>
        <c:majorGridlines/>
        <c:tickLblPos val="nextTo"/>
        <c:txPr>
          <a:bodyPr/>
          <a:lstStyle/>
          <a:p>
            <a:pPr>
              <a:defRPr sz="800" baseline="0"/>
            </a:pPr>
            <a:endParaRPr lang="en-US"/>
          </a:p>
        </c:txPr>
        <c:crossAx val="68010368"/>
        <c:crosses val="autoZero"/>
        <c:auto val="1"/>
        <c:lblAlgn val="ctr"/>
        <c:lblOffset val="100"/>
      </c:catAx>
      <c:valAx>
        <c:axId val="68010368"/>
        <c:scaling>
          <c:orientation val="minMax"/>
        </c:scaling>
        <c:axPos val="l"/>
        <c:majorGridlines/>
        <c:numFmt formatCode="General" sourceLinked="1"/>
        <c:tickLblPos val="nextTo"/>
        <c:txPr>
          <a:bodyPr/>
          <a:lstStyle/>
          <a:p>
            <a:pPr>
              <a:defRPr sz="800" baseline="0"/>
            </a:pPr>
            <a:endParaRPr lang="en-US"/>
          </a:p>
        </c:txPr>
        <c:crossAx val="67992192"/>
        <c:crosses val="autoZero"/>
        <c:crossBetween val="between"/>
      </c:valAx>
      <c:valAx>
        <c:axId val="68011904"/>
        <c:scaling>
          <c:orientation val="minMax"/>
        </c:scaling>
        <c:axPos val="r"/>
        <c:numFmt formatCode="0.00%" sourceLinked="1"/>
        <c:tickLblPos val="nextTo"/>
        <c:crossAx val="68013440"/>
        <c:crosses val="max"/>
        <c:crossBetween val="between"/>
      </c:valAx>
      <c:catAx>
        <c:axId val="68013440"/>
        <c:scaling>
          <c:orientation val="minMax"/>
        </c:scaling>
        <c:delete val="1"/>
        <c:axPos val="b"/>
        <c:tickLblPos val="none"/>
        <c:crossAx val="68011904"/>
        <c:crosses val="autoZero"/>
        <c:auto val="1"/>
        <c:lblAlgn val="ctr"/>
        <c:lblOffset val="100"/>
      </c:catAx>
    </c:plotArea>
    <c:legend>
      <c:legendPos val="r"/>
      <c:layout>
        <c:manualLayout>
          <c:xMode val="edge"/>
          <c:yMode val="edge"/>
          <c:x val="0.84815053907264726"/>
          <c:y val="0.24152806433955115"/>
          <c:w val="0.15045548470499726"/>
          <c:h val="0.56943325449334703"/>
        </c:manualLayout>
      </c:layout>
      <c:txPr>
        <a:bodyPr/>
        <a:lstStyle/>
        <a:p>
          <a:pPr>
            <a:defRPr sz="800" baseline="0"/>
          </a:pPr>
          <a:endParaRPr lang="en-US"/>
        </a:p>
      </c:txPr>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dirty="0" smtClean="0"/>
              <a:t>Status of Audit Findings FY 2014/2015</a:t>
            </a:r>
            <a:endParaRPr lang="en-ZA" dirty="0"/>
          </a:p>
        </c:rich>
      </c:tx>
    </c:title>
    <c:view3D>
      <c:rotX val="30"/>
      <c:perspective val="30"/>
    </c:view3D>
    <c:plotArea>
      <c:layout/>
      <c:pie3DChart>
        <c:varyColors val="1"/>
        <c:ser>
          <c:idx val="0"/>
          <c:order val="0"/>
          <c:explosion val="25"/>
          <c:dLbls>
            <c:dLbl>
              <c:idx val="0"/>
              <c:layout>
                <c:manualLayout>
                  <c:x val="1.2500000000000001E-2"/>
                  <c:y val="3.7500000000000006E-2"/>
                </c:manualLayout>
              </c:layout>
              <c:dLblPos val="bestFit"/>
              <c:showVal val="1"/>
              <c:extLst>
                <c:ext xmlns:c15="http://schemas.microsoft.com/office/drawing/2012/chart" uri="{CE6537A1-D6FC-4f65-9D91-7224C49458BB}">
                  <c15:layout/>
                </c:ext>
              </c:extLst>
            </c:dLbl>
            <c:dLbl>
              <c:idx val="1"/>
              <c:layout>
                <c:manualLayout>
                  <c:x val="-1.8749999999999999E-2"/>
                  <c:y val="-5.0000000000000031E-2"/>
                </c:manualLayout>
              </c:layout>
              <c:dLblPos val="bestFit"/>
              <c:showVal val="1"/>
              <c:extLst>
                <c:ext xmlns:c15="http://schemas.microsoft.com/office/drawing/2012/chart" uri="{CE6537A1-D6FC-4f65-9D91-7224C49458BB}">
                  <c15:layout/>
                </c:ext>
              </c:extLst>
            </c:dLbl>
            <c:spPr>
              <a:noFill/>
              <a:ln>
                <a:noFill/>
              </a:ln>
              <a:effectLst/>
            </c:spPr>
            <c:txPr>
              <a:bodyPr/>
              <a:lstStyle/>
              <a:p>
                <a:pPr>
                  <a:defRPr sz="1600">
                    <a:latin typeface="Arial Narrow" pitchFamily="34" charset="0"/>
                  </a:defRPr>
                </a:pPr>
                <a:endParaRPr lang="en-US"/>
              </a:p>
            </c:txPr>
            <c:dLblPos val="outEnd"/>
            <c:showVal val="1"/>
            <c:showLeaderLines val="1"/>
            <c:extLst>
              <c:ext xmlns:c15="http://schemas.microsoft.com/office/drawing/2012/chart" uri="{CE6537A1-D6FC-4f65-9D91-7224C49458BB}"/>
            </c:extLst>
          </c:dLbls>
          <c:cat>
            <c:strRef>
              <c:f>Sheet1!$A$2:$A$3</c:f>
              <c:strCache>
                <c:ptCount val="2"/>
                <c:pt idx="0">
                  <c:v>Resolved </c:v>
                </c:pt>
                <c:pt idx="1">
                  <c:v>In progress </c:v>
                </c:pt>
              </c:strCache>
            </c:strRef>
          </c:cat>
          <c:val>
            <c:numRef>
              <c:f>Sheet1!$B$2:$B$3</c:f>
              <c:numCache>
                <c:formatCode>General</c:formatCode>
                <c:ptCount val="2"/>
                <c:pt idx="0">
                  <c:v>25</c:v>
                </c:pt>
                <c:pt idx="1">
                  <c:v>9</c:v>
                </c:pt>
              </c:numCache>
            </c:numRef>
          </c:val>
        </c:ser>
        <c:dLbls>
          <c:showVal val="1"/>
        </c:dLbls>
      </c:pie3DChart>
    </c:plotArea>
    <c:legend>
      <c:legendPos val="r"/>
      <c:layout>
        <c:manualLayout>
          <c:xMode val="edge"/>
          <c:yMode val="edge"/>
          <c:x val="0.83149950787401572"/>
          <c:y val="0.70982898622047264"/>
          <c:w val="0.16850049212598428"/>
          <c:h val="0.13557185039370076"/>
        </c:manualLayout>
      </c:layout>
      <c:txPr>
        <a:bodyPr/>
        <a:lstStyle/>
        <a:p>
          <a:pPr>
            <a:defRPr sz="1400">
              <a:latin typeface="Arial Narrow" pitchFamily="34" charset="0"/>
            </a:defRPr>
          </a:pPr>
          <a:endParaRPr lang="en-US"/>
        </a:p>
      </c:txPr>
    </c:legend>
    <c:plotVisOnly val="1"/>
    <c:dispBlanksAs val="zero"/>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a:t>% Expenditure per Catergory Against Total Expenditue </a:t>
            </a:r>
          </a:p>
        </c:rich>
      </c:tx>
      <c:layout>
        <c:manualLayout>
          <c:xMode val="edge"/>
          <c:yMode val="edge"/>
          <c:x val="0.19137489063867014"/>
          <c:y val="2.777777777777779E-2"/>
        </c:manualLayout>
      </c:layout>
      <c:overlay val="1"/>
    </c:title>
    <c:view3D>
      <c:rotX val="30"/>
      <c:perspective val="30"/>
    </c:view3D>
    <c:plotArea>
      <c:layout>
        <c:manualLayout>
          <c:layoutTarget val="inner"/>
          <c:xMode val="edge"/>
          <c:yMode val="edge"/>
          <c:x val="2.7191768928977846E-4"/>
          <c:y val="0"/>
          <c:w val="0.9991942338923383"/>
          <c:h val="1"/>
        </c:manualLayout>
      </c:layout>
      <c:pie3DChart>
        <c:varyColors val="1"/>
        <c:dLbls>
          <c:showVal val="1"/>
        </c:dLbls>
      </c:pie3DChart>
      <c:spPr>
        <a:noFill/>
        <a:ln w="25400">
          <a:noFill/>
        </a:ln>
      </c:spPr>
    </c:plotArea>
    <c:legend>
      <c:legendPos val="r"/>
      <c:layout>
        <c:manualLayout>
          <c:xMode val="edge"/>
          <c:yMode val="edge"/>
          <c:x val="4.3914933796667749E-2"/>
          <c:y val="0.84445757406053612"/>
          <c:w val="0.95608506620333233"/>
          <c:h val="0.13619920389534618"/>
        </c:manualLayout>
      </c:layout>
    </c:legend>
    <c:plotVisOnly val="1"/>
    <c:dispBlanksAs val="zero"/>
  </c:chart>
  <c:txPr>
    <a:bodyPr/>
    <a:lstStyle/>
    <a:p>
      <a:pPr>
        <a:defRPr>
          <a:latin typeface="Arial" panose="020B0604020202020204" pitchFamily="34" charset="0"/>
          <a:cs typeface="Arial" panose="020B0604020202020204" pitchFamily="34" charset="0"/>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4.8391727531513246E-2"/>
          <c:y val="8.8293442673643807E-2"/>
          <c:w val="0.69103503552200884"/>
          <c:h val="0.61683854722019371"/>
        </c:manualLayout>
      </c:layout>
      <c:pieChart>
        <c:varyColors val="1"/>
        <c:ser>
          <c:idx val="0"/>
          <c:order val="0"/>
          <c:explosion val="12"/>
          <c:dPt>
            <c:idx val="1"/>
            <c:explosion val="8"/>
          </c:dPt>
          <c:dPt>
            <c:idx val="2"/>
            <c:explosion val="9"/>
          </c:dPt>
          <c:dLbls>
            <c:spPr>
              <a:noFill/>
              <a:ln>
                <a:noFill/>
              </a:ln>
              <a:effectLst/>
            </c:spPr>
            <c:txPr>
              <a:bodyPr/>
              <a:lstStyle/>
              <a:p>
                <a:pPr>
                  <a:defRPr b="1"/>
                </a:pPr>
                <a:endParaRPr lang="en-US"/>
              </a:p>
            </c:txPr>
            <c:showPercent val="1"/>
            <c:extLst>
              <c:ext xmlns:c15="http://schemas.microsoft.com/office/drawing/2012/chart" uri="{CE6537A1-D6FC-4f65-9D91-7224C49458BB}">
                <c15:layout/>
              </c:ext>
            </c:extLst>
          </c:dLbls>
          <c:cat>
            <c:strRef>
              <c:f>'Inc&amp;Exp'!$L$99:$L$176</c:f>
              <c:strCache>
                <c:ptCount val="7"/>
                <c:pt idx="0">
                  <c:v>Personnel Costs</c:v>
                </c:pt>
                <c:pt idx="1">
                  <c:v>Travelling &amp; Subsistence</c:v>
                </c:pt>
                <c:pt idx="2">
                  <c:v>Administrative Expenses</c:v>
                </c:pt>
                <c:pt idx="3">
                  <c:v>Professional and Consulting Fees</c:v>
                </c:pt>
                <c:pt idx="4">
                  <c:v>Board Members' Remuneration</c:v>
                </c:pt>
                <c:pt idx="5">
                  <c:v>Depreciaton</c:v>
                </c:pt>
                <c:pt idx="6">
                  <c:v>Other Operating Expenses</c:v>
                </c:pt>
              </c:strCache>
            </c:strRef>
          </c:cat>
          <c:val>
            <c:numRef>
              <c:f>'Inc&amp;Exp'!$U$99:$U$176</c:f>
              <c:numCache>
                <c:formatCode>#,##0</c:formatCode>
                <c:ptCount val="7"/>
                <c:pt idx="0">
                  <c:v>6943985.6599999992</c:v>
                </c:pt>
                <c:pt idx="1">
                  <c:v>379330.59</c:v>
                </c:pt>
                <c:pt idx="2">
                  <c:v>6395047.5900000008</c:v>
                </c:pt>
                <c:pt idx="3">
                  <c:v>2315034.4</c:v>
                </c:pt>
                <c:pt idx="4">
                  <c:v>429443.89</c:v>
                </c:pt>
                <c:pt idx="5">
                  <c:v>1604484.43</c:v>
                </c:pt>
                <c:pt idx="6">
                  <c:v>453090.8299999999</c:v>
                </c:pt>
              </c:numCache>
            </c:numRef>
          </c:val>
        </c:ser>
        <c:dLbls/>
        <c:firstSliceAng val="0"/>
      </c:pieChart>
    </c:plotArea>
    <c:legend>
      <c:legendPos val="b"/>
      <c:layout>
        <c:manualLayout>
          <c:xMode val="edge"/>
          <c:yMode val="edge"/>
          <c:x val="0.11365273317346394"/>
          <c:y val="0.7109859470767923"/>
          <c:w val="0.61443654512638424"/>
          <c:h val="0.28703166284730486"/>
        </c:manualLayout>
      </c:layout>
      <c:txPr>
        <a:bodyPr/>
        <a:lstStyle/>
        <a:p>
          <a:pPr rtl="0">
            <a:defRPr/>
          </a:pPr>
          <a:endParaRPr lang="en-US"/>
        </a:p>
      </c:txPr>
    </c:legend>
    <c:plotVisOnly val="1"/>
    <c:dispBlanksAs val="zero"/>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B4917C-5470-4827-B552-DAC076C56906}"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4ED5E7BA-F5D1-4789-9FB4-E2210F1F8C3E}">
      <dgm:prSet custT="1"/>
      <dgm:spPr>
        <a:solidFill>
          <a:schemeClr val="accent6">
            <a:lumMod val="75000"/>
          </a:schemeClr>
        </a:solidFill>
      </dgm:spPr>
      <dgm:t>
        <a:bodyPr/>
        <a:lstStyle/>
        <a:p>
          <a:pPr rtl="0"/>
          <a:r>
            <a:rPr lang="en-ZA" sz="1600" b="1" dirty="0" smtClean="0">
              <a:solidFill>
                <a:schemeClr val="tx1"/>
              </a:solidFill>
            </a:rPr>
            <a:t>Harmonisation in a dynamic legislative environment</a:t>
          </a:r>
          <a:endParaRPr lang="en-US" sz="1600" b="1" dirty="0">
            <a:solidFill>
              <a:schemeClr val="tx1"/>
            </a:solidFill>
          </a:endParaRPr>
        </a:p>
      </dgm:t>
    </dgm:pt>
    <dgm:pt modelId="{C35A6D56-3AAA-4FBC-8869-E65B3C989ECE}" type="parTrans" cxnId="{717458C3-95A3-45C5-9986-DBFA934C9403}">
      <dgm:prSet/>
      <dgm:spPr/>
      <dgm:t>
        <a:bodyPr/>
        <a:lstStyle/>
        <a:p>
          <a:endParaRPr lang="en-US" sz="2000" b="1">
            <a:solidFill>
              <a:schemeClr val="tx1"/>
            </a:solidFill>
          </a:endParaRPr>
        </a:p>
      </dgm:t>
    </dgm:pt>
    <dgm:pt modelId="{F24B82B3-274B-4F6D-9624-D388CDB73AB1}" type="sibTrans" cxnId="{717458C3-95A3-45C5-9986-DBFA934C9403}">
      <dgm:prSet/>
      <dgm:spPr/>
      <dgm:t>
        <a:bodyPr/>
        <a:lstStyle/>
        <a:p>
          <a:endParaRPr lang="en-US" sz="2000" b="1">
            <a:solidFill>
              <a:schemeClr val="tx1"/>
            </a:solidFill>
          </a:endParaRPr>
        </a:p>
      </dgm:t>
    </dgm:pt>
    <dgm:pt modelId="{316861FB-404A-406C-875C-8E5A7FA0D91A}">
      <dgm:prSet custT="1"/>
      <dgm:spPr>
        <a:solidFill>
          <a:schemeClr val="accent6">
            <a:lumMod val="75000"/>
          </a:schemeClr>
        </a:solidFill>
      </dgm:spPr>
      <dgm:t>
        <a:bodyPr/>
        <a:lstStyle/>
        <a:p>
          <a:pPr rtl="0"/>
          <a:r>
            <a:rPr lang="en-US" sz="1600" b="1" dirty="0" smtClean="0">
              <a:solidFill>
                <a:schemeClr val="tx1"/>
              </a:solidFill>
            </a:rPr>
            <a:t>Suppression of illegal gambling activities</a:t>
          </a:r>
          <a:endParaRPr lang="en-US" sz="1600" b="1" dirty="0">
            <a:solidFill>
              <a:schemeClr val="tx1"/>
            </a:solidFill>
          </a:endParaRPr>
        </a:p>
      </dgm:t>
    </dgm:pt>
    <dgm:pt modelId="{E7B50636-9BC7-4FD4-8E6E-C00CB6C201B4}" type="parTrans" cxnId="{9D6BC1A0-75CB-4A9A-9E8F-9190386B557F}">
      <dgm:prSet/>
      <dgm:spPr/>
      <dgm:t>
        <a:bodyPr/>
        <a:lstStyle/>
        <a:p>
          <a:endParaRPr lang="en-US" sz="2000" b="1">
            <a:solidFill>
              <a:schemeClr val="tx1"/>
            </a:solidFill>
          </a:endParaRPr>
        </a:p>
      </dgm:t>
    </dgm:pt>
    <dgm:pt modelId="{D7551D1E-92C2-4E34-A8C1-39C1F4AF9F5E}" type="sibTrans" cxnId="{9D6BC1A0-75CB-4A9A-9E8F-9190386B557F}">
      <dgm:prSet/>
      <dgm:spPr/>
      <dgm:t>
        <a:bodyPr/>
        <a:lstStyle/>
        <a:p>
          <a:endParaRPr lang="en-US" sz="2000" b="1">
            <a:solidFill>
              <a:schemeClr val="tx1"/>
            </a:solidFill>
          </a:endParaRPr>
        </a:p>
      </dgm:t>
    </dgm:pt>
    <dgm:pt modelId="{BC9536B1-8870-48C5-A6EA-2F19BA489A2E}">
      <dgm:prSet custT="1"/>
      <dgm:spPr>
        <a:solidFill>
          <a:schemeClr val="accent6">
            <a:lumMod val="75000"/>
          </a:schemeClr>
        </a:solidFill>
      </dgm:spPr>
      <dgm:t>
        <a:bodyPr/>
        <a:lstStyle/>
        <a:p>
          <a:pPr rtl="0"/>
          <a:r>
            <a:rPr lang="en-US" sz="1600" b="1" dirty="0" smtClean="0">
              <a:solidFill>
                <a:schemeClr val="tx1"/>
              </a:solidFill>
            </a:rPr>
            <a:t>Effective monitoring of Limited Payout Machines</a:t>
          </a:r>
          <a:endParaRPr lang="en-US" sz="1600" b="1" dirty="0">
            <a:solidFill>
              <a:schemeClr val="tx1"/>
            </a:solidFill>
          </a:endParaRPr>
        </a:p>
      </dgm:t>
    </dgm:pt>
    <dgm:pt modelId="{BD67DC42-22BF-4697-9418-8F64D3B2F8D0}" type="parTrans" cxnId="{E41B72AD-C30E-426C-98BA-DD3DD271BE44}">
      <dgm:prSet/>
      <dgm:spPr/>
      <dgm:t>
        <a:bodyPr/>
        <a:lstStyle/>
        <a:p>
          <a:endParaRPr lang="en-US" sz="2000" b="1">
            <a:solidFill>
              <a:schemeClr val="tx1"/>
            </a:solidFill>
          </a:endParaRPr>
        </a:p>
      </dgm:t>
    </dgm:pt>
    <dgm:pt modelId="{B05F094B-E2C4-498C-9BA4-6E70A454E49D}" type="sibTrans" cxnId="{E41B72AD-C30E-426C-98BA-DD3DD271BE44}">
      <dgm:prSet/>
      <dgm:spPr/>
      <dgm:t>
        <a:bodyPr/>
        <a:lstStyle/>
        <a:p>
          <a:endParaRPr lang="en-US" sz="2000" b="1">
            <a:solidFill>
              <a:schemeClr val="tx1"/>
            </a:solidFill>
          </a:endParaRPr>
        </a:p>
      </dgm:t>
    </dgm:pt>
    <dgm:pt modelId="{02983AB0-A510-4756-B09F-E0B3DB60640A}">
      <dgm:prSet custT="1"/>
      <dgm:spPr>
        <a:solidFill>
          <a:schemeClr val="accent6">
            <a:lumMod val="75000"/>
          </a:schemeClr>
        </a:solidFill>
      </dgm:spPr>
      <dgm:t>
        <a:bodyPr/>
        <a:lstStyle/>
        <a:p>
          <a:pPr rtl="0"/>
          <a:r>
            <a:rPr lang="en-ZA" sz="1600" b="1" smtClean="0">
              <a:solidFill>
                <a:schemeClr val="tx1"/>
              </a:solidFill>
            </a:rPr>
            <a:t>Organizational Excellence</a:t>
          </a:r>
          <a:endParaRPr lang="en-US" sz="1600" b="1" dirty="0">
            <a:solidFill>
              <a:schemeClr val="tx1"/>
            </a:solidFill>
          </a:endParaRPr>
        </a:p>
      </dgm:t>
    </dgm:pt>
    <dgm:pt modelId="{7859EED7-8A05-44CE-8623-C497316A9E3D}" type="parTrans" cxnId="{36ECAEB5-8A86-4524-A887-FCD7313B6396}">
      <dgm:prSet/>
      <dgm:spPr/>
      <dgm:t>
        <a:bodyPr/>
        <a:lstStyle/>
        <a:p>
          <a:endParaRPr lang="en-US" sz="2000" b="1">
            <a:solidFill>
              <a:schemeClr val="tx1"/>
            </a:solidFill>
          </a:endParaRPr>
        </a:p>
      </dgm:t>
    </dgm:pt>
    <dgm:pt modelId="{713BDC19-F2B8-4C6A-92ED-98AD69D65FA3}" type="sibTrans" cxnId="{36ECAEB5-8A86-4524-A887-FCD7313B6396}">
      <dgm:prSet/>
      <dgm:spPr/>
      <dgm:t>
        <a:bodyPr/>
        <a:lstStyle/>
        <a:p>
          <a:endParaRPr lang="en-US" sz="2000" b="1">
            <a:solidFill>
              <a:schemeClr val="tx1"/>
            </a:solidFill>
          </a:endParaRPr>
        </a:p>
      </dgm:t>
    </dgm:pt>
    <dgm:pt modelId="{CEB1B3A1-4B0D-4D7F-B773-45E90B102A7F}">
      <dgm:prSet custT="1"/>
      <dgm:spPr>
        <a:solidFill>
          <a:schemeClr val="accent6">
            <a:lumMod val="75000"/>
          </a:schemeClr>
        </a:solidFill>
      </dgm:spPr>
      <dgm:t>
        <a:bodyPr/>
        <a:lstStyle/>
        <a:p>
          <a:pPr rtl="0"/>
          <a:r>
            <a:rPr lang="en-US" sz="1600" b="1" dirty="0" smtClean="0">
              <a:solidFill>
                <a:schemeClr val="tx1"/>
              </a:solidFill>
            </a:rPr>
            <a:t>Establish and maintain National Functional Registers</a:t>
          </a:r>
          <a:endParaRPr lang="en-US" sz="1600" b="1" dirty="0">
            <a:solidFill>
              <a:schemeClr val="tx1"/>
            </a:solidFill>
          </a:endParaRPr>
        </a:p>
      </dgm:t>
    </dgm:pt>
    <dgm:pt modelId="{3FAFEE7F-A72D-40DC-B673-5A8571EA944A}" type="parTrans" cxnId="{3E9450D3-3506-40A2-B55A-31360E969F32}">
      <dgm:prSet/>
      <dgm:spPr/>
      <dgm:t>
        <a:bodyPr/>
        <a:lstStyle/>
        <a:p>
          <a:endParaRPr lang="en-US" sz="2000" b="1">
            <a:solidFill>
              <a:schemeClr val="tx1"/>
            </a:solidFill>
          </a:endParaRPr>
        </a:p>
      </dgm:t>
    </dgm:pt>
    <dgm:pt modelId="{F91D66DD-69C6-4087-BF5A-BBF34691CBC6}" type="sibTrans" cxnId="{3E9450D3-3506-40A2-B55A-31360E969F32}">
      <dgm:prSet/>
      <dgm:spPr/>
      <dgm:t>
        <a:bodyPr/>
        <a:lstStyle/>
        <a:p>
          <a:endParaRPr lang="en-US" sz="2000" b="1">
            <a:solidFill>
              <a:schemeClr val="tx1"/>
            </a:solidFill>
          </a:endParaRPr>
        </a:p>
      </dgm:t>
    </dgm:pt>
    <dgm:pt modelId="{B3CEA4F3-A777-4F65-9526-A55A451BEDE8}">
      <dgm:prSet custT="1"/>
      <dgm:spPr>
        <a:solidFill>
          <a:schemeClr val="accent6">
            <a:lumMod val="75000"/>
          </a:schemeClr>
        </a:solidFill>
      </dgm:spPr>
      <dgm:t>
        <a:bodyPr/>
        <a:lstStyle/>
        <a:p>
          <a:r>
            <a:rPr lang="en-US" sz="1600" b="1" dirty="0" smtClean="0">
              <a:solidFill>
                <a:schemeClr val="tx1"/>
              </a:solidFill>
            </a:rPr>
            <a:t>Combatting of unlicensed gambling activities</a:t>
          </a:r>
          <a:endParaRPr lang="en-ZA" sz="1600" b="1" dirty="0">
            <a:solidFill>
              <a:schemeClr val="tx1"/>
            </a:solidFill>
          </a:endParaRPr>
        </a:p>
      </dgm:t>
    </dgm:pt>
    <dgm:pt modelId="{0863C45A-021F-44DC-B935-954E14BA3138}" type="parTrans" cxnId="{C9AF16BB-17EF-4B98-99EA-D9C757B45FD0}">
      <dgm:prSet/>
      <dgm:spPr/>
      <dgm:t>
        <a:bodyPr/>
        <a:lstStyle/>
        <a:p>
          <a:endParaRPr lang="en-ZA">
            <a:solidFill>
              <a:schemeClr val="tx1"/>
            </a:solidFill>
          </a:endParaRPr>
        </a:p>
      </dgm:t>
    </dgm:pt>
    <dgm:pt modelId="{093253A3-1263-47A0-9FFB-FBB445C928A6}" type="sibTrans" cxnId="{C9AF16BB-17EF-4B98-99EA-D9C757B45FD0}">
      <dgm:prSet/>
      <dgm:spPr/>
      <dgm:t>
        <a:bodyPr/>
        <a:lstStyle/>
        <a:p>
          <a:endParaRPr lang="en-ZA">
            <a:solidFill>
              <a:schemeClr val="tx1"/>
            </a:solidFill>
          </a:endParaRPr>
        </a:p>
      </dgm:t>
    </dgm:pt>
    <dgm:pt modelId="{8A4DA82F-8C31-4FAB-8094-37E8F8ACF95F}">
      <dgm:prSet custT="1"/>
      <dgm:spPr>
        <a:solidFill>
          <a:schemeClr val="accent6">
            <a:lumMod val="75000"/>
          </a:schemeClr>
        </a:solidFill>
      </dgm:spPr>
      <dgm:t>
        <a:bodyPr/>
        <a:lstStyle/>
        <a:p>
          <a:r>
            <a:rPr lang="en-US" sz="1600" b="1" dirty="0" smtClean="0">
              <a:solidFill>
                <a:schemeClr val="tx1"/>
              </a:solidFill>
              <a:latin typeface="+mn-lt"/>
              <a:cs typeface="Arial" panose="020B0604020202020204" pitchFamily="34" charset="0"/>
            </a:rPr>
            <a:t>Compliance monitoring of all provinces with Gambling Legislation</a:t>
          </a:r>
          <a:endParaRPr lang="en-ZA" sz="1600" b="1" dirty="0">
            <a:solidFill>
              <a:schemeClr val="tx1"/>
            </a:solidFill>
            <a:latin typeface="+mn-lt"/>
            <a:cs typeface="Arial" panose="020B0604020202020204" pitchFamily="34" charset="0"/>
          </a:endParaRPr>
        </a:p>
      </dgm:t>
    </dgm:pt>
    <dgm:pt modelId="{472A3995-9CAC-4918-A684-AC5A466BE015}" type="parTrans" cxnId="{AAB981A9-E683-45F7-83C4-6B3DAE9AE8B2}">
      <dgm:prSet/>
      <dgm:spPr/>
      <dgm:t>
        <a:bodyPr/>
        <a:lstStyle/>
        <a:p>
          <a:endParaRPr lang="en-ZA">
            <a:solidFill>
              <a:schemeClr val="tx1"/>
            </a:solidFill>
          </a:endParaRPr>
        </a:p>
      </dgm:t>
    </dgm:pt>
    <dgm:pt modelId="{5448A914-8171-4590-AFE7-9A4BC657F7F4}" type="sibTrans" cxnId="{AAB981A9-E683-45F7-83C4-6B3DAE9AE8B2}">
      <dgm:prSet/>
      <dgm:spPr/>
      <dgm:t>
        <a:bodyPr/>
        <a:lstStyle/>
        <a:p>
          <a:endParaRPr lang="en-ZA">
            <a:solidFill>
              <a:schemeClr val="tx1"/>
            </a:solidFill>
          </a:endParaRPr>
        </a:p>
      </dgm:t>
    </dgm:pt>
    <dgm:pt modelId="{77A1CECF-EAF2-40B9-908E-C7E6046A22D7}" type="pres">
      <dgm:prSet presAssocID="{9CB4917C-5470-4827-B552-DAC076C56906}" presName="linear" presStyleCnt="0">
        <dgm:presLayoutVars>
          <dgm:animLvl val="lvl"/>
          <dgm:resizeHandles val="exact"/>
        </dgm:presLayoutVars>
      </dgm:prSet>
      <dgm:spPr/>
      <dgm:t>
        <a:bodyPr/>
        <a:lstStyle/>
        <a:p>
          <a:endParaRPr lang="en-US"/>
        </a:p>
      </dgm:t>
    </dgm:pt>
    <dgm:pt modelId="{BAA4B06A-C494-4AEE-8F36-F8C7B11309A1}" type="pres">
      <dgm:prSet presAssocID="{4ED5E7BA-F5D1-4789-9FB4-E2210F1F8C3E}" presName="parentText" presStyleLbl="node1" presStyleIdx="0" presStyleCnt="7" custLinFactY="-1535" custLinFactNeighborY="-100000">
        <dgm:presLayoutVars>
          <dgm:chMax val="0"/>
          <dgm:bulletEnabled val="1"/>
        </dgm:presLayoutVars>
      </dgm:prSet>
      <dgm:spPr/>
      <dgm:t>
        <a:bodyPr/>
        <a:lstStyle/>
        <a:p>
          <a:endParaRPr lang="en-US"/>
        </a:p>
      </dgm:t>
    </dgm:pt>
    <dgm:pt modelId="{584569D6-3257-455A-A965-EF19B0C77AC0}" type="pres">
      <dgm:prSet presAssocID="{F24B82B3-274B-4F6D-9624-D388CDB73AB1}" presName="spacer" presStyleCnt="0"/>
      <dgm:spPr/>
    </dgm:pt>
    <dgm:pt modelId="{94F44A8F-605D-485E-9BC9-64B2AB910FC5}" type="pres">
      <dgm:prSet presAssocID="{8A4DA82F-8C31-4FAB-8094-37E8F8ACF95F}" presName="parentText" presStyleLbl="node1" presStyleIdx="1" presStyleCnt="7" custLinFactY="5642" custLinFactNeighborY="100000">
        <dgm:presLayoutVars>
          <dgm:chMax val="0"/>
          <dgm:bulletEnabled val="1"/>
        </dgm:presLayoutVars>
      </dgm:prSet>
      <dgm:spPr/>
      <dgm:t>
        <a:bodyPr/>
        <a:lstStyle/>
        <a:p>
          <a:endParaRPr lang="en-ZA"/>
        </a:p>
      </dgm:t>
    </dgm:pt>
    <dgm:pt modelId="{CE5EED3B-8DD9-46C5-8D63-F3E2499AF2B8}" type="pres">
      <dgm:prSet presAssocID="{5448A914-8171-4590-AFE7-9A4BC657F7F4}" presName="spacer" presStyleCnt="0"/>
      <dgm:spPr/>
    </dgm:pt>
    <dgm:pt modelId="{377021B0-91A2-4887-B038-4E949E79D6E7}" type="pres">
      <dgm:prSet presAssocID="{B3CEA4F3-A777-4F65-9526-A55A451BEDE8}" presName="parentText" presStyleLbl="node1" presStyleIdx="2" presStyleCnt="7">
        <dgm:presLayoutVars>
          <dgm:chMax val="0"/>
          <dgm:bulletEnabled val="1"/>
        </dgm:presLayoutVars>
      </dgm:prSet>
      <dgm:spPr/>
      <dgm:t>
        <a:bodyPr/>
        <a:lstStyle/>
        <a:p>
          <a:endParaRPr lang="en-ZA"/>
        </a:p>
      </dgm:t>
    </dgm:pt>
    <dgm:pt modelId="{50B9A861-D729-420B-A6EB-6D03D571F070}" type="pres">
      <dgm:prSet presAssocID="{093253A3-1263-47A0-9FFB-FBB445C928A6}" presName="spacer" presStyleCnt="0"/>
      <dgm:spPr/>
    </dgm:pt>
    <dgm:pt modelId="{6C60F2BB-ECEB-4C45-8DF2-5A1CDEB5018C}" type="pres">
      <dgm:prSet presAssocID="{316861FB-404A-406C-875C-8E5A7FA0D91A}" presName="parentText" presStyleLbl="node1" presStyleIdx="3" presStyleCnt="7" custScaleY="120354">
        <dgm:presLayoutVars>
          <dgm:chMax val="0"/>
          <dgm:bulletEnabled val="1"/>
        </dgm:presLayoutVars>
      </dgm:prSet>
      <dgm:spPr/>
      <dgm:t>
        <a:bodyPr/>
        <a:lstStyle/>
        <a:p>
          <a:endParaRPr lang="en-US"/>
        </a:p>
      </dgm:t>
    </dgm:pt>
    <dgm:pt modelId="{8A245607-1B48-4B2E-B578-16B4BCBB75BD}" type="pres">
      <dgm:prSet presAssocID="{D7551D1E-92C2-4E34-A8C1-39C1F4AF9F5E}" presName="spacer" presStyleCnt="0"/>
      <dgm:spPr/>
    </dgm:pt>
    <dgm:pt modelId="{6C0CF019-1597-4090-9C84-B1BB068D6CAF}" type="pres">
      <dgm:prSet presAssocID="{BC9536B1-8870-48C5-A6EA-2F19BA489A2E}" presName="parentText" presStyleLbl="node1" presStyleIdx="4" presStyleCnt="7">
        <dgm:presLayoutVars>
          <dgm:chMax val="0"/>
          <dgm:bulletEnabled val="1"/>
        </dgm:presLayoutVars>
      </dgm:prSet>
      <dgm:spPr/>
      <dgm:t>
        <a:bodyPr/>
        <a:lstStyle/>
        <a:p>
          <a:endParaRPr lang="en-US"/>
        </a:p>
      </dgm:t>
    </dgm:pt>
    <dgm:pt modelId="{91DE6860-5354-4E11-BFE6-6311F81F3B5E}" type="pres">
      <dgm:prSet presAssocID="{B05F094B-E2C4-498C-9BA4-6E70A454E49D}" presName="spacer" presStyleCnt="0"/>
      <dgm:spPr/>
    </dgm:pt>
    <dgm:pt modelId="{07A1843B-3340-4FA7-B178-19916281C8BD}" type="pres">
      <dgm:prSet presAssocID="{CEB1B3A1-4B0D-4D7F-B773-45E90B102A7F}" presName="parentText" presStyleLbl="node1" presStyleIdx="5" presStyleCnt="7">
        <dgm:presLayoutVars>
          <dgm:chMax val="0"/>
          <dgm:bulletEnabled val="1"/>
        </dgm:presLayoutVars>
      </dgm:prSet>
      <dgm:spPr/>
      <dgm:t>
        <a:bodyPr/>
        <a:lstStyle/>
        <a:p>
          <a:endParaRPr lang="en-US"/>
        </a:p>
      </dgm:t>
    </dgm:pt>
    <dgm:pt modelId="{73A252D0-0760-40D1-850F-330F5FA43D84}" type="pres">
      <dgm:prSet presAssocID="{F91D66DD-69C6-4087-BF5A-BBF34691CBC6}" presName="spacer" presStyleCnt="0"/>
      <dgm:spPr/>
    </dgm:pt>
    <dgm:pt modelId="{2ABB1A48-6866-42A4-B9D9-7E04B625462C}" type="pres">
      <dgm:prSet presAssocID="{02983AB0-A510-4756-B09F-E0B3DB60640A}" presName="parentText" presStyleLbl="node1" presStyleIdx="6" presStyleCnt="7" custLinFactY="-5279" custLinFactNeighborY="-100000">
        <dgm:presLayoutVars>
          <dgm:chMax val="0"/>
          <dgm:bulletEnabled val="1"/>
        </dgm:presLayoutVars>
      </dgm:prSet>
      <dgm:spPr/>
      <dgm:t>
        <a:bodyPr/>
        <a:lstStyle/>
        <a:p>
          <a:endParaRPr lang="en-US"/>
        </a:p>
      </dgm:t>
    </dgm:pt>
  </dgm:ptLst>
  <dgm:cxnLst>
    <dgm:cxn modelId="{A7BD5BBF-F835-49ED-A91A-FF27226A4067}" type="presOf" srcId="{8A4DA82F-8C31-4FAB-8094-37E8F8ACF95F}" destId="{94F44A8F-605D-485E-9BC9-64B2AB910FC5}" srcOrd="0" destOrd="0" presId="urn:microsoft.com/office/officeart/2005/8/layout/vList2"/>
    <dgm:cxn modelId="{E68E6E5A-2801-4CFD-AFA9-6581638BBA7C}" type="presOf" srcId="{4ED5E7BA-F5D1-4789-9FB4-E2210F1F8C3E}" destId="{BAA4B06A-C494-4AEE-8F36-F8C7B11309A1}" srcOrd="0" destOrd="0" presId="urn:microsoft.com/office/officeart/2005/8/layout/vList2"/>
    <dgm:cxn modelId="{AAB981A9-E683-45F7-83C4-6B3DAE9AE8B2}" srcId="{9CB4917C-5470-4827-B552-DAC076C56906}" destId="{8A4DA82F-8C31-4FAB-8094-37E8F8ACF95F}" srcOrd="1" destOrd="0" parTransId="{472A3995-9CAC-4918-A684-AC5A466BE015}" sibTransId="{5448A914-8171-4590-AFE7-9A4BC657F7F4}"/>
    <dgm:cxn modelId="{F53D9FCE-2113-4E0E-91E7-31CD99D29B9E}" type="presOf" srcId="{02983AB0-A510-4756-B09F-E0B3DB60640A}" destId="{2ABB1A48-6866-42A4-B9D9-7E04B625462C}" srcOrd="0" destOrd="0" presId="urn:microsoft.com/office/officeart/2005/8/layout/vList2"/>
    <dgm:cxn modelId="{C9AF16BB-17EF-4B98-99EA-D9C757B45FD0}" srcId="{9CB4917C-5470-4827-B552-DAC076C56906}" destId="{B3CEA4F3-A777-4F65-9526-A55A451BEDE8}" srcOrd="2" destOrd="0" parTransId="{0863C45A-021F-44DC-B935-954E14BA3138}" sibTransId="{093253A3-1263-47A0-9FFB-FBB445C928A6}"/>
    <dgm:cxn modelId="{9D6BC1A0-75CB-4A9A-9E8F-9190386B557F}" srcId="{9CB4917C-5470-4827-B552-DAC076C56906}" destId="{316861FB-404A-406C-875C-8E5A7FA0D91A}" srcOrd="3" destOrd="0" parTransId="{E7B50636-9BC7-4FD4-8E6E-C00CB6C201B4}" sibTransId="{D7551D1E-92C2-4E34-A8C1-39C1F4AF9F5E}"/>
    <dgm:cxn modelId="{717458C3-95A3-45C5-9986-DBFA934C9403}" srcId="{9CB4917C-5470-4827-B552-DAC076C56906}" destId="{4ED5E7BA-F5D1-4789-9FB4-E2210F1F8C3E}" srcOrd="0" destOrd="0" parTransId="{C35A6D56-3AAA-4FBC-8869-E65B3C989ECE}" sibTransId="{F24B82B3-274B-4F6D-9624-D388CDB73AB1}"/>
    <dgm:cxn modelId="{BFCC6F59-C0F4-475B-A1EF-3F9812C1D5EC}" type="presOf" srcId="{CEB1B3A1-4B0D-4D7F-B773-45E90B102A7F}" destId="{07A1843B-3340-4FA7-B178-19916281C8BD}" srcOrd="0" destOrd="0" presId="urn:microsoft.com/office/officeart/2005/8/layout/vList2"/>
    <dgm:cxn modelId="{9F58399F-2739-4732-96BD-2369A2085CCC}" type="presOf" srcId="{9CB4917C-5470-4827-B552-DAC076C56906}" destId="{77A1CECF-EAF2-40B9-908E-C7E6046A22D7}" srcOrd="0" destOrd="0" presId="urn:microsoft.com/office/officeart/2005/8/layout/vList2"/>
    <dgm:cxn modelId="{36ECAEB5-8A86-4524-A887-FCD7313B6396}" srcId="{9CB4917C-5470-4827-B552-DAC076C56906}" destId="{02983AB0-A510-4756-B09F-E0B3DB60640A}" srcOrd="6" destOrd="0" parTransId="{7859EED7-8A05-44CE-8623-C497316A9E3D}" sibTransId="{713BDC19-F2B8-4C6A-92ED-98AD69D65FA3}"/>
    <dgm:cxn modelId="{FE47E542-9443-457E-99D4-CE4CF83E757B}" type="presOf" srcId="{B3CEA4F3-A777-4F65-9526-A55A451BEDE8}" destId="{377021B0-91A2-4887-B038-4E949E79D6E7}" srcOrd="0" destOrd="0" presId="urn:microsoft.com/office/officeart/2005/8/layout/vList2"/>
    <dgm:cxn modelId="{3E9450D3-3506-40A2-B55A-31360E969F32}" srcId="{9CB4917C-5470-4827-B552-DAC076C56906}" destId="{CEB1B3A1-4B0D-4D7F-B773-45E90B102A7F}" srcOrd="5" destOrd="0" parTransId="{3FAFEE7F-A72D-40DC-B673-5A8571EA944A}" sibTransId="{F91D66DD-69C6-4087-BF5A-BBF34691CBC6}"/>
    <dgm:cxn modelId="{E41B72AD-C30E-426C-98BA-DD3DD271BE44}" srcId="{9CB4917C-5470-4827-B552-DAC076C56906}" destId="{BC9536B1-8870-48C5-A6EA-2F19BA489A2E}" srcOrd="4" destOrd="0" parTransId="{BD67DC42-22BF-4697-9418-8F64D3B2F8D0}" sibTransId="{B05F094B-E2C4-498C-9BA4-6E70A454E49D}"/>
    <dgm:cxn modelId="{1C334FB2-088C-4287-BE05-9C439B5AF495}" type="presOf" srcId="{316861FB-404A-406C-875C-8E5A7FA0D91A}" destId="{6C60F2BB-ECEB-4C45-8DF2-5A1CDEB5018C}" srcOrd="0" destOrd="0" presId="urn:microsoft.com/office/officeart/2005/8/layout/vList2"/>
    <dgm:cxn modelId="{DB9CAE69-3B89-4B53-8FE6-3DA4340FB810}" type="presOf" srcId="{BC9536B1-8870-48C5-A6EA-2F19BA489A2E}" destId="{6C0CF019-1597-4090-9C84-B1BB068D6CAF}" srcOrd="0" destOrd="0" presId="urn:microsoft.com/office/officeart/2005/8/layout/vList2"/>
    <dgm:cxn modelId="{8286A5FD-1AAE-4B6A-BF5C-BDBB85150F90}" type="presParOf" srcId="{77A1CECF-EAF2-40B9-908E-C7E6046A22D7}" destId="{BAA4B06A-C494-4AEE-8F36-F8C7B11309A1}" srcOrd="0" destOrd="0" presId="urn:microsoft.com/office/officeart/2005/8/layout/vList2"/>
    <dgm:cxn modelId="{D4EB6674-BF13-45CC-9704-DA38AB56FEB9}" type="presParOf" srcId="{77A1CECF-EAF2-40B9-908E-C7E6046A22D7}" destId="{584569D6-3257-455A-A965-EF19B0C77AC0}" srcOrd="1" destOrd="0" presId="urn:microsoft.com/office/officeart/2005/8/layout/vList2"/>
    <dgm:cxn modelId="{783489A0-693D-4D78-8881-67896138B3FA}" type="presParOf" srcId="{77A1CECF-EAF2-40B9-908E-C7E6046A22D7}" destId="{94F44A8F-605D-485E-9BC9-64B2AB910FC5}" srcOrd="2" destOrd="0" presId="urn:microsoft.com/office/officeart/2005/8/layout/vList2"/>
    <dgm:cxn modelId="{291FE747-FDD2-4E6F-A86A-4D5C0A990F3D}" type="presParOf" srcId="{77A1CECF-EAF2-40B9-908E-C7E6046A22D7}" destId="{CE5EED3B-8DD9-46C5-8D63-F3E2499AF2B8}" srcOrd="3" destOrd="0" presId="urn:microsoft.com/office/officeart/2005/8/layout/vList2"/>
    <dgm:cxn modelId="{0FB3DEDC-B51A-4CE0-AAEF-84D96BDB1C76}" type="presParOf" srcId="{77A1CECF-EAF2-40B9-908E-C7E6046A22D7}" destId="{377021B0-91A2-4887-B038-4E949E79D6E7}" srcOrd="4" destOrd="0" presId="urn:microsoft.com/office/officeart/2005/8/layout/vList2"/>
    <dgm:cxn modelId="{03E7CB1F-721C-498F-85CD-23BDB144A7F0}" type="presParOf" srcId="{77A1CECF-EAF2-40B9-908E-C7E6046A22D7}" destId="{50B9A861-D729-420B-A6EB-6D03D571F070}" srcOrd="5" destOrd="0" presId="urn:microsoft.com/office/officeart/2005/8/layout/vList2"/>
    <dgm:cxn modelId="{95300AC8-87FF-4B77-B176-E4C26BFA9F32}" type="presParOf" srcId="{77A1CECF-EAF2-40B9-908E-C7E6046A22D7}" destId="{6C60F2BB-ECEB-4C45-8DF2-5A1CDEB5018C}" srcOrd="6" destOrd="0" presId="urn:microsoft.com/office/officeart/2005/8/layout/vList2"/>
    <dgm:cxn modelId="{4F005CC1-5969-43A5-9EBE-153FD5ECBA5F}" type="presParOf" srcId="{77A1CECF-EAF2-40B9-908E-C7E6046A22D7}" destId="{8A245607-1B48-4B2E-B578-16B4BCBB75BD}" srcOrd="7" destOrd="0" presId="urn:microsoft.com/office/officeart/2005/8/layout/vList2"/>
    <dgm:cxn modelId="{A15E7A8F-3B4B-4F13-B0DB-B7D7E17CE30A}" type="presParOf" srcId="{77A1CECF-EAF2-40B9-908E-C7E6046A22D7}" destId="{6C0CF019-1597-4090-9C84-B1BB068D6CAF}" srcOrd="8" destOrd="0" presId="urn:microsoft.com/office/officeart/2005/8/layout/vList2"/>
    <dgm:cxn modelId="{0B812179-96BC-44C5-98DD-24BEE814F923}" type="presParOf" srcId="{77A1CECF-EAF2-40B9-908E-C7E6046A22D7}" destId="{91DE6860-5354-4E11-BFE6-6311F81F3B5E}" srcOrd="9" destOrd="0" presId="urn:microsoft.com/office/officeart/2005/8/layout/vList2"/>
    <dgm:cxn modelId="{67C6A2C7-1693-4EA4-B876-F8FEFB14B05A}" type="presParOf" srcId="{77A1CECF-EAF2-40B9-908E-C7E6046A22D7}" destId="{07A1843B-3340-4FA7-B178-19916281C8BD}" srcOrd="10" destOrd="0" presId="urn:microsoft.com/office/officeart/2005/8/layout/vList2"/>
    <dgm:cxn modelId="{B82A2578-E0F3-42F4-9D20-262EB4824D98}" type="presParOf" srcId="{77A1CECF-EAF2-40B9-908E-C7E6046A22D7}" destId="{73A252D0-0760-40D1-850F-330F5FA43D84}" srcOrd="11" destOrd="0" presId="urn:microsoft.com/office/officeart/2005/8/layout/vList2"/>
    <dgm:cxn modelId="{07588DDA-34C8-456C-9FF6-4B9D6B4C88F1}" type="presParOf" srcId="{77A1CECF-EAF2-40B9-908E-C7E6046A22D7}" destId="{2ABB1A48-6866-42A4-B9D9-7E04B625462C}" srcOrd="12" destOrd="0" presId="urn:microsoft.com/office/officeart/2005/8/layout/vList2"/>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7CC670-9BA5-4600-BAE5-B83F6351007B}" type="doc">
      <dgm:prSet loTypeId="urn:microsoft.com/office/officeart/2005/8/layout/matrix3" loCatId="matrix" qsTypeId="urn:microsoft.com/office/officeart/2005/8/quickstyle/3d2" qsCatId="3D" csTypeId="urn:microsoft.com/office/officeart/2005/8/colors/accent6_2" csCatId="accent6" phldr="1"/>
      <dgm:spPr/>
      <dgm:t>
        <a:bodyPr/>
        <a:lstStyle/>
        <a:p>
          <a:endParaRPr lang="en-US"/>
        </a:p>
      </dgm:t>
    </dgm:pt>
    <dgm:pt modelId="{343A5420-A47A-46DE-877F-3EE44023A514}">
      <dgm:prSet custT="1"/>
      <dgm:spPr/>
      <dgm:t>
        <a:bodyPr/>
        <a:lstStyle/>
        <a:p>
          <a:pPr algn="ctr" rtl="0"/>
          <a:r>
            <a:rPr lang="en-GB" sz="1600" dirty="0" smtClean="0">
              <a:solidFill>
                <a:schemeClr val="tx1"/>
              </a:solidFill>
            </a:rPr>
            <a:t>External factors impacting on performance outcomes:  </a:t>
          </a:r>
        </a:p>
        <a:p>
          <a:pPr marL="0" indent="0" algn="ctr" rtl="0">
            <a:tabLst>
              <a:tab pos="177800" algn="l"/>
            </a:tabLst>
          </a:pPr>
          <a:r>
            <a:rPr lang="en-GB" sz="1600" dirty="0" smtClean="0">
              <a:solidFill>
                <a:schemeClr val="tx1"/>
              </a:solidFill>
            </a:rPr>
            <a:t>- The Approved Gambling Policy,</a:t>
          </a:r>
        </a:p>
        <a:p>
          <a:pPr marL="0" indent="0" algn="ctr" rtl="0">
            <a:tabLst>
              <a:tab pos="177800" algn="l"/>
            </a:tabLst>
          </a:pPr>
          <a:r>
            <a:rPr lang="en-GB" sz="1600" dirty="0" smtClean="0">
              <a:solidFill>
                <a:schemeClr val="tx1"/>
              </a:solidFill>
            </a:rPr>
            <a:t>- Proposed Gambling Amendment Bill</a:t>
          </a:r>
          <a:endParaRPr lang="en-US" sz="1600" dirty="0">
            <a:solidFill>
              <a:schemeClr val="tx1"/>
            </a:solidFill>
          </a:endParaRPr>
        </a:p>
      </dgm:t>
    </dgm:pt>
    <dgm:pt modelId="{7A214DE7-9130-4BF8-95E4-EBD0A97AF38A}" type="parTrans" cxnId="{DEDCFA23-38B8-46A7-BFF6-10E4A17CFCE9}">
      <dgm:prSet/>
      <dgm:spPr/>
      <dgm:t>
        <a:bodyPr/>
        <a:lstStyle/>
        <a:p>
          <a:endParaRPr lang="en-US" sz="2400">
            <a:solidFill>
              <a:schemeClr val="tx1"/>
            </a:solidFill>
          </a:endParaRPr>
        </a:p>
      </dgm:t>
    </dgm:pt>
    <dgm:pt modelId="{77B9DF82-FAF7-4C6C-848E-8F628E46AC24}" type="sibTrans" cxnId="{DEDCFA23-38B8-46A7-BFF6-10E4A17CFCE9}">
      <dgm:prSet/>
      <dgm:spPr/>
      <dgm:t>
        <a:bodyPr/>
        <a:lstStyle/>
        <a:p>
          <a:endParaRPr lang="en-US" sz="2400">
            <a:solidFill>
              <a:schemeClr val="tx1"/>
            </a:solidFill>
          </a:endParaRPr>
        </a:p>
      </dgm:t>
    </dgm:pt>
    <dgm:pt modelId="{750B76D6-635A-4850-9BAE-A0F297A46A55}">
      <dgm:prSet custT="1"/>
      <dgm:spPr/>
      <dgm:t>
        <a:bodyPr/>
        <a:lstStyle/>
        <a:p>
          <a:pPr rtl="0"/>
          <a:r>
            <a:rPr lang="en-GB" sz="1600" smtClean="0">
              <a:solidFill>
                <a:schemeClr val="tx1"/>
              </a:solidFill>
            </a:rPr>
            <a:t>Expectations of industry:  the NGB to give  leadership with regard to continued legislative reform </a:t>
          </a:r>
          <a:br>
            <a:rPr lang="en-GB" sz="1600" smtClean="0">
              <a:solidFill>
                <a:schemeClr val="tx1"/>
              </a:solidFill>
            </a:rPr>
          </a:br>
          <a:r>
            <a:rPr lang="en-GB" sz="1600" smtClean="0">
              <a:solidFill>
                <a:schemeClr val="tx1"/>
              </a:solidFill>
            </a:rPr>
            <a:t>- Taking full advantage of the Gambling Review Commission Outcomes</a:t>
          </a:r>
          <a:endParaRPr lang="en-GB" sz="1600" dirty="0" smtClean="0">
            <a:solidFill>
              <a:schemeClr val="tx1"/>
            </a:solidFill>
          </a:endParaRPr>
        </a:p>
      </dgm:t>
    </dgm:pt>
    <dgm:pt modelId="{62BB2E30-58F8-47F4-8E73-B0B1D20CA4ED}" type="parTrans" cxnId="{C1EAD695-429A-46AB-A76D-DBBD161C5C99}">
      <dgm:prSet/>
      <dgm:spPr/>
      <dgm:t>
        <a:bodyPr/>
        <a:lstStyle/>
        <a:p>
          <a:endParaRPr lang="en-US" sz="2400">
            <a:solidFill>
              <a:schemeClr val="tx1"/>
            </a:solidFill>
          </a:endParaRPr>
        </a:p>
      </dgm:t>
    </dgm:pt>
    <dgm:pt modelId="{D3BBF4E6-38A2-4536-834A-F7D17261BED0}" type="sibTrans" cxnId="{C1EAD695-429A-46AB-A76D-DBBD161C5C99}">
      <dgm:prSet/>
      <dgm:spPr/>
      <dgm:t>
        <a:bodyPr/>
        <a:lstStyle/>
        <a:p>
          <a:endParaRPr lang="en-US" sz="2400">
            <a:solidFill>
              <a:schemeClr val="tx1"/>
            </a:solidFill>
          </a:endParaRPr>
        </a:p>
      </dgm:t>
    </dgm:pt>
    <dgm:pt modelId="{C82F1877-16D5-4E97-9F98-DCC96FA19EAD}">
      <dgm:prSet custT="1"/>
      <dgm:spPr/>
      <dgm:t>
        <a:bodyPr/>
        <a:lstStyle/>
        <a:p>
          <a:pPr rtl="0"/>
          <a:r>
            <a:rPr lang="en-GB" sz="1600" smtClean="0">
              <a:solidFill>
                <a:schemeClr val="tx1"/>
              </a:solidFill>
            </a:rPr>
            <a:t>Strategic intent of NGB to become first port of call for all national gambling matters</a:t>
          </a:r>
        </a:p>
        <a:p>
          <a:pPr rtl="0"/>
          <a:r>
            <a:rPr lang="en-GB" sz="1600" smtClean="0">
              <a:solidFill>
                <a:schemeClr val="tx1"/>
              </a:solidFill>
            </a:rPr>
            <a:t>- Implementing national policy perspectives in advancing NGB’s role in the industry</a:t>
          </a:r>
          <a:endParaRPr lang="en-GB" sz="1600" dirty="0">
            <a:solidFill>
              <a:schemeClr val="tx1"/>
            </a:solidFill>
          </a:endParaRPr>
        </a:p>
      </dgm:t>
    </dgm:pt>
    <dgm:pt modelId="{E6FA79B8-EF33-45F6-B987-17E39E51A650}" type="parTrans" cxnId="{11813F3A-04C9-4DFC-B4D8-BADFF6A4D559}">
      <dgm:prSet/>
      <dgm:spPr/>
      <dgm:t>
        <a:bodyPr/>
        <a:lstStyle/>
        <a:p>
          <a:endParaRPr lang="en-US" sz="2400">
            <a:solidFill>
              <a:schemeClr val="tx1"/>
            </a:solidFill>
          </a:endParaRPr>
        </a:p>
      </dgm:t>
    </dgm:pt>
    <dgm:pt modelId="{062DF48A-613C-4102-ACF5-755B618817D4}" type="sibTrans" cxnId="{11813F3A-04C9-4DFC-B4D8-BADFF6A4D559}">
      <dgm:prSet/>
      <dgm:spPr/>
      <dgm:t>
        <a:bodyPr/>
        <a:lstStyle/>
        <a:p>
          <a:endParaRPr lang="en-US" sz="2400">
            <a:solidFill>
              <a:schemeClr val="tx1"/>
            </a:solidFill>
          </a:endParaRPr>
        </a:p>
      </dgm:t>
    </dgm:pt>
    <dgm:pt modelId="{C01B27DC-A0C5-4A1B-8B48-513A13EE26F3}">
      <dgm:prSet custT="1"/>
      <dgm:spPr/>
      <dgm:t>
        <a:bodyPr/>
        <a:lstStyle/>
        <a:p>
          <a:pPr rtl="0"/>
          <a:r>
            <a:rPr lang="en-GB" sz="1600" smtClean="0">
              <a:solidFill>
                <a:schemeClr val="tx1"/>
              </a:solidFill>
            </a:rPr>
            <a:t>NGB has to lead &amp; guide, be an arbiter in resolving disputes, contradictions between industry and the regulators</a:t>
          </a:r>
          <a:endParaRPr lang="en-GB" sz="1600" dirty="0">
            <a:solidFill>
              <a:schemeClr val="tx1"/>
            </a:solidFill>
          </a:endParaRPr>
        </a:p>
      </dgm:t>
    </dgm:pt>
    <dgm:pt modelId="{AB5234DA-BEC8-48EB-8249-5AFADB9C127C}" type="parTrans" cxnId="{CE7E980B-922B-4B53-BA5C-B40B706A5117}">
      <dgm:prSet/>
      <dgm:spPr/>
      <dgm:t>
        <a:bodyPr/>
        <a:lstStyle/>
        <a:p>
          <a:endParaRPr lang="en-US" sz="2400">
            <a:solidFill>
              <a:schemeClr val="tx1"/>
            </a:solidFill>
          </a:endParaRPr>
        </a:p>
      </dgm:t>
    </dgm:pt>
    <dgm:pt modelId="{D1933B0C-F082-48D9-86E9-BF50B34AC744}" type="sibTrans" cxnId="{CE7E980B-922B-4B53-BA5C-B40B706A5117}">
      <dgm:prSet/>
      <dgm:spPr/>
      <dgm:t>
        <a:bodyPr/>
        <a:lstStyle/>
        <a:p>
          <a:endParaRPr lang="en-US" sz="2400">
            <a:solidFill>
              <a:schemeClr val="tx1"/>
            </a:solidFill>
          </a:endParaRPr>
        </a:p>
      </dgm:t>
    </dgm:pt>
    <dgm:pt modelId="{00A3A190-E9A6-49CB-9534-D6FFE323EAA3}">
      <dgm:prSet custT="1"/>
      <dgm:spPr/>
      <dgm:t>
        <a:bodyPr/>
        <a:lstStyle/>
        <a:p>
          <a:endParaRPr lang="en-US"/>
        </a:p>
      </dgm:t>
    </dgm:pt>
    <dgm:pt modelId="{1CE0C6AB-9C1B-4740-B938-F4A35CDA5036}" type="parTrans" cxnId="{5A43B9B9-B5FF-4722-8226-02B9BF554BF0}">
      <dgm:prSet/>
      <dgm:spPr/>
      <dgm:t>
        <a:bodyPr/>
        <a:lstStyle/>
        <a:p>
          <a:endParaRPr lang="en-ZA">
            <a:solidFill>
              <a:schemeClr val="tx1"/>
            </a:solidFill>
          </a:endParaRPr>
        </a:p>
      </dgm:t>
    </dgm:pt>
    <dgm:pt modelId="{951D66C8-816E-407C-B14D-B44473D14C1E}" type="sibTrans" cxnId="{5A43B9B9-B5FF-4722-8226-02B9BF554BF0}">
      <dgm:prSet/>
      <dgm:spPr/>
      <dgm:t>
        <a:bodyPr/>
        <a:lstStyle/>
        <a:p>
          <a:endParaRPr lang="en-ZA">
            <a:solidFill>
              <a:schemeClr val="tx1"/>
            </a:solidFill>
          </a:endParaRPr>
        </a:p>
      </dgm:t>
    </dgm:pt>
    <dgm:pt modelId="{582F2F81-C72A-4352-B8DE-52BA7EBFA9FE}">
      <dgm:prSet/>
      <dgm:spPr/>
      <dgm:t>
        <a:bodyPr/>
        <a:lstStyle/>
        <a:p>
          <a:endParaRPr lang="en-US"/>
        </a:p>
      </dgm:t>
    </dgm:pt>
    <dgm:pt modelId="{C9A299A6-1AB9-4432-9624-C13FAED43446}" type="parTrans" cxnId="{074F467F-52EE-4CDC-A78B-206650F30230}">
      <dgm:prSet/>
      <dgm:spPr/>
      <dgm:t>
        <a:bodyPr/>
        <a:lstStyle/>
        <a:p>
          <a:endParaRPr lang="en-ZA">
            <a:solidFill>
              <a:schemeClr val="tx1"/>
            </a:solidFill>
          </a:endParaRPr>
        </a:p>
      </dgm:t>
    </dgm:pt>
    <dgm:pt modelId="{DB7108DD-CD15-420A-B516-69496747C521}" type="sibTrans" cxnId="{074F467F-52EE-4CDC-A78B-206650F30230}">
      <dgm:prSet/>
      <dgm:spPr/>
      <dgm:t>
        <a:bodyPr/>
        <a:lstStyle/>
        <a:p>
          <a:endParaRPr lang="en-ZA">
            <a:solidFill>
              <a:schemeClr val="tx1"/>
            </a:solidFill>
          </a:endParaRPr>
        </a:p>
      </dgm:t>
    </dgm:pt>
    <dgm:pt modelId="{D787CAD0-6B0D-4A3E-B84A-A8284C894025}" type="pres">
      <dgm:prSet presAssocID="{CD7CC670-9BA5-4600-BAE5-B83F6351007B}" presName="matrix" presStyleCnt="0">
        <dgm:presLayoutVars>
          <dgm:chMax val="1"/>
          <dgm:dir/>
          <dgm:resizeHandles val="exact"/>
        </dgm:presLayoutVars>
      </dgm:prSet>
      <dgm:spPr/>
      <dgm:t>
        <a:bodyPr/>
        <a:lstStyle/>
        <a:p>
          <a:endParaRPr lang="en-US"/>
        </a:p>
      </dgm:t>
    </dgm:pt>
    <dgm:pt modelId="{AEE56DD4-4E2C-4207-93AC-5B11E1602EF5}" type="pres">
      <dgm:prSet presAssocID="{CD7CC670-9BA5-4600-BAE5-B83F6351007B}" presName="diamond" presStyleLbl="bgShp" presStyleIdx="0" presStyleCnt="1" custScaleX="171319" custLinFactNeighborX="-634"/>
      <dgm:spPr/>
      <dgm:t>
        <a:bodyPr/>
        <a:lstStyle/>
        <a:p>
          <a:endParaRPr lang="en-ZA"/>
        </a:p>
      </dgm:t>
    </dgm:pt>
    <dgm:pt modelId="{824878E7-4533-485C-A4A1-45EACA5A8344}" type="pres">
      <dgm:prSet presAssocID="{CD7CC670-9BA5-4600-BAE5-B83F6351007B}" presName="quad1" presStyleLbl="node1" presStyleIdx="0" presStyleCnt="4" custScaleX="149900" custScaleY="102271" custLinFactNeighborX="-53500" custLinFactNeighborY="1321">
        <dgm:presLayoutVars>
          <dgm:chMax val="0"/>
          <dgm:chPref val="0"/>
          <dgm:bulletEnabled val="1"/>
        </dgm:presLayoutVars>
      </dgm:prSet>
      <dgm:spPr/>
      <dgm:t>
        <a:bodyPr/>
        <a:lstStyle/>
        <a:p>
          <a:endParaRPr lang="en-US"/>
        </a:p>
      </dgm:t>
    </dgm:pt>
    <dgm:pt modelId="{E987C8AE-C656-48AB-A5CB-E9BC53397D5F}" type="pres">
      <dgm:prSet presAssocID="{CD7CC670-9BA5-4600-BAE5-B83F6351007B}" presName="quad2" presStyleLbl="node1" presStyleIdx="1" presStyleCnt="4" custScaleX="148582" custScaleY="106234" custLinFactNeighborX="50198" custLinFactNeighborY="5284">
        <dgm:presLayoutVars>
          <dgm:chMax val="0"/>
          <dgm:chPref val="0"/>
          <dgm:bulletEnabled val="1"/>
        </dgm:presLayoutVars>
      </dgm:prSet>
      <dgm:spPr/>
      <dgm:t>
        <a:bodyPr/>
        <a:lstStyle/>
        <a:p>
          <a:endParaRPr lang="en-US"/>
        </a:p>
      </dgm:t>
    </dgm:pt>
    <dgm:pt modelId="{4A592DDA-F656-4D84-944F-754CB44F46C1}" type="pres">
      <dgm:prSet presAssocID="{CD7CC670-9BA5-4600-BAE5-B83F6351007B}" presName="quad3" presStyleLbl="node1" presStyleIdx="2" presStyleCnt="4" custScaleX="149965" custLinFactNeighborX="-54821" custLinFactNeighborY="5944">
        <dgm:presLayoutVars>
          <dgm:chMax val="0"/>
          <dgm:chPref val="0"/>
          <dgm:bulletEnabled val="1"/>
        </dgm:presLayoutVars>
      </dgm:prSet>
      <dgm:spPr/>
      <dgm:t>
        <a:bodyPr/>
        <a:lstStyle/>
        <a:p>
          <a:endParaRPr lang="en-US"/>
        </a:p>
      </dgm:t>
    </dgm:pt>
    <dgm:pt modelId="{C3B8F0A7-D05E-449C-BB0A-E20117BA44C6}" type="pres">
      <dgm:prSet presAssocID="{CD7CC670-9BA5-4600-BAE5-B83F6351007B}" presName="quad4" presStyleLbl="node1" presStyleIdx="3" presStyleCnt="4" custScaleX="147260" custScaleY="100023" custLinFactNeighborX="52180" custLinFactNeighborY="9346">
        <dgm:presLayoutVars>
          <dgm:chMax val="0"/>
          <dgm:chPref val="0"/>
          <dgm:bulletEnabled val="1"/>
        </dgm:presLayoutVars>
      </dgm:prSet>
      <dgm:spPr/>
      <dgm:t>
        <a:bodyPr/>
        <a:lstStyle/>
        <a:p>
          <a:endParaRPr lang="en-US"/>
        </a:p>
      </dgm:t>
    </dgm:pt>
  </dgm:ptLst>
  <dgm:cxnLst>
    <dgm:cxn modelId="{5A43B9B9-B5FF-4722-8226-02B9BF554BF0}" srcId="{CD7CC670-9BA5-4600-BAE5-B83F6351007B}" destId="{00A3A190-E9A6-49CB-9534-D6FFE323EAA3}" srcOrd="4" destOrd="0" parTransId="{1CE0C6AB-9C1B-4740-B938-F4A35CDA5036}" sibTransId="{951D66C8-816E-407C-B14D-B44473D14C1E}"/>
    <dgm:cxn modelId="{11813F3A-04C9-4DFC-B4D8-BADFF6A4D559}" srcId="{CD7CC670-9BA5-4600-BAE5-B83F6351007B}" destId="{C82F1877-16D5-4E97-9F98-DCC96FA19EAD}" srcOrd="2" destOrd="0" parTransId="{E6FA79B8-EF33-45F6-B987-17E39E51A650}" sibTransId="{062DF48A-613C-4102-ACF5-755B618817D4}"/>
    <dgm:cxn modelId="{C0A67A01-4BBD-4A89-92C3-F5F2F07F7469}" type="presOf" srcId="{C01B27DC-A0C5-4A1B-8B48-513A13EE26F3}" destId="{C3B8F0A7-D05E-449C-BB0A-E20117BA44C6}" srcOrd="0" destOrd="0" presId="urn:microsoft.com/office/officeart/2005/8/layout/matrix3"/>
    <dgm:cxn modelId="{173797EA-DFA5-40B3-9E8E-39E9F3E5B463}" type="presOf" srcId="{750B76D6-635A-4850-9BAE-A0F297A46A55}" destId="{E987C8AE-C656-48AB-A5CB-E9BC53397D5F}" srcOrd="0" destOrd="0" presId="urn:microsoft.com/office/officeart/2005/8/layout/matrix3"/>
    <dgm:cxn modelId="{FB70DB92-9B98-4FCA-9DE0-01016BCB777A}" type="presOf" srcId="{CD7CC670-9BA5-4600-BAE5-B83F6351007B}" destId="{D787CAD0-6B0D-4A3E-B84A-A8284C894025}" srcOrd="0" destOrd="0" presId="urn:microsoft.com/office/officeart/2005/8/layout/matrix3"/>
    <dgm:cxn modelId="{CE7E980B-922B-4B53-BA5C-B40B706A5117}" srcId="{CD7CC670-9BA5-4600-BAE5-B83F6351007B}" destId="{C01B27DC-A0C5-4A1B-8B48-513A13EE26F3}" srcOrd="3" destOrd="0" parTransId="{AB5234DA-BEC8-48EB-8249-5AFADB9C127C}" sibTransId="{D1933B0C-F082-48D9-86E9-BF50B34AC744}"/>
    <dgm:cxn modelId="{C1EAD695-429A-46AB-A76D-DBBD161C5C99}" srcId="{CD7CC670-9BA5-4600-BAE5-B83F6351007B}" destId="{750B76D6-635A-4850-9BAE-A0F297A46A55}" srcOrd="1" destOrd="0" parTransId="{62BB2E30-58F8-47F4-8E73-B0B1D20CA4ED}" sibTransId="{D3BBF4E6-38A2-4536-834A-F7D17261BED0}"/>
    <dgm:cxn modelId="{52E5A437-78A0-4726-9E5C-FB6EBD49AB21}" type="presOf" srcId="{343A5420-A47A-46DE-877F-3EE44023A514}" destId="{824878E7-4533-485C-A4A1-45EACA5A8344}" srcOrd="0" destOrd="0" presId="urn:microsoft.com/office/officeart/2005/8/layout/matrix3"/>
    <dgm:cxn modelId="{1306A3E0-98BD-4252-9C2C-34F20AF7C08B}" type="presOf" srcId="{C82F1877-16D5-4E97-9F98-DCC96FA19EAD}" destId="{4A592DDA-F656-4D84-944F-754CB44F46C1}" srcOrd="0" destOrd="0" presId="urn:microsoft.com/office/officeart/2005/8/layout/matrix3"/>
    <dgm:cxn modelId="{074F467F-52EE-4CDC-A78B-206650F30230}" srcId="{CD7CC670-9BA5-4600-BAE5-B83F6351007B}" destId="{582F2F81-C72A-4352-B8DE-52BA7EBFA9FE}" srcOrd="5" destOrd="0" parTransId="{C9A299A6-1AB9-4432-9624-C13FAED43446}" sibTransId="{DB7108DD-CD15-420A-B516-69496747C521}"/>
    <dgm:cxn modelId="{DEDCFA23-38B8-46A7-BFF6-10E4A17CFCE9}" srcId="{CD7CC670-9BA5-4600-BAE5-B83F6351007B}" destId="{343A5420-A47A-46DE-877F-3EE44023A514}" srcOrd="0" destOrd="0" parTransId="{7A214DE7-9130-4BF8-95E4-EBD0A97AF38A}" sibTransId="{77B9DF82-FAF7-4C6C-848E-8F628E46AC24}"/>
    <dgm:cxn modelId="{F11A21D8-5DCC-4048-BB7E-3D7E1E523BB9}" type="presParOf" srcId="{D787CAD0-6B0D-4A3E-B84A-A8284C894025}" destId="{AEE56DD4-4E2C-4207-93AC-5B11E1602EF5}" srcOrd="0" destOrd="0" presId="urn:microsoft.com/office/officeart/2005/8/layout/matrix3"/>
    <dgm:cxn modelId="{69FF0E50-8219-4C27-8452-C0A55BE3BBA4}" type="presParOf" srcId="{D787CAD0-6B0D-4A3E-B84A-A8284C894025}" destId="{824878E7-4533-485C-A4A1-45EACA5A8344}" srcOrd="1" destOrd="0" presId="urn:microsoft.com/office/officeart/2005/8/layout/matrix3"/>
    <dgm:cxn modelId="{24624078-D5C6-4DDD-8E7E-BC8228E962A5}" type="presParOf" srcId="{D787CAD0-6B0D-4A3E-B84A-A8284C894025}" destId="{E987C8AE-C656-48AB-A5CB-E9BC53397D5F}" srcOrd="2" destOrd="0" presId="urn:microsoft.com/office/officeart/2005/8/layout/matrix3"/>
    <dgm:cxn modelId="{C987DE95-C29B-4C51-A705-9AE8F85D3686}" type="presParOf" srcId="{D787CAD0-6B0D-4A3E-B84A-A8284C894025}" destId="{4A592DDA-F656-4D84-944F-754CB44F46C1}" srcOrd="3" destOrd="0" presId="urn:microsoft.com/office/officeart/2005/8/layout/matrix3"/>
    <dgm:cxn modelId="{0A298808-0662-40C9-ACA2-5294C62A767B}" type="presParOf" srcId="{D787CAD0-6B0D-4A3E-B84A-A8284C894025}" destId="{C3B8F0A7-D05E-449C-BB0A-E20117BA44C6}" srcOrd="4" destOrd="0" presId="urn:microsoft.com/office/officeart/2005/8/layout/matrix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6C4C1B-D426-4DFE-A0CE-E035051A2A44}" type="doc">
      <dgm:prSet loTypeId="urn:microsoft.com/office/officeart/2005/8/layout/process4" loCatId="list" qsTypeId="urn:microsoft.com/office/officeart/2005/8/quickstyle/simple3" qsCatId="simple" csTypeId="urn:microsoft.com/office/officeart/2005/8/colors/accent6_4" csCatId="accent6" phldr="1"/>
      <dgm:spPr/>
      <dgm:t>
        <a:bodyPr/>
        <a:lstStyle/>
        <a:p>
          <a:endParaRPr lang="en-US"/>
        </a:p>
      </dgm:t>
    </dgm:pt>
    <dgm:pt modelId="{CEB1A915-584D-4D6E-9DEE-7DD6233D8E4E}">
      <dgm:prSet custT="1"/>
      <dgm:spPr/>
      <dgm:t>
        <a:bodyPr/>
        <a:lstStyle/>
        <a:p>
          <a:r>
            <a:rPr lang="en-US" sz="2000" b="1" dirty="0" smtClean="0"/>
            <a:t>Addressing policy and legislative reform amendments will impact on the NGB outputs </a:t>
          </a:r>
          <a:endParaRPr lang="en-US" sz="2000" b="1" dirty="0"/>
        </a:p>
      </dgm:t>
    </dgm:pt>
    <dgm:pt modelId="{A270C172-0B3B-492C-A3F8-A1C1AAA2151A}" type="parTrans" cxnId="{1CDCB600-0F6E-442B-B2A0-D26D07581E89}">
      <dgm:prSet/>
      <dgm:spPr/>
      <dgm:t>
        <a:bodyPr/>
        <a:lstStyle/>
        <a:p>
          <a:endParaRPr lang="en-US" sz="2000" b="1"/>
        </a:p>
      </dgm:t>
    </dgm:pt>
    <dgm:pt modelId="{D8A5AF9E-22B8-4061-BDC2-B21FB7820C1D}" type="sibTrans" cxnId="{1CDCB600-0F6E-442B-B2A0-D26D07581E89}">
      <dgm:prSet/>
      <dgm:spPr/>
      <dgm:t>
        <a:bodyPr/>
        <a:lstStyle/>
        <a:p>
          <a:endParaRPr lang="en-US" sz="2000" b="1"/>
        </a:p>
      </dgm:t>
    </dgm:pt>
    <dgm:pt modelId="{CBBD05E2-9319-45AF-B797-7459C65621D6}">
      <dgm:prSet custT="1"/>
      <dgm:spPr/>
      <dgm:t>
        <a:bodyPr/>
        <a:lstStyle/>
        <a:p>
          <a:r>
            <a:rPr lang="en-ZA" sz="2000" b="1" dirty="0" smtClean="0">
              <a:latin typeface="+mn-lt"/>
              <a:ea typeface="+mn-ea"/>
              <a:cs typeface="+mn-cs"/>
            </a:rPr>
            <a:t>Proliferation of illegal forms of gambling and improve prosecution of illegal gambling activities</a:t>
          </a:r>
          <a:endParaRPr lang="en-US" sz="2000" b="1" dirty="0"/>
        </a:p>
      </dgm:t>
    </dgm:pt>
    <dgm:pt modelId="{7AAF106B-AB47-429B-B7AE-56F2DB106E49}" type="parTrans" cxnId="{044721A1-56A3-4302-A4D9-A758DAE03CA8}">
      <dgm:prSet/>
      <dgm:spPr/>
      <dgm:t>
        <a:bodyPr/>
        <a:lstStyle/>
        <a:p>
          <a:endParaRPr lang="en-US" sz="2000" b="1"/>
        </a:p>
      </dgm:t>
    </dgm:pt>
    <dgm:pt modelId="{C7DC1F26-5578-4FDA-898D-2736473A1623}" type="sibTrans" cxnId="{044721A1-56A3-4302-A4D9-A758DAE03CA8}">
      <dgm:prSet/>
      <dgm:spPr/>
      <dgm:t>
        <a:bodyPr/>
        <a:lstStyle/>
        <a:p>
          <a:endParaRPr lang="en-US" sz="2000" b="1"/>
        </a:p>
      </dgm:t>
    </dgm:pt>
    <dgm:pt modelId="{E001B516-4605-4C4A-B287-E0C6F444E919}">
      <dgm:prSet custT="1"/>
      <dgm:spPr/>
      <dgm:t>
        <a:bodyPr/>
        <a:lstStyle/>
        <a:p>
          <a:r>
            <a:rPr lang="en-ZA" sz="2000" b="1" dirty="0" smtClean="0">
              <a:latin typeface="+mn-lt"/>
              <a:ea typeface="+mn-ea"/>
              <a:cs typeface="+mn-cs"/>
            </a:rPr>
            <a:t>Continuously balancing the economic gains of gambling against the negative impacts thereof</a:t>
          </a:r>
          <a:endParaRPr lang="en-US" sz="2000" b="1" dirty="0"/>
        </a:p>
      </dgm:t>
    </dgm:pt>
    <dgm:pt modelId="{654A0B82-95FA-4636-8DB6-F9A958A8C35D}" type="parTrans" cxnId="{282AAE26-33B7-4BC1-881E-E487730CA5A3}">
      <dgm:prSet/>
      <dgm:spPr/>
      <dgm:t>
        <a:bodyPr/>
        <a:lstStyle/>
        <a:p>
          <a:endParaRPr lang="en-US" sz="2000" b="1"/>
        </a:p>
      </dgm:t>
    </dgm:pt>
    <dgm:pt modelId="{5AAE579C-51CB-4978-BCD7-818902F66F3C}" type="sibTrans" cxnId="{282AAE26-33B7-4BC1-881E-E487730CA5A3}">
      <dgm:prSet/>
      <dgm:spPr/>
      <dgm:t>
        <a:bodyPr/>
        <a:lstStyle/>
        <a:p>
          <a:endParaRPr lang="en-US" sz="2000" b="1"/>
        </a:p>
      </dgm:t>
    </dgm:pt>
    <dgm:pt modelId="{3B45B098-1BEE-4E13-B378-D8D057E45F67}">
      <dgm:prSet custT="1"/>
      <dgm:spPr/>
      <dgm:t>
        <a:bodyPr/>
        <a:lstStyle/>
        <a:p>
          <a:r>
            <a:rPr lang="en-ZA" sz="2000" b="1" dirty="0" smtClean="0">
              <a:latin typeface="+mn-lt"/>
              <a:ea typeface="+mn-ea"/>
              <a:cs typeface="+mn-cs"/>
            </a:rPr>
            <a:t> C</a:t>
          </a:r>
          <a:r>
            <a:rPr lang="en-US" sz="2000" b="1" dirty="0" err="1" smtClean="0">
              <a:latin typeface="+mn-lt"/>
              <a:ea typeface="+mn-ea"/>
              <a:cs typeface="+mn-cs"/>
            </a:rPr>
            <a:t>reating</a:t>
          </a:r>
          <a:r>
            <a:rPr lang="en-US" sz="2000" b="1" dirty="0" smtClean="0">
              <a:latin typeface="+mn-lt"/>
              <a:ea typeface="+mn-ea"/>
              <a:cs typeface="+mn-cs"/>
            </a:rPr>
            <a:t> a balance between revenue generation and protection of the public, while taking cognisance of governmental developmental priorities.</a:t>
          </a:r>
          <a:endParaRPr lang="en-ZA" sz="2000" b="1" dirty="0">
            <a:latin typeface="+mn-lt"/>
            <a:ea typeface="+mn-ea"/>
            <a:cs typeface="+mn-cs"/>
          </a:endParaRPr>
        </a:p>
      </dgm:t>
    </dgm:pt>
    <dgm:pt modelId="{9E09492C-DF9A-41E8-80C1-385DDE16A039}" type="parTrans" cxnId="{BF9B6079-5FAA-48E4-9AB1-D7F5065CA051}">
      <dgm:prSet/>
      <dgm:spPr/>
      <dgm:t>
        <a:bodyPr/>
        <a:lstStyle/>
        <a:p>
          <a:endParaRPr lang="en-ZA" sz="1600"/>
        </a:p>
      </dgm:t>
    </dgm:pt>
    <dgm:pt modelId="{7A736415-601D-4A44-8C9D-AF55CAF8BE98}" type="sibTrans" cxnId="{BF9B6079-5FAA-48E4-9AB1-D7F5065CA051}">
      <dgm:prSet/>
      <dgm:spPr/>
      <dgm:t>
        <a:bodyPr/>
        <a:lstStyle/>
        <a:p>
          <a:endParaRPr lang="en-ZA" sz="1600"/>
        </a:p>
      </dgm:t>
    </dgm:pt>
    <dgm:pt modelId="{361AA190-14AE-485E-B883-DDBB066C9E61}" type="pres">
      <dgm:prSet presAssocID="{7C6C4C1B-D426-4DFE-A0CE-E035051A2A44}" presName="Name0" presStyleCnt="0">
        <dgm:presLayoutVars>
          <dgm:dir/>
          <dgm:animLvl val="lvl"/>
          <dgm:resizeHandles val="exact"/>
        </dgm:presLayoutVars>
      </dgm:prSet>
      <dgm:spPr/>
      <dgm:t>
        <a:bodyPr/>
        <a:lstStyle/>
        <a:p>
          <a:endParaRPr lang="en-US"/>
        </a:p>
      </dgm:t>
    </dgm:pt>
    <dgm:pt modelId="{B946022C-426F-48E3-8F09-6F4F80DFAEEE}" type="pres">
      <dgm:prSet presAssocID="{CBBD05E2-9319-45AF-B797-7459C65621D6}" presName="boxAndChildren" presStyleCnt="0"/>
      <dgm:spPr/>
      <dgm:t>
        <a:bodyPr/>
        <a:lstStyle/>
        <a:p>
          <a:endParaRPr lang="en-ZA"/>
        </a:p>
      </dgm:t>
    </dgm:pt>
    <dgm:pt modelId="{C06A73C0-1DAB-4D5E-A8AF-A20E05DBA1F9}" type="pres">
      <dgm:prSet presAssocID="{CBBD05E2-9319-45AF-B797-7459C65621D6}" presName="parentTextBox" presStyleLbl="node1" presStyleIdx="0" presStyleCnt="4"/>
      <dgm:spPr/>
      <dgm:t>
        <a:bodyPr/>
        <a:lstStyle/>
        <a:p>
          <a:endParaRPr lang="en-ZA"/>
        </a:p>
      </dgm:t>
    </dgm:pt>
    <dgm:pt modelId="{9716FB17-C179-430C-B223-D4AF875F098A}" type="pres">
      <dgm:prSet presAssocID="{7A736415-601D-4A44-8C9D-AF55CAF8BE98}" presName="sp" presStyleCnt="0"/>
      <dgm:spPr/>
      <dgm:t>
        <a:bodyPr/>
        <a:lstStyle/>
        <a:p>
          <a:endParaRPr lang="en-ZA"/>
        </a:p>
      </dgm:t>
    </dgm:pt>
    <dgm:pt modelId="{02C08C9F-17D3-470C-8133-72CB97613FF3}" type="pres">
      <dgm:prSet presAssocID="{3B45B098-1BEE-4E13-B378-D8D057E45F67}" presName="arrowAndChildren" presStyleCnt="0"/>
      <dgm:spPr/>
      <dgm:t>
        <a:bodyPr/>
        <a:lstStyle/>
        <a:p>
          <a:endParaRPr lang="en-ZA"/>
        </a:p>
      </dgm:t>
    </dgm:pt>
    <dgm:pt modelId="{F7603953-84EC-4AEC-A4A1-F0B9AE787E77}" type="pres">
      <dgm:prSet presAssocID="{3B45B098-1BEE-4E13-B378-D8D057E45F67}" presName="parentTextArrow" presStyleLbl="node1" presStyleIdx="1" presStyleCnt="4" custLinFactNeighborY="4580"/>
      <dgm:spPr/>
      <dgm:t>
        <a:bodyPr/>
        <a:lstStyle/>
        <a:p>
          <a:endParaRPr lang="en-ZA"/>
        </a:p>
      </dgm:t>
    </dgm:pt>
    <dgm:pt modelId="{41C1C5F3-D25E-4247-B63B-0468B76BD8AC}" type="pres">
      <dgm:prSet presAssocID="{5AAE579C-51CB-4978-BCD7-818902F66F3C}" presName="sp" presStyleCnt="0"/>
      <dgm:spPr/>
      <dgm:t>
        <a:bodyPr/>
        <a:lstStyle/>
        <a:p>
          <a:endParaRPr lang="en-US"/>
        </a:p>
      </dgm:t>
    </dgm:pt>
    <dgm:pt modelId="{B125E931-37FF-4181-B446-FBA6A26F9DE0}" type="pres">
      <dgm:prSet presAssocID="{E001B516-4605-4C4A-B287-E0C6F444E919}" presName="arrowAndChildren" presStyleCnt="0"/>
      <dgm:spPr/>
      <dgm:t>
        <a:bodyPr/>
        <a:lstStyle/>
        <a:p>
          <a:endParaRPr lang="en-US"/>
        </a:p>
      </dgm:t>
    </dgm:pt>
    <dgm:pt modelId="{A63F6FBB-F646-4259-AAAB-0E52E362D4D0}" type="pres">
      <dgm:prSet presAssocID="{E001B516-4605-4C4A-B287-E0C6F444E919}" presName="parentTextArrow" presStyleLbl="node1" presStyleIdx="2" presStyleCnt="4"/>
      <dgm:spPr/>
      <dgm:t>
        <a:bodyPr/>
        <a:lstStyle/>
        <a:p>
          <a:endParaRPr lang="en-US"/>
        </a:p>
      </dgm:t>
    </dgm:pt>
    <dgm:pt modelId="{85EC935A-4AB7-4E4F-BF82-3BC59DF9F526}" type="pres">
      <dgm:prSet presAssocID="{D8A5AF9E-22B8-4061-BDC2-B21FB7820C1D}" presName="sp" presStyleCnt="0"/>
      <dgm:spPr/>
      <dgm:t>
        <a:bodyPr/>
        <a:lstStyle/>
        <a:p>
          <a:endParaRPr lang="en-US"/>
        </a:p>
      </dgm:t>
    </dgm:pt>
    <dgm:pt modelId="{BB9A05D7-FF2F-48B4-ADA6-6725AD4CE86C}" type="pres">
      <dgm:prSet presAssocID="{CEB1A915-584D-4D6E-9DEE-7DD6233D8E4E}" presName="arrowAndChildren" presStyleCnt="0"/>
      <dgm:spPr/>
      <dgm:t>
        <a:bodyPr/>
        <a:lstStyle/>
        <a:p>
          <a:endParaRPr lang="en-US"/>
        </a:p>
      </dgm:t>
    </dgm:pt>
    <dgm:pt modelId="{703300D5-95E3-4379-9C36-5E58CA87CA4B}" type="pres">
      <dgm:prSet presAssocID="{CEB1A915-584D-4D6E-9DEE-7DD6233D8E4E}" presName="parentTextArrow" presStyleLbl="node1" presStyleIdx="3" presStyleCnt="4" custLinFactNeighborY="-1216"/>
      <dgm:spPr/>
      <dgm:t>
        <a:bodyPr/>
        <a:lstStyle/>
        <a:p>
          <a:endParaRPr lang="en-US"/>
        </a:p>
      </dgm:t>
    </dgm:pt>
  </dgm:ptLst>
  <dgm:cxnLst>
    <dgm:cxn modelId="{0338726C-87BB-4573-B537-3681E11A4CEF}" type="presOf" srcId="{7C6C4C1B-D426-4DFE-A0CE-E035051A2A44}" destId="{361AA190-14AE-485E-B883-DDBB066C9E61}" srcOrd="0" destOrd="0" presId="urn:microsoft.com/office/officeart/2005/8/layout/process4"/>
    <dgm:cxn modelId="{6194B6D2-D98D-4AAE-984C-BB65776C1ED3}" type="presOf" srcId="{CEB1A915-584D-4D6E-9DEE-7DD6233D8E4E}" destId="{703300D5-95E3-4379-9C36-5E58CA87CA4B}" srcOrd="0" destOrd="0" presId="urn:microsoft.com/office/officeart/2005/8/layout/process4"/>
    <dgm:cxn modelId="{BF9B6079-5FAA-48E4-9AB1-D7F5065CA051}" srcId="{7C6C4C1B-D426-4DFE-A0CE-E035051A2A44}" destId="{3B45B098-1BEE-4E13-B378-D8D057E45F67}" srcOrd="2" destOrd="0" parTransId="{9E09492C-DF9A-41E8-80C1-385DDE16A039}" sibTransId="{7A736415-601D-4A44-8C9D-AF55CAF8BE98}"/>
    <dgm:cxn modelId="{C11A7D26-85D1-42B8-A931-E76FD7744673}" type="presOf" srcId="{E001B516-4605-4C4A-B287-E0C6F444E919}" destId="{A63F6FBB-F646-4259-AAAB-0E52E362D4D0}" srcOrd="0" destOrd="0" presId="urn:microsoft.com/office/officeart/2005/8/layout/process4"/>
    <dgm:cxn modelId="{1CDCB600-0F6E-442B-B2A0-D26D07581E89}" srcId="{7C6C4C1B-D426-4DFE-A0CE-E035051A2A44}" destId="{CEB1A915-584D-4D6E-9DEE-7DD6233D8E4E}" srcOrd="0" destOrd="0" parTransId="{A270C172-0B3B-492C-A3F8-A1C1AAA2151A}" sibTransId="{D8A5AF9E-22B8-4061-BDC2-B21FB7820C1D}"/>
    <dgm:cxn modelId="{282AAE26-33B7-4BC1-881E-E487730CA5A3}" srcId="{7C6C4C1B-D426-4DFE-A0CE-E035051A2A44}" destId="{E001B516-4605-4C4A-B287-E0C6F444E919}" srcOrd="1" destOrd="0" parTransId="{654A0B82-95FA-4636-8DB6-F9A958A8C35D}" sibTransId="{5AAE579C-51CB-4978-BCD7-818902F66F3C}"/>
    <dgm:cxn modelId="{7F604713-A201-448F-95F6-C374F612DC7C}" type="presOf" srcId="{CBBD05E2-9319-45AF-B797-7459C65621D6}" destId="{C06A73C0-1DAB-4D5E-A8AF-A20E05DBA1F9}" srcOrd="0" destOrd="0" presId="urn:microsoft.com/office/officeart/2005/8/layout/process4"/>
    <dgm:cxn modelId="{DD3CF657-D7DE-4E2E-B040-A59215697974}" type="presOf" srcId="{3B45B098-1BEE-4E13-B378-D8D057E45F67}" destId="{F7603953-84EC-4AEC-A4A1-F0B9AE787E77}" srcOrd="0" destOrd="0" presId="urn:microsoft.com/office/officeart/2005/8/layout/process4"/>
    <dgm:cxn modelId="{044721A1-56A3-4302-A4D9-A758DAE03CA8}" srcId="{7C6C4C1B-D426-4DFE-A0CE-E035051A2A44}" destId="{CBBD05E2-9319-45AF-B797-7459C65621D6}" srcOrd="3" destOrd="0" parTransId="{7AAF106B-AB47-429B-B7AE-56F2DB106E49}" sibTransId="{C7DC1F26-5578-4FDA-898D-2736473A1623}"/>
    <dgm:cxn modelId="{45C62C17-C343-4FB7-8F9F-2FD452152BFD}" type="presParOf" srcId="{361AA190-14AE-485E-B883-DDBB066C9E61}" destId="{B946022C-426F-48E3-8F09-6F4F80DFAEEE}" srcOrd="0" destOrd="0" presId="urn:microsoft.com/office/officeart/2005/8/layout/process4"/>
    <dgm:cxn modelId="{C09BB63A-9CD2-40BE-B27D-ABDE9EEC3637}" type="presParOf" srcId="{B946022C-426F-48E3-8F09-6F4F80DFAEEE}" destId="{C06A73C0-1DAB-4D5E-A8AF-A20E05DBA1F9}" srcOrd="0" destOrd="0" presId="urn:microsoft.com/office/officeart/2005/8/layout/process4"/>
    <dgm:cxn modelId="{BFDEAB1E-C601-4B57-B606-89E53102A3AE}" type="presParOf" srcId="{361AA190-14AE-485E-B883-DDBB066C9E61}" destId="{9716FB17-C179-430C-B223-D4AF875F098A}" srcOrd="1" destOrd="0" presId="urn:microsoft.com/office/officeart/2005/8/layout/process4"/>
    <dgm:cxn modelId="{58BE2C93-85E7-41CE-887B-803EAC19118E}" type="presParOf" srcId="{361AA190-14AE-485E-B883-DDBB066C9E61}" destId="{02C08C9F-17D3-470C-8133-72CB97613FF3}" srcOrd="2" destOrd="0" presId="urn:microsoft.com/office/officeart/2005/8/layout/process4"/>
    <dgm:cxn modelId="{7CFBB2D9-83E4-449B-AB8C-7D49C020E6F4}" type="presParOf" srcId="{02C08C9F-17D3-470C-8133-72CB97613FF3}" destId="{F7603953-84EC-4AEC-A4A1-F0B9AE787E77}" srcOrd="0" destOrd="0" presId="urn:microsoft.com/office/officeart/2005/8/layout/process4"/>
    <dgm:cxn modelId="{7CAA5951-E53B-4FB7-8DCE-A66E479855BA}" type="presParOf" srcId="{361AA190-14AE-485E-B883-DDBB066C9E61}" destId="{41C1C5F3-D25E-4247-B63B-0468B76BD8AC}" srcOrd="3" destOrd="0" presId="urn:microsoft.com/office/officeart/2005/8/layout/process4"/>
    <dgm:cxn modelId="{259DBC0C-698C-4B87-B7B7-F2824C5F01CC}" type="presParOf" srcId="{361AA190-14AE-485E-B883-DDBB066C9E61}" destId="{B125E931-37FF-4181-B446-FBA6A26F9DE0}" srcOrd="4" destOrd="0" presId="urn:microsoft.com/office/officeart/2005/8/layout/process4"/>
    <dgm:cxn modelId="{49BCC777-A086-470D-8F84-4A155DB6C873}" type="presParOf" srcId="{B125E931-37FF-4181-B446-FBA6A26F9DE0}" destId="{A63F6FBB-F646-4259-AAAB-0E52E362D4D0}" srcOrd="0" destOrd="0" presId="urn:microsoft.com/office/officeart/2005/8/layout/process4"/>
    <dgm:cxn modelId="{3E434AB4-0C07-4CEB-8007-B3E5EE63F11F}" type="presParOf" srcId="{361AA190-14AE-485E-B883-DDBB066C9E61}" destId="{85EC935A-4AB7-4E4F-BF82-3BC59DF9F526}" srcOrd="5" destOrd="0" presId="urn:microsoft.com/office/officeart/2005/8/layout/process4"/>
    <dgm:cxn modelId="{1F8C5C0A-E228-4A41-8ED9-851D1F7FE7DD}" type="presParOf" srcId="{361AA190-14AE-485E-B883-DDBB066C9E61}" destId="{BB9A05D7-FF2F-48B4-ADA6-6725AD4CE86C}" srcOrd="6" destOrd="0" presId="urn:microsoft.com/office/officeart/2005/8/layout/process4"/>
    <dgm:cxn modelId="{1BADD2BF-5782-42B9-8880-4852556D91F0}" type="presParOf" srcId="{BB9A05D7-FF2F-48B4-ADA6-6725AD4CE86C}" destId="{703300D5-95E3-4379-9C36-5E58CA87CA4B}" srcOrd="0"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6C4C1B-D426-4DFE-A0CE-E035051A2A44}" type="doc">
      <dgm:prSet loTypeId="urn:microsoft.com/office/officeart/2005/8/layout/process4" loCatId="list" qsTypeId="urn:microsoft.com/office/officeart/2005/8/quickstyle/simple3" qsCatId="simple" csTypeId="urn:microsoft.com/office/officeart/2005/8/colors/accent6_2" csCatId="accent6" phldr="1"/>
      <dgm:spPr/>
      <dgm:t>
        <a:bodyPr/>
        <a:lstStyle/>
        <a:p>
          <a:endParaRPr lang="en-US"/>
        </a:p>
      </dgm:t>
    </dgm:pt>
    <dgm:pt modelId="{CEB1A915-584D-4D6E-9DEE-7DD6233D8E4E}">
      <dgm:prSet custT="1"/>
      <dgm:spPr/>
      <dgm:t>
        <a:bodyPr/>
        <a:lstStyle/>
        <a:p>
          <a:r>
            <a:rPr lang="en-US" sz="2400" b="1" dirty="0" smtClean="0"/>
            <a:t>ICT infrastructure to automate the information portal and to monitor the LPM industry – with a secure web based for PLAs and the industry</a:t>
          </a:r>
          <a:endParaRPr lang="en-US" sz="2400" b="1" dirty="0"/>
        </a:p>
      </dgm:t>
    </dgm:pt>
    <dgm:pt modelId="{A270C172-0B3B-492C-A3F8-A1C1AAA2151A}" type="parTrans" cxnId="{1CDCB600-0F6E-442B-B2A0-D26D07581E89}">
      <dgm:prSet/>
      <dgm:spPr/>
      <dgm:t>
        <a:bodyPr/>
        <a:lstStyle/>
        <a:p>
          <a:endParaRPr lang="en-US" sz="2400" b="1"/>
        </a:p>
      </dgm:t>
    </dgm:pt>
    <dgm:pt modelId="{D8A5AF9E-22B8-4061-BDC2-B21FB7820C1D}" type="sibTrans" cxnId="{1CDCB600-0F6E-442B-B2A0-D26D07581E89}">
      <dgm:prSet/>
      <dgm:spPr/>
      <dgm:t>
        <a:bodyPr/>
        <a:lstStyle/>
        <a:p>
          <a:endParaRPr lang="en-US" sz="2400" b="1"/>
        </a:p>
      </dgm:t>
    </dgm:pt>
    <dgm:pt modelId="{CBBD05E2-9319-45AF-B797-7459C65621D6}">
      <dgm:prSet custT="1"/>
      <dgm:spPr/>
      <dgm:t>
        <a:bodyPr/>
        <a:lstStyle/>
        <a:p>
          <a:r>
            <a:rPr lang="en-ZA" sz="2400" b="1" dirty="0" smtClean="0">
              <a:latin typeface="+mn-lt"/>
              <a:ea typeface="+mn-ea"/>
              <a:cs typeface="+mn-cs"/>
            </a:rPr>
            <a:t>Public Awareness and Education Campaigns of the work of the NGB and profiling of messages</a:t>
          </a:r>
          <a:endParaRPr lang="en-US" sz="2400" b="1" dirty="0"/>
        </a:p>
      </dgm:t>
    </dgm:pt>
    <dgm:pt modelId="{7AAF106B-AB47-429B-B7AE-56F2DB106E49}" type="parTrans" cxnId="{044721A1-56A3-4302-A4D9-A758DAE03CA8}">
      <dgm:prSet/>
      <dgm:spPr/>
      <dgm:t>
        <a:bodyPr/>
        <a:lstStyle/>
        <a:p>
          <a:endParaRPr lang="en-US" sz="2400" b="1"/>
        </a:p>
      </dgm:t>
    </dgm:pt>
    <dgm:pt modelId="{C7DC1F26-5578-4FDA-898D-2736473A1623}" type="sibTrans" cxnId="{044721A1-56A3-4302-A4D9-A758DAE03CA8}">
      <dgm:prSet/>
      <dgm:spPr/>
      <dgm:t>
        <a:bodyPr/>
        <a:lstStyle/>
        <a:p>
          <a:endParaRPr lang="en-US" sz="2400" b="1"/>
        </a:p>
      </dgm:t>
    </dgm:pt>
    <dgm:pt modelId="{E001B516-4605-4C4A-B287-E0C6F444E919}">
      <dgm:prSet custT="1"/>
      <dgm:spPr/>
      <dgm:t>
        <a:bodyPr/>
        <a:lstStyle/>
        <a:p>
          <a:r>
            <a:rPr lang="en-ZA" sz="2400" b="1" dirty="0" smtClean="0">
              <a:latin typeface="+mn-lt"/>
              <a:ea typeface="+mn-ea"/>
              <a:cs typeface="+mn-cs"/>
            </a:rPr>
            <a:t>Research on socio economic impact of gambling  and problem gambling in the country</a:t>
          </a:r>
          <a:endParaRPr lang="en-US" sz="2400" b="1" dirty="0"/>
        </a:p>
      </dgm:t>
    </dgm:pt>
    <dgm:pt modelId="{654A0B82-95FA-4636-8DB6-F9A958A8C35D}" type="parTrans" cxnId="{282AAE26-33B7-4BC1-881E-E487730CA5A3}">
      <dgm:prSet/>
      <dgm:spPr/>
      <dgm:t>
        <a:bodyPr/>
        <a:lstStyle/>
        <a:p>
          <a:endParaRPr lang="en-US" sz="2400" b="1"/>
        </a:p>
      </dgm:t>
    </dgm:pt>
    <dgm:pt modelId="{5AAE579C-51CB-4978-BCD7-818902F66F3C}" type="sibTrans" cxnId="{282AAE26-33B7-4BC1-881E-E487730CA5A3}">
      <dgm:prSet/>
      <dgm:spPr/>
      <dgm:t>
        <a:bodyPr/>
        <a:lstStyle/>
        <a:p>
          <a:endParaRPr lang="en-US" sz="2400" b="1"/>
        </a:p>
      </dgm:t>
    </dgm:pt>
    <dgm:pt modelId="{8DA0D3CA-10AF-43C6-8C66-809C501A2F9D}">
      <dgm:prSet custT="1"/>
      <dgm:spPr/>
      <dgm:t>
        <a:bodyPr/>
        <a:lstStyle/>
        <a:p>
          <a:r>
            <a:rPr lang="en-US" sz="2400" b="1" dirty="0" smtClean="0">
              <a:latin typeface="+mn-lt"/>
              <a:ea typeface="+mn-ea"/>
              <a:cs typeface="+mn-cs"/>
            </a:rPr>
            <a:t>Combatting of illegal gambling activities, </a:t>
          </a:r>
          <a:r>
            <a:rPr lang="en-ZA" sz="2400" b="1" dirty="0" smtClean="0">
              <a:latin typeface="+mn-lt"/>
              <a:ea typeface="+mn-ea"/>
              <a:cs typeface="+mn-cs"/>
            </a:rPr>
            <a:t>law enforcement and oversight working with cybercrime units</a:t>
          </a:r>
          <a:endParaRPr lang="en-US" sz="2400" b="1" dirty="0" smtClean="0">
            <a:latin typeface="+mn-lt"/>
            <a:ea typeface="+mn-ea"/>
            <a:cs typeface="+mn-cs"/>
          </a:endParaRPr>
        </a:p>
      </dgm:t>
    </dgm:pt>
    <dgm:pt modelId="{8C57A2CF-44F1-4FA4-B2A2-8594E9E7BF62}" type="sibTrans" cxnId="{8CCE150E-EAAD-4788-8880-60600434A22A}">
      <dgm:prSet/>
      <dgm:spPr/>
      <dgm:t>
        <a:bodyPr/>
        <a:lstStyle/>
        <a:p>
          <a:endParaRPr lang="en-US" b="1"/>
        </a:p>
      </dgm:t>
    </dgm:pt>
    <dgm:pt modelId="{20361AE4-9DF8-41A6-950C-21AC53D1F0A2}" type="parTrans" cxnId="{8CCE150E-EAAD-4788-8880-60600434A22A}">
      <dgm:prSet/>
      <dgm:spPr/>
      <dgm:t>
        <a:bodyPr/>
        <a:lstStyle/>
        <a:p>
          <a:endParaRPr lang="en-US" b="1"/>
        </a:p>
      </dgm:t>
    </dgm:pt>
    <dgm:pt modelId="{361AA190-14AE-485E-B883-DDBB066C9E61}" type="pres">
      <dgm:prSet presAssocID="{7C6C4C1B-D426-4DFE-A0CE-E035051A2A44}" presName="Name0" presStyleCnt="0">
        <dgm:presLayoutVars>
          <dgm:dir/>
          <dgm:animLvl val="lvl"/>
          <dgm:resizeHandles val="exact"/>
        </dgm:presLayoutVars>
      </dgm:prSet>
      <dgm:spPr/>
      <dgm:t>
        <a:bodyPr/>
        <a:lstStyle/>
        <a:p>
          <a:endParaRPr lang="en-US"/>
        </a:p>
      </dgm:t>
    </dgm:pt>
    <dgm:pt modelId="{D440D062-A284-4C85-820F-4E87BB38910C}" type="pres">
      <dgm:prSet presAssocID="{8DA0D3CA-10AF-43C6-8C66-809C501A2F9D}" presName="boxAndChildren" presStyleCnt="0"/>
      <dgm:spPr/>
      <dgm:t>
        <a:bodyPr/>
        <a:lstStyle/>
        <a:p>
          <a:endParaRPr lang="en-US"/>
        </a:p>
      </dgm:t>
    </dgm:pt>
    <dgm:pt modelId="{88BA2AD3-F7AA-4099-98C6-2BCAAF03B3CE}" type="pres">
      <dgm:prSet presAssocID="{8DA0D3CA-10AF-43C6-8C66-809C501A2F9D}" presName="parentTextBox" presStyleLbl="node1" presStyleIdx="0" presStyleCnt="4"/>
      <dgm:spPr/>
      <dgm:t>
        <a:bodyPr/>
        <a:lstStyle/>
        <a:p>
          <a:endParaRPr lang="en-US"/>
        </a:p>
      </dgm:t>
    </dgm:pt>
    <dgm:pt modelId="{A38CD11D-F970-41CF-A77A-E35014CFA1BC}" type="pres">
      <dgm:prSet presAssocID="{C7DC1F26-5578-4FDA-898D-2736473A1623}" presName="sp" presStyleCnt="0"/>
      <dgm:spPr/>
      <dgm:t>
        <a:bodyPr/>
        <a:lstStyle/>
        <a:p>
          <a:endParaRPr lang="en-US"/>
        </a:p>
      </dgm:t>
    </dgm:pt>
    <dgm:pt modelId="{F2F41821-7394-44CE-AA8A-039D3493A742}" type="pres">
      <dgm:prSet presAssocID="{CBBD05E2-9319-45AF-B797-7459C65621D6}" presName="arrowAndChildren" presStyleCnt="0"/>
      <dgm:spPr/>
      <dgm:t>
        <a:bodyPr/>
        <a:lstStyle/>
        <a:p>
          <a:endParaRPr lang="en-US"/>
        </a:p>
      </dgm:t>
    </dgm:pt>
    <dgm:pt modelId="{215D6D56-2DF2-425C-BFA9-A96C39B51EE1}" type="pres">
      <dgm:prSet presAssocID="{CBBD05E2-9319-45AF-B797-7459C65621D6}" presName="parentTextArrow" presStyleLbl="node1" presStyleIdx="1" presStyleCnt="4"/>
      <dgm:spPr/>
      <dgm:t>
        <a:bodyPr/>
        <a:lstStyle/>
        <a:p>
          <a:endParaRPr lang="en-US"/>
        </a:p>
      </dgm:t>
    </dgm:pt>
    <dgm:pt modelId="{41C1C5F3-D25E-4247-B63B-0468B76BD8AC}" type="pres">
      <dgm:prSet presAssocID="{5AAE579C-51CB-4978-BCD7-818902F66F3C}" presName="sp" presStyleCnt="0"/>
      <dgm:spPr/>
      <dgm:t>
        <a:bodyPr/>
        <a:lstStyle/>
        <a:p>
          <a:endParaRPr lang="en-US"/>
        </a:p>
      </dgm:t>
    </dgm:pt>
    <dgm:pt modelId="{B125E931-37FF-4181-B446-FBA6A26F9DE0}" type="pres">
      <dgm:prSet presAssocID="{E001B516-4605-4C4A-B287-E0C6F444E919}" presName="arrowAndChildren" presStyleCnt="0"/>
      <dgm:spPr/>
      <dgm:t>
        <a:bodyPr/>
        <a:lstStyle/>
        <a:p>
          <a:endParaRPr lang="en-US"/>
        </a:p>
      </dgm:t>
    </dgm:pt>
    <dgm:pt modelId="{A63F6FBB-F646-4259-AAAB-0E52E362D4D0}" type="pres">
      <dgm:prSet presAssocID="{E001B516-4605-4C4A-B287-E0C6F444E919}" presName="parentTextArrow" presStyleLbl="node1" presStyleIdx="2" presStyleCnt="4"/>
      <dgm:spPr/>
      <dgm:t>
        <a:bodyPr/>
        <a:lstStyle/>
        <a:p>
          <a:endParaRPr lang="en-US"/>
        </a:p>
      </dgm:t>
    </dgm:pt>
    <dgm:pt modelId="{85EC935A-4AB7-4E4F-BF82-3BC59DF9F526}" type="pres">
      <dgm:prSet presAssocID="{D8A5AF9E-22B8-4061-BDC2-B21FB7820C1D}" presName="sp" presStyleCnt="0"/>
      <dgm:spPr/>
      <dgm:t>
        <a:bodyPr/>
        <a:lstStyle/>
        <a:p>
          <a:endParaRPr lang="en-US"/>
        </a:p>
      </dgm:t>
    </dgm:pt>
    <dgm:pt modelId="{BB9A05D7-FF2F-48B4-ADA6-6725AD4CE86C}" type="pres">
      <dgm:prSet presAssocID="{CEB1A915-584D-4D6E-9DEE-7DD6233D8E4E}" presName="arrowAndChildren" presStyleCnt="0"/>
      <dgm:spPr/>
      <dgm:t>
        <a:bodyPr/>
        <a:lstStyle/>
        <a:p>
          <a:endParaRPr lang="en-US"/>
        </a:p>
      </dgm:t>
    </dgm:pt>
    <dgm:pt modelId="{703300D5-95E3-4379-9C36-5E58CA87CA4B}" type="pres">
      <dgm:prSet presAssocID="{CEB1A915-584D-4D6E-9DEE-7DD6233D8E4E}" presName="parentTextArrow" presStyleLbl="node1" presStyleIdx="3" presStyleCnt="4"/>
      <dgm:spPr/>
      <dgm:t>
        <a:bodyPr/>
        <a:lstStyle/>
        <a:p>
          <a:endParaRPr lang="en-US"/>
        </a:p>
      </dgm:t>
    </dgm:pt>
  </dgm:ptLst>
  <dgm:cxnLst>
    <dgm:cxn modelId="{95BEA75B-EEDF-4BAC-99B1-803939610D7E}" type="presOf" srcId="{CBBD05E2-9319-45AF-B797-7459C65621D6}" destId="{215D6D56-2DF2-425C-BFA9-A96C39B51EE1}" srcOrd="0" destOrd="0" presId="urn:microsoft.com/office/officeart/2005/8/layout/process4"/>
    <dgm:cxn modelId="{E033C3B3-CCF1-4502-ADA7-FDF4E986CC7B}" type="presOf" srcId="{E001B516-4605-4C4A-B287-E0C6F444E919}" destId="{A63F6FBB-F646-4259-AAAB-0E52E362D4D0}" srcOrd="0" destOrd="0" presId="urn:microsoft.com/office/officeart/2005/8/layout/process4"/>
    <dgm:cxn modelId="{8CCE150E-EAAD-4788-8880-60600434A22A}" srcId="{7C6C4C1B-D426-4DFE-A0CE-E035051A2A44}" destId="{8DA0D3CA-10AF-43C6-8C66-809C501A2F9D}" srcOrd="3" destOrd="0" parTransId="{20361AE4-9DF8-41A6-950C-21AC53D1F0A2}" sibTransId="{8C57A2CF-44F1-4FA4-B2A2-8594E9E7BF62}"/>
    <dgm:cxn modelId="{B633390C-A44A-4FD8-9386-405647EEAEC7}" type="presOf" srcId="{CEB1A915-584D-4D6E-9DEE-7DD6233D8E4E}" destId="{703300D5-95E3-4379-9C36-5E58CA87CA4B}" srcOrd="0" destOrd="0" presId="urn:microsoft.com/office/officeart/2005/8/layout/process4"/>
    <dgm:cxn modelId="{1CDCB600-0F6E-442B-B2A0-D26D07581E89}" srcId="{7C6C4C1B-D426-4DFE-A0CE-E035051A2A44}" destId="{CEB1A915-584D-4D6E-9DEE-7DD6233D8E4E}" srcOrd="0" destOrd="0" parTransId="{A270C172-0B3B-492C-A3F8-A1C1AAA2151A}" sibTransId="{D8A5AF9E-22B8-4061-BDC2-B21FB7820C1D}"/>
    <dgm:cxn modelId="{282AAE26-33B7-4BC1-881E-E487730CA5A3}" srcId="{7C6C4C1B-D426-4DFE-A0CE-E035051A2A44}" destId="{E001B516-4605-4C4A-B287-E0C6F444E919}" srcOrd="1" destOrd="0" parTransId="{654A0B82-95FA-4636-8DB6-F9A958A8C35D}" sibTransId="{5AAE579C-51CB-4978-BCD7-818902F66F3C}"/>
    <dgm:cxn modelId="{044721A1-56A3-4302-A4D9-A758DAE03CA8}" srcId="{7C6C4C1B-D426-4DFE-A0CE-E035051A2A44}" destId="{CBBD05E2-9319-45AF-B797-7459C65621D6}" srcOrd="2" destOrd="0" parTransId="{7AAF106B-AB47-429B-B7AE-56F2DB106E49}" sibTransId="{C7DC1F26-5578-4FDA-898D-2736473A1623}"/>
    <dgm:cxn modelId="{0613D149-6DDC-43A2-9CEB-A81AECACBF6B}" type="presOf" srcId="{7C6C4C1B-D426-4DFE-A0CE-E035051A2A44}" destId="{361AA190-14AE-485E-B883-DDBB066C9E61}" srcOrd="0" destOrd="0" presId="urn:microsoft.com/office/officeart/2005/8/layout/process4"/>
    <dgm:cxn modelId="{5DF34DC7-B4D5-4697-A3D6-B21F4FA04719}" type="presOf" srcId="{8DA0D3CA-10AF-43C6-8C66-809C501A2F9D}" destId="{88BA2AD3-F7AA-4099-98C6-2BCAAF03B3CE}" srcOrd="0" destOrd="0" presId="urn:microsoft.com/office/officeart/2005/8/layout/process4"/>
    <dgm:cxn modelId="{746AFEAF-C865-4F30-A565-B2B5B6BCBF77}" type="presParOf" srcId="{361AA190-14AE-485E-B883-DDBB066C9E61}" destId="{D440D062-A284-4C85-820F-4E87BB38910C}" srcOrd="0" destOrd="0" presId="urn:microsoft.com/office/officeart/2005/8/layout/process4"/>
    <dgm:cxn modelId="{22EC1ACB-800F-4403-944A-41247926D4F3}" type="presParOf" srcId="{D440D062-A284-4C85-820F-4E87BB38910C}" destId="{88BA2AD3-F7AA-4099-98C6-2BCAAF03B3CE}" srcOrd="0" destOrd="0" presId="urn:microsoft.com/office/officeart/2005/8/layout/process4"/>
    <dgm:cxn modelId="{84DA5FF8-6FB2-4460-A532-618007E46F8F}" type="presParOf" srcId="{361AA190-14AE-485E-B883-DDBB066C9E61}" destId="{A38CD11D-F970-41CF-A77A-E35014CFA1BC}" srcOrd="1" destOrd="0" presId="urn:microsoft.com/office/officeart/2005/8/layout/process4"/>
    <dgm:cxn modelId="{E793E287-10B2-4491-8A8B-590B364892D7}" type="presParOf" srcId="{361AA190-14AE-485E-B883-DDBB066C9E61}" destId="{F2F41821-7394-44CE-AA8A-039D3493A742}" srcOrd="2" destOrd="0" presId="urn:microsoft.com/office/officeart/2005/8/layout/process4"/>
    <dgm:cxn modelId="{FBAFFF0C-A6A4-4037-B0EE-56857633B262}" type="presParOf" srcId="{F2F41821-7394-44CE-AA8A-039D3493A742}" destId="{215D6D56-2DF2-425C-BFA9-A96C39B51EE1}" srcOrd="0" destOrd="0" presId="urn:microsoft.com/office/officeart/2005/8/layout/process4"/>
    <dgm:cxn modelId="{5837143A-60E1-487D-AC30-880F5CC2A8D9}" type="presParOf" srcId="{361AA190-14AE-485E-B883-DDBB066C9E61}" destId="{41C1C5F3-D25E-4247-B63B-0468B76BD8AC}" srcOrd="3" destOrd="0" presId="urn:microsoft.com/office/officeart/2005/8/layout/process4"/>
    <dgm:cxn modelId="{3C897F51-7711-4D57-85CC-4E7FD6F1FAB2}" type="presParOf" srcId="{361AA190-14AE-485E-B883-DDBB066C9E61}" destId="{B125E931-37FF-4181-B446-FBA6A26F9DE0}" srcOrd="4" destOrd="0" presId="urn:microsoft.com/office/officeart/2005/8/layout/process4"/>
    <dgm:cxn modelId="{A7CE384F-93EA-46E3-8296-B5698C4DD596}" type="presParOf" srcId="{B125E931-37FF-4181-B446-FBA6A26F9DE0}" destId="{A63F6FBB-F646-4259-AAAB-0E52E362D4D0}" srcOrd="0" destOrd="0" presId="urn:microsoft.com/office/officeart/2005/8/layout/process4"/>
    <dgm:cxn modelId="{60F36C0E-4315-4586-96D1-E6F8D5A85444}" type="presParOf" srcId="{361AA190-14AE-485E-B883-DDBB066C9E61}" destId="{85EC935A-4AB7-4E4F-BF82-3BC59DF9F526}" srcOrd="5" destOrd="0" presId="urn:microsoft.com/office/officeart/2005/8/layout/process4"/>
    <dgm:cxn modelId="{A53EFFA2-5BC3-46C9-BA76-58B7C8111989}" type="presParOf" srcId="{361AA190-14AE-485E-B883-DDBB066C9E61}" destId="{BB9A05D7-FF2F-48B4-ADA6-6725AD4CE86C}" srcOrd="6" destOrd="0" presId="urn:microsoft.com/office/officeart/2005/8/layout/process4"/>
    <dgm:cxn modelId="{4DF13F5C-D9C8-456A-B847-D29AD61256BB}" type="presParOf" srcId="{BB9A05D7-FF2F-48B4-ADA6-6725AD4CE86C}" destId="{703300D5-95E3-4379-9C36-5E58CA87CA4B}" srcOrd="0"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3.png"/></Relationships>
</file>

<file path=ppt/drawings/_rels/drawing2.xml.rels><?xml version="1.0" encoding="UTF-8" standalone="yes"?>
<Relationships xmlns="http://schemas.openxmlformats.org/package/2006/relationships"><Relationship Id="rId1" Type="http://schemas.openxmlformats.org/officeDocument/2006/relationships/image" Target="../media/image4.png"/></Relationships>
</file>

<file path=ppt/drawings/_rels/drawing3.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cdr:x>
      <cdr:y>0.00928</cdr:y>
    </cdr:from>
    <cdr:to>
      <cdr:x>1</cdr:x>
      <cdr:y>0.21483</cdr:y>
    </cdr:to>
    <cdr:sp macro="" textlink="">
      <cdr:nvSpPr>
        <cdr:cNvPr id="2" name="Rectangle 1"/>
        <cdr:cNvSpPr>
          <a:spLocks xmlns:a="http://schemas.openxmlformats.org/drawingml/2006/main" noGrp="1" noChangeArrowheads="1"/>
        </cdr:cNvSpPr>
      </cdr:nvSpPr>
      <cdr:spPr>
        <a:xfrm xmlns:a="http://schemas.openxmlformats.org/drawingml/2006/main">
          <a:off x="50800" y="50800"/>
          <a:ext cx="9144000" cy="1125538"/>
        </a:xfrm>
        <a:prstGeom xmlns:a="http://schemas.openxmlformats.org/drawingml/2006/main" prst="rect">
          <a:avLst/>
        </a:prstGeom>
      </cdr:spPr>
      <cdr:txBody>
        <a:bodyPr xmlns:a="http://schemas.openxmlformats.org/drawingml/2006/main" vert="horz" lIns="91440" tIns="45720" rIns="91440" bIns="45720" rtlCol="0" anchor="ctr">
          <a:normAutofit fontScale="90000"/>
        </a:bodyPr>
        <a:lstStyle xmlns:a="http://schemas.openxmlformats.org/drawingml/2006/main">
          <a:lvl1pPr algn="ctr" defTabSz="457200" rtl="0" eaLnBrk="1" latinLnBrk="0" hangingPunct="1">
            <a:spcBef>
              <a:spcPct val="0"/>
            </a:spcBef>
            <a:buNone/>
            <a:defRPr sz="4400" kern="1200">
              <a:solidFill>
                <a:schemeClr val="tx1"/>
              </a:solidFill>
              <a:latin typeface="+mj-lt"/>
              <a:ea typeface="+mj-ea"/>
              <a:cs typeface="+mj-cs"/>
            </a:defRPr>
          </a:lvl1pPr>
        </a:lstStyle>
        <a:p xmlns:a="http://schemas.openxmlformats.org/drawingml/2006/main">
          <a:r>
            <a:rPr lang="en-US" sz="2700" b="1" dirty="0" smtClean="0">
              <a:latin typeface="Arial Narrow" pitchFamily="34" charset="0"/>
              <a:cs typeface="Calibri" pitchFamily="34" charset="0"/>
            </a:rPr>
            <a:t>GGR per gambling mode – FY2016, </a:t>
          </a:r>
          <a:r>
            <a:rPr lang="en-US" sz="2700" b="1" dirty="0" err="1" smtClean="0">
              <a:latin typeface="Arial Narrow" pitchFamily="34" charset="0"/>
              <a:cs typeface="Calibri" pitchFamily="34" charset="0"/>
            </a:rPr>
            <a:t>Qrt</a:t>
          </a:r>
          <a:r>
            <a:rPr lang="en-US" sz="2700" b="1" dirty="0" smtClean="0">
              <a:latin typeface="Arial Narrow" pitchFamily="34" charset="0"/>
              <a:cs typeface="Calibri" pitchFamily="34" charset="0"/>
            </a:rPr>
            <a:t> 1 &amp; 2</a:t>
          </a:r>
          <a:br>
            <a:rPr lang="en-US" sz="2700" b="1" dirty="0" smtClean="0">
              <a:latin typeface="Arial Narrow" pitchFamily="34" charset="0"/>
              <a:cs typeface="Calibri" pitchFamily="34" charset="0"/>
            </a:rPr>
          </a:br>
          <a:r>
            <a:rPr lang="en-US" sz="1800" b="1" dirty="0" smtClean="0">
              <a:latin typeface="Arial Narrow" pitchFamily="34" charset="0"/>
              <a:cs typeface="Calibri" pitchFamily="34" charset="0"/>
            </a:rPr>
            <a:t/>
          </a:r>
          <a:br>
            <a:rPr lang="en-US" sz="1800" b="1" dirty="0" smtClean="0">
              <a:latin typeface="Arial Narrow" pitchFamily="34" charset="0"/>
              <a:cs typeface="Calibri" pitchFamily="34" charset="0"/>
            </a:rPr>
          </a:br>
          <a:endParaRPr lang="en-US" sz="1800" b="1" dirty="0">
            <a:solidFill>
              <a:srgbClr val="FF0000"/>
            </a:solidFill>
            <a:latin typeface="Arial Narrow" pitchFamily="34" charset="0"/>
            <a:cs typeface="Calibri" pitchFamily="34" charset="0"/>
          </a:endParaRPr>
        </a:p>
      </cdr:txBody>
    </cdr:sp>
  </cdr:relSizeAnchor>
  <cdr:relSizeAnchor xmlns:cdr="http://schemas.openxmlformats.org/drawingml/2006/chartDrawing">
    <cdr:from>
      <cdr:x>0</cdr:x>
      <cdr:y>0.89094</cdr:y>
    </cdr:from>
    <cdr:to>
      <cdr:x>0.40525</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3834815"/>
          <a:ext cx="2731245" cy="469433"/>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0.11809</cdr:x>
      <cdr:y>0</cdr:y>
    </cdr:from>
    <cdr:to>
      <cdr:x>0.87376</cdr:x>
      <cdr:y>0.15591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71716" y="-1967388"/>
          <a:ext cx="5578261" cy="743759"/>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0.00591</cdr:x>
      <cdr:y>0.83727</cdr:y>
    </cdr:from>
    <cdr:to>
      <cdr:x>0.3367</cdr:x>
      <cdr:y>0.9233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799" y="4765307"/>
          <a:ext cx="2841933" cy="489603"/>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0.01482</cdr:x>
      <cdr:y>0.94075</cdr:y>
    </cdr:from>
    <cdr:to>
      <cdr:x>0.59744</cdr:x>
      <cdr:y>1</cdr:y>
    </cdr:to>
    <cdr:sp macro="" textlink="">
      <cdr:nvSpPr>
        <cdr:cNvPr id="2" name="Text Box 2"/>
        <cdr:cNvSpPr txBox="1">
          <a:spLocks xmlns:a="http://schemas.openxmlformats.org/drawingml/2006/main" noChangeArrowheads="1"/>
        </cdr:cNvSpPr>
      </cdr:nvSpPr>
      <cdr:spPr bwMode="auto">
        <a:xfrm xmlns:a="http://schemas.openxmlformats.org/drawingml/2006/main">
          <a:off x="110034" y="4596831"/>
          <a:ext cx="4325773" cy="2894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spcBef>
              <a:spcPts val="0"/>
            </a:spcBef>
            <a:spcAft>
              <a:spcPts val="0"/>
            </a:spcAft>
          </a:pPr>
          <a:r>
            <a:rPr lang="en-US" sz="1200" b="1" dirty="0">
              <a:effectLst/>
              <a:latin typeface="Arial" panose="020B0604020202020204" pitchFamily="34" charset="0"/>
              <a:ea typeface="Times New Roman"/>
              <a:cs typeface="Arial" panose="020B0604020202020204" pitchFamily="34" charset="0"/>
            </a:rPr>
            <a:t>Total </a:t>
          </a:r>
          <a:r>
            <a:rPr lang="en-US" sz="1200" b="1" dirty="0" smtClean="0">
              <a:latin typeface="Arial" panose="020B0604020202020204" pitchFamily="34" charset="0"/>
              <a:ea typeface="Times New Roman"/>
              <a:cs typeface="Arial" panose="020B0604020202020204" pitchFamily="34" charset="0"/>
            </a:rPr>
            <a:t>National </a:t>
          </a:r>
          <a:r>
            <a:rPr lang="en-US" sz="1200" b="1" dirty="0" smtClean="0">
              <a:effectLst/>
              <a:latin typeface="Arial" panose="020B0604020202020204" pitchFamily="34" charset="0"/>
              <a:ea typeface="Times New Roman"/>
              <a:cs typeface="Arial" panose="020B0604020202020204" pitchFamily="34" charset="0"/>
            </a:rPr>
            <a:t>LPM Allocation is </a:t>
          </a:r>
          <a:r>
            <a:rPr lang="en-US" sz="1200" b="1" dirty="0" smtClean="0">
              <a:latin typeface="Arial" panose="020B0604020202020204" pitchFamily="34" charset="0"/>
              <a:ea typeface="Times New Roman"/>
              <a:cs typeface="Arial" panose="020B0604020202020204" pitchFamily="34" charset="0"/>
            </a:rPr>
            <a:t>50 000 machines</a:t>
          </a:r>
          <a:endParaRPr lang="en-US" sz="1200" b="1" dirty="0">
            <a:effectLst/>
            <a:latin typeface="Arial" panose="020B0604020202020204" pitchFamily="34" charset="0"/>
            <a:ea typeface="Times New Roman"/>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0.07515</cdr:x>
      <cdr:y>0.02085</cdr:y>
    </cdr:from>
    <cdr:to>
      <cdr:x>0.85157</cdr:x>
      <cdr:y>0.08375</cdr:y>
    </cdr:to>
    <cdr:sp macro="" textlink="">
      <cdr:nvSpPr>
        <cdr:cNvPr id="2" name="Content Placeholder 4"/>
        <cdr:cNvSpPr>
          <a:spLocks xmlns:a="http://schemas.openxmlformats.org/drawingml/2006/main" noGrp="1"/>
        </cdr:cNvSpPr>
      </cdr:nvSpPr>
      <cdr:spPr bwMode="auto">
        <a:xfrm xmlns:a="http://schemas.openxmlformats.org/drawingml/2006/main">
          <a:off x="301525" y="93737"/>
          <a:ext cx="3115339" cy="28270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xmlns:a="http://schemas.openxmlformats.org/drawingml/2006/main">
          <a:pPr marL="0" indent="0" algn="just">
            <a:buNone/>
            <a:defRPr/>
          </a:pPr>
          <a:r>
            <a:rPr lang="en-US" sz="1050" b="1" dirty="0" smtClean="0">
              <a:latin typeface="Arial" panose="020B0604020202020204" pitchFamily="34" charset="0"/>
              <a:cs typeface="Arial" panose="020B0604020202020204" pitchFamily="34" charset="0"/>
            </a:rPr>
            <a:t>Allocation of Actual Expenditure</a:t>
          </a:r>
          <a:endParaRPr lang="en-US" sz="1050" b="1" dirty="0">
            <a:latin typeface="Arial" panose="020B0604020202020204" pitchFamily="34" charset="0"/>
            <a:cs typeface="Arial" panose="020B0604020202020204" pitchFamily="34" charset="0"/>
          </a:endParaRPr>
        </a:p>
        <a:p xmlns:a="http://schemas.openxmlformats.org/drawingml/2006/main">
          <a:pPr marL="0" indent="0" algn="just">
            <a:buFont typeface="Arial" pitchFamily="34" charset="0"/>
            <a:buNone/>
            <a:defRPr/>
          </a:pPr>
          <a:endParaRPr lang="en-US" sz="1050" b="1" dirty="0" smtClean="0">
            <a:latin typeface="Arial" panose="020B0604020202020204" pitchFamily="34" charset="0"/>
            <a:cs typeface="Arial" panose="020B0604020202020204" pitchFamily="34" charset="0"/>
          </a:endParaRPr>
        </a:p>
        <a:p xmlns:a="http://schemas.openxmlformats.org/drawingml/2006/main">
          <a:pPr marL="0" indent="0" algn="just">
            <a:buFont typeface="Arial" pitchFamily="34" charset="0"/>
            <a:buNone/>
            <a:defRPr/>
          </a:pPr>
          <a:endParaRPr lang="en-ZA" sz="1050" b="1" dirty="0">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0.17999</cdr:x>
      <cdr:y>0.18556</cdr:y>
    </cdr:from>
    <cdr:to>
      <cdr:x>0.34961</cdr:x>
      <cdr:y>0.30177</cdr:y>
    </cdr:to>
    <cdr:sp macro="" textlink="">
      <cdr:nvSpPr>
        <cdr:cNvPr id="2" name="Text Box 2"/>
        <cdr:cNvSpPr txBox="1">
          <a:spLocks xmlns:a="http://schemas.openxmlformats.org/drawingml/2006/main" noChangeArrowheads="1"/>
        </cdr:cNvSpPr>
      </cdr:nvSpPr>
      <cdr:spPr bwMode="auto">
        <a:xfrm xmlns:a="http://schemas.openxmlformats.org/drawingml/2006/main">
          <a:off x="1645801" y="910420"/>
          <a:ext cx="1550999" cy="570156"/>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pPr>
            <a:lnSpc>
              <a:spcPct val="115000"/>
            </a:lnSpc>
            <a:spcAft>
              <a:spcPts val="0"/>
            </a:spcAft>
          </a:pPr>
          <a:r>
            <a:rPr lang="en-ZA" sz="900" dirty="0">
              <a:effectLst/>
              <a:latin typeface="Arial" panose="020B0604020202020204" pitchFamily="34" charset="0"/>
              <a:ea typeface="Calibri"/>
              <a:cs typeface="Arial" panose="020B0604020202020204" pitchFamily="34" charset="0"/>
            </a:rPr>
            <a:t>Increase in GGR: </a:t>
          </a:r>
        </a:p>
        <a:p xmlns:a="http://schemas.openxmlformats.org/drawingml/2006/main">
          <a:pPr>
            <a:lnSpc>
              <a:spcPct val="115000"/>
            </a:lnSpc>
            <a:spcAft>
              <a:spcPts val="0"/>
            </a:spcAft>
          </a:pPr>
          <a:r>
            <a:rPr lang="en-ZA" sz="900" dirty="0">
              <a:effectLst/>
              <a:latin typeface="Arial" panose="020B0604020202020204" pitchFamily="34" charset="0"/>
              <a:ea typeface="Calibri"/>
              <a:cs typeface="Arial" panose="020B0604020202020204" pitchFamily="34" charset="0"/>
            </a:rPr>
            <a:t>FY13 to FY14 = 0.6%</a:t>
          </a:r>
        </a:p>
        <a:p xmlns:a="http://schemas.openxmlformats.org/drawingml/2006/main">
          <a:pPr>
            <a:lnSpc>
              <a:spcPct val="115000"/>
            </a:lnSpc>
            <a:spcAft>
              <a:spcPts val="0"/>
            </a:spcAft>
          </a:pPr>
          <a:r>
            <a:rPr lang="en-ZA" sz="900" dirty="0">
              <a:effectLst/>
              <a:latin typeface="Arial" panose="020B0604020202020204" pitchFamily="34" charset="0"/>
              <a:ea typeface="Calibri"/>
              <a:cs typeface="Arial" panose="020B0604020202020204" pitchFamily="34" charset="0"/>
            </a:rPr>
            <a:t>FY14 to FY15 = 4.5%</a:t>
          </a:r>
        </a:p>
      </cdr:txBody>
    </cdr:sp>
  </cdr:relSizeAnchor>
  <cdr:relSizeAnchor xmlns:cdr="http://schemas.openxmlformats.org/drawingml/2006/chartDrawing">
    <cdr:from>
      <cdr:x>0.27978</cdr:x>
      <cdr:y>0.39269</cdr:y>
    </cdr:from>
    <cdr:to>
      <cdr:x>0.44925</cdr:x>
      <cdr:y>0.5089</cdr:y>
    </cdr:to>
    <cdr:sp macro="" textlink="">
      <cdr:nvSpPr>
        <cdr:cNvPr id="3" name="Text Box 2"/>
        <cdr:cNvSpPr txBox="1">
          <a:spLocks xmlns:a="http://schemas.openxmlformats.org/drawingml/2006/main" noChangeArrowheads="1"/>
        </cdr:cNvSpPr>
      </cdr:nvSpPr>
      <cdr:spPr bwMode="auto">
        <a:xfrm xmlns:a="http://schemas.openxmlformats.org/drawingml/2006/main">
          <a:off x="2558313" y="1926655"/>
          <a:ext cx="1549663" cy="570156"/>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pPr>
            <a:lnSpc>
              <a:spcPct val="115000"/>
            </a:lnSpc>
            <a:spcAft>
              <a:spcPts val="0"/>
            </a:spcAft>
          </a:pPr>
          <a:r>
            <a:rPr lang="en-ZA" sz="900" dirty="0">
              <a:effectLst/>
              <a:latin typeface="Arial" panose="020B0604020202020204" pitchFamily="34" charset="0"/>
              <a:ea typeface="Calibri"/>
              <a:cs typeface="Arial" panose="020B0604020202020204" pitchFamily="34" charset="0"/>
            </a:rPr>
            <a:t>Increase in GGR (Betting): </a:t>
          </a:r>
        </a:p>
        <a:p xmlns:a="http://schemas.openxmlformats.org/drawingml/2006/main">
          <a:pPr>
            <a:lnSpc>
              <a:spcPct val="115000"/>
            </a:lnSpc>
            <a:spcAft>
              <a:spcPts val="0"/>
            </a:spcAft>
          </a:pPr>
          <a:r>
            <a:rPr lang="en-ZA" sz="900" dirty="0">
              <a:effectLst/>
              <a:latin typeface="Arial" panose="020B0604020202020204" pitchFamily="34" charset="0"/>
              <a:ea typeface="Calibri"/>
              <a:cs typeface="Arial" panose="020B0604020202020204" pitchFamily="34" charset="0"/>
            </a:rPr>
            <a:t>FY13 to FY14 = 9.1%</a:t>
          </a:r>
        </a:p>
        <a:p xmlns:a="http://schemas.openxmlformats.org/drawingml/2006/main">
          <a:pPr>
            <a:lnSpc>
              <a:spcPct val="115000"/>
            </a:lnSpc>
            <a:spcAft>
              <a:spcPts val="0"/>
            </a:spcAft>
          </a:pPr>
          <a:r>
            <a:rPr lang="en-ZA" sz="900" dirty="0">
              <a:effectLst/>
              <a:latin typeface="Arial" panose="020B0604020202020204" pitchFamily="34" charset="0"/>
              <a:ea typeface="Calibri"/>
              <a:cs typeface="Arial" panose="020B0604020202020204" pitchFamily="34" charset="0"/>
            </a:rPr>
            <a:t>FY14 to FY15 = </a:t>
          </a:r>
          <a:r>
            <a:rPr lang="en-ZA" sz="900" b="1" dirty="0">
              <a:solidFill>
                <a:srgbClr val="FF0000"/>
              </a:solidFill>
              <a:effectLst/>
              <a:latin typeface="Arial" panose="020B0604020202020204" pitchFamily="34" charset="0"/>
              <a:ea typeface="Calibri"/>
              <a:cs typeface="Arial" panose="020B0604020202020204" pitchFamily="34" charset="0"/>
            </a:rPr>
            <a:t>22.2%</a:t>
          </a:r>
          <a:endParaRPr lang="en-ZA" sz="900" dirty="0">
            <a:effectLst/>
            <a:latin typeface="Arial" panose="020B0604020202020204" pitchFamily="34" charset="0"/>
            <a:ea typeface="Calibri"/>
            <a:cs typeface="Arial" panose="020B0604020202020204" pitchFamily="34" charset="0"/>
          </a:endParaRPr>
        </a:p>
      </cdr:txBody>
    </cdr:sp>
  </cdr:relSizeAnchor>
  <cdr:relSizeAnchor xmlns:cdr="http://schemas.openxmlformats.org/drawingml/2006/chartDrawing">
    <cdr:from>
      <cdr:x>0.46132</cdr:x>
      <cdr:y>0.51635</cdr:y>
    </cdr:from>
    <cdr:to>
      <cdr:x>0.63731</cdr:x>
      <cdr:y>0.63256</cdr:y>
    </cdr:to>
    <cdr:sp macro="" textlink="">
      <cdr:nvSpPr>
        <cdr:cNvPr id="4" name="Text Box 2"/>
        <cdr:cNvSpPr txBox="1">
          <a:spLocks xmlns:a="http://schemas.openxmlformats.org/drawingml/2006/main" noChangeArrowheads="1"/>
        </cdr:cNvSpPr>
      </cdr:nvSpPr>
      <cdr:spPr bwMode="auto">
        <a:xfrm xmlns:a="http://schemas.openxmlformats.org/drawingml/2006/main">
          <a:off x="4218298" y="2533384"/>
          <a:ext cx="1609296" cy="570156"/>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pPr>
            <a:lnSpc>
              <a:spcPct val="115000"/>
            </a:lnSpc>
            <a:spcAft>
              <a:spcPts val="0"/>
            </a:spcAft>
          </a:pPr>
          <a:r>
            <a:rPr lang="en-ZA" sz="900" dirty="0">
              <a:effectLst/>
              <a:latin typeface="Arial" panose="020B0604020202020204" pitchFamily="34" charset="0"/>
              <a:ea typeface="Calibri"/>
              <a:cs typeface="Arial" panose="020B0604020202020204" pitchFamily="34" charset="0"/>
            </a:rPr>
            <a:t>Increase in GGR (Bingo): </a:t>
          </a:r>
        </a:p>
        <a:p xmlns:a="http://schemas.openxmlformats.org/drawingml/2006/main">
          <a:pPr>
            <a:lnSpc>
              <a:spcPct val="115000"/>
            </a:lnSpc>
            <a:spcAft>
              <a:spcPts val="0"/>
            </a:spcAft>
          </a:pPr>
          <a:r>
            <a:rPr lang="en-ZA" sz="900" dirty="0">
              <a:effectLst/>
              <a:latin typeface="Arial" panose="020B0604020202020204" pitchFamily="34" charset="0"/>
              <a:ea typeface="Calibri"/>
              <a:cs typeface="Arial" panose="020B0604020202020204" pitchFamily="34" charset="0"/>
            </a:rPr>
            <a:t>FY13 to FY14 = </a:t>
          </a:r>
          <a:r>
            <a:rPr lang="en-ZA" sz="900" b="1" dirty="0">
              <a:solidFill>
                <a:srgbClr val="FF0000"/>
              </a:solidFill>
              <a:effectLst/>
              <a:latin typeface="Arial" panose="020B0604020202020204" pitchFamily="34" charset="0"/>
              <a:ea typeface="Calibri"/>
              <a:cs typeface="Arial" panose="020B0604020202020204" pitchFamily="34" charset="0"/>
            </a:rPr>
            <a:t>67.7%</a:t>
          </a:r>
          <a:endParaRPr lang="en-ZA" sz="900" dirty="0">
            <a:effectLst/>
            <a:latin typeface="Arial" panose="020B0604020202020204" pitchFamily="34" charset="0"/>
            <a:ea typeface="Calibri"/>
            <a:cs typeface="Arial" panose="020B0604020202020204" pitchFamily="34" charset="0"/>
          </a:endParaRPr>
        </a:p>
        <a:p xmlns:a="http://schemas.openxmlformats.org/drawingml/2006/main">
          <a:pPr>
            <a:lnSpc>
              <a:spcPct val="115000"/>
            </a:lnSpc>
            <a:spcAft>
              <a:spcPts val="0"/>
            </a:spcAft>
          </a:pPr>
          <a:r>
            <a:rPr lang="en-ZA" sz="900" dirty="0">
              <a:effectLst/>
              <a:latin typeface="Arial" panose="020B0604020202020204" pitchFamily="34" charset="0"/>
              <a:ea typeface="Calibri"/>
              <a:cs typeface="Arial" panose="020B0604020202020204" pitchFamily="34" charset="0"/>
            </a:rPr>
            <a:t>FY14 to FY15 = </a:t>
          </a:r>
          <a:r>
            <a:rPr lang="en-ZA" sz="900" b="1" dirty="0">
              <a:solidFill>
                <a:srgbClr val="FF0000"/>
              </a:solidFill>
              <a:effectLst/>
              <a:latin typeface="Arial" panose="020B0604020202020204" pitchFamily="34" charset="0"/>
              <a:ea typeface="Calibri"/>
              <a:cs typeface="Arial" panose="020B0604020202020204" pitchFamily="34" charset="0"/>
            </a:rPr>
            <a:t>52.5%</a:t>
          </a:r>
          <a:endParaRPr lang="en-ZA" sz="900" dirty="0">
            <a:effectLst/>
            <a:latin typeface="Arial" panose="020B0604020202020204" pitchFamily="34" charset="0"/>
            <a:ea typeface="Calibri"/>
            <a:cs typeface="Arial" panose="020B0604020202020204" pitchFamily="34" charset="0"/>
          </a:endParaRPr>
        </a:p>
      </cdr:txBody>
    </cdr:sp>
  </cdr:relSizeAnchor>
  <cdr:relSizeAnchor xmlns:cdr="http://schemas.openxmlformats.org/drawingml/2006/chartDrawing">
    <cdr:from>
      <cdr:x>0.65582</cdr:x>
      <cdr:y>0.58477</cdr:y>
    </cdr:from>
    <cdr:to>
      <cdr:x>0.81045</cdr:x>
      <cdr:y>0.69821</cdr:y>
    </cdr:to>
    <cdr:sp macro="" textlink="">
      <cdr:nvSpPr>
        <cdr:cNvPr id="5" name="Text Box 2"/>
        <cdr:cNvSpPr txBox="1">
          <a:spLocks xmlns:a="http://schemas.openxmlformats.org/drawingml/2006/main" noChangeArrowheads="1"/>
        </cdr:cNvSpPr>
      </cdr:nvSpPr>
      <cdr:spPr bwMode="auto">
        <a:xfrm xmlns:a="http://schemas.openxmlformats.org/drawingml/2006/main">
          <a:off x="5996855" y="2869061"/>
          <a:ext cx="1413878" cy="556563"/>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pPr>
            <a:lnSpc>
              <a:spcPct val="115000"/>
            </a:lnSpc>
            <a:spcAft>
              <a:spcPts val="0"/>
            </a:spcAft>
          </a:pPr>
          <a:r>
            <a:rPr lang="en-ZA" sz="900" dirty="0">
              <a:effectLst/>
              <a:latin typeface="Arial" panose="020B0604020202020204" pitchFamily="34" charset="0"/>
              <a:ea typeface="Calibri"/>
              <a:cs typeface="Arial" panose="020B0604020202020204" pitchFamily="34" charset="0"/>
            </a:rPr>
            <a:t>Increase in GGR (LPM): </a:t>
          </a:r>
        </a:p>
        <a:p xmlns:a="http://schemas.openxmlformats.org/drawingml/2006/main">
          <a:pPr>
            <a:lnSpc>
              <a:spcPct val="115000"/>
            </a:lnSpc>
            <a:spcAft>
              <a:spcPts val="0"/>
            </a:spcAft>
          </a:pPr>
          <a:r>
            <a:rPr lang="en-ZA" sz="900" dirty="0">
              <a:effectLst/>
              <a:latin typeface="Arial" panose="020B0604020202020204" pitchFamily="34" charset="0"/>
              <a:ea typeface="Calibri"/>
              <a:cs typeface="Arial" panose="020B0604020202020204" pitchFamily="34" charset="0"/>
            </a:rPr>
            <a:t>FY13 to FY14 = 17.8%</a:t>
          </a:r>
        </a:p>
        <a:p xmlns:a="http://schemas.openxmlformats.org/drawingml/2006/main">
          <a:pPr>
            <a:lnSpc>
              <a:spcPct val="115000"/>
            </a:lnSpc>
            <a:spcAft>
              <a:spcPts val="0"/>
            </a:spcAft>
          </a:pPr>
          <a:r>
            <a:rPr lang="en-ZA" sz="900" dirty="0">
              <a:effectLst/>
              <a:latin typeface="Arial" panose="020B0604020202020204" pitchFamily="34" charset="0"/>
              <a:ea typeface="Calibri"/>
              <a:cs typeface="Arial" panose="020B0604020202020204" pitchFamily="34" charset="0"/>
            </a:rPr>
            <a:t>FY14 to FY15 = </a:t>
          </a:r>
          <a:r>
            <a:rPr lang="en-ZA" sz="900" b="1" dirty="0">
              <a:solidFill>
                <a:srgbClr val="FF0000"/>
              </a:solidFill>
              <a:effectLst/>
              <a:latin typeface="Arial" panose="020B0604020202020204" pitchFamily="34" charset="0"/>
              <a:ea typeface="Calibri"/>
              <a:cs typeface="Arial" panose="020B0604020202020204" pitchFamily="34" charset="0"/>
            </a:rPr>
            <a:t>19.6%</a:t>
          </a:r>
          <a:endParaRPr lang="en-ZA" sz="900" dirty="0">
            <a:effectLst/>
            <a:latin typeface="Arial" panose="020B0604020202020204" pitchFamily="34" charset="0"/>
            <a:ea typeface="Calibri"/>
            <a:cs typeface="Arial" panose="020B0604020202020204" pitchFamily="34" charset="0"/>
          </a:endParaRPr>
        </a:p>
      </cdr:txBody>
    </cdr:sp>
  </cdr:relSizeAnchor>
  <cdr:relSizeAnchor xmlns:cdr="http://schemas.openxmlformats.org/drawingml/2006/chartDrawing">
    <cdr:from>
      <cdr:x>0.77954</cdr:x>
      <cdr:y>0.08175</cdr:y>
    </cdr:from>
    <cdr:to>
      <cdr:x>0.95</cdr:x>
      <cdr:y>0.19519</cdr:y>
    </cdr:to>
    <cdr:sp macro="" textlink="">
      <cdr:nvSpPr>
        <cdr:cNvPr id="6" name="Text Box 2"/>
        <cdr:cNvSpPr txBox="1">
          <a:spLocks xmlns:a="http://schemas.openxmlformats.org/drawingml/2006/main" noChangeArrowheads="1"/>
        </cdr:cNvSpPr>
      </cdr:nvSpPr>
      <cdr:spPr bwMode="auto">
        <a:xfrm xmlns:a="http://schemas.openxmlformats.org/drawingml/2006/main">
          <a:off x="7128128" y="401092"/>
          <a:ext cx="1558672" cy="556563"/>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pPr>
            <a:lnSpc>
              <a:spcPct val="115000"/>
            </a:lnSpc>
            <a:spcAft>
              <a:spcPts val="0"/>
            </a:spcAft>
          </a:pPr>
          <a:r>
            <a:rPr lang="en-ZA" sz="900" dirty="0">
              <a:effectLst/>
              <a:latin typeface="Arial" panose="020B0604020202020204" pitchFamily="34" charset="0"/>
              <a:ea typeface="Calibri"/>
              <a:cs typeface="Arial" panose="020B0604020202020204" pitchFamily="34" charset="0"/>
            </a:rPr>
            <a:t>Increase in GGR: </a:t>
          </a:r>
        </a:p>
        <a:p xmlns:a="http://schemas.openxmlformats.org/drawingml/2006/main">
          <a:pPr>
            <a:lnSpc>
              <a:spcPct val="115000"/>
            </a:lnSpc>
            <a:spcAft>
              <a:spcPts val="0"/>
            </a:spcAft>
          </a:pPr>
          <a:r>
            <a:rPr lang="en-ZA" sz="900" dirty="0">
              <a:effectLst/>
              <a:latin typeface="Arial" panose="020B0604020202020204" pitchFamily="34" charset="0"/>
              <a:ea typeface="Calibri"/>
              <a:cs typeface="Arial" panose="020B0604020202020204" pitchFamily="34" charset="0"/>
            </a:rPr>
            <a:t>FY13 to FY14 = 4.3%</a:t>
          </a:r>
        </a:p>
        <a:p xmlns:a="http://schemas.openxmlformats.org/drawingml/2006/main">
          <a:pPr>
            <a:lnSpc>
              <a:spcPct val="115000"/>
            </a:lnSpc>
            <a:spcAft>
              <a:spcPts val="0"/>
            </a:spcAft>
          </a:pPr>
          <a:r>
            <a:rPr lang="en-ZA" sz="900" dirty="0">
              <a:effectLst/>
              <a:latin typeface="Arial" panose="020B0604020202020204" pitchFamily="34" charset="0"/>
              <a:ea typeface="Calibri"/>
              <a:cs typeface="Arial" panose="020B0604020202020204" pitchFamily="34" charset="0"/>
            </a:rPr>
            <a:t>FY14 to FY15 = 9.6%</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0.88819</cdr:y>
    </cdr:from>
    <cdr:to>
      <cdr:x>0.37562</cdr:x>
      <cdr:y>0.96683</cdr:y>
    </cdr:to>
    <cdr:sp macro="" textlink="">
      <cdr:nvSpPr>
        <cdr:cNvPr id="2" name="Text Box 2"/>
        <cdr:cNvSpPr txBox="1">
          <a:spLocks xmlns:a="http://schemas.openxmlformats.org/drawingml/2006/main" noChangeArrowheads="1"/>
        </cdr:cNvSpPr>
      </cdr:nvSpPr>
      <cdr:spPr bwMode="auto">
        <a:xfrm xmlns:a="http://schemas.openxmlformats.org/drawingml/2006/main">
          <a:off x="0" y="4019914"/>
          <a:ext cx="3091218" cy="355923"/>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lnSpc>
              <a:spcPct val="115000"/>
            </a:lnSpc>
            <a:spcAft>
              <a:spcPts val="1000"/>
            </a:spcAft>
          </a:pPr>
          <a:r>
            <a:rPr lang="en-ZA" sz="1800" b="1" dirty="0">
              <a:effectLst/>
              <a:latin typeface="+mn-lt"/>
              <a:ea typeface="Calibri"/>
              <a:cs typeface="Times New Roman"/>
            </a:rPr>
            <a:t>Total GGR: R 23 893 934 269</a:t>
          </a:r>
        </a:p>
      </cdr:txBody>
    </cdr:sp>
  </cdr:relSizeAnchor>
</c:userShapes>
</file>

<file path=ppt/drawings/drawing8.xml><?xml version="1.0" encoding="utf-8"?>
<c:userShapes xmlns:c="http://schemas.openxmlformats.org/drawingml/2006/chart">
  <cdr:relSizeAnchor xmlns:cdr="http://schemas.openxmlformats.org/drawingml/2006/chartDrawing">
    <cdr:from>
      <cdr:x>0.00598</cdr:x>
      <cdr:y>0.91869</cdr:y>
    </cdr:from>
    <cdr:to>
      <cdr:x>0.36983</cdr:x>
      <cdr:y>1</cdr:y>
    </cdr:to>
    <cdr:sp macro="" textlink="">
      <cdr:nvSpPr>
        <cdr:cNvPr id="2" name="Text Box 2"/>
        <cdr:cNvSpPr txBox="1">
          <a:spLocks xmlns:a="http://schemas.openxmlformats.org/drawingml/2006/main" noChangeArrowheads="1"/>
        </cdr:cNvSpPr>
      </cdr:nvSpPr>
      <cdr:spPr bwMode="auto">
        <a:xfrm xmlns:a="http://schemas.openxmlformats.org/drawingml/2006/main">
          <a:off x="50800" y="4070714"/>
          <a:ext cx="3091218" cy="355923"/>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Aft>
              <a:spcPts val="1000"/>
            </a:spcAft>
          </a:pPr>
          <a:r>
            <a:rPr lang="en-ZA" sz="1800" b="1" dirty="0">
              <a:effectLst/>
              <a:latin typeface="+mn-lt"/>
              <a:ea typeface="Calibri"/>
              <a:cs typeface="Times New Roman"/>
            </a:rPr>
            <a:t>Total GGR: R 23 893 934 269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2C54AF43-E80E-49D7-8DA3-96666A9B23B7}" type="datetimeFigureOut">
              <a:rPr lang="en-ZA"/>
              <a:pPr>
                <a:defRPr/>
              </a:pPr>
              <a:t>2016/03/10</a:t>
            </a:fld>
            <a:endParaRPr lang="en-ZA"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02B0522B-311C-4CBA-91C8-D43099E96436}" type="slidenum">
              <a:rPr lang="en-ZA"/>
              <a:pPr>
                <a:defRPr/>
              </a:pPr>
              <a:t>‹#›</a:t>
            </a:fld>
            <a:endParaRPr lang="en-ZA" dirty="0"/>
          </a:p>
        </p:txBody>
      </p:sp>
    </p:spTree>
    <p:extLst>
      <p:ext uri="{BB962C8B-B14F-4D97-AF65-F5344CB8AC3E}">
        <p14:creationId xmlns:p14="http://schemas.microsoft.com/office/powerpoint/2010/main" xmlns="" val="2496336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FB3DD4B-4B66-42CD-894F-00E3E12B00A0}" type="datetimeFigureOut">
              <a:rPr lang="en-ZA"/>
              <a:pPr>
                <a:defRPr/>
              </a:pPr>
              <a:t>2016/03/10</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53B3381-6880-4E76-9608-3FF574A4C3EA}" type="slidenum">
              <a:rPr lang="en-ZA"/>
              <a:pPr>
                <a:defRPr/>
              </a:pPr>
              <a:t>‹#›</a:t>
            </a:fld>
            <a:endParaRPr lang="en-ZA" dirty="0"/>
          </a:p>
        </p:txBody>
      </p:sp>
    </p:spTree>
    <p:extLst>
      <p:ext uri="{BB962C8B-B14F-4D97-AF65-F5344CB8AC3E}">
        <p14:creationId xmlns:p14="http://schemas.microsoft.com/office/powerpoint/2010/main" xmlns="" val="3027961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19</a:t>
            </a:fld>
            <a:endParaRPr lang="en-ZA" dirty="0" smtClean="0"/>
          </a:p>
        </p:txBody>
      </p:sp>
    </p:spTree>
    <p:extLst>
      <p:ext uri="{BB962C8B-B14F-4D97-AF65-F5344CB8AC3E}">
        <p14:creationId xmlns:p14="http://schemas.microsoft.com/office/powerpoint/2010/main" xmlns="" val="4023505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28</a:t>
            </a:fld>
            <a:endParaRPr lang="en-ZA" dirty="0" smtClean="0"/>
          </a:p>
        </p:txBody>
      </p:sp>
    </p:spTree>
    <p:extLst>
      <p:ext uri="{BB962C8B-B14F-4D97-AF65-F5344CB8AC3E}">
        <p14:creationId xmlns:p14="http://schemas.microsoft.com/office/powerpoint/2010/main" xmlns="" val="4023505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29</a:t>
            </a:fld>
            <a:endParaRPr lang="en-ZA" dirty="0" smtClean="0"/>
          </a:p>
        </p:txBody>
      </p:sp>
    </p:spTree>
    <p:extLst>
      <p:ext uri="{BB962C8B-B14F-4D97-AF65-F5344CB8AC3E}">
        <p14:creationId xmlns:p14="http://schemas.microsoft.com/office/powerpoint/2010/main" xmlns="" val="4023505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30</a:t>
            </a:fld>
            <a:endParaRPr lang="en-ZA" dirty="0" smtClean="0"/>
          </a:p>
        </p:txBody>
      </p:sp>
    </p:spTree>
    <p:extLst>
      <p:ext uri="{BB962C8B-B14F-4D97-AF65-F5344CB8AC3E}">
        <p14:creationId xmlns:p14="http://schemas.microsoft.com/office/powerpoint/2010/main" xmlns="" val="4023505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31</a:t>
            </a:fld>
            <a:endParaRPr lang="en-ZA" dirty="0" smtClean="0"/>
          </a:p>
        </p:txBody>
      </p:sp>
    </p:spTree>
    <p:extLst>
      <p:ext uri="{BB962C8B-B14F-4D97-AF65-F5344CB8AC3E}">
        <p14:creationId xmlns:p14="http://schemas.microsoft.com/office/powerpoint/2010/main" xmlns="" val="4023505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32</a:t>
            </a:fld>
            <a:endParaRPr lang="en-ZA" dirty="0" smtClean="0"/>
          </a:p>
        </p:txBody>
      </p:sp>
    </p:spTree>
    <p:extLst>
      <p:ext uri="{BB962C8B-B14F-4D97-AF65-F5344CB8AC3E}">
        <p14:creationId xmlns:p14="http://schemas.microsoft.com/office/powerpoint/2010/main" xmlns="" val="4023505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33</a:t>
            </a:fld>
            <a:endParaRPr lang="en-ZA" dirty="0" smtClean="0"/>
          </a:p>
        </p:txBody>
      </p:sp>
    </p:spTree>
    <p:extLst>
      <p:ext uri="{BB962C8B-B14F-4D97-AF65-F5344CB8AC3E}">
        <p14:creationId xmlns:p14="http://schemas.microsoft.com/office/powerpoint/2010/main" xmlns="" val="4023505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34</a:t>
            </a:fld>
            <a:endParaRPr lang="en-ZA" dirty="0" smtClean="0"/>
          </a:p>
        </p:txBody>
      </p:sp>
    </p:spTree>
    <p:extLst>
      <p:ext uri="{BB962C8B-B14F-4D97-AF65-F5344CB8AC3E}">
        <p14:creationId xmlns:p14="http://schemas.microsoft.com/office/powerpoint/2010/main" xmlns="" val="4023505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35</a:t>
            </a:fld>
            <a:endParaRPr lang="en-ZA" dirty="0" smtClean="0"/>
          </a:p>
        </p:txBody>
      </p:sp>
    </p:spTree>
    <p:extLst>
      <p:ext uri="{BB962C8B-B14F-4D97-AF65-F5344CB8AC3E}">
        <p14:creationId xmlns:p14="http://schemas.microsoft.com/office/powerpoint/2010/main" xmlns="" val="4023505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36</a:t>
            </a:fld>
            <a:endParaRPr lang="en-ZA" dirty="0" smtClean="0"/>
          </a:p>
        </p:txBody>
      </p:sp>
    </p:spTree>
    <p:extLst>
      <p:ext uri="{BB962C8B-B14F-4D97-AF65-F5344CB8AC3E}">
        <p14:creationId xmlns:p14="http://schemas.microsoft.com/office/powerpoint/2010/main" xmlns="" val="4023505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37</a:t>
            </a:fld>
            <a:endParaRPr lang="en-ZA" dirty="0" smtClean="0"/>
          </a:p>
        </p:txBody>
      </p:sp>
    </p:spTree>
    <p:extLst>
      <p:ext uri="{BB962C8B-B14F-4D97-AF65-F5344CB8AC3E}">
        <p14:creationId xmlns:p14="http://schemas.microsoft.com/office/powerpoint/2010/main" xmlns="" val="4023505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20</a:t>
            </a:fld>
            <a:endParaRPr lang="en-ZA" dirty="0" smtClean="0"/>
          </a:p>
        </p:txBody>
      </p:sp>
    </p:spTree>
    <p:extLst>
      <p:ext uri="{BB962C8B-B14F-4D97-AF65-F5344CB8AC3E}">
        <p14:creationId xmlns:p14="http://schemas.microsoft.com/office/powerpoint/2010/main" xmlns="" val="2157752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38</a:t>
            </a:fld>
            <a:endParaRPr lang="en-ZA" dirty="0" smtClean="0"/>
          </a:p>
        </p:txBody>
      </p:sp>
    </p:spTree>
    <p:extLst>
      <p:ext uri="{BB962C8B-B14F-4D97-AF65-F5344CB8AC3E}">
        <p14:creationId xmlns:p14="http://schemas.microsoft.com/office/powerpoint/2010/main" xmlns="" val="4023505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39</a:t>
            </a:fld>
            <a:endParaRPr lang="en-ZA" dirty="0" smtClean="0"/>
          </a:p>
        </p:txBody>
      </p:sp>
    </p:spTree>
    <p:extLst>
      <p:ext uri="{BB962C8B-B14F-4D97-AF65-F5344CB8AC3E}">
        <p14:creationId xmlns:p14="http://schemas.microsoft.com/office/powerpoint/2010/main" xmlns="" val="4023505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40</a:t>
            </a:fld>
            <a:endParaRPr lang="en-ZA" dirty="0" smtClean="0"/>
          </a:p>
        </p:txBody>
      </p:sp>
    </p:spTree>
    <p:extLst>
      <p:ext uri="{BB962C8B-B14F-4D97-AF65-F5344CB8AC3E}">
        <p14:creationId xmlns:p14="http://schemas.microsoft.com/office/powerpoint/2010/main" xmlns="" val="4023505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41</a:t>
            </a:fld>
            <a:endParaRPr lang="en-ZA" dirty="0" smtClean="0"/>
          </a:p>
        </p:txBody>
      </p:sp>
    </p:spTree>
    <p:extLst>
      <p:ext uri="{BB962C8B-B14F-4D97-AF65-F5344CB8AC3E}">
        <p14:creationId xmlns:p14="http://schemas.microsoft.com/office/powerpoint/2010/main" xmlns="" val="215775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21</a:t>
            </a:fld>
            <a:endParaRPr lang="en-ZA" dirty="0" smtClean="0"/>
          </a:p>
        </p:txBody>
      </p:sp>
    </p:spTree>
    <p:extLst>
      <p:ext uri="{BB962C8B-B14F-4D97-AF65-F5344CB8AC3E}">
        <p14:creationId xmlns:p14="http://schemas.microsoft.com/office/powerpoint/2010/main" xmlns="" val="402350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22</a:t>
            </a:fld>
            <a:endParaRPr lang="en-ZA" dirty="0" smtClean="0"/>
          </a:p>
        </p:txBody>
      </p:sp>
    </p:spTree>
    <p:extLst>
      <p:ext uri="{BB962C8B-B14F-4D97-AF65-F5344CB8AC3E}">
        <p14:creationId xmlns:p14="http://schemas.microsoft.com/office/powerpoint/2010/main" xmlns="" val="4023505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23</a:t>
            </a:fld>
            <a:endParaRPr lang="en-ZA" dirty="0" smtClean="0"/>
          </a:p>
        </p:txBody>
      </p:sp>
    </p:spTree>
    <p:extLst>
      <p:ext uri="{BB962C8B-B14F-4D97-AF65-F5344CB8AC3E}">
        <p14:creationId xmlns:p14="http://schemas.microsoft.com/office/powerpoint/2010/main" xmlns="" val="4023505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24</a:t>
            </a:fld>
            <a:endParaRPr lang="en-ZA" dirty="0" smtClean="0"/>
          </a:p>
        </p:txBody>
      </p:sp>
    </p:spTree>
    <p:extLst>
      <p:ext uri="{BB962C8B-B14F-4D97-AF65-F5344CB8AC3E}">
        <p14:creationId xmlns:p14="http://schemas.microsoft.com/office/powerpoint/2010/main" xmlns="" val="4023505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25</a:t>
            </a:fld>
            <a:endParaRPr lang="en-ZA" dirty="0" smtClean="0"/>
          </a:p>
        </p:txBody>
      </p:sp>
    </p:spTree>
    <p:extLst>
      <p:ext uri="{BB962C8B-B14F-4D97-AF65-F5344CB8AC3E}">
        <p14:creationId xmlns:p14="http://schemas.microsoft.com/office/powerpoint/2010/main" xmlns="" val="402350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26</a:t>
            </a:fld>
            <a:endParaRPr lang="en-ZA" dirty="0" smtClean="0"/>
          </a:p>
        </p:txBody>
      </p:sp>
    </p:spTree>
    <p:extLst>
      <p:ext uri="{BB962C8B-B14F-4D97-AF65-F5344CB8AC3E}">
        <p14:creationId xmlns:p14="http://schemas.microsoft.com/office/powerpoint/2010/main" xmlns="" val="4023505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223A5-1EEE-46FE-B3BD-FEE6C0E5A88C}" type="slidenum">
              <a:rPr lang="en-ZA" smtClean="0"/>
              <a:pPr fontAlgn="base">
                <a:spcBef>
                  <a:spcPct val="0"/>
                </a:spcBef>
                <a:spcAft>
                  <a:spcPct val="0"/>
                </a:spcAft>
                <a:defRPr/>
              </a:pPr>
              <a:t>27</a:t>
            </a:fld>
            <a:endParaRPr lang="en-ZA" dirty="0" smtClean="0"/>
          </a:p>
        </p:txBody>
      </p:sp>
    </p:spTree>
    <p:extLst>
      <p:ext uri="{BB962C8B-B14F-4D97-AF65-F5344CB8AC3E}">
        <p14:creationId xmlns:p14="http://schemas.microsoft.com/office/powerpoint/2010/main" xmlns="" val="4023505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DEF531-DA16-4BB2-9F57-0CA8F5D20AC5}"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E035E6-898E-4C60-AD30-C14550875950}" type="slidenum">
              <a:rPr lang="en-US"/>
              <a:pPr>
                <a:defRPr/>
              </a:pPr>
              <a:t>‹#›</a:t>
            </a:fld>
            <a:endParaRPr lang="en-US" dirty="0"/>
          </a:p>
        </p:txBody>
      </p:sp>
    </p:spTree>
    <p:extLst>
      <p:ext uri="{BB962C8B-B14F-4D97-AF65-F5344CB8AC3E}">
        <p14:creationId xmlns:p14="http://schemas.microsoft.com/office/powerpoint/2010/main" xmlns="" val="412150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93C565-84CF-4A69-82B2-8562A945762C}"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F0E194-8D83-4F46-80EC-720AC4EEF355}" type="slidenum">
              <a:rPr lang="en-US"/>
              <a:pPr>
                <a:defRPr/>
              </a:pPr>
              <a:t>‹#›</a:t>
            </a:fld>
            <a:endParaRPr lang="en-US" dirty="0"/>
          </a:p>
        </p:txBody>
      </p:sp>
    </p:spTree>
    <p:extLst>
      <p:ext uri="{BB962C8B-B14F-4D97-AF65-F5344CB8AC3E}">
        <p14:creationId xmlns:p14="http://schemas.microsoft.com/office/powerpoint/2010/main" xmlns="" val="1278897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E78643-5223-43D6-9662-DEA318A8B17A}"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C772D4-8EFC-4291-B18C-F92C97C10DF4}" type="slidenum">
              <a:rPr lang="en-US"/>
              <a:pPr>
                <a:defRPr/>
              </a:pPr>
              <a:t>‹#›</a:t>
            </a:fld>
            <a:endParaRPr lang="en-US" dirty="0"/>
          </a:p>
        </p:txBody>
      </p:sp>
    </p:spTree>
    <p:extLst>
      <p:ext uri="{BB962C8B-B14F-4D97-AF65-F5344CB8AC3E}">
        <p14:creationId xmlns:p14="http://schemas.microsoft.com/office/powerpoint/2010/main" xmlns="" val="427616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E1FF0CB-F12A-4CE1-B9C4-923A4B5470A9}"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726757-CEF2-4935-9F15-59973EB93CAD}" type="slidenum">
              <a:rPr lang="en-US"/>
              <a:pPr>
                <a:defRPr/>
              </a:pPr>
              <a:t>‹#›</a:t>
            </a:fld>
            <a:endParaRPr lang="en-US" dirty="0"/>
          </a:p>
        </p:txBody>
      </p:sp>
    </p:spTree>
    <p:extLst>
      <p:ext uri="{BB962C8B-B14F-4D97-AF65-F5344CB8AC3E}">
        <p14:creationId xmlns:p14="http://schemas.microsoft.com/office/powerpoint/2010/main" xmlns="" val="3402486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7D659E-0A23-4BC1-A4B0-527B42389A8C}"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C6A11E-F549-48BB-82B1-7AE14BFCE2E4}" type="slidenum">
              <a:rPr lang="en-US"/>
              <a:pPr>
                <a:defRPr/>
              </a:pPr>
              <a:t>‹#›</a:t>
            </a:fld>
            <a:endParaRPr lang="en-US" dirty="0"/>
          </a:p>
        </p:txBody>
      </p:sp>
    </p:spTree>
    <p:extLst>
      <p:ext uri="{BB962C8B-B14F-4D97-AF65-F5344CB8AC3E}">
        <p14:creationId xmlns:p14="http://schemas.microsoft.com/office/powerpoint/2010/main" xmlns="" val="1443687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E0D73F-4BC0-45CA-8AF5-84E4D83E1A42}"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82ABC3-4F5B-4D90-93AE-B81ACF5D47FC}" type="slidenum">
              <a:rPr lang="en-US"/>
              <a:pPr>
                <a:defRPr/>
              </a:pPr>
              <a:t>‹#›</a:t>
            </a:fld>
            <a:endParaRPr lang="en-US" dirty="0"/>
          </a:p>
        </p:txBody>
      </p:sp>
    </p:spTree>
    <p:extLst>
      <p:ext uri="{BB962C8B-B14F-4D97-AF65-F5344CB8AC3E}">
        <p14:creationId xmlns:p14="http://schemas.microsoft.com/office/powerpoint/2010/main" xmlns="" val="1665191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095FDF7-416B-4626-BEAF-D0C5E2E05A41}" type="datetime1">
              <a:rPr lang="en-US"/>
              <a:pPr>
                <a:defRPr/>
              </a:pPr>
              <a:t>3/10/2016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E4F564-3B5D-4135-80F8-E7AB5A67A8C2}" type="slidenum">
              <a:rPr lang="en-US"/>
              <a:pPr>
                <a:defRPr/>
              </a:pPr>
              <a:t>‹#›</a:t>
            </a:fld>
            <a:endParaRPr lang="en-US" dirty="0"/>
          </a:p>
        </p:txBody>
      </p:sp>
    </p:spTree>
    <p:extLst>
      <p:ext uri="{BB962C8B-B14F-4D97-AF65-F5344CB8AC3E}">
        <p14:creationId xmlns:p14="http://schemas.microsoft.com/office/powerpoint/2010/main" xmlns="" val="1783776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062D35B-E525-4447-8EED-D5A28D26AAB5}" type="datetime1">
              <a:rPr lang="en-US"/>
              <a:pPr>
                <a:defRPr/>
              </a:pPr>
              <a:t>3/10/2016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E1FEEEC-3959-4540-9A3C-43F9323FF956}" type="slidenum">
              <a:rPr lang="en-US"/>
              <a:pPr>
                <a:defRPr/>
              </a:pPr>
              <a:t>‹#›</a:t>
            </a:fld>
            <a:endParaRPr lang="en-US" dirty="0"/>
          </a:p>
        </p:txBody>
      </p:sp>
    </p:spTree>
    <p:extLst>
      <p:ext uri="{BB962C8B-B14F-4D97-AF65-F5344CB8AC3E}">
        <p14:creationId xmlns:p14="http://schemas.microsoft.com/office/powerpoint/2010/main" xmlns="" val="312792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393228E-F34C-4418-983A-0894EDECB7FB}" type="datetime1">
              <a:rPr lang="en-US"/>
              <a:pPr>
                <a:defRPr/>
              </a:pPr>
              <a:t>3/10/2016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3B63B03-449B-43B4-9342-0C13135CCCF4}" type="slidenum">
              <a:rPr lang="en-US"/>
              <a:pPr>
                <a:defRPr/>
              </a:pPr>
              <a:t>‹#›</a:t>
            </a:fld>
            <a:endParaRPr lang="en-US" dirty="0"/>
          </a:p>
        </p:txBody>
      </p:sp>
    </p:spTree>
    <p:extLst>
      <p:ext uri="{BB962C8B-B14F-4D97-AF65-F5344CB8AC3E}">
        <p14:creationId xmlns:p14="http://schemas.microsoft.com/office/powerpoint/2010/main" xmlns="" val="3170999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CAA47B-43EC-46C9-8208-885C8353EFF2}" type="datetime1">
              <a:rPr lang="en-US"/>
              <a:pPr>
                <a:defRPr/>
              </a:pPr>
              <a:t>3/10/2016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BCDF30C-5009-47AC-8B87-64F3C502C423}" type="slidenum">
              <a:rPr lang="en-US"/>
              <a:pPr>
                <a:defRPr/>
              </a:pPr>
              <a:t>‹#›</a:t>
            </a:fld>
            <a:endParaRPr lang="en-US" dirty="0"/>
          </a:p>
        </p:txBody>
      </p:sp>
    </p:spTree>
    <p:extLst>
      <p:ext uri="{BB962C8B-B14F-4D97-AF65-F5344CB8AC3E}">
        <p14:creationId xmlns:p14="http://schemas.microsoft.com/office/powerpoint/2010/main" xmlns="" val="851397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6D4441-B387-4AEE-A529-922E99810A8B}" type="datetime1">
              <a:rPr lang="en-US"/>
              <a:pPr>
                <a:defRPr/>
              </a:pPr>
              <a:t>3/10/2016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8CA190-9276-48DA-8EA4-3477D54CC8E8}" type="slidenum">
              <a:rPr lang="en-US"/>
              <a:pPr>
                <a:defRPr/>
              </a:pPr>
              <a:t>‹#›</a:t>
            </a:fld>
            <a:endParaRPr lang="en-US" dirty="0"/>
          </a:p>
        </p:txBody>
      </p:sp>
    </p:spTree>
    <p:extLst>
      <p:ext uri="{BB962C8B-B14F-4D97-AF65-F5344CB8AC3E}">
        <p14:creationId xmlns:p14="http://schemas.microsoft.com/office/powerpoint/2010/main" xmlns="" val="11787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645A3A-22B9-4CE3-B1FB-ED84DBDE61A9}"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1AA922-3453-4B8E-9F79-14F4065D812C}" type="slidenum">
              <a:rPr lang="en-US"/>
              <a:pPr>
                <a:defRPr/>
              </a:pPr>
              <a:t>‹#›</a:t>
            </a:fld>
            <a:endParaRPr lang="en-US" dirty="0"/>
          </a:p>
        </p:txBody>
      </p:sp>
    </p:spTree>
    <p:extLst>
      <p:ext uri="{BB962C8B-B14F-4D97-AF65-F5344CB8AC3E}">
        <p14:creationId xmlns:p14="http://schemas.microsoft.com/office/powerpoint/2010/main" xmlns="" val="3482550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1E5245-7C56-47F4-8C65-4E8FA414C3D5}" type="datetime1">
              <a:rPr lang="en-US"/>
              <a:pPr>
                <a:defRPr/>
              </a:pPr>
              <a:t>3/10/2016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5FA3E7-D9F4-4BD2-9E85-DF79586ABD2A}" type="slidenum">
              <a:rPr lang="en-US"/>
              <a:pPr>
                <a:defRPr/>
              </a:pPr>
              <a:t>‹#›</a:t>
            </a:fld>
            <a:endParaRPr lang="en-US" dirty="0"/>
          </a:p>
        </p:txBody>
      </p:sp>
    </p:spTree>
    <p:extLst>
      <p:ext uri="{BB962C8B-B14F-4D97-AF65-F5344CB8AC3E}">
        <p14:creationId xmlns:p14="http://schemas.microsoft.com/office/powerpoint/2010/main" xmlns="" val="2708217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2D01FB-8CBC-495B-81E7-DC29370558D4}"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15B2E8-A93C-44FF-8B72-BB2CC3A3EE6A}" type="slidenum">
              <a:rPr lang="en-US"/>
              <a:pPr>
                <a:defRPr/>
              </a:pPr>
              <a:t>‹#›</a:t>
            </a:fld>
            <a:endParaRPr lang="en-US" dirty="0"/>
          </a:p>
        </p:txBody>
      </p:sp>
    </p:spTree>
    <p:extLst>
      <p:ext uri="{BB962C8B-B14F-4D97-AF65-F5344CB8AC3E}">
        <p14:creationId xmlns:p14="http://schemas.microsoft.com/office/powerpoint/2010/main" xmlns="" val="1278640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C4E7B3-2212-4352-82ED-B64E5F24CA76}"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5D01BD-A820-4367-B84C-369B90E9C3FD}" type="slidenum">
              <a:rPr lang="en-US"/>
              <a:pPr>
                <a:defRPr/>
              </a:pPr>
              <a:t>‹#›</a:t>
            </a:fld>
            <a:endParaRPr lang="en-US" dirty="0"/>
          </a:p>
        </p:txBody>
      </p:sp>
    </p:spTree>
    <p:extLst>
      <p:ext uri="{BB962C8B-B14F-4D97-AF65-F5344CB8AC3E}">
        <p14:creationId xmlns:p14="http://schemas.microsoft.com/office/powerpoint/2010/main" xmlns="" val="4282000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BF08D7B-F77D-4763-9373-76DCFC71A59E}"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8B358E-C2EE-4375-A9EB-6B90D3C1C1BF}" type="slidenum">
              <a:rPr lang="en-US"/>
              <a:pPr>
                <a:defRPr/>
              </a:pPr>
              <a:t>‹#›</a:t>
            </a:fld>
            <a:endParaRPr lang="en-US" dirty="0"/>
          </a:p>
        </p:txBody>
      </p:sp>
    </p:spTree>
    <p:extLst>
      <p:ext uri="{BB962C8B-B14F-4D97-AF65-F5344CB8AC3E}">
        <p14:creationId xmlns:p14="http://schemas.microsoft.com/office/powerpoint/2010/main" xmlns="" val="3499148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D3CF09-A2CA-4B23-9629-F0B44647A4F2}"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F0A094-7152-4FF7-A8DC-6195EDBF28FF}" type="slidenum">
              <a:rPr lang="en-US"/>
              <a:pPr>
                <a:defRPr/>
              </a:pPr>
              <a:t>‹#›</a:t>
            </a:fld>
            <a:endParaRPr lang="en-US" dirty="0"/>
          </a:p>
        </p:txBody>
      </p:sp>
    </p:spTree>
    <p:extLst>
      <p:ext uri="{BB962C8B-B14F-4D97-AF65-F5344CB8AC3E}">
        <p14:creationId xmlns:p14="http://schemas.microsoft.com/office/powerpoint/2010/main" xmlns="" val="3955767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EF687E-BAB7-466B-BACF-D475B323A6EC}"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C6C8E7-F96B-4435-A4CE-03416E580B13}" type="slidenum">
              <a:rPr lang="en-US"/>
              <a:pPr>
                <a:defRPr/>
              </a:pPr>
              <a:t>‹#›</a:t>
            </a:fld>
            <a:endParaRPr lang="en-US" dirty="0"/>
          </a:p>
        </p:txBody>
      </p:sp>
    </p:spTree>
    <p:extLst>
      <p:ext uri="{BB962C8B-B14F-4D97-AF65-F5344CB8AC3E}">
        <p14:creationId xmlns:p14="http://schemas.microsoft.com/office/powerpoint/2010/main" xmlns="" val="832536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A8FF41-D0BC-4484-B041-84B3869ED7CA}" type="datetime1">
              <a:rPr lang="en-US"/>
              <a:pPr>
                <a:defRPr/>
              </a:pPr>
              <a:t>3/10/2016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19E8AD-17CE-4147-B9E6-F5027A882EEF}" type="slidenum">
              <a:rPr lang="en-US"/>
              <a:pPr>
                <a:defRPr/>
              </a:pPr>
              <a:t>‹#›</a:t>
            </a:fld>
            <a:endParaRPr lang="en-US" dirty="0"/>
          </a:p>
        </p:txBody>
      </p:sp>
    </p:spTree>
    <p:extLst>
      <p:ext uri="{BB962C8B-B14F-4D97-AF65-F5344CB8AC3E}">
        <p14:creationId xmlns:p14="http://schemas.microsoft.com/office/powerpoint/2010/main" xmlns="" val="92844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1E3E494-F770-4C34-8BD9-5A12937A24B9}" type="datetime1">
              <a:rPr lang="en-US"/>
              <a:pPr>
                <a:defRPr/>
              </a:pPr>
              <a:t>3/10/2016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AB96321-331B-4201-BB4E-9839AF97BF51}" type="slidenum">
              <a:rPr lang="en-US"/>
              <a:pPr>
                <a:defRPr/>
              </a:pPr>
              <a:t>‹#›</a:t>
            </a:fld>
            <a:endParaRPr lang="en-US" dirty="0"/>
          </a:p>
        </p:txBody>
      </p:sp>
    </p:spTree>
    <p:extLst>
      <p:ext uri="{BB962C8B-B14F-4D97-AF65-F5344CB8AC3E}">
        <p14:creationId xmlns:p14="http://schemas.microsoft.com/office/powerpoint/2010/main" xmlns="" val="4248676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282F530-B15D-4570-AAA2-E5D389F6F459}" type="datetime1">
              <a:rPr lang="en-US"/>
              <a:pPr>
                <a:defRPr/>
              </a:pPr>
              <a:t>3/10/2016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C7549EF-439E-44C4-AD7D-DF348754056E}" type="slidenum">
              <a:rPr lang="en-US"/>
              <a:pPr>
                <a:defRPr/>
              </a:pPr>
              <a:t>‹#›</a:t>
            </a:fld>
            <a:endParaRPr lang="en-US" dirty="0"/>
          </a:p>
        </p:txBody>
      </p:sp>
    </p:spTree>
    <p:extLst>
      <p:ext uri="{BB962C8B-B14F-4D97-AF65-F5344CB8AC3E}">
        <p14:creationId xmlns:p14="http://schemas.microsoft.com/office/powerpoint/2010/main" xmlns="" val="1944361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538F0A-256D-49F8-9FF2-529DDEEBD361}" type="datetime1">
              <a:rPr lang="en-US"/>
              <a:pPr>
                <a:defRPr/>
              </a:pPr>
              <a:t>3/10/2016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35AE391-D694-473F-9B10-396947AFABDD}" type="slidenum">
              <a:rPr lang="en-US"/>
              <a:pPr>
                <a:defRPr/>
              </a:pPr>
              <a:t>‹#›</a:t>
            </a:fld>
            <a:endParaRPr lang="en-US" dirty="0"/>
          </a:p>
        </p:txBody>
      </p:sp>
    </p:spTree>
    <p:extLst>
      <p:ext uri="{BB962C8B-B14F-4D97-AF65-F5344CB8AC3E}">
        <p14:creationId xmlns:p14="http://schemas.microsoft.com/office/powerpoint/2010/main" xmlns="" val="367868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F01842-9CF8-4809-A44E-205D1293EB77}"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EEAFB0-87ED-49EE-B06A-EAF78737905E}" type="slidenum">
              <a:rPr lang="en-US"/>
              <a:pPr>
                <a:defRPr/>
              </a:pPr>
              <a:t>‹#›</a:t>
            </a:fld>
            <a:endParaRPr lang="en-US" dirty="0"/>
          </a:p>
        </p:txBody>
      </p:sp>
    </p:spTree>
    <p:extLst>
      <p:ext uri="{BB962C8B-B14F-4D97-AF65-F5344CB8AC3E}">
        <p14:creationId xmlns:p14="http://schemas.microsoft.com/office/powerpoint/2010/main" xmlns="" val="4000733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260023-B093-4690-93EB-DA2FD632D232}" type="datetime1">
              <a:rPr lang="en-US"/>
              <a:pPr>
                <a:defRPr/>
              </a:pPr>
              <a:t>3/10/2016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2B88EA-CC7B-4F71-9634-B9A789E6E03B}" type="slidenum">
              <a:rPr lang="en-US"/>
              <a:pPr>
                <a:defRPr/>
              </a:pPr>
              <a:t>‹#›</a:t>
            </a:fld>
            <a:endParaRPr lang="en-US" dirty="0"/>
          </a:p>
        </p:txBody>
      </p:sp>
    </p:spTree>
    <p:extLst>
      <p:ext uri="{BB962C8B-B14F-4D97-AF65-F5344CB8AC3E}">
        <p14:creationId xmlns:p14="http://schemas.microsoft.com/office/powerpoint/2010/main" xmlns="" val="3067653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E3F334-138C-4F66-99CE-381E832EE847}" type="datetime1">
              <a:rPr lang="en-US"/>
              <a:pPr>
                <a:defRPr/>
              </a:pPr>
              <a:t>3/10/2016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75D04F-266A-4BA1-B8D4-13102AC785BB}" type="slidenum">
              <a:rPr lang="en-US"/>
              <a:pPr>
                <a:defRPr/>
              </a:pPr>
              <a:t>‹#›</a:t>
            </a:fld>
            <a:endParaRPr lang="en-US" dirty="0"/>
          </a:p>
        </p:txBody>
      </p:sp>
    </p:spTree>
    <p:extLst>
      <p:ext uri="{BB962C8B-B14F-4D97-AF65-F5344CB8AC3E}">
        <p14:creationId xmlns:p14="http://schemas.microsoft.com/office/powerpoint/2010/main" xmlns="" val="2156617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1D15BA-F305-4D7E-89DC-4519CE9FC4C7}"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712C8B-F6A5-4B1A-90DD-859B36805CD0}" type="slidenum">
              <a:rPr lang="en-US"/>
              <a:pPr>
                <a:defRPr/>
              </a:pPr>
              <a:t>‹#›</a:t>
            </a:fld>
            <a:endParaRPr lang="en-US" dirty="0"/>
          </a:p>
        </p:txBody>
      </p:sp>
    </p:spTree>
    <p:extLst>
      <p:ext uri="{BB962C8B-B14F-4D97-AF65-F5344CB8AC3E}">
        <p14:creationId xmlns:p14="http://schemas.microsoft.com/office/powerpoint/2010/main" xmlns="" val="2172110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781313-322C-40B3-869B-1F4B58AB9706}"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BC3AF4-7475-4D1B-94BC-993AEB4F2A21}" type="slidenum">
              <a:rPr lang="en-US"/>
              <a:pPr>
                <a:defRPr/>
              </a:pPr>
              <a:t>‹#›</a:t>
            </a:fld>
            <a:endParaRPr lang="en-US" dirty="0"/>
          </a:p>
        </p:txBody>
      </p:sp>
    </p:spTree>
    <p:extLst>
      <p:ext uri="{BB962C8B-B14F-4D97-AF65-F5344CB8AC3E}">
        <p14:creationId xmlns:p14="http://schemas.microsoft.com/office/powerpoint/2010/main" xmlns="" val="2124787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6E210C6-C627-4E60-8B4F-B0D0ECEBA560}"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35F7E3-3730-465F-A7C4-CFB3A3DC98CF}" type="slidenum">
              <a:rPr lang="en-US"/>
              <a:pPr>
                <a:defRPr/>
              </a:pPr>
              <a:t>‹#›</a:t>
            </a:fld>
            <a:endParaRPr lang="en-US" dirty="0"/>
          </a:p>
        </p:txBody>
      </p:sp>
    </p:spTree>
    <p:extLst>
      <p:ext uri="{BB962C8B-B14F-4D97-AF65-F5344CB8AC3E}">
        <p14:creationId xmlns:p14="http://schemas.microsoft.com/office/powerpoint/2010/main" xmlns="" val="231853966"/>
      </p:ext>
    </p:extLst>
  </p:cSld>
  <p:clrMapOvr>
    <a:masterClrMapping/>
  </p:clrMapOvr>
  <p:transition advClick="0">
    <p:sndAc>
      <p:stSnd>
        <p:snd r:embed="rId1" name="laser.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8C0D0B-64C6-448D-9326-40F90A674446}"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EB9026-293B-41C8-B8F0-FD8F7E1CCEE3}" type="slidenum">
              <a:rPr lang="en-US"/>
              <a:pPr>
                <a:defRPr/>
              </a:pPr>
              <a:t>‹#›</a:t>
            </a:fld>
            <a:endParaRPr lang="en-US" dirty="0"/>
          </a:p>
        </p:txBody>
      </p:sp>
    </p:spTree>
    <p:extLst>
      <p:ext uri="{BB962C8B-B14F-4D97-AF65-F5344CB8AC3E}">
        <p14:creationId xmlns:p14="http://schemas.microsoft.com/office/powerpoint/2010/main" xmlns="" val="2142696205"/>
      </p:ext>
    </p:extLst>
  </p:cSld>
  <p:clrMapOvr>
    <a:masterClrMapping/>
  </p:clrMapOvr>
  <p:transition advClick="0">
    <p:sndAc>
      <p:stSnd>
        <p:snd r:embed="rId1" name="laser.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D9900F-777F-4942-AB67-AE1323B7FB60}"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4412C4-F39D-4273-A657-D3CE4085D1B8}" type="slidenum">
              <a:rPr lang="en-US"/>
              <a:pPr>
                <a:defRPr/>
              </a:pPr>
              <a:t>‹#›</a:t>
            </a:fld>
            <a:endParaRPr lang="en-US" dirty="0"/>
          </a:p>
        </p:txBody>
      </p:sp>
    </p:spTree>
    <p:extLst>
      <p:ext uri="{BB962C8B-B14F-4D97-AF65-F5344CB8AC3E}">
        <p14:creationId xmlns:p14="http://schemas.microsoft.com/office/powerpoint/2010/main" xmlns="" val="3713428024"/>
      </p:ext>
    </p:extLst>
  </p:cSld>
  <p:clrMapOvr>
    <a:masterClrMapping/>
  </p:clrMapOvr>
  <p:transition advClick="0">
    <p:sndAc>
      <p:stSnd>
        <p:snd r:embed="rId1" name="laser.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D5740F-4FBF-4788-ABD6-0E63C77B18C5}" type="datetime1">
              <a:rPr lang="en-US"/>
              <a:pPr>
                <a:defRPr/>
              </a:pPr>
              <a:t>3/10/2016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A19B98-FE90-4F09-8C63-A06A987FA33F}" type="slidenum">
              <a:rPr lang="en-US"/>
              <a:pPr>
                <a:defRPr/>
              </a:pPr>
              <a:t>‹#›</a:t>
            </a:fld>
            <a:endParaRPr lang="en-US" dirty="0"/>
          </a:p>
        </p:txBody>
      </p:sp>
    </p:spTree>
    <p:extLst>
      <p:ext uri="{BB962C8B-B14F-4D97-AF65-F5344CB8AC3E}">
        <p14:creationId xmlns:p14="http://schemas.microsoft.com/office/powerpoint/2010/main" xmlns="" val="3566261002"/>
      </p:ext>
    </p:extLst>
  </p:cSld>
  <p:clrMapOvr>
    <a:masterClrMapping/>
  </p:clrMapOvr>
  <p:transition advClick="0">
    <p:sndAc>
      <p:stSnd>
        <p:snd r:embed="rId1" name="laser.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53A7D79-2B05-4D26-B49D-978BBBECAB78}" type="datetime1">
              <a:rPr lang="en-US"/>
              <a:pPr>
                <a:defRPr/>
              </a:pPr>
              <a:t>3/10/2016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A235871-8341-488A-87A2-98C8EDF45E6A}" type="slidenum">
              <a:rPr lang="en-US"/>
              <a:pPr>
                <a:defRPr/>
              </a:pPr>
              <a:t>‹#›</a:t>
            </a:fld>
            <a:endParaRPr lang="en-US" dirty="0"/>
          </a:p>
        </p:txBody>
      </p:sp>
    </p:spTree>
    <p:extLst>
      <p:ext uri="{BB962C8B-B14F-4D97-AF65-F5344CB8AC3E}">
        <p14:creationId xmlns:p14="http://schemas.microsoft.com/office/powerpoint/2010/main" xmlns="" val="2783691859"/>
      </p:ext>
    </p:extLst>
  </p:cSld>
  <p:clrMapOvr>
    <a:masterClrMapping/>
  </p:clrMapOvr>
  <p:transition advClick="0">
    <p:sndAc>
      <p:stSnd>
        <p:snd r:embed="rId1" name="laser.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70383A-1BD3-4AB6-9642-0CD8FE8CF7FF}" type="datetime1">
              <a:rPr lang="en-US"/>
              <a:pPr>
                <a:defRPr/>
              </a:pPr>
              <a:t>3/10/2016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F48A137-4C0C-430F-889B-2C03999DEB8B}" type="slidenum">
              <a:rPr lang="en-US"/>
              <a:pPr>
                <a:defRPr/>
              </a:pPr>
              <a:t>‹#›</a:t>
            </a:fld>
            <a:endParaRPr lang="en-US" dirty="0"/>
          </a:p>
        </p:txBody>
      </p:sp>
    </p:spTree>
    <p:extLst>
      <p:ext uri="{BB962C8B-B14F-4D97-AF65-F5344CB8AC3E}">
        <p14:creationId xmlns:p14="http://schemas.microsoft.com/office/powerpoint/2010/main" xmlns="" val="3166586969"/>
      </p:ext>
    </p:extLst>
  </p:cSld>
  <p:clrMapOvr>
    <a:masterClrMapping/>
  </p:clrMapOvr>
  <p:transition advClick="0">
    <p:sndAc>
      <p:stSnd>
        <p:snd r:embed="rId1" name="lase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7E5E997-E5E5-4FB5-8ADD-DFF0D0F31D0E}" type="datetime1">
              <a:rPr lang="en-US"/>
              <a:pPr>
                <a:defRPr/>
              </a:pPr>
              <a:t>3/10/2016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6B58DB-B0F0-4C9E-B91E-94F8581FD238}" type="slidenum">
              <a:rPr lang="en-US"/>
              <a:pPr>
                <a:defRPr/>
              </a:pPr>
              <a:t>‹#›</a:t>
            </a:fld>
            <a:endParaRPr lang="en-US" dirty="0"/>
          </a:p>
        </p:txBody>
      </p:sp>
    </p:spTree>
    <p:extLst>
      <p:ext uri="{BB962C8B-B14F-4D97-AF65-F5344CB8AC3E}">
        <p14:creationId xmlns:p14="http://schemas.microsoft.com/office/powerpoint/2010/main" xmlns="" val="16789278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ADBDAF-F7ED-42D2-98D2-086042B7512B}" type="datetime1">
              <a:rPr lang="en-US"/>
              <a:pPr>
                <a:defRPr/>
              </a:pPr>
              <a:t>3/10/2016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E2BC63D-9A14-4A53-B6D3-9D712D5DDA51}" type="slidenum">
              <a:rPr lang="en-US"/>
              <a:pPr>
                <a:defRPr/>
              </a:pPr>
              <a:t>‹#›</a:t>
            </a:fld>
            <a:endParaRPr lang="en-US" dirty="0"/>
          </a:p>
        </p:txBody>
      </p:sp>
    </p:spTree>
    <p:extLst>
      <p:ext uri="{BB962C8B-B14F-4D97-AF65-F5344CB8AC3E}">
        <p14:creationId xmlns:p14="http://schemas.microsoft.com/office/powerpoint/2010/main" xmlns="" val="4217964228"/>
      </p:ext>
    </p:extLst>
  </p:cSld>
  <p:clrMapOvr>
    <a:masterClrMapping/>
  </p:clrMapOvr>
  <p:transition advClick="0">
    <p:sndAc>
      <p:stSnd>
        <p:snd r:embed="rId1" name="laser.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A9A495-A94D-4D21-9E66-8795F4D65096}" type="datetime1">
              <a:rPr lang="en-US"/>
              <a:pPr>
                <a:defRPr/>
              </a:pPr>
              <a:t>3/10/2016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AB7707-DF2A-4F0A-8935-222F1877236D}" type="slidenum">
              <a:rPr lang="en-US"/>
              <a:pPr>
                <a:defRPr/>
              </a:pPr>
              <a:t>‹#›</a:t>
            </a:fld>
            <a:endParaRPr lang="en-US" dirty="0"/>
          </a:p>
        </p:txBody>
      </p:sp>
    </p:spTree>
    <p:extLst>
      <p:ext uri="{BB962C8B-B14F-4D97-AF65-F5344CB8AC3E}">
        <p14:creationId xmlns:p14="http://schemas.microsoft.com/office/powerpoint/2010/main" xmlns="" val="505178218"/>
      </p:ext>
    </p:extLst>
  </p:cSld>
  <p:clrMapOvr>
    <a:masterClrMapping/>
  </p:clrMapOvr>
  <p:transition advClick="0">
    <p:sndAc>
      <p:stSnd>
        <p:snd r:embed="rId1" name="laser.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B24BCE-0778-463B-B583-83CDAEF8F529}" type="datetime1">
              <a:rPr lang="en-US"/>
              <a:pPr>
                <a:defRPr/>
              </a:pPr>
              <a:t>3/10/2016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278889-425D-4160-8411-CEE595391B01}" type="slidenum">
              <a:rPr lang="en-US"/>
              <a:pPr>
                <a:defRPr/>
              </a:pPr>
              <a:t>‹#›</a:t>
            </a:fld>
            <a:endParaRPr lang="en-US" dirty="0"/>
          </a:p>
        </p:txBody>
      </p:sp>
    </p:spTree>
    <p:extLst>
      <p:ext uri="{BB962C8B-B14F-4D97-AF65-F5344CB8AC3E}">
        <p14:creationId xmlns:p14="http://schemas.microsoft.com/office/powerpoint/2010/main" xmlns="" val="3485148816"/>
      </p:ext>
    </p:extLst>
  </p:cSld>
  <p:clrMapOvr>
    <a:masterClrMapping/>
  </p:clrMapOvr>
  <p:transition advClick="0">
    <p:sndAc>
      <p:stSnd>
        <p:snd r:embed="rId1" name="laser.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27C589-A310-4E94-B300-A8D8E70CD53A}"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04FE5E-D22F-410E-AF08-A5EC7B87CCD2}" type="slidenum">
              <a:rPr lang="en-US"/>
              <a:pPr>
                <a:defRPr/>
              </a:pPr>
              <a:t>‹#›</a:t>
            </a:fld>
            <a:endParaRPr lang="en-US" dirty="0"/>
          </a:p>
        </p:txBody>
      </p:sp>
    </p:spTree>
    <p:extLst>
      <p:ext uri="{BB962C8B-B14F-4D97-AF65-F5344CB8AC3E}">
        <p14:creationId xmlns:p14="http://schemas.microsoft.com/office/powerpoint/2010/main" xmlns="" val="3696428469"/>
      </p:ext>
    </p:extLst>
  </p:cSld>
  <p:clrMapOvr>
    <a:masterClrMapping/>
  </p:clrMapOvr>
  <p:transition advClick="0">
    <p:sndAc>
      <p:stSnd>
        <p:snd r:embed="rId1" name="laser.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C74311-CF26-460C-B9A8-1EC5336611DF}"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D8D3D5-1E3A-4D4D-8E8F-EDA58ED0F0B7}" type="slidenum">
              <a:rPr lang="en-US"/>
              <a:pPr>
                <a:defRPr/>
              </a:pPr>
              <a:t>‹#›</a:t>
            </a:fld>
            <a:endParaRPr lang="en-US" dirty="0"/>
          </a:p>
        </p:txBody>
      </p:sp>
    </p:spTree>
    <p:extLst>
      <p:ext uri="{BB962C8B-B14F-4D97-AF65-F5344CB8AC3E}">
        <p14:creationId xmlns:p14="http://schemas.microsoft.com/office/powerpoint/2010/main" xmlns="" val="2368950671"/>
      </p:ext>
    </p:extLst>
  </p:cSld>
  <p:clrMapOvr>
    <a:masterClrMapping/>
  </p:clrMapOvr>
  <p:transition advClick="0">
    <p:sndAc>
      <p:stSnd>
        <p:snd r:embed="rId1" name="laser.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1A3ED66-90F9-436D-A96B-A8707A02D52A}"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BFFC2E-A143-4B13-A9BB-8A0C5DC2DDD8}" type="slidenum">
              <a:rPr lang="en-US"/>
              <a:pPr>
                <a:defRPr/>
              </a:pPr>
              <a:t>‹#›</a:t>
            </a:fld>
            <a:endParaRPr lang="en-US" dirty="0"/>
          </a:p>
        </p:txBody>
      </p:sp>
    </p:spTree>
    <p:extLst>
      <p:ext uri="{BB962C8B-B14F-4D97-AF65-F5344CB8AC3E}">
        <p14:creationId xmlns:p14="http://schemas.microsoft.com/office/powerpoint/2010/main" xmlns="" val="2208117440"/>
      </p:ext>
    </p:extLst>
  </p:cSld>
  <p:clrMapOvr>
    <a:masterClrMapping/>
  </p:clrMapOvr>
  <p:transition advClick="0">
    <p:sndAc>
      <p:stSnd>
        <p:snd r:embed="rId1" name="laser.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88FADE-D9E4-497F-929A-DDCCB87FD829}"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4FC62E-C57F-4530-8D1D-7A9B7476A410}" type="slidenum">
              <a:rPr lang="en-US"/>
              <a:pPr>
                <a:defRPr/>
              </a:pPr>
              <a:t>‹#›</a:t>
            </a:fld>
            <a:endParaRPr lang="en-US" dirty="0"/>
          </a:p>
        </p:txBody>
      </p:sp>
    </p:spTree>
    <p:extLst>
      <p:ext uri="{BB962C8B-B14F-4D97-AF65-F5344CB8AC3E}">
        <p14:creationId xmlns:p14="http://schemas.microsoft.com/office/powerpoint/2010/main" xmlns="" val="2544043140"/>
      </p:ext>
    </p:extLst>
  </p:cSld>
  <p:clrMapOvr>
    <a:masterClrMapping/>
  </p:clrMapOvr>
  <p:transition advClick="0">
    <p:sndAc>
      <p:stSnd>
        <p:snd r:embed="rId1" name="laser.wav"/>
      </p:st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34B728-79F6-4EF7-BAAD-CF0D3212FAA8}"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E64299-9F53-4DA7-B937-850BCB346C7F}" type="slidenum">
              <a:rPr lang="en-US"/>
              <a:pPr>
                <a:defRPr/>
              </a:pPr>
              <a:t>‹#›</a:t>
            </a:fld>
            <a:endParaRPr lang="en-US" dirty="0"/>
          </a:p>
        </p:txBody>
      </p:sp>
    </p:spTree>
    <p:extLst>
      <p:ext uri="{BB962C8B-B14F-4D97-AF65-F5344CB8AC3E}">
        <p14:creationId xmlns:p14="http://schemas.microsoft.com/office/powerpoint/2010/main" xmlns="" val="3940176792"/>
      </p:ext>
    </p:extLst>
  </p:cSld>
  <p:clrMapOvr>
    <a:masterClrMapping/>
  </p:clrMapOvr>
  <p:transition advClick="0">
    <p:sndAc>
      <p:stSnd>
        <p:snd r:embed="rId1" name="laser.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57CD333-001B-4612-9E9B-F280B4C1E486}" type="datetime1">
              <a:rPr lang="en-US"/>
              <a:pPr>
                <a:defRPr/>
              </a:pPr>
              <a:t>3/10/2016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051ABC-2DD2-4C75-8A06-15B6CB3FF4FB}" type="slidenum">
              <a:rPr lang="en-US"/>
              <a:pPr>
                <a:defRPr/>
              </a:pPr>
              <a:t>‹#›</a:t>
            </a:fld>
            <a:endParaRPr lang="en-US" dirty="0"/>
          </a:p>
        </p:txBody>
      </p:sp>
    </p:spTree>
    <p:extLst>
      <p:ext uri="{BB962C8B-B14F-4D97-AF65-F5344CB8AC3E}">
        <p14:creationId xmlns:p14="http://schemas.microsoft.com/office/powerpoint/2010/main" xmlns="" val="4042876878"/>
      </p:ext>
    </p:extLst>
  </p:cSld>
  <p:clrMapOvr>
    <a:masterClrMapping/>
  </p:clrMapOvr>
  <p:transition advClick="0">
    <p:sndAc>
      <p:stSnd>
        <p:snd r:embed="rId1" name="laser.wav"/>
      </p:st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A13748-72BA-4CC1-9A85-F5E16CA652C1}" type="datetime1">
              <a:rPr lang="en-US"/>
              <a:pPr>
                <a:defRPr/>
              </a:pPr>
              <a:t>3/10/2016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5E855D-A9F8-4A32-8D65-3EEC988DB5FE}" type="slidenum">
              <a:rPr lang="en-US"/>
              <a:pPr>
                <a:defRPr/>
              </a:pPr>
              <a:t>‹#›</a:t>
            </a:fld>
            <a:endParaRPr lang="en-US" dirty="0"/>
          </a:p>
        </p:txBody>
      </p:sp>
    </p:spTree>
    <p:extLst>
      <p:ext uri="{BB962C8B-B14F-4D97-AF65-F5344CB8AC3E}">
        <p14:creationId xmlns:p14="http://schemas.microsoft.com/office/powerpoint/2010/main" xmlns="" val="873822401"/>
      </p:ext>
    </p:extLst>
  </p:cSld>
  <p:clrMapOvr>
    <a:masterClrMapping/>
  </p:clrMapOvr>
  <p:transition advClick="0">
    <p:sndAc>
      <p:stSnd>
        <p:snd r:embed="rId1" name="lase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F6CA80-8B95-499D-AD18-98650D300D9C}" type="datetime1">
              <a:rPr lang="en-US"/>
              <a:pPr>
                <a:defRPr/>
              </a:pPr>
              <a:t>3/10/2016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210BB7-51CC-48C0-8DCB-DD4BCC91D1A2}" type="slidenum">
              <a:rPr lang="en-US"/>
              <a:pPr>
                <a:defRPr/>
              </a:pPr>
              <a:t>‹#›</a:t>
            </a:fld>
            <a:endParaRPr lang="en-US" dirty="0"/>
          </a:p>
        </p:txBody>
      </p:sp>
    </p:spTree>
    <p:extLst>
      <p:ext uri="{BB962C8B-B14F-4D97-AF65-F5344CB8AC3E}">
        <p14:creationId xmlns:p14="http://schemas.microsoft.com/office/powerpoint/2010/main" xmlns="" val="13383401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8BDDB98-7A44-49CD-AC1A-26CE318CA58A}" type="datetime1">
              <a:rPr lang="en-US"/>
              <a:pPr>
                <a:defRPr/>
              </a:pPr>
              <a:t>3/10/2016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F513749-FCD1-4559-971E-ACAA2CBA9947}" type="slidenum">
              <a:rPr lang="en-US"/>
              <a:pPr>
                <a:defRPr/>
              </a:pPr>
              <a:t>‹#›</a:t>
            </a:fld>
            <a:endParaRPr lang="en-US" dirty="0"/>
          </a:p>
        </p:txBody>
      </p:sp>
    </p:spTree>
    <p:extLst>
      <p:ext uri="{BB962C8B-B14F-4D97-AF65-F5344CB8AC3E}">
        <p14:creationId xmlns:p14="http://schemas.microsoft.com/office/powerpoint/2010/main" xmlns="" val="135367436"/>
      </p:ext>
    </p:extLst>
  </p:cSld>
  <p:clrMapOvr>
    <a:masterClrMapping/>
  </p:clrMapOvr>
  <p:transition advClick="0">
    <p:sndAc>
      <p:stSnd>
        <p:snd r:embed="rId1" name="laser.wav"/>
      </p:st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4E15A6-003D-4463-B048-7A2E12983570}" type="datetime1">
              <a:rPr lang="en-US"/>
              <a:pPr>
                <a:defRPr/>
              </a:pPr>
              <a:t>3/10/2016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DE75047-B56E-46BE-989A-D66FA507AB13}" type="slidenum">
              <a:rPr lang="en-US"/>
              <a:pPr>
                <a:defRPr/>
              </a:pPr>
              <a:t>‹#›</a:t>
            </a:fld>
            <a:endParaRPr lang="en-US" dirty="0"/>
          </a:p>
        </p:txBody>
      </p:sp>
    </p:spTree>
    <p:extLst>
      <p:ext uri="{BB962C8B-B14F-4D97-AF65-F5344CB8AC3E}">
        <p14:creationId xmlns:p14="http://schemas.microsoft.com/office/powerpoint/2010/main" xmlns="" val="1010739322"/>
      </p:ext>
    </p:extLst>
  </p:cSld>
  <p:clrMapOvr>
    <a:masterClrMapping/>
  </p:clrMapOvr>
  <p:transition advClick="0">
    <p:sndAc>
      <p:stSnd>
        <p:snd r:embed="rId1" name="laser.wav"/>
      </p:st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B0320C-C44D-406D-B834-CAD896C2E2B3}" type="datetime1">
              <a:rPr lang="en-US"/>
              <a:pPr>
                <a:defRPr/>
              </a:pPr>
              <a:t>3/10/2016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BD8CE3-278D-4464-9F35-9FEE81AA9986}" type="slidenum">
              <a:rPr lang="en-US"/>
              <a:pPr>
                <a:defRPr/>
              </a:pPr>
              <a:t>‹#›</a:t>
            </a:fld>
            <a:endParaRPr lang="en-US" dirty="0"/>
          </a:p>
        </p:txBody>
      </p:sp>
    </p:spTree>
    <p:extLst>
      <p:ext uri="{BB962C8B-B14F-4D97-AF65-F5344CB8AC3E}">
        <p14:creationId xmlns:p14="http://schemas.microsoft.com/office/powerpoint/2010/main" xmlns="" val="728931829"/>
      </p:ext>
    </p:extLst>
  </p:cSld>
  <p:clrMapOvr>
    <a:masterClrMapping/>
  </p:clrMapOvr>
  <p:transition advClick="0">
    <p:sndAc>
      <p:stSnd>
        <p:snd r:embed="rId1" name="laser.wav"/>
      </p:st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64755D-44A4-4CA4-8A12-DDCBF1355BAB}" type="datetime1">
              <a:rPr lang="en-US"/>
              <a:pPr>
                <a:defRPr/>
              </a:pPr>
              <a:t>3/10/2016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8AB396-9340-4D66-8D7B-E59DCA6657B7}" type="slidenum">
              <a:rPr lang="en-US"/>
              <a:pPr>
                <a:defRPr/>
              </a:pPr>
              <a:t>‹#›</a:t>
            </a:fld>
            <a:endParaRPr lang="en-US" dirty="0"/>
          </a:p>
        </p:txBody>
      </p:sp>
    </p:spTree>
    <p:extLst>
      <p:ext uri="{BB962C8B-B14F-4D97-AF65-F5344CB8AC3E}">
        <p14:creationId xmlns:p14="http://schemas.microsoft.com/office/powerpoint/2010/main" xmlns="" val="2467000911"/>
      </p:ext>
    </p:extLst>
  </p:cSld>
  <p:clrMapOvr>
    <a:masterClrMapping/>
  </p:clrMapOvr>
  <p:transition advClick="0">
    <p:sndAc>
      <p:stSnd>
        <p:snd r:embed="rId1" name="laser.wav"/>
      </p:st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D40EFB-2A1B-4C56-8349-26A5AC051DE5}"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3486D1-065D-4B6E-824D-DD96100A7064}" type="slidenum">
              <a:rPr lang="en-US"/>
              <a:pPr>
                <a:defRPr/>
              </a:pPr>
              <a:t>‹#›</a:t>
            </a:fld>
            <a:endParaRPr lang="en-US" dirty="0"/>
          </a:p>
        </p:txBody>
      </p:sp>
    </p:spTree>
    <p:extLst>
      <p:ext uri="{BB962C8B-B14F-4D97-AF65-F5344CB8AC3E}">
        <p14:creationId xmlns:p14="http://schemas.microsoft.com/office/powerpoint/2010/main" xmlns="" val="3340762240"/>
      </p:ext>
    </p:extLst>
  </p:cSld>
  <p:clrMapOvr>
    <a:masterClrMapping/>
  </p:clrMapOvr>
  <p:transition advClick="0">
    <p:sndAc>
      <p:stSnd>
        <p:snd r:embed="rId1" name="laser.wav"/>
      </p:st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660BB-6F13-433D-84D2-02842963A699}"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B1D7DC-366D-4CBB-8A47-F58CF3FFBE95}" type="slidenum">
              <a:rPr lang="en-US"/>
              <a:pPr>
                <a:defRPr/>
              </a:pPr>
              <a:t>‹#›</a:t>
            </a:fld>
            <a:endParaRPr lang="en-US" dirty="0"/>
          </a:p>
        </p:txBody>
      </p:sp>
    </p:spTree>
    <p:extLst>
      <p:ext uri="{BB962C8B-B14F-4D97-AF65-F5344CB8AC3E}">
        <p14:creationId xmlns:p14="http://schemas.microsoft.com/office/powerpoint/2010/main" xmlns="" val="2600047262"/>
      </p:ext>
    </p:extLst>
  </p:cSld>
  <p:clrMapOvr>
    <a:masterClrMapping/>
  </p:clrMapOvr>
  <p:transition advClick="0">
    <p:sndAc>
      <p:stSnd>
        <p:snd r:embed="rId1" name="laser.wav"/>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FDDD48-4DAA-46A1-9B42-9DA9441F8BBA}"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943A29-97AA-4998-A0D5-A4AA8649E02A}" type="slidenum">
              <a:rPr lang="en-US"/>
              <a:pPr>
                <a:defRPr/>
              </a:pPr>
              <a:t>‹#›</a:t>
            </a:fld>
            <a:endParaRPr lang="en-US" dirty="0"/>
          </a:p>
        </p:txBody>
      </p:sp>
    </p:spTree>
    <p:extLst>
      <p:ext uri="{BB962C8B-B14F-4D97-AF65-F5344CB8AC3E}">
        <p14:creationId xmlns:p14="http://schemas.microsoft.com/office/powerpoint/2010/main" xmlns="" val="2452242112"/>
      </p:ext>
    </p:extLst>
  </p:cSld>
  <p:clrMapOvr>
    <a:masterClrMapping/>
  </p:clrMapOvr>
  <p:transition advClick="0">
    <p:sndAc>
      <p:stSnd>
        <p:snd r:embed="rId1" name="laser.wav"/>
      </p:st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CFBAB6-DB26-40F6-93BE-299C3DA3501D}"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857269-7162-47C8-998A-24033752D28F}" type="slidenum">
              <a:rPr lang="en-US"/>
              <a:pPr>
                <a:defRPr/>
              </a:pPr>
              <a:t>‹#›</a:t>
            </a:fld>
            <a:endParaRPr lang="en-US" dirty="0"/>
          </a:p>
        </p:txBody>
      </p:sp>
    </p:spTree>
    <p:extLst>
      <p:ext uri="{BB962C8B-B14F-4D97-AF65-F5344CB8AC3E}">
        <p14:creationId xmlns:p14="http://schemas.microsoft.com/office/powerpoint/2010/main" xmlns="" val="3090863174"/>
      </p:ext>
    </p:extLst>
  </p:cSld>
  <p:clrMapOvr>
    <a:masterClrMapping/>
  </p:clrMapOvr>
  <p:transition advClick="0">
    <p:sndAc>
      <p:stSnd>
        <p:snd r:embed="rId1" name="laser.wav"/>
      </p:st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B17B75-47DF-4189-A4F0-1545BFF0911D}"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FA9EAF-B3D0-4467-98E7-FD7B6244278A}" type="slidenum">
              <a:rPr lang="en-US"/>
              <a:pPr>
                <a:defRPr/>
              </a:pPr>
              <a:t>‹#›</a:t>
            </a:fld>
            <a:endParaRPr lang="en-US" dirty="0"/>
          </a:p>
        </p:txBody>
      </p:sp>
    </p:spTree>
    <p:extLst>
      <p:ext uri="{BB962C8B-B14F-4D97-AF65-F5344CB8AC3E}">
        <p14:creationId xmlns:p14="http://schemas.microsoft.com/office/powerpoint/2010/main" xmlns="" val="507255538"/>
      </p:ext>
    </p:extLst>
  </p:cSld>
  <p:clrMapOvr>
    <a:masterClrMapping/>
  </p:clrMapOvr>
  <p:transition advClick="0">
    <p:sndAc>
      <p:stSnd>
        <p:snd r:embed="rId1" name="laser.wav"/>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9AA062A-7B1E-4DA8-B56D-7743357D1ED6}" type="datetime1">
              <a:rPr lang="en-US"/>
              <a:pPr>
                <a:defRPr/>
              </a:pPr>
              <a:t>3/10/2016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A16CBF-7883-4B07-A6C1-9EFF9251979C}" type="slidenum">
              <a:rPr lang="en-US"/>
              <a:pPr>
                <a:defRPr/>
              </a:pPr>
              <a:t>‹#›</a:t>
            </a:fld>
            <a:endParaRPr lang="en-US" dirty="0"/>
          </a:p>
        </p:txBody>
      </p:sp>
    </p:spTree>
    <p:extLst>
      <p:ext uri="{BB962C8B-B14F-4D97-AF65-F5344CB8AC3E}">
        <p14:creationId xmlns:p14="http://schemas.microsoft.com/office/powerpoint/2010/main" xmlns="" val="2570652900"/>
      </p:ext>
    </p:extLst>
  </p:cSld>
  <p:clrMapOvr>
    <a:masterClrMapping/>
  </p:clrMapOvr>
  <p:transition advClick="0">
    <p:sndAc>
      <p:stSnd>
        <p:snd r:embed="rId1" name="lase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E6A898-029D-4153-AE12-1EDBDAF981F9}" type="datetime1">
              <a:rPr lang="en-US"/>
              <a:pPr>
                <a:defRPr/>
              </a:pPr>
              <a:t>3/10/2016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B673A08-F96E-40E9-B76B-821B33320210}" type="slidenum">
              <a:rPr lang="en-US"/>
              <a:pPr>
                <a:defRPr/>
              </a:pPr>
              <a:t>‹#›</a:t>
            </a:fld>
            <a:endParaRPr lang="en-US" dirty="0"/>
          </a:p>
        </p:txBody>
      </p:sp>
    </p:spTree>
    <p:extLst>
      <p:ext uri="{BB962C8B-B14F-4D97-AF65-F5344CB8AC3E}">
        <p14:creationId xmlns:p14="http://schemas.microsoft.com/office/powerpoint/2010/main" xmlns="" val="3857970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21F8A-F729-4A6C-870D-EAE1487585FF}" type="datetime1">
              <a:rPr lang="en-US"/>
              <a:pPr>
                <a:defRPr/>
              </a:pPr>
              <a:t>3/10/2016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9C4944-A814-42BA-B2AF-D2B2D6C75B30}" type="slidenum">
              <a:rPr lang="en-US"/>
              <a:pPr>
                <a:defRPr/>
              </a:pPr>
              <a:t>‹#›</a:t>
            </a:fld>
            <a:endParaRPr lang="en-US" dirty="0"/>
          </a:p>
        </p:txBody>
      </p:sp>
    </p:spTree>
    <p:extLst>
      <p:ext uri="{BB962C8B-B14F-4D97-AF65-F5344CB8AC3E}">
        <p14:creationId xmlns:p14="http://schemas.microsoft.com/office/powerpoint/2010/main" xmlns="" val="3044937424"/>
      </p:ext>
    </p:extLst>
  </p:cSld>
  <p:clrMapOvr>
    <a:masterClrMapping/>
  </p:clrMapOvr>
  <p:transition advClick="0">
    <p:sndAc>
      <p:stSnd>
        <p:snd r:embed="rId1" name="laser.wav"/>
      </p:st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C2B4FC-C7CC-4EAB-8121-CA52B3F89BEF}" type="datetime1">
              <a:rPr lang="en-US"/>
              <a:pPr>
                <a:defRPr/>
              </a:pPr>
              <a:t>3/10/2016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0A988A-960D-4280-A1C1-CF2187F625C6}" type="slidenum">
              <a:rPr lang="en-US"/>
              <a:pPr>
                <a:defRPr/>
              </a:pPr>
              <a:t>‹#›</a:t>
            </a:fld>
            <a:endParaRPr lang="en-US" dirty="0"/>
          </a:p>
        </p:txBody>
      </p:sp>
    </p:spTree>
    <p:extLst>
      <p:ext uri="{BB962C8B-B14F-4D97-AF65-F5344CB8AC3E}">
        <p14:creationId xmlns:p14="http://schemas.microsoft.com/office/powerpoint/2010/main" xmlns="" val="3556287362"/>
      </p:ext>
    </p:extLst>
  </p:cSld>
  <p:clrMapOvr>
    <a:masterClrMapping/>
  </p:clrMapOvr>
  <p:transition advClick="0">
    <p:sndAc>
      <p:stSnd>
        <p:snd r:embed="rId1" name="laser.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14E3F5-4B62-490D-B5B7-F43B8D641307}" type="datetime1">
              <a:rPr lang="en-US"/>
              <a:pPr>
                <a:defRPr/>
              </a:pPr>
              <a:t>3/10/2016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80EE4E0-67A0-44E2-9ACA-8028BEB38759}" type="slidenum">
              <a:rPr lang="en-US"/>
              <a:pPr>
                <a:defRPr/>
              </a:pPr>
              <a:t>‹#›</a:t>
            </a:fld>
            <a:endParaRPr lang="en-US" dirty="0"/>
          </a:p>
        </p:txBody>
      </p:sp>
    </p:spTree>
    <p:extLst>
      <p:ext uri="{BB962C8B-B14F-4D97-AF65-F5344CB8AC3E}">
        <p14:creationId xmlns:p14="http://schemas.microsoft.com/office/powerpoint/2010/main" xmlns="" val="2438981858"/>
      </p:ext>
    </p:extLst>
  </p:cSld>
  <p:clrMapOvr>
    <a:masterClrMapping/>
  </p:clrMapOvr>
  <p:transition advClick="0">
    <p:sndAc>
      <p:stSnd>
        <p:snd r:embed="rId1" name="laser.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ECD3B3-B817-44F4-AF04-500BC0C62EA4}" type="datetime1">
              <a:rPr lang="en-US"/>
              <a:pPr>
                <a:defRPr/>
              </a:pPr>
              <a:t>3/10/2016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99C599-C78A-490C-A9B5-89517F81A940}" type="slidenum">
              <a:rPr lang="en-US"/>
              <a:pPr>
                <a:defRPr/>
              </a:pPr>
              <a:t>‹#›</a:t>
            </a:fld>
            <a:endParaRPr lang="en-US" dirty="0"/>
          </a:p>
        </p:txBody>
      </p:sp>
    </p:spTree>
    <p:extLst>
      <p:ext uri="{BB962C8B-B14F-4D97-AF65-F5344CB8AC3E}">
        <p14:creationId xmlns:p14="http://schemas.microsoft.com/office/powerpoint/2010/main" xmlns="" val="3063192191"/>
      </p:ext>
    </p:extLst>
  </p:cSld>
  <p:clrMapOvr>
    <a:masterClrMapping/>
  </p:clrMapOvr>
  <p:transition advClick="0">
    <p:sndAc>
      <p:stSnd>
        <p:snd r:embed="rId1" name="laser.wav"/>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31ECDF-514D-441E-BA2D-C108636C3720}" type="datetime1">
              <a:rPr lang="en-US"/>
              <a:pPr>
                <a:defRPr/>
              </a:pPr>
              <a:t>3/10/2016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051528-EF91-47B1-AF74-849BD7F88494}" type="slidenum">
              <a:rPr lang="en-US"/>
              <a:pPr>
                <a:defRPr/>
              </a:pPr>
              <a:t>‹#›</a:t>
            </a:fld>
            <a:endParaRPr lang="en-US" dirty="0"/>
          </a:p>
        </p:txBody>
      </p:sp>
    </p:spTree>
    <p:extLst>
      <p:ext uri="{BB962C8B-B14F-4D97-AF65-F5344CB8AC3E}">
        <p14:creationId xmlns:p14="http://schemas.microsoft.com/office/powerpoint/2010/main" xmlns="" val="502651578"/>
      </p:ext>
    </p:extLst>
  </p:cSld>
  <p:clrMapOvr>
    <a:masterClrMapping/>
  </p:clrMapOvr>
  <p:transition advClick="0">
    <p:sndAc>
      <p:stSnd>
        <p:snd r:embed="rId1" name="laser.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FF3269-1C64-4957-AE9E-55BFA63CCF83}"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7F0617-2F02-47B0-AB5D-11C9D28EC957}" type="slidenum">
              <a:rPr lang="en-US"/>
              <a:pPr>
                <a:defRPr/>
              </a:pPr>
              <a:t>‹#›</a:t>
            </a:fld>
            <a:endParaRPr lang="en-US" dirty="0"/>
          </a:p>
        </p:txBody>
      </p:sp>
    </p:spTree>
    <p:extLst>
      <p:ext uri="{BB962C8B-B14F-4D97-AF65-F5344CB8AC3E}">
        <p14:creationId xmlns:p14="http://schemas.microsoft.com/office/powerpoint/2010/main" xmlns="" val="1386578923"/>
      </p:ext>
    </p:extLst>
  </p:cSld>
  <p:clrMapOvr>
    <a:masterClrMapping/>
  </p:clrMapOvr>
  <p:transition advClick="0">
    <p:sndAc>
      <p:stSnd>
        <p:snd r:embed="rId1" name="laser.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9E0C9B-4701-486A-8663-E49F2CCE2981}"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8BEA92-1222-4519-9CC7-6C77FEA98EF4}" type="slidenum">
              <a:rPr lang="en-US"/>
              <a:pPr>
                <a:defRPr/>
              </a:pPr>
              <a:t>‹#›</a:t>
            </a:fld>
            <a:endParaRPr lang="en-US" dirty="0"/>
          </a:p>
        </p:txBody>
      </p:sp>
    </p:spTree>
    <p:extLst>
      <p:ext uri="{BB962C8B-B14F-4D97-AF65-F5344CB8AC3E}">
        <p14:creationId xmlns:p14="http://schemas.microsoft.com/office/powerpoint/2010/main" xmlns="" val="1062143289"/>
      </p:ext>
    </p:extLst>
  </p:cSld>
  <p:clrMapOvr>
    <a:masterClrMapping/>
  </p:clrMapOvr>
  <p:transition advClick="0">
    <p:sndAc>
      <p:stSnd>
        <p:snd r:embed="rId1" name="laser.wav"/>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F479CB6-DEAC-4B46-94CB-68783EBCD4BC}"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73A6B8-A581-4B9D-8159-167AB8FD0D39}" type="slidenum">
              <a:rPr lang="en-US"/>
              <a:pPr>
                <a:defRPr/>
              </a:pPr>
              <a:t>‹#›</a:t>
            </a:fld>
            <a:endParaRPr lang="en-US" dirty="0"/>
          </a:p>
        </p:txBody>
      </p:sp>
    </p:spTree>
    <p:extLst>
      <p:ext uri="{BB962C8B-B14F-4D97-AF65-F5344CB8AC3E}">
        <p14:creationId xmlns:p14="http://schemas.microsoft.com/office/powerpoint/2010/main" xmlns="" val="1361787184"/>
      </p:ext>
    </p:extLst>
  </p:cSld>
  <p:clrMapOvr>
    <a:masterClrMapping/>
  </p:clrMapOvr>
  <p:transition advClick="0">
    <p:sndAc>
      <p:stSnd>
        <p:snd r:embed="rId1" name="laser.wav"/>
      </p:st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0B065C-1E88-4119-94A0-636F425A945E}"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006141-CC64-4685-A557-124A1FBF9C54}" type="slidenum">
              <a:rPr lang="en-US"/>
              <a:pPr>
                <a:defRPr/>
              </a:pPr>
              <a:t>‹#›</a:t>
            </a:fld>
            <a:endParaRPr lang="en-US" dirty="0"/>
          </a:p>
        </p:txBody>
      </p:sp>
    </p:spTree>
    <p:extLst>
      <p:ext uri="{BB962C8B-B14F-4D97-AF65-F5344CB8AC3E}">
        <p14:creationId xmlns:p14="http://schemas.microsoft.com/office/powerpoint/2010/main" xmlns="" val="603315800"/>
      </p:ext>
    </p:extLst>
  </p:cSld>
  <p:clrMapOvr>
    <a:masterClrMapping/>
  </p:clrMapOvr>
  <p:transition advClick="0">
    <p:sndAc>
      <p:stSnd>
        <p:snd r:embed="rId1" name="laser.wav"/>
      </p:st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C814BC-4480-4DCD-9D4F-0D69EDD83762}"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557185-D481-4A30-8B2E-84E9FB239FDC}" type="slidenum">
              <a:rPr lang="en-US"/>
              <a:pPr>
                <a:defRPr/>
              </a:pPr>
              <a:t>‹#›</a:t>
            </a:fld>
            <a:endParaRPr lang="en-US" dirty="0"/>
          </a:p>
        </p:txBody>
      </p:sp>
    </p:spTree>
    <p:extLst>
      <p:ext uri="{BB962C8B-B14F-4D97-AF65-F5344CB8AC3E}">
        <p14:creationId xmlns:p14="http://schemas.microsoft.com/office/powerpoint/2010/main" xmlns="" val="2936779048"/>
      </p:ext>
    </p:extLst>
  </p:cSld>
  <p:clrMapOvr>
    <a:masterClrMapping/>
  </p:clrMapOvr>
  <p:transition advClick="0">
    <p:sndAc>
      <p:stSnd>
        <p:snd r:embed="rId1" name="lase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4BCE91-752F-4822-80A7-C13FF739D778}" type="datetime1">
              <a:rPr lang="en-US"/>
              <a:pPr>
                <a:defRPr/>
              </a:pPr>
              <a:t>3/10/2016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8E1BB74-AB3E-420D-89AC-B220B7007201}" type="slidenum">
              <a:rPr lang="en-US"/>
              <a:pPr>
                <a:defRPr/>
              </a:pPr>
              <a:t>‹#›</a:t>
            </a:fld>
            <a:endParaRPr lang="en-US" dirty="0"/>
          </a:p>
        </p:txBody>
      </p:sp>
    </p:spTree>
    <p:extLst>
      <p:ext uri="{BB962C8B-B14F-4D97-AF65-F5344CB8AC3E}">
        <p14:creationId xmlns:p14="http://schemas.microsoft.com/office/powerpoint/2010/main" xmlns="" val="9259262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E123346-62AB-4F76-8FF4-805FE663099C}" type="datetime1">
              <a:rPr lang="en-US"/>
              <a:pPr>
                <a:defRPr/>
              </a:pPr>
              <a:t>3/10/2016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87C8FD-9D27-4175-8A2B-AE528799B942}" type="slidenum">
              <a:rPr lang="en-US"/>
              <a:pPr>
                <a:defRPr/>
              </a:pPr>
              <a:t>‹#›</a:t>
            </a:fld>
            <a:endParaRPr lang="en-US" dirty="0"/>
          </a:p>
        </p:txBody>
      </p:sp>
    </p:spTree>
    <p:extLst>
      <p:ext uri="{BB962C8B-B14F-4D97-AF65-F5344CB8AC3E}">
        <p14:creationId xmlns:p14="http://schemas.microsoft.com/office/powerpoint/2010/main" xmlns="" val="579925868"/>
      </p:ext>
    </p:extLst>
  </p:cSld>
  <p:clrMapOvr>
    <a:masterClrMapping/>
  </p:clrMapOvr>
  <p:transition advClick="0">
    <p:sndAc>
      <p:stSnd>
        <p:snd r:embed="rId1" name="laser.wav"/>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C9FD12B-503A-4850-8274-36ED410692CA}" type="datetime1">
              <a:rPr lang="en-US"/>
              <a:pPr>
                <a:defRPr/>
              </a:pPr>
              <a:t>3/10/2016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B752489-38EE-484C-B81B-4B04E5B53FAB}" type="slidenum">
              <a:rPr lang="en-US"/>
              <a:pPr>
                <a:defRPr/>
              </a:pPr>
              <a:t>‹#›</a:t>
            </a:fld>
            <a:endParaRPr lang="en-US" dirty="0"/>
          </a:p>
        </p:txBody>
      </p:sp>
    </p:spTree>
    <p:extLst>
      <p:ext uri="{BB962C8B-B14F-4D97-AF65-F5344CB8AC3E}">
        <p14:creationId xmlns:p14="http://schemas.microsoft.com/office/powerpoint/2010/main" xmlns="" val="2014883231"/>
      </p:ext>
    </p:extLst>
  </p:cSld>
  <p:clrMapOvr>
    <a:masterClrMapping/>
  </p:clrMapOvr>
  <p:transition advClick="0">
    <p:sndAc>
      <p:stSnd>
        <p:snd r:embed="rId1" name="laser.wav"/>
      </p:stSnd>
    </p:sndAc>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4661706-64BF-48A7-A762-C7553BDD04FA}" type="datetime1">
              <a:rPr lang="en-US"/>
              <a:pPr>
                <a:defRPr/>
              </a:pPr>
              <a:t>3/10/2016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B0D25B-4316-45B8-B5EF-69C8D0D7193A}" type="slidenum">
              <a:rPr lang="en-US"/>
              <a:pPr>
                <a:defRPr/>
              </a:pPr>
              <a:t>‹#›</a:t>
            </a:fld>
            <a:endParaRPr lang="en-US" dirty="0"/>
          </a:p>
        </p:txBody>
      </p:sp>
    </p:spTree>
    <p:extLst>
      <p:ext uri="{BB962C8B-B14F-4D97-AF65-F5344CB8AC3E}">
        <p14:creationId xmlns:p14="http://schemas.microsoft.com/office/powerpoint/2010/main" xmlns="" val="663301611"/>
      </p:ext>
    </p:extLst>
  </p:cSld>
  <p:clrMapOvr>
    <a:masterClrMapping/>
  </p:clrMapOvr>
  <p:transition advClick="0">
    <p:sndAc>
      <p:stSnd>
        <p:snd r:embed="rId1" name="laser.wav"/>
      </p:st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188513-3FAB-4818-907B-EC64D6B85FC9}" type="datetime1">
              <a:rPr lang="en-US"/>
              <a:pPr>
                <a:defRPr/>
              </a:pPr>
              <a:t>3/10/2016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C4F6EB2-9AC4-41F1-AA32-8D4C2E469F6A}" type="slidenum">
              <a:rPr lang="en-US"/>
              <a:pPr>
                <a:defRPr/>
              </a:pPr>
              <a:t>‹#›</a:t>
            </a:fld>
            <a:endParaRPr lang="en-US" dirty="0"/>
          </a:p>
        </p:txBody>
      </p:sp>
    </p:spTree>
    <p:extLst>
      <p:ext uri="{BB962C8B-B14F-4D97-AF65-F5344CB8AC3E}">
        <p14:creationId xmlns:p14="http://schemas.microsoft.com/office/powerpoint/2010/main" xmlns="" val="2424950318"/>
      </p:ext>
    </p:extLst>
  </p:cSld>
  <p:clrMapOvr>
    <a:masterClrMapping/>
  </p:clrMapOvr>
  <p:transition advClick="0">
    <p:sndAc>
      <p:stSnd>
        <p:snd r:embed="rId1" name="laser.wav"/>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A90CD9-05A7-4400-9947-DE706861D7FC}" type="datetime1">
              <a:rPr lang="en-US"/>
              <a:pPr>
                <a:defRPr/>
              </a:pPr>
              <a:t>3/10/2016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69BC7D-A4D2-427E-9779-0BE55D8DB9BD}" type="slidenum">
              <a:rPr lang="en-US"/>
              <a:pPr>
                <a:defRPr/>
              </a:pPr>
              <a:t>‹#›</a:t>
            </a:fld>
            <a:endParaRPr lang="en-US" dirty="0"/>
          </a:p>
        </p:txBody>
      </p:sp>
    </p:spTree>
    <p:extLst>
      <p:ext uri="{BB962C8B-B14F-4D97-AF65-F5344CB8AC3E}">
        <p14:creationId xmlns:p14="http://schemas.microsoft.com/office/powerpoint/2010/main" xmlns="" val="182803208"/>
      </p:ext>
    </p:extLst>
  </p:cSld>
  <p:clrMapOvr>
    <a:masterClrMapping/>
  </p:clrMapOvr>
  <p:transition advClick="0">
    <p:sndAc>
      <p:stSnd>
        <p:snd r:embed="rId1" name="laser.wav"/>
      </p:stSnd>
    </p:sndAc>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A71A22-2971-47E9-B900-428E2442E047}" type="datetime1">
              <a:rPr lang="en-US"/>
              <a:pPr>
                <a:defRPr/>
              </a:pPr>
              <a:t>3/10/2016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99333D-A864-4F68-AF51-3DCBF72C7349}" type="slidenum">
              <a:rPr lang="en-US"/>
              <a:pPr>
                <a:defRPr/>
              </a:pPr>
              <a:t>‹#›</a:t>
            </a:fld>
            <a:endParaRPr lang="en-US" dirty="0"/>
          </a:p>
        </p:txBody>
      </p:sp>
    </p:spTree>
    <p:extLst>
      <p:ext uri="{BB962C8B-B14F-4D97-AF65-F5344CB8AC3E}">
        <p14:creationId xmlns:p14="http://schemas.microsoft.com/office/powerpoint/2010/main" xmlns="" val="205061984"/>
      </p:ext>
    </p:extLst>
  </p:cSld>
  <p:clrMapOvr>
    <a:masterClrMapping/>
  </p:clrMapOvr>
  <p:transition advClick="0">
    <p:sndAc>
      <p:stSnd>
        <p:snd r:embed="rId1" name="laser.wav"/>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A101D9-CA11-4096-A68C-E71C3C6E8A16}"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9CCA18-C9C6-4422-B0B8-5D35AAF41EAC}" type="slidenum">
              <a:rPr lang="en-US"/>
              <a:pPr>
                <a:defRPr/>
              </a:pPr>
              <a:t>‹#›</a:t>
            </a:fld>
            <a:endParaRPr lang="en-US" dirty="0"/>
          </a:p>
        </p:txBody>
      </p:sp>
    </p:spTree>
    <p:extLst>
      <p:ext uri="{BB962C8B-B14F-4D97-AF65-F5344CB8AC3E}">
        <p14:creationId xmlns:p14="http://schemas.microsoft.com/office/powerpoint/2010/main" xmlns="" val="3108867934"/>
      </p:ext>
    </p:extLst>
  </p:cSld>
  <p:clrMapOvr>
    <a:masterClrMapping/>
  </p:clrMapOvr>
  <p:transition advClick="0">
    <p:sndAc>
      <p:stSnd>
        <p:snd r:embed="rId1" name="laser.wav"/>
      </p:stSnd>
    </p:sndAc>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7A00B1-83A0-477B-9ABB-F492283581E2}" type="datetime1">
              <a:rPr lang="en-US"/>
              <a:pPr>
                <a:defRPr/>
              </a:pPr>
              <a:t>3/10/2016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B155AE-B3B4-4238-8AF6-926A61E5A559}" type="slidenum">
              <a:rPr lang="en-US"/>
              <a:pPr>
                <a:defRPr/>
              </a:pPr>
              <a:t>‹#›</a:t>
            </a:fld>
            <a:endParaRPr lang="en-US" dirty="0"/>
          </a:p>
        </p:txBody>
      </p:sp>
    </p:spTree>
    <p:extLst>
      <p:ext uri="{BB962C8B-B14F-4D97-AF65-F5344CB8AC3E}">
        <p14:creationId xmlns:p14="http://schemas.microsoft.com/office/powerpoint/2010/main" xmlns="" val="2020146524"/>
      </p:ext>
    </p:extLst>
  </p:cSld>
  <p:clrMapOvr>
    <a:masterClrMapping/>
  </p:clrMapOvr>
  <p:transition advClick="0">
    <p:sndAc>
      <p:stSnd>
        <p:snd r:embed="rId1" name="laser.wav"/>
      </p:stSnd>
    </p:sndAc>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85EF78F-53D8-4E58-8A27-EBA7E6C71552}" type="datetime1">
              <a:rPr lang="en-US" smtClean="0">
                <a:solidFill>
                  <a:prstClr val="black">
                    <a:tint val="75000"/>
                  </a:prstClr>
                </a:solidFill>
              </a:rPr>
              <a:pPr>
                <a:defRPr/>
              </a:pPr>
              <a:t>3/10/2016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26F240-7224-4189-AC1E-7C834129CF5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365731745"/>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B6DBAF-57DC-4715-B137-BB4BD998E9C7}" type="datetime1">
              <a:rPr lang="en-US" smtClean="0">
                <a:solidFill>
                  <a:prstClr val="black">
                    <a:tint val="75000"/>
                  </a:prstClr>
                </a:solidFill>
              </a:rPr>
              <a:pPr>
                <a:defRPr/>
              </a:pPr>
              <a:t>3/10/2016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5BBAD8-672A-47BE-B561-8907683447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19237066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881C49-015C-4358-A647-0C143AB844A2}" type="datetime1">
              <a:rPr lang="en-US"/>
              <a:pPr>
                <a:defRPr/>
              </a:pPr>
              <a:t>3/10/2016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763779-0DC6-4324-A074-5CAE040D9178}" type="slidenum">
              <a:rPr lang="en-US"/>
              <a:pPr>
                <a:defRPr/>
              </a:pPr>
              <a:t>‹#›</a:t>
            </a:fld>
            <a:endParaRPr lang="en-US" dirty="0"/>
          </a:p>
        </p:txBody>
      </p:sp>
    </p:spTree>
    <p:extLst>
      <p:ext uri="{BB962C8B-B14F-4D97-AF65-F5344CB8AC3E}">
        <p14:creationId xmlns:p14="http://schemas.microsoft.com/office/powerpoint/2010/main" xmlns="" val="277058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15C47A-60B6-4CBC-894A-D874B2A27825}" type="datetime1">
              <a:rPr lang="en-US" smtClean="0">
                <a:solidFill>
                  <a:prstClr val="black">
                    <a:tint val="75000"/>
                  </a:prstClr>
                </a:solidFill>
              </a:rPr>
              <a:pPr>
                <a:defRPr/>
              </a:pPr>
              <a:t>3/10/2016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0144AB1-63D3-4889-A4E0-B3A318A888A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40454717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067740-C5E0-4A2F-B5C8-8FD6C41AB4A8}" type="datetime1">
              <a:rPr lang="en-US" smtClean="0">
                <a:solidFill>
                  <a:prstClr val="black">
                    <a:tint val="75000"/>
                  </a:prstClr>
                </a:solidFill>
              </a:rPr>
              <a:pPr>
                <a:defRPr/>
              </a:pPr>
              <a:t>3/10/2016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3E16F52-7EE4-4AA0-9244-3876D08D9C5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1707499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DBA6FF-AFE6-412C-A000-2CAEF5814DED}" type="datetime1">
              <a:rPr lang="en-US" smtClean="0">
                <a:solidFill>
                  <a:prstClr val="black">
                    <a:tint val="75000"/>
                  </a:prstClr>
                </a:solidFill>
              </a:rPr>
              <a:pPr>
                <a:defRPr/>
              </a:pPr>
              <a:t>3/10/2016</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2F55207-BDDC-428A-AD26-6DB71702EFA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369317877"/>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92DF798-D2C4-42DE-BC96-601AFBCD00D0}" type="datetime1">
              <a:rPr lang="en-US" smtClean="0">
                <a:solidFill>
                  <a:prstClr val="black">
                    <a:tint val="75000"/>
                  </a:prstClr>
                </a:solidFill>
              </a:rPr>
              <a:pPr>
                <a:defRPr/>
              </a:pPr>
              <a:t>3/10/2016</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FE818A3-0669-44C1-902A-42942811894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352399064"/>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DB199E-1139-4B9C-8EF8-74F6FD08EEFD}" type="datetime1">
              <a:rPr lang="en-US" smtClean="0">
                <a:solidFill>
                  <a:prstClr val="black">
                    <a:tint val="75000"/>
                  </a:prstClr>
                </a:solidFill>
              </a:rPr>
              <a:pPr>
                <a:defRPr/>
              </a:pPr>
              <a:t>3/10/2016</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46581E5-3F6B-44DC-B1B6-2BFD9E10DB9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63613889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95880F-A443-4955-8C3B-786FBC4DEC83}" type="datetime1">
              <a:rPr lang="en-US" smtClean="0">
                <a:solidFill>
                  <a:prstClr val="black">
                    <a:tint val="75000"/>
                  </a:prstClr>
                </a:solidFill>
              </a:rPr>
              <a:pPr>
                <a:defRPr/>
              </a:pPr>
              <a:t>3/10/2016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8FB84F-41C2-4F9E-9E4D-9A5D28A052A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486246693"/>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F0AADA-C3B6-4DFF-A066-D163AFAB4A70}" type="datetime1">
              <a:rPr lang="en-US" smtClean="0">
                <a:solidFill>
                  <a:prstClr val="black">
                    <a:tint val="75000"/>
                  </a:prstClr>
                </a:solidFill>
              </a:rPr>
              <a:pPr>
                <a:defRPr/>
              </a:pPr>
              <a:t>3/10/2016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ED80F73-3414-4184-A61A-0CBB580E474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166640910"/>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DAD667-F165-40AA-B6EC-3E1D1118C0D0}" type="datetime1">
              <a:rPr lang="en-US" smtClean="0">
                <a:solidFill>
                  <a:prstClr val="black">
                    <a:tint val="75000"/>
                  </a:prstClr>
                </a:solidFill>
              </a:rPr>
              <a:pPr>
                <a:defRPr/>
              </a:pPr>
              <a:t>3/10/2016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40408F-9F70-4AA6-87D1-4135120D755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279769284"/>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6A27A8-97EA-484B-A2DE-671E39B72368}" type="datetime1">
              <a:rPr lang="en-US" smtClean="0">
                <a:solidFill>
                  <a:prstClr val="black">
                    <a:tint val="75000"/>
                  </a:prstClr>
                </a:solidFill>
              </a:rPr>
              <a:pPr>
                <a:defRPr/>
              </a:pPr>
              <a:t>3/10/2016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9F0A62-4845-41E7-8321-D170A1C98AE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584581159"/>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DEF531-DA16-4BB2-9F57-0CA8F5D20AC5}" type="datetime1">
              <a:rPr lang="en-US">
                <a:solidFill>
                  <a:prstClr val="black">
                    <a:tint val="75000"/>
                  </a:prstClr>
                </a:solidFill>
              </a:rPr>
              <a:pPr>
                <a:defRPr/>
              </a:pPr>
              <a:t>3/10/2016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E035E6-898E-4C60-AD30-C1455087595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04083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B7AE2D-E1AF-451B-B250-1FBBAA99FB3C}" type="datetime1">
              <a:rPr lang="en-US"/>
              <a:pPr>
                <a:defRPr/>
              </a:pPr>
              <a:t>3/10/2016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04BAE9-9190-4190-A956-E05A135E4F8A}" type="slidenum">
              <a:rPr lang="en-US"/>
              <a:pPr>
                <a:defRPr/>
              </a:pPr>
              <a:t>‹#›</a:t>
            </a:fld>
            <a:endParaRPr lang="en-US" dirty="0"/>
          </a:p>
        </p:txBody>
      </p:sp>
    </p:spTree>
    <p:extLst>
      <p:ext uri="{BB962C8B-B14F-4D97-AF65-F5344CB8AC3E}">
        <p14:creationId xmlns:p14="http://schemas.microsoft.com/office/powerpoint/2010/main" xmlns="" val="29091599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645A3A-22B9-4CE3-B1FB-ED84DBDE61A9}" type="datetime1">
              <a:rPr lang="en-US">
                <a:solidFill>
                  <a:prstClr val="black">
                    <a:tint val="75000"/>
                  </a:prstClr>
                </a:solidFill>
              </a:rPr>
              <a:pPr>
                <a:defRPr/>
              </a:pPr>
              <a:t>3/10/2016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91AA922-3453-4B8E-9F79-14F4065D812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2346913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F01842-9CF8-4809-A44E-205D1293EB77}" type="datetime1">
              <a:rPr lang="en-US">
                <a:solidFill>
                  <a:prstClr val="black">
                    <a:tint val="75000"/>
                  </a:prstClr>
                </a:solidFill>
              </a:rPr>
              <a:pPr>
                <a:defRPr/>
              </a:pPr>
              <a:t>3/10/2016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EEAFB0-87ED-49EE-B06A-EAF78737905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5017788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7E5E997-E5E5-4FB5-8ADD-DFF0D0F31D0E}" type="datetime1">
              <a:rPr lang="en-US">
                <a:solidFill>
                  <a:prstClr val="black">
                    <a:tint val="75000"/>
                  </a:prstClr>
                </a:solidFill>
              </a:rPr>
              <a:pPr>
                <a:defRPr/>
              </a:pPr>
              <a:t>3/10/2016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D6B58DB-B0F0-4C9E-B91E-94F8581FD23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2950438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F6CA80-8B95-499D-AD18-98650D300D9C}" type="datetime1">
              <a:rPr lang="en-US">
                <a:solidFill>
                  <a:prstClr val="black">
                    <a:tint val="75000"/>
                  </a:prstClr>
                </a:solidFill>
              </a:rPr>
              <a:pPr>
                <a:defRPr/>
              </a:pPr>
              <a:t>3/10/2016</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3210BB7-51CC-48C0-8DCB-DD4BCC91D1A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7560099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E6A898-029D-4153-AE12-1EDBDAF981F9}" type="datetime1">
              <a:rPr lang="en-US">
                <a:solidFill>
                  <a:prstClr val="black">
                    <a:tint val="75000"/>
                  </a:prstClr>
                </a:solidFill>
              </a:rPr>
              <a:pPr>
                <a:defRPr/>
              </a:pPr>
              <a:t>3/10/2016</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B673A08-F96E-40E9-B76B-821B3332021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3591357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4BCE91-752F-4822-80A7-C13FF739D778}" type="datetime1">
              <a:rPr lang="en-US">
                <a:solidFill>
                  <a:prstClr val="black">
                    <a:tint val="75000"/>
                  </a:prstClr>
                </a:solidFill>
              </a:rPr>
              <a:pPr>
                <a:defRPr/>
              </a:pPr>
              <a:t>3/10/2016</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8E1BB74-AB3E-420D-89AC-B220B700720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738687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881C49-015C-4358-A647-0C143AB844A2}" type="datetime1">
              <a:rPr lang="en-US">
                <a:solidFill>
                  <a:prstClr val="black">
                    <a:tint val="75000"/>
                  </a:prstClr>
                </a:solidFill>
              </a:rPr>
              <a:pPr>
                <a:defRPr/>
              </a:pPr>
              <a:t>3/10/2016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9763779-0DC6-4324-A074-5CAE040D91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7407647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B7AE2D-E1AF-451B-B250-1FBBAA99FB3C}" type="datetime1">
              <a:rPr lang="en-US">
                <a:solidFill>
                  <a:prstClr val="black">
                    <a:tint val="75000"/>
                  </a:prstClr>
                </a:solidFill>
              </a:rPr>
              <a:pPr>
                <a:defRPr/>
              </a:pPr>
              <a:t>3/10/2016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A04BAE9-9190-4190-A956-E05A135E4F8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9755695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93C565-84CF-4A69-82B2-8562A945762C}" type="datetime1">
              <a:rPr lang="en-US">
                <a:solidFill>
                  <a:prstClr val="black">
                    <a:tint val="75000"/>
                  </a:prstClr>
                </a:solidFill>
              </a:rPr>
              <a:pPr>
                <a:defRPr/>
              </a:pPr>
              <a:t>3/10/2016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F0E194-8D83-4F46-80EC-720AC4EEF3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1746814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E78643-5223-43D6-9662-DEA318A8B17A}" type="datetime1">
              <a:rPr lang="en-US">
                <a:solidFill>
                  <a:prstClr val="black">
                    <a:tint val="75000"/>
                  </a:prstClr>
                </a:solidFill>
              </a:rPr>
              <a:pPr>
                <a:defRPr/>
              </a:pPr>
              <a:t>3/10/2016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C772D4-8EFC-4291-B18C-F92C97C10D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157830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audio" Target="../media/audio1.wav"/><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audio" Target="../media/audio1.wav"/><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audio" Target="../media/audio1.wav"/><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audio" Target="../media/audio1.wav"/><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9719542-3B9E-4644-8131-EBA6EA558108}" type="datetime1">
              <a:rPr lang="en-US"/>
              <a:pPr>
                <a:defRPr/>
              </a:pPr>
              <a:t>3/10/2016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35B191A-D878-41FF-86F8-9B072457DF7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0C04406-48B0-4278-880D-6D994F7C4FF1}" type="datetime1">
              <a:rPr lang="en-US"/>
              <a:pPr>
                <a:defRPr/>
              </a:pPr>
              <a:t>3/10/2016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80939672-E739-4141-9E55-753BB43C52A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F4124B5-0F79-45DE-9B76-AA73BEAAD1AA}" type="datetime1">
              <a:rPr lang="en-US"/>
              <a:pPr>
                <a:defRPr/>
              </a:pPr>
              <a:t>3/10/2016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22A6797C-84CF-4317-984F-1A193236929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4053E13-6DB5-4F62-9475-98119EBD8DA7}" type="datetime1">
              <a:rPr lang="en-US"/>
              <a:pPr>
                <a:defRPr/>
              </a:pPr>
              <a:t>3/10/2016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0926DD5C-6BAA-4D77-A678-7BDD703C7EA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advClick="0">
    <p:sndAc>
      <p:stSnd>
        <p:snd r:embed="rId13" name="laser.wav"/>
      </p:stSnd>
    </p:sndAc>
  </p:transition>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2DF3081-6619-41CA-B5DF-31FB92447369}" type="datetime1">
              <a:rPr lang="en-US"/>
              <a:pPr>
                <a:defRPr/>
              </a:pPr>
              <a:t>3/10/2016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7C27C5B-C1D1-4AC0-98FC-605F9126A3E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advClick="0">
    <p:sndAc>
      <p:stSnd>
        <p:snd r:embed="rId13" name="laser.wav"/>
      </p:stSnd>
    </p:sndAc>
  </p:transition>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D42FEE0-73CC-4801-BEDE-2BBC79DCFAFB}" type="datetime1">
              <a:rPr lang="en-US"/>
              <a:pPr>
                <a:defRPr/>
              </a:pPr>
              <a:t>3/10/2016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04013494-E3DB-451F-BBCE-F2B3EA581A7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advClick="0">
    <p:sndAc>
      <p:stSnd>
        <p:snd r:embed="rId13" name="laser.wav"/>
      </p:stSnd>
    </p:sndAc>
  </p:transition>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17685BC-A08D-4794-BA0D-94E7BE87B51F}" type="datetime1">
              <a:rPr lang="en-US"/>
              <a:pPr>
                <a:defRPr/>
              </a:pPr>
              <a:t>3/10/2016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D1E32863-520E-4955-941F-B7094329DC8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advClick="0">
    <p:sndAc>
      <p:stSnd>
        <p:snd r:embed="rId13" name="laser.wav"/>
      </p:stSnd>
    </p:sndAc>
  </p:transition>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847582F-B6B7-4A7E-994E-25989D9BC8E1}" type="datetime1">
              <a:rPr lang="en-US" smtClean="0">
                <a:solidFill>
                  <a:prstClr val="black">
                    <a:tint val="75000"/>
                  </a:prstClr>
                </a:solidFill>
              </a:rPr>
              <a:pPr>
                <a:defRPr/>
              </a:pPr>
              <a:t>3/10/2016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C927CDE-C12A-451A-A4DB-31C99C6A4A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36173659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mc:AlternateContent xmlns:mc="http://schemas.openxmlformats.org/markup-compatibility/2006">
    <mc:Choice xmlns:p14="http://schemas.microsoft.com/office/powerpoint/2010/main" xmlns="" Requires="p14">
      <p:transition p14:dur="10" advClick="0"/>
    </mc:Choice>
    <mc:Fallback>
      <p:transition advClick="0"/>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9719542-3B9E-4644-8131-EBA6EA558108}" type="datetime1">
              <a:rPr lang="en-US">
                <a:solidFill>
                  <a:prstClr val="black">
                    <a:tint val="75000"/>
                  </a:prstClr>
                </a:solidFill>
              </a:rPr>
              <a:pPr>
                <a:defRPr/>
              </a:pPr>
              <a:t>3/10/2016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35B191A-D878-41FF-86F8-9B072457DF7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779138931"/>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68.xml"/><Relationship Id="rId1" Type="http://schemas.openxmlformats.org/officeDocument/2006/relationships/themeOverride" Target="../theme/themeOverride9.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57.xml"/><Relationship Id="rId1" Type="http://schemas.openxmlformats.org/officeDocument/2006/relationships/themeOverride" Target="../theme/themeOverride10.xml"/><Relationship Id="rId5" Type="http://schemas.openxmlformats.org/officeDocument/2006/relationships/chart" Target="../charts/char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emf"/><Relationship Id="rId2" Type="http://schemas.openxmlformats.org/officeDocument/2006/relationships/slideLayout" Target="../slideLayouts/slideLayout90.xml"/><Relationship Id="rId1" Type="http://schemas.openxmlformats.org/officeDocument/2006/relationships/themeOverride" Target="../theme/themeOverride1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6.xml"/><Relationship Id="rId1" Type="http://schemas.openxmlformats.org/officeDocument/2006/relationships/themeOverride" Target="../theme/themeOverride13.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6.xml"/><Relationship Id="rId1" Type="http://schemas.openxmlformats.org/officeDocument/2006/relationships/themeOverride" Target="../theme/themeOverride14.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5.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chart" Target="../charts/char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chart" Target="../charts/char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chart" Target="../charts/char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1.gif"/></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1.gif"/></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1.gif"/></Relationships>
</file>

<file path=ppt/slides/_rels/slide3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12.emf"/><Relationship Id="rId4" Type="http://schemas.openxmlformats.org/officeDocument/2006/relationships/chart" Target="../charts/char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2.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dirty="0"/>
          </a:p>
        </p:txBody>
      </p:sp>
      <p:pic>
        <p:nvPicPr>
          <p:cNvPr id="8196" name="Picture 5" descr="cover2.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3338"/>
            <a:ext cx="9144000" cy="682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2193925" y="290513"/>
            <a:ext cx="6761163" cy="2246769"/>
          </a:xfrm>
          <a:prstGeom prst="rect">
            <a:avLst/>
          </a:prstGeom>
          <a:noFill/>
        </p:spPr>
        <p:txBody>
          <a:bodyPr>
            <a:spAutoFit/>
          </a:bodyPr>
          <a:lstStyle/>
          <a:p>
            <a:pPr algn="ctr" defTabSz="914400" fontAlgn="auto">
              <a:spcBef>
                <a:spcPts val="0"/>
              </a:spcBef>
              <a:spcAft>
                <a:spcPts val="0"/>
              </a:spcAft>
              <a:defRPr/>
            </a:pPr>
            <a:r>
              <a:rPr lang="en-ZA" sz="2800" b="1" dirty="0">
                <a:effectLst>
                  <a:outerShdw blurRad="38100" dist="38100" dir="2700000" algn="tl">
                    <a:srgbClr val="000000">
                      <a:alpha val="43137"/>
                    </a:srgbClr>
                  </a:outerShdw>
                </a:effectLst>
                <a:latin typeface="Arial" pitchFamily="34" charset="0"/>
                <a:cs typeface="Arial" pitchFamily="34" charset="0"/>
              </a:rPr>
              <a:t>PRESENTATION </a:t>
            </a:r>
            <a:r>
              <a:rPr lang="en-ZA" sz="2800" b="1" dirty="0" smtClean="0">
                <a:effectLst>
                  <a:outerShdw blurRad="38100" dist="38100" dir="2700000" algn="tl">
                    <a:srgbClr val="000000">
                      <a:alpha val="43137"/>
                    </a:srgbClr>
                  </a:outerShdw>
                </a:effectLst>
                <a:latin typeface="Arial" pitchFamily="34" charset="0"/>
                <a:cs typeface="Arial" pitchFamily="34" charset="0"/>
              </a:rPr>
              <a:t>THIRD QUARTER </a:t>
            </a:r>
            <a:r>
              <a:rPr lang="en-ZA" sz="2800" b="1" dirty="0">
                <a:effectLst>
                  <a:outerShdw blurRad="38100" dist="38100" dir="2700000" algn="tl">
                    <a:srgbClr val="000000">
                      <a:alpha val="43137"/>
                    </a:srgbClr>
                  </a:outerShdw>
                </a:effectLst>
                <a:latin typeface="Arial" pitchFamily="34" charset="0"/>
                <a:cs typeface="Arial" pitchFamily="34" charset="0"/>
              </a:rPr>
              <a:t>PERFORMANCE REPORT: </a:t>
            </a:r>
          </a:p>
          <a:p>
            <a:pPr algn="ctr" defTabSz="914400" fontAlgn="auto">
              <a:spcBef>
                <a:spcPts val="0"/>
              </a:spcBef>
              <a:spcAft>
                <a:spcPts val="0"/>
              </a:spcAft>
              <a:defRPr/>
            </a:pPr>
            <a:r>
              <a:rPr lang="en-ZA" sz="2800" b="1" dirty="0">
                <a:effectLst>
                  <a:outerShdw blurRad="38100" dist="38100" dir="2700000" algn="tl">
                    <a:srgbClr val="000000">
                      <a:alpha val="43137"/>
                    </a:srgbClr>
                  </a:outerShdw>
                </a:effectLst>
                <a:latin typeface="Arial" pitchFamily="34" charset="0"/>
                <a:cs typeface="Arial" pitchFamily="34" charset="0"/>
              </a:rPr>
              <a:t>1 </a:t>
            </a:r>
            <a:r>
              <a:rPr lang="en-ZA" sz="2800" b="1" dirty="0" smtClean="0">
                <a:effectLst>
                  <a:outerShdw blurRad="38100" dist="38100" dir="2700000" algn="tl">
                    <a:srgbClr val="000000">
                      <a:alpha val="43137"/>
                    </a:srgbClr>
                  </a:outerShdw>
                </a:effectLst>
                <a:latin typeface="Arial" pitchFamily="34" charset="0"/>
                <a:cs typeface="Arial" pitchFamily="34" charset="0"/>
              </a:rPr>
              <a:t>October – 31 December 2015</a:t>
            </a:r>
            <a:endParaRPr lang="en-ZA" sz="2800" dirty="0">
              <a:latin typeface="Arial" pitchFamily="34" charset="0"/>
              <a:cs typeface="Arial" pitchFamily="34" charset="0"/>
            </a:endParaRPr>
          </a:p>
          <a:p>
            <a:pPr fontAlgn="auto">
              <a:spcBef>
                <a:spcPts val="0"/>
              </a:spcBef>
              <a:spcAft>
                <a:spcPts val="0"/>
              </a:spcAft>
              <a:defRPr/>
            </a:pPr>
            <a:endParaRPr lang="en-ZA" sz="2800" b="1" dirty="0">
              <a:effectLst>
                <a:outerShdw blurRad="38100" dist="38100" dir="2700000" algn="tl">
                  <a:srgbClr val="000000">
                    <a:alpha val="43137"/>
                  </a:srgbClr>
                </a:outerShdw>
              </a:effectLst>
              <a:latin typeface="+mj-lt"/>
              <a:cs typeface="+mn-cs"/>
            </a:endParaRPr>
          </a:p>
          <a:p>
            <a:pPr fontAlgn="auto">
              <a:spcBef>
                <a:spcPts val="0"/>
              </a:spcBef>
              <a:spcAft>
                <a:spcPts val="0"/>
              </a:spcAft>
              <a:defRPr/>
            </a:pPr>
            <a:endParaRPr lang="en-ZA" sz="2800" b="1" dirty="0">
              <a:effectLst>
                <a:outerShdw blurRad="38100" dist="38100" dir="2700000" algn="tl">
                  <a:srgbClr val="000000">
                    <a:alpha val="43137"/>
                  </a:srgbClr>
                </a:outerShdw>
              </a:effectLst>
              <a:latin typeface="+mj-lt"/>
              <a:cs typeface="+mn-cs"/>
            </a:endParaRPr>
          </a:p>
        </p:txBody>
      </p:sp>
      <p:sp>
        <p:nvSpPr>
          <p:cNvPr id="7" name="TextBox 6"/>
          <p:cNvSpPr txBox="1">
            <a:spLocks noChangeArrowheads="1"/>
          </p:cNvSpPr>
          <p:nvPr/>
        </p:nvSpPr>
        <p:spPr bwMode="auto">
          <a:xfrm>
            <a:off x="84138" y="1978025"/>
            <a:ext cx="8870950" cy="3816350"/>
          </a:xfrm>
          <a:prstGeom prst="rect">
            <a:avLst/>
          </a:prstGeom>
          <a:noFill/>
          <a:ln w="9525">
            <a:noFill/>
            <a:miter lim="800000"/>
            <a:headEnd/>
            <a:tailEnd/>
          </a:ln>
        </p:spPr>
        <p:txBody>
          <a:bodyPr>
            <a:spAutoFit/>
          </a:bodyPr>
          <a:lstStyle/>
          <a:p>
            <a:pPr>
              <a:defRPr/>
            </a:pPr>
            <a:r>
              <a:rPr lang="en-ZA" sz="2800" b="1" dirty="0">
                <a:solidFill>
                  <a:schemeClr val="bg1"/>
                </a:solidFill>
                <a:effectLst>
                  <a:outerShdw blurRad="38100" dist="38100" dir="2700000" algn="tl">
                    <a:srgbClr val="000000">
                      <a:alpha val="43137"/>
                    </a:srgbClr>
                  </a:outerShdw>
                </a:effectLst>
                <a:latin typeface="Arial" pitchFamily="34" charset="0"/>
                <a:cs typeface="Arial" pitchFamily="34" charset="0"/>
              </a:rPr>
              <a:t>PORTFOLIO  COMMITTEE ON TRADE &amp; INDUSTRY</a:t>
            </a:r>
          </a:p>
          <a:p>
            <a:pPr>
              <a:defRPr/>
            </a:pPr>
            <a:endParaRPr lang="en-ZA"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defRPr/>
            </a:pPr>
            <a:endParaRPr lang="en-ZA"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defRPr/>
            </a:pPr>
            <a:r>
              <a:rPr lang="en-ZA" sz="2400" b="1" dirty="0">
                <a:solidFill>
                  <a:schemeClr val="bg1"/>
                </a:solidFill>
                <a:effectLst>
                  <a:outerShdw blurRad="38100" dist="38100" dir="2700000" algn="tl">
                    <a:srgbClr val="000000">
                      <a:alpha val="43137"/>
                    </a:srgbClr>
                  </a:outerShdw>
                </a:effectLst>
                <a:latin typeface="Arial" pitchFamily="34" charset="0"/>
                <a:cs typeface="Arial" pitchFamily="34" charset="0"/>
              </a:rPr>
              <a:t>09 March 2016</a:t>
            </a:r>
          </a:p>
          <a:p>
            <a:pPr>
              <a:defRPr/>
            </a:pPr>
            <a:r>
              <a:rPr lang="en-ZA" sz="2400" b="1" dirty="0">
                <a:solidFill>
                  <a:schemeClr val="bg1"/>
                </a:solidFill>
                <a:effectLst>
                  <a:outerShdw blurRad="38100" dist="38100" dir="2700000" algn="tl">
                    <a:srgbClr val="000000">
                      <a:alpha val="43137"/>
                    </a:srgbClr>
                  </a:outerShdw>
                </a:effectLst>
                <a:latin typeface="Arial" pitchFamily="34" charset="0"/>
                <a:cs typeface="Arial" pitchFamily="34" charset="0"/>
              </a:rPr>
              <a:t>Cape Town </a:t>
            </a:r>
          </a:p>
          <a:p>
            <a:pPr algn="ctr">
              <a:defRPr/>
            </a:pPr>
            <a:endParaRPr lang="en-ZA"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ctr">
              <a:defRPr/>
            </a:pPr>
            <a:endParaRPr lang="en-ZA"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defRPr/>
            </a:pPr>
            <a:r>
              <a:rPr lang="en-ZA" alt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Presenter: </a:t>
            </a:r>
          </a:p>
          <a:p>
            <a:pPr>
              <a:defRPr/>
            </a:pPr>
            <a:r>
              <a:rPr lang="en-ZA" alt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Ms Caroline </a:t>
            </a:r>
            <a:r>
              <a:rPr lang="en-ZA" alt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Kongwa-</a:t>
            </a:r>
            <a:r>
              <a:rPr lang="en-ZA" altLang="en-US"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Hankanga</a:t>
            </a:r>
            <a:r>
              <a:rPr lang="en-ZA" alt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ZA" alt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defRPr/>
            </a:pPr>
            <a:r>
              <a:rPr lang="en-ZA" alt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(Accounting Authority)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185738" y="274638"/>
            <a:ext cx="8772525" cy="1065212"/>
          </a:xfrm>
        </p:spPr>
        <p:txBody>
          <a:bodyPr/>
          <a:lstStyle/>
          <a:p>
            <a:pPr eaLnBrk="1" hangingPunct="1">
              <a:defRPr/>
            </a:pPr>
            <a:r>
              <a:rPr lang="en-GB"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PERFORMANCE AGAINST </a:t>
            </a:r>
            <a:r>
              <a:rPr lang="en-GB" alt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APP</a:t>
            </a:r>
            <a:r>
              <a:rPr lang="en-ZA"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n-ZA"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n-ZA" alt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ZA"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ZA" alt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Compliance </a:t>
            </a:r>
            <a:r>
              <a:rPr lang="en-ZA" altLang="en-US" sz="32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cont</a:t>
            </a:r>
            <a:r>
              <a:rPr lang="en-ZA" alt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endParaRPr lang="en-ZA"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1507" name="TextBox 7"/>
          <p:cNvSpPr txBox="1">
            <a:spLocks noChangeArrowheads="1"/>
          </p:cNvSpPr>
          <p:nvPr/>
        </p:nvSpPr>
        <p:spPr bwMode="auto">
          <a:xfrm>
            <a:off x="457200" y="1765300"/>
            <a:ext cx="8229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3" name="Slide Number Placeholder 2"/>
          <p:cNvSpPr>
            <a:spLocks noGrp="1"/>
          </p:cNvSpPr>
          <p:nvPr>
            <p:ph type="sldNum" sz="quarter" idx="12"/>
          </p:nvPr>
        </p:nvSpPr>
        <p:spPr/>
        <p:txBody>
          <a:bodyPr/>
          <a:lstStyle/>
          <a:p>
            <a:pPr>
              <a:defRPr/>
            </a:pPr>
            <a:fld id="{E793FF9D-C963-4BA1-B672-8C3B8498DA2E}" type="slidenum">
              <a:rPr lang="en-US" smtClean="0"/>
              <a:pPr>
                <a:defRPr/>
              </a:pPr>
              <a:t>10</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xmlns="" val="1779555604"/>
              </p:ext>
            </p:extLst>
          </p:nvPr>
        </p:nvGraphicFramePr>
        <p:xfrm>
          <a:off x="92868" y="1765300"/>
          <a:ext cx="8958264" cy="4729102"/>
        </p:xfrm>
        <a:graphic>
          <a:graphicData uri="http://schemas.openxmlformats.org/drawingml/2006/table">
            <a:tbl>
              <a:tblPr/>
              <a:tblGrid>
                <a:gridCol w="1437880"/>
                <a:gridCol w="2403299"/>
                <a:gridCol w="3563673"/>
                <a:gridCol w="820780"/>
                <a:gridCol w="732632"/>
              </a:tblGrid>
              <a:tr h="43669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Performance Indicator</a:t>
                      </a:r>
                      <a:endParaRPr kumimoji="0" lang="en-ZA" altLang="en-US"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3194" marR="3194" marT="0" marB="0" anchor="ctr"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a:t>
                      </a:r>
                      <a:r>
                        <a:rPr kumimoji="0" lang="en-US" altLang="en-US" sz="1100" b="1" i="0" u="none" strike="noStrike" cap="none" normalizeH="0" baseline="30000" dirty="0" smtClean="0">
                          <a:ln>
                            <a:noFill/>
                          </a:ln>
                          <a:solidFill>
                            <a:schemeClr val="tx1"/>
                          </a:solidFill>
                          <a:effectLst/>
                          <a:latin typeface="Arial" panose="020B0604020202020204" pitchFamily="34" charset="0"/>
                          <a:cs typeface="Arial" panose="020B0604020202020204" pitchFamily="34" charset="0"/>
                        </a:rPr>
                        <a:t>rd</a:t>
                      </a: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Quarter Milestone</a:t>
                      </a:r>
                      <a:endParaRPr kumimoji="0" lang="en-ZA"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anchor="ctr"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Actual Achievement</a:t>
                      </a:r>
                      <a:endParaRPr kumimoji="0" lang="en-ZA"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anchor="ctr"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Reason for Variance</a:t>
                      </a:r>
                      <a:endParaRPr kumimoji="0" lang="en-ZA"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anchor="ctr"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Corrective action</a:t>
                      </a:r>
                      <a:endParaRPr kumimoji="0" lang="en-ZA"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anchor="ctr"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79646"/>
                    </a:solidFill>
                  </a:tcPr>
                </a:tc>
              </a:tr>
              <a:tr h="80967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Annual Analysis and reporting data in accordance with the prescribed requirements</a:t>
                      </a: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Monitor significant events associated with LPMs and analysis and report data </a:t>
                      </a: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ZA" alt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Achieved</a:t>
                      </a:r>
                    </a:p>
                    <a:p>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Monitored significant events associated with LPMs and analysed and reported on 14 December 2015 and 18 December 2015 respectively. 	</a:t>
                      </a: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r>
              <a:tr h="141778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r>
                        <a:rPr kumimoji="0" lang="en-ZA"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Report on the accessibility </a:t>
                      </a:r>
                    </a:p>
                    <a:p>
                      <a:r>
                        <a:rPr kumimoji="0" lang="en-ZA"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and </a:t>
                      </a:r>
                    </a:p>
                    <a:p>
                      <a:r>
                        <a:rPr kumimoji="0" lang="en-ZA"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functionality </a:t>
                      </a:r>
                    </a:p>
                    <a:p>
                      <a:r>
                        <a:rPr kumimoji="0" lang="en-ZA"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of national registers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Report on </a:t>
                      </a:r>
                    </a:p>
                    <a:p>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Maintenance National functional Registers 	</a:t>
                      </a: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Achieved</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algn="l" defTabSz="457200" rtl="0" eaLnBrk="0" latinLnBrk="0" hangingPunct="0">
                        <a:spcBef>
                          <a:spcPct val="20000"/>
                        </a:spcBef>
                        <a:buFont typeface="Arial" charset="0"/>
                      </a:pPr>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Produced report on the maintenance of the national functional registers containing recommendations for improvement toward functionality of registers. </a:t>
                      </a:r>
                    </a:p>
                    <a:p>
                      <a:pPr marL="0" algn="l" defTabSz="457200" rtl="0" eaLnBrk="0" latinLnBrk="0" hangingPunct="0">
                        <a:spcBef>
                          <a:spcPct val="20000"/>
                        </a:spcBef>
                        <a:buFont typeface="Arial" charset="0"/>
                      </a:pPr>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Consulted with PLAs through LCF/CEO forums for inputs and collaborative act on automated linkages of national registers. </a:t>
                      </a:r>
                    </a:p>
                    <a:p>
                      <a:endPar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p>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Provided advice / inputs on amended national regulations relating to national registers of exclusions and gambling devices. NGB held meeting with </a:t>
                      </a:r>
                      <a:r>
                        <a:rPr kumimoji="0" lang="en-ZA"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the </a:t>
                      </a:r>
                      <a:r>
                        <a:rPr kumimoji="0" lang="en-ZA" sz="1100" b="1" i="0" u="none" strike="noStrike" kern="1200"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dti’</a:t>
                      </a:r>
                      <a:r>
                        <a:rPr kumimoji="0" lang="en-ZA" sz="1100" b="0" i="0" u="none" strike="noStrike" kern="1200"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s</a:t>
                      </a:r>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Policy and Legislation Unit to make inputs on amendment of Regulations affecting exclusion registers. </a:t>
                      </a:r>
                      <a:r>
                        <a:rPr lang="en-ZA" sz="1100" b="0" i="0" u="none" strike="noStrike" kern="1200" baseline="0" dirty="0" smtClean="0">
                          <a:solidFill>
                            <a:schemeClr val="tx1"/>
                          </a:solidFill>
                          <a:latin typeface="Arial" panose="020B0604020202020204" pitchFamily="34" charset="0"/>
                          <a:ea typeface="+mn-ea"/>
                          <a:cs typeface="Arial" panose="020B0604020202020204" pitchFamily="34" charset="0"/>
                        </a:rPr>
                        <a:t>	</a:t>
                      </a: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a:noFill/>
                    </a:lnTlToBr>
                    <a:lnBlToTr>
                      <a:noFill/>
                    </a:lnBlToTr>
                    <a:noFill/>
                  </a:tcPr>
                </a:tc>
              </a:tr>
              <a:tr h="114077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Illegal Operator register development., implementation and roll out</a:t>
                      </a:r>
                      <a:endParaRPr kumimoji="0" lang="en-ZA"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System development</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Achieved</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 workshop was held with the PLAs to finalise the list of the required fields that users will populate. A user manual was produced. </a:t>
                      </a:r>
                      <a:r>
                        <a:rPr lang="en-ZA" sz="1100" b="0" i="0" u="none" strike="noStrike" kern="1200" baseline="0" dirty="0" smtClean="0">
                          <a:solidFill>
                            <a:schemeClr val="tx1"/>
                          </a:solidFill>
                          <a:latin typeface="Arial" panose="020B0604020202020204" pitchFamily="34" charset="0"/>
                          <a:ea typeface="+mn-ea"/>
                          <a:cs typeface="Arial" panose="020B0604020202020204" pitchFamily="34" charset="0"/>
                        </a:rPr>
                        <a:t>	</a:t>
                      </a: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r>
            </a:tbl>
          </a:graphicData>
        </a:graphic>
      </p:graphicFrame>
    </p:spTree>
  </p:cSld>
  <p:clrMapOvr>
    <a:overrideClrMapping bg1="lt1" tx1="dk1" bg2="lt2" tx2="dk2" accent1="accent1" accent2="accent2" accent3="accent3" accent4="accent4" accent5="accent5" accent6="accent6" hlink="hlink" folHlink="folHlink"/>
  </p:clrMapOvr>
  <p:transition>
    <p:sndAc>
      <p:stSnd>
        <p:snd r:embed="rId3" name="laser.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23813" y="428625"/>
            <a:ext cx="8772525" cy="1336675"/>
          </a:xfrm>
        </p:spPr>
        <p:txBody>
          <a:bodyPr/>
          <a:lstStyle/>
          <a:p>
            <a:pPr eaLnBrk="1" hangingPunct="1">
              <a:defRPr/>
            </a:pPr>
            <a:r>
              <a:rPr lang="en-GB"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PERFORMANCE AGAINST APP</a:t>
            </a:r>
            <a:r>
              <a:rPr lang="en-ZA"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n-ZA"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n-ZA"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Stakeholder Liaison and Advisory Services</a:t>
            </a:r>
            <a:endParaRPr lang="en-ZA"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2531" name="TextBox 7"/>
          <p:cNvSpPr txBox="1">
            <a:spLocks noChangeArrowheads="1"/>
          </p:cNvSpPr>
          <p:nvPr/>
        </p:nvSpPr>
        <p:spPr bwMode="auto">
          <a:xfrm>
            <a:off x="457200" y="1765300"/>
            <a:ext cx="8229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3" name="Slide Number Placeholder 2"/>
          <p:cNvSpPr>
            <a:spLocks noGrp="1"/>
          </p:cNvSpPr>
          <p:nvPr>
            <p:ph type="sldNum" sz="quarter" idx="12"/>
          </p:nvPr>
        </p:nvSpPr>
        <p:spPr/>
        <p:txBody>
          <a:bodyPr/>
          <a:lstStyle/>
          <a:p>
            <a:pPr>
              <a:defRPr/>
            </a:pPr>
            <a:fld id="{CBB179A7-4FC4-4FBE-ABF2-F5BE240230F8}" type="slidenum">
              <a:rPr lang="en-US" smtClean="0"/>
              <a:pPr>
                <a:defRPr/>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687177410"/>
              </p:ext>
            </p:extLst>
          </p:nvPr>
        </p:nvGraphicFramePr>
        <p:xfrm>
          <a:off x="50006" y="1793797"/>
          <a:ext cx="9043987" cy="5080586"/>
        </p:xfrm>
        <a:graphic>
          <a:graphicData uri="http://schemas.openxmlformats.org/drawingml/2006/table">
            <a:tbl>
              <a:tblPr/>
              <a:tblGrid>
                <a:gridCol w="1922142"/>
                <a:gridCol w="2238564"/>
                <a:gridCol w="3353123"/>
                <a:gridCol w="793558"/>
                <a:gridCol w="736600"/>
              </a:tblGrid>
              <a:tr h="4400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Performance Indicator</a:t>
                      </a:r>
                      <a:endParaRPr kumimoji="0" lang="en-ZA"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5085" marR="35085" marT="0" marB="0" horzOverflow="overflow">
                    <a:lnL w="12700" cap="flat" cmpd="sng" algn="ctr">
                      <a:solidFill>
                        <a:srgbClr val="F79646"/>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3rd Quarter Milestone</a:t>
                      </a:r>
                      <a:endParaRPr kumimoji="0" lang="en-ZA"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Actual Achievement</a:t>
                      </a:r>
                      <a:endParaRPr kumimoji="0" lang="en-ZA"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Reason for Variance</a:t>
                      </a:r>
                      <a:endParaRPr kumimoji="0" lang="en-ZA"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Corrective Action</a:t>
                      </a:r>
                      <a:endParaRPr kumimoji="0" lang="en-ZA"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r>
              <a:tr h="7135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S65 Advisory reports presented to the Accounting Authority</a:t>
                      </a:r>
                      <a:endParaRPr kumimoji="0" lang="en-ZA" altLang="en-US"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35085" marR="35085" marT="0" marB="0" horzOverflow="overflow">
                    <a:lnL w="12700" cap="flat" cmpd="sng" algn="ctr">
                      <a:solidFill>
                        <a:srgbClr val="F79646"/>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Advisory report on feasibility of regulating forms of gambling tabled with Accounting Authority</a:t>
                      </a:r>
                      <a:endParaRPr kumimoji="0" lang="en-ZA" alt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17463" indent="-17463"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r>
                        <a:rPr kumimoji="0" lang="en-US" alt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Achieved  </a:t>
                      </a:r>
                    </a:p>
                    <a:p>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Submitted researched advisory report on Exclusions Regulations to the AA. Participated in drafting of regulations for excluded persons. 	</a:t>
                      </a: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967563">
                <a:tc>
                  <a:txBody>
                    <a:bodyPr/>
                    <a:lstStyle/>
                    <a:p>
                      <a:r>
                        <a:rPr kumimoji="0" lang="en-ZA"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Report on continuous legal advisory services </a:t>
                      </a:r>
                    </a:p>
                    <a:p>
                      <a:r>
                        <a:rPr kumimoji="0" lang="en-ZA"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provided to the entity 	</a:t>
                      </a:r>
                    </a:p>
                    <a:p>
                      <a:pPr marL="12700" marR="0" lvl="0" indent="0" algn="just" defTabSz="457200" rtl="0" eaLnBrk="1" fontAlgn="base" latinLnBrk="0" hangingPunct="1">
                        <a:lnSpc>
                          <a:spcPct val="100000"/>
                        </a:lnSpc>
                        <a:spcBef>
                          <a:spcPct val="0"/>
                        </a:spcBef>
                        <a:spcAft>
                          <a:spcPct val="0"/>
                        </a:spcAft>
                        <a:buClrTx/>
                        <a:buSzTx/>
                        <a:buFontTx/>
                        <a:buNone/>
                        <a:tabLst/>
                      </a:pPr>
                      <a:endParaRPr kumimoji="0" lang="en-ZA" altLang="en-US"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35085" marR="35085" marT="0" marB="0" horzOverflow="overflow">
                    <a:lnL w="12700" cap="flat" cmpd="sng" algn="ctr">
                      <a:solidFill>
                        <a:srgbClr val="F79646"/>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12700" marR="0" lvl="0" indent="0" algn="just" defTabSz="457200" rtl="0" eaLnBrk="1" fontAlgn="base" latinLnBrk="0" hangingPunct="1">
                        <a:lnSpc>
                          <a:spcPct val="100000"/>
                        </a:lnSpc>
                        <a:spcBef>
                          <a:spcPct val="0"/>
                        </a:spcBef>
                        <a:spcAft>
                          <a:spcPct val="0"/>
                        </a:spcAft>
                        <a:buClrTx/>
                        <a:buSzTx/>
                        <a:buFontTx/>
                        <a:buNone/>
                        <a:tabLst/>
                        <a:defRPr/>
                      </a:pPr>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Report continuous legal advice and litigious matters 	</a:t>
                      </a:r>
                    </a:p>
                    <a:p>
                      <a:pPr marL="12700" marR="0" lvl="0" indent="0" algn="just" defTabSz="457200" rtl="0" eaLnBrk="1" fontAlgn="base" latinLnBrk="0" hangingPunct="1">
                        <a:lnSpc>
                          <a:spcPct val="100000"/>
                        </a:lnSpc>
                        <a:spcBef>
                          <a:spcPct val="0"/>
                        </a:spcBef>
                        <a:spcAft>
                          <a:spcPct val="0"/>
                        </a:spcAft>
                        <a:buClrTx/>
                        <a:buSzTx/>
                        <a:buFontTx/>
                        <a:buNone/>
                        <a:tabLst/>
                      </a:pPr>
                      <a:endParaRPr kumimoji="0" lang="en-ZA" alt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Achieved </a:t>
                      </a:r>
                    </a:p>
                    <a:p>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 quarterly report on continuous legal advice and litigious matters was completed. NGB succeeded in a Labour Court application on the setting aside of the appointment and employment contract. The case constituted a reportable judgment. 	</a:t>
                      </a: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127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1270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127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1270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741898">
                <a:tc>
                  <a:txBody>
                    <a:bodyPr/>
                    <a:lstStyle>
                      <a:lvl1pPr marL="127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1270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Conduct research on the impact of gambling and present the report to the Accounting Authority</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5085" marR="35085" marT="0" marB="0" horzOverflow="overflow">
                    <a:lnL w="12700" cap="flat" cmpd="sng" algn="ctr">
                      <a:solidFill>
                        <a:srgbClr val="F79646"/>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127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Field work Conducted and analysis of data 	</a:t>
                      </a: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17463" indent="-17463"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indent="3175"/>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Achieved </a:t>
                      </a:r>
                    </a:p>
                    <a:p>
                      <a:pPr marL="0" indent="3175"/>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Field work conducted and data analysed. Report on impact of gambling (prevalence) submitted and presented to the Accounting Authority. Presented the research report to the Portfolio Committee for Trade and Industry for information purposes on 11 November 2015. 	</a:t>
                      </a: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127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1270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127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1270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103070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ZA"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Audited gambling sector </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performance report </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5085" marR="35085" marT="0" marB="0" horzOverflow="overflow">
                    <a:lnL w="12700" cap="flat" cmpd="sng" algn="ctr">
                      <a:solidFill>
                        <a:srgbClr val="F79646"/>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171450" marR="0" lvl="0" indent="-171450" algn="just" defTabSz="4572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ZA" altLang="en-US"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Report on Gambling Sector Performance (2</a:t>
                      </a:r>
                      <a:r>
                        <a:rPr kumimoji="0" lang="en-ZA" altLang="en-US" sz="1100" b="0" i="0" u="none" strike="noStrike" cap="none" normalizeH="0" baseline="30000" smtClean="0">
                          <a:ln>
                            <a:noFill/>
                          </a:ln>
                          <a:solidFill>
                            <a:schemeClr val="tx1"/>
                          </a:solidFill>
                          <a:effectLst/>
                          <a:latin typeface="Arial" panose="020B0604020202020204" pitchFamily="34" charset="0"/>
                          <a:cs typeface="Arial" panose="020B0604020202020204" pitchFamily="34" charset="0"/>
                        </a:rPr>
                        <a:t>nd</a:t>
                      </a:r>
                      <a:r>
                        <a:rPr kumimoji="0" lang="en-ZA" altLang="en-US"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quarter, 2015/2016)</a:t>
                      </a:r>
                    </a:p>
                    <a:p>
                      <a:pPr marL="171450" marR="0" lvl="0" indent="-171450" algn="just" defTabSz="4572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ZA" altLang="en-US"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Presentation on national gambling statistics (2</a:t>
                      </a:r>
                      <a:r>
                        <a:rPr kumimoji="0" lang="en-ZA" altLang="en-US" sz="1100" b="0" i="0" u="none" strike="noStrike" cap="none" normalizeH="0" baseline="30000" smtClean="0">
                          <a:ln>
                            <a:noFill/>
                          </a:ln>
                          <a:solidFill>
                            <a:schemeClr val="tx1"/>
                          </a:solidFill>
                          <a:effectLst/>
                          <a:latin typeface="Arial" panose="020B0604020202020204" pitchFamily="34" charset="0"/>
                          <a:cs typeface="Arial" panose="020B0604020202020204" pitchFamily="34" charset="0"/>
                        </a:rPr>
                        <a:t>nd</a:t>
                      </a:r>
                      <a:r>
                        <a:rPr kumimoji="0" lang="en-ZA" altLang="en-US"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quarter; 2015/16)</a:t>
                      </a:r>
                    </a:p>
                    <a:p>
                      <a:pPr marL="171450" marR="0" lvl="0" indent="-171450" algn="just" defTabSz="4572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Achieved </a:t>
                      </a:r>
                    </a:p>
                    <a:p>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Quarter 2 Report on Gambling Sector Performance submitted. Further to the above, the Audited Annual Gambling Sector Performance Report for 2014/15 published on the NGB’s website and hardcopies distributed to the Portfolio Committee for Trade and Industry on 11 November 2015. </a:t>
                      </a:r>
                    </a:p>
                    <a:p>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Presentation on national gambling statistics for quarter 2 (2015/16) was prepared. 	</a:t>
                      </a: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127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1270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lvl1pPr marL="127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1270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bl>
          </a:graphicData>
        </a:graphic>
      </p:graphicFrame>
    </p:spTree>
  </p:cSld>
  <p:clrMapOvr>
    <a:overrideClrMapping bg1="lt1" tx1="dk1" bg2="lt2" tx2="dk2" accent1="accent1" accent2="accent2" accent3="accent3" accent4="accent4" accent5="accent5" accent6="accent6" hlink="hlink" folHlink="folHlink"/>
  </p:clrMapOvr>
  <p:transition>
    <p:sndAc>
      <p:stSnd>
        <p:snd r:embed="rId3" name="laser.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23813" y="428625"/>
            <a:ext cx="8993187" cy="1336675"/>
          </a:xfrm>
        </p:spPr>
        <p:txBody>
          <a:bodyPr/>
          <a:lstStyle/>
          <a:p>
            <a:pPr eaLnBrk="1" hangingPunct="1">
              <a:defRPr/>
            </a:pPr>
            <a:r>
              <a:rPr lang="en-GB"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PERFORMANCE AGAINST APP</a:t>
            </a:r>
            <a:r>
              <a:rPr lang="en-ZA"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n-ZA"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n-ZA" alt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 </a:t>
            </a:r>
            <a:r>
              <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Stakeholder Liaison and </a:t>
            </a: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Advisory </a:t>
            </a:r>
            <a:r>
              <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Services</a:t>
            </a:r>
            <a:endParaRPr lang="en-ZA"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3555" name="TextBox 7"/>
          <p:cNvSpPr txBox="1">
            <a:spLocks noChangeArrowheads="1"/>
          </p:cNvSpPr>
          <p:nvPr/>
        </p:nvSpPr>
        <p:spPr bwMode="auto">
          <a:xfrm>
            <a:off x="457200" y="1765300"/>
            <a:ext cx="8229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3" name="Slide Number Placeholder 2"/>
          <p:cNvSpPr>
            <a:spLocks noGrp="1"/>
          </p:cNvSpPr>
          <p:nvPr>
            <p:ph type="sldNum" sz="quarter" idx="12"/>
          </p:nvPr>
        </p:nvSpPr>
        <p:spPr/>
        <p:txBody>
          <a:bodyPr/>
          <a:lstStyle/>
          <a:p>
            <a:pPr>
              <a:defRPr/>
            </a:pPr>
            <a:fld id="{46627696-0898-4E16-9FB8-C4558FC2A08C}" type="slidenum">
              <a:rPr lang="en-US" smtClean="0"/>
              <a:pPr>
                <a:defRPr/>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044598420"/>
              </p:ext>
            </p:extLst>
          </p:nvPr>
        </p:nvGraphicFramePr>
        <p:xfrm>
          <a:off x="76200" y="1794495"/>
          <a:ext cx="8940800" cy="5048295"/>
        </p:xfrm>
        <a:graphic>
          <a:graphicData uri="http://schemas.openxmlformats.org/drawingml/2006/table">
            <a:tbl>
              <a:tblPr firstRow="1" firstCol="1" bandRow="1"/>
              <a:tblGrid>
                <a:gridCol w="1666764"/>
                <a:gridCol w="1690576"/>
                <a:gridCol w="4061300"/>
                <a:gridCol w="758310"/>
                <a:gridCol w="763850"/>
              </a:tblGrid>
              <a:tr h="537739">
                <a:tc>
                  <a:txBody>
                    <a:bodyPr/>
                    <a:lstStyle/>
                    <a:p>
                      <a:pPr algn="ctr">
                        <a:lnSpc>
                          <a:spcPct val="115000"/>
                        </a:lnSpc>
                        <a:spcAft>
                          <a:spcPts val="0"/>
                        </a:spcAft>
                      </a:pPr>
                      <a:r>
                        <a:rPr lang="en-US" sz="1100" b="1" dirty="0">
                          <a:solidFill>
                            <a:schemeClr val="tx1"/>
                          </a:solidFill>
                          <a:effectLst/>
                          <a:latin typeface="Arial" panose="020B0604020202020204" pitchFamily="34" charset="0"/>
                          <a:ea typeface="Times New Roman"/>
                          <a:cs typeface="Arial" panose="020B0604020202020204" pitchFamily="34" charset="0"/>
                        </a:rPr>
                        <a:t>Performance Indicator</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35085" marR="35085" marT="0" marB="0">
                    <a:lnL w="12700" cap="flat" cmpd="sng" algn="ctr">
                      <a:solidFill>
                        <a:srgbClr val="F79646"/>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100" b="1" dirty="0" smtClean="0">
                          <a:solidFill>
                            <a:schemeClr val="tx1"/>
                          </a:solidFill>
                          <a:effectLst/>
                          <a:latin typeface="Arial" panose="020B0604020202020204" pitchFamily="34" charset="0"/>
                          <a:ea typeface="Times New Roman"/>
                          <a:cs typeface="Arial" panose="020B0604020202020204" pitchFamily="34" charset="0"/>
                        </a:rPr>
                        <a:t>3</a:t>
                      </a:r>
                      <a:r>
                        <a:rPr lang="en-US" sz="1100" b="1" baseline="30000" dirty="0" smtClean="0">
                          <a:solidFill>
                            <a:schemeClr val="tx1"/>
                          </a:solidFill>
                          <a:effectLst/>
                          <a:latin typeface="Arial" panose="020B0604020202020204" pitchFamily="34" charset="0"/>
                          <a:ea typeface="Times New Roman"/>
                          <a:cs typeface="Arial" panose="020B0604020202020204" pitchFamily="34" charset="0"/>
                        </a:rPr>
                        <a:t>rd</a:t>
                      </a:r>
                      <a:r>
                        <a:rPr lang="en-US" sz="1100" b="1" dirty="0" smtClean="0">
                          <a:solidFill>
                            <a:schemeClr val="tx1"/>
                          </a:solidFill>
                          <a:effectLst/>
                          <a:latin typeface="Arial" panose="020B0604020202020204" pitchFamily="34" charset="0"/>
                          <a:ea typeface="Times New Roman"/>
                          <a:cs typeface="Arial" panose="020B0604020202020204" pitchFamily="34" charset="0"/>
                        </a:rPr>
                        <a:t> Quarter </a:t>
                      </a:r>
                      <a:r>
                        <a:rPr lang="en-US" sz="1100" b="1" dirty="0">
                          <a:solidFill>
                            <a:schemeClr val="tx1"/>
                          </a:solidFill>
                          <a:effectLst/>
                          <a:latin typeface="Arial" panose="020B0604020202020204" pitchFamily="34" charset="0"/>
                          <a:ea typeface="Times New Roman"/>
                          <a:cs typeface="Arial" panose="020B0604020202020204" pitchFamily="34" charset="0"/>
                        </a:rPr>
                        <a:t>Milestone</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35085" marR="35085"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100" b="1" dirty="0">
                          <a:solidFill>
                            <a:schemeClr val="tx1"/>
                          </a:solidFill>
                          <a:effectLst/>
                          <a:latin typeface="Arial" panose="020B0604020202020204" pitchFamily="34" charset="0"/>
                          <a:ea typeface="Times New Roman"/>
                          <a:cs typeface="Arial" panose="020B0604020202020204" pitchFamily="34" charset="0"/>
                        </a:rPr>
                        <a:t>Actual Achievement</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35085" marR="35085"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100" b="1" dirty="0">
                          <a:solidFill>
                            <a:schemeClr val="tx1"/>
                          </a:solidFill>
                          <a:effectLst/>
                          <a:latin typeface="Arial" panose="020B0604020202020204" pitchFamily="34" charset="0"/>
                          <a:ea typeface="Times New Roman"/>
                          <a:cs typeface="Arial" panose="020B0604020202020204" pitchFamily="34" charset="0"/>
                        </a:rPr>
                        <a:t>Reason for Variance</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35085" marR="35085"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US" sz="1100" b="1" dirty="0">
                          <a:solidFill>
                            <a:schemeClr val="tx1"/>
                          </a:solidFill>
                          <a:effectLst/>
                          <a:latin typeface="Arial" panose="020B0604020202020204" pitchFamily="34" charset="0"/>
                          <a:ea typeface="Times New Roman"/>
                          <a:cs typeface="Arial" panose="020B0604020202020204" pitchFamily="34" charset="0"/>
                        </a:rPr>
                        <a:t>Corrective Action</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35085" marR="35085" marT="0" marB="0">
                    <a:lnL w="12700" cap="flat" cmpd="sng" algn="ctr">
                      <a:solidFill>
                        <a:schemeClr val="accent6">
                          <a:lumMod val="75000"/>
                        </a:schemeClr>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r>
              <a:tr h="11870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BBBEE concept document presented and approved by the Accounting Authority</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5085" marR="35085" marT="0" marB="0" horzOverflow="overflow">
                    <a:lnL w="12700" cap="flat" cmpd="sng" algn="ctr">
                      <a:solidFill>
                        <a:srgbClr val="F79646"/>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Present B-BBEE concept document at Intergovernmental forums 	</a:t>
                      </a: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Not achieved</a:t>
                      </a:r>
                    </a:p>
                    <a:p>
                      <a:pPr marL="0" defTabSz="457200" rtl="0" latinLnBrk="0"/>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BBBEE concept document presented to and approved by the Accounting Authority. The document was presented that the CEO’s Forum on 14 December 2015. </a:t>
                      </a:r>
                    </a:p>
                    <a:p>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In addition, a presentation for NGPC was compiled and submitted through the AA to </a:t>
                      </a:r>
                      <a:r>
                        <a:rPr kumimoji="0" lang="en-ZA"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the </a:t>
                      </a:r>
                      <a:r>
                        <a:rPr kumimoji="0" lang="en-ZA" sz="1100" b="1" i="0" u="none" strike="noStrike" kern="1200"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dt</a:t>
                      </a:r>
                      <a:r>
                        <a:rPr kumimoji="0" lang="en-ZA" sz="1100" b="0" i="0" u="none" strike="noStrike" kern="1200"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i</a:t>
                      </a:r>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A meeting of the NGPC of 10/12/2015 was subsequently rescheduled to the fourth quarter</a:t>
                      </a:r>
                      <a:endParaRPr kumimoji="0" lang="en-ZA" alt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5085" marR="35085" marT="0" marB="0" horzOverflow="overflow">
                    <a:lnL w="12700" cap="flat" cmpd="sng" algn="ctr">
                      <a:solidFill>
                        <a:schemeClr val="accent6">
                          <a:lumMod val="75000"/>
                        </a:schemeClr>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985964">
                <a:tc>
                  <a:txBody>
                    <a:bodyPr/>
                    <a:lstStyle/>
                    <a:p>
                      <a:pPr marL="0" algn="l" defTabSz="457200" rtl="0" eaLnBrk="1" latinLnBrk="0" hangingPunct="1"/>
                      <a:r>
                        <a:rPr kumimoji="0" lang="en-ZA"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100 percent </a:t>
                      </a:r>
                    </a:p>
                    <a:p>
                      <a:r>
                        <a:rPr kumimoji="0" lang="en-ZA"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implementation of communication strategy and plan 	</a:t>
                      </a:r>
                    </a:p>
                  </a:txBody>
                  <a:tcPr marL="35085" marR="35085" marT="0" marB="0" anchor="ctr">
                    <a:lnL w="12700" cap="flat" cmpd="sng" algn="ctr">
                      <a:solidFill>
                        <a:srgbClr val="F79646"/>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Aft>
                          <a:spcPts val="0"/>
                        </a:spcAft>
                      </a:pPr>
                      <a:r>
                        <a:rPr lang="en-ZA" sz="1100" spc="-5" dirty="0">
                          <a:solidFill>
                            <a:schemeClr val="tx1"/>
                          </a:solidFill>
                          <a:effectLst/>
                          <a:latin typeface="Arial" panose="020B0604020202020204" pitchFamily="34" charset="0"/>
                          <a:ea typeface="Arial"/>
                          <a:cs typeface="Arial" panose="020B0604020202020204" pitchFamily="34" charset="0"/>
                        </a:rPr>
                        <a:t>Progress report on </a:t>
                      </a:r>
                      <a:r>
                        <a:rPr lang="en-ZA" sz="1100" spc="-5" dirty="0" smtClean="0">
                          <a:solidFill>
                            <a:schemeClr val="tx1"/>
                          </a:solidFill>
                          <a:effectLst/>
                          <a:latin typeface="Arial" panose="020B0604020202020204" pitchFamily="34" charset="0"/>
                          <a:ea typeface="Arial"/>
                          <a:cs typeface="Arial" panose="020B0604020202020204" pitchFamily="34" charset="0"/>
                        </a:rPr>
                        <a:t>75% </a:t>
                      </a:r>
                      <a:r>
                        <a:rPr lang="en-ZA" sz="1100" spc="-5" dirty="0">
                          <a:solidFill>
                            <a:schemeClr val="tx1"/>
                          </a:solidFill>
                          <a:effectLst/>
                          <a:latin typeface="Arial" panose="020B0604020202020204" pitchFamily="34" charset="0"/>
                          <a:ea typeface="Arial"/>
                          <a:cs typeface="Arial" panose="020B0604020202020204" pitchFamily="34" charset="0"/>
                        </a:rPr>
                        <a:t>implementation against the plan</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35085" marR="35085"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Aft>
                          <a:spcPts val="0"/>
                        </a:spcAft>
                      </a:pPr>
                      <a:r>
                        <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Achieved </a:t>
                      </a:r>
                      <a:endParaRPr lang="en-US" sz="1100" kern="1200" dirty="0" smtClean="0">
                        <a:solidFill>
                          <a:schemeClr val="tx1"/>
                        </a:solidFill>
                        <a:effectLst/>
                        <a:latin typeface="Arial" panose="020B0604020202020204" pitchFamily="34" charset="0"/>
                        <a:ea typeface="Times New Roman"/>
                        <a:cs typeface="Arial" panose="020B0604020202020204" pitchFamily="34" charset="0"/>
                      </a:endParaRPr>
                    </a:p>
                    <a:p>
                      <a:r>
                        <a:rPr lang="en-ZA" sz="1100" kern="1200" dirty="0" smtClean="0">
                          <a:solidFill>
                            <a:schemeClr val="tx1"/>
                          </a:solidFill>
                          <a:effectLst/>
                          <a:latin typeface="Arial" panose="020B0604020202020204" pitchFamily="34" charset="0"/>
                          <a:ea typeface="Times New Roman"/>
                          <a:cs typeface="Arial" panose="020B0604020202020204" pitchFamily="34" charset="0"/>
                        </a:rPr>
                        <a:t>Progress report on 80% implementation of communication strategy and plan completed. In addition, the NGB conducted 2 outreach programmes: “Men’s Day Event” at </a:t>
                      </a:r>
                      <a:r>
                        <a:rPr lang="en-ZA" sz="1100" b="1" kern="1200" dirty="0" smtClean="0">
                          <a:solidFill>
                            <a:schemeClr val="tx1"/>
                          </a:solidFill>
                          <a:effectLst/>
                          <a:latin typeface="Arial" panose="020B0604020202020204" pitchFamily="34" charset="0"/>
                          <a:ea typeface="Times New Roman"/>
                          <a:cs typeface="Arial" panose="020B0604020202020204" pitchFamily="34" charset="0"/>
                        </a:rPr>
                        <a:t>the </a:t>
                      </a:r>
                      <a:r>
                        <a:rPr lang="en-ZA" sz="1100" b="1" kern="1200" dirty="0" err="1" smtClean="0">
                          <a:solidFill>
                            <a:schemeClr val="tx1"/>
                          </a:solidFill>
                          <a:effectLst/>
                          <a:latin typeface="Arial" panose="020B0604020202020204" pitchFamily="34" charset="0"/>
                          <a:ea typeface="Times New Roman"/>
                          <a:cs typeface="Arial" panose="020B0604020202020204" pitchFamily="34" charset="0"/>
                        </a:rPr>
                        <a:t>dti</a:t>
                      </a:r>
                      <a:r>
                        <a:rPr lang="en-ZA" sz="1100" b="1" kern="1200" dirty="0" smtClean="0">
                          <a:solidFill>
                            <a:schemeClr val="tx1"/>
                          </a:solidFill>
                          <a:effectLst/>
                          <a:latin typeface="Arial" panose="020B0604020202020204" pitchFamily="34" charset="0"/>
                          <a:ea typeface="Times New Roman"/>
                          <a:cs typeface="Arial" panose="020B0604020202020204" pitchFamily="34" charset="0"/>
                        </a:rPr>
                        <a:t> </a:t>
                      </a:r>
                      <a:r>
                        <a:rPr lang="en-ZA" sz="1100" kern="1200" dirty="0" smtClean="0">
                          <a:solidFill>
                            <a:schemeClr val="tx1"/>
                          </a:solidFill>
                          <a:effectLst/>
                          <a:latin typeface="Arial" panose="020B0604020202020204" pitchFamily="34" charset="0"/>
                          <a:ea typeface="Times New Roman"/>
                          <a:cs typeface="Arial" panose="020B0604020202020204" pitchFamily="34" charset="0"/>
                        </a:rPr>
                        <a:t>in November 2015 and illegal gambling through SABC media on </a:t>
                      </a:r>
                      <a:r>
                        <a:rPr lang="en-ZA" sz="1100" kern="1200" dirty="0" err="1" smtClean="0">
                          <a:solidFill>
                            <a:schemeClr val="tx1"/>
                          </a:solidFill>
                          <a:effectLst/>
                          <a:latin typeface="Arial" panose="020B0604020202020204" pitchFamily="34" charset="0"/>
                          <a:ea typeface="Times New Roman"/>
                          <a:cs typeface="Arial" panose="020B0604020202020204" pitchFamily="34" charset="0"/>
                        </a:rPr>
                        <a:t>Ikwekwezi</a:t>
                      </a:r>
                      <a:r>
                        <a:rPr lang="en-ZA" sz="1100" kern="1200" dirty="0" smtClean="0">
                          <a:solidFill>
                            <a:schemeClr val="tx1"/>
                          </a:solidFill>
                          <a:effectLst/>
                          <a:latin typeface="Arial" panose="020B0604020202020204" pitchFamily="34" charset="0"/>
                          <a:ea typeface="Times New Roman"/>
                          <a:cs typeface="Arial" panose="020B0604020202020204" pitchFamily="34" charset="0"/>
                        </a:rPr>
                        <a:t> FM in December 2015. 	</a:t>
                      </a:r>
                    </a:p>
                  </a:txBody>
                  <a:tcPr marL="35085" marR="35085"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13335" algn="just">
                        <a:spcAft>
                          <a:spcPts val="0"/>
                        </a:spcAft>
                      </a:pPr>
                      <a:r>
                        <a:rPr lang="en-US" sz="1100" dirty="0">
                          <a:solidFill>
                            <a:schemeClr val="tx1"/>
                          </a:solidFill>
                          <a:effectLst/>
                          <a:latin typeface="Arial" panose="020B0604020202020204" pitchFamily="34" charset="0"/>
                          <a:ea typeface="Arial"/>
                          <a:cs typeface="Arial" panose="020B0604020202020204" pitchFamily="34" charset="0"/>
                        </a:rPr>
                        <a:t>N/A</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35085" marR="35085"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13335" algn="just">
                        <a:spcAft>
                          <a:spcPts val="0"/>
                        </a:spcAft>
                      </a:pPr>
                      <a:r>
                        <a:rPr lang="en-US" sz="1100">
                          <a:effectLst/>
                          <a:latin typeface="Arial" panose="020B0604020202020204" pitchFamily="34" charset="0"/>
                          <a:ea typeface="Arial"/>
                          <a:cs typeface="Arial" panose="020B0604020202020204" pitchFamily="34" charset="0"/>
                        </a:rPr>
                        <a:t>N/A</a:t>
                      </a:r>
                      <a:endParaRPr lang="en-ZA" sz="1100">
                        <a:effectLst/>
                        <a:latin typeface="Arial" panose="020B0604020202020204" pitchFamily="34" charset="0"/>
                        <a:ea typeface="Times New Roman"/>
                        <a:cs typeface="Arial" panose="020B0604020202020204" pitchFamily="34" charset="0"/>
                      </a:endParaRPr>
                    </a:p>
                  </a:txBody>
                  <a:tcPr marL="35085" marR="35085" marT="0" marB="0" anchor="ctr">
                    <a:lnL w="12700" cap="flat" cmpd="sng" algn="ctr">
                      <a:solidFill>
                        <a:schemeClr val="accent6">
                          <a:lumMod val="75000"/>
                        </a:schemeClr>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1385361">
                <a:tc>
                  <a:txBody>
                    <a:bodyPr/>
                    <a:lstStyle/>
                    <a:p>
                      <a:r>
                        <a:rPr kumimoji="0" lang="en-ZA"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Stakeholder management </a:t>
                      </a:r>
                    </a:p>
                    <a:p>
                      <a:r>
                        <a:rPr kumimoji="0" lang="en-ZA"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strategy and plan (framework) </a:t>
                      </a:r>
                    </a:p>
                    <a:p>
                      <a:r>
                        <a:rPr kumimoji="0" lang="en-ZA"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presented </a:t>
                      </a:r>
                    </a:p>
                    <a:p>
                      <a:r>
                        <a:rPr kumimoji="0" lang="en-ZA"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and approved by the Accounting </a:t>
                      </a:r>
                    </a:p>
                    <a:p>
                      <a:r>
                        <a:rPr kumimoji="0" lang="en-ZA"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Authority </a:t>
                      </a:r>
                      <a:r>
                        <a:rPr lang="en-ZA" sz="1100" b="0" i="0" u="none" strike="noStrike" kern="1200" baseline="0" dirty="0" smtClean="0">
                          <a:solidFill>
                            <a:schemeClr val="tx1"/>
                          </a:solidFill>
                          <a:latin typeface="Arial" panose="020B0604020202020204" pitchFamily="34" charset="0"/>
                          <a:ea typeface="+mn-ea"/>
                          <a:cs typeface="Arial" panose="020B0604020202020204" pitchFamily="34" charset="0"/>
                        </a:rPr>
                        <a:t>	</a:t>
                      </a:r>
                    </a:p>
                  </a:txBody>
                  <a:tcPr marL="35085" marR="35085" marT="0" marB="0" anchor="ctr">
                    <a:lnL w="12700" cap="flat" cmpd="sng" algn="ctr">
                      <a:solidFill>
                        <a:srgbClr val="F79646"/>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Aft>
                          <a:spcPts val="0"/>
                        </a:spcAft>
                      </a:pPr>
                      <a:r>
                        <a:rPr lang="en-US" sz="1100" dirty="0">
                          <a:solidFill>
                            <a:schemeClr val="tx1"/>
                          </a:solidFill>
                          <a:effectLst/>
                          <a:latin typeface="Arial" panose="020B0604020202020204" pitchFamily="34" charset="0"/>
                          <a:ea typeface="Times New Roman"/>
                          <a:cs typeface="Arial" panose="020B0604020202020204" pitchFamily="34" charset="0"/>
                        </a:rPr>
                        <a:t>Progress report on </a:t>
                      </a:r>
                      <a:r>
                        <a:rPr lang="en-US" sz="1100" dirty="0" smtClean="0">
                          <a:solidFill>
                            <a:schemeClr val="tx1"/>
                          </a:solidFill>
                          <a:effectLst/>
                          <a:latin typeface="Arial" panose="020B0604020202020204" pitchFamily="34" charset="0"/>
                          <a:ea typeface="Times New Roman"/>
                          <a:cs typeface="Arial" panose="020B0604020202020204" pitchFamily="34" charset="0"/>
                        </a:rPr>
                        <a:t>75% </a:t>
                      </a:r>
                      <a:r>
                        <a:rPr lang="en-US" sz="1100" dirty="0">
                          <a:solidFill>
                            <a:schemeClr val="tx1"/>
                          </a:solidFill>
                          <a:effectLst/>
                          <a:latin typeface="Arial" panose="020B0604020202020204" pitchFamily="34" charset="0"/>
                          <a:ea typeface="Times New Roman"/>
                          <a:cs typeface="Arial" panose="020B0604020202020204" pitchFamily="34" charset="0"/>
                        </a:rPr>
                        <a:t>implementation against the framework</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35085" marR="35085"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r>
                        <a:rPr lang="en-ZA" sz="1100" kern="1200" dirty="0" smtClean="0">
                          <a:solidFill>
                            <a:schemeClr val="tx1"/>
                          </a:solidFill>
                          <a:effectLst/>
                          <a:latin typeface="Arial" panose="020B0604020202020204" pitchFamily="34" charset="0"/>
                          <a:ea typeface="Times New Roman"/>
                          <a:cs typeface="Arial" panose="020B0604020202020204" pitchFamily="34" charset="0"/>
                        </a:rPr>
                        <a:t>Achieved</a:t>
                      </a:r>
                    </a:p>
                    <a:p>
                      <a:r>
                        <a:rPr lang="en-ZA" sz="1100" kern="1200" dirty="0" smtClean="0">
                          <a:solidFill>
                            <a:schemeClr val="tx1"/>
                          </a:solidFill>
                          <a:effectLst/>
                          <a:latin typeface="Arial" panose="020B0604020202020204" pitchFamily="34" charset="0"/>
                          <a:ea typeface="Times New Roman"/>
                          <a:cs typeface="Arial" panose="020B0604020202020204" pitchFamily="34" charset="0"/>
                        </a:rPr>
                        <a:t>Progress report on 87% implementation against the plan has been completed. In addition, the NGB held stakeholder meetings through existing Forums, OCC on 18 December 2015, MC and CEO’s Forums on 14 December 2015 and ICT Forum on 10 October 2015. Meeting with SAPS and FIC was held in November 2015 and meeting with Project Airline Members on 05 November 2015. 	</a:t>
                      </a:r>
                    </a:p>
                  </a:txBody>
                  <a:tcPr marL="35085" marR="35085"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13335" algn="just">
                        <a:spcAft>
                          <a:spcPts val="0"/>
                        </a:spcAft>
                      </a:pPr>
                      <a:r>
                        <a:rPr lang="en-US" sz="1100" dirty="0">
                          <a:solidFill>
                            <a:schemeClr val="tx1"/>
                          </a:solidFill>
                          <a:effectLst/>
                          <a:latin typeface="Arial" panose="020B0604020202020204" pitchFamily="34" charset="0"/>
                          <a:ea typeface="Times New Roman"/>
                          <a:cs typeface="Arial" panose="020B0604020202020204" pitchFamily="34" charset="0"/>
                        </a:rPr>
                        <a:t>N/A</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35085" marR="35085"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13335" algn="just">
                        <a:spcAft>
                          <a:spcPts val="0"/>
                        </a:spcAft>
                      </a:pPr>
                      <a:r>
                        <a:rPr lang="en-US" sz="1100" dirty="0">
                          <a:effectLst/>
                          <a:latin typeface="Arial" panose="020B0604020202020204" pitchFamily="34" charset="0"/>
                          <a:ea typeface="Times New Roman"/>
                          <a:cs typeface="Arial" panose="020B0604020202020204" pitchFamily="34" charset="0"/>
                        </a:rPr>
                        <a:t>N/A</a:t>
                      </a:r>
                      <a:endParaRPr lang="en-ZA" sz="1100" dirty="0">
                        <a:effectLst/>
                        <a:latin typeface="Arial" panose="020B0604020202020204" pitchFamily="34" charset="0"/>
                        <a:ea typeface="Times New Roman"/>
                        <a:cs typeface="Arial" panose="020B0604020202020204" pitchFamily="34" charset="0"/>
                      </a:endParaRPr>
                    </a:p>
                  </a:txBody>
                  <a:tcPr marL="35085" marR="35085" marT="0" marB="0" anchor="ctr">
                    <a:lnL w="12700" cap="flat" cmpd="sng" algn="ctr">
                      <a:solidFill>
                        <a:schemeClr val="accent6">
                          <a:lumMod val="75000"/>
                        </a:schemeClr>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778058">
                <a:tc>
                  <a:txBody>
                    <a:bodyPr/>
                    <a:lstStyle/>
                    <a:p>
                      <a:r>
                        <a:rPr kumimoji="0" lang="en-ZA"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100 </a:t>
                      </a:r>
                    </a:p>
                    <a:p>
                      <a:r>
                        <a:rPr kumimoji="0" lang="en-ZA"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percentage Implementation and assessment of the framework 	</a:t>
                      </a:r>
                    </a:p>
                  </a:txBody>
                  <a:tcPr marL="35085" marR="35085" marT="0" marB="0" anchor="ctr">
                    <a:lnL w="12700" cap="flat" cmpd="sng" algn="ctr">
                      <a:solidFill>
                        <a:srgbClr val="F79646"/>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Aft>
                          <a:spcPts val="0"/>
                        </a:spcAft>
                      </a:pPr>
                      <a:r>
                        <a:rPr lang="en-ZA" sz="1100" spc="-5" dirty="0">
                          <a:solidFill>
                            <a:schemeClr val="tx1"/>
                          </a:solidFill>
                          <a:effectLst/>
                          <a:latin typeface="Arial" panose="020B0604020202020204" pitchFamily="34" charset="0"/>
                          <a:ea typeface="Arial"/>
                          <a:cs typeface="Arial" panose="020B0604020202020204" pitchFamily="34" charset="0"/>
                        </a:rPr>
                        <a:t>Progress report on </a:t>
                      </a:r>
                      <a:r>
                        <a:rPr lang="en-ZA" sz="1100" spc="-5" dirty="0" smtClean="0">
                          <a:solidFill>
                            <a:schemeClr val="tx1"/>
                          </a:solidFill>
                          <a:effectLst/>
                          <a:latin typeface="Arial" panose="020B0604020202020204" pitchFamily="34" charset="0"/>
                          <a:ea typeface="Arial"/>
                          <a:cs typeface="Arial" panose="020B0604020202020204" pitchFamily="34" charset="0"/>
                        </a:rPr>
                        <a:t>75% </a:t>
                      </a:r>
                      <a:r>
                        <a:rPr lang="en-ZA" sz="1100" spc="-5" dirty="0">
                          <a:solidFill>
                            <a:schemeClr val="tx1"/>
                          </a:solidFill>
                          <a:effectLst/>
                          <a:latin typeface="Arial" panose="020B0604020202020204" pitchFamily="34" charset="0"/>
                          <a:ea typeface="Arial"/>
                          <a:cs typeface="Arial" panose="020B0604020202020204" pitchFamily="34" charset="0"/>
                        </a:rPr>
                        <a:t>implementation against the plan</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35085" marR="35085"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r>
                        <a:rPr lang="en-ZA" sz="1100" kern="1200" dirty="0" smtClean="0">
                          <a:solidFill>
                            <a:schemeClr val="tx1"/>
                          </a:solidFill>
                          <a:effectLst/>
                          <a:latin typeface="Arial" panose="020B0604020202020204" pitchFamily="34" charset="0"/>
                          <a:ea typeface="Times New Roman"/>
                          <a:cs typeface="Arial" panose="020B0604020202020204" pitchFamily="34" charset="0"/>
                        </a:rPr>
                        <a:t>Achieved </a:t>
                      </a:r>
                    </a:p>
                    <a:p>
                      <a:r>
                        <a:rPr lang="en-ZA" sz="1100" kern="1200" dirty="0" smtClean="0">
                          <a:solidFill>
                            <a:schemeClr val="tx1"/>
                          </a:solidFill>
                          <a:effectLst/>
                          <a:latin typeface="Arial" panose="020B0604020202020204" pitchFamily="34" charset="0"/>
                          <a:ea typeface="Times New Roman"/>
                          <a:cs typeface="Arial" panose="020B0604020202020204" pitchFamily="34" charset="0"/>
                        </a:rPr>
                        <a:t>Progress report reflecting 100% implementation against framework plan was achieved. 	</a:t>
                      </a:r>
                    </a:p>
                  </a:txBody>
                  <a:tcPr marL="35085" marR="35085"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13335" algn="just">
                        <a:spcAft>
                          <a:spcPts val="0"/>
                        </a:spcAft>
                      </a:pPr>
                      <a:r>
                        <a:rPr lang="en-US" sz="1100" dirty="0">
                          <a:solidFill>
                            <a:schemeClr val="tx1"/>
                          </a:solidFill>
                          <a:effectLst/>
                          <a:latin typeface="Arial" panose="020B0604020202020204" pitchFamily="34" charset="0"/>
                          <a:ea typeface="Times New Roman"/>
                          <a:cs typeface="Arial" panose="020B0604020202020204" pitchFamily="34" charset="0"/>
                        </a:rPr>
                        <a:t>N/A</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35085" marR="35085"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13335" algn="just">
                        <a:spcAft>
                          <a:spcPts val="0"/>
                        </a:spcAft>
                      </a:pPr>
                      <a:r>
                        <a:rPr lang="en-US" sz="1100" dirty="0">
                          <a:effectLst/>
                          <a:latin typeface="Arial" panose="020B0604020202020204" pitchFamily="34" charset="0"/>
                          <a:ea typeface="Times New Roman"/>
                          <a:cs typeface="Arial" panose="020B0604020202020204" pitchFamily="34" charset="0"/>
                        </a:rPr>
                        <a:t> </a:t>
                      </a:r>
                      <a:r>
                        <a:rPr lang="en-US" sz="1100" dirty="0" smtClean="0">
                          <a:effectLst/>
                          <a:latin typeface="Arial" panose="020B0604020202020204" pitchFamily="34" charset="0"/>
                          <a:ea typeface="Times New Roman"/>
                          <a:cs typeface="Arial" panose="020B0604020202020204" pitchFamily="34" charset="0"/>
                        </a:rPr>
                        <a:t>N/A</a:t>
                      </a:r>
                      <a:endParaRPr lang="en-ZA" sz="1100" dirty="0">
                        <a:effectLst/>
                        <a:latin typeface="Arial" panose="020B0604020202020204" pitchFamily="34" charset="0"/>
                        <a:ea typeface="Times New Roman"/>
                        <a:cs typeface="Arial" panose="020B0604020202020204" pitchFamily="34" charset="0"/>
                      </a:endParaRPr>
                    </a:p>
                  </a:txBody>
                  <a:tcPr marL="35085" marR="35085" marT="0" marB="0" anchor="ctr">
                    <a:lnL w="12700" cap="flat" cmpd="sng" algn="ctr">
                      <a:solidFill>
                        <a:schemeClr val="accent6">
                          <a:lumMod val="75000"/>
                        </a:schemeClr>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Tree>
  </p:cSld>
  <p:clrMapOvr>
    <a:overrideClrMapping bg1="lt1" tx1="dk1" bg2="lt2" tx2="dk2" accent1="accent1" accent2="accent2" accent3="accent3" accent4="accent4" accent5="accent5" accent6="accent6" hlink="hlink" folHlink="folHlink"/>
  </p:clrMapOvr>
  <p:transition>
    <p:sndAc>
      <p:stSnd>
        <p:snd r:embed="rId3" name="laser.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185738" y="274638"/>
            <a:ext cx="8772525" cy="1065212"/>
          </a:xfrm>
        </p:spPr>
        <p:txBody>
          <a:bodyPr/>
          <a:lstStyle/>
          <a:p>
            <a:pPr>
              <a:defRPr/>
            </a:pPr>
            <a:r>
              <a:rPr lang="en-ZA" altLang="en-US" sz="2800" dirty="0" smtClean="0"/>
              <a:t/>
            </a:r>
            <a:br>
              <a:rPr lang="en-ZA" altLang="en-US" sz="2800" dirty="0" smtClean="0"/>
            </a:br>
            <a:r>
              <a:rPr lang="en-GB"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PERFORMANCE AGAINST APP</a:t>
            </a:r>
            <a:r>
              <a:rPr lang="en-ZA"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n-ZA"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n-ZA"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ZA" alt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Corporate Services</a:t>
            </a:r>
            <a:r>
              <a:rPr lang="en-ZA"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n-ZA"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br>
            <a:endParaRPr lang="en-ZA"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4579" name="TextBox 7"/>
          <p:cNvSpPr txBox="1">
            <a:spLocks noChangeArrowheads="1"/>
          </p:cNvSpPr>
          <p:nvPr/>
        </p:nvSpPr>
        <p:spPr bwMode="auto">
          <a:xfrm>
            <a:off x="457200" y="1765300"/>
            <a:ext cx="8229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3" name="Slide Number Placeholder 2"/>
          <p:cNvSpPr>
            <a:spLocks noGrp="1"/>
          </p:cNvSpPr>
          <p:nvPr>
            <p:ph type="sldNum" sz="quarter" idx="12"/>
          </p:nvPr>
        </p:nvSpPr>
        <p:spPr/>
        <p:txBody>
          <a:bodyPr/>
          <a:lstStyle/>
          <a:p>
            <a:pPr>
              <a:defRPr/>
            </a:pPr>
            <a:fld id="{F70C762D-193D-42B8-8110-0DF58C4A2C5D}" type="slidenum">
              <a:rPr lang="en-US" smtClean="0"/>
              <a:pPr>
                <a:defRPr/>
              </a:pPr>
              <a:t>13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431031752"/>
              </p:ext>
            </p:extLst>
          </p:nvPr>
        </p:nvGraphicFramePr>
        <p:xfrm>
          <a:off x="76200" y="2150306"/>
          <a:ext cx="8991600" cy="3962356"/>
        </p:xfrm>
        <a:graphic>
          <a:graphicData uri="http://schemas.openxmlformats.org/drawingml/2006/table">
            <a:tbl>
              <a:tblPr firstRow="1" firstCol="1" bandRow="1">
                <a:tableStyleId>{912C8C85-51F0-491E-9774-3900AFEF0FD7}</a:tableStyleId>
              </a:tblPr>
              <a:tblGrid>
                <a:gridCol w="2008568"/>
                <a:gridCol w="2439423"/>
                <a:gridCol w="2908772"/>
                <a:gridCol w="759032"/>
                <a:gridCol w="875805"/>
              </a:tblGrid>
              <a:tr h="532364">
                <a:tc>
                  <a:txBody>
                    <a:bodyPr/>
                    <a:lstStyle/>
                    <a:p>
                      <a:pPr algn="ctr">
                        <a:lnSpc>
                          <a:spcPct val="115000"/>
                        </a:lnSpc>
                        <a:spcAft>
                          <a:spcPts val="0"/>
                        </a:spcAft>
                      </a:pPr>
                      <a:r>
                        <a:rPr lang="en-US" sz="1100" b="1" dirty="0">
                          <a:solidFill>
                            <a:schemeClr val="tx1"/>
                          </a:solidFill>
                          <a:effectLst/>
                          <a:latin typeface="Arial" panose="020B0604020202020204" pitchFamily="34" charset="0"/>
                          <a:cs typeface="Arial" panose="020B0604020202020204" pitchFamily="34" charset="0"/>
                        </a:rPr>
                        <a:t>Performance Indicator</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56271" marR="56271" marT="0" marB="0" anchor="ctr">
                    <a:lnR w="12700" cap="flat" cmpd="sng" algn="ctr">
                      <a:solidFill>
                        <a:schemeClr val="accent6">
                          <a:lumMod val="75000"/>
                        </a:schemeClr>
                      </a:solidFill>
                      <a:prstDash val="solid"/>
                      <a:round/>
                      <a:headEnd type="none" w="med" len="med"/>
                      <a:tailEnd type="none" w="med" len="med"/>
                    </a:lnR>
                  </a:tcPr>
                </a:tc>
                <a:tc>
                  <a:txBody>
                    <a:bodyPr/>
                    <a:lstStyle/>
                    <a:p>
                      <a:pPr algn="ctr">
                        <a:lnSpc>
                          <a:spcPct val="115000"/>
                        </a:lnSpc>
                        <a:spcAft>
                          <a:spcPts val="0"/>
                        </a:spcAft>
                      </a:pPr>
                      <a:r>
                        <a:rPr lang="en-US" sz="1100" b="1" dirty="0" smtClean="0">
                          <a:solidFill>
                            <a:schemeClr val="tx1"/>
                          </a:solidFill>
                          <a:effectLst/>
                          <a:latin typeface="Arial" panose="020B0604020202020204" pitchFamily="34" charset="0"/>
                          <a:cs typeface="Arial" panose="020B0604020202020204" pitchFamily="34" charset="0"/>
                        </a:rPr>
                        <a:t>3</a:t>
                      </a:r>
                      <a:r>
                        <a:rPr lang="en-US" sz="1100" b="1" baseline="30000" dirty="0" smtClean="0">
                          <a:solidFill>
                            <a:schemeClr val="tx1"/>
                          </a:solidFill>
                          <a:effectLst/>
                          <a:latin typeface="Arial" panose="020B0604020202020204" pitchFamily="34" charset="0"/>
                          <a:cs typeface="Arial" panose="020B0604020202020204" pitchFamily="34" charset="0"/>
                        </a:rPr>
                        <a:t>rd</a:t>
                      </a:r>
                      <a:r>
                        <a:rPr lang="en-US" sz="1100" b="1" dirty="0" smtClean="0">
                          <a:solidFill>
                            <a:schemeClr val="tx1"/>
                          </a:solidFill>
                          <a:effectLst/>
                          <a:latin typeface="Arial" panose="020B0604020202020204" pitchFamily="34" charset="0"/>
                          <a:cs typeface="Arial" panose="020B0604020202020204" pitchFamily="34" charset="0"/>
                        </a:rPr>
                        <a:t> Quarter </a:t>
                      </a:r>
                      <a:r>
                        <a:rPr lang="en-US" sz="1100" b="1" dirty="0">
                          <a:solidFill>
                            <a:schemeClr val="tx1"/>
                          </a:solidFill>
                          <a:effectLst/>
                          <a:latin typeface="Arial" panose="020B0604020202020204" pitchFamily="34" charset="0"/>
                          <a:cs typeface="Arial" panose="020B0604020202020204" pitchFamily="34" charset="0"/>
                        </a:rPr>
                        <a:t>Milestone</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56271" marR="56271"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tcPr>
                </a:tc>
                <a:tc>
                  <a:txBody>
                    <a:bodyPr/>
                    <a:lstStyle/>
                    <a:p>
                      <a:pPr algn="ctr">
                        <a:lnSpc>
                          <a:spcPct val="115000"/>
                        </a:lnSpc>
                        <a:spcAft>
                          <a:spcPts val="0"/>
                        </a:spcAft>
                      </a:pPr>
                      <a:r>
                        <a:rPr lang="en-US" sz="1100" b="1" dirty="0">
                          <a:solidFill>
                            <a:schemeClr val="tx1"/>
                          </a:solidFill>
                          <a:effectLst/>
                          <a:latin typeface="Arial" panose="020B0604020202020204" pitchFamily="34" charset="0"/>
                          <a:cs typeface="Arial" panose="020B0604020202020204" pitchFamily="34" charset="0"/>
                        </a:rPr>
                        <a:t>Actual Achievement</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56271" marR="56271"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tcPr>
                </a:tc>
                <a:tc>
                  <a:txBody>
                    <a:bodyPr/>
                    <a:lstStyle/>
                    <a:p>
                      <a:pPr algn="ctr">
                        <a:lnSpc>
                          <a:spcPct val="115000"/>
                        </a:lnSpc>
                        <a:spcAft>
                          <a:spcPts val="0"/>
                        </a:spcAft>
                      </a:pPr>
                      <a:r>
                        <a:rPr lang="en-US" sz="1100" b="1" dirty="0">
                          <a:solidFill>
                            <a:schemeClr val="tx1"/>
                          </a:solidFill>
                          <a:effectLst/>
                          <a:latin typeface="Arial" panose="020B0604020202020204" pitchFamily="34" charset="0"/>
                          <a:cs typeface="Arial" panose="020B0604020202020204" pitchFamily="34" charset="0"/>
                        </a:rPr>
                        <a:t>Reason for Variance</a:t>
                      </a:r>
                      <a:endParaRPr lang="en-ZA" sz="1100" b="1" dirty="0">
                        <a:solidFill>
                          <a:schemeClr val="tx1"/>
                        </a:solidFill>
                        <a:effectLst/>
                        <a:latin typeface="Arial" panose="020B0604020202020204" pitchFamily="34" charset="0"/>
                        <a:ea typeface="Times New Roman"/>
                        <a:cs typeface="Arial" panose="020B0604020202020204" pitchFamily="34" charset="0"/>
                      </a:endParaRPr>
                    </a:p>
                  </a:txBody>
                  <a:tcPr marL="56271" marR="56271"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tcPr>
                </a:tc>
                <a:tc>
                  <a:txBody>
                    <a:bodyPr/>
                    <a:lstStyle/>
                    <a:p>
                      <a:pPr algn="ctr">
                        <a:lnSpc>
                          <a:spcPct val="115000"/>
                        </a:lnSpc>
                        <a:spcAft>
                          <a:spcPts val="0"/>
                        </a:spcAft>
                      </a:pPr>
                      <a:r>
                        <a:rPr lang="en-US" sz="1100" b="0" dirty="0">
                          <a:solidFill>
                            <a:schemeClr val="tx1"/>
                          </a:solidFill>
                          <a:effectLst/>
                          <a:latin typeface="Arial" panose="020B0604020202020204" pitchFamily="34" charset="0"/>
                          <a:cs typeface="Arial" panose="020B0604020202020204" pitchFamily="34" charset="0"/>
                        </a:rPr>
                        <a:t>Corrective action</a:t>
                      </a:r>
                      <a:endParaRPr lang="en-ZA" sz="1100" b="0" dirty="0">
                        <a:solidFill>
                          <a:schemeClr val="tx1"/>
                        </a:solidFill>
                        <a:effectLst/>
                        <a:latin typeface="Arial" panose="020B0604020202020204" pitchFamily="34" charset="0"/>
                        <a:ea typeface="Times New Roman"/>
                        <a:cs typeface="Arial" panose="020B0604020202020204" pitchFamily="34" charset="0"/>
                      </a:endParaRPr>
                    </a:p>
                  </a:txBody>
                  <a:tcPr marL="56271" marR="56271" marT="0" marB="0" anchor="ctr">
                    <a:lnL w="12700" cap="flat" cmpd="sng" algn="ctr">
                      <a:solidFill>
                        <a:schemeClr val="accent6">
                          <a:lumMod val="75000"/>
                        </a:schemeClr>
                      </a:solidFill>
                      <a:prstDash val="solid"/>
                      <a:round/>
                      <a:headEnd type="none" w="med" len="med"/>
                      <a:tailEnd type="none" w="med" len="med"/>
                    </a:lnL>
                  </a:tcPr>
                </a:tc>
              </a:tr>
              <a:tr h="1285709">
                <a:tc>
                  <a:txBody>
                    <a:bodyPr/>
                    <a:lstStyle/>
                    <a:p>
                      <a:pPr algn="just">
                        <a:spcAft>
                          <a:spcPts val="0"/>
                        </a:spcAft>
                      </a:pPr>
                      <a:r>
                        <a:rPr lang="en-US" sz="1100" dirty="0">
                          <a:solidFill>
                            <a:schemeClr val="tx1"/>
                          </a:solidFill>
                          <a:effectLst/>
                          <a:latin typeface="Arial" panose="020B0604020202020204" pitchFamily="34" charset="0"/>
                          <a:cs typeface="Arial" panose="020B0604020202020204" pitchFamily="34" charset="0"/>
                        </a:rPr>
                        <a:t>Unqualified audit report with a reduction in the number of audit findings reported in the management report</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56271" marR="56271" marT="0" marB="0">
                    <a:lnR w="12700" cap="flat" cmpd="sng" algn="ctr">
                      <a:solidFill>
                        <a:schemeClr val="accent6">
                          <a:lumMod val="75000"/>
                        </a:schemeClr>
                      </a:solidFill>
                      <a:prstDash val="solid"/>
                      <a:round/>
                      <a:headEnd type="none" w="med" len="med"/>
                      <a:tailEnd type="none" w="med" len="med"/>
                    </a:lnR>
                  </a:tcPr>
                </a:tc>
                <a:tc>
                  <a:txBody>
                    <a:bodyPr/>
                    <a:lstStyle/>
                    <a:p>
                      <a:pPr algn="just">
                        <a:spcAft>
                          <a:spcPts val="0"/>
                        </a:spcAft>
                      </a:pPr>
                      <a:r>
                        <a:rPr lang="en-US" sz="1100" dirty="0">
                          <a:solidFill>
                            <a:schemeClr val="tx1"/>
                          </a:solidFill>
                          <a:effectLst/>
                          <a:latin typeface="Arial" panose="020B0604020202020204" pitchFamily="34" charset="0"/>
                          <a:cs typeface="Arial" panose="020B0604020202020204" pitchFamily="34" charset="0"/>
                        </a:rPr>
                        <a:t>Quarterly reports submitted reflecting the status of the audit action </a:t>
                      </a:r>
                      <a:r>
                        <a:rPr lang="en-US" sz="1100" dirty="0" smtClean="0">
                          <a:solidFill>
                            <a:schemeClr val="tx1"/>
                          </a:solidFill>
                          <a:effectLst/>
                          <a:latin typeface="Arial" panose="020B0604020202020204" pitchFamily="34" charset="0"/>
                          <a:cs typeface="Arial" panose="020B0604020202020204" pitchFamily="34" charset="0"/>
                        </a:rPr>
                        <a:t>plan</a:t>
                      </a:r>
                      <a:r>
                        <a:rPr lang="en-US" sz="1100" baseline="0" dirty="0" smtClean="0">
                          <a:solidFill>
                            <a:schemeClr val="tx1"/>
                          </a:solidFill>
                          <a:effectLst/>
                          <a:latin typeface="Arial" panose="020B0604020202020204" pitchFamily="34" charset="0"/>
                          <a:cs typeface="Arial" panose="020B0604020202020204" pitchFamily="34" charset="0"/>
                        </a:rPr>
                        <a:t> </a:t>
                      </a:r>
                      <a:r>
                        <a:rPr lang="en-US" sz="1100" dirty="0" smtClean="0">
                          <a:solidFill>
                            <a:schemeClr val="tx1"/>
                          </a:solidFill>
                          <a:effectLst/>
                          <a:latin typeface="Arial" panose="020B0604020202020204" pitchFamily="34" charset="0"/>
                          <a:cs typeface="Arial" panose="020B0604020202020204" pitchFamily="34" charset="0"/>
                        </a:rPr>
                        <a:t>(</a:t>
                      </a:r>
                      <a:r>
                        <a:rPr lang="en-US" sz="1100" dirty="0">
                          <a:solidFill>
                            <a:schemeClr val="tx1"/>
                          </a:solidFill>
                          <a:effectLst/>
                          <a:latin typeface="Arial" panose="020B0604020202020204" pitchFamily="34" charset="0"/>
                          <a:cs typeface="Arial" panose="020B0604020202020204" pitchFamily="34" charset="0"/>
                        </a:rPr>
                        <a:t>reflecting reduction </a:t>
                      </a:r>
                      <a:r>
                        <a:rPr lang="en-US" sz="1100" dirty="0" smtClean="0">
                          <a:solidFill>
                            <a:schemeClr val="tx1"/>
                          </a:solidFill>
                          <a:effectLst/>
                          <a:latin typeface="Arial" panose="020B0604020202020204" pitchFamily="34" charset="0"/>
                          <a:cs typeface="Arial" panose="020B0604020202020204" pitchFamily="34" charset="0"/>
                        </a:rPr>
                        <a:t>in audit </a:t>
                      </a:r>
                      <a:r>
                        <a:rPr lang="en-US" sz="1100" dirty="0">
                          <a:solidFill>
                            <a:schemeClr val="tx1"/>
                          </a:solidFill>
                          <a:effectLst/>
                          <a:latin typeface="Arial" panose="020B0604020202020204" pitchFamily="34" charset="0"/>
                          <a:cs typeface="Arial" panose="020B0604020202020204" pitchFamily="34" charset="0"/>
                        </a:rPr>
                        <a:t>findings)</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56271" marR="56271"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tcPr>
                </a:tc>
                <a:tc>
                  <a:txBody>
                    <a:bodyPr/>
                    <a:lstStyle/>
                    <a:p>
                      <a:pPr marL="0" algn="l" defTabSz="457200" rtl="0" eaLnBrk="1" latinLnBrk="0" hangingPunct="1">
                        <a:spcAft>
                          <a:spcPts val="0"/>
                        </a:spcAft>
                      </a:pPr>
                      <a:r>
                        <a:rPr lang="en-US" sz="1100" kern="1200" dirty="0">
                          <a:solidFill>
                            <a:schemeClr val="tx1"/>
                          </a:solidFill>
                          <a:effectLst/>
                          <a:latin typeface="Arial" panose="020B0604020202020204" pitchFamily="34" charset="0"/>
                          <a:ea typeface="+mn-ea"/>
                          <a:cs typeface="Arial" panose="020B0604020202020204" pitchFamily="34" charset="0"/>
                        </a:rPr>
                        <a:t>Achieved</a:t>
                      </a:r>
                      <a:endParaRPr lang="en-ZA" sz="1100" kern="1200" dirty="0">
                        <a:solidFill>
                          <a:schemeClr val="tx1"/>
                        </a:solidFill>
                        <a:effectLst/>
                        <a:latin typeface="Arial" panose="020B0604020202020204" pitchFamily="34" charset="0"/>
                        <a:ea typeface="+mn-ea"/>
                        <a:cs typeface="Arial" panose="020B0604020202020204" pitchFamily="34" charset="0"/>
                      </a:endParaRPr>
                    </a:p>
                    <a:p>
                      <a:pPr marL="0" algn="l" defTabSz="457200" rtl="0" eaLnBrk="1" latinLnBrk="0" hangingPunct="1"/>
                      <a:r>
                        <a:rPr lang="en-ZA" sz="1100" kern="1200" dirty="0" smtClean="0">
                          <a:solidFill>
                            <a:schemeClr val="tx1"/>
                          </a:solidFill>
                          <a:effectLst/>
                          <a:latin typeface="Arial" panose="020B0604020202020204" pitchFamily="34" charset="0"/>
                          <a:ea typeface="+mn-ea"/>
                          <a:cs typeface="Arial" panose="020B0604020202020204" pitchFamily="34" charset="0"/>
                        </a:rPr>
                        <a:t>Quarterly status of the Audit Action Plan was tabled at ARC on 28 October 2015. The Audit Action Plan has since been up-dated to reflect the revised status as at 31 December 2015. Refer to Annexure A below. 	</a:t>
                      </a:r>
                    </a:p>
                  </a:txBody>
                  <a:tcPr marL="56271" marR="56271"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tcPr>
                </a:tc>
                <a:tc>
                  <a:txBody>
                    <a:bodyPr/>
                    <a:lstStyle/>
                    <a:p>
                      <a:pPr marL="13335" algn="just">
                        <a:spcAft>
                          <a:spcPts val="0"/>
                        </a:spcAft>
                      </a:pPr>
                      <a:r>
                        <a:rPr lang="en-US" sz="1100" dirty="0">
                          <a:solidFill>
                            <a:schemeClr val="tx1"/>
                          </a:solidFill>
                          <a:effectLst/>
                          <a:latin typeface="Arial" panose="020B0604020202020204" pitchFamily="34" charset="0"/>
                          <a:cs typeface="Arial" panose="020B0604020202020204" pitchFamily="34" charset="0"/>
                        </a:rPr>
                        <a:t>N/A</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56271" marR="56271"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tcPr>
                </a:tc>
                <a:tc>
                  <a:txBody>
                    <a:bodyPr/>
                    <a:lstStyle/>
                    <a:p>
                      <a:pPr marL="13335" algn="just">
                        <a:spcAft>
                          <a:spcPts val="0"/>
                        </a:spcAft>
                      </a:pPr>
                      <a:r>
                        <a:rPr lang="en-US" sz="1100">
                          <a:solidFill>
                            <a:schemeClr val="tx1"/>
                          </a:solidFill>
                          <a:effectLst/>
                          <a:latin typeface="Arial" panose="020B0604020202020204" pitchFamily="34" charset="0"/>
                          <a:cs typeface="Arial" panose="020B0604020202020204" pitchFamily="34" charset="0"/>
                        </a:rPr>
                        <a:t>N/A</a:t>
                      </a:r>
                      <a:endParaRPr lang="en-ZA" sz="1100">
                        <a:solidFill>
                          <a:schemeClr val="tx1"/>
                        </a:solidFill>
                        <a:effectLst/>
                        <a:latin typeface="Arial" panose="020B0604020202020204" pitchFamily="34" charset="0"/>
                        <a:ea typeface="Times New Roman"/>
                        <a:cs typeface="Arial" panose="020B0604020202020204" pitchFamily="34" charset="0"/>
                      </a:endParaRPr>
                    </a:p>
                  </a:txBody>
                  <a:tcPr marL="56271" marR="56271" marT="0" marB="0">
                    <a:lnL w="12700" cap="flat" cmpd="sng" algn="ctr">
                      <a:solidFill>
                        <a:schemeClr val="accent6">
                          <a:lumMod val="75000"/>
                        </a:schemeClr>
                      </a:solidFill>
                      <a:prstDash val="solid"/>
                      <a:round/>
                      <a:headEnd type="none" w="med" len="med"/>
                      <a:tailEnd type="none" w="med" len="med"/>
                    </a:lnL>
                  </a:tcPr>
                </a:tc>
              </a:tr>
              <a:tr h="1571333">
                <a:tc>
                  <a:txBody>
                    <a:bodyPr/>
                    <a:lstStyle/>
                    <a:p>
                      <a:pPr algn="just">
                        <a:spcAft>
                          <a:spcPts val="0"/>
                        </a:spcAft>
                      </a:pPr>
                      <a:r>
                        <a:rPr lang="en-US" sz="1100" dirty="0">
                          <a:solidFill>
                            <a:schemeClr val="tx1"/>
                          </a:solidFill>
                          <a:effectLst/>
                          <a:latin typeface="Arial" panose="020B0604020202020204" pitchFamily="34" charset="0"/>
                          <a:cs typeface="Arial" panose="020B0604020202020204" pitchFamily="34" charset="0"/>
                        </a:rPr>
                        <a:t>Report on the implementation of Human Capital Strategy and Plan</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56271" marR="56271" marT="0" marB="0">
                    <a:lnR w="12700" cap="flat" cmpd="sng" algn="ctr">
                      <a:solidFill>
                        <a:schemeClr val="accent6">
                          <a:lumMod val="75000"/>
                        </a:schemeClr>
                      </a:solidFill>
                      <a:prstDash val="solid"/>
                      <a:round/>
                      <a:headEnd type="none" w="med" len="med"/>
                      <a:tailEnd type="none" w="med" len="med"/>
                    </a:lnR>
                  </a:tcPr>
                </a:tc>
                <a:tc>
                  <a:txBody>
                    <a:bodyPr/>
                    <a:lstStyle/>
                    <a:p>
                      <a:pPr algn="just">
                        <a:spcAft>
                          <a:spcPts val="0"/>
                        </a:spcAft>
                      </a:pPr>
                      <a:r>
                        <a:rPr lang="en-US" sz="1100" dirty="0">
                          <a:solidFill>
                            <a:schemeClr val="tx1"/>
                          </a:solidFill>
                          <a:effectLst/>
                          <a:latin typeface="Arial" panose="020B0604020202020204" pitchFamily="34" charset="0"/>
                          <a:cs typeface="Arial" panose="020B0604020202020204" pitchFamily="34" charset="0"/>
                        </a:rPr>
                        <a:t>Report on progress made against the implementation of the human capital strategy and plan</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56271" marR="56271"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tcPr>
                </a:tc>
                <a:tc>
                  <a:txBody>
                    <a:bodyPr/>
                    <a:lstStyle/>
                    <a:p>
                      <a:r>
                        <a:rPr lang="en-ZA" sz="1100" b="0" i="0" u="none" strike="noStrike" kern="1200" baseline="0" dirty="0" smtClean="0">
                          <a:solidFill>
                            <a:schemeClr val="tx1"/>
                          </a:solidFill>
                          <a:latin typeface="Arial" panose="020B0604020202020204" pitchFamily="34" charset="0"/>
                          <a:ea typeface="+mn-ea"/>
                          <a:cs typeface="Arial" panose="020B0604020202020204" pitchFamily="34" charset="0"/>
                        </a:rPr>
                        <a:t>Achieved </a:t>
                      </a:r>
                    </a:p>
                    <a:p>
                      <a:r>
                        <a:rPr lang="en-ZA" sz="1100" b="0" i="0" u="none" strike="noStrike" kern="1200" baseline="0" dirty="0" smtClean="0">
                          <a:solidFill>
                            <a:schemeClr val="tx1"/>
                          </a:solidFill>
                          <a:latin typeface="Arial" panose="020B0604020202020204" pitchFamily="34" charset="0"/>
                          <a:ea typeface="+mn-ea"/>
                          <a:cs typeface="Arial" panose="020B0604020202020204" pitchFamily="34" charset="0"/>
                        </a:rPr>
                        <a:t>53.85% implementation of the human capital strategy and plan for the quarter was achieved. This included a report reflecting the rapid decrease in the vacancy rate from 48.1% (Quarter 1) to 25.9% in Quarter 3. 	</a:t>
                      </a:r>
                    </a:p>
                    <a:p>
                      <a:pPr algn="just">
                        <a:lnSpc>
                          <a:spcPct val="115000"/>
                        </a:lnSpc>
                        <a:spcAft>
                          <a:spcPts val="0"/>
                        </a:spcAft>
                      </a:pPr>
                      <a:r>
                        <a:rPr lang="en-US" sz="1100" baseline="0" dirty="0" smtClean="0">
                          <a:solidFill>
                            <a:schemeClr val="tx1"/>
                          </a:solidFill>
                          <a:effectLst/>
                          <a:latin typeface="Arial" panose="020B0604020202020204" pitchFamily="34" charset="0"/>
                          <a:cs typeface="Arial" panose="020B0604020202020204" pitchFamily="34" charset="0"/>
                        </a:rPr>
                        <a:t>. </a:t>
                      </a:r>
                      <a:r>
                        <a:rPr lang="en-US" sz="1100" dirty="0" smtClean="0">
                          <a:solidFill>
                            <a:schemeClr val="tx1"/>
                          </a:solidFill>
                          <a:effectLst/>
                          <a:latin typeface="Arial" panose="020B0604020202020204" pitchFamily="34" charset="0"/>
                          <a:cs typeface="Arial" panose="020B0604020202020204" pitchFamily="34" charset="0"/>
                        </a:rPr>
                        <a:t>  </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56271" marR="56271"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tcPr>
                </a:tc>
                <a:tc>
                  <a:txBody>
                    <a:bodyPr/>
                    <a:lstStyle/>
                    <a:p>
                      <a:pPr marL="13335" algn="just">
                        <a:spcAft>
                          <a:spcPts val="0"/>
                        </a:spcAft>
                      </a:pPr>
                      <a:r>
                        <a:rPr lang="en-US" sz="1100" dirty="0">
                          <a:solidFill>
                            <a:schemeClr val="tx1"/>
                          </a:solidFill>
                          <a:effectLst/>
                          <a:latin typeface="Arial" panose="020B0604020202020204" pitchFamily="34" charset="0"/>
                          <a:cs typeface="Arial" panose="020B0604020202020204" pitchFamily="34" charset="0"/>
                        </a:rPr>
                        <a:t>N/A</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56271" marR="56271"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tcPr>
                </a:tc>
                <a:tc>
                  <a:txBody>
                    <a:bodyPr/>
                    <a:lstStyle/>
                    <a:p>
                      <a:pPr marL="13335" algn="just">
                        <a:spcAft>
                          <a:spcPts val="0"/>
                        </a:spcAft>
                      </a:pPr>
                      <a:r>
                        <a:rPr lang="en-US" sz="1100" dirty="0">
                          <a:solidFill>
                            <a:schemeClr val="tx1"/>
                          </a:solidFill>
                          <a:effectLst/>
                          <a:latin typeface="Arial" panose="020B0604020202020204" pitchFamily="34" charset="0"/>
                          <a:cs typeface="Arial" panose="020B0604020202020204" pitchFamily="34" charset="0"/>
                        </a:rPr>
                        <a:t>N/A</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56271" marR="56271" marT="0" marB="0">
                    <a:lnL w="12700" cap="flat" cmpd="sng" algn="ctr">
                      <a:solidFill>
                        <a:schemeClr val="accent6">
                          <a:lumMod val="75000"/>
                        </a:schemeClr>
                      </a:solidFill>
                      <a:prstDash val="solid"/>
                      <a:round/>
                      <a:headEnd type="none" w="med" len="med"/>
                      <a:tailEnd type="none" w="med" len="med"/>
                    </a:lnL>
                  </a:tcPr>
                </a:tc>
              </a:tr>
              <a:tr h="526956">
                <a:tc>
                  <a:txBody>
                    <a:bodyPr/>
                    <a:lstStyle/>
                    <a:p>
                      <a:pPr algn="just">
                        <a:spcAft>
                          <a:spcPts val="0"/>
                        </a:spcAft>
                      </a:pPr>
                      <a:r>
                        <a:rPr lang="en-US" sz="1100">
                          <a:solidFill>
                            <a:schemeClr val="tx1"/>
                          </a:solidFill>
                          <a:effectLst/>
                          <a:latin typeface="Arial" panose="020B0604020202020204" pitchFamily="34" charset="0"/>
                          <a:cs typeface="Arial" panose="020B0604020202020204" pitchFamily="34" charset="0"/>
                        </a:rPr>
                        <a:t>98% uptime of NGB servers</a:t>
                      </a:r>
                      <a:endParaRPr lang="en-ZA" sz="1100">
                        <a:solidFill>
                          <a:schemeClr val="tx1"/>
                        </a:solidFill>
                        <a:effectLst/>
                        <a:latin typeface="Arial" panose="020B0604020202020204" pitchFamily="34" charset="0"/>
                        <a:ea typeface="Times New Roman"/>
                        <a:cs typeface="Arial" panose="020B0604020202020204" pitchFamily="34" charset="0"/>
                      </a:endParaRPr>
                    </a:p>
                  </a:txBody>
                  <a:tcPr marL="56271" marR="56271" marT="0" marB="0">
                    <a:lnR w="12700" cap="flat" cmpd="sng" algn="ctr">
                      <a:solidFill>
                        <a:schemeClr val="accent6">
                          <a:lumMod val="75000"/>
                        </a:schemeClr>
                      </a:solidFill>
                      <a:prstDash val="solid"/>
                      <a:round/>
                      <a:headEnd type="none" w="med" len="med"/>
                      <a:tailEnd type="none" w="med" len="med"/>
                    </a:lnR>
                  </a:tcPr>
                </a:tc>
                <a:tc>
                  <a:txBody>
                    <a:bodyPr/>
                    <a:lstStyle/>
                    <a:p>
                      <a:pPr algn="just">
                        <a:spcAft>
                          <a:spcPts val="0"/>
                        </a:spcAft>
                      </a:pPr>
                      <a:r>
                        <a:rPr lang="en-US" sz="1100" kern="1200" dirty="0">
                          <a:solidFill>
                            <a:schemeClr val="tx1"/>
                          </a:solidFill>
                          <a:effectLst/>
                          <a:latin typeface="Arial" panose="020B0604020202020204" pitchFamily="34" charset="0"/>
                          <a:ea typeface="+mn-ea"/>
                          <a:cs typeface="Arial" panose="020B0604020202020204" pitchFamily="34" charset="0"/>
                        </a:rPr>
                        <a:t>98% Up-time or above.</a:t>
                      </a:r>
                      <a:endParaRPr lang="en-ZA" sz="1100" kern="1200" dirty="0">
                        <a:solidFill>
                          <a:schemeClr val="tx1"/>
                        </a:solidFill>
                        <a:effectLst/>
                        <a:latin typeface="Arial" panose="020B0604020202020204" pitchFamily="34" charset="0"/>
                        <a:ea typeface="+mn-ea"/>
                        <a:cs typeface="Arial" panose="020B0604020202020204" pitchFamily="34" charset="0"/>
                      </a:endParaRPr>
                    </a:p>
                  </a:txBody>
                  <a:tcPr marL="56271" marR="56271"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tcPr>
                </a:tc>
                <a:tc>
                  <a:txBody>
                    <a:bodyPr/>
                    <a:lstStyle/>
                    <a:p>
                      <a:pPr algn="just">
                        <a:spcAft>
                          <a:spcPts val="0"/>
                        </a:spcAft>
                      </a:pPr>
                      <a:r>
                        <a:rPr lang="en-US" sz="1100" kern="1200" dirty="0">
                          <a:solidFill>
                            <a:schemeClr val="tx1"/>
                          </a:solidFill>
                          <a:effectLst/>
                          <a:latin typeface="Arial" panose="020B0604020202020204" pitchFamily="34" charset="0"/>
                          <a:ea typeface="+mn-ea"/>
                          <a:cs typeface="Arial" panose="020B0604020202020204" pitchFamily="34" charset="0"/>
                        </a:rPr>
                        <a:t>Achieved</a:t>
                      </a:r>
                      <a:endParaRPr lang="en-ZA" sz="1100" kern="1200" dirty="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US" sz="1100" kern="1200" dirty="0">
                          <a:solidFill>
                            <a:schemeClr val="tx1"/>
                          </a:solidFill>
                          <a:effectLst/>
                          <a:latin typeface="Arial" panose="020B0604020202020204" pitchFamily="34" charset="0"/>
                          <a:ea typeface="+mn-ea"/>
                          <a:cs typeface="Arial" panose="020B0604020202020204" pitchFamily="34" charset="0"/>
                        </a:rPr>
                        <a:t>100% uptime was achieved.</a:t>
                      </a:r>
                      <a:endParaRPr lang="en-ZA" sz="1100" kern="1200" dirty="0">
                        <a:solidFill>
                          <a:schemeClr val="tx1"/>
                        </a:solidFill>
                        <a:effectLst/>
                        <a:latin typeface="Arial" panose="020B0604020202020204" pitchFamily="34" charset="0"/>
                        <a:ea typeface="+mn-ea"/>
                        <a:cs typeface="Arial" panose="020B0604020202020204" pitchFamily="34" charset="0"/>
                      </a:endParaRPr>
                    </a:p>
                  </a:txBody>
                  <a:tcPr marL="56271" marR="56271"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tcPr>
                </a:tc>
                <a:tc>
                  <a:txBody>
                    <a:bodyPr/>
                    <a:lstStyle/>
                    <a:p>
                      <a:pPr marL="13335" algn="just">
                        <a:spcAft>
                          <a:spcPts val="0"/>
                        </a:spcAft>
                      </a:pPr>
                      <a:r>
                        <a:rPr lang="en-US" sz="1100" dirty="0">
                          <a:solidFill>
                            <a:schemeClr val="tx1"/>
                          </a:solidFill>
                          <a:effectLst/>
                          <a:latin typeface="Arial" panose="020B0604020202020204" pitchFamily="34" charset="0"/>
                          <a:cs typeface="Arial" panose="020B0604020202020204" pitchFamily="34" charset="0"/>
                        </a:rPr>
                        <a:t>N/A</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56271" marR="56271"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tcPr>
                </a:tc>
                <a:tc>
                  <a:txBody>
                    <a:bodyPr/>
                    <a:lstStyle/>
                    <a:p>
                      <a:pPr marL="13335" algn="just">
                        <a:spcAft>
                          <a:spcPts val="0"/>
                        </a:spcAft>
                      </a:pPr>
                      <a:r>
                        <a:rPr lang="en-US" sz="1100" dirty="0">
                          <a:solidFill>
                            <a:schemeClr val="tx1"/>
                          </a:solidFill>
                          <a:effectLst/>
                          <a:latin typeface="Arial" panose="020B0604020202020204" pitchFamily="34" charset="0"/>
                          <a:cs typeface="Arial" panose="020B0604020202020204" pitchFamily="34" charset="0"/>
                        </a:rPr>
                        <a:t>N/A</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56271" marR="56271" marT="0" marB="0">
                    <a:lnL w="12700" cap="flat" cmpd="sng" algn="ctr">
                      <a:solidFill>
                        <a:schemeClr val="accent6">
                          <a:lumMod val="75000"/>
                        </a:schemeClr>
                      </a:solidFill>
                      <a:prstDash val="solid"/>
                      <a:round/>
                      <a:headEnd type="none" w="med" len="med"/>
                      <a:tailEnd type="none" w="med" len="med"/>
                    </a:lnL>
                  </a:tcPr>
                </a:tc>
              </a:tr>
            </a:tbl>
          </a:graphicData>
        </a:graphic>
      </p:graphicFrame>
    </p:spTree>
  </p:cSld>
  <p:clrMapOvr>
    <a:overrideClrMapping bg1="lt1" tx1="dk1" bg2="lt2" tx2="dk2" accent1="accent1" accent2="accent2" accent3="accent3" accent4="accent4" accent5="accent5" accent6="accent6" hlink="hlink" folHlink="folHlink"/>
  </p:clrMapOvr>
  <p:transition>
    <p:sndAc>
      <p:stSnd>
        <p:snd r:embed="rId3" name="laser.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00" y="457200"/>
            <a:ext cx="9144000" cy="1270000"/>
          </a:xfrm>
        </p:spPr>
        <p:txBody>
          <a:bodyPr/>
          <a:lstStyle/>
          <a:p>
            <a:pPr>
              <a:defRPr/>
            </a:pPr>
            <a:r>
              <a:rPr lang="en-ZA"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SUMMARY PROGRESS ON ACTIONS </a:t>
            </a:r>
            <a:br>
              <a:rPr lang="en-ZA"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ZA"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 THE RISK REGISTER</a:t>
            </a:r>
            <a:endPar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B3632A0F-B568-487F-8BB6-A77C4DF16F84}" type="slidenum">
              <a:rPr lang="en-US" sz="1400" b="1" smtClean="0">
                <a:solidFill>
                  <a:prstClr val="black"/>
                </a:solidFill>
              </a:rPr>
              <a:pPr>
                <a:defRPr/>
              </a:pPr>
              <a:t>14</a:t>
            </a:fld>
            <a:endParaRPr lang="en-US" sz="1400" b="1"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3073146466"/>
              </p:ext>
            </p:extLst>
          </p:nvPr>
        </p:nvGraphicFramePr>
        <p:xfrm>
          <a:off x="12701" y="1866899"/>
          <a:ext cx="9118602" cy="4820980"/>
        </p:xfrm>
        <a:graphic>
          <a:graphicData uri="http://schemas.openxmlformats.org/drawingml/2006/table">
            <a:tbl>
              <a:tblPr firstRow="1" bandRow="1">
                <a:tableStyleId>{10A1B5D5-9B99-4C35-A422-299274C87663}</a:tableStyleId>
              </a:tblPr>
              <a:tblGrid>
                <a:gridCol w="1746432"/>
                <a:gridCol w="1976811"/>
                <a:gridCol w="1508619"/>
                <a:gridCol w="3886740"/>
              </a:tblGrid>
              <a:tr h="363494">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STRATEGIC RISKS</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txBody>
                  <a:tcPr anchor="ctr">
                    <a:lnL w="12700" cap="flat" cmpd="sng" algn="ctr">
                      <a:solidFill>
                        <a:schemeClr val="accent6">
                          <a:lumMod val="50000"/>
                        </a:schemeClr>
                      </a:solidFill>
                      <a:prstDash val="solid"/>
                      <a:round/>
                      <a:headEnd type="none" w="med" len="med"/>
                      <a:tailEnd type="none" w="med" len="med"/>
                    </a:lnL>
                  </a:tcPr>
                </a:tc>
              </a:tr>
              <a:tr h="363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Risk name</a:t>
                      </a:r>
                    </a:p>
                  </a:txBody>
                  <a:tcPr anchor="ctr">
                    <a:lnR w="12700" cap="flat" cmpd="sng" algn="ctr">
                      <a:solidFill>
                        <a:schemeClr val="accent6">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5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Risk control</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5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Residual risk</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5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Action</a:t>
                      </a:r>
                    </a:p>
                  </a:txBody>
                  <a:tcPr anchor="ctr">
                    <a:lnL w="12700" cap="flat" cmpd="sng" algn="ctr">
                      <a:solidFill>
                        <a:schemeClr val="accent6">
                          <a:lumMod val="50000"/>
                        </a:schemeClr>
                      </a:solidFill>
                      <a:prstDash val="solid"/>
                      <a:round/>
                      <a:headEnd type="none" w="med" len="med"/>
                      <a:tailEnd type="none" w="med" len="med"/>
                    </a:lnL>
                  </a:tcPr>
                </a:tc>
              </a:tr>
              <a:tr h="1435683">
                <a:tc>
                  <a:txBody>
                    <a:bodyPr/>
                    <a:lstStyle/>
                    <a:p>
                      <a:pPr algn="just">
                        <a:spcAft>
                          <a:spcPts val="0"/>
                        </a:spcAft>
                      </a:pPr>
                      <a:r>
                        <a:rPr lang="en-US" sz="1200" dirty="0">
                          <a:effectLst/>
                          <a:latin typeface="Arial" panose="020B0604020202020204" pitchFamily="34" charset="0"/>
                          <a:ea typeface="Times New Roman"/>
                          <a:cs typeface="Arial" panose="020B0604020202020204" pitchFamily="34" charset="0"/>
                        </a:rPr>
                        <a:t>Lack of cooperation by PLAs, lack of participation in the </a:t>
                      </a:r>
                      <a:r>
                        <a:rPr lang="en-US" sz="1200" dirty="0" err="1">
                          <a:effectLst/>
                          <a:latin typeface="Arial" panose="020B0604020202020204" pitchFamily="34" charset="0"/>
                          <a:ea typeface="Times New Roman"/>
                          <a:cs typeface="Arial" panose="020B0604020202020204" pitchFamily="34" charset="0"/>
                        </a:rPr>
                        <a:t>fora</a:t>
                      </a:r>
                      <a:r>
                        <a:rPr lang="en-US" sz="1200" dirty="0">
                          <a:effectLst/>
                          <a:latin typeface="Arial" panose="020B0604020202020204" pitchFamily="34" charset="0"/>
                          <a:ea typeface="Times New Roman"/>
                          <a:cs typeface="Arial" panose="020B0604020202020204" pitchFamily="34" charset="0"/>
                        </a:rPr>
                        <a:t>, lack of response when inputs are sought for consolidation purposes, lack of coherence on policy positions.</a:t>
                      </a:r>
                      <a:endParaRPr lang="en-ZA" sz="1200" dirty="0">
                        <a:effectLst/>
                        <a:latin typeface="Arial" panose="020B0604020202020204" pitchFamily="34" charset="0"/>
                        <a:ea typeface="Times New Roman"/>
                        <a:cs typeface="Arial" panose="020B0604020202020204" pitchFamily="34" charset="0"/>
                      </a:endParaRPr>
                    </a:p>
                  </a:txBody>
                  <a:tcPr marL="68580" marR="68580" marT="0" marB="0">
                    <a:lnR w="12700" cap="flat" cmpd="sng" algn="ctr">
                      <a:solidFill>
                        <a:schemeClr val="accent6">
                          <a:lumMod val="50000"/>
                        </a:schemeClr>
                      </a:solidFill>
                      <a:prstDash val="solid"/>
                      <a:round/>
                      <a:headEnd type="none" w="med" len="med"/>
                      <a:tailEnd type="none" w="med" len="med"/>
                    </a:lnR>
                  </a:tcPr>
                </a:tc>
                <a:tc>
                  <a:txBody>
                    <a:bodyPr/>
                    <a:lstStyle/>
                    <a:p>
                      <a:pPr algn="just">
                        <a:spcAft>
                          <a:spcPts val="0"/>
                        </a:spcAft>
                      </a:pPr>
                      <a:r>
                        <a:rPr lang="en-US" sz="1200" dirty="0">
                          <a:effectLst/>
                          <a:latin typeface="Arial" panose="020B0604020202020204" pitchFamily="34" charset="0"/>
                          <a:ea typeface="Times New Roman"/>
                          <a:cs typeface="Arial" panose="020B0604020202020204" pitchFamily="34" charset="0"/>
                        </a:rPr>
                        <a:t>Prepare deficiency reports and set timelines for rectification and communicate at </a:t>
                      </a:r>
                      <a:r>
                        <a:rPr lang="en-US" sz="1200" dirty="0" err="1">
                          <a:effectLst/>
                          <a:latin typeface="Arial" panose="020B0604020202020204" pitchFamily="34" charset="0"/>
                          <a:ea typeface="Times New Roman"/>
                          <a:cs typeface="Arial" panose="020B0604020202020204" pitchFamily="34" charset="0"/>
                        </a:rPr>
                        <a:t>Fora</a:t>
                      </a:r>
                      <a:r>
                        <a:rPr lang="en-US" sz="1200" dirty="0">
                          <a:effectLst/>
                          <a:latin typeface="Arial" panose="020B0604020202020204" pitchFamily="34" charset="0"/>
                          <a:ea typeface="Times New Roman"/>
                          <a:cs typeface="Arial" panose="020B0604020202020204" pitchFamily="34" charset="0"/>
                        </a:rPr>
                        <a:t> and other collaborative structures in place.</a:t>
                      </a:r>
                      <a:endParaRPr lang="en-ZA" sz="12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tcPr>
                </a:tc>
                <a:tc>
                  <a:txBody>
                    <a:bodyPr/>
                    <a:lstStyle/>
                    <a:p>
                      <a:pPr algn="ctr">
                        <a:spcAft>
                          <a:spcPts val="0"/>
                        </a:spcAft>
                      </a:pPr>
                      <a:r>
                        <a:rPr lang="en-US" sz="1200" dirty="0" smtClean="0">
                          <a:effectLst/>
                          <a:latin typeface="Arial" panose="020B0604020202020204" pitchFamily="34" charset="0"/>
                          <a:ea typeface="Times New Roman"/>
                          <a:cs typeface="Arial" panose="020B0604020202020204" pitchFamily="34" charset="0"/>
                        </a:rPr>
                        <a:t>8</a:t>
                      </a:r>
                      <a:endParaRPr lang="en-ZA" sz="12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solidFill>
                      <a:srgbClr val="FFC000"/>
                    </a:solidFill>
                  </a:tcPr>
                </a:tc>
                <a:tc>
                  <a:txBody>
                    <a:bodyPr/>
                    <a:lstStyle/>
                    <a:p>
                      <a:r>
                        <a:rPr lang="en-ZA" sz="1200" kern="1200" dirty="0" smtClean="0">
                          <a:solidFill>
                            <a:schemeClr val="tx1"/>
                          </a:solidFill>
                          <a:effectLst/>
                          <a:latin typeface="Arial" panose="020B0604020202020204" pitchFamily="34" charset="0"/>
                          <a:ea typeface="Times New Roman"/>
                          <a:cs typeface="Arial" panose="020B0604020202020204" pitchFamily="34" charset="0"/>
                        </a:rPr>
                        <a:t>Compliance monitoring, evaluation and inspection of five (5) PLAs took place during the quarter. All PLAs evaluated cooperated with the NGB </a:t>
                      </a:r>
                    </a:p>
                    <a:p>
                      <a:r>
                        <a:rPr lang="en-ZA" sz="1200" kern="1200" dirty="0" smtClean="0">
                          <a:solidFill>
                            <a:schemeClr val="tx1"/>
                          </a:solidFill>
                          <a:effectLst/>
                          <a:latin typeface="Arial" panose="020B0604020202020204" pitchFamily="34" charset="0"/>
                          <a:ea typeface="Times New Roman"/>
                          <a:cs typeface="Arial" panose="020B0604020202020204" pitchFamily="34" charset="0"/>
                        </a:rPr>
                        <a:t>Also, all PLAs participated during the consultation on national registers, research and establishment of illegal operator’s register. There is no more threat of risk in this area. </a:t>
                      </a: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accent6">
                          <a:lumMod val="50000"/>
                        </a:schemeClr>
                      </a:solidFill>
                      <a:prstDash val="solid"/>
                      <a:round/>
                      <a:headEnd type="none" w="med" len="med"/>
                      <a:tailEnd type="none" w="med" len="med"/>
                    </a:lnL>
                  </a:tcPr>
                </a:tc>
              </a:tr>
              <a:tr h="1865408">
                <a:tc>
                  <a:txBody>
                    <a:bodyPr/>
                    <a:lstStyle/>
                    <a:p>
                      <a:pPr algn="just">
                        <a:spcAft>
                          <a:spcPts val="0"/>
                        </a:spcAft>
                      </a:pPr>
                      <a:r>
                        <a:rPr lang="en-US" sz="1200" dirty="0">
                          <a:effectLst/>
                          <a:latin typeface="Arial" panose="020B0604020202020204" pitchFamily="34" charset="0"/>
                          <a:ea typeface="Times New Roman"/>
                          <a:cs typeface="Arial" panose="020B0604020202020204" pitchFamily="34" charset="0"/>
                        </a:rPr>
                        <a:t>Proliferation of illegal forms of gambling and loss of revenue to the fiscus.</a:t>
                      </a:r>
                      <a:endParaRPr lang="en-ZA" sz="1200" dirty="0">
                        <a:effectLst/>
                        <a:latin typeface="Arial" panose="020B0604020202020204" pitchFamily="34" charset="0"/>
                        <a:ea typeface="Times New Roman"/>
                        <a:cs typeface="Arial" panose="020B0604020202020204" pitchFamily="34" charset="0"/>
                      </a:endParaRPr>
                    </a:p>
                  </a:txBody>
                  <a:tcPr marL="68580" marR="68580" marT="0" marB="0">
                    <a:lnR w="12700" cap="flat" cmpd="sng" algn="ctr">
                      <a:solidFill>
                        <a:schemeClr val="accent6">
                          <a:lumMod val="50000"/>
                        </a:schemeClr>
                      </a:solidFill>
                      <a:prstDash val="solid"/>
                      <a:round/>
                      <a:headEnd type="none" w="med" len="med"/>
                      <a:tailEnd type="none" w="med" len="med"/>
                    </a:lnR>
                  </a:tcPr>
                </a:tc>
                <a:tc>
                  <a:txBody>
                    <a:bodyPr/>
                    <a:lstStyle/>
                    <a:p>
                      <a:pPr algn="just">
                        <a:spcAft>
                          <a:spcPts val="0"/>
                        </a:spcAft>
                      </a:pPr>
                      <a:r>
                        <a:rPr lang="en-US" sz="1200" dirty="0">
                          <a:effectLst/>
                          <a:latin typeface="Arial" panose="020B0604020202020204" pitchFamily="34" charset="0"/>
                          <a:ea typeface="Times New Roman"/>
                          <a:cs typeface="Arial" panose="020B0604020202020204" pitchFamily="34" charset="0"/>
                        </a:rPr>
                        <a:t>Fora and other collaborative structures in place.                                                                    </a:t>
                      </a:r>
                      <a:r>
                        <a:rPr lang="en-US" sz="1200" dirty="0" smtClean="0">
                          <a:effectLst/>
                          <a:latin typeface="Arial" panose="020B0604020202020204" pitchFamily="34" charset="0"/>
                          <a:ea typeface="Times New Roman"/>
                          <a:cs typeface="Arial" panose="020B0604020202020204" pitchFamily="34" charset="0"/>
                        </a:rPr>
                        <a:t>Enhanced </a:t>
                      </a:r>
                      <a:r>
                        <a:rPr lang="en-US" sz="1200" dirty="0">
                          <a:effectLst/>
                          <a:latin typeface="Arial" panose="020B0604020202020204" pitchFamily="34" charset="0"/>
                          <a:ea typeface="Times New Roman"/>
                          <a:cs typeface="Arial" panose="020B0604020202020204" pitchFamily="34" charset="0"/>
                        </a:rPr>
                        <a:t>identification, reporting and provision of support to the PLAs.</a:t>
                      </a:r>
                      <a:endParaRPr lang="en-ZA" sz="12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tcPr>
                </a:tc>
                <a:tc>
                  <a:txBody>
                    <a:bodyPr/>
                    <a:lstStyle/>
                    <a:p>
                      <a:pPr algn="ctr">
                        <a:spcAft>
                          <a:spcPts val="0"/>
                        </a:spcAft>
                      </a:pPr>
                      <a:r>
                        <a:rPr lang="en-US" sz="1200" dirty="0">
                          <a:effectLst/>
                          <a:latin typeface="Arial" panose="020B0604020202020204" pitchFamily="34" charset="0"/>
                          <a:ea typeface="Times New Roman"/>
                          <a:cs typeface="Arial" panose="020B0604020202020204" pitchFamily="34" charset="0"/>
                        </a:rPr>
                        <a:t>16</a:t>
                      </a:r>
                      <a:endParaRPr lang="en-ZA" sz="12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solidFill>
                      <a:srgbClr val="FF0000"/>
                    </a:solidFill>
                  </a:tcPr>
                </a:tc>
                <a:tc>
                  <a:txBody>
                    <a:bodyPr/>
                    <a:lstStyle/>
                    <a:p>
                      <a:r>
                        <a:rPr lang="en-ZA" sz="1200" kern="1200" dirty="0" smtClean="0">
                          <a:solidFill>
                            <a:schemeClr val="tx1"/>
                          </a:solidFill>
                          <a:effectLst/>
                          <a:latin typeface="Arial" panose="020B0604020202020204" pitchFamily="34" charset="0"/>
                          <a:ea typeface="Times New Roman"/>
                          <a:cs typeface="Arial" panose="020B0604020202020204" pitchFamily="34" charset="0"/>
                        </a:rPr>
                        <a:t>Raids conducted in Limpopo and arrests were made. The NGB was a witness in the court cases, providing evidence on what modes of gambling are legal and regulated and which ones are illegal, as well as whether or not the suspects were granted gambling licenses. Through Project Airline, which is a national projects providing a collaborative structure to curb online gambling, identification, reporting and provision of support to the PLA was achieved. </a:t>
                      </a: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accent6">
                          <a:lumMod val="50000"/>
                        </a:schemeClr>
                      </a:solidFill>
                      <a:prstDash val="solid"/>
                      <a:round/>
                      <a:headEnd type="none" w="med" len="med"/>
                      <a:tailEnd type="none" w="med" len="med"/>
                    </a:lnL>
                  </a:tcPr>
                </a:tc>
              </a:tr>
              <a:tr h="765544">
                <a:tc>
                  <a:txBody>
                    <a:bodyPr/>
                    <a:lstStyle/>
                    <a:p>
                      <a:pPr algn="just">
                        <a:spcAft>
                          <a:spcPts val="0"/>
                        </a:spcAft>
                      </a:pPr>
                      <a:r>
                        <a:rPr lang="en-US" sz="1200">
                          <a:effectLst/>
                          <a:latin typeface="Arial" panose="020B0604020202020204" pitchFamily="34" charset="0"/>
                          <a:ea typeface="Times New Roman"/>
                          <a:cs typeface="Arial" panose="020B0604020202020204" pitchFamily="34" charset="0"/>
                        </a:rPr>
                        <a:t>Unavailability of reliable data from external stakeholders.</a:t>
                      </a:r>
                      <a:endParaRPr lang="en-ZA" sz="1200">
                        <a:effectLst/>
                        <a:latin typeface="Arial" panose="020B0604020202020204" pitchFamily="34" charset="0"/>
                        <a:ea typeface="Times New Roman"/>
                        <a:cs typeface="Arial" panose="020B0604020202020204" pitchFamily="34" charset="0"/>
                      </a:endParaRPr>
                    </a:p>
                  </a:txBody>
                  <a:tcPr marL="68580" marR="68580" marT="0" marB="0">
                    <a:lnR w="12700" cap="flat" cmpd="sng" algn="ctr">
                      <a:solidFill>
                        <a:schemeClr val="accent6">
                          <a:lumMod val="50000"/>
                        </a:schemeClr>
                      </a:solidFill>
                      <a:prstDash val="solid"/>
                      <a:round/>
                      <a:headEnd type="none" w="med" len="med"/>
                      <a:tailEnd type="none" w="med" len="med"/>
                    </a:lnR>
                  </a:tcPr>
                </a:tc>
                <a:tc>
                  <a:txBody>
                    <a:bodyPr/>
                    <a:lstStyle/>
                    <a:p>
                      <a:pPr algn="just">
                        <a:spcAft>
                          <a:spcPts val="0"/>
                        </a:spcAft>
                      </a:pPr>
                      <a:r>
                        <a:rPr lang="en-US" sz="1200" dirty="0">
                          <a:effectLst/>
                          <a:latin typeface="Arial" panose="020B0604020202020204" pitchFamily="34" charset="0"/>
                          <a:ea typeface="Times New Roman"/>
                          <a:cs typeface="Arial" panose="020B0604020202020204" pitchFamily="34" charset="0"/>
                        </a:rPr>
                        <a:t>Reliability on audited data from external stakeholders.</a:t>
                      </a:r>
                      <a:endParaRPr lang="en-ZA" sz="12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tcPr>
                </a:tc>
                <a:tc>
                  <a:txBody>
                    <a:bodyPr/>
                    <a:lstStyle/>
                    <a:p>
                      <a:pPr algn="ctr">
                        <a:spcAft>
                          <a:spcPts val="0"/>
                        </a:spcAft>
                      </a:pPr>
                      <a:r>
                        <a:rPr lang="en-US" sz="1200" dirty="0">
                          <a:effectLst/>
                          <a:latin typeface="Arial" panose="020B0604020202020204" pitchFamily="34" charset="0"/>
                          <a:ea typeface="Times New Roman"/>
                          <a:cs typeface="Arial" panose="020B0604020202020204" pitchFamily="34" charset="0"/>
                        </a:rPr>
                        <a:t>12</a:t>
                      </a:r>
                      <a:endParaRPr lang="en-ZA" sz="12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solidFill>
                      <a:srgbClr val="FFFF00"/>
                    </a:solidFill>
                  </a:tcPr>
                </a:tc>
                <a:tc>
                  <a:txBody>
                    <a:bodyPr/>
                    <a:lstStyle/>
                    <a:p>
                      <a:r>
                        <a:rPr lang="en-ZA" sz="1200" kern="1200" dirty="0" smtClean="0">
                          <a:solidFill>
                            <a:schemeClr val="tx1"/>
                          </a:solidFill>
                          <a:effectLst/>
                          <a:latin typeface="Arial" panose="020B0604020202020204" pitchFamily="34" charset="0"/>
                          <a:ea typeface="Times New Roman"/>
                          <a:cs typeface="Arial" panose="020B0604020202020204" pitchFamily="34" charset="0"/>
                        </a:rPr>
                        <a:t>The maintenance of quality registers is improving with a plan to close gaps. The NGB reached agreement with the PLAs to interlink information for the enhancement of the registers. </a:t>
                      </a:r>
                      <a:r>
                        <a:rPr lang="en-ZA" sz="1200" b="0" i="0" u="none" strike="noStrike" kern="1200" baseline="0" dirty="0" smtClean="0">
                          <a:solidFill>
                            <a:schemeClr val="dk1"/>
                          </a:solidFill>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accent6">
                          <a:lumMod val="50000"/>
                        </a:schemeClr>
                      </a:solidFill>
                      <a:prstDash val="solid"/>
                      <a:round/>
                      <a:headEnd type="none" w="med" len="med"/>
                      <a:tailEnd type="none" w="med" len="med"/>
                    </a:lnL>
                  </a:tcPr>
                </a:tc>
              </a:tr>
            </a:tbl>
          </a:graphicData>
        </a:graphic>
      </p:graphicFrame>
    </p:spTree>
  </p:cSld>
  <p:clrMapOvr>
    <a:overrideClrMapping bg1="lt1" tx1="dk1" bg2="lt2" tx2="dk2" accent1="accent1" accent2="accent2" accent3="accent3" accent4="accent4" accent5="accent5" accent6="accent6" hlink="hlink" folHlink="folHlink"/>
  </p:clrMapOvr>
  <p:transition advClick="0">
    <p:sndAc>
      <p:stSnd>
        <p:snd r:embed="rId3" name="laser.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81175"/>
          </a:xfrm>
        </p:spPr>
        <p:txBody>
          <a:bodyPr/>
          <a:lstStyle/>
          <a:p>
            <a:pPr>
              <a:defRPr/>
            </a:pPr>
            <a:r>
              <a:rPr lang="en-ZA" altLang="en-US" sz="2800" b="1" dirty="0" smtClean="0">
                <a:effectLst>
                  <a:outerShdw blurRad="38100" dist="38100" dir="2700000" algn="tl">
                    <a:srgbClr val="000000">
                      <a:alpha val="43137"/>
                    </a:srgbClr>
                  </a:outerShdw>
                </a:effectLst>
                <a:latin typeface="Arial" pitchFamily="34" charset="0"/>
                <a:cs typeface="Arial" pitchFamily="34" charset="0"/>
              </a:rPr>
              <a:t/>
            </a:r>
            <a:br>
              <a:rPr lang="en-ZA" altLang="en-US" sz="2800" b="1" dirty="0" smtClean="0">
                <a:effectLst>
                  <a:outerShdw blurRad="38100" dist="38100" dir="2700000" algn="tl">
                    <a:srgbClr val="000000">
                      <a:alpha val="43137"/>
                    </a:srgbClr>
                  </a:outerShdw>
                </a:effectLst>
                <a:latin typeface="Arial" pitchFamily="34" charset="0"/>
                <a:cs typeface="Arial" pitchFamily="34" charset="0"/>
              </a:rPr>
            </a:br>
            <a:r>
              <a:rPr lang="en-ZA" altLang="en-US" sz="2800" b="1" dirty="0">
                <a:effectLst>
                  <a:outerShdw blurRad="38100" dist="38100" dir="2700000" algn="tl">
                    <a:srgbClr val="000000">
                      <a:alpha val="43137"/>
                    </a:srgbClr>
                  </a:outerShdw>
                </a:effectLst>
                <a:latin typeface="Arial" pitchFamily="34" charset="0"/>
                <a:cs typeface="Arial" pitchFamily="34" charset="0"/>
              </a:rPr>
              <a:t/>
            </a:r>
            <a:br>
              <a:rPr lang="en-ZA" altLang="en-US" sz="2800" b="1" dirty="0">
                <a:effectLst>
                  <a:outerShdw blurRad="38100" dist="38100" dir="2700000" algn="tl">
                    <a:srgbClr val="000000">
                      <a:alpha val="43137"/>
                    </a:srgbClr>
                  </a:outerShdw>
                </a:effectLst>
                <a:latin typeface="Arial" pitchFamily="34" charset="0"/>
                <a:cs typeface="Arial" pitchFamily="34" charset="0"/>
              </a:rPr>
            </a:br>
            <a:r>
              <a:rPr lang="en-ZA" alt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REPORT AGAINST POST AUDIT </a:t>
            </a:r>
            <a:br>
              <a:rPr lang="en-ZA" alt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ZA" alt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IMPLEMENTATION PLAN </a:t>
            </a:r>
            <a:r>
              <a:rPr lang="en-ZA" altLang="en-US" sz="3200" dirty="0" smtClean="0">
                <a:solidFill>
                  <a:schemeClr val="bg1"/>
                </a:solidFill>
                <a:latin typeface="Arial" pitchFamily="34" charset="0"/>
                <a:cs typeface="Arial" pitchFamily="34" charset="0"/>
              </a:rPr>
              <a:t/>
            </a:r>
            <a:br>
              <a:rPr lang="en-ZA" altLang="en-US" sz="3200" dirty="0" smtClean="0">
                <a:solidFill>
                  <a:schemeClr val="bg1"/>
                </a:solidFill>
                <a:latin typeface="Arial" pitchFamily="34" charset="0"/>
                <a:cs typeface="Arial" pitchFamily="34" charset="0"/>
              </a:rPr>
            </a:br>
            <a:endPar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ECF0BC2E-FEB4-493A-B1E8-24B1B1961F3C}" type="slidenum">
              <a:rPr lang="en-US" sz="1400" b="1">
                <a:solidFill>
                  <a:prstClr val="black"/>
                </a:solidFill>
              </a:rPr>
              <a:pPr>
                <a:defRPr/>
              </a:pPr>
              <a:t>15</a:t>
            </a:fld>
            <a:endParaRPr lang="en-US" sz="1400" b="1" dirty="0">
              <a:solidFill>
                <a:prstClr val="black"/>
              </a:solidFill>
            </a:endParaRPr>
          </a:p>
        </p:txBody>
      </p:sp>
      <p:sp>
        <p:nvSpPr>
          <p:cNvPr id="7" name="Content Placeholder 4"/>
          <p:cNvSpPr>
            <a:spLocks noGrp="1"/>
          </p:cNvSpPr>
          <p:nvPr>
            <p:ph idx="1"/>
          </p:nvPr>
        </p:nvSpPr>
        <p:spPr>
          <a:xfrm>
            <a:off x="6921500" y="2133600"/>
            <a:ext cx="2089150" cy="3784600"/>
          </a:xfrm>
        </p:spPr>
        <p:txBody>
          <a:bodyPr anchor="ctr"/>
          <a:lstStyle/>
          <a:p>
            <a:pPr algn="just">
              <a:defRPr/>
            </a:pPr>
            <a:r>
              <a:rPr lang="en-ZA" sz="1400" dirty="0">
                <a:latin typeface="Arial" panose="020B0604020202020204" pitchFamily="34" charset="0"/>
                <a:ea typeface="Times New Roman"/>
                <a:cs typeface="Arial" panose="020B0604020202020204" pitchFamily="34" charset="0"/>
              </a:rPr>
              <a:t>Audit Action Plan </a:t>
            </a:r>
            <a:r>
              <a:rPr lang="en-ZA" sz="1400" dirty="0" smtClean="0">
                <a:latin typeface="Arial" panose="020B0604020202020204" pitchFamily="34" charset="0"/>
                <a:ea typeface="Times New Roman"/>
                <a:cs typeface="Arial" panose="020B0604020202020204" pitchFamily="34" charset="0"/>
              </a:rPr>
              <a:t>(FY2015) reflects </a:t>
            </a:r>
            <a:r>
              <a:rPr lang="en-ZA" sz="1400" dirty="0">
                <a:latin typeface="Arial" panose="020B0604020202020204" pitchFamily="34" charset="0"/>
                <a:ea typeface="Times New Roman"/>
                <a:cs typeface="Arial" panose="020B0604020202020204" pitchFamily="34" charset="0"/>
              </a:rPr>
              <a:t>that of the 34 findings raised, 25 were resolved and 9 in progress. </a:t>
            </a:r>
            <a:endParaRPr lang="en-ZA" sz="1400" dirty="0" smtClean="0">
              <a:latin typeface="Arial" panose="020B0604020202020204" pitchFamily="34" charset="0"/>
              <a:ea typeface="Times New Roman"/>
              <a:cs typeface="Arial" panose="020B0604020202020204" pitchFamily="34" charset="0"/>
            </a:endParaRPr>
          </a:p>
          <a:p>
            <a:pPr algn="just">
              <a:defRPr/>
            </a:pPr>
            <a:r>
              <a:rPr lang="en-ZA" sz="1400" dirty="0" smtClean="0">
                <a:latin typeface="Arial" panose="020B0604020202020204" pitchFamily="34" charset="0"/>
                <a:ea typeface="Times New Roman"/>
                <a:cs typeface="Arial" panose="020B0604020202020204" pitchFamily="34" charset="0"/>
              </a:rPr>
              <a:t>From </a:t>
            </a:r>
            <a:r>
              <a:rPr lang="en-ZA" sz="1400" dirty="0">
                <a:latin typeface="Arial" panose="020B0604020202020204" pitchFamily="34" charset="0"/>
                <a:ea typeface="Times New Roman"/>
                <a:cs typeface="Arial" panose="020B0604020202020204" pitchFamily="34" charset="0"/>
              </a:rPr>
              <a:t>the 6 findings carried forward from </a:t>
            </a:r>
            <a:r>
              <a:rPr lang="en-ZA" sz="1400" dirty="0" smtClean="0">
                <a:latin typeface="Arial" panose="020B0604020202020204" pitchFamily="34" charset="0"/>
                <a:ea typeface="Times New Roman"/>
                <a:cs typeface="Arial" panose="020B0604020202020204" pitchFamily="34" charset="0"/>
              </a:rPr>
              <a:t>FY2014</a:t>
            </a:r>
            <a:r>
              <a:rPr lang="en-ZA" sz="1400" dirty="0">
                <a:latin typeface="Arial" panose="020B0604020202020204" pitchFamily="34" charset="0"/>
                <a:ea typeface="Times New Roman"/>
                <a:cs typeface="Arial" panose="020B0604020202020204" pitchFamily="34" charset="0"/>
              </a:rPr>
              <a:t>, 4 were resolved and 2 in progress</a:t>
            </a:r>
            <a:r>
              <a:rPr lang="en-ZA" sz="1400" dirty="0" smtClean="0">
                <a:latin typeface="Arial" panose="020B0604020202020204" pitchFamily="34" charset="0"/>
                <a:ea typeface="Times New Roman"/>
                <a:cs typeface="Arial" panose="020B0604020202020204" pitchFamily="34" charset="0"/>
              </a:rPr>
              <a:t>.</a:t>
            </a:r>
            <a:endParaRPr lang="en-ZA" sz="1400" dirty="0">
              <a:latin typeface="Arial" panose="020B0604020202020204" pitchFamily="34" charset="0"/>
              <a:cs typeface="Arial" panose="020B0604020202020204" pitchFamily="34" charset="0"/>
            </a:endParaRPr>
          </a:p>
          <a:p>
            <a:pPr marL="0" indent="0" algn="just">
              <a:buFont typeface="Arial" pitchFamily="34" charset="0"/>
              <a:buNone/>
              <a:defRPr/>
            </a:pPr>
            <a:endParaRPr lang="en-ZA" sz="1400" b="1" dirty="0" smtClean="0">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xmlns="" val="3620795049"/>
              </p:ext>
            </p:extLst>
          </p:nvPr>
        </p:nvGraphicFramePr>
        <p:xfrm>
          <a:off x="692727" y="2311812"/>
          <a:ext cx="6096000" cy="4064000"/>
        </p:xfrm>
        <a:graphic>
          <a:graphicData uri="http://schemas.openxmlformats.org/drawingml/2006/chart">
            <c:chart xmlns:c="http://schemas.openxmlformats.org/drawingml/2006/chart" xmlns:r="http://schemas.openxmlformats.org/officeDocument/2006/relationships" r:id="rId5"/>
          </a:graphicData>
        </a:graphic>
      </p:graphicFrame>
    </p:spTree>
  </p:cSld>
  <p:clrMapOvr>
    <a:overrideClrMapping bg1="lt1" tx1="dk1" bg2="lt2" tx2="dk2" accent1="accent1" accent2="accent2" accent3="accent3" accent4="accent4" accent5="accent5" accent6="accent6" hlink="hlink" folHlink="folHlink"/>
  </p:clrMapOvr>
  <p:transition advClick="0">
    <p:sndAc>
      <p:stSnd>
        <p:snd r:embed="rId3" name="laser.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190005" y="357188"/>
            <a:ext cx="8496795" cy="1143000"/>
          </a:xfrm>
        </p:spPr>
        <p:txBody>
          <a:bodyPr/>
          <a:lstStyle/>
          <a:p>
            <a:pPr>
              <a:defRPr/>
            </a:pPr>
            <a:r>
              <a:rPr lang="en-ZA" sz="3200" b="1" dirty="0">
                <a:solidFill>
                  <a:schemeClr val="bg1"/>
                </a:solidFill>
                <a:effectLst>
                  <a:outerShdw blurRad="38100" dist="38100" dir="2700000" algn="tl">
                    <a:srgbClr val="000000">
                      <a:alpha val="43137"/>
                    </a:srgbClr>
                  </a:outerShdw>
                </a:effectLst>
                <a:latin typeface="Arial" pitchFamily="34" charset="0"/>
                <a:cs typeface="Arial" pitchFamily="34" charset="0"/>
              </a:rPr>
              <a:t>FINANCIAL STATUS AND </a:t>
            </a:r>
            <a:r>
              <a:rPr lang="en-ZA"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PERFORMANCE AS AT 31 DECEMBER 2015</a:t>
            </a:r>
            <a:endParaRPr lang="en-ZA"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Content Placeholder 4"/>
          <p:cNvSpPr>
            <a:spLocks noGrp="1"/>
          </p:cNvSpPr>
          <p:nvPr>
            <p:ph idx="1"/>
          </p:nvPr>
        </p:nvSpPr>
        <p:spPr>
          <a:xfrm>
            <a:off x="3416864" y="5170522"/>
            <a:ext cx="5518765" cy="811841"/>
          </a:xfrm>
        </p:spPr>
        <p:txBody>
          <a:bodyPr/>
          <a:lstStyle/>
          <a:p>
            <a:pPr marL="177800" indent="-177800" algn="just">
              <a:defRPr/>
            </a:pPr>
            <a:r>
              <a:rPr lang="en-US" sz="1050" dirty="0">
                <a:latin typeface="Arial" panose="020B0604020202020204" pitchFamily="34" charset="0"/>
                <a:cs typeface="Arial" panose="020B0604020202020204" pitchFamily="34" charset="0"/>
              </a:rPr>
              <a:t>NGB has spent </a:t>
            </a:r>
            <a:r>
              <a:rPr lang="en-US" sz="1050" dirty="0" smtClean="0">
                <a:latin typeface="Arial" panose="020B0604020202020204" pitchFamily="34" charset="0"/>
                <a:cs typeface="Arial" panose="020B0604020202020204" pitchFamily="34" charset="0"/>
              </a:rPr>
              <a:t>48%of </a:t>
            </a:r>
            <a:r>
              <a:rPr lang="en-US" sz="1050" dirty="0">
                <a:latin typeface="Arial" panose="020B0604020202020204" pitchFamily="34" charset="0"/>
                <a:cs typeface="Arial" panose="020B0604020202020204" pitchFamily="34" charset="0"/>
              </a:rPr>
              <a:t>its annual budget as at the end of </a:t>
            </a:r>
            <a:r>
              <a:rPr lang="en-US" sz="1050" dirty="0" smtClean="0">
                <a:latin typeface="Arial" panose="020B0604020202020204" pitchFamily="34" charset="0"/>
                <a:cs typeface="Arial" panose="020B0604020202020204" pitchFamily="34" charset="0"/>
              </a:rPr>
              <a:t>Q3.</a:t>
            </a:r>
            <a:endParaRPr lang="en-US" sz="1050" dirty="0">
              <a:latin typeface="Arial" panose="020B0604020202020204" pitchFamily="34" charset="0"/>
              <a:cs typeface="Arial" panose="020B0604020202020204" pitchFamily="34" charset="0"/>
            </a:endParaRPr>
          </a:p>
          <a:p>
            <a:pPr marL="177800" indent="-177800" algn="just">
              <a:defRPr/>
            </a:pPr>
            <a:r>
              <a:rPr lang="en-US" sz="1050" dirty="0" smtClean="0">
                <a:latin typeface="Arial" panose="020B0604020202020204" pitchFamily="34" charset="0"/>
                <a:cs typeface="Arial" panose="020B0604020202020204" pitchFamily="34" charset="0"/>
              </a:rPr>
              <a:t>Cash </a:t>
            </a:r>
            <a:r>
              <a:rPr lang="en-US" sz="1050" dirty="0">
                <a:latin typeface="Arial" panose="020B0604020202020204" pitchFamily="34" charset="0"/>
                <a:cs typeface="Arial" panose="020B0604020202020204" pitchFamily="34" charset="0"/>
              </a:rPr>
              <a:t>balance of </a:t>
            </a:r>
            <a:r>
              <a:rPr lang="en-US" sz="1050" dirty="0" smtClean="0">
                <a:latin typeface="Arial" panose="020B0604020202020204" pitchFamily="34" charset="0"/>
                <a:cs typeface="Arial" panose="020B0604020202020204" pitchFamily="34" charset="0"/>
              </a:rPr>
              <a:t>R30.5 million is on hand.  </a:t>
            </a:r>
            <a:r>
              <a:rPr lang="en-US" sz="1050" dirty="0">
                <a:latin typeface="Arial" panose="020B0604020202020204" pitchFamily="34" charset="0"/>
                <a:cs typeface="Arial" panose="020B0604020202020204" pitchFamily="34" charset="0"/>
              </a:rPr>
              <a:t>This balance includes confiscated winnings amounting to </a:t>
            </a:r>
            <a:r>
              <a:rPr lang="en-US" sz="1050" dirty="0" smtClean="0">
                <a:latin typeface="Arial" panose="020B0604020202020204" pitchFamily="34" charset="0"/>
                <a:cs typeface="Arial" panose="020B0604020202020204" pitchFamily="34" charset="0"/>
              </a:rPr>
              <a:t>R4.8 </a:t>
            </a:r>
            <a:r>
              <a:rPr lang="en-US" sz="1050" dirty="0">
                <a:latin typeface="Arial" panose="020B0604020202020204" pitchFamily="34" charset="0"/>
                <a:cs typeface="Arial" panose="020B0604020202020204" pitchFamily="34" charset="0"/>
              </a:rPr>
              <a:t>million.</a:t>
            </a:r>
          </a:p>
          <a:p>
            <a:pPr marL="0" indent="0" algn="just">
              <a:buFont typeface="Arial" pitchFamily="34" charset="0"/>
              <a:buNone/>
              <a:defRPr/>
            </a:pPr>
            <a:endParaRPr lang="en-US" sz="1050" b="1" dirty="0" smtClean="0">
              <a:latin typeface="Arial" panose="020B0604020202020204" pitchFamily="34" charset="0"/>
              <a:cs typeface="Arial" panose="020B0604020202020204" pitchFamily="34" charset="0"/>
            </a:endParaRPr>
          </a:p>
          <a:p>
            <a:pPr marL="0" indent="0" algn="just">
              <a:buFont typeface="Arial" pitchFamily="34" charset="0"/>
              <a:buNone/>
              <a:defRPr/>
            </a:pPr>
            <a:endParaRPr lang="en-ZA" sz="1050" b="1" dirty="0">
              <a:latin typeface="Arial" panose="020B0604020202020204" pitchFamily="34" charset="0"/>
              <a:cs typeface="Arial" panose="020B0604020202020204" pitchFamily="34" charset="0"/>
            </a:endParaRPr>
          </a:p>
        </p:txBody>
      </p:sp>
      <p:sp>
        <p:nvSpPr>
          <p:cNvPr id="27652" name="TextBox 7"/>
          <p:cNvSpPr txBox="1">
            <a:spLocks noChangeArrowheads="1"/>
          </p:cNvSpPr>
          <p:nvPr/>
        </p:nvSpPr>
        <p:spPr bwMode="auto">
          <a:xfrm>
            <a:off x="457200" y="1765300"/>
            <a:ext cx="8229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endParaRPr>
          </a:p>
        </p:txBody>
      </p:sp>
      <p:sp>
        <p:nvSpPr>
          <p:cNvPr id="3" name="Slide Number Placeholder 2"/>
          <p:cNvSpPr>
            <a:spLocks noGrp="1"/>
          </p:cNvSpPr>
          <p:nvPr>
            <p:ph type="sldNum" sz="quarter" idx="12"/>
          </p:nvPr>
        </p:nvSpPr>
        <p:spPr/>
        <p:txBody>
          <a:bodyPr/>
          <a:lstStyle/>
          <a:p>
            <a:pPr>
              <a:defRPr/>
            </a:pPr>
            <a:fld id="{0664B952-E951-456D-8158-01F8AF5244AF}" type="slidenum">
              <a:rPr lang="en-US" smtClean="0">
                <a:solidFill>
                  <a:prstClr val="black">
                    <a:tint val="75000"/>
                  </a:prstClr>
                </a:solidFill>
              </a:rPr>
              <a:pPr>
                <a:defRPr/>
              </a:pPr>
              <a:t>16</a:t>
            </a:fld>
            <a:endParaRPr lang="en-US" dirty="0">
              <a:solidFill>
                <a:prstClr val="black">
                  <a:tint val="75000"/>
                </a:prstClr>
              </a:solidFill>
            </a:endParaRPr>
          </a:p>
        </p:txBody>
      </p:sp>
      <p:graphicFrame>
        <p:nvGraphicFramePr>
          <p:cNvPr id="9" name="Chart 8"/>
          <p:cNvGraphicFramePr/>
          <p:nvPr>
            <p:extLst>
              <p:ext uri="{D42A27DB-BD31-4B8C-83A1-F6EECF244321}">
                <p14:modId xmlns:p14="http://schemas.microsoft.com/office/powerpoint/2010/main" xmlns="" val="3673235477"/>
              </p:ext>
            </p:extLst>
          </p:nvPr>
        </p:nvGraphicFramePr>
        <p:xfrm>
          <a:off x="-1" y="1950243"/>
          <a:ext cx="4405745" cy="47712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extLst>
              <p:ext uri="{D42A27DB-BD31-4B8C-83A1-F6EECF244321}">
                <p14:modId xmlns:p14="http://schemas.microsoft.com/office/powerpoint/2010/main" xmlns="" val="3859232988"/>
              </p:ext>
            </p:extLst>
          </p:nvPr>
        </p:nvGraphicFramePr>
        <p:xfrm>
          <a:off x="0" y="1893169"/>
          <a:ext cx="4012442" cy="4495079"/>
        </p:xfrm>
        <a:graphic>
          <a:graphicData uri="http://schemas.openxmlformats.org/drawingml/2006/chart">
            <c:chart xmlns:c="http://schemas.openxmlformats.org/drawingml/2006/chart" xmlns:r="http://schemas.openxmlformats.org/officeDocument/2006/relationships" r:id="rId6"/>
          </a:graphicData>
        </a:graphic>
      </p:graphicFrame>
      <p:pic>
        <p:nvPicPr>
          <p:cNvPr id="1025" name="Picture 1"/>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508744" y="1853324"/>
            <a:ext cx="5635256" cy="2962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83385356"/>
      </p:ext>
    </p:extLst>
  </p:cSld>
  <p:clrMapOvr>
    <a:overrideClrMapping bg1="lt1" tx1="dk1" bg2="lt2" tx2="dk2" accent1="accent1" accent2="accent2" accent3="accent3" accent4="accent4" accent5="accent5" accent6="accent6" hlink="hlink" folHlink="folHlink"/>
  </p:clrMapOvr>
  <p:transition>
    <p:sndAc>
      <p:stSnd>
        <p:snd r:embed="rId3" name="laser.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9017000" cy="1251115"/>
          </a:xfrm>
        </p:spPr>
        <p:txBody>
          <a:bodyPr/>
          <a:lstStyle/>
          <a:p>
            <a:pPr>
              <a:defRPr/>
            </a:pP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COMPLIANCE CALENDAR FOR THE FIRST QUARTER: </a:t>
            </a:r>
            <a:r>
              <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rPr>
              <a:t>1 OCTOBER 2015 – 31 DECEMBER 2015</a:t>
            </a:r>
            <a:endParaRPr lang="en-ZA" dirty="0">
              <a:solidFill>
                <a:schemeClr val="bg1"/>
              </a:solidFill>
            </a:endParaRPr>
          </a:p>
        </p:txBody>
      </p:sp>
      <p:sp>
        <p:nvSpPr>
          <p:cNvPr id="4" name="Slide Number Placeholder 3"/>
          <p:cNvSpPr>
            <a:spLocks noGrp="1"/>
          </p:cNvSpPr>
          <p:nvPr>
            <p:ph type="sldNum" sz="quarter" idx="12"/>
          </p:nvPr>
        </p:nvSpPr>
        <p:spPr/>
        <p:txBody>
          <a:bodyPr/>
          <a:lstStyle/>
          <a:p>
            <a:pPr>
              <a:defRPr/>
            </a:pPr>
            <a:fld id="{C4FC6786-E47F-452C-8587-4ECB5CFCF856}" type="slidenum">
              <a:rPr lang="en-US" sz="1400" b="1">
                <a:solidFill>
                  <a:prstClr val="black"/>
                </a:solidFill>
              </a:rPr>
              <a:pPr>
                <a:defRPr/>
              </a:pPr>
              <a:t>17</a:t>
            </a:fld>
            <a:endParaRPr lang="en-US" sz="1400" b="1"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358312719"/>
              </p:ext>
            </p:extLst>
          </p:nvPr>
        </p:nvGraphicFramePr>
        <p:xfrm>
          <a:off x="0" y="1936030"/>
          <a:ext cx="9144000" cy="4468618"/>
        </p:xfrm>
        <a:graphic>
          <a:graphicData uri="http://schemas.openxmlformats.org/drawingml/2006/table">
            <a:tbl>
              <a:tblPr firstRow="1" firstCol="1" bandRow="1">
                <a:tableStyleId>{93296810-A885-4BE3-A3E7-6D5BEEA58F35}</a:tableStyleId>
              </a:tblPr>
              <a:tblGrid>
                <a:gridCol w="995728"/>
                <a:gridCol w="1961228"/>
                <a:gridCol w="5263667"/>
                <a:gridCol w="923377"/>
              </a:tblGrid>
              <a:tr h="370219">
                <a:tc>
                  <a:txBody>
                    <a:bodyPr/>
                    <a:lstStyle/>
                    <a:p>
                      <a:pPr algn="ctr">
                        <a:spcAft>
                          <a:spcPts val="0"/>
                        </a:spcAft>
                      </a:pPr>
                      <a:r>
                        <a:rPr lang="en-US" sz="1100" dirty="0">
                          <a:solidFill>
                            <a:schemeClr val="tx1"/>
                          </a:solidFill>
                          <a:effectLst/>
                          <a:latin typeface="Arial" panose="020B0604020202020204" pitchFamily="34" charset="0"/>
                          <a:cs typeface="Arial" panose="020B0604020202020204" pitchFamily="34" charset="0"/>
                        </a:rPr>
                        <a:t>DATE</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31352" marR="31352" marT="0" marB="0" anchor="ctr">
                    <a:lnR w="12700" cap="flat" cmpd="sng" algn="ctr">
                      <a:solidFill>
                        <a:schemeClr val="accent6">
                          <a:lumMod val="75000"/>
                        </a:schemeClr>
                      </a:solidFill>
                      <a:prstDash val="solid"/>
                      <a:round/>
                      <a:headEnd type="none" w="med" len="med"/>
                      <a:tailEnd type="none" w="med" len="med"/>
                    </a:lnR>
                  </a:tcPr>
                </a:tc>
                <a:tc>
                  <a:txBody>
                    <a:bodyPr/>
                    <a:lstStyle/>
                    <a:p>
                      <a:pPr algn="ctr">
                        <a:spcAft>
                          <a:spcPts val="0"/>
                        </a:spcAft>
                      </a:pPr>
                      <a:r>
                        <a:rPr lang="en-US" sz="1100" dirty="0">
                          <a:solidFill>
                            <a:schemeClr val="tx1"/>
                          </a:solidFill>
                          <a:effectLst/>
                          <a:latin typeface="Arial" panose="020B0604020202020204" pitchFamily="34" charset="0"/>
                          <a:cs typeface="Arial" panose="020B0604020202020204" pitchFamily="34" charset="0"/>
                        </a:rPr>
                        <a:t>SECTION OF THE REGULATION/ACT</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31352" marR="31352" marT="0" marB="0" anchor="ctr">
                    <a:lnL w="12700" cap="flat" cmpd="sng" algn="ctr">
                      <a:solidFill>
                        <a:schemeClr val="accent6">
                          <a:lumMod val="75000"/>
                        </a:schemeClr>
                      </a:solidFill>
                      <a:prstDash val="solid"/>
                      <a:round/>
                      <a:headEnd type="none" w="med" len="med"/>
                      <a:tailEnd type="none" w="med" len="med"/>
                    </a:lnL>
                  </a:tcPr>
                </a:tc>
                <a:tc>
                  <a:txBody>
                    <a:bodyPr/>
                    <a:lstStyle/>
                    <a:p>
                      <a:pPr algn="ctr">
                        <a:spcAft>
                          <a:spcPts val="0"/>
                        </a:spcAft>
                      </a:pPr>
                      <a:r>
                        <a:rPr lang="en-US" sz="1100" dirty="0">
                          <a:solidFill>
                            <a:schemeClr val="tx1"/>
                          </a:solidFill>
                          <a:effectLst/>
                          <a:latin typeface="Arial" panose="020B0604020202020204" pitchFamily="34" charset="0"/>
                          <a:cs typeface="Arial" panose="020B0604020202020204" pitchFamily="34" charset="0"/>
                        </a:rPr>
                        <a:t>ACTION NEEDED</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31352" marR="31352" marT="0" marB="0" anchor="ctr"/>
                </a:tc>
                <a:tc>
                  <a:txBody>
                    <a:bodyPr/>
                    <a:lstStyle/>
                    <a:p>
                      <a:pPr algn="ctr">
                        <a:spcAft>
                          <a:spcPts val="0"/>
                        </a:spcAft>
                      </a:pPr>
                      <a:r>
                        <a:rPr lang="en-US" sz="1100" dirty="0">
                          <a:solidFill>
                            <a:schemeClr val="tx1"/>
                          </a:solidFill>
                          <a:effectLst/>
                          <a:latin typeface="Arial" panose="020B0604020202020204" pitchFamily="34" charset="0"/>
                          <a:cs typeface="Arial" panose="020B0604020202020204" pitchFamily="34" charset="0"/>
                        </a:rPr>
                        <a:t>Done (Yes/No)</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31352" marR="31352" marT="0" marB="0" anchor="ctr"/>
                </a:tc>
              </a:tr>
              <a:tr h="196612">
                <a:tc gridSpan="4">
                  <a:txBody>
                    <a:bodyPr/>
                    <a:lstStyle/>
                    <a:p>
                      <a:pPr algn="just">
                        <a:spcAft>
                          <a:spcPts val="0"/>
                        </a:spcAft>
                      </a:pPr>
                      <a:r>
                        <a:rPr lang="en-US" sz="1100" b="1" kern="1200" dirty="0" smtClean="0">
                          <a:solidFill>
                            <a:schemeClr val="lt1"/>
                          </a:solidFill>
                          <a:effectLst/>
                          <a:latin typeface="Arial" panose="020B0604020202020204" pitchFamily="34" charset="0"/>
                          <a:ea typeface="+mn-ea"/>
                          <a:cs typeface="Arial" panose="020B0604020202020204" pitchFamily="34" charset="0"/>
                        </a:rPr>
                        <a:t>OCTOBER 2015</a:t>
                      </a:r>
                      <a:endParaRPr lang="en-ZA" sz="1100" dirty="0">
                        <a:effectLst/>
                        <a:latin typeface="Arial" panose="020B0604020202020204" pitchFamily="34" charset="0"/>
                        <a:ea typeface="Times New Roman"/>
                        <a:cs typeface="Arial" panose="020B0604020202020204" pitchFamily="34" charset="0"/>
                      </a:endParaRPr>
                    </a:p>
                  </a:txBody>
                  <a:tcPr marL="31352" marR="31352" marT="0" marB="0"/>
                </a:tc>
                <a:tc hMerge="1">
                  <a:txBody>
                    <a:bodyPr/>
                    <a:lstStyle/>
                    <a:p>
                      <a:pPr algn="just">
                        <a:spcAft>
                          <a:spcPts val="0"/>
                        </a:spcAft>
                      </a:pPr>
                      <a:endParaRPr lang="en-ZA" sz="1050" dirty="0">
                        <a:effectLst/>
                        <a:latin typeface="Arial" panose="020B0604020202020204" pitchFamily="34" charset="0"/>
                        <a:ea typeface="Times New Roman"/>
                        <a:cs typeface="Arial" panose="020B0604020202020204" pitchFamily="34" charset="0"/>
                      </a:endParaRPr>
                    </a:p>
                  </a:txBody>
                  <a:tcPr marL="31352" marR="31352" marT="0" marB="0">
                    <a:lnL w="12700" cap="flat" cmpd="sng" algn="ctr">
                      <a:solidFill>
                        <a:schemeClr val="accent6">
                          <a:lumMod val="75000"/>
                        </a:schemeClr>
                      </a:solidFill>
                      <a:prstDash val="solid"/>
                      <a:round/>
                      <a:headEnd type="none" w="med" len="med"/>
                      <a:tailEnd type="none" w="med" len="med"/>
                    </a:lnL>
                  </a:tcPr>
                </a:tc>
                <a:tc hMerge="1">
                  <a:txBody>
                    <a:bodyPr/>
                    <a:lstStyle/>
                    <a:p>
                      <a:endParaRPr lang="en-ZA"/>
                    </a:p>
                  </a:txBody>
                  <a:tcPr/>
                </a:tc>
                <a:tc hMerge="1">
                  <a:txBody>
                    <a:bodyPr/>
                    <a:lstStyle/>
                    <a:p>
                      <a:endParaRPr lang="en-ZA"/>
                    </a:p>
                  </a:txBody>
                  <a:tcPr/>
                </a:tc>
              </a:tr>
              <a:tr h="740437">
                <a:tc>
                  <a:txBody>
                    <a:bodyPr/>
                    <a:lstStyle/>
                    <a:p>
                      <a:pPr>
                        <a:spcAft>
                          <a:spcPts val="0"/>
                        </a:spcAft>
                      </a:pPr>
                      <a:r>
                        <a:rPr lang="en-US" sz="1100" dirty="0">
                          <a:solidFill>
                            <a:schemeClr val="bg1"/>
                          </a:solidFill>
                          <a:effectLst/>
                          <a:latin typeface="Arial"/>
                          <a:ea typeface="Times New Roman"/>
                          <a:cs typeface="Times New Roman"/>
                        </a:rPr>
                        <a:t>30 October 2015</a:t>
                      </a:r>
                      <a:endParaRPr lang="en-ZA" sz="1100" dirty="0">
                        <a:solidFill>
                          <a:schemeClr val="bg1"/>
                        </a:solidFill>
                        <a:effectLst/>
                        <a:latin typeface="Calibri"/>
                        <a:ea typeface="Calibri"/>
                        <a:cs typeface="Times New Roman"/>
                      </a:endParaRPr>
                    </a:p>
                  </a:txBody>
                  <a:tcPr marL="68580" marR="68580" marT="0" marB="0">
                    <a:lnR w="12700" cap="flat" cmpd="sng" algn="ctr">
                      <a:solidFill>
                        <a:schemeClr val="accent6">
                          <a:lumMod val="75000"/>
                        </a:schemeClr>
                      </a:solidFill>
                      <a:prstDash val="solid"/>
                      <a:round/>
                      <a:headEnd type="none" w="med" len="med"/>
                      <a:tailEnd type="none" w="med" len="med"/>
                    </a:lnR>
                  </a:tcPr>
                </a:tc>
                <a:tc>
                  <a:txBody>
                    <a:bodyPr/>
                    <a:lstStyle/>
                    <a:p>
                      <a:pPr>
                        <a:spcAft>
                          <a:spcPts val="0"/>
                        </a:spcAft>
                      </a:pPr>
                      <a:r>
                        <a:rPr lang="en-US" sz="1100" dirty="0">
                          <a:solidFill>
                            <a:srgbClr val="000000"/>
                          </a:solidFill>
                          <a:effectLst/>
                          <a:latin typeface="Arial"/>
                          <a:ea typeface="Times New Roman"/>
                          <a:cs typeface="Times New Roman"/>
                        </a:rPr>
                        <a:t>Shareholder’s requirement</a:t>
                      </a:r>
                      <a:endParaRPr lang="en-ZA" sz="1100" dirty="0">
                        <a:effectLst/>
                        <a:latin typeface="Calibri"/>
                        <a:ea typeface="Calibri"/>
                        <a:cs typeface="Times New Roman"/>
                      </a:endParaRPr>
                    </a:p>
                  </a:txBody>
                  <a:tcPr marL="68580" marR="68580" marT="0" marB="0">
                    <a:lnL w="12700" cap="flat" cmpd="sng" algn="ctr">
                      <a:solidFill>
                        <a:schemeClr val="accent6">
                          <a:lumMod val="75000"/>
                        </a:schemeClr>
                      </a:solidFill>
                      <a:prstDash val="solid"/>
                      <a:round/>
                      <a:headEnd type="none" w="med" len="med"/>
                      <a:tailEnd type="none" w="med" len="med"/>
                    </a:lnL>
                  </a:tcPr>
                </a:tc>
                <a:tc>
                  <a:txBody>
                    <a:bodyPr/>
                    <a:lstStyle/>
                    <a:p>
                      <a:pPr>
                        <a:spcAft>
                          <a:spcPts val="0"/>
                        </a:spcAft>
                      </a:pPr>
                      <a:r>
                        <a:rPr lang="en-US" sz="1100" dirty="0">
                          <a:solidFill>
                            <a:srgbClr val="000000"/>
                          </a:solidFill>
                          <a:effectLst/>
                          <a:latin typeface="Arial"/>
                          <a:ea typeface="Times New Roman"/>
                          <a:cs typeface="Times New Roman"/>
                        </a:rPr>
                        <a:t>Submit monthly expenditure and income statements with projections for the remaining months, explanations for material variances as well as possible remedies to be applied to ensure that expenditure and income are in line with the approved budget</a:t>
                      </a:r>
                      <a:endParaRPr lang="en-ZA" sz="1100" dirty="0">
                        <a:effectLst/>
                        <a:latin typeface="Calibri"/>
                        <a:ea typeface="Calibri"/>
                        <a:cs typeface="Times New Roman"/>
                      </a:endParaRPr>
                    </a:p>
                  </a:txBody>
                  <a:tcPr marL="68580" marR="68580" marT="0" marB="0"/>
                </a:tc>
                <a:tc>
                  <a:txBody>
                    <a:bodyPr/>
                    <a:lstStyle/>
                    <a:p>
                      <a:pPr marL="21590" algn="ctr">
                        <a:spcAft>
                          <a:spcPts val="0"/>
                        </a:spcAft>
                      </a:pPr>
                      <a:r>
                        <a:rPr lang="en-US" sz="1100">
                          <a:effectLst/>
                          <a:latin typeface="Arial"/>
                          <a:ea typeface="Calibri"/>
                          <a:cs typeface="Times New Roman"/>
                        </a:rPr>
                        <a:t>Yes</a:t>
                      </a:r>
                      <a:endParaRPr lang="en-ZA" sz="1100">
                        <a:effectLst/>
                        <a:latin typeface="Calibri"/>
                        <a:ea typeface="Calibri"/>
                        <a:cs typeface="Times New Roman"/>
                      </a:endParaRPr>
                    </a:p>
                  </a:txBody>
                  <a:tcPr marL="68580" marR="68580" marT="0" marB="0" anchor="ctr"/>
                </a:tc>
              </a:tr>
              <a:tr h="555328">
                <a:tc>
                  <a:txBody>
                    <a:bodyPr/>
                    <a:lstStyle/>
                    <a:p>
                      <a:pPr>
                        <a:spcAft>
                          <a:spcPts val="0"/>
                        </a:spcAft>
                      </a:pPr>
                      <a:r>
                        <a:rPr lang="en-US" sz="1100" b="1" kern="1200" dirty="0">
                          <a:solidFill>
                            <a:schemeClr val="bg1"/>
                          </a:solidFill>
                          <a:effectLst/>
                          <a:latin typeface="Arial"/>
                          <a:ea typeface="Times New Roman"/>
                          <a:cs typeface="Times New Roman"/>
                        </a:rPr>
                        <a:t>31 October 2015</a:t>
                      </a:r>
                      <a:endParaRPr lang="en-ZA" sz="1100" b="1" kern="1200" dirty="0">
                        <a:solidFill>
                          <a:schemeClr val="bg1"/>
                        </a:solidFill>
                        <a:effectLst/>
                        <a:latin typeface="Arial"/>
                        <a:ea typeface="Times New Roman"/>
                        <a:cs typeface="Times New Roman"/>
                      </a:endParaRPr>
                    </a:p>
                  </a:txBody>
                  <a:tcPr marL="68580" marR="68580" marT="0" marB="0">
                    <a:lnR w="12700" cap="flat" cmpd="sng" algn="ctr">
                      <a:solidFill>
                        <a:schemeClr val="accent6">
                          <a:lumMod val="75000"/>
                        </a:schemeClr>
                      </a:solidFill>
                      <a:prstDash val="solid"/>
                      <a:round/>
                      <a:headEnd type="none" w="med" len="med"/>
                      <a:tailEnd type="none" w="med" len="med"/>
                    </a:lnR>
                  </a:tcPr>
                </a:tc>
                <a:tc>
                  <a:txBody>
                    <a:bodyPr/>
                    <a:lstStyle/>
                    <a:p>
                      <a:pPr>
                        <a:spcAft>
                          <a:spcPts val="0"/>
                        </a:spcAft>
                      </a:pPr>
                      <a:r>
                        <a:rPr lang="en-US" sz="1100" dirty="0">
                          <a:solidFill>
                            <a:srgbClr val="000000"/>
                          </a:solidFill>
                          <a:effectLst/>
                          <a:latin typeface="Arial"/>
                          <a:ea typeface="Times New Roman"/>
                          <a:cs typeface="Times New Roman"/>
                        </a:rPr>
                        <a:t>TR 26.1.1, 26.1.2, 29.1.3, 29.3.1, 30.2.1 &amp; 30.4.2</a:t>
                      </a:r>
                      <a:endParaRPr lang="en-ZA" sz="1100" dirty="0">
                        <a:effectLst/>
                        <a:latin typeface="Calibri"/>
                        <a:ea typeface="Calibri"/>
                        <a:cs typeface="Times New Roman"/>
                      </a:endParaRPr>
                    </a:p>
                  </a:txBody>
                  <a:tcPr marL="68580" marR="68580" marT="0" marB="0">
                    <a:lnL w="12700" cap="flat" cmpd="sng" algn="ctr">
                      <a:solidFill>
                        <a:schemeClr val="accent6">
                          <a:lumMod val="75000"/>
                        </a:schemeClr>
                      </a:solidFill>
                      <a:prstDash val="solid"/>
                      <a:round/>
                      <a:headEnd type="none" w="med" len="med"/>
                      <a:tailEnd type="none" w="med" len="med"/>
                    </a:lnL>
                  </a:tcPr>
                </a:tc>
                <a:tc>
                  <a:txBody>
                    <a:bodyPr/>
                    <a:lstStyle/>
                    <a:p>
                      <a:pPr>
                        <a:spcAft>
                          <a:spcPts val="0"/>
                        </a:spcAft>
                      </a:pPr>
                      <a:r>
                        <a:rPr lang="en-US" sz="1100" dirty="0">
                          <a:solidFill>
                            <a:srgbClr val="000000"/>
                          </a:solidFill>
                          <a:effectLst/>
                          <a:latin typeface="Arial"/>
                          <a:ea typeface="Times New Roman"/>
                          <a:cs typeface="Times New Roman"/>
                        </a:rPr>
                        <a:t>Submission of the second quarterly report signed by the Accounting Authority to the Minister via Public Entity Oversight (PEO). The report should be aligned to the Annual Performance Plan (APP) and Business Plan.</a:t>
                      </a:r>
                      <a:endParaRPr lang="en-ZA" sz="1100" dirty="0">
                        <a:effectLst/>
                        <a:latin typeface="Calibri"/>
                        <a:ea typeface="Calibri"/>
                        <a:cs typeface="Times New Roman"/>
                      </a:endParaRPr>
                    </a:p>
                  </a:txBody>
                  <a:tcPr marL="68580" marR="68580" marT="0" marB="0"/>
                </a:tc>
                <a:tc>
                  <a:txBody>
                    <a:bodyPr/>
                    <a:lstStyle/>
                    <a:p>
                      <a:pPr marL="21590" algn="ctr">
                        <a:spcAft>
                          <a:spcPts val="0"/>
                        </a:spcAft>
                      </a:pPr>
                      <a:r>
                        <a:rPr lang="en-US" sz="1100">
                          <a:effectLst/>
                          <a:latin typeface="Arial"/>
                          <a:ea typeface="Calibri"/>
                          <a:cs typeface="Times New Roman"/>
                        </a:rPr>
                        <a:t>Yes</a:t>
                      </a:r>
                      <a:endParaRPr lang="en-ZA" sz="1100">
                        <a:effectLst/>
                        <a:latin typeface="Calibri"/>
                        <a:ea typeface="Calibri"/>
                        <a:cs typeface="Times New Roman"/>
                      </a:endParaRPr>
                    </a:p>
                  </a:txBody>
                  <a:tcPr marL="68580" marR="68580" marT="0" marB="0" anchor="ctr"/>
                </a:tc>
              </a:tr>
              <a:tr h="522406">
                <a:tc>
                  <a:txBody>
                    <a:bodyPr/>
                    <a:lstStyle/>
                    <a:p>
                      <a:pPr>
                        <a:spcAft>
                          <a:spcPts val="0"/>
                        </a:spcAft>
                      </a:pPr>
                      <a:r>
                        <a:rPr lang="en-US" sz="1100" b="1" kern="1200" dirty="0">
                          <a:solidFill>
                            <a:schemeClr val="bg1"/>
                          </a:solidFill>
                          <a:effectLst/>
                          <a:latin typeface="Arial"/>
                          <a:ea typeface="Times New Roman"/>
                          <a:cs typeface="Times New Roman"/>
                        </a:rPr>
                        <a:t>31 October 2015</a:t>
                      </a:r>
                      <a:endParaRPr lang="en-ZA" sz="1100" b="1" kern="1200" dirty="0">
                        <a:solidFill>
                          <a:schemeClr val="bg1"/>
                        </a:solidFill>
                        <a:effectLst/>
                        <a:latin typeface="Arial"/>
                        <a:ea typeface="Times New Roman"/>
                        <a:cs typeface="Times New Roman"/>
                      </a:endParaRPr>
                    </a:p>
                  </a:txBody>
                  <a:tcPr marL="68580" marR="68580" marT="0" marB="0">
                    <a:lnR w="12700" cap="flat" cmpd="sng" algn="ctr">
                      <a:solidFill>
                        <a:schemeClr val="accent6">
                          <a:lumMod val="75000"/>
                        </a:schemeClr>
                      </a:solidFill>
                      <a:prstDash val="solid"/>
                      <a:round/>
                      <a:headEnd type="none" w="med" len="med"/>
                      <a:tailEnd type="none" w="med" len="med"/>
                    </a:lnR>
                  </a:tcPr>
                </a:tc>
                <a:tc>
                  <a:txBody>
                    <a:bodyPr/>
                    <a:lstStyle/>
                    <a:p>
                      <a:pPr>
                        <a:spcAft>
                          <a:spcPts val="0"/>
                        </a:spcAft>
                      </a:pPr>
                      <a:r>
                        <a:rPr lang="en-US" sz="1100" dirty="0">
                          <a:solidFill>
                            <a:srgbClr val="000000"/>
                          </a:solidFill>
                          <a:effectLst/>
                          <a:latin typeface="Arial"/>
                          <a:ea typeface="Times New Roman"/>
                          <a:cs typeface="Times New Roman"/>
                        </a:rPr>
                        <a:t>TR 29.1.3</a:t>
                      </a:r>
                      <a:endParaRPr lang="en-ZA" sz="1100" dirty="0">
                        <a:effectLst/>
                        <a:latin typeface="Calibri"/>
                        <a:ea typeface="Calibri"/>
                        <a:cs typeface="Times New Roman"/>
                      </a:endParaRPr>
                    </a:p>
                  </a:txBody>
                  <a:tcPr marL="68580" marR="68580" marT="0" marB="0">
                    <a:lnL w="12700" cap="flat" cmpd="sng" algn="ctr">
                      <a:solidFill>
                        <a:schemeClr val="accent6">
                          <a:lumMod val="75000"/>
                        </a:schemeClr>
                      </a:solidFill>
                      <a:prstDash val="solid"/>
                      <a:round/>
                      <a:headEnd type="none" w="med" len="med"/>
                      <a:tailEnd type="none" w="med" len="med"/>
                    </a:lnL>
                  </a:tcPr>
                </a:tc>
                <a:tc>
                  <a:txBody>
                    <a:bodyPr/>
                    <a:lstStyle/>
                    <a:p>
                      <a:pPr>
                        <a:spcAft>
                          <a:spcPts val="0"/>
                        </a:spcAft>
                      </a:pPr>
                      <a:r>
                        <a:rPr lang="en-US" sz="1100" dirty="0">
                          <a:solidFill>
                            <a:srgbClr val="000000"/>
                          </a:solidFill>
                          <a:effectLst/>
                          <a:latin typeface="Arial"/>
                          <a:ea typeface="Times New Roman"/>
                          <a:cs typeface="Times New Roman"/>
                        </a:rPr>
                        <a:t>Schedule 3B entities to submit quarterly reports on borrowing </a:t>
                      </a:r>
                      <a:r>
                        <a:rPr lang="en-US" sz="1100" dirty="0" err="1">
                          <a:solidFill>
                            <a:srgbClr val="000000"/>
                          </a:solidFill>
                          <a:effectLst/>
                          <a:latin typeface="Arial"/>
                          <a:ea typeface="Times New Roman"/>
                          <a:cs typeface="Times New Roman"/>
                        </a:rPr>
                        <a:t>programme</a:t>
                      </a:r>
                      <a:r>
                        <a:rPr lang="en-US" sz="1100" dirty="0">
                          <a:solidFill>
                            <a:srgbClr val="000000"/>
                          </a:solidFill>
                          <a:effectLst/>
                          <a:latin typeface="Arial"/>
                          <a:ea typeface="Times New Roman"/>
                          <a:cs typeface="Times New Roman"/>
                        </a:rPr>
                        <a:t> to National Treasury on actual borrowing for quarter and update on borrowing plan</a:t>
                      </a:r>
                      <a:endParaRPr lang="en-ZA" sz="1100" dirty="0">
                        <a:effectLst/>
                        <a:latin typeface="Calibri"/>
                        <a:ea typeface="Calibri"/>
                        <a:cs typeface="Times New Roman"/>
                      </a:endParaRPr>
                    </a:p>
                  </a:txBody>
                  <a:tcPr marL="68580" marR="68580" marT="0" marB="0"/>
                </a:tc>
                <a:tc>
                  <a:txBody>
                    <a:bodyPr/>
                    <a:lstStyle/>
                    <a:p>
                      <a:pPr marL="21590" algn="ctr">
                        <a:spcAft>
                          <a:spcPts val="0"/>
                        </a:spcAft>
                      </a:pPr>
                      <a:r>
                        <a:rPr lang="en-US" sz="1100" dirty="0">
                          <a:effectLst/>
                          <a:latin typeface="Arial"/>
                          <a:ea typeface="Calibri"/>
                          <a:cs typeface="Times New Roman"/>
                        </a:rPr>
                        <a:t>N/A</a:t>
                      </a:r>
                      <a:endParaRPr lang="en-ZA" sz="1100" dirty="0">
                        <a:effectLst/>
                        <a:latin typeface="Calibri"/>
                        <a:ea typeface="Calibri"/>
                        <a:cs typeface="Times New Roman"/>
                      </a:endParaRPr>
                    </a:p>
                  </a:txBody>
                  <a:tcPr marL="68580" marR="68580" marT="0" marB="0" anchor="ctr"/>
                </a:tc>
              </a:tr>
              <a:tr h="1038804">
                <a:tc>
                  <a:txBody>
                    <a:bodyPr/>
                    <a:lstStyle/>
                    <a:p>
                      <a:pPr>
                        <a:spcAft>
                          <a:spcPts val="0"/>
                        </a:spcAft>
                      </a:pPr>
                      <a:r>
                        <a:rPr lang="en-US" sz="1100" b="1" kern="1200" dirty="0">
                          <a:solidFill>
                            <a:schemeClr val="bg1"/>
                          </a:solidFill>
                          <a:effectLst/>
                          <a:latin typeface="Arial"/>
                          <a:ea typeface="Times New Roman"/>
                          <a:cs typeface="Times New Roman"/>
                        </a:rPr>
                        <a:t>31 October 2015</a:t>
                      </a:r>
                      <a:endParaRPr lang="en-ZA" sz="1100" b="1" kern="1200" dirty="0">
                        <a:solidFill>
                          <a:schemeClr val="bg1"/>
                        </a:solidFill>
                        <a:effectLst/>
                        <a:latin typeface="Arial"/>
                        <a:ea typeface="Times New Roman"/>
                        <a:cs typeface="Times New Roman"/>
                      </a:endParaRPr>
                    </a:p>
                  </a:txBody>
                  <a:tcPr marL="68580" marR="68580" marT="0" marB="0">
                    <a:lnR w="12700" cap="flat" cmpd="sng" algn="ctr">
                      <a:solidFill>
                        <a:schemeClr val="accent6">
                          <a:lumMod val="75000"/>
                        </a:schemeClr>
                      </a:solidFill>
                      <a:prstDash val="solid"/>
                      <a:round/>
                      <a:headEnd type="none" w="med" len="med"/>
                      <a:tailEnd type="none" w="med" len="med"/>
                    </a:lnR>
                  </a:tcPr>
                </a:tc>
                <a:tc>
                  <a:txBody>
                    <a:bodyPr/>
                    <a:lstStyle/>
                    <a:p>
                      <a:pPr marL="177800" lvl="0" indent="-177800">
                        <a:lnSpc>
                          <a:spcPct val="115000"/>
                        </a:lnSpc>
                        <a:spcBef>
                          <a:spcPts val="1200"/>
                        </a:spcBef>
                        <a:spcAft>
                          <a:spcPts val="0"/>
                        </a:spcAft>
                        <a:buFont typeface="Symbol"/>
                        <a:buChar char=""/>
                        <a:tabLst>
                          <a:tab pos="177800" algn="l"/>
                        </a:tabLst>
                      </a:pPr>
                      <a:r>
                        <a:rPr lang="en-ZA" sz="1100" b="0" dirty="0">
                          <a:solidFill>
                            <a:srgbClr val="000000"/>
                          </a:solidFill>
                          <a:effectLst/>
                          <a:latin typeface="Arial"/>
                          <a:ea typeface="Times New Roman"/>
                          <a:cs typeface="Arial"/>
                        </a:rPr>
                        <a:t>Framework for Strategic Plans and Annual Performance Plans </a:t>
                      </a:r>
                      <a:endParaRPr lang="en-ZA" sz="1100" b="1" dirty="0" smtClean="0">
                        <a:solidFill>
                          <a:schemeClr val="dk1"/>
                        </a:solidFill>
                        <a:effectLst/>
                        <a:latin typeface="Arial"/>
                        <a:ea typeface="Times New Roman"/>
                        <a:cs typeface="Times New Roman"/>
                      </a:endParaRPr>
                    </a:p>
                    <a:p>
                      <a:pPr marL="177800" lvl="0" indent="-177800">
                        <a:lnSpc>
                          <a:spcPct val="115000"/>
                        </a:lnSpc>
                        <a:spcBef>
                          <a:spcPts val="1200"/>
                        </a:spcBef>
                        <a:spcAft>
                          <a:spcPts val="0"/>
                        </a:spcAft>
                        <a:buFont typeface="Symbol"/>
                        <a:buChar char=""/>
                        <a:tabLst>
                          <a:tab pos="177800" algn="l"/>
                        </a:tabLst>
                      </a:pPr>
                      <a:r>
                        <a:rPr lang="en-ZA" sz="1100" b="0" dirty="0" smtClean="0">
                          <a:solidFill>
                            <a:srgbClr val="000000"/>
                          </a:solidFill>
                          <a:effectLst/>
                          <a:latin typeface="Arial"/>
                          <a:ea typeface="Times New Roman"/>
                          <a:cs typeface="Arial"/>
                        </a:rPr>
                        <a:t>Shareholder’s </a:t>
                      </a:r>
                      <a:r>
                        <a:rPr lang="en-ZA" sz="1100" b="0" dirty="0">
                          <a:solidFill>
                            <a:srgbClr val="000000"/>
                          </a:solidFill>
                          <a:effectLst/>
                          <a:latin typeface="Arial"/>
                          <a:ea typeface="Times New Roman"/>
                          <a:cs typeface="Arial"/>
                        </a:rPr>
                        <a:t>requirement</a:t>
                      </a:r>
                      <a:endParaRPr lang="en-ZA" sz="1100" b="1" dirty="0">
                        <a:effectLst/>
                        <a:latin typeface="Arial"/>
                        <a:ea typeface="Calibri"/>
                        <a:cs typeface="Times New Roman"/>
                      </a:endParaRPr>
                    </a:p>
                  </a:txBody>
                  <a:tcPr marL="68580" marR="68580" marT="0" marB="0">
                    <a:lnL w="12700" cap="flat" cmpd="sng" algn="ctr">
                      <a:solidFill>
                        <a:schemeClr val="accent6">
                          <a:lumMod val="75000"/>
                        </a:schemeClr>
                      </a:solidFill>
                      <a:prstDash val="solid"/>
                      <a:round/>
                      <a:headEnd type="none" w="med" len="med"/>
                      <a:tailEnd type="none" w="med" len="med"/>
                    </a:lnL>
                  </a:tcPr>
                </a:tc>
                <a:tc>
                  <a:txBody>
                    <a:bodyPr/>
                    <a:lstStyle/>
                    <a:p>
                      <a:pPr>
                        <a:spcAft>
                          <a:spcPts val="0"/>
                        </a:spcAft>
                      </a:pPr>
                      <a:r>
                        <a:rPr lang="en-US" sz="1100" dirty="0">
                          <a:effectLst/>
                          <a:latin typeface="Arial"/>
                          <a:ea typeface="Times New Roman"/>
                          <a:cs typeface="Times New Roman"/>
                        </a:rPr>
                        <a:t>3A public entities submit second draft of the Annual Performance Plans to the Minister via the PEO</a:t>
                      </a:r>
                      <a:endParaRPr lang="en-ZA" sz="1100" dirty="0">
                        <a:effectLst/>
                        <a:latin typeface="Calibri"/>
                        <a:ea typeface="Calibri"/>
                        <a:cs typeface="Times New Roman"/>
                      </a:endParaRPr>
                    </a:p>
                  </a:txBody>
                  <a:tcPr marL="68580" marR="68580" marT="0" marB="0"/>
                </a:tc>
                <a:tc>
                  <a:txBody>
                    <a:bodyPr/>
                    <a:lstStyle/>
                    <a:p>
                      <a:pPr marL="21590" algn="ctr">
                        <a:spcAft>
                          <a:spcPts val="0"/>
                        </a:spcAft>
                      </a:pPr>
                      <a:r>
                        <a:rPr lang="en-US" sz="1100" dirty="0">
                          <a:effectLst/>
                          <a:latin typeface="Arial"/>
                          <a:ea typeface="Calibri"/>
                          <a:cs typeface="Times New Roman"/>
                        </a:rPr>
                        <a:t>Yes</a:t>
                      </a:r>
                      <a:endParaRPr lang="en-ZA" sz="1100" dirty="0">
                        <a:effectLst/>
                        <a:latin typeface="Calibri"/>
                        <a:ea typeface="Calibri"/>
                        <a:cs typeface="Times New Roman"/>
                      </a:endParaRPr>
                    </a:p>
                  </a:txBody>
                  <a:tcPr marL="68580" marR="68580" marT="0" marB="0" anchor="ctr"/>
                </a:tc>
              </a:tr>
              <a:tr h="522406">
                <a:tc>
                  <a:txBody>
                    <a:bodyPr/>
                    <a:lstStyle/>
                    <a:p>
                      <a:pPr>
                        <a:spcAft>
                          <a:spcPts val="0"/>
                        </a:spcAft>
                      </a:pPr>
                      <a:r>
                        <a:rPr lang="en-US" sz="1100" b="1" kern="1200">
                          <a:solidFill>
                            <a:schemeClr val="bg1"/>
                          </a:solidFill>
                          <a:effectLst/>
                          <a:latin typeface="Arial"/>
                          <a:ea typeface="Times New Roman"/>
                          <a:cs typeface="Times New Roman"/>
                        </a:rPr>
                        <a:t>31 October 2015</a:t>
                      </a:r>
                      <a:endParaRPr lang="en-ZA" sz="1100" b="1" kern="1200">
                        <a:solidFill>
                          <a:schemeClr val="bg1"/>
                        </a:solidFill>
                        <a:effectLst/>
                        <a:latin typeface="Arial"/>
                        <a:ea typeface="Times New Roman"/>
                        <a:cs typeface="Times New Roman"/>
                      </a:endParaRPr>
                    </a:p>
                  </a:txBody>
                  <a:tcPr marL="68580" marR="68580" marT="0" marB="0">
                    <a:lnR w="12700" cap="flat" cmpd="sng" algn="ctr">
                      <a:solidFill>
                        <a:schemeClr val="accent6">
                          <a:lumMod val="75000"/>
                        </a:schemeClr>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Arial"/>
                          <a:ea typeface="Times New Roman"/>
                          <a:cs typeface="Times New Roman"/>
                        </a:rPr>
                        <a:t>Shareholder’s requirement</a:t>
                      </a:r>
                      <a:endParaRPr lang="en-ZA" sz="1100" kern="1200" dirty="0" smtClean="0">
                        <a:solidFill>
                          <a:srgbClr val="000000"/>
                        </a:solidFill>
                        <a:effectLst/>
                        <a:latin typeface="Arial"/>
                        <a:ea typeface="Times New Roman"/>
                        <a:cs typeface="Times New Roman"/>
                      </a:endParaRPr>
                    </a:p>
                    <a:p>
                      <a:endParaRPr lang="en-ZA" sz="1100" kern="1200" dirty="0">
                        <a:solidFill>
                          <a:srgbClr val="000000"/>
                        </a:solidFill>
                        <a:effectLst/>
                        <a:latin typeface="Arial"/>
                        <a:ea typeface="Times New Roman"/>
                        <a:cs typeface="Times New Roman"/>
                      </a:endParaRPr>
                    </a:p>
                  </a:txBody>
                  <a:tcPr marL="68580" marR="68580" marT="0" marB="0">
                    <a:lnL w="12700" cap="flat" cmpd="sng" algn="ctr">
                      <a:solidFill>
                        <a:schemeClr val="accent6">
                          <a:lumMod val="75000"/>
                        </a:schemeClr>
                      </a:solidFill>
                      <a:prstDash val="solid"/>
                      <a:round/>
                      <a:headEnd type="none" w="med" len="med"/>
                      <a:tailEnd type="none" w="med" len="med"/>
                    </a:lnL>
                  </a:tcPr>
                </a:tc>
                <a:tc>
                  <a:txBody>
                    <a:bodyPr/>
                    <a:lstStyle/>
                    <a:p>
                      <a:pPr>
                        <a:spcAft>
                          <a:spcPts val="0"/>
                        </a:spcAft>
                      </a:pPr>
                      <a:r>
                        <a:rPr lang="en-US" sz="1100" kern="1200" dirty="0" smtClean="0">
                          <a:solidFill>
                            <a:srgbClr val="000000"/>
                          </a:solidFill>
                          <a:effectLst/>
                          <a:latin typeface="Arial"/>
                          <a:ea typeface="Times New Roman"/>
                          <a:cs typeface="Times New Roman"/>
                        </a:rPr>
                        <a:t>3B public entities submit first draft of the Corporate Plans to the Minister via the PEO</a:t>
                      </a:r>
                      <a:endParaRPr lang="en-ZA" sz="1100" kern="1200" dirty="0">
                        <a:solidFill>
                          <a:srgbClr val="000000"/>
                        </a:solidFill>
                        <a:effectLst/>
                        <a:latin typeface="Arial"/>
                        <a:ea typeface="Times New Roman"/>
                        <a:cs typeface="Times New Roman"/>
                      </a:endParaRPr>
                    </a:p>
                  </a:txBody>
                  <a:tcPr marL="68580" marR="68580" marT="0" marB="0"/>
                </a:tc>
                <a:tc>
                  <a:txBody>
                    <a:bodyPr/>
                    <a:lstStyle/>
                    <a:p>
                      <a:pPr marL="21590" algn="ctr">
                        <a:spcAft>
                          <a:spcPts val="0"/>
                        </a:spcAft>
                      </a:pPr>
                      <a:r>
                        <a:rPr lang="en-US" sz="1100" kern="1200" dirty="0">
                          <a:solidFill>
                            <a:srgbClr val="000000"/>
                          </a:solidFill>
                          <a:effectLst/>
                          <a:latin typeface="Arial"/>
                          <a:ea typeface="Times New Roman"/>
                          <a:cs typeface="Times New Roman"/>
                        </a:rPr>
                        <a:t>N/A</a:t>
                      </a:r>
                      <a:endParaRPr lang="en-ZA" sz="1100" kern="1200" dirty="0">
                        <a:solidFill>
                          <a:srgbClr val="000000"/>
                        </a:solidFill>
                        <a:effectLst/>
                        <a:latin typeface="Arial"/>
                        <a:ea typeface="Times New Roman"/>
                        <a:cs typeface="Times New Roman"/>
                      </a:endParaRPr>
                    </a:p>
                  </a:txBody>
                  <a:tcPr marL="68580" marR="68580" marT="0" marB="0" anchor="ctr"/>
                </a:tc>
              </a:tr>
              <a:tr h="522406">
                <a:tc>
                  <a:txBody>
                    <a:bodyPr/>
                    <a:lstStyle/>
                    <a:p>
                      <a:pPr>
                        <a:spcAft>
                          <a:spcPts val="0"/>
                        </a:spcAft>
                      </a:pPr>
                      <a:r>
                        <a:rPr lang="en-US" sz="1100" b="1" kern="1200" dirty="0">
                          <a:solidFill>
                            <a:schemeClr val="bg1"/>
                          </a:solidFill>
                          <a:effectLst/>
                          <a:latin typeface="Arial"/>
                          <a:ea typeface="Times New Roman"/>
                          <a:cs typeface="Times New Roman"/>
                        </a:rPr>
                        <a:t>31 October 2015</a:t>
                      </a:r>
                      <a:endParaRPr lang="en-ZA" sz="1100" b="1" kern="1200" dirty="0">
                        <a:solidFill>
                          <a:schemeClr val="bg1"/>
                        </a:solidFill>
                        <a:effectLst/>
                        <a:latin typeface="Arial"/>
                        <a:ea typeface="Times New Roman"/>
                        <a:cs typeface="Times New Roman"/>
                      </a:endParaRPr>
                    </a:p>
                  </a:txBody>
                  <a:tcPr marL="68580" marR="68580" marT="0" marB="0">
                    <a:lnR w="12700" cap="flat" cmpd="sng" algn="ctr">
                      <a:solidFill>
                        <a:schemeClr val="accent6">
                          <a:lumMod val="75000"/>
                        </a:schemeClr>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Arial"/>
                          <a:ea typeface="Times New Roman"/>
                          <a:cs typeface="Times New Roman"/>
                        </a:rPr>
                        <a:t>Shareholder’s requirement</a:t>
                      </a:r>
                      <a:endParaRPr lang="en-ZA" sz="1100" kern="1200" dirty="0" smtClean="0">
                        <a:solidFill>
                          <a:srgbClr val="000000"/>
                        </a:solidFill>
                        <a:effectLst/>
                        <a:latin typeface="Arial"/>
                        <a:ea typeface="Times New Roman"/>
                        <a:cs typeface="Times New Roman"/>
                      </a:endParaRPr>
                    </a:p>
                    <a:p>
                      <a:endParaRPr lang="en-ZA" sz="1100" kern="1200" dirty="0">
                        <a:solidFill>
                          <a:srgbClr val="000000"/>
                        </a:solidFill>
                        <a:effectLst/>
                        <a:latin typeface="Arial"/>
                        <a:ea typeface="Times New Roman"/>
                        <a:cs typeface="Times New Roman"/>
                      </a:endParaRPr>
                    </a:p>
                  </a:txBody>
                  <a:tcPr marL="68580" marR="68580" marT="0" marB="0">
                    <a:lnL w="12700" cap="flat" cmpd="sng" algn="ctr">
                      <a:solidFill>
                        <a:schemeClr val="accent6">
                          <a:lumMod val="75000"/>
                        </a:schemeClr>
                      </a:solidFill>
                      <a:prstDash val="solid"/>
                      <a:round/>
                      <a:headEnd type="none" w="med" len="med"/>
                      <a:tailEnd type="none" w="med" len="med"/>
                    </a:lnL>
                  </a:tcPr>
                </a:tc>
                <a:tc>
                  <a:txBody>
                    <a:bodyPr/>
                    <a:lstStyle/>
                    <a:p>
                      <a:pPr>
                        <a:spcAft>
                          <a:spcPts val="0"/>
                        </a:spcAft>
                      </a:pPr>
                      <a:r>
                        <a:rPr lang="en-US" sz="1100" kern="1200" dirty="0" smtClean="0">
                          <a:solidFill>
                            <a:srgbClr val="000000"/>
                          </a:solidFill>
                          <a:effectLst/>
                          <a:latin typeface="Arial"/>
                          <a:ea typeface="Times New Roman"/>
                          <a:cs typeface="Times New Roman"/>
                        </a:rPr>
                        <a:t>Commissioners, Executive Chairperson and Chief Executive Officers reporting directly to the Executive Authority submit bi-annual performance review</a:t>
                      </a:r>
                      <a:endParaRPr lang="en-ZA" sz="1100" kern="1200" dirty="0">
                        <a:solidFill>
                          <a:srgbClr val="000000"/>
                        </a:solidFill>
                        <a:effectLst/>
                        <a:latin typeface="Arial"/>
                        <a:ea typeface="Times New Roman"/>
                        <a:cs typeface="Times New Roman"/>
                      </a:endParaRPr>
                    </a:p>
                  </a:txBody>
                  <a:tcPr marL="68580" marR="68580" marT="0" marB="0"/>
                </a:tc>
                <a:tc>
                  <a:txBody>
                    <a:bodyPr/>
                    <a:lstStyle/>
                    <a:p>
                      <a:pPr marL="21590" algn="ctr">
                        <a:spcAft>
                          <a:spcPts val="0"/>
                        </a:spcAft>
                      </a:pPr>
                      <a:r>
                        <a:rPr lang="en-US" sz="1100" kern="1200" dirty="0">
                          <a:solidFill>
                            <a:srgbClr val="000000"/>
                          </a:solidFill>
                          <a:effectLst/>
                          <a:latin typeface="Arial"/>
                          <a:ea typeface="Times New Roman"/>
                          <a:cs typeface="Times New Roman"/>
                        </a:rPr>
                        <a:t>Yes</a:t>
                      </a:r>
                      <a:endParaRPr lang="en-ZA" sz="1100" kern="1200" dirty="0">
                        <a:solidFill>
                          <a:srgbClr val="000000"/>
                        </a:solidFill>
                        <a:effectLst/>
                        <a:latin typeface="Arial"/>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2453179840"/>
      </p:ext>
    </p:extLst>
  </p:cSld>
  <p:clrMapOvr>
    <a:overrideClrMapping bg1="lt1" tx1="dk1" bg2="lt2" tx2="dk2" accent1="accent1" accent2="accent2" accent3="accent3" accent4="accent4" accent5="accent5" accent6="accent6" hlink="hlink" folHlink="folHlink"/>
  </p:clrMapOvr>
  <p:transition advClick="0">
    <p:sndAc>
      <p:stSnd>
        <p:snd r:embed="rId3" name="laser.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09550"/>
            <a:ext cx="9017000" cy="1358900"/>
          </a:xfrm>
        </p:spPr>
        <p:txBody>
          <a:bodyPr/>
          <a:lstStyle/>
          <a:p>
            <a:pPr>
              <a:defRPr/>
            </a:pPr>
            <a:r>
              <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rPr>
              <a:t>COMPLIANCE CALENDAR FOR THE FIRST QUARTER: 1 </a:t>
            </a: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OCTOBER </a:t>
            </a:r>
            <a:r>
              <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rPr>
              <a:t>2015 – </a:t>
            </a: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31 DECEMBER 2015</a:t>
            </a:r>
            <a:endParaRPr lang="en-ZA" dirty="0">
              <a:solidFill>
                <a:schemeClr val="bg1"/>
              </a:solidFill>
            </a:endParaRPr>
          </a:p>
        </p:txBody>
      </p:sp>
      <p:sp>
        <p:nvSpPr>
          <p:cNvPr id="4" name="Slide Number Placeholder 3"/>
          <p:cNvSpPr>
            <a:spLocks noGrp="1"/>
          </p:cNvSpPr>
          <p:nvPr>
            <p:ph type="sldNum" sz="quarter" idx="12"/>
          </p:nvPr>
        </p:nvSpPr>
        <p:spPr>
          <a:xfrm>
            <a:off x="6883400" y="6481751"/>
            <a:ext cx="2133600" cy="365125"/>
          </a:xfrm>
        </p:spPr>
        <p:txBody>
          <a:bodyPr/>
          <a:lstStyle/>
          <a:p>
            <a:pPr>
              <a:defRPr/>
            </a:pPr>
            <a:fld id="{829BC654-4ECF-40B1-9483-36C253E3D85A}" type="slidenum">
              <a:rPr lang="en-US" sz="1400" b="1">
                <a:solidFill>
                  <a:prstClr val="black"/>
                </a:solidFill>
              </a:rPr>
              <a:pPr>
                <a:defRPr/>
              </a:pPr>
              <a:t>18</a:t>
            </a:fld>
            <a:endParaRPr lang="en-US" sz="1400" b="1"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4242285658"/>
              </p:ext>
            </p:extLst>
          </p:nvPr>
        </p:nvGraphicFramePr>
        <p:xfrm>
          <a:off x="39280" y="1568450"/>
          <a:ext cx="8977719" cy="5021420"/>
        </p:xfrm>
        <a:graphic>
          <a:graphicData uri="http://schemas.openxmlformats.org/drawingml/2006/table">
            <a:tbl>
              <a:tblPr firstRow="1" firstCol="1" bandRow="1">
                <a:tableStyleId>{93296810-A885-4BE3-A3E7-6D5BEEA58F35}</a:tableStyleId>
              </a:tblPr>
              <a:tblGrid>
                <a:gridCol w="958575"/>
                <a:gridCol w="2363180"/>
                <a:gridCol w="4574502"/>
                <a:gridCol w="1081462"/>
              </a:tblGrid>
              <a:tr h="401532">
                <a:tc>
                  <a:txBody>
                    <a:bodyPr/>
                    <a:lstStyle/>
                    <a:p>
                      <a:pPr algn="ctr">
                        <a:spcAft>
                          <a:spcPts val="0"/>
                        </a:spcAft>
                      </a:pPr>
                      <a:r>
                        <a:rPr lang="en-US" sz="1100" dirty="0">
                          <a:solidFill>
                            <a:schemeClr val="tx1"/>
                          </a:solidFill>
                          <a:effectLst/>
                          <a:latin typeface="Arial" panose="020B0604020202020204" pitchFamily="34" charset="0"/>
                          <a:cs typeface="Arial" panose="020B0604020202020204" pitchFamily="34" charset="0"/>
                        </a:rPr>
                        <a:t>DATE</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31352" marR="31352" marT="0" marB="0" anchor="ctr"/>
                </a:tc>
                <a:tc>
                  <a:txBody>
                    <a:bodyPr/>
                    <a:lstStyle/>
                    <a:p>
                      <a:pPr algn="ctr">
                        <a:spcAft>
                          <a:spcPts val="0"/>
                        </a:spcAft>
                      </a:pPr>
                      <a:r>
                        <a:rPr lang="en-US" sz="1100" dirty="0">
                          <a:solidFill>
                            <a:schemeClr val="tx1"/>
                          </a:solidFill>
                          <a:effectLst/>
                          <a:latin typeface="Arial" panose="020B0604020202020204" pitchFamily="34" charset="0"/>
                          <a:cs typeface="Arial" panose="020B0604020202020204" pitchFamily="34" charset="0"/>
                        </a:rPr>
                        <a:t>SECTION OF THE REGULATION/ACT</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31352" marR="31352" marT="0" marB="0" anchor="ctr"/>
                </a:tc>
                <a:tc>
                  <a:txBody>
                    <a:bodyPr/>
                    <a:lstStyle/>
                    <a:p>
                      <a:pPr algn="ctr">
                        <a:spcAft>
                          <a:spcPts val="0"/>
                        </a:spcAft>
                      </a:pPr>
                      <a:r>
                        <a:rPr lang="en-US" sz="1100" dirty="0">
                          <a:solidFill>
                            <a:schemeClr val="tx1"/>
                          </a:solidFill>
                          <a:effectLst/>
                          <a:latin typeface="Arial" panose="020B0604020202020204" pitchFamily="34" charset="0"/>
                          <a:cs typeface="Arial" panose="020B0604020202020204" pitchFamily="34" charset="0"/>
                        </a:rPr>
                        <a:t>ACTION NEEDED</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31352" marR="31352" marT="0" marB="0" anchor="ctr"/>
                </a:tc>
                <a:tc>
                  <a:txBody>
                    <a:bodyPr/>
                    <a:lstStyle/>
                    <a:p>
                      <a:pPr algn="ctr">
                        <a:spcAft>
                          <a:spcPts val="0"/>
                        </a:spcAft>
                      </a:pPr>
                      <a:r>
                        <a:rPr lang="en-US" sz="1100" dirty="0">
                          <a:solidFill>
                            <a:schemeClr val="tx1"/>
                          </a:solidFill>
                          <a:effectLst/>
                          <a:latin typeface="Arial" panose="020B0604020202020204" pitchFamily="34" charset="0"/>
                          <a:cs typeface="Arial" panose="020B0604020202020204" pitchFamily="34" charset="0"/>
                        </a:rPr>
                        <a:t>Done (Yes/No)</a:t>
                      </a:r>
                      <a:endParaRPr lang="en-ZA" sz="1100" dirty="0">
                        <a:solidFill>
                          <a:schemeClr val="tx1"/>
                        </a:solidFill>
                        <a:effectLst/>
                        <a:latin typeface="Arial" panose="020B0604020202020204" pitchFamily="34" charset="0"/>
                        <a:ea typeface="Times New Roman"/>
                        <a:cs typeface="Arial" panose="020B0604020202020204" pitchFamily="34" charset="0"/>
                      </a:endParaRPr>
                    </a:p>
                  </a:txBody>
                  <a:tcPr marL="31352" marR="31352" marT="0" marB="0" anchor="ctr"/>
                </a:tc>
              </a:tr>
              <a:tr h="157604">
                <a:tc gridSpan="4">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effectLst/>
                          <a:latin typeface="+mn-lt"/>
                          <a:ea typeface="+mn-ea"/>
                          <a:cs typeface="+mn-cs"/>
                        </a:rPr>
                        <a:t>NOVEMBER 2015</a:t>
                      </a:r>
                      <a:endParaRPr lang="en-ZA" sz="1200" dirty="0">
                        <a:effectLst/>
                        <a:latin typeface="Arial" panose="020B0604020202020204" pitchFamily="34" charset="0"/>
                        <a:ea typeface="Times New Roman"/>
                        <a:cs typeface="Arial" panose="020B0604020202020204" pitchFamily="34" charset="0"/>
                      </a:endParaRPr>
                    </a:p>
                  </a:txBody>
                  <a:tcPr marL="31352" marR="31352" marT="0" marB="0"/>
                </a:tc>
                <a:tc hMerge="1">
                  <a:txBody>
                    <a:bodyPr/>
                    <a:lstStyle/>
                    <a:p>
                      <a:pPr marL="342900" lvl="0" indent="-342900" algn="just">
                        <a:lnSpc>
                          <a:spcPct val="115000"/>
                        </a:lnSpc>
                        <a:spcBef>
                          <a:spcPts val="1200"/>
                        </a:spcBef>
                        <a:spcAft>
                          <a:spcPts val="0"/>
                        </a:spcAft>
                        <a:buFont typeface="Symbol"/>
                        <a:buChar char=""/>
                      </a:pPr>
                      <a:endParaRPr lang="en-ZA" sz="1200" b="1" dirty="0">
                        <a:effectLst/>
                        <a:latin typeface="Arial" panose="020B0604020202020204" pitchFamily="34" charset="0"/>
                        <a:ea typeface="Calibri"/>
                        <a:cs typeface="Arial" panose="020B0604020202020204" pitchFamily="34" charset="0"/>
                      </a:endParaRPr>
                    </a:p>
                  </a:txBody>
                  <a:tcPr marL="31352" marR="31352" marT="0" marB="0"/>
                </a:tc>
                <a:tc hMerge="1">
                  <a:txBody>
                    <a:bodyPr/>
                    <a:lstStyle/>
                    <a:p>
                      <a:pPr algn="just">
                        <a:spcAft>
                          <a:spcPts val="0"/>
                        </a:spcAft>
                      </a:pPr>
                      <a:endParaRPr lang="en-ZA" sz="1200" dirty="0">
                        <a:effectLst/>
                        <a:latin typeface="Arial" panose="020B0604020202020204" pitchFamily="34" charset="0"/>
                        <a:ea typeface="Times New Roman"/>
                        <a:cs typeface="Arial" panose="020B0604020202020204" pitchFamily="34" charset="0"/>
                      </a:endParaRPr>
                    </a:p>
                  </a:txBody>
                  <a:tcPr marL="31352" marR="31352" marT="0" marB="0"/>
                </a:tc>
                <a:tc hMerge="1">
                  <a:txBody>
                    <a:bodyPr/>
                    <a:lstStyle/>
                    <a:p>
                      <a:pPr marL="228600" algn="just">
                        <a:spcAft>
                          <a:spcPts val="0"/>
                        </a:spcAft>
                      </a:pPr>
                      <a:endParaRPr lang="en-ZA" sz="1200" dirty="0">
                        <a:effectLst/>
                        <a:latin typeface="Arial" panose="020B0604020202020204" pitchFamily="34" charset="0"/>
                        <a:ea typeface="Times New Roman"/>
                        <a:cs typeface="Arial" panose="020B0604020202020204" pitchFamily="34" charset="0"/>
                      </a:endParaRPr>
                    </a:p>
                  </a:txBody>
                  <a:tcPr marL="31352" marR="31352" marT="0" marB="0"/>
                </a:tc>
              </a:tr>
              <a:tr h="516239">
                <a:tc>
                  <a:txBody>
                    <a:bodyPr/>
                    <a:lstStyle/>
                    <a:p>
                      <a:pPr>
                        <a:spcAft>
                          <a:spcPts val="0"/>
                        </a:spcAft>
                      </a:pPr>
                      <a:r>
                        <a:rPr lang="en-US" sz="1000" b="1" kern="1200" dirty="0">
                          <a:solidFill>
                            <a:schemeClr val="bg1"/>
                          </a:solidFill>
                          <a:effectLst/>
                          <a:latin typeface="Arial" panose="020B0604020202020204" pitchFamily="34" charset="0"/>
                          <a:ea typeface="Times New Roman"/>
                          <a:cs typeface="Arial" panose="020B0604020202020204" pitchFamily="34" charset="0"/>
                        </a:rPr>
                        <a:t>10 November 2015</a:t>
                      </a:r>
                      <a:endParaRPr lang="en-ZA" sz="1000" b="1" kern="12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77800" lvl="0" indent="-177800" algn="just">
                        <a:lnSpc>
                          <a:spcPct val="115000"/>
                        </a:lnSpc>
                        <a:spcBef>
                          <a:spcPts val="1200"/>
                        </a:spcBef>
                        <a:spcAft>
                          <a:spcPts val="0"/>
                        </a:spcAft>
                        <a:buFont typeface="Symbol"/>
                        <a:buChar char=""/>
                      </a:pPr>
                      <a:r>
                        <a:rPr lang="en-US" sz="1000" b="0" dirty="0">
                          <a:solidFill>
                            <a:srgbClr val="000000"/>
                          </a:solidFill>
                          <a:effectLst/>
                          <a:latin typeface="Arial" panose="020B0604020202020204" pitchFamily="34" charset="0"/>
                          <a:ea typeface="Times New Roman"/>
                          <a:cs typeface="Arial" panose="020B0604020202020204" pitchFamily="34" charset="0"/>
                        </a:rPr>
                        <a:t>Shareholder’s requirement</a:t>
                      </a:r>
                      <a:endParaRPr lang="en-ZA" sz="10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spcAft>
                          <a:spcPts val="0"/>
                        </a:spcAft>
                      </a:pPr>
                      <a:r>
                        <a:rPr lang="en-US" sz="1000" kern="1200" dirty="0">
                          <a:solidFill>
                            <a:srgbClr val="000000"/>
                          </a:solidFill>
                          <a:effectLst/>
                          <a:latin typeface="Arial" panose="020B0604020202020204" pitchFamily="34" charset="0"/>
                          <a:ea typeface="Times New Roman"/>
                          <a:cs typeface="Arial" panose="020B0604020202020204" pitchFamily="34" charset="0"/>
                        </a:rPr>
                        <a:t>Commissioners, Executive Chairperson and Chief Executive Officers reporting directly to the Executive Authority meet with Executive Authority to discuss bi-annual performance</a:t>
                      </a:r>
                      <a:endParaRPr lang="en-ZA" sz="1000" kern="1200"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21590" algn="ctr">
                        <a:spcAft>
                          <a:spcPts val="0"/>
                        </a:spcAft>
                      </a:pPr>
                      <a:r>
                        <a:rPr lang="en-US" sz="1000" dirty="0">
                          <a:effectLst/>
                          <a:latin typeface="Arial" panose="020B0604020202020204" pitchFamily="34" charset="0"/>
                          <a:ea typeface="Calibri"/>
                          <a:cs typeface="Arial" panose="020B0604020202020204" pitchFamily="34" charset="0"/>
                        </a:rPr>
                        <a:t>Yes</a:t>
                      </a:r>
                      <a:endParaRPr lang="en-ZA" sz="1000" dirty="0">
                        <a:effectLst/>
                        <a:latin typeface="Arial" panose="020B0604020202020204" pitchFamily="34" charset="0"/>
                        <a:ea typeface="Calibri"/>
                        <a:cs typeface="Arial" panose="020B0604020202020204" pitchFamily="34" charset="0"/>
                      </a:endParaRPr>
                    </a:p>
                  </a:txBody>
                  <a:tcPr marL="68580" marR="68580" marT="0" marB="0" anchor="ctr"/>
                </a:tc>
              </a:tr>
              <a:tr h="368135">
                <a:tc>
                  <a:txBody>
                    <a:bodyPr/>
                    <a:lstStyle/>
                    <a:p>
                      <a:pPr>
                        <a:spcAft>
                          <a:spcPts val="0"/>
                        </a:spcAft>
                      </a:pPr>
                      <a:r>
                        <a:rPr lang="en-US" sz="1000" b="1" kern="1200" dirty="0">
                          <a:solidFill>
                            <a:schemeClr val="bg1"/>
                          </a:solidFill>
                          <a:effectLst/>
                          <a:latin typeface="Arial" panose="020B0604020202020204" pitchFamily="34" charset="0"/>
                          <a:ea typeface="Times New Roman"/>
                          <a:cs typeface="Arial" panose="020B0604020202020204" pitchFamily="34" charset="0"/>
                        </a:rPr>
                        <a:t>To be confirmed</a:t>
                      </a:r>
                      <a:endParaRPr lang="en-ZA" sz="1000" b="1" kern="12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77800" lvl="0" indent="-177800" algn="just">
                        <a:lnSpc>
                          <a:spcPct val="115000"/>
                        </a:lnSpc>
                        <a:spcBef>
                          <a:spcPts val="1200"/>
                        </a:spcBef>
                        <a:spcAft>
                          <a:spcPts val="0"/>
                        </a:spcAft>
                        <a:buFont typeface="Symbol"/>
                        <a:buChar char=""/>
                        <a:tabLst>
                          <a:tab pos="177800" algn="l"/>
                        </a:tabLst>
                      </a:pPr>
                      <a:r>
                        <a:rPr lang="en-US" sz="1000" b="0" kern="1200" dirty="0">
                          <a:solidFill>
                            <a:srgbClr val="000000"/>
                          </a:solidFill>
                          <a:effectLst/>
                          <a:latin typeface="Arial" panose="020B0604020202020204" pitchFamily="34" charset="0"/>
                          <a:ea typeface="Times New Roman"/>
                          <a:cs typeface="Arial" panose="020B0604020202020204" pitchFamily="34" charset="0"/>
                        </a:rPr>
                        <a:t>Shareholder’s requirement</a:t>
                      </a:r>
                      <a:endParaRPr lang="en-ZA" sz="1000" b="0" kern="1200"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en-US" sz="1000" kern="1200" dirty="0">
                          <a:solidFill>
                            <a:srgbClr val="000000"/>
                          </a:solidFill>
                          <a:effectLst/>
                          <a:latin typeface="Arial" panose="020B0604020202020204" pitchFamily="34" charset="0"/>
                          <a:ea typeface="Times New Roman"/>
                          <a:cs typeface="Arial" panose="020B0604020202020204" pitchFamily="34" charset="0"/>
                        </a:rPr>
                        <a:t>Chief Financial Officers(CFO’s) convene with the Shareholder for a CFO’s  Forum to discuss key financial issues</a:t>
                      </a:r>
                      <a:endParaRPr lang="en-ZA" sz="1000" kern="1200"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21590" algn="ctr">
                        <a:spcAft>
                          <a:spcPts val="0"/>
                        </a:spcAft>
                      </a:pPr>
                      <a:r>
                        <a:rPr lang="en-US" sz="1000" dirty="0">
                          <a:effectLst/>
                          <a:latin typeface="Arial" panose="020B0604020202020204" pitchFamily="34" charset="0"/>
                          <a:ea typeface="Calibri"/>
                          <a:cs typeface="Arial" panose="020B0604020202020204" pitchFamily="34" charset="0"/>
                        </a:rPr>
                        <a:t>Yes</a:t>
                      </a:r>
                      <a:endParaRPr lang="en-ZA" sz="1000" dirty="0">
                        <a:effectLst/>
                        <a:latin typeface="Arial" panose="020B0604020202020204" pitchFamily="34" charset="0"/>
                        <a:ea typeface="Calibri"/>
                        <a:cs typeface="Arial" panose="020B0604020202020204" pitchFamily="34" charset="0"/>
                      </a:endParaRPr>
                    </a:p>
                  </a:txBody>
                  <a:tcPr marL="68580" marR="68580" marT="0" marB="0" anchor="ctr"/>
                </a:tc>
              </a:tr>
              <a:tr h="391886">
                <a:tc>
                  <a:txBody>
                    <a:bodyPr/>
                    <a:lstStyle/>
                    <a:p>
                      <a:pPr>
                        <a:spcAft>
                          <a:spcPts val="0"/>
                        </a:spcAft>
                      </a:pPr>
                      <a:r>
                        <a:rPr lang="en-US" sz="1000" b="1" kern="1200" dirty="0">
                          <a:solidFill>
                            <a:schemeClr val="bg1"/>
                          </a:solidFill>
                          <a:effectLst/>
                          <a:latin typeface="Arial" panose="020B0604020202020204" pitchFamily="34" charset="0"/>
                          <a:ea typeface="Times New Roman"/>
                          <a:cs typeface="Arial" panose="020B0604020202020204" pitchFamily="34" charset="0"/>
                        </a:rPr>
                        <a:t>To be confirmed</a:t>
                      </a:r>
                      <a:endParaRPr lang="en-ZA" sz="1000" b="1" kern="12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77800" lvl="0" indent="-177800" algn="just">
                        <a:lnSpc>
                          <a:spcPct val="115000"/>
                        </a:lnSpc>
                        <a:spcBef>
                          <a:spcPts val="1200"/>
                        </a:spcBef>
                        <a:spcAft>
                          <a:spcPts val="0"/>
                        </a:spcAft>
                        <a:buFont typeface="Symbol"/>
                        <a:buChar char=""/>
                      </a:pPr>
                      <a:r>
                        <a:rPr lang="en-US" sz="1000" b="0" kern="1200" dirty="0">
                          <a:solidFill>
                            <a:srgbClr val="000000"/>
                          </a:solidFill>
                          <a:effectLst/>
                          <a:latin typeface="Arial" panose="020B0604020202020204" pitchFamily="34" charset="0"/>
                          <a:ea typeface="Times New Roman"/>
                          <a:cs typeface="Arial" panose="020B0604020202020204" pitchFamily="34" charset="0"/>
                        </a:rPr>
                        <a:t>Shareholder’s requirement</a:t>
                      </a:r>
                      <a:endParaRPr lang="en-ZA" sz="1000" b="0" kern="1200"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en-US" sz="1000" kern="1200" dirty="0">
                          <a:solidFill>
                            <a:srgbClr val="000000"/>
                          </a:solidFill>
                          <a:effectLst/>
                          <a:latin typeface="Arial" panose="020B0604020202020204" pitchFamily="34" charset="0"/>
                          <a:ea typeface="Times New Roman"/>
                          <a:cs typeface="Arial" panose="020B0604020202020204" pitchFamily="34" charset="0"/>
                        </a:rPr>
                        <a:t>Board Secretaries convene with the Shareholder for Board Secretaries Forum to discuss key corporate governance issues</a:t>
                      </a:r>
                      <a:endParaRPr lang="en-ZA" sz="1000" kern="1200"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21590" algn="ctr">
                        <a:spcAft>
                          <a:spcPts val="0"/>
                        </a:spcAft>
                      </a:pPr>
                      <a:r>
                        <a:rPr lang="en-US" sz="1000" dirty="0">
                          <a:effectLst/>
                          <a:latin typeface="Arial" panose="020B0604020202020204" pitchFamily="34" charset="0"/>
                          <a:ea typeface="Calibri"/>
                          <a:cs typeface="Arial" panose="020B0604020202020204" pitchFamily="34" charset="0"/>
                        </a:rPr>
                        <a:t>No requests for meeting was received</a:t>
                      </a:r>
                      <a:endParaRPr lang="en-ZA" sz="1000" dirty="0">
                        <a:effectLst/>
                        <a:latin typeface="Arial" panose="020B0604020202020204" pitchFamily="34" charset="0"/>
                        <a:ea typeface="Calibri"/>
                        <a:cs typeface="Arial" panose="020B0604020202020204" pitchFamily="34" charset="0"/>
                      </a:endParaRPr>
                    </a:p>
                  </a:txBody>
                  <a:tcPr marL="68580" marR="68580" marT="0" marB="0" anchor="ctr"/>
                </a:tc>
              </a:tr>
              <a:tr h="363979">
                <a:tc>
                  <a:txBody>
                    <a:bodyPr/>
                    <a:lstStyle/>
                    <a:p>
                      <a:pPr>
                        <a:spcAft>
                          <a:spcPts val="0"/>
                        </a:spcAft>
                      </a:pPr>
                      <a:r>
                        <a:rPr lang="en-US" sz="1000" b="1" kern="1200" dirty="0">
                          <a:solidFill>
                            <a:schemeClr val="bg1"/>
                          </a:solidFill>
                          <a:effectLst/>
                          <a:latin typeface="Arial" panose="020B0604020202020204" pitchFamily="34" charset="0"/>
                          <a:ea typeface="Times New Roman"/>
                          <a:cs typeface="Arial" panose="020B0604020202020204" pitchFamily="34" charset="0"/>
                        </a:rPr>
                        <a:t>To be confirmed</a:t>
                      </a:r>
                      <a:endParaRPr lang="en-ZA" sz="1000" b="1" kern="12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77800" lvl="0" indent="-177800" algn="just">
                        <a:lnSpc>
                          <a:spcPct val="115000"/>
                        </a:lnSpc>
                        <a:spcBef>
                          <a:spcPts val="1200"/>
                        </a:spcBef>
                        <a:spcAft>
                          <a:spcPts val="0"/>
                        </a:spcAft>
                        <a:buFont typeface="Symbol"/>
                        <a:buChar char=""/>
                      </a:pPr>
                      <a:r>
                        <a:rPr lang="en-US" sz="1000" b="0" kern="1200" dirty="0">
                          <a:solidFill>
                            <a:srgbClr val="000000"/>
                          </a:solidFill>
                          <a:effectLst/>
                          <a:latin typeface="Arial" panose="020B0604020202020204" pitchFamily="34" charset="0"/>
                          <a:ea typeface="Times New Roman"/>
                          <a:cs typeface="Arial" panose="020B0604020202020204" pitchFamily="34" charset="0"/>
                        </a:rPr>
                        <a:t>Shareholder’s requirement</a:t>
                      </a:r>
                      <a:endParaRPr lang="en-ZA" sz="1000" b="0" kern="1200"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just">
                        <a:spcAft>
                          <a:spcPts val="0"/>
                        </a:spcAft>
                      </a:pPr>
                      <a:r>
                        <a:rPr lang="en-US" sz="1000" kern="1200" dirty="0">
                          <a:solidFill>
                            <a:srgbClr val="000000"/>
                          </a:solidFill>
                          <a:effectLst/>
                          <a:latin typeface="Arial" panose="020B0604020202020204" pitchFamily="34" charset="0"/>
                          <a:ea typeface="Times New Roman"/>
                          <a:cs typeface="Arial" panose="020B0604020202020204" pitchFamily="34" charset="0"/>
                        </a:rPr>
                        <a:t>Cluster Forums convene with the shareholder to discuss matters relevant to the cluster</a:t>
                      </a:r>
                      <a:endParaRPr lang="en-ZA" sz="1000" kern="1200"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21590" algn="ctr">
                        <a:spcAft>
                          <a:spcPts val="0"/>
                        </a:spcAft>
                      </a:pPr>
                      <a:r>
                        <a:rPr lang="en-US" sz="1000" dirty="0">
                          <a:effectLst/>
                          <a:latin typeface="Arial" panose="020B0604020202020204" pitchFamily="34" charset="0"/>
                          <a:ea typeface="Calibri"/>
                          <a:cs typeface="Arial" panose="020B0604020202020204" pitchFamily="34" charset="0"/>
                        </a:rPr>
                        <a:t>No</a:t>
                      </a:r>
                      <a:endParaRPr lang="en-ZA" sz="1000" dirty="0">
                        <a:effectLst/>
                        <a:latin typeface="Arial" panose="020B0604020202020204" pitchFamily="34" charset="0"/>
                        <a:ea typeface="Calibri"/>
                        <a:cs typeface="Arial" panose="020B0604020202020204" pitchFamily="34" charset="0"/>
                      </a:endParaRPr>
                    </a:p>
                  </a:txBody>
                  <a:tcPr marL="68580" marR="68580" marT="0" marB="0" anchor="ctr"/>
                </a:tc>
              </a:tr>
              <a:tr h="287451">
                <a:tc>
                  <a:txBody>
                    <a:bodyPr/>
                    <a:lstStyle/>
                    <a:p>
                      <a:pPr>
                        <a:spcAft>
                          <a:spcPts val="0"/>
                        </a:spcAft>
                      </a:pPr>
                      <a:r>
                        <a:rPr lang="en-US" sz="1000" b="1" kern="1200">
                          <a:solidFill>
                            <a:schemeClr val="bg1"/>
                          </a:solidFill>
                          <a:effectLst/>
                          <a:latin typeface="Arial" panose="020B0604020202020204" pitchFamily="34" charset="0"/>
                          <a:ea typeface="Times New Roman"/>
                          <a:cs typeface="Arial" panose="020B0604020202020204" pitchFamily="34" charset="0"/>
                        </a:rPr>
                        <a:t>To be confirmed</a:t>
                      </a:r>
                      <a:endParaRPr lang="en-ZA" sz="1000" b="1" kern="120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77800" lvl="0" indent="-177800" algn="just">
                        <a:lnSpc>
                          <a:spcPct val="115000"/>
                        </a:lnSpc>
                        <a:spcBef>
                          <a:spcPts val="1200"/>
                        </a:spcBef>
                        <a:spcAft>
                          <a:spcPts val="0"/>
                        </a:spcAft>
                        <a:buFont typeface="Symbol"/>
                        <a:buChar char=""/>
                      </a:pPr>
                      <a:r>
                        <a:rPr lang="en-US" sz="1000" b="0" kern="1200" dirty="0" smtClean="0">
                          <a:solidFill>
                            <a:srgbClr val="000000"/>
                          </a:solidFill>
                          <a:effectLst/>
                          <a:latin typeface="Arial" panose="020B0604020202020204" pitchFamily="34" charset="0"/>
                          <a:ea typeface="Times New Roman"/>
                          <a:cs typeface="Arial" panose="020B0604020202020204" pitchFamily="34" charset="0"/>
                        </a:rPr>
                        <a:t>Shareholder’s requirement</a:t>
                      </a:r>
                      <a:endParaRPr lang="en-ZA" sz="1000" b="0" kern="1200"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US" sz="1000" dirty="0">
                          <a:solidFill>
                            <a:srgbClr val="000000"/>
                          </a:solidFill>
                          <a:effectLst/>
                          <a:latin typeface="Arial" panose="020B0604020202020204" pitchFamily="34" charset="0"/>
                          <a:ea typeface="Times New Roman"/>
                          <a:cs typeface="Arial" panose="020B0604020202020204" pitchFamily="34" charset="0"/>
                        </a:rPr>
                        <a:t>Submit first draft shareholder’s compact with Accounting Authorities’ comments</a:t>
                      </a:r>
                      <a:endParaRPr lang="en-Z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21590" algn="ctr">
                        <a:spcAft>
                          <a:spcPts val="0"/>
                        </a:spcAft>
                      </a:pPr>
                      <a:r>
                        <a:rPr lang="en-US" sz="1000" dirty="0">
                          <a:effectLst/>
                          <a:latin typeface="Arial" panose="020B0604020202020204" pitchFamily="34" charset="0"/>
                          <a:ea typeface="Calibri"/>
                          <a:cs typeface="Arial" panose="020B0604020202020204" pitchFamily="34" charset="0"/>
                        </a:rPr>
                        <a:t>Yes</a:t>
                      </a:r>
                      <a:endParaRPr lang="en-ZA" sz="1000" dirty="0">
                        <a:effectLst/>
                        <a:latin typeface="Arial" panose="020B0604020202020204" pitchFamily="34" charset="0"/>
                        <a:ea typeface="Calibri"/>
                        <a:cs typeface="Arial" panose="020B0604020202020204" pitchFamily="34" charset="0"/>
                      </a:endParaRPr>
                    </a:p>
                  </a:txBody>
                  <a:tcPr marL="68580" marR="68580" marT="0" marB="0" anchor="ctr"/>
                </a:tc>
              </a:tr>
              <a:tr h="622793">
                <a:tc>
                  <a:txBody>
                    <a:bodyPr/>
                    <a:lstStyle/>
                    <a:p>
                      <a:pPr>
                        <a:spcAft>
                          <a:spcPts val="0"/>
                        </a:spcAft>
                      </a:pPr>
                      <a:r>
                        <a:rPr lang="en-US" sz="1000" b="1" kern="1200" dirty="0">
                          <a:solidFill>
                            <a:schemeClr val="bg1"/>
                          </a:solidFill>
                          <a:effectLst/>
                          <a:latin typeface="Arial" panose="020B0604020202020204" pitchFamily="34" charset="0"/>
                          <a:ea typeface="Times New Roman"/>
                          <a:cs typeface="Arial" panose="020B0604020202020204" pitchFamily="34" charset="0"/>
                        </a:rPr>
                        <a:t>27 November 2015</a:t>
                      </a:r>
                      <a:endParaRPr lang="en-ZA" sz="1000" b="1" kern="12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77800" lvl="0" indent="-177800" algn="just">
                        <a:lnSpc>
                          <a:spcPct val="115000"/>
                        </a:lnSpc>
                        <a:spcBef>
                          <a:spcPts val="1200"/>
                        </a:spcBef>
                        <a:spcAft>
                          <a:spcPts val="0"/>
                        </a:spcAft>
                        <a:buFont typeface="Symbol"/>
                        <a:buChar char=""/>
                      </a:pPr>
                      <a:r>
                        <a:rPr lang="en-US" sz="1000" b="0" kern="1200" dirty="0" smtClean="0">
                          <a:solidFill>
                            <a:srgbClr val="000000"/>
                          </a:solidFill>
                          <a:effectLst/>
                          <a:latin typeface="Arial" panose="020B0604020202020204" pitchFamily="34" charset="0"/>
                          <a:ea typeface="Times New Roman"/>
                          <a:cs typeface="Arial" panose="020B0604020202020204" pitchFamily="34" charset="0"/>
                        </a:rPr>
                        <a:t>Shareholder’s requirement</a:t>
                      </a:r>
                      <a:endParaRPr lang="en-ZA" sz="1000" b="0" kern="1200"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US" sz="1000" dirty="0">
                          <a:solidFill>
                            <a:srgbClr val="000000"/>
                          </a:solidFill>
                          <a:effectLst/>
                          <a:latin typeface="Arial" panose="020B0604020202020204" pitchFamily="34" charset="0"/>
                          <a:ea typeface="Times New Roman"/>
                          <a:cs typeface="Arial" panose="020B0604020202020204" pitchFamily="34" charset="0"/>
                        </a:rPr>
                        <a:t>Submit monthly expenditure and income statements with projections for the remaining months, explanations for material variances as well as possible remedies to be applied to ensure that expenditure and income are in line with the approved budget</a:t>
                      </a:r>
                      <a:endParaRPr lang="en-Z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21590" algn="ctr">
                        <a:spcAft>
                          <a:spcPts val="0"/>
                        </a:spcAft>
                      </a:pPr>
                      <a:r>
                        <a:rPr lang="en-US" sz="1000" dirty="0">
                          <a:effectLst/>
                          <a:latin typeface="Arial" panose="020B0604020202020204" pitchFamily="34" charset="0"/>
                          <a:ea typeface="Calibri"/>
                          <a:cs typeface="Arial" panose="020B0604020202020204" pitchFamily="34" charset="0"/>
                        </a:rPr>
                        <a:t>Yes</a:t>
                      </a:r>
                      <a:endParaRPr lang="en-ZA" sz="1000" dirty="0">
                        <a:effectLst/>
                        <a:latin typeface="Arial" panose="020B0604020202020204" pitchFamily="34" charset="0"/>
                        <a:ea typeface="Calibri"/>
                        <a:cs typeface="Arial" panose="020B0604020202020204" pitchFamily="34" charset="0"/>
                      </a:endParaRPr>
                    </a:p>
                  </a:txBody>
                  <a:tcPr marL="68580" marR="68580" marT="0" marB="0" anchor="ctr"/>
                </a:tc>
              </a:tr>
              <a:tr h="240538">
                <a:tc gridSpan="4">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lt1"/>
                          </a:solidFill>
                          <a:effectLst/>
                          <a:latin typeface="Arial" panose="020B0604020202020204" pitchFamily="34" charset="0"/>
                          <a:ea typeface="+mn-ea"/>
                          <a:cs typeface="Arial" panose="020B0604020202020204" pitchFamily="34" charset="0"/>
                        </a:rPr>
                        <a:t>DECEMBER 2015</a:t>
                      </a:r>
                      <a:endParaRPr lang="en-ZA" sz="1000" dirty="0" smtClean="0">
                        <a:effectLst/>
                        <a:latin typeface="Arial" panose="020B0604020202020204" pitchFamily="34" charset="0"/>
                        <a:ea typeface="Times New Roman"/>
                        <a:cs typeface="Arial" panose="020B0604020202020204" pitchFamily="34" charset="0"/>
                      </a:endParaRPr>
                    </a:p>
                  </a:txBody>
                  <a:tcPr marL="31352" marR="31352" marT="0" marB="0"/>
                </a:tc>
                <a:tc hMerge="1">
                  <a:txBody>
                    <a:bodyPr/>
                    <a:lstStyle/>
                    <a:p>
                      <a:pPr marL="342900" lvl="0" indent="-342900">
                        <a:lnSpc>
                          <a:spcPct val="115000"/>
                        </a:lnSpc>
                        <a:spcBef>
                          <a:spcPts val="1200"/>
                        </a:spcBef>
                        <a:spcAft>
                          <a:spcPts val="0"/>
                        </a:spcAft>
                        <a:buFont typeface="Symbol"/>
                        <a:buChar char=""/>
                      </a:pPr>
                      <a:endParaRPr lang="en-ZA" sz="1000" b="1" dirty="0">
                        <a:effectLst/>
                        <a:latin typeface="+mn-lt"/>
                        <a:ea typeface="Calibri"/>
                        <a:cs typeface="Times New Roman"/>
                      </a:endParaRPr>
                    </a:p>
                  </a:txBody>
                  <a:tcPr marL="31352" marR="31352" marT="0" marB="0">
                    <a:solidFill>
                      <a:schemeClr val="accent6"/>
                    </a:solidFill>
                  </a:tcPr>
                </a:tc>
                <a:tc hMerge="1">
                  <a:txBody>
                    <a:bodyPr/>
                    <a:lstStyle/>
                    <a:p>
                      <a:endParaRPr lang="en-US"/>
                    </a:p>
                  </a:txBody>
                  <a:tcPr/>
                </a:tc>
                <a:tc hMerge="1">
                  <a:txBody>
                    <a:bodyPr/>
                    <a:lstStyle/>
                    <a:p>
                      <a:pPr marL="228600" algn="ctr">
                        <a:spcAft>
                          <a:spcPts val="0"/>
                        </a:spcAft>
                      </a:pPr>
                      <a:endParaRPr lang="en-ZA" sz="1000" dirty="0">
                        <a:effectLst/>
                        <a:latin typeface="+mn-lt"/>
                        <a:ea typeface="Times New Roman"/>
                      </a:endParaRPr>
                    </a:p>
                  </a:txBody>
                  <a:tcPr marL="31352" marR="31352" marT="0" marB="0">
                    <a:solidFill>
                      <a:schemeClr val="accent6"/>
                    </a:solidFill>
                  </a:tcPr>
                </a:tc>
              </a:tr>
              <a:tr h="365932">
                <a:tc>
                  <a:txBody>
                    <a:bodyPr/>
                    <a:lstStyle/>
                    <a:p>
                      <a:pPr>
                        <a:spcAft>
                          <a:spcPts val="0"/>
                        </a:spcAft>
                      </a:pPr>
                      <a:r>
                        <a:rPr lang="en-US" sz="1000" b="1" kern="1200" dirty="0">
                          <a:solidFill>
                            <a:schemeClr val="bg1"/>
                          </a:solidFill>
                          <a:effectLst/>
                          <a:latin typeface="Arial" panose="020B0604020202020204" pitchFamily="34" charset="0"/>
                          <a:ea typeface="Times New Roman"/>
                          <a:cs typeface="Arial" panose="020B0604020202020204" pitchFamily="34" charset="0"/>
                        </a:rPr>
                        <a:t>18 December 2015</a:t>
                      </a:r>
                      <a:endParaRPr lang="en-ZA" sz="1000" b="1" kern="12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77800" lvl="0" indent="-177800" algn="just">
                        <a:lnSpc>
                          <a:spcPct val="115000"/>
                        </a:lnSpc>
                        <a:spcBef>
                          <a:spcPts val="1200"/>
                        </a:spcBef>
                        <a:spcAft>
                          <a:spcPts val="0"/>
                        </a:spcAft>
                        <a:buFont typeface="Symbol"/>
                        <a:buChar char=""/>
                      </a:pPr>
                      <a:r>
                        <a:rPr lang="en-US" sz="1000" b="0" kern="1200" smtClean="0">
                          <a:solidFill>
                            <a:srgbClr val="000000"/>
                          </a:solidFill>
                          <a:effectLst/>
                          <a:latin typeface="Arial" panose="020B0604020202020204" pitchFamily="34" charset="0"/>
                          <a:ea typeface="Times New Roman"/>
                          <a:cs typeface="Arial" panose="020B0604020202020204" pitchFamily="34" charset="0"/>
                        </a:rPr>
                        <a:t>Shareholder’s requirement</a:t>
                      </a:r>
                      <a:endParaRPr lang="en-ZA" sz="1000" b="0" kern="1200"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US" sz="1000" dirty="0">
                          <a:solidFill>
                            <a:srgbClr val="000000"/>
                          </a:solidFill>
                          <a:effectLst/>
                          <a:latin typeface="Arial" panose="020B0604020202020204" pitchFamily="34" charset="0"/>
                          <a:ea typeface="Times New Roman"/>
                          <a:cs typeface="Arial" panose="020B0604020202020204" pitchFamily="34" charset="0"/>
                        </a:rPr>
                        <a:t>Submit monthly expenditure and income statements with projections for the remaining months, explanations for material variances as well as possible remedies to be applied to ensure that expenditure and income are in line with the approved budget</a:t>
                      </a:r>
                      <a:endParaRPr lang="en-Z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21590" algn="ctr">
                        <a:spcAft>
                          <a:spcPts val="0"/>
                        </a:spcAft>
                      </a:pPr>
                      <a:r>
                        <a:rPr lang="en-US" sz="1000">
                          <a:solidFill>
                            <a:srgbClr val="000000"/>
                          </a:solidFill>
                          <a:effectLst/>
                          <a:latin typeface="Arial" panose="020B0604020202020204" pitchFamily="34" charset="0"/>
                          <a:ea typeface="Times New Roman"/>
                          <a:cs typeface="Arial" panose="020B0604020202020204" pitchFamily="34" charset="0"/>
                        </a:rPr>
                        <a:t>Yes</a:t>
                      </a:r>
                      <a:endParaRPr lang="en-ZA" sz="1000">
                        <a:effectLst/>
                        <a:latin typeface="Arial" panose="020B0604020202020204" pitchFamily="34" charset="0"/>
                        <a:ea typeface="Calibri"/>
                        <a:cs typeface="Arial" panose="020B0604020202020204" pitchFamily="34" charset="0"/>
                      </a:endParaRPr>
                    </a:p>
                  </a:txBody>
                  <a:tcPr marL="68580" marR="68580" marT="0" marB="0" anchor="ctr"/>
                </a:tc>
              </a:tr>
              <a:tr h="344124">
                <a:tc>
                  <a:txBody>
                    <a:bodyPr/>
                    <a:lstStyle/>
                    <a:p>
                      <a:pPr>
                        <a:spcAft>
                          <a:spcPts val="0"/>
                        </a:spcAft>
                      </a:pPr>
                      <a:r>
                        <a:rPr lang="en-US" sz="1000" b="1" kern="1200" dirty="0">
                          <a:solidFill>
                            <a:schemeClr val="bg1"/>
                          </a:solidFill>
                          <a:effectLst/>
                          <a:latin typeface="Arial" panose="020B0604020202020204" pitchFamily="34" charset="0"/>
                          <a:ea typeface="Times New Roman"/>
                          <a:cs typeface="Arial" panose="020B0604020202020204" pitchFamily="34" charset="0"/>
                        </a:rPr>
                        <a:t>15 December 2015</a:t>
                      </a:r>
                      <a:endParaRPr lang="en-ZA" sz="1000" b="1" kern="12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177800" lvl="0" indent="-177800" algn="just">
                        <a:lnSpc>
                          <a:spcPct val="115000"/>
                        </a:lnSpc>
                        <a:spcBef>
                          <a:spcPts val="1200"/>
                        </a:spcBef>
                        <a:spcAft>
                          <a:spcPts val="0"/>
                        </a:spcAft>
                        <a:buFont typeface="Symbol"/>
                        <a:buChar char=""/>
                      </a:pPr>
                      <a:r>
                        <a:rPr lang="en-US" sz="1000" b="0" kern="1200" dirty="0" smtClean="0">
                          <a:solidFill>
                            <a:srgbClr val="000000"/>
                          </a:solidFill>
                          <a:effectLst/>
                          <a:latin typeface="Arial" panose="020B0604020202020204" pitchFamily="34" charset="0"/>
                          <a:ea typeface="Times New Roman"/>
                          <a:cs typeface="Arial" panose="020B0604020202020204" pitchFamily="34" charset="0"/>
                        </a:rPr>
                        <a:t>Shareholder’s requirement</a:t>
                      </a:r>
                      <a:endParaRPr lang="en-ZA" sz="1000" b="0" kern="1200"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en-US" sz="1000" dirty="0">
                          <a:solidFill>
                            <a:srgbClr val="000000"/>
                          </a:solidFill>
                          <a:effectLst/>
                          <a:latin typeface="Arial" panose="020B0604020202020204" pitchFamily="34" charset="0"/>
                          <a:ea typeface="Times New Roman"/>
                          <a:cs typeface="Arial" panose="020B0604020202020204" pitchFamily="34" charset="0"/>
                        </a:rPr>
                        <a:t>Submit five (5) PowerPoint presentation to the Executive Authority on specified topics in preparation for the one-on-one meetings</a:t>
                      </a:r>
                      <a:endParaRPr lang="en-Z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21590" algn="ctr">
                        <a:spcAft>
                          <a:spcPts val="0"/>
                        </a:spcAft>
                      </a:pPr>
                      <a:r>
                        <a:rPr lang="en-US" sz="1000">
                          <a:solidFill>
                            <a:srgbClr val="000000"/>
                          </a:solidFill>
                          <a:effectLst/>
                          <a:latin typeface="Arial" panose="020B0604020202020204" pitchFamily="34" charset="0"/>
                          <a:ea typeface="Times New Roman"/>
                          <a:cs typeface="Arial" panose="020B0604020202020204" pitchFamily="34" charset="0"/>
                        </a:rPr>
                        <a:t>Yes</a:t>
                      </a:r>
                      <a:endParaRPr lang="en-ZA" sz="1000">
                        <a:effectLst/>
                        <a:latin typeface="Arial" panose="020B0604020202020204" pitchFamily="34" charset="0"/>
                        <a:ea typeface="Calibri"/>
                        <a:cs typeface="Arial" panose="020B0604020202020204" pitchFamily="34" charset="0"/>
                      </a:endParaRPr>
                    </a:p>
                  </a:txBody>
                  <a:tcPr marL="68580" marR="68580" marT="0" marB="0" anchor="ctr"/>
                </a:tc>
              </a:tr>
              <a:tr h="454834">
                <a:tc>
                  <a:txBody>
                    <a:bodyPr/>
                    <a:lstStyle/>
                    <a:p>
                      <a:pPr>
                        <a:spcAft>
                          <a:spcPts val="0"/>
                        </a:spcAft>
                      </a:pPr>
                      <a:r>
                        <a:rPr lang="en-US" sz="1000" b="1" kern="1200" dirty="0">
                          <a:solidFill>
                            <a:schemeClr val="bg1"/>
                          </a:solidFill>
                          <a:effectLst/>
                          <a:latin typeface="Arial" panose="020B0604020202020204" pitchFamily="34" charset="0"/>
                          <a:ea typeface="Times New Roman"/>
                          <a:cs typeface="Arial" panose="020B0604020202020204" pitchFamily="34" charset="0"/>
                        </a:rPr>
                        <a:t>15 December 2015</a:t>
                      </a:r>
                      <a:endParaRPr lang="en-ZA" sz="1000" b="1" kern="12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marL="342900" lvl="0" indent="-342900">
                        <a:lnSpc>
                          <a:spcPct val="115000"/>
                        </a:lnSpc>
                        <a:spcBef>
                          <a:spcPts val="1200"/>
                        </a:spcBef>
                        <a:spcAft>
                          <a:spcPts val="0"/>
                        </a:spcAft>
                        <a:buFont typeface="Symbol"/>
                        <a:buChar char=""/>
                      </a:pPr>
                      <a:r>
                        <a:rPr lang="en-US" sz="1000" b="0" dirty="0">
                          <a:solidFill>
                            <a:srgbClr val="000000"/>
                          </a:solidFill>
                          <a:effectLst/>
                          <a:latin typeface="Arial" panose="020B0604020202020204" pitchFamily="34" charset="0"/>
                          <a:ea typeface="Times New Roman"/>
                          <a:cs typeface="Arial" panose="020B0604020202020204" pitchFamily="34" charset="0"/>
                        </a:rPr>
                        <a:t> IMU Administration Agreement.</a:t>
                      </a:r>
                      <a:endParaRPr lang="en-ZA" sz="1000" b="1"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spcAft>
                          <a:spcPts val="0"/>
                        </a:spcAft>
                      </a:pPr>
                      <a:r>
                        <a:rPr lang="en-US" sz="1000" dirty="0">
                          <a:solidFill>
                            <a:srgbClr val="000000"/>
                          </a:solidFill>
                          <a:effectLst/>
                          <a:latin typeface="Arial" panose="020B0604020202020204" pitchFamily="34" charset="0"/>
                          <a:ea typeface="Times New Roman"/>
                          <a:cs typeface="Arial" panose="020B0604020202020204" pitchFamily="34" charset="0"/>
                        </a:rPr>
                        <a:t>The ECIC should submit an interest make-up (IMU) budget for the 2015/16 financial year for approval (Extension of the South African Export Credit Support Agreement:2009)</a:t>
                      </a:r>
                      <a:endParaRPr lang="en-ZA" sz="1000" dirty="0">
                        <a:effectLst/>
                        <a:latin typeface="Arial" panose="020B0604020202020204" pitchFamily="34" charset="0"/>
                        <a:ea typeface="Calibri"/>
                        <a:cs typeface="Arial" panose="020B0604020202020204" pitchFamily="34" charset="0"/>
                      </a:endParaRPr>
                    </a:p>
                    <a:p>
                      <a:pPr>
                        <a:spcAft>
                          <a:spcPts val="0"/>
                        </a:spcAft>
                      </a:pPr>
                      <a:r>
                        <a:rPr lang="en-US" sz="1000" dirty="0">
                          <a:solidFill>
                            <a:srgbClr val="000000"/>
                          </a:solidFill>
                          <a:effectLst/>
                          <a:latin typeface="Arial" panose="020B0604020202020204" pitchFamily="34" charset="0"/>
                          <a:ea typeface="Times New Roman"/>
                          <a:cs typeface="Arial" panose="020B0604020202020204" pitchFamily="34" charset="0"/>
                        </a:rPr>
                        <a:t> </a:t>
                      </a:r>
                      <a:endParaRPr lang="en-ZA" sz="1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21590" algn="ctr">
                        <a:spcAft>
                          <a:spcPts val="0"/>
                        </a:spcAft>
                      </a:pPr>
                      <a:r>
                        <a:rPr lang="en-US" sz="1000" dirty="0">
                          <a:solidFill>
                            <a:srgbClr val="000000"/>
                          </a:solidFill>
                          <a:effectLst/>
                          <a:latin typeface="Arial" panose="020B0604020202020204" pitchFamily="34" charset="0"/>
                          <a:ea typeface="Times New Roman"/>
                          <a:cs typeface="Arial" panose="020B0604020202020204" pitchFamily="34" charset="0"/>
                        </a:rPr>
                        <a:t>N/A</a:t>
                      </a:r>
                      <a:endParaRPr lang="en-ZA" sz="10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cSld>
  <p:clrMapOvr>
    <a:overrideClrMapping bg1="lt1" tx1="dk1" bg2="lt2" tx2="dk2" accent1="accent1" accent2="accent2" accent3="accent3" accent4="accent4" accent5="accent5" accent6="accent6" hlink="hlink" folHlink="folHlink"/>
  </p:clrMapOvr>
  <p:transition advClick="0">
    <p:sndAc>
      <p:stSnd>
        <p:snd r:embed="rId3" name="laser.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1058862"/>
          </a:xfrm>
        </p:spPr>
        <p:txBody>
          <a:bodyPr/>
          <a:lstStyle/>
          <a:p>
            <a:pPr>
              <a:defRPr/>
            </a:pPr>
            <a:r>
              <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CONCLUSION</a:t>
            </a:r>
          </a:p>
        </p:txBody>
      </p:sp>
      <p:sp>
        <p:nvSpPr>
          <p:cNvPr id="5" name="Content Placeholder 4"/>
          <p:cNvSpPr>
            <a:spLocks noGrp="1"/>
          </p:cNvSpPr>
          <p:nvPr>
            <p:ph idx="1"/>
          </p:nvPr>
        </p:nvSpPr>
        <p:spPr>
          <a:xfrm>
            <a:off x="142504" y="2065708"/>
            <a:ext cx="8906493" cy="4771231"/>
          </a:xfrm>
        </p:spPr>
        <p:txBody>
          <a:bodyPr/>
          <a:lstStyle/>
          <a:p>
            <a:pPr marL="349250" indent="-285750" algn="just" defTabSz="119063" eaLnBrk="1" fontAlgn="auto" hangingPunct="1">
              <a:spcBef>
                <a:spcPts val="0"/>
              </a:spcBef>
              <a:spcAft>
                <a:spcPts val="0"/>
              </a:spcAft>
              <a:buFont typeface="Wingdings" panose="05000000000000000000" pitchFamily="2" charset="2"/>
              <a:buChar char="v"/>
              <a:defRPr/>
            </a:pPr>
            <a:r>
              <a:rPr lang="en-US" sz="1600" dirty="0" smtClean="0">
                <a:latin typeface="Arial" pitchFamily="34" charset="0"/>
                <a:ea typeface="Times New Roman" pitchFamily="18" charset="0"/>
                <a:cs typeface="Arial" pitchFamily="34" charset="0"/>
              </a:rPr>
              <a:t>100% </a:t>
            </a:r>
            <a:r>
              <a:rPr lang="en-US" sz="1600" dirty="0">
                <a:latin typeface="Arial" pitchFamily="34" charset="0"/>
                <a:ea typeface="Times New Roman" pitchFamily="18" charset="0"/>
                <a:cs typeface="Arial" pitchFamily="34" charset="0"/>
              </a:rPr>
              <a:t>of the annual performance targets were </a:t>
            </a:r>
            <a:r>
              <a:rPr lang="en-US" sz="1600" dirty="0" smtClean="0">
                <a:latin typeface="Arial" pitchFamily="34" charset="0"/>
                <a:ea typeface="Times New Roman" pitchFamily="18" charset="0"/>
                <a:cs typeface="Arial" pitchFamily="34" charset="0"/>
              </a:rPr>
              <a:t>achieved.</a:t>
            </a:r>
            <a:endParaRPr lang="en-US" sz="1600" dirty="0">
              <a:latin typeface="Arial" pitchFamily="34" charset="0"/>
              <a:ea typeface="Times New Roman" pitchFamily="18" charset="0"/>
              <a:cs typeface="Arial" pitchFamily="34" charset="0"/>
            </a:endParaRPr>
          </a:p>
          <a:p>
            <a:pPr marL="349250" indent="-285750" algn="just" defTabSz="119063" eaLnBrk="1" fontAlgn="auto" hangingPunct="1">
              <a:spcBef>
                <a:spcPts val="0"/>
              </a:spcBef>
              <a:spcAft>
                <a:spcPts val="0"/>
              </a:spcAft>
              <a:buFont typeface="Wingdings" panose="05000000000000000000" pitchFamily="2" charset="2"/>
              <a:buChar char="v"/>
              <a:defRPr/>
            </a:pPr>
            <a:r>
              <a:rPr lang="en-US" sz="1600" dirty="0" smtClean="0">
                <a:latin typeface="Arial" pitchFamily="34" charset="0"/>
                <a:ea typeface="Times New Roman" pitchFamily="18" charset="0"/>
                <a:cs typeface="Arial" pitchFamily="34" charset="0"/>
              </a:rPr>
              <a:t>Balancing of the socio economic impact of gambling versus growth in the gambling industry through effective compliance monitoring of PLA’s continues to be of priority.</a:t>
            </a:r>
          </a:p>
          <a:p>
            <a:pPr marL="349250" indent="-285750" algn="just" defTabSz="119063">
              <a:buFont typeface="Wingdings" panose="05000000000000000000" pitchFamily="2" charset="2"/>
              <a:buChar char="v"/>
            </a:pPr>
            <a:r>
              <a:rPr lang="en-US" sz="1600" dirty="0" smtClean="0">
                <a:latin typeface="Arial" pitchFamily="34" charset="0"/>
                <a:ea typeface="Times New Roman" pitchFamily="18" charset="0"/>
                <a:cs typeface="Arial" pitchFamily="34" charset="0"/>
              </a:rPr>
              <a:t>The </a:t>
            </a:r>
            <a:r>
              <a:rPr lang="en-US" sz="1600" dirty="0">
                <a:latin typeface="Arial" pitchFamily="34" charset="0"/>
                <a:ea typeface="Times New Roman" pitchFamily="18" charset="0"/>
                <a:cs typeface="Arial" pitchFamily="34" charset="0"/>
              </a:rPr>
              <a:t>NGB will continue to monitor </a:t>
            </a:r>
            <a:r>
              <a:rPr lang="en-US" sz="1600" dirty="0" smtClean="0">
                <a:latin typeface="Arial" pitchFamily="34" charset="0"/>
                <a:ea typeface="Times New Roman" pitchFamily="18" charset="0"/>
                <a:cs typeface="Arial" pitchFamily="34" charset="0"/>
              </a:rPr>
              <a:t>and report on gambling sector performance. </a:t>
            </a:r>
          </a:p>
          <a:p>
            <a:pPr marL="349250" indent="-285750" algn="just" defTabSz="119063">
              <a:buFont typeface="Wingdings" panose="05000000000000000000" pitchFamily="2" charset="2"/>
              <a:buChar char="v"/>
            </a:pPr>
            <a:r>
              <a:rPr lang="en-US" sz="1600" dirty="0" smtClean="0">
                <a:latin typeface="Arial" pitchFamily="34" charset="0"/>
                <a:ea typeface="Times New Roman" pitchFamily="18" charset="0"/>
                <a:cs typeface="Arial" pitchFamily="34" charset="0"/>
              </a:rPr>
              <a:t>NGB will monitor all phases of commissioned research to determine the socio-economic impact of illegal gambling in South Africa. </a:t>
            </a:r>
            <a:endParaRPr lang="en-US" sz="1600" dirty="0">
              <a:latin typeface="Arial" pitchFamily="34" charset="0"/>
              <a:ea typeface="Times New Roman" pitchFamily="18" charset="0"/>
              <a:cs typeface="Arial" pitchFamily="34" charset="0"/>
            </a:endParaRPr>
          </a:p>
          <a:p>
            <a:pPr marL="349250" indent="-285750" algn="just" defTabSz="119063" eaLnBrk="1" fontAlgn="auto" hangingPunct="1">
              <a:spcBef>
                <a:spcPts val="0"/>
              </a:spcBef>
              <a:spcAft>
                <a:spcPts val="0"/>
              </a:spcAft>
              <a:buFont typeface="Wingdings" panose="05000000000000000000" pitchFamily="2" charset="2"/>
              <a:buChar char="v"/>
              <a:defRPr/>
            </a:pPr>
            <a:r>
              <a:rPr lang="en-US" sz="1600" dirty="0" smtClean="0">
                <a:latin typeface="Arial" pitchFamily="34" charset="0"/>
                <a:ea typeface="Times New Roman" pitchFamily="18" charset="0"/>
                <a:cs typeface="Arial" pitchFamily="34" charset="0"/>
              </a:rPr>
              <a:t>Multi-disciplinary law enforcement agency to combat illegal gambling has been strengthened. </a:t>
            </a:r>
          </a:p>
          <a:p>
            <a:pPr marL="349250" indent="-285750" algn="just" defTabSz="119063" eaLnBrk="1" fontAlgn="auto" hangingPunct="1">
              <a:spcBef>
                <a:spcPts val="0"/>
              </a:spcBef>
              <a:spcAft>
                <a:spcPts val="0"/>
              </a:spcAft>
              <a:buFont typeface="Wingdings" panose="05000000000000000000" pitchFamily="2" charset="2"/>
              <a:buChar char="v"/>
              <a:defRPr/>
            </a:pPr>
            <a:r>
              <a:rPr lang="en-US" sz="1600" dirty="0" smtClean="0">
                <a:latin typeface="Arial" pitchFamily="34" charset="0"/>
                <a:ea typeface="Times New Roman" pitchFamily="18" charset="0"/>
                <a:cs typeface="Arial" pitchFamily="34" charset="0"/>
              </a:rPr>
              <a:t>NGB </a:t>
            </a:r>
            <a:r>
              <a:rPr lang="en-US" sz="1600" dirty="0">
                <a:latin typeface="Arial" pitchFamily="34" charset="0"/>
                <a:ea typeface="Times New Roman" pitchFamily="18" charset="0"/>
                <a:cs typeface="Arial" pitchFamily="34" charset="0"/>
              </a:rPr>
              <a:t>will continue to </a:t>
            </a:r>
            <a:r>
              <a:rPr lang="en-US" sz="1600" dirty="0" smtClean="0">
                <a:latin typeface="Arial" pitchFamily="34" charset="0"/>
                <a:ea typeface="Times New Roman" pitchFamily="18" charset="0"/>
                <a:cs typeface="Arial" pitchFamily="34" charset="0"/>
              </a:rPr>
              <a:t>strengthen its </a:t>
            </a:r>
            <a:r>
              <a:rPr lang="en-US" sz="1600" dirty="0">
                <a:latin typeface="Arial" pitchFamily="34" charset="0"/>
                <a:ea typeface="Times New Roman" pitchFamily="18" charset="0"/>
                <a:cs typeface="Arial" pitchFamily="34" charset="0"/>
              </a:rPr>
              <a:t>efforts with regards to curbing illegal gambling. </a:t>
            </a:r>
            <a:r>
              <a:rPr lang="en-US" sz="1600" dirty="0" smtClean="0">
                <a:latin typeface="Arial" pitchFamily="34" charset="0"/>
                <a:ea typeface="Times New Roman" pitchFamily="18" charset="0"/>
                <a:cs typeface="Arial" pitchFamily="34" charset="0"/>
              </a:rPr>
              <a:t>Illegal </a:t>
            </a:r>
            <a:r>
              <a:rPr lang="en-US" sz="1600" dirty="0">
                <a:latin typeface="Arial" pitchFamily="34" charset="0"/>
                <a:ea typeface="Times New Roman" pitchFamily="18" charset="0"/>
                <a:cs typeface="Arial" pitchFamily="34" charset="0"/>
              </a:rPr>
              <a:t>operatives register has been </a:t>
            </a:r>
            <a:r>
              <a:rPr lang="en-US" sz="1600" dirty="0" smtClean="0">
                <a:latin typeface="Arial" pitchFamily="34" charset="0"/>
                <a:ea typeface="Times New Roman" pitchFamily="18" charset="0"/>
                <a:cs typeface="Arial" pitchFamily="34" charset="0"/>
              </a:rPr>
              <a:t>established. </a:t>
            </a:r>
          </a:p>
          <a:p>
            <a:pPr marL="349250" indent="-285750" algn="just" defTabSz="119063" eaLnBrk="1" fontAlgn="auto" hangingPunct="1">
              <a:spcBef>
                <a:spcPts val="0"/>
              </a:spcBef>
              <a:spcAft>
                <a:spcPts val="0"/>
              </a:spcAft>
              <a:buFont typeface="Wingdings" panose="05000000000000000000" pitchFamily="2" charset="2"/>
              <a:buChar char="v"/>
              <a:defRPr/>
            </a:pPr>
            <a:r>
              <a:rPr lang="en-US" sz="1600" dirty="0" smtClean="0">
                <a:latin typeface="Arial" pitchFamily="34" charset="0"/>
                <a:ea typeface="Times New Roman" pitchFamily="18" charset="0"/>
                <a:cs typeface="Arial" pitchFamily="34" charset="0"/>
              </a:rPr>
              <a:t>Through strengthened stakeholder relations there has been success in areas of concurrent jurisdiction.</a:t>
            </a:r>
            <a:endParaRPr lang="en-US" sz="1600" dirty="0">
              <a:latin typeface="Arial" pitchFamily="34" charset="0"/>
              <a:ea typeface="Times New Roman" pitchFamily="18" charset="0"/>
              <a:cs typeface="Arial" pitchFamily="34" charset="0"/>
            </a:endParaRPr>
          </a:p>
          <a:p>
            <a:pPr marL="349250" indent="-285750" algn="just">
              <a:buFont typeface="Wingdings" panose="05000000000000000000" pitchFamily="2" charset="2"/>
              <a:buChar char="v"/>
            </a:pPr>
            <a:r>
              <a:rPr lang="en-US" sz="1600" dirty="0" smtClean="0">
                <a:latin typeface="Arial" pitchFamily="34" charset="0"/>
                <a:ea typeface="Times New Roman" pitchFamily="18" charset="0"/>
                <a:cs typeface="Arial" pitchFamily="34" charset="0"/>
              </a:rPr>
              <a:t>The </a:t>
            </a:r>
            <a:r>
              <a:rPr lang="en-US" sz="1600" dirty="0">
                <a:latin typeface="Arial" pitchFamily="34" charset="0"/>
                <a:ea typeface="Times New Roman" pitchFamily="18" charset="0"/>
                <a:cs typeface="Arial" pitchFamily="34" charset="0"/>
              </a:rPr>
              <a:t>financial position of the entity has been </a:t>
            </a:r>
            <a:r>
              <a:rPr lang="en-US" sz="1600" dirty="0" smtClean="0">
                <a:latin typeface="Arial" pitchFamily="34" charset="0"/>
                <a:ea typeface="Times New Roman" pitchFamily="18" charset="0"/>
                <a:cs typeface="Arial" pitchFamily="34" charset="0"/>
              </a:rPr>
              <a:t>stabilised and </a:t>
            </a:r>
            <a:r>
              <a:rPr lang="en-US" sz="1600" dirty="0" smtClean="0">
                <a:latin typeface="Arial" panose="020B0604020202020204" pitchFamily="34" charset="0"/>
                <a:cs typeface="Arial" panose="020B0604020202020204" pitchFamily="34" charset="0"/>
              </a:rPr>
              <a:t>48% </a:t>
            </a:r>
            <a:r>
              <a:rPr lang="en-US" sz="1600" dirty="0">
                <a:latin typeface="Arial" panose="020B0604020202020204" pitchFamily="34" charset="0"/>
                <a:cs typeface="Arial" panose="020B0604020202020204" pitchFamily="34" charset="0"/>
              </a:rPr>
              <a:t>of the budget has been reported as spent </a:t>
            </a:r>
            <a:r>
              <a:rPr lang="en-US" sz="1600" dirty="0" smtClean="0">
                <a:latin typeface="Arial" panose="020B0604020202020204" pitchFamily="34" charset="0"/>
                <a:cs typeface="Arial" panose="020B0604020202020204" pitchFamily="34" charset="0"/>
              </a:rPr>
              <a:t>with </a:t>
            </a:r>
            <a:r>
              <a:rPr lang="en-US" sz="1600" dirty="0">
                <a:latin typeface="Arial" panose="020B0604020202020204" pitchFamily="34" charset="0"/>
                <a:cs typeface="Arial" panose="020B0604020202020204" pitchFamily="34" charset="0"/>
              </a:rPr>
              <a:t>plans to spend NGB’s full allocation by year </a:t>
            </a:r>
            <a:r>
              <a:rPr lang="en-US" sz="1600" dirty="0" smtClean="0">
                <a:latin typeface="Arial" panose="020B0604020202020204" pitchFamily="34" charset="0"/>
                <a:cs typeface="Arial" panose="020B0604020202020204" pitchFamily="34" charset="0"/>
              </a:rPr>
              <a:t>end.</a:t>
            </a:r>
            <a:r>
              <a:rPr lang="en-US" sz="1600" dirty="0" smtClean="0">
                <a:latin typeface="Arial" pitchFamily="34" charset="0"/>
                <a:ea typeface="Times New Roman" pitchFamily="18" charset="0"/>
                <a:cs typeface="Arial" pitchFamily="34" charset="0"/>
              </a:rPr>
              <a:t> </a:t>
            </a:r>
          </a:p>
          <a:p>
            <a:pPr marL="349250" indent="-285750" algn="just">
              <a:buFont typeface="Wingdings" panose="05000000000000000000" pitchFamily="2" charset="2"/>
              <a:buChar char="v"/>
            </a:pPr>
            <a:r>
              <a:rPr lang="en-US" sz="1600" dirty="0" smtClean="0">
                <a:latin typeface="Arial" panose="020B0604020202020204" pitchFamily="34" charset="0"/>
                <a:cs typeface="Arial" panose="020B0604020202020204" pitchFamily="34" charset="0"/>
              </a:rPr>
              <a:t>NGB </a:t>
            </a:r>
            <a:r>
              <a:rPr lang="en-US" sz="1600" dirty="0">
                <a:latin typeface="Arial" panose="020B0604020202020204" pitchFamily="34" charset="0"/>
                <a:cs typeface="Arial" panose="020B0604020202020204" pitchFamily="34" charset="0"/>
              </a:rPr>
              <a:t>has reported a decrease in audit finding from 134 to </a:t>
            </a:r>
            <a:r>
              <a:rPr lang="en-US" sz="1600" dirty="0" smtClean="0">
                <a:latin typeface="Arial" panose="020B0604020202020204" pitchFamily="34" charset="0"/>
                <a:cs typeface="Arial" panose="020B0604020202020204" pitchFamily="34" charset="0"/>
              </a:rPr>
              <a:t>34. There has been improvement regarding management of </a:t>
            </a:r>
            <a:r>
              <a:rPr lang="en-US" sz="1600" dirty="0" smtClean="0">
                <a:latin typeface="Arial" pitchFamily="34" charset="0"/>
                <a:ea typeface="Times New Roman" pitchFamily="18" charset="0"/>
                <a:cs typeface="Arial" pitchFamily="34" charset="0"/>
              </a:rPr>
              <a:t>internal </a:t>
            </a:r>
            <a:r>
              <a:rPr lang="en-US" sz="1600" dirty="0">
                <a:latin typeface="Arial" pitchFamily="34" charset="0"/>
                <a:ea typeface="Times New Roman" pitchFamily="18" charset="0"/>
                <a:cs typeface="Arial" pitchFamily="34" charset="0"/>
              </a:rPr>
              <a:t>controls relating to </a:t>
            </a:r>
            <a:r>
              <a:rPr lang="en-US" sz="1600" dirty="0" smtClean="0">
                <a:latin typeface="Arial" pitchFamily="34" charset="0"/>
                <a:ea typeface="Times New Roman" pitchFamily="18" charset="0"/>
                <a:cs typeface="Arial" pitchFamily="34" charset="0"/>
              </a:rPr>
              <a:t>prevention of irregular expenditure.</a:t>
            </a:r>
          </a:p>
          <a:p>
            <a:pPr marL="349250" indent="-285750" algn="just">
              <a:buFont typeface="Wingdings" panose="05000000000000000000" pitchFamily="2" charset="2"/>
              <a:buChar char="v"/>
            </a:pPr>
            <a:r>
              <a:rPr lang="en-US" sz="1600" dirty="0" smtClean="0">
                <a:latin typeface="Arial" pitchFamily="34" charset="0"/>
                <a:ea typeface="Times New Roman" pitchFamily="18" charset="0"/>
                <a:cs typeface="Arial" pitchFamily="34" charset="0"/>
              </a:rPr>
              <a:t>Cost </a:t>
            </a:r>
            <a:r>
              <a:rPr lang="en-US" sz="1600" dirty="0">
                <a:latin typeface="Arial" pitchFamily="34" charset="0"/>
                <a:ea typeface="Times New Roman" pitchFamily="18" charset="0"/>
                <a:cs typeface="Arial" pitchFamily="34" charset="0"/>
              </a:rPr>
              <a:t>containment </a:t>
            </a:r>
            <a:r>
              <a:rPr lang="en-US" sz="1600" dirty="0" smtClean="0">
                <a:latin typeface="Arial" pitchFamily="34" charset="0"/>
                <a:ea typeface="Times New Roman" pitchFamily="18" charset="0"/>
                <a:cs typeface="Arial" pitchFamily="34" charset="0"/>
              </a:rPr>
              <a:t>measures</a:t>
            </a:r>
            <a:r>
              <a:rPr lang="en-US" sz="1600" dirty="0">
                <a:latin typeface="Arial" pitchFamily="34" charset="0"/>
                <a:ea typeface="Times New Roman" pitchFamily="18" charset="0"/>
                <a:cs typeface="Arial" pitchFamily="34" charset="0"/>
              </a:rPr>
              <a:t> </a:t>
            </a:r>
            <a:r>
              <a:rPr lang="en-US" sz="1600" dirty="0" smtClean="0">
                <a:latin typeface="Arial" pitchFamily="34" charset="0"/>
                <a:ea typeface="Times New Roman" pitchFamily="18" charset="0"/>
                <a:cs typeface="Arial" pitchFamily="34" charset="0"/>
              </a:rPr>
              <a:t>have been implemented with regards to travel.</a:t>
            </a:r>
            <a:endParaRPr lang="en-ZA" altLang="en-US" sz="1600" dirty="0" smtClean="0">
              <a:latin typeface="Arial" panose="020B0604020202020204" pitchFamily="34" charset="0"/>
              <a:ea typeface="Times New Roman" pitchFamily="18"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defRPr/>
            </a:pPr>
            <a:r>
              <a:rPr lang="en-US" sz="2800" b="1" dirty="0" smtClean="0">
                <a:effectLst>
                  <a:outerShdw blurRad="38100" dist="38100" dir="2700000" algn="tl">
                    <a:srgbClr val="000000">
                      <a:alpha val="43137"/>
                    </a:srgbClr>
                  </a:outerShdw>
                </a:effectLst>
              </a:rPr>
              <a:t>CONTENT </a:t>
            </a:r>
          </a:p>
        </p:txBody>
      </p:sp>
      <p:sp>
        <p:nvSpPr>
          <p:cNvPr id="3" name="Content Placeholder 2"/>
          <p:cNvSpPr>
            <a:spLocks noGrp="1"/>
          </p:cNvSpPr>
          <p:nvPr>
            <p:ph idx="1"/>
          </p:nvPr>
        </p:nvSpPr>
        <p:spPr>
          <a:xfrm>
            <a:off x="0" y="1893888"/>
            <a:ext cx="9144000" cy="4964112"/>
          </a:xfrm>
        </p:spPr>
        <p:txBody>
          <a:bodyPr rtlCol="0">
            <a:normAutofit/>
          </a:bodyPr>
          <a:lstStyle/>
          <a:p>
            <a:pPr marL="355600" indent="0">
              <a:lnSpc>
                <a:spcPct val="150000"/>
              </a:lnSpc>
              <a:spcBef>
                <a:spcPts val="0"/>
              </a:spcBef>
              <a:buNone/>
              <a:defRPr/>
            </a:pPr>
            <a:endParaRPr lang="en-GB" altLang="en-US" sz="1800" dirty="0" smtClean="0">
              <a:latin typeface="Arial" pitchFamily="34" charset="0"/>
              <a:cs typeface="Arial" pitchFamily="34" charset="0"/>
            </a:endParaRPr>
          </a:p>
          <a:p>
            <a:pPr marL="536575" indent="-441325">
              <a:lnSpc>
                <a:spcPct val="150000"/>
              </a:lnSpc>
              <a:spcBef>
                <a:spcPts val="0"/>
              </a:spcBef>
              <a:buFont typeface="+mj-lt"/>
              <a:buAutoNum type="arabicParenR"/>
              <a:defRPr/>
            </a:pPr>
            <a:r>
              <a:rPr lang="en-GB" altLang="en-US" sz="1800" dirty="0" smtClean="0">
                <a:latin typeface="Arial" pitchFamily="34" charset="0"/>
                <a:cs typeface="Arial" pitchFamily="34" charset="0"/>
              </a:rPr>
              <a:t>Executive summary</a:t>
            </a:r>
          </a:p>
          <a:p>
            <a:pPr marL="536575" indent="-441325">
              <a:lnSpc>
                <a:spcPct val="150000"/>
              </a:lnSpc>
              <a:spcBef>
                <a:spcPts val="0"/>
              </a:spcBef>
              <a:buFont typeface="+mj-lt"/>
              <a:buAutoNum type="arabicParenR"/>
              <a:defRPr/>
            </a:pPr>
            <a:r>
              <a:rPr lang="en-GB" altLang="en-US" sz="1800" dirty="0" smtClean="0">
                <a:latin typeface="Arial" pitchFamily="34" charset="0"/>
                <a:cs typeface="Arial" pitchFamily="34" charset="0"/>
              </a:rPr>
              <a:t>Gambling Sector Performance, FY16,  Quarters 1 &amp; 2</a:t>
            </a:r>
          </a:p>
          <a:p>
            <a:pPr marL="536575" indent="-441325">
              <a:lnSpc>
                <a:spcPct val="150000"/>
              </a:lnSpc>
              <a:spcBef>
                <a:spcPts val="0"/>
              </a:spcBef>
              <a:buFont typeface="+mj-lt"/>
              <a:buAutoNum type="arabicParenR"/>
              <a:defRPr/>
            </a:pPr>
            <a:r>
              <a:rPr lang="en-US" sz="1800" dirty="0" smtClean="0">
                <a:latin typeface="Arial" pitchFamily="34" charset="0"/>
                <a:cs typeface="Arial" pitchFamily="34" charset="0"/>
              </a:rPr>
              <a:t>Research [Socio-economic impact of illegal gambling, with focus on online] </a:t>
            </a:r>
            <a:endParaRPr lang="en-GB" altLang="en-US" sz="1800" dirty="0" smtClean="0">
              <a:latin typeface="Arial" pitchFamily="34" charset="0"/>
              <a:cs typeface="Arial" pitchFamily="34" charset="0"/>
            </a:endParaRPr>
          </a:p>
          <a:p>
            <a:pPr marL="536575" indent="-441325">
              <a:lnSpc>
                <a:spcPct val="150000"/>
              </a:lnSpc>
              <a:spcBef>
                <a:spcPts val="0"/>
              </a:spcBef>
              <a:buFont typeface="+mj-lt"/>
              <a:buAutoNum type="arabicParenR"/>
              <a:defRPr/>
            </a:pPr>
            <a:r>
              <a:rPr lang="en-GB" altLang="en-US" sz="1800" dirty="0" smtClean="0">
                <a:latin typeface="Arial" pitchFamily="34" charset="0"/>
                <a:cs typeface="Arial" pitchFamily="34" charset="0"/>
              </a:rPr>
              <a:t>Performance against business plan</a:t>
            </a:r>
          </a:p>
          <a:p>
            <a:pPr marL="536575" indent="-441325">
              <a:lnSpc>
                <a:spcPct val="150000"/>
              </a:lnSpc>
              <a:spcBef>
                <a:spcPts val="0"/>
              </a:spcBef>
              <a:buFont typeface="+mj-lt"/>
              <a:buAutoNum type="arabicParenR"/>
              <a:defRPr/>
            </a:pPr>
            <a:r>
              <a:rPr lang="en-GB" altLang="en-US" sz="1800" dirty="0" smtClean="0">
                <a:latin typeface="Arial" pitchFamily="34" charset="0"/>
                <a:cs typeface="Arial" pitchFamily="34" charset="0"/>
              </a:rPr>
              <a:t>Progress on actions in the risk register</a:t>
            </a:r>
          </a:p>
          <a:p>
            <a:pPr marL="536575" indent="-441325">
              <a:lnSpc>
                <a:spcPct val="150000"/>
              </a:lnSpc>
              <a:spcBef>
                <a:spcPts val="0"/>
              </a:spcBef>
              <a:buFont typeface="+mj-lt"/>
              <a:buAutoNum type="arabicParenR"/>
              <a:defRPr/>
            </a:pPr>
            <a:r>
              <a:rPr lang="en-ZA" altLang="en-US" sz="1800" dirty="0" smtClean="0">
                <a:latin typeface="Arial" pitchFamily="34" charset="0"/>
                <a:cs typeface="Arial" pitchFamily="34" charset="0"/>
              </a:rPr>
              <a:t>Report against post audit implementation plan </a:t>
            </a:r>
          </a:p>
          <a:p>
            <a:pPr marL="536575" indent="-441325">
              <a:lnSpc>
                <a:spcPct val="150000"/>
              </a:lnSpc>
              <a:spcBef>
                <a:spcPts val="0"/>
              </a:spcBef>
              <a:buFont typeface="+mj-lt"/>
              <a:buAutoNum type="arabicParenR"/>
              <a:defRPr/>
            </a:pPr>
            <a:r>
              <a:rPr lang="en-ZA" altLang="en-US" sz="1800" dirty="0" smtClean="0">
                <a:latin typeface="Arial" pitchFamily="34" charset="0"/>
                <a:cs typeface="Arial" pitchFamily="34" charset="0"/>
              </a:rPr>
              <a:t>Financial report</a:t>
            </a:r>
          </a:p>
          <a:p>
            <a:pPr marL="536575" indent="-441325">
              <a:lnSpc>
                <a:spcPct val="150000"/>
              </a:lnSpc>
              <a:spcBef>
                <a:spcPts val="0"/>
              </a:spcBef>
              <a:buFont typeface="+mj-lt"/>
              <a:buAutoNum type="arabicParenR"/>
              <a:defRPr/>
            </a:pPr>
            <a:r>
              <a:rPr lang="en-ZA" altLang="en-US" sz="1800" dirty="0" smtClean="0">
                <a:latin typeface="Arial" pitchFamily="34" charset="0"/>
                <a:cs typeface="Arial" pitchFamily="34" charset="0"/>
              </a:rPr>
              <a:t>PFMA and Treasury regulation compliance checklist /calendar</a:t>
            </a:r>
            <a:endParaRPr lang="en-GB" altLang="en-US" sz="1800" dirty="0" smtClean="0">
              <a:latin typeface="Arial" pitchFamily="34" charset="0"/>
              <a:cs typeface="Arial" pitchFamily="34" charset="0"/>
            </a:endParaRPr>
          </a:p>
          <a:p>
            <a:pPr marL="536575" indent="-441325">
              <a:lnSpc>
                <a:spcPct val="150000"/>
              </a:lnSpc>
              <a:spcBef>
                <a:spcPts val="0"/>
              </a:spcBef>
              <a:buFont typeface="+mj-lt"/>
              <a:buAutoNum type="arabicParenR"/>
              <a:defRPr/>
            </a:pPr>
            <a:r>
              <a:rPr lang="en-GB" altLang="en-US" sz="1800" dirty="0" smtClean="0">
                <a:latin typeface="Arial" pitchFamily="34" charset="0"/>
                <a:cs typeface="Arial" pitchFamily="34" charset="0"/>
              </a:rPr>
              <a:t>Conclusion </a:t>
            </a:r>
          </a:p>
          <a:p>
            <a:pPr>
              <a:buFont typeface="Arial" pitchFamily="34" charset="0"/>
              <a:buChar char="•"/>
              <a:defRPr/>
            </a:pPr>
            <a:endParaRPr lang="en-ZA" sz="1800" dirty="0" smtClean="0"/>
          </a:p>
          <a:p>
            <a:pPr>
              <a:buFont typeface="Arial" pitchFamily="34" charset="0"/>
              <a:buChar char="•"/>
              <a:defRPr/>
            </a:pPr>
            <a:endParaRPr lang="en-ZA" sz="1800" dirty="0" smtClean="0"/>
          </a:p>
          <a:p>
            <a:pPr>
              <a:buFont typeface="Arial" pitchFamily="34" charset="0"/>
              <a:buChar char="•"/>
              <a:defRPr/>
            </a:pPr>
            <a:endParaRPr lang="en-ZA" sz="1800" dirty="0" smtClean="0"/>
          </a:p>
        </p:txBody>
      </p:sp>
      <p:sp>
        <p:nvSpPr>
          <p:cNvPr id="4" name="Slide Number Placeholder 3"/>
          <p:cNvSpPr>
            <a:spLocks noGrp="1"/>
          </p:cNvSpPr>
          <p:nvPr>
            <p:ph type="sldNum" sz="quarter" idx="12"/>
          </p:nvPr>
        </p:nvSpPr>
        <p:spPr/>
        <p:txBody>
          <a:bodyPr/>
          <a:lstStyle/>
          <a:p>
            <a:pPr>
              <a:defRPr/>
            </a:pPr>
            <a:fld id="{8C8C0867-3BEE-44CE-901E-4251D42EAAB2}" type="slidenum">
              <a:rPr lang="en-US" smtClean="0"/>
              <a:pPr>
                <a:defRPr/>
              </a:pPr>
              <a:t>2</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3" name="TextBox 7"/>
          <p:cNvSpPr txBox="1">
            <a:spLocks noChangeArrowheads="1"/>
          </p:cNvSpPr>
          <p:nvPr/>
        </p:nvSpPr>
        <p:spPr bwMode="auto">
          <a:xfrm>
            <a:off x="457200" y="1765300"/>
            <a:ext cx="8229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 name="Content Placeholder 4"/>
          <p:cNvSpPr>
            <a:spLocks noGrp="1"/>
          </p:cNvSpPr>
          <p:nvPr>
            <p:ph idx="1"/>
          </p:nvPr>
        </p:nvSpPr>
        <p:spPr>
          <a:xfrm>
            <a:off x="0" y="1950244"/>
            <a:ext cx="9143999" cy="4615656"/>
          </a:xfrm>
        </p:spPr>
        <p:txBody>
          <a:bodyPr/>
          <a:lstStyle/>
          <a:p>
            <a:pPr algn="ctr">
              <a:buNone/>
            </a:pPr>
            <a:endParaRPr lang="en-ZA" b="1" dirty="0" smtClean="0">
              <a:latin typeface="Arial" pitchFamily="34" charset="0"/>
              <a:cs typeface="Arial" pitchFamily="34" charset="0"/>
            </a:endParaRPr>
          </a:p>
          <a:p>
            <a:pPr algn="ctr">
              <a:buNone/>
            </a:pPr>
            <a:r>
              <a:rPr lang="en-ZA" sz="4000" b="1" dirty="0" smtClean="0">
                <a:latin typeface="Arial" pitchFamily="34" charset="0"/>
                <a:cs typeface="Arial" pitchFamily="34" charset="0"/>
              </a:rPr>
              <a:t>PART 2: NGB STRATEGIC PLAN 2016/2021</a:t>
            </a:r>
            <a:endParaRPr lang="en-ZA" sz="16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20</a:t>
            </a:fld>
            <a:endParaRPr lang="en-US" dirty="0"/>
          </a:p>
        </p:txBody>
      </p:sp>
      <p:pic>
        <p:nvPicPr>
          <p:cNvPr id="6" name="Picture 5"/>
          <p:cNvPicPr/>
          <p:nvPr/>
        </p:nvPicPr>
        <p:blipFill>
          <a:blip r:embed="rId4" cstate="print"/>
          <a:srcRect/>
          <a:stretch>
            <a:fillRect/>
          </a:stretch>
        </p:blipFill>
        <p:spPr bwMode="auto">
          <a:xfrm>
            <a:off x="3553179" y="4884420"/>
            <a:ext cx="1819275" cy="1471930"/>
          </a:xfrm>
          <a:prstGeom prst="rect">
            <a:avLst/>
          </a:prstGeom>
          <a:noFill/>
          <a:ln w="9525">
            <a:noFill/>
            <a:miter lim="800000"/>
            <a:headEnd/>
            <a:tailEnd/>
          </a:ln>
        </p:spPr>
      </p:pic>
    </p:spTree>
    <p:extLst>
      <p:ext uri="{BB962C8B-B14F-4D97-AF65-F5344CB8AC3E}">
        <p14:creationId xmlns:p14="http://schemas.microsoft.com/office/powerpoint/2010/main" xmlns="" val="305765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1058862"/>
          </a:xfrm>
        </p:spPr>
        <p:txBody>
          <a:bodyPr/>
          <a:lstStyle/>
          <a:p>
            <a:pPr>
              <a:defRPr/>
            </a:pPr>
            <a:r>
              <a:rPr lang="en-ZA" altLang="en-US" sz="3200" b="1" dirty="0" smtClean="0">
                <a:solidFill>
                  <a:schemeClr val="bg1"/>
                </a:solidFill>
                <a:latin typeface="Arial" pitchFamily="34" charset="0"/>
              </a:rPr>
              <a:t>OUTLINE OF PRESENTATION</a:t>
            </a:r>
            <a:endParaRPr lang="en-US" sz="3200" b="1" dirty="0">
              <a:solidFill>
                <a:schemeClr val="bg1"/>
              </a:solidFill>
              <a:latin typeface="Arial" pitchFamily="34" charset="0"/>
            </a:endParaRPr>
          </a:p>
        </p:txBody>
      </p:sp>
      <p:sp>
        <p:nvSpPr>
          <p:cNvPr id="5" name="Content Placeholder 4"/>
          <p:cNvSpPr>
            <a:spLocks noGrp="1"/>
          </p:cNvSpPr>
          <p:nvPr>
            <p:ph idx="1"/>
          </p:nvPr>
        </p:nvSpPr>
        <p:spPr>
          <a:xfrm>
            <a:off x="142504" y="1950244"/>
            <a:ext cx="8906493" cy="4771231"/>
          </a:xfrm>
          <a:solidFill>
            <a:schemeClr val="bg1"/>
          </a:solidFill>
        </p:spPr>
        <p:txBody>
          <a:bodyPr/>
          <a:lstStyle/>
          <a:p>
            <a:pPr marL="514350" indent="-514350">
              <a:buFont typeface="Calibri" pitchFamily="34" charset="0"/>
              <a:buAutoNum type="arabicPeriod"/>
            </a:pPr>
            <a:r>
              <a:rPr lang="en-US" altLang="en-US" sz="1800" b="1" dirty="0" smtClean="0">
                <a:latin typeface="Arial" pitchFamily="34" charset="0"/>
                <a:cs typeface="Arial" pitchFamily="34" charset="0"/>
              </a:rPr>
              <a:t>Mandate</a:t>
            </a:r>
          </a:p>
          <a:p>
            <a:pPr marL="514350" indent="-514350">
              <a:buFont typeface="Calibri" pitchFamily="34" charset="0"/>
              <a:buAutoNum type="arabicPeriod"/>
            </a:pPr>
            <a:r>
              <a:rPr lang="en-US" altLang="en-US" sz="1800" b="1" dirty="0" smtClean="0">
                <a:latin typeface="Arial" pitchFamily="34" charset="0"/>
                <a:cs typeface="Arial" pitchFamily="34" charset="0"/>
              </a:rPr>
              <a:t>Governments’ MTSF Priorities</a:t>
            </a:r>
          </a:p>
          <a:p>
            <a:pPr marL="514350" indent="-514350">
              <a:buFont typeface="Calibri" pitchFamily="34" charset="0"/>
              <a:buAutoNum type="arabicPeriod"/>
            </a:pPr>
            <a:r>
              <a:rPr lang="en-US" altLang="en-US" sz="1800" b="1" dirty="0" smtClean="0">
                <a:latin typeface="Arial" pitchFamily="34" charset="0"/>
                <a:cs typeface="Arial" pitchFamily="34" charset="0"/>
              </a:rPr>
              <a:t>Strategic </a:t>
            </a:r>
            <a:r>
              <a:rPr lang="en-ZA" altLang="en-US" sz="1800" b="1" dirty="0" smtClean="0">
                <a:latin typeface="Arial" pitchFamily="34" charset="0"/>
                <a:cs typeface="Arial" pitchFamily="34" charset="0"/>
              </a:rPr>
              <a:t>Mapping of SOOGS to the </a:t>
            </a:r>
            <a:r>
              <a:rPr lang="en-ZA" altLang="en-US" sz="1800" b="1" dirty="0" err="1" smtClean="0">
                <a:latin typeface="Arial" pitchFamily="34" charset="0"/>
                <a:cs typeface="Arial" pitchFamily="34" charset="0"/>
              </a:rPr>
              <a:t>dti</a:t>
            </a:r>
            <a:r>
              <a:rPr lang="en-ZA" altLang="en-US" sz="1800" b="1" dirty="0" smtClean="0">
                <a:latin typeface="Arial" pitchFamily="34" charset="0"/>
                <a:cs typeface="Arial" pitchFamily="34" charset="0"/>
              </a:rPr>
              <a:t> </a:t>
            </a:r>
            <a:r>
              <a:rPr lang="en-ZA" altLang="en-US" sz="1800" b="1" dirty="0">
                <a:latin typeface="Arial" pitchFamily="34" charset="0"/>
                <a:cs typeface="Arial" pitchFamily="34" charset="0"/>
              </a:rPr>
              <a:t>Strategic Goals</a:t>
            </a:r>
          </a:p>
          <a:p>
            <a:pPr marL="514350" indent="-514350">
              <a:buFont typeface="Calibri" pitchFamily="34" charset="0"/>
              <a:buAutoNum type="arabicPeriod"/>
            </a:pPr>
            <a:r>
              <a:rPr lang="en-US" altLang="en-US" sz="1800" b="1" dirty="0" smtClean="0">
                <a:latin typeface="Arial" pitchFamily="34" charset="0"/>
                <a:cs typeface="Arial" pitchFamily="34" charset="0"/>
              </a:rPr>
              <a:t>Strategic Outcome Orientated Goals </a:t>
            </a:r>
          </a:p>
          <a:p>
            <a:pPr marL="514350" indent="-514350">
              <a:buFont typeface="Calibri" pitchFamily="34" charset="0"/>
              <a:buAutoNum type="arabicPeriod"/>
            </a:pPr>
            <a:r>
              <a:rPr lang="en-US" altLang="en-US" sz="1800" b="1" dirty="0" smtClean="0">
                <a:latin typeface="Arial" pitchFamily="34" charset="0"/>
                <a:cs typeface="Arial" pitchFamily="34" charset="0"/>
              </a:rPr>
              <a:t>Programme structure</a:t>
            </a:r>
          </a:p>
          <a:p>
            <a:pPr marL="514350" indent="-514350">
              <a:buFont typeface="Calibri" pitchFamily="34" charset="0"/>
              <a:buAutoNum type="arabicPeriod"/>
            </a:pPr>
            <a:r>
              <a:rPr lang="en-US" altLang="en-US" sz="1800" b="1" dirty="0" smtClean="0">
                <a:latin typeface="Arial" pitchFamily="34" charset="0"/>
                <a:cs typeface="Arial" pitchFamily="34" charset="0"/>
              </a:rPr>
              <a:t>Strategic thrust 2016/21</a:t>
            </a:r>
          </a:p>
          <a:p>
            <a:pPr marL="514350" indent="-514350">
              <a:buFont typeface="Calibri" pitchFamily="34" charset="0"/>
              <a:buAutoNum type="arabicPeriod"/>
            </a:pPr>
            <a:r>
              <a:rPr lang="en-US" altLang="en-US" sz="1800" b="1" dirty="0" smtClean="0">
                <a:latin typeface="Arial" pitchFamily="34" charset="0"/>
                <a:cs typeface="Arial" pitchFamily="34" charset="0"/>
              </a:rPr>
              <a:t>Strategic Objectives </a:t>
            </a:r>
            <a:r>
              <a:rPr lang="en-US" altLang="en-US" sz="1800" b="1" dirty="0">
                <a:latin typeface="Arial" pitchFamily="34" charset="0"/>
                <a:cs typeface="Arial" pitchFamily="34" charset="0"/>
              </a:rPr>
              <a:t>2016/21</a:t>
            </a:r>
          </a:p>
          <a:p>
            <a:pPr marL="514350" indent="-514350">
              <a:buFont typeface="Calibri" pitchFamily="34" charset="0"/>
              <a:buAutoNum type="arabicPeriod"/>
            </a:pPr>
            <a:r>
              <a:rPr lang="en-US" altLang="en-US" sz="1800" b="1" dirty="0" smtClean="0">
                <a:latin typeface="Arial" pitchFamily="34" charset="0"/>
                <a:cs typeface="Arial" pitchFamily="34" charset="0"/>
              </a:rPr>
              <a:t>Performance Environment</a:t>
            </a:r>
          </a:p>
          <a:p>
            <a:pPr marL="514350" indent="-514350">
              <a:buFont typeface="Calibri" pitchFamily="34" charset="0"/>
              <a:buAutoNum type="arabicPeriod"/>
            </a:pPr>
            <a:r>
              <a:rPr lang="en-US" altLang="en-US" sz="1800" b="1" dirty="0" smtClean="0">
                <a:latin typeface="Arial" pitchFamily="34" charset="0"/>
                <a:cs typeface="Arial" pitchFamily="34" charset="0"/>
              </a:rPr>
              <a:t>Operational Environment</a:t>
            </a:r>
            <a:endParaRPr lang="en-US" altLang="en-US" sz="1800" b="1" dirty="0">
              <a:latin typeface="Arial" pitchFamily="34" charset="0"/>
              <a:cs typeface="Arial" pitchFamily="34" charset="0"/>
            </a:endParaRPr>
          </a:p>
          <a:p>
            <a:pPr marL="514350" indent="-514350">
              <a:buFont typeface="Calibri" pitchFamily="34" charset="0"/>
              <a:buAutoNum type="arabicPeriod"/>
            </a:pPr>
            <a:r>
              <a:rPr lang="en-ZA" altLang="en-US" sz="1800" b="1" dirty="0" smtClean="0">
                <a:latin typeface="Arial" pitchFamily="34" charset="0"/>
                <a:cs typeface="Arial" pitchFamily="34" charset="0"/>
              </a:rPr>
              <a:t>Envisaged Outputs</a:t>
            </a:r>
          </a:p>
          <a:p>
            <a:pPr marL="514350" indent="-514350">
              <a:buFont typeface="Calibri" pitchFamily="34" charset="0"/>
              <a:buAutoNum type="arabicPeriod"/>
            </a:pPr>
            <a:r>
              <a:rPr lang="en-ZA" altLang="en-US" sz="1800" b="1" dirty="0" smtClean="0">
                <a:latin typeface="Arial" pitchFamily="34" charset="0"/>
                <a:cs typeface="Arial" pitchFamily="34" charset="0"/>
              </a:rPr>
              <a:t>Risks to achieving envisaged Outputs</a:t>
            </a:r>
          </a:p>
          <a:p>
            <a:pPr marL="514350" indent="-514350">
              <a:buFont typeface="Calibri" pitchFamily="34" charset="0"/>
              <a:buAutoNum type="arabicPeriod"/>
            </a:pPr>
            <a:r>
              <a:rPr lang="en-ZA" altLang="en-US" sz="1800" b="1" dirty="0" smtClean="0">
                <a:latin typeface="Arial" pitchFamily="34" charset="0"/>
                <a:cs typeface="Arial" pitchFamily="34" charset="0"/>
              </a:rPr>
              <a:t>Key Challenges</a:t>
            </a:r>
          </a:p>
          <a:p>
            <a:pPr marL="514350" indent="-514350">
              <a:buFont typeface="Calibri" pitchFamily="34" charset="0"/>
              <a:buAutoNum type="arabicPeriod"/>
            </a:pPr>
            <a:r>
              <a:rPr lang="en-ZA" altLang="en-US" sz="1800" b="1" dirty="0" smtClean="0">
                <a:latin typeface="Arial" pitchFamily="34" charset="0"/>
                <a:cs typeface="Arial" pitchFamily="34" charset="0"/>
              </a:rPr>
              <a:t>Envisaged key cost drivers</a:t>
            </a:r>
          </a:p>
          <a:p>
            <a:pPr marL="514350" indent="-514350">
              <a:buFont typeface="Calibri" pitchFamily="34" charset="0"/>
              <a:buAutoNum type="arabicPeriod"/>
            </a:pPr>
            <a:r>
              <a:rPr lang="en-ZA" altLang="en-US" sz="1800" b="1" dirty="0" smtClean="0">
                <a:latin typeface="Arial" pitchFamily="34" charset="0"/>
                <a:cs typeface="Arial" pitchFamily="34" charset="0"/>
              </a:rPr>
              <a:t>Revenue and Expenditure Projections</a:t>
            </a:r>
            <a:r>
              <a:rPr lang="en-ZA" altLang="en-US" sz="1800" b="1" dirty="0">
                <a:latin typeface="Arial" pitchFamily="34" charset="0"/>
                <a:cs typeface="Arial" pitchFamily="34" charset="0"/>
              </a:rPr>
              <a:t> </a:t>
            </a:r>
            <a:r>
              <a:rPr lang="en-ZA" altLang="en-US" sz="1800" b="1" dirty="0" smtClean="0">
                <a:latin typeface="Arial" pitchFamily="34" charset="0"/>
                <a:cs typeface="Arial" pitchFamily="34" charset="0"/>
              </a:rPr>
              <a:t>2016/21</a:t>
            </a:r>
            <a:endParaRPr lang="en-ZA" altLang="en-US" sz="1800" b="1" dirty="0">
              <a:latin typeface="Arial" pitchFamily="34" charset="0"/>
              <a:cs typeface="Arial" pitchFamily="34" charset="0"/>
            </a:endParaRPr>
          </a:p>
          <a:p>
            <a:pPr marL="349250" indent="-285750" algn="just" defTabSz="119063" eaLnBrk="1" fontAlgn="auto" hangingPunct="1">
              <a:spcBef>
                <a:spcPts val="0"/>
              </a:spcBef>
              <a:spcAft>
                <a:spcPts val="0"/>
              </a:spcAft>
              <a:buFont typeface="Wingdings" panose="05000000000000000000" pitchFamily="2" charset="2"/>
              <a:buChar char="v"/>
              <a:defRPr/>
            </a:pPr>
            <a:endParaRPr lang="en-ZA" altLang="en-US" sz="1800" dirty="0" smtClean="0">
              <a:latin typeface="Arial" panose="020B0604020202020204" pitchFamily="34" charset="0"/>
              <a:ea typeface="Times New Roman" pitchFamily="18"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21</a:t>
            </a:fld>
            <a:endParaRPr lang="en-US" dirty="0"/>
          </a:p>
        </p:txBody>
      </p:sp>
    </p:spTree>
    <p:extLst>
      <p:ext uri="{BB962C8B-B14F-4D97-AF65-F5344CB8AC3E}">
        <p14:creationId xmlns:p14="http://schemas.microsoft.com/office/powerpoint/2010/main" xmlns="" val="3729587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1058862"/>
          </a:xfrm>
        </p:spPr>
        <p:txBody>
          <a:bodyPr/>
          <a:lstStyle/>
          <a:p>
            <a:pPr>
              <a:defRPr/>
            </a:pPr>
            <a:r>
              <a:rPr lang="en-ZA" altLang="en-US" sz="3200" b="1" dirty="0" smtClean="0">
                <a:solidFill>
                  <a:schemeClr val="bg1"/>
                </a:solidFill>
                <a:latin typeface="Arial" pitchFamily="34" charset="0"/>
              </a:rPr>
              <a:t>MANDATE</a:t>
            </a:r>
            <a:endParaRPr lang="en-US" sz="3200" b="1" dirty="0">
              <a:solidFill>
                <a:schemeClr val="bg1"/>
              </a:solidFill>
              <a:latin typeface="Arial" pitchFamily="34" charset="0"/>
            </a:endParaRPr>
          </a:p>
        </p:txBody>
      </p:sp>
      <p:sp>
        <p:nvSpPr>
          <p:cNvPr id="5" name="Content Placeholder 4"/>
          <p:cNvSpPr>
            <a:spLocks noGrp="1"/>
          </p:cNvSpPr>
          <p:nvPr>
            <p:ph idx="1"/>
          </p:nvPr>
        </p:nvSpPr>
        <p:spPr>
          <a:xfrm>
            <a:off x="142504" y="2065708"/>
            <a:ext cx="8906493" cy="4771231"/>
          </a:xfrm>
        </p:spPr>
        <p:txBody>
          <a:bodyPr/>
          <a:lstStyle/>
          <a:p>
            <a:pPr marL="514350" indent="-514350" eaLnBrk="1" hangingPunct="1"/>
            <a:r>
              <a:rPr lang="en-US" altLang="en-US" sz="2400" dirty="0" smtClean="0">
                <a:latin typeface="Arial" pitchFamily="34" charset="0"/>
                <a:cs typeface="Arial" pitchFamily="34" charset="0"/>
              </a:rPr>
              <a:t>.</a:t>
            </a:r>
            <a:endParaRPr lang="en-ZA" altLang="en-US" sz="24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22</a:t>
            </a:fld>
            <a:endParaRPr lang="en-US" dirty="0"/>
          </a:p>
        </p:txBody>
      </p:sp>
      <p:grpSp>
        <p:nvGrpSpPr>
          <p:cNvPr id="6" name="Group 7"/>
          <p:cNvGrpSpPr/>
          <p:nvPr/>
        </p:nvGrpSpPr>
        <p:grpSpPr>
          <a:xfrm>
            <a:off x="0" y="1778012"/>
            <a:ext cx="9144000" cy="642942"/>
            <a:chOff x="2357453" y="2056432"/>
            <a:chExt cx="6143667" cy="2312253"/>
          </a:xfrm>
          <a:solidFill>
            <a:srgbClr val="FFFF66"/>
          </a:solidFill>
          <a:scene3d>
            <a:camera prst="orthographicFront"/>
            <a:lightRig rig="flat" dir="t"/>
          </a:scene3d>
        </p:grpSpPr>
        <p:sp>
          <p:nvSpPr>
            <p:cNvPr id="7" name="Rectangle 6"/>
            <p:cNvSpPr/>
            <p:nvPr/>
          </p:nvSpPr>
          <p:spPr>
            <a:xfrm>
              <a:off x="2357453" y="2056432"/>
              <a:ext cx="6143667" cy="2134388"/>
            </a:xfrm>
            <a:prstGeom prst="rect">
              <a:avLst/>
            </a:prstGeom>
            <a:grpFill/>
            <a:sp3d extrusionH="12700" prstMaterial="plastic">
              <a:bevelT w="50800" h="50800"/>
            </a:sp3d>
          </p:spPr>
          <p:style>
            <a:lnRef idx="1">
              <a:schemeClr val="dk2">
                <a:hueOff val="0"/>
                <a:satOff val="0"/>
                <a:lumOff val="0"/>
                <a:alphaOff val="0"/>
              </a:schemeClr>
            </a:lnRef>
            <a:fillRef idx="1">
              <a:scrgbClr r="0" g="0" b="0"/>
            </a:fillRef>
            <a:effectRef idx="2">
              <a:schemeClr val="lt2">
                <a:alpha val="90000"/>
                <a:hueOff val="0"/>
                <a:satOff val="0"/>
                <a:lumOff val="0"/>
                <a:alphaOff val="0"/>
              </a:schemeClr>
            </a:effectRef>
            <a:fontRef idx="minor">
              <a:schemeClr val="dk1">
                <a:hueOff val="0"/>
                <a:satOff val="0"/>
                <a:lumOff val="0"/>
                <a:alphaOff val="0"/>
              </a:schemeClr>
            </a:fontRef>
          </p:style>
        </p:sp>
        <p:sp>
          <p:nvSpPr>
            <p:cNvPr id="8" name="Rectangle 7"/>
            <p:cNvSpPr/>
            <p:nvPr/>
          </p:nvSpPr>
          <p:spPr>
            <a:xfrm>
              <a:off x="2357453" y="2056432"/>
              <a:ext cx="6143667" cy="2312253"/>
            </a:xfrm>
            <a:prstGeom prst="rect">
              <a:avLst/>
            </a:prstGeom>
            <a:solidFill>
              <a:schemeClr val="accent6">
                <a:lumMod val="75000"/>
              </a:schemeClr>
            </a:solid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dirty="0" smtClean="0"/>
                <a:t>Mandate from the National Gambling Act</a:t>
              </a:r>
              <a:r>
                <a:rPr lang="en-ZA" sz="2400" b="1" dirty="0" smtClean="0"/>
                <a:t> </a:t>
              </a:r>
              <a:r>
                <a:rPr lang="en-ZA" sz="2400" b="1" kern="1200" dirty="0" smtClean="0"/>
                <a:t>7 of 2004</a:t>
              </a:r>
              <a:r>
                <a:rPr lang="en-ZA" sz="2000" kern="1200" dirty="0" smtClean="0"/>
                <a:t> </a:t>
              </a:r>
              <a:endParaRPr lang="en-US" sz="2400" kern="1200" dirty="0"/>
            </a:p>
          </p:txBody>
        </p:sp>
      </p:grpSp>
      <p:sp>
        <p:nvSpPr>
          <p:cNvPr id="9" name="Rectangle 8"/>
          <p:cNvSpPr/>
          <p:nvPr/>
        </p:nvSpPr>
        <p:spPr>
          <a:xfrm>
            <a:off x="142504" y="2657447"/>
            <a:ext cx="4572000" cy="3693319"/>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marL="228600" indent="-228600">
              <a:buClr>
                <a:srgbClr val="C00000"/>
              </a:buClr>
              <a:buFont typeface="Arial" pitchFamily="34" charset="0"/>
              <a:buChar char="●"/>
            </a:pPr>
            <a:r>
              <a:rPr lang="en-ZA" dirty="0" smtClean="0"/>
              <a:t>Regulation </a:t>
            </a:r>
            <a:r>
              <a:rPr lang="en-ZA" dirty="0"/>
              <a:t>of gambling </a:t>
            </a:r>
            <a:r>
              <a:rPr lang="en-ZA" dirty="0" smtClean="0"/>
              <a:t>sustains a </a:t>
            </a:r>
            <a:r>
              <a:rPr lang="en-ZA" dirty="0"/>
              <a:t>high level of </a:t>
            </a:r>
            <a:r>
              <a:rPr lang="en-ZA" dirty="0" smtClean="0"/>
              <a:t>integrity; efforts </a:t>
            </a:r>
            <a:r>
              <a:rPr lang="en-ZA" dirty="0"/>
              <a:t>are being made to provide </a:t>
            </a:r>
            <a:r>
              <a:rPr lang="en-ZA" dirty="0" smtClean="0"/>
              <a:t>leadership</a:t>
            </a:r>
            <a:endParaRPr lang="en-US" dirty="0"/>
          </a:p>
          <a:p>
            <a:pPr marL="228600" indent="-228600">
              <a:buClr>
                <a:srgbClr val="C00000"/>
              </a:buClr>
              <a:buFont typeface="Arial" pitchFamily="34" charset="0"/>
              <a:buChar char="●"/>
            </a:pPr>
            <a:endParaRPr lang="en-US" dirty="0"/>
          </a:p>
          <a:p>
            <a:pPr marL="228600" indent="-228600">
              <a:buClr>
                <a:srgbClr val="C00000"/>
              </a:buClr>
              <a:buFont typeface="Arial" pitchFamily="34" charset="0"/>
              <a:buChar char="●"/>
            </a:pPr>
            <a:r>
              <a:rPr lang="en-ZA" dirty="0" smtClean="0"/>
              <a:t>NGB’s </a:t>
            </a:r>
            <a:r>
              <a:rPr lang="en-ZA" dirty="0"/>
              <a:t>strategic </a:t>
            </a:r>
            <a:r>
              <a:rPr lang="en-ZA" dirty="0" smtClean="0"/>
              <a:t>intents are </a:t>
            </a:r>
            <a:r>
              <a:rPr lang="en-ZA" dirty="0"/>
              <a:t>to sustain </a:t>
            </a:r>
            <a:r>
              <a:rPr lang="en-ZA" dirty="0" smtClean="0"/>
              <a:t>&amp; </a:t>
            </a:r>
            <a:r>
              <a:rPr lang="en-ZA" dirty="0"/>
              <a:t>grow its regulatory capability to position </a:t>
            </a:r>
            <a:r>
              <a:rPr lang="en-ZA" dirty="0" smtClean="0"/>
              <a:t>South Africa </a:t>
            </a:r>
            <a:r>
              <a:rPr lang="en-ZA" dirty="0"/>
              <a:t>as </a:t>
            </a:r>
            <a:r>
              <a:rPr lang="en-ZA" dirty="0" smtClean="0"/>
              <a:t>pre-eminent </a:t>
            </a:r>
            <a:r>
              <a:rPr lang="en-ZA" dirty="0"/>
              <a:t>jurisdiction with an exemplary </a:t>
            </a:r>
            <a:r>
              <a:rPr lang="en-ZA" dirty="0" smtClean="0"/>
              <a:t>&amp; </a:t>
            </a:r>
            <a:r>
              <a:rPr lang="en-ZA" dirty="0"/>
              <a:t>effectively regulated gambling </a:t>
            </a:r>
            <a:r>
              <a:rPr lang="en-ZA" dirty="0" smtClean="0"/>
              <a:t>industry</a:t>
            </a:r>
            <a:endParaRPr lang="en-US" dirty="0"/>
          </a:p>
          <a:p>
            <a:pPr marL="228600" indent="-228600">
              <a:buClr>
                <a:srgbClr val="C00000"/>
              </a:buClr>
              <a:buFont typeface="Arial" pitchFamily="34" charset="0"/>
              <a:buChar char="●"/>
            </a:pPr>
            <a:endParaRPr lang="en-US" b="1" dirty="0"/>
          </a:p>
          <a:p>
            <a:pPr marL="228600" indent="-228600">
              <a:buClr>
                <a:srgbClr val="C00000"/>
              </a:buClr>
              <a:buFont typeface="Arial" pitchFamily="34" charset="0"/>
              <a:buChar char="●"/>
            </a:pPr>
            <a:r>
              <a:rPr lang="en-ZA" dirty="0" smtClean="0"/>
              <a:t>The Strategic </a:t>
            </a:r>
            <a:r>
              <a:rPr lang="en-ZA" dirty="0"/>
              <a:t>Plan </a:t>
            </a:r>
            <a:r>
              <a:rPr lang="en-ZA" dirty="0" smtClean="0"/>
              <a:t>proposes the organisation to be a tactical strategy-driven and action oriented focused organisation.</a:t>
            </a:r>
            <a:endParaRPr lang="en-ZA" dirty="0"/>
          </a:p>
        </p:txBody>
      </p:sp>
      <p:sp>
        <p:nvSpPr>
          <p:cNvPr id="11" name="Rectangle 10"/>
          <p:cNvSpPr/>
          <p:nvPr/>
        </p:nvSpPr>
        <p:spPr>
          <a:xfrm>
            <a:off x="4992156" y="2502161"/>
            <a:ext cx="3929090" cy="646331"/>
          </a:xfrm>
          <a:prstGeom prst="rect">
            <a:avLst/>
          </a:prstGeom>
          <a:ln>
            <a:noFill/>
          </a:ln>
        </p:spPr>
        <p:txBody>
          <a:bodyPr wrap="square">
            <a:spAutoFit/>
          </a:bodyPr>
          <a:lstStyle/>
          <a:p>
            <a:pPr algn="ctr"/>
            <a:r>
              <a:rPr lang="en-ZA" b="1" dirty="0"/>
              <a:t>The work of the NGB </a:t>
            </a:r>
            <a:r>
              <a:rPr lang="en-ZA" b="1" dirty="0" smtClean="0"/>
              <a:t>is be </a:t>
            </a:r>
            <a:r>
              <a:rPr lang="en-ZA" b="1" dirty="0"/>
              <a:t>driven by the following </a:t>
            </a:r>
            <a:r>
              <a:rPr lang="en-ZA" b="1" dirty="0" smtClean="0"/>
              <a:t>strategies:</a:t>
            </a:r>
            <a:endParaRPr lang="en-US" b="1" dirty="0"/>
          </a:p>
        </p:txBody>
      </p:sp>
      <p:graphicFrame>
        <p:nvGraphicFramePr>
          <p:cNvPr id="12" name="Diagram 11"/>
          <p:cNvGraphicFramePr/>
          <p:nvPr>
            <p:extLst>
              <p:ext uri="{D42A27DB-BD31-4B8C-83A1-F6EECF244321}">
                <p14:modId xmlns:p14="http://schemas.microsoft.com/office/powerpoint/2010/main" xmlns="" val="2620973438"/>
              </p:ext>
            </p:extLst>
          </p:nvPr>
        </p:nvGraphicFramePr>
        <p:xfrm>
          <a:off x="5119907" y="2825326"/>
          <a:ext cx="3929090" cy="44010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185085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0" y="1"/>
            <a:ext cx="9144000" cy="1760560"/>
          </a:xfrm>
        </p:spPr>
        <p:txBody>
          <a:bodyPr/>
          <a:lstStyle/>
          <a:p>
            <a:pPr>
              <a:defRPr/>
            </a:pPr>
            <a:r>
              <a:rPr lang="en-ZA" altLang="en-US" sz="3200" b="1" dirty="0" smtClean="0">
                <a:solidFill>
                  <a:schemeClr val="bg1"/>
                </a:solidFill>
                <a:latin typeface="Arial" pitchFamily="34" charset="0"/>
              </a:rPr>
              <a:t>GOVERNMENT’S MTSF PRIORITIES </a:t>
            </a:r>
            <a:endParaRPr lang="en-US" sz="3200" b="1" dirty="0">
              <a:solidFill>
                <a:schemeClr val="bg1"/>
              </a:solidFill>
              <a:latin typeface="Arial"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23</a:t>
            </a:fld>
            <a:endParaRPr lang="en-US" dirty="0"/>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343025"/>
            <a:ext cx="9143999" cy="51533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63030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0" y="1"/>
            <a:ext cx="9144000" cy="1760560"/>
          </a:xfrm>
        </p:spPr>
        <p:txBody>
          <a:bodyPr/>
          <a:lstStyle/>
          <a:p>
            <a:pPr>
              <a:defRPr/>
            </a:pPr>
            <a:r>
              <a:rPr lang="en-US" altLang="en-US" sz="3200" b="1" dirty="0" smtClean="0">
                <a:solidFill>
                  <a:schemeClr val="bg1"/>
                </a:solidFill>
                <a:latin typeface="Arial" pitchFamily="34" charset="0"/>
              </a:rPr>
              <a:t>STRATEGIC </a:t>
            </a:r>
            <a:r>
              <a:rPr lang="en-ZA" altLang="en-US" sz="3200" b="1" dirty="0" smtClean="0">
                <a:solidFill>
                  <a:schemeClr val="bg1"/>
                </a:solidFill>
                <a:latin typeface="Arial" pitchFamily="34" charset="0"/>
              </a:rPr>
              <a:t>MAPPING OF 2016-2021 SOOGS TO the </a:t>
            </a:r>
            <a:r>
              <a:rPr lang="en-ZA" altLang="en-US" sz="3200" b="1" dirty="0" err="1">
                <a:solidFill>
                  <a:schemeClr val="bg1"/>
                </a:solidFill>
                <a:latin typeface="Arial" pitchFamily="34" charset="0"/>
              </a:rPr>
              <a:t>dti</a:t>
            </a:r>
            <a:r>
              <a:rPr lang="en-ZA" altLang="en-US" sz="3200" b="1" dirty="0">
                <a:solidFill>
                  <a:schemeClr val="bg1"/>
                </a:solidFill>
                <a:latin typeface="Arial" pitchFamily="34" charset="0"/>
              </a:rPr>
              <a:t> </a:t>
            </a:r>
            <a:r>
              <a:rPr lang="en-ZA" altLang="en-US" sz="3200" b="1" dirty="0" smtClean="0">
                <a:solidFill>
                  <a:schemeClr val="bg1"/>
                </a:solidFill>
                <a:latin typeface="Arial" pitchFamily="34" charset="0"/>
              </a:rPr>
              <a:t>STRATEGIC GOALS</a:t>
            </a:r>
            <a:endParaRPr lang="en-US" sz="3200" b="1" dirty="0">
              <a:solidFill>
                <a:schemeClr val="bg1"/>
              </a:solidFill>
              <a:latin typeface="Arial"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24</a:t>
            </a:fld>
            <a:endParaRPr lang="en-US" dirty="0"/>
          </a:p>
        </p:txBody>
      </p:sp>
      <p:pic>
        <p:nvPicPr>
          <p:cNvPr id="9218" name="Picture 2"/>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122830" y="1884979"/>
            <a:ext cx="8857397"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37610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1058862"/>
          </a:xfrm>
        </p:spPr>
        <p:txBody>
          <a:bodyPr/>
          <a:lstStyle/>
          <a:p>
            <a:pPr>
              <a:defRPr/>
            </a:pPr>
            <a:r>
              <a:rPr lang="en-GB" sz="3200" b="1" dirty="0" smtClean="0">
                <a:solidFill>
                  <a:schemeClr val="bg1"/>
                </a:solidFill>
                <a:latin typeface="Arial" pitchFamily="34" charset="0"/>
              </a:rPr>
              <a:t>STRATEGIC OUTCOME ORIENTED GOALS (SOOGS)</a:t>
            </a:r>
            <a:endParaRPr lang="en-US" sz="3200" b="1" dirty="0">
              <a:solidFill>
                <a:schemeClr val="bg1"/>
              </a:solidFill>
              <a:latin typeface="Arial"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25</a:t>
            </a:fld>
            <a:endParaRPr lang="en-US" dirty="0"/>
          </a:p>
        </p:txBody>
      </p:sp>
      <p:pic>
        <p:nvPicPr>
          <p:cNvPr id="8195" name="Picture 3"/>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286602" y="1926771"/>
            <a:ext cx="8570794" cy="48985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75716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1058862"/>
          </a:xfrm>
        </p:spPr>
        <p:txBody>
          <a:bodyPr/>
          <a:lstStyle/>
          <a:p>
            <a:pPr>
              <a:defRPr/>
            </a:pPr>
            <a:r>
              <a:rPr lang="en-ZA" altLang="en-US" sz="3200" b="1" dirty="0" smtClean="0">
                <a:solidFill>
                  <a:schemeClr val="bg1"/>
                </a:solidFill>
                <a:latin typeface="Arial" pitchFamily="34" charset="0"/>
              </a:rPr>
              <a:t>PROGRAMME STRUCTURE</a:t>
            </a:r>
            <a:endParaRPr lang="en-US" sz="3200" b="1" dirty="0">
              <a:solidFill>
                <a:schemeClr val="bg1"/>
              </a:solidFill>
              <a:latin typeface="Arial"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26</a:t>
            </a:fld>
            <a:endParaRPr lang="en-US" dirty="0"/>
          </a:p>
        </p:txBody>
      </p:sp>
      <p:pic>
        <p:nvPicPr>
          <p:cNvPr id="10242" name="Picture 2"/>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68238" y="1951630"/>
            <a:ext cx="9048466" cy="44047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806944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760560"/>
          </a:xfrm>
        </p:spPr>
        <p:txBody>
          <a:bodyPr/>
          <a:lstStyle/>
          <a:p>
            <a:pPr>
              <a:defRPr/>
            </a:pPr>
            <a:r>
              <a:rPr lang="en-ZA" altLang="en-US" sz="3200" b="1" dirty="0" smtClean="0">
                <a:solidFill>
                  <a:schemeClr val="bg1"/>
                </a:solidFill>
                <a:latin typeface="Arial" pitchFamily="34" charset="0"/>
              </a:rPr>
              <a:t>STRATEGIC THRUST 2016/2021</a:t>
            </a:r>
            <a:endParaRPr lang="en-US" sz="3200" b="1" dirty="0">
              <a:solidFill>
                <a:schemeClr val="bg1"/>
              </a:solidFill>
              <a:latin typeface="Arial"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27</a:t>
            </a:fld>
            <a:endParaRPr lang="en-US" dirty="0"/>
          </a:p>
        </p:txBody>
      </p:sp>
      <p:sp>
        <p:nvSpPr>
          <p:cNvPr id="2" name="Content Placeholder 1"/>
          <p:cNvSpPr>
            <a:spLocks noGrp="1"/>
          </p:cNvSpPr>
          <p:nvPr>
            <p:ph idx="1"/>
          </p:nvPr>
        </p:nvSpPr>
        <p:spPr>
          <a:xfrm>
            <a:off x="238835" y="2623688"/>
            <a:ext cx="8666329" cy="3258497"/>
          </a:xfrm>
        </p:spPr>
        <p:txBody>
          <a:bodyPr/>
          <a:lstStyle/>
          <a:p>
            <a:pPr marL="273050" indent="0" algn="ctr">
              <a:buNone/>
            </a:pPr>
            <a:r>
              <a:rPr lang="en-US" sz="2800" b="1" dirty="0">
                <a:latin typeface="Arial" pitchFamily="34" charset="0"/>
                <a:ea typeface="ＭＳ Ｐゴシック" pitchFamily="34" charset="-128"/>
                <a:cs typeface="Arial" pitchFamily="34" charset="0"/>
              </a:rPr>
              <a:t>The </a:t>
            </a:r>
            <a:r>
              <a:rPr lang="en-US" sz="2800" b="1" dirty="0" smtClean="0">
                <a:latin typeface="Arial" pitchFamily="34" charset="0"/>
                <a:ea typeface="ＭＳ Ｐゴシック" pitchFamily="34" charset="-128"/>
                <a:cs typeface="Arial" pitchFamily="34" charset="0"/>
              </a:rPr>
              <a:t>NGB </a:t>
            </a:r>
            <a:r>
              <a:rPr lang="en-US" sz="2800" b="1" dirty="0">
                <a:latin typeface="Arial" pitchFamily="34" charset="0"/>
                <a:ea typeface="ＭＳ Ｐゴシック" pitchFamily="34" charset="-128"/>
                <a:cs typeface="Arial" pitchFamily="34" charset="0"/>
              </a:rPr>
              <a:t>has assessed its </a:t>
            </a:r>
            <a:r>
              <a:rPr lang="en-US" sz="2800" b="1" dirty="0" smtClean="0">
                <a:latin typeface="Arial" pitchFamily="34" charset="0"/>
                <a:ea typeface="ＭＳ Ｐゴシック" pitchFamily="34" charset="-128"/>
                <a:cs typeface="Arial" pitchFamily="34" charset="0"/>
              </a:rPr>
              <a:t>performance and operational environment </a:t>
            </a:r>
            <a:r>
              <a:rPr lang="en-US" sz="2800" b="1" dirty="0">
                <a:latin typeface="Arial" pitchFamily="34" charset="0"/>
                <a:ea typeface="ＭＳ Ｐゴシック" pitchFamily="34" charset="-128"/>
                <a:cs typeface="Arial" pitchFamily="34" charset="0"/>
              </a:rPr>
              <a:t>in relation to targets set, the budget allocation received and the demand of the industry together with government imperatives.  As a result, the priorities of the </a:t>
            </a:r>
            <a:r>
              <a:rPr lang="en-US" sz="2800" b="1" dirty="0" smtClean="0">
                <a:latin typeface="Arial" pitchFamily="34" charset="0"/>
                <a:ea typeface="ＭＳ Ｐゴシック" pitchFamily="34" charset="-128"/>
                <a:cs typeface="Arial" pitchFamily="34" charset="0"/>
              </a:rPr>
              <a:t>NGB have </a:t>
            </a:r>
            <a:r>
              <a:rPr lang="en-US" sz="2800" b="1" dirty="0">
                <a:latin typeface="Arial" pitchFamily="34" charset="0"/>
                <a:ea typeface="ＭＳ Ｐゴシック" pitchFamily="34" charset="-128"/>
                <a:cs typeface="Arial" pitchFamily="34" charset="0"/>
              </a:rPr>
              <a:t>been reviewed  </a:t>
            </a:r>
            <a:r>
              <a:rPr lang="en-US" sz="2800" b="1" dirty="0" smtClean="0">
                <a:latin typeface="Arial" pitchFamily="34" charset="0"/>
                <a:ea typeface="ＭＳ Ｐゴシック" pitchFamily="34" charset="-128"/>
                <a:cs typeface="Arial" pitchFamily="34" charset="0"/>
              </a:rPr>
              <a:t>in line </a:t>
            </a:r>
            <a:r>
              <a:rPr lang="en-US" sz="2800" b="1" dirty="0">
                <a:latin typeface="Arial" pitchFamily="34" charset="0"/>
                <a:ea typeface="ＭＳ Ｐゴシック" pitchFamily="34" charset="-128"/>
                <a:cs typeface="Arial" pitchFamily="34" charset="0"/>
              </a:rPr>
              <a:t>with the National Development  Plan. </a:t>
            </a:r>
            <a:endParaRPr lang="en-ZA" sz="2800" b="1" dirty="0">
              <a:latin typeface="Arial" pitchFamily="34" charset="0"/>
              <a:ea typeface="ＭＳ Ｐゴシック" pitchFamily="34" charset="-128"/>
              <a:cs typeface="Arial" pitchFamily="34" charset="0"/>
            </a:endParaRPr>
          </a:p>
          <a:p>
            <a:endParaRPr lang="en-ZA" dirty="0"/>
          </a:p>
        </p:txBody>
      </p:sp>
    </p:spTree>
    <p:extLst>
      <p:ext uri="{BB962C8B-B14F-4D97-AF65-F5344CB8AC3E}">
        <p14:creationId xmlns:p14="http://schemas.microsoft.com/office/powerpoint/2010/main" xmlns="" val="477074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760560"/>
          </a:xfrm>
        </p:spPr>
        <p:txBody>
          <a:bodyPr/>
          <a:lstStyle/>
          <a:p>
            <a:pPr>
              <a:defRPr/>
            </a:pPr>
            <a:r>
              <a:rPr lang="en-ZA" altLang="en-US" sz="3200" b="1" dirty="0" smtClean="0">
                <a:solidFill>
                  <a:schemeClr val="bg1"/>
                </a:solidFill>
                <a:latin typeface="Arial" pitchFamily="34" charset="0"/>
              </a:rPr>
              <a:t>STRATEGIC OBJECTIVES 2016/2021</a:t>
            </a:r>
            <a:endParaRPr lang="en-US" sz="3200" b="1" dirty="0">
              <a:solidFill>
                <a:schemeClr val="bg1"/>
              </a:solidFill>
              <a:latin typeface="Arial"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28</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22727503"/>
              </p:ext>
            </p:extLst>
          </p:nvPr>
        </p:nvGraphicFramePr>
        <p:xfrm>
          <a:off x="0" y="1828800"/>
          <a:ext cx="9144002" cy="4527556"/>
        </p:xfrm>
        <a:graphic>
          <a:graphicData uri="http://schemas.openxmlformats.org/drawingml/2006/table">
            <a:tbl>
              <a:tblPr firstRow="1" firstCol="1" bandRow="1"/>
              <a:tblGrid>
                <a:gridCol w="1378424"/>
                <a:gridCol w="7765578"/>
              </a:tblGrid>
              <a:tr h="310913">
                <a:tc>
                  <a:txBody>
                    <a:bodyPr/>
                    <a:lstStyle/>
                    <a:p>
                      <a:pPr algn="just">
                        <a:spcAft>
                          <a:spcPts val="0"/>
                        </a:spcAft>
                      </a:pPr>
                      <a:r>
                        <a:rPr lang="en-GB" sz="1400" b="1" dirty="0">
                          <a:solidFill>
                            <a:srgbClr val="000000"/>
                          </a:solidFill>
                          <a:effectLst/>
                          <a:latin typeface="Arial"/>
                          <a:ea typeface="MS PGothic"/>
                          <a:cs typeface="Arial"/>
                        </a:rPr>
                        <a:t> </a:t>
                      </a:r>
                      <a:r>
                        <a:rPr lang="en-GB" sz="1400" b="1" dirty="0" smtClean="0">
                          <a:solidFill>
                            <a:srgbClr val="000000"/>
                          </a:solidFill>
                          <a:effectLst/>
                          <a:latin typeface="Arial"/>
                          <a:ea typeface="MS PGothic"/>
                          <a:cs typeface="Arial"/>
                        </a:rPr>
                        <a:t>Programme 1</a:t>
                      </a:r>
                      <a:endParaRPr lang="en-ZA" sz="1400" dirty="0">
                        <a:solidFill>
                          <a:srgbClr val="000000"/>
                        </a:solidFill>
                        <a:effectLst/>
                        <a:latin typeface="Arial"/>
                        <a:ea typeface="MS PGothic"/>
                        <a:cs typeface="Times New Roman"/>
                      </a:endParaRPr>
                    </a:p>
                  </a:txBody>
                  <a:tcPr marL="68580" marR="68580" marT="0" marB="0" anchor="ctr">
                    <a:lnL>
                      <a:noFill/>
                    </a:lnL>
                    <a:lnR>
                      <a:noFill/>
                    </a:lnR>
                    <a:lnT>
                      <a:noFill/>
                    </a:lnT>
                    <a:lnB w="12700" cap="flat" cmpd="sng" algn="ctr">
                      <a:solidFill>
                        <a:srgbClr val="FFFFFF"/>
                      </a:solidFill>
                      <a:prstDash val="solid"/>
                      <a:round/>
                      <a:headEnd type="none" w="med" len="med"/>
                      <a:tailEnd type="none" w="med" len="med"/>
                    </a:lnB>
                    <a:solidFill>
                      <a:srgbClr val="FABF8F"/>
                    </a:solidFill>
                  </a:tcPr>
                </a:tc>
                <a:tc>
                  <a:txBody>
                    <a:bodyPr/>
                    <a:lstStyle/>
                    <a:p>
                      <a:pPr marL="1270" algn="just">
                        <a:spcAft>
                          <a:spcPts val="0"/>
                        </a:spcAft>
                        <a:tabLst>
                          <a:tab pos="229870" algn="l"/>
                        </a:tabLst>
                      </a:pPr>
                      <a:r>
                        <a:rPr lang="en-GB" sz="1400" b="1" dirty="0">
                          <a:solidFill>
                            <a:srgbClr val="000000"/>
                          </a:solidFill>
                          <a:effectLst/>
                          <a:latin typeface="Arial"/>
                          <a:ea typeface="MS PGothic"/>
                          <a:cs typeface="Arial"/>
                        </a:rPr>
                        <a:t> </a:t>
                      </a:r>
                      <a:r>
                        <a:rPr lang="en-GB" sz="1400" b="1" dirty="0" smtClean="0">
                          <a:solidFill>
                            <a:srgbClr val="000000"/>
                          </a:solidFill>
                          <a:effectLst/>
                          <a:latin typeface="Arial"/>
                          <a:ea typeface="MS PGothic"/>
                          <a:cs typeface="Arial"/>
                        </a:rPr>
                        <a:t>1. Compliance</a:t>
                      </a:r>
                      <a:endParaRPr lang="en-ZA" sz="1400" dirty="0">
                        <a:solidFill>
                          <a:srgbClr val="000000"/>
                        </a:solidFill>
                        <a:effectLst/>
                        <a:latin typeface="Arial"/>
                        <a:ea typeface="MS PGothic"/>
                        <a:cs typeface="Times New Roman"/>
                      </a:endParaRPr>
                    </a:p>
                  </a:txBody>
                  <a:tcPr marL="68580" marR="68580" marT="0" marB="0" anchor="ctr">
                    <a:lnL>
                      <a:noFill/>
                    </a:lnL>
                    <a:lnR>
                      <a:noFill/>
                    </a:lnR>
                    <a:lnT>
                      <a:noFill/>
                    </a:lnT>
                    <a:lnB w="12700" cap="flat" cmpd="sng" algn="ctr">
                      <a:solidFill>
                        <a:srgbClr val="FFFFFF"/>
                      </a:solidFill>
                      <a:prstDash val="solid"/>
                      <a:round/>
                      <a:headEnd type="none" w="med" len="med"/>
                      <a:tailEnd type="none" w="med" len="med"/>
                    </a:lnB>
                    <a:solidFill>
                      <a:srgbClr val="FABF8F"/>
                    </a:solidFill>
                  </a:tcPr>
                </a:tc>
              </a:tr>
              <a:tr h="220937">
                <a:tc gridSpan="2">
                  <a:txBody>
                    <a:bodyPr/>
                    <a:lstStyle/>
                    <a:p>
                      <a:pPr algn="l">
                        <a:spcAft>
                          <a:spcPts val="0"/>
                        </a:spcAft>
                      </a:pPr>
                      <a:r>
                        <a:rPr lang="en-GB" sz="1400" b="1" dirty="0">
                          <a:solidFill>
                            <a:srgbClr val="000000"/>
                          </a:solidFill>
                          <a:effectLst/>
                          <a:latin typeface="Arial"/>
                          <a:ea typeface="MS PGothic"/>
                          <a:cs typeface="Times New Roman"/>
                        </a:rPr>
                        <a:t>Strategic Outcome Oriented Goal: Enforce Compliance</a:t>
                      </a:r>
                      <a:endParaRPr lang="en-ZA" sz="1400" dirty="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hMerge="1">
                  <a:txBody>
                    <a:bodyPr/>
                    <a:lstStyle/>
                    <a:p>
                      <a:endParaRPr lang="en-ZA"/>
                    </a:p>
                  </a:txBody>
                  <a:tcPr/>
                </a:tc>
              </a:tr>
              <a:tr h="220937">
                <a:tc gridSpan="2">
                  <a:txBody>
                    <a:bodyPr/>
                    <a:lstStyle/>
                    <a:p>
                      <a:pPr algn="l">
                        <a:spcAft>
                          <a:spcPts val="0"/>
                        </a:spcAft>
                      </a:pPr>
                      <a:r>
                        <a:rPr lang="en-GB" sz="1400" b="1" dirty="0">
                          <a:solidFill>
                            <a:srgbClr val="000000"/>
                          </a:solidFill>
                          <a:effectLst/>
                          <a:latin typeface="Arial"/>
                          <a:ea typeface="MS PGothic"/>
                          <a:cs typeface="Arial"/>
                        </a:rPr>
                        <a:t>Strategic Objectives </a:t>
                      </a:r>
                      <a:endParaRPr lang="en-ZA" sz="1400" b="1" dirty="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c hMerge="1">
                  <a:txBody>
                    <a:bodyPr/>
                    <a:lstStyle/>
                    <a:p>
                      <a:endParaRPr lang="en-ZA"/>
                    </a:p>
                  </a:txBody>
                  <a:tcPr/>
                </a:tc>
              </a:tr>
              <a:tr h="220937">
                <a:tc>
                  <a:txBody>
                    <a:bodyPr/>
                    <a:lstStyle/>
                    <a:p>
                      <a:pPr algn="l">
                        <a:spcAft>
                          <a:spcPts val="0"/>
                        </a:spcAft>
                      </a:pPr>
                      <a:r>
                        <a:rPr lang="en-GB" sz="1400">
                          <a:solidFill>
                            <a:srgbClr val="000000"/>
                          </a:solidFill>
                          <a:effectLst/>
                          <a:latin typeface="Arial"/>
                          <a:ea typeface="MS PGothic"/>
                          <a:cs typeface="Arial"/>
                        </a:rPr>
                        <a:t>SO 1.1</a:t>
                      </a:r>
                      <a:endParaRPr lang="en-ZA" sz="140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l">
                        <a:spcAft>
                          <a:spcPts val="0"/>
                        </a:spcAft>
                      </a:pPr>
                      <a:r>
                        <a:rPr lang="en-GB" sz="1400" dirty="0">
                          <a:solidFill>
                            <a:srgbClr val="000000"/>
                          </a:solidFill>
                          <a:effectLst/>
                          <a:latin typeface="Arial"/>
                          <a:ea typeface="MS PGothic"/>
                          <a:cs typeface="Arial"/>
                        </a:rPr>
                        <a:t>Compliance monitoring of all provinces with gambling legislation.</a:t>
                      </a:r>
                      <a:endParaRPr lang="en-ZA" sz="1400" dirty="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20937">
                <a:tc>
                  <a:txBody>
                    <a:bodyPr/>
                    <a:lstStyle/>
                    <a:p>
                      <a:pPr algn="l">
                        <a:spcAft>
                          <a:spcPts val="0"/>
                        </a:spcAft>
                      </a:pPr>
                      <a:r>
                        <a:rPr lang="en-GB" sz="1400" dirty="0">
                          <a:solidFill>
                            <a:srgbClr val="000000"/>
                          </a:solidFill>
                          <a:effectLst/>
                          <a:latin typeface="Arial"/>
                          <a:ea typeface="MS PGothic"/>
                          <a:cs typeface="Arial"/>
                        </a:rPr>
                        <a:t>SO 1.2</a:t>
                      </a:r>
                      <a:endParaRPr lang="en-ZA" sz="1400" dirty="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c>
                  <a:txBody>
                    <a:bodyPr/>
                    <a:lstStyle/>
                    <a:p>
                      <a:pPr algn="l">
                        <a:spcAft>
                          <a:spcPts val="0"/>
                        </a:spcAft>
                      </a:pPr>
                      <a:r>
                        <a:rPr lang="en-GB" sz="1400" dirty="0">
                          <a:solidFill>
                            <a:srgbClr val="000000"/>
                          </a:solidFill>
                          <a:effectLst/>
                          <a:latin typeface="Arial"/>
                          <a:ea typeface="MS PGothic"/>
                          <a:cs typeface="Arial"/>
                        </a:rPr>
                        <a:t>Combating of unlicensed gambling activities.</a:t>
                      </a:r>
                      <a:endParaRPr lang="en-ZA" sz="1400" dirty="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r>
              <a:tr h="220937">
                <a:tc>
                  <a:txBody>
                    <a:bodyPr/>
                    <a:lstStyle/>
                    <a:p>
                      <a:pPr algn="l">
                        <a:spcAft>
                          <a:spcPts val="0"/>
                        </a:spcAft>
                      </a:pPr>
                      <a:r>
                        <a:rPr lang="en-GB" sz="1400" dirty="0">
                          <a:solidFill>
                            <a:srgbClr val="000000"/>
                          </a:solidFill>
                          <a:effectLst/>
                          <a:latin typeface="Arial"/>
                          <a:ea typeface="MS PGothic"/>
                          <a:cs typeface="Arial"/>
                        </a:rPr>
                        <a:t>SO 1.3 </a:t>
                      </a:r>
                      <a:endParaRPr lang="en-ZA" sz="1400" dirty="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l">
                        <a:spcAft>
                          <a:spcPts val="0"/>
                        </a:spcAft>
                      </a:pPr>
                      <a:r>
                        <a:rPr lang="en-GB" sz="1400" dirty="0">
                          <a:solidFill>
                            <a:srgbClr val="000000"/>
                          </a:solidFill>
                          <a:effectLst/>
                          <a:latin typeface="Arial"/>
                          <a:ea typeface="MS PGothic"/>
                          <a:cs typeface="Arial"/>
                        </a:rPr>
                        <a:t>Suppression of illegal gambling activities</a:t>
                      </a:r>
                      <a:endParaRPr lang="en-ZA" sz="1400" dirty="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37895">
                <a:tc>
                  <a:txBody>
                    <a:bodyPr/>
                    <a:lstStyle/>
                    <a:p>
                      <a:pPr algn="l">
                        <a:spcAft>
                          <a:spcPts val="0"/>
                        </a:spcAft>
                      </a:pPr>
                      <a:r>
                        <a:rPr lang="en-GB" sz="1400">
                          <a:solidFill>
                            <a:srgbClr val="000000"/>
                          </a:solidFill>
                          <a:effectLst/>
                          <a:latin typeface="Arial"/>
                          <a:ea typeface="MS PGothic"/>
                          <a:cs typeface="Arial"/>
                        </a:rPr>
                        <a:t>SO 1.4 </a:t>
                      </a:r>
                      <a:endParaRPr lang="en-ZA" sz="140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l">
                        <a:spcAft>
                          <a:spcPts val="0"/>
                        </a:spcAft>
                      </a:pPr>
                      <a:r>
                        <a:rPr lang="en-GB" sz="1400" dirty="0">
                          <a:solidFill>
                            <a:srgbClr val="000000"/>
                          </a:solidFill>
                          <a:effectLst/>
                          <a:latin typeface="Arial"/>
                          <a:ea typeface="MS PGothic"/>
                          <a:cs typeface="Arial"/>
                        </a:rPr>
                        <a:t>Effective monitoring of Limited </a:t>
                      </a:r>
                      <a:r>
                        <a:rPr lang="en-GB" sz="1400" dirty="0" err="1">
                          <a:solidFill>
                            <a:srgbClr val="000000"/>
                          </a:solidFill>
                          <a:effectLst/>
                          <a:latin typeface="Arial"/>
                          <a:ea typeface="MS PGothic"/>
                          <a:cs typeface="Arial"/>
                        </a:rPr>
                        <a:t>Payout</a:t>
                      </a:r>
                      <a:r>
                        <a:rPr lang="en-GB" sz="1400" dirty="0">
                          <a:solidFill>
                            <a:srgbClr val="000000"/>
                          </a:solidFill>
                          <a:effectLst/>
                          <a:latin typeface="Arial"/>
                          <a:ea typeface="MS PGothic"/>
                          <a:cs typeface="Arial"/>
                        </a:rPr>
                        <a:t> Machines.</a:t>
                      </a:r>
                      <a:endParaRPr lang="en-ZA" sz="1400" dirty="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20937">
                <a:tc>
                  <a:txBody>
                    <a:bodyPr/>
                    <a:lstStyle/>
                    <a:p>
                      <a:pPr algn="l">
                        <a:spcAft>
                          <a:spcPts val="0"/>
                        </a:spcAft>
                      </a:pPr>
                      <a:r>
                        <a:rPr lang="en-GB" sz="1400">
                          <a:solidFill>
                            <a:srgbClr val="000000"/>
                          </a:solidFill>
                          <a:effectLst/>
                          <a:latin typeface="Arial"/>
                          <a:ea typeface="MS PGothic"/>
                          <a:cs typeface="Arial"/>
                        </a:rPr>
                        <a:t>SO 1.5 </a:t>
                      </a:r>
                      <a:endParaRPr lang="en-ZA" sz="140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c>
                  <a:txBody>
                    <a:bodyPr/>
                    <a:lstStyle/>
                    <a:p>
                      <a:pPr algn="l">
                        <a:spcAft>
                          <a:spcPts val="0"/>
                        </a:spcAft>
                      </a:pPr>
                      <a:r>
                        <a:rPr lang="en-GB" sz="1400">
                          <a:solidFill>
                            <a:srgbClr val="000000"/>
                          </a:solidFill>
                          <a:effectLst/>
                          <a:latin typeface="Arial"/>
                          <a:ea typeface="MS PGothic"/>
                          <a:cs typeface="Arial"/>
                        </a:rPr>
                        <a:t>Establish and maintain National Functional Registers.</a:t>
                      </a:r>
                      <a:endParaRPr lang="en-ZA" sz="140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r>
              <a:tr h="304788">
                <a:tc>
                  <a:txBody>
                    <a:bodyPr/>
                    <a:lstStyle/>
                    <a:p>
                      <a:pPr algn="just">
                        <a:spcAft>
                          <a:spcPts val="0"/>
                        </a:spcAft>
                      </a:pPr>
                      <a:r>
                        <a:rPr lang="en-GB" sz="1400" b="1" dirty="0">
                          <a:solidFill>
                            <a:srgbClr val="000000"/>
                          </a:solidFill>
                          <a:effectLst/>
                          <a:latin typeface="Arial"/>
                          <a:ea typeface="MS PGothic"/>
                          <a:cs typeface="Arial"/>
                        </a:rPr>
                        <a:t> </a:t>
                      </a:r>
                      <a:r>
                        <a:rPr lang="en-GB" sz="1400" b="1" dirty="0" smtClean="0">
                          <a:solidFill>
                            <a:srgbClr val="000000"/>
                          </a:solidFill>
                          <a:effectLst/>
                          <a:latin typeface="Arial"/>
                          <a:ea typeface="MS PGothic"/>
                          <a:cs typeface="Arial"/>
                        </a:rPr>
                        <a:t>Programme </a:t>
                      </a:r>
                      <a:r>
                        <a:rPr lang="en-GB" sz="1400" b="1" dirty="0">
                          <a:solidFill>
                            <a:srgbClr val="000000"/>
                          </a:solidFill>
                          <a:effectLst/>
                          <a:latin typeface="Arial"/>
                          <a:ea typeface="MS PGothic"/>
                          <a:cs typeface="Arial"/>
                        </a:rPr>
                        <a:t>2</a:t>
                      </a:r>
                      <a:endParaRPr lang="en-ZA" sz="1400" dirty="0">
                        <a:solidFill>
                          <a:srgbClr val="000000"/>
                        </a:solidFill>
                        <a:effectLst/>
                        <a:latin typeface="Arial"/>
                        <a:ea typeface="MS PGothic"/>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c>
                  <a:txBody>
                    <a:bodyPr/>
                    <a:lstStyle/>
                    <a:p>
                      <a:pPr marL="1270" algn="just">
                        <a:spcAft>
                          <a:spcPts val="0"/>
                        </a:spcAft>
                        <a:tabLst>
                          <a:tab pos="229870" algn="l"/>
                        </a:tabLst>
                      </a:pPr>
                      <a:r>
                        <a:rPr lang="en-GB" sz="1400" b="1" dirty="0">
                          <a:solidFill>
                            <a:srgbClr val="000000"/>
                          </a:solidFill>
                          <a:effectLst/>
                          <a:latin typeface="Arial"/>
                          <a:ea typeface="MS PGothic"/>
                          <a:cs typeface="Arial"/>
                        </a:rPr>
                        <a:t> </a:t>
                      </a:r>
                      <a:r>
                        <a:rPr lang="en-GB" sz="1400" b="1" dirty="0" smtClean="0">
                          <a:solidFill>
                            <a:srgbClr val="000000"/>
                          </a:solidFill>
                          <a:effectLst/>
                          <a:latin typeface="Arial"/>
                          <a:ea typeface="MS PGothic"/>
                          <a:cs typeface="Arial"/>
                        </a:rPr>
                        <a:t>2.</a:t>
                      </a:r>
                      <a:r>
                        <a:rPr lang="en-GB" sz="1400" b="1" baseline="0" dirty="0" smtClean="0">
                          <a:solidFill>
                            <a:srgbClr val="000000"/>
                          </a:solidFill>
                          <a:effectLst/>
                          <a:latin typeface="Arial"/>
                          <a:ea typeface="MS PGothic"/>
                          <a:cs typeface="Arial"/>
                        </a:rPr>
                        <a:t> </a:t>
                      </a:r>
                      <a:r>
                        <a:rPr lang="en-GB" sz="1400" b="1" dirty="0" smtClean="0">
                          <a:solidFill>
                            <a:srgbClr val="000000"/>
                          </a:solidFill>
                          <a:effectLst/>
                          <a:latin typeface="Arial"/>
                          <a:ea typeface="MS PGothic"/>
                          <a:cs typeface="Arial"/>
                        </a:rPr>
                        <a:t>Stakeholder </a:t>
                      </a:r>
                      <a:r>
                        <a:rPr lang="en-GB" sz="1400" b="1" dirty="0">
                          <a:solidFill>
                            <a:srgbClr val="000000"/>
                          </a:solidFill>
                          <a:effectLst/>
                          <a:latin typeface="Arial"/>
                          <a:ea typeface="MS PGothic"/>
                          <a:cs typeface="Arial"/>
                        </a:rPr>
                        <a:t>liaison and advisory services</a:t>
                      </a:r>
                      <a:endParaRPr lang="en-ZA" sz="1400" dirty="0">
                        <a:solidFill>
                          <a:srgbClr val="000000"/>
                        </a:solidFill>
                        <a:effectLst/>
                        <a:latin typeface="Arial"/>
                        <a:ea typeface="MS PGothic"/>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r>
              <a:tr h="220937">
                <a:tc gridSpan="2">
                  <a:txBody>
                    <a:bodyPr/>
                    <a:lstStyle/>
                    <a:p>
                      <a:pPr algn="l">
                        <a:spcAft>
                          <a:spcPts val="0"/>
                        </a:spcAft>
                      </a:pPr>
                      <a:r>
                        <a:rPr lang="en-GB" sz="1400" b="1" dirty="0">
                          <a:solidFill>
                            <a:srgbClr val="000000"/>
                          </a:solidFill>
                          <a:effectLst/>
                          <a:latin typeface="Arial"/>
                          <a:ea typeface="MS PGothic"/>
                          <a:cs typeface="Times New Roman"/>
                        </a:rPr>
                        <a:t>Strategic Outcomes-Oriented Goal:  Enhance Stakeholder Liaison and Statutory Advisory Services</a:t>
                      </a:r>
                      <a:endParaRPr lang="en-ZA" sz="1400" dirty="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hMerge="1">
                  <a:txBody>
                    <a:bodyPr/>
                    <a:lstStyle/>
                    <a:p>
                      <a:endParaRPr lang="en-ZA"/>
                    </a:p>
                  </a:txBody>
                  <a:tcPr/>
                </a:tc>
              </a:tr>
              <a:tr h="220937">
                <a:tc gridSpan="2">
                  <a:txBody>
                    <a:bodyPr/>
                    <a:lstStyle/>
                    <a:p>
                      <a:pPr algn="l">
                        <a:spcAft>
                          <a:spcPts val="0"/>
                        </a:spcAft>
                      </a:pPr>
                      <a:r>
                        <a:rPr lang="en-GB" sz="1400" b="1" dirty="0">
                          <a:solidFill>
                            <a:srgbClr val="000000"/>
                          </a:solidFill>
                          <a:effectLst/>
                          <a:latin typeface="Arial"/>
                          <a:ea typeface="MS PGothic"/>
                          <a:cs typeface="Arial"/>
                        </a:rPr>
                        <a:t>Strategic Objectives</a:t>
                      </a:r>
                      <a:endParaRPr lang="en-ZA" sz="1400" b="1" dirty="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c hMerge="1">
                  <a:txBody>
                    <a:bodyPr/>
                    <a:lstStyle/>
                    <a:p>
                      <a:endParaRPr lang="en-ZA"/>
                    </a:p>
                  </a:txBody>
                  <a:tcPr/>
                </a:tc>
              </a:tr>
              <a:tr h="220937">
                <a:tc>
                  <a:txBody>
                    <a:bodyPr/>
                    <a:lstStyle/>
                    <a:p>
                      <a:pPr algn="l">
                        <a:spcAft>
                          <a:spcPts val="0"/>
                        </a:spcAft>
                      </a:pPr>
                      <a:r>
                        <a:rPr lang="en-GB" sz="1400">
                          <a:solidFill>
                            <a:srgbClr val="000000"/>
                          </a:solidFill>
                          <a:effectLst/>
                          <a:latin typeface="Arial"/>
                          <a:ea typeface="MS PGothic"/>
                          <a:cs typeface="Arial"/>
                        </a:rPr>
                        <a:t>SO 2.1</a:t>
                      </a:r>
                      <a:endParaRPr lang="en-ZA" sz="140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l">
                        <a:spcAft>
                          <a:spcPts val="0"/>
                        </a:spcAft>
                      </a:pPr>
                      <a:r>
                        <a:rPr lang="en-GB" sz="1400" dirty="0">
                          <a:solidFill>
                            <a:srgbClr val="000000"/>
                          </a:solidFill>
                          <a:effectLst/>
                          <a:latin typeface="Arial"/>
                          <a:ea typeface="ヒラギノ角ゴ Pro W3"/>
                          <a:cs typeface="Times New Roman"/>
                        </a:rPr>
                        <a:t>Provided Researched based authoritative advice on gambling.</a:t>
                      </a:r>
                      <a:endParaRPr lang="en-ZA" sz="1400" dirty="0">
                        <a:solidFill>
                          <a:srgbClr val="000000"/>
                        </a:solidFill>
                        <a:effectLst/>
                        <a:latin typeface="Helvetica"/>
                        <a:ea typeface="ヒラギノ角ゴ Pro W3"/>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20937">
                <a:tc>
                  <a:txBody>
                    <a:bodyPr/>
                    <a:lstStyle/>
                    <a:p>
                      <a:pPr algn="l">
                        <a:spcAft>
                          <a:spcPts val="0"/>
                        </a:spcAft>
                      </a:pPr>
                      <a:r>
                        <a:rPr lang="en-GB" sz="1400">
                          <a:solidFill>
                            <a:srgbClr val="000000"/>
                          </a:solidFill>
                          <a:effectLst/>
                          <a:latin typeface="Arial"/>
                          <a:ea typeface="MS PGothic"/>
                          <a:cs typeface="Arial"/>
                        </a:rPr>
                        <a:t>SO 2.2</a:t>
                      </a:r>
                      <a:endParaRPr lang="en-ZA" sz="140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c>
                  <a:txBody>
                    <a:bodyPr/>
                    <a:lstStyle/>
                    <a:p>
                      <a:pPr algn="l">
                        <a:spcAft>
                          <a:spcPts val="0"/>
                        </a:spcAft>
                      </a:pPr>
                      <a:r>
                        <a:rPr lang="en-GB" sz="1400" dirty="0">
                          <a:solidFill>
                            <a:srgbClr val="000000"/>
                          </a:solidFill>
                          <a:effectLst/>
                          <a:latin typeface="Arial"/>
                          <a:ea typeface="MS PGothic"/>
                          <a:cs typeface="Arial"/>
                        </a:rPr>
                        <a:t>Conducted public awareness, education and responsible gambling campaigns.</a:t>
                      </a:r>
                      <a:endParaRPr lang="en-ZA" sz="1400" dirty="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r>
              <a:tr h="359905">
                <a:tc>
                  <a:txBody>
                    <a:bodyPr/>
                    <a:lstStyle/>
                    <a:p>
                      <a:pPr algn="just">
                        <a:spcAft>
                          <a:spcPts val="0"/>
                        </a:spcAft>
                      </a:pPr>
                      <a:r>
                        <a:rPr lang="en-GB" sz="1400" b="1" dirty="0">
                          <a:solidFill>
                            <a:srgbClr val="000000"/>
                          </a:solidFill>
                          <a:effectLst/>
                          <a:latin typeface="Arial"/>
                          <a:ea typeface="MS PGothic"/>
                          <a:cs typeface="Arial"/>
                        </a:rPr>
                        <a:t> </a:t>
                      </a:r>
                      <a:r>
                        <a:rPr lang="en-GB" sz="1400" b="1" dirty="0" smtClean="0">
                          <a:solidFill>
                            <a:srgbClr val="000000"/>
                          </a:solidFill>
                          <a:effectLst/>
                          <a:latin typeface="Arial"/>
                          <a:ea typeface="MS PGothic"/>
                          <a:cs typeface="Arial"/>
                        </a:rPr>
                        <a:t>Programme </a:t>
                      </a:r>
                      <a:r>
                        <a:rPr lang="en-GB" sz="1400" b="1" dirty="0">
                          <a:solidFill>
                            <a:srgbClr val="000000"/>
                          </a:solidFill>
                          <a:effectLst/>
                          <a:latin typeface="Arial"/>
                          <a:ea typeface="MS PGothic"/>
                          <a:cs typeface="Arial"/>
                        </a:rPr>
                        <a:t>3</a:t>
                      </a:r>
                      <a:endParaRPr lang="en-ZA" sz="1400" dirty="0">
                        <a:solidFill>
                          <a:srgbClr val="000000"/>
                        </a:solidFill>
                        <a:effectLst/>
                        <a:latin typeface="Arial"/>
                        <a:ea typeface="MS PGothic"/>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c>
                  <a:txBody>
                    <a:bodyPr/>
                    <a:lstStyle/>
                    <a:p>
                      <a:pPr marL="1270" algn="just">
                        <a:spcAft>
                          <a:spcPts val="0"/>
                        </a:spcAft>
                        <a:tabLst>
                          <a:tab pos="229870" algn="l"/>
                        </a:tabLst>
                      </a:pPr>
                      <a:r>
                        <a:rPr lang="en-GB" sz="1400" b="1" dirty="0">
                          <a:solidFill>
                            <a:srgbClr val="000000"/>
                          </a:solidFill>
                          <a:effectLst/>
                          <a:latin typeface="Arial"/>
                          <a:ea typeface="MS PGothic"/>
                          <a:cs typeface="Arial"/>
                        </a:rPr>
                        <a:t> </a:t>
                      </a:r>
                      <a:r>
                        <a:rPr lang="en-GB" sz="1400" b="1" kern="1200" dirty="0" smtClean="0">
                          <a:solidFill>
                            <a:srgbClr val="000000"/>
                          </a:solidFill>
                          <a:effectLst/>
                          <a:latin typeface="Arial"/>
                          <a:ea typeface="MS PGothic"/>
                          <a:cs typeface="Times New Roman"/>
                        </a:rPr>
                        <a:t>3.</a:t>
                      </a:r>
                      <a:r>
                        <a:rPr lang="en-GB" sz="1400" b="1" kern="1200" baseline="0" dirty="0" smtClean="0">
                          <a:solidFill>
                            <a:srgbClr val="000000"/>
                          </a:solidFill>
                          <a:effectLst/>
                          <a:latin typeface="Arial"/>
                          <a:ea typeface="MS PGothic"/>
                          <a:cs typeface="Times New Roman"/>
                        </a:rPr>
                        <a:t> </a:t>
                      </a:r>
                      <a:r>
                        <a:rPr lang="en-GB" sz="1400" b="1" dirty="0" smtClean="0">
                          <a:solidFill>
                            <a:srgbClr val="000000"/>
                          </a:solidFill>
                          <a:effectLst/>
                          <a:latin typeface="Arial"/>
                          <a:ea typeface="MS PGothic"/>
                          <a:cs typeface="Arial"/>
                        </a:rPr>
                        <a:t>Corporate </a:t>
                      </a:r>
                      <a:r>
                        <a:rPr lang="en-GB" sz="1400" b="1" dirty="0">
                          <a:solidFill>
                            <a:srgbClr val="000000"/>
                          </a:solidFill>
                          <a:effectLst/>
                          <a:latin typeface="Arial"/>
                          <a:ea typeface="MS PGothic"/>
                          <a:cs typeface="Arial"/>
                        </a:rPr>
                        <a:t>Services</a:t>
                      </a:r>
                      <a:endParaRPr lang="en-ZA" sz="1400" dirty="0">
                        <a:solidFill>
                          <a:srgbClr val="000000"/>
                        </a:solidFill>
                        <a:effectLst/>
                        <a:latin typeface="Arial"/>
                        <a:ea typeface="MS PGothic"/>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r>
              <a:tr h="220937">
                <a:tc gridSpan="2">
                  <a:txBody>
                    <a:bodyPr/>
                    <a:lstStyle/>
                    <a:p>
                      <a:pPr algn="l">
                        <a:spcAft>
                          <a:spcPts val="0"/>
                        </a:spcAft>
                      </a:pPr>
                      <a:r>
                        <a:rPr lang="en-GB" sz="1400" b="1" dirty="0">
                          <a:solidFill>
                            <a:srgbClr val="000000"/>
                          </a:solidFill>
                          <a:effectLst/>
                          <a:latin typeface="Arial"/>
                          <a:ea typeface="MS PGothic"/>
                          <a:cs typeface="Times New Roman"/>
                        </a:rPr>
                        <a:t>Strategic Outcome oriented Goal: Optimise organisational excellence</a:t>
                      </a:r>
                      <a:endParaRPr lang="en-ZA" sz="1400" dirty="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hMerge="1">
                  <a:txBody>
                    <a:bodyPr/>
                    <a:lstStyle/>
                    <a:p>
                      <a:endParaRPr lang="en-ZA"/>
                    </a:p>
                  </a:txBody>
                  <a:tcPr/>
                </a:tc>
              </a:tr>
              <a:tr h="220937">
                <a:tc gridSpan="2">
                  <a:txBody>
                    <a:bodyPr/>
                    <a:lstStyle/>
                    <a:p>
                      <a:pPr algn="l">
                        <a:spcAft>
                          <a:spcPts val="0"/>
                        </a:spcAft>
                      </a:pPr>
                      <a:r>
                        <a:rPr lang="en-GB" sz="1400" b="1" dirty="0">
                          <a:solidFill>
                            <a:srgbClr val="000000"/>
                          </a:solidFill>
                          <a:effectLst/>
                          <a:latin typeface="Arial"/>
                          <a:ea typeface="MS PGothic"/>
                          <a:cs typeface="Arial"/>
                        </a:rPr>
                        <a:t>Strategic </a:t>
                      </a:r>
                      <a:r>
                        <a:rPr lang="en-GB" sz="1400" b="1" dirty="0" smtClean="0">
                          <a:solidFill>
                            <a:srgbClr val="000000"/>
                          </a:solidFill>
                          <a:effectLst/>
                          <a:latin typeface="Arial"/>
                          <a:ea typeface="MS PGothic"/>
                          <a:cs typeface="Arial"/>
                        </a:rPr>
                        <a:t>Objectives</a:t>
                      </a:r>
                      <a:r>
                        <a:rPr lang="en-GB" sz="1400" b="1" dirty="0">
                          <a:solidFill>
                            <a:srgbClr val="000000"/>
                          </a:solidFill>
                          <a:effectLst/>
                          <a:latin typeface="Arial"/>
                          <a:ea typeface="MS PGothic"/>
                          <a:cs typeface="Arial"/>
                        </a:rPr>
                        <a:t> </a:t>
                      </a:r>
                      <a:endParaRPr lang="en-ZA" sz="1400" dirty="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c hMerge="1">
                  <a:txBody>
                    <a:bodyPr/>
                    <a:lstStyle/>
                    <a:p>
                      <a:pPr algn="ctr">
                        <a:spcAft>
                          <a:spcPts val="0"/>
                        </a:spcAft>
                      </a:pPr>
                      <a:endParaRPr lang="en-ZA" sz="1400" dirty="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r>
              <a:tr h="220937">
                <a:tc>
                  <a:txBody>
                    <a:bodyPr/>
                    <a:lstStyle/>
                    <a:p>
                      <a:pPr algn="l">
                        <a:spcAft>
                          <a:spcPts val="0"/>
                        </a:spcAft>
                      </a:pPr>
                      <a:r>
                        <a:rPr lang="en-GB" sz="1400">
                          <a:solidFill>
                            <a:srgbClr val="000000"/>
                          </a:solidFill>
                          <a:effectLst/>
                          <a:latin typeface="Arial"/>
                          <a:ea typeface="MS PGothic"/>
                          <a:cs typeface="Arial"/>
                        </a:rPr>
                        <a:t>SO 3.1 </a:t>
                      </a:r>
                      <a:endParaRPr lang="en-ZA" sz="140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l">
                        <a:spcAft>
                          <a:spcPts val="0"/>
                        </a:spcAft>
                      </a:pPr>
                      <a:r>
                        <a:rPr lang="en-GB" sz="1400" dirty="0">
                          <a:solidFill>
                            <a:srgbClr val="000000"/>
                          </a:solidFill>
                          <a:effectLst/>
                          <a:latin typeface="Arial"/>
                          <a:ea typeface="MS PGothic"/>
                          <a:cs typeface="Arial"/>
                        </a:rPr>
                        <a:t>Financial efficiency.</a:t>
                      </a:r>
                      <a:endParaRPr lang="en-ZA" sz="1400" dirty="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20937">
                <a:tc>
                  <a:txBody>
                    <a:bodyPr/>
                    <a:lstStyle/>
                    <a:p>
                      <a:pPr algn="l">
                        <a:spcAft>
                          <a:spcPts val="0"/>
                        </a:spcAft>
                      </a:pPr>
                      <a:r>
                        <a:rPr lang="en-GB" sz="1400">
                          <a:solidFill>
                            <a:srgbClr val="000000"/>
                          </a:solidFill>
                          <a:effectLst/>
                          <a:latin typeface="Arial"/>
                          <a:ea typeface="MS PGothic"/>
                          <a:cs typeface="Arial"/>
                        </a:rPr>
                        <a:t>SO 3.2</a:t>
                      </a:r>
                      <a:endParaRPr lang="en-ZA" sz="140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c>
                  <a:txBody>
                    <a:bodyPr/>
                    <a:lstStyle/>
                    <a:p>
                      <a:pPr algn="l">
                        <a:spcAft>
                          <a:spcPts val="0"/>
                        </a:spcAft>
                      </a:pPr>
                      <a:r>
                        <a:rPr lang="en-GB" sz="1400" dirty="0">
                          <a:solidFill>
                            <a:srgbClr val="000000"/>
                          </a:solidFill>
                          <a:effectLst/>
                          <a:latin typeface="Arial"/>
                          <a:ea typeface="MS PGothic"/>
                          <a:cs typeface="Arial"/>
                        </a:rPr>
                        <a:t>Human resources efficiency.</a:t>
                      </a:r>
                      <a:endParaRPr lang="en-ZA" sz="1400" dirty="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D4B4"/>
                    </a:solidFill>
                  </a:tcPr>
                </a:tc>
              </a:tr>
              <a:tr h="220937">
                <a:tc>
                  <a:txBody>
                    <a:bodyPr/>
                    <a:lstStyle/>
                    <a:p>
                      <a:pPr algn="l">
                        <a:spcAft>
                          <a:spcPts val="0"/>
                        </a:spcAft>
                      </a:pPr>
                      <a:r>
                        <a:rPr lang="en-GB" sz="1400">
                          <a:solidFill>
                            <a:srgbClr val="000000"/>
                          </a:solidFill>
                          <a:effectLst/>
                          <a:latin typeface="Arial"/>
                          <a:ea typeface="MS PGothic"/>
                          <a:cs typeface="Arial"/>
                        </a:rPr>
                        <a:t>SO 3.3</a:t>
                      </a:r>
                      <a:endParaRPr lang="en-ZA" sz="140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FDE9D9"/>
                    </a:solidFill>
                  </a:tcPr>
                </a:tc>
                <a:tc>
                  <a:txBody>
                    <a:bodyPr/>
                    <a:lstStyle/>
                    <a:p>
                      <a:pPr algn="l">
                        <a:spcAft>
                          <a:spcPts val="0"/>
                        </a:spcAft>
                      </a:pPr>
                      <a:r>
                        <a:rPr lang="en-GB" sz="1400" dirty="0">
                          <a:solidFill>
                            <a:srgbClr val="000000"/>
                          </a:solidFill>
                          <a:effectLst/>
                          <a:latin typeface="Arial"/>
                          <a:ea typeface="MS PGothic"/>
                          <a:cs typeface="Arial"/>
                        </a:rPr>
                        <a:t>Improved operational and technical efficiency.</a:t>
                      </a:r>
                      <a:endParaRPr lang="en-ZA" sz="1400" dirty="0">
                        <a:solidFill>
                          <a:srgbClr val="000000"/>
                        </a:solidFill>
                        <a:effectLst/>
                        <a:latin typeface="Arial"/>
                        <a:ea typeface="MS P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FDE9D9"/>
                    </a:solidFill>
                  </a:tcPr>
                </a:tc>
              </a:tr>
            </a:tbl>
          </a:graphicData>
        </a:graphic>
      </p:graphicFrame>
    </p:spTree>
    <p:extLst>
      <p:ext uri="{BB962C8B-B14F-4D97-AF65-F5344CB8AC3E}">
        <p14:creationId xmlns:p14="http://schemas.microsoft.com/office/powerpoint/2010/main" xmlns="" val="3475844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1058862"/>
          </a:xfrm>
        </p:spPr>
        <p:txBody>
          <a:bodyPr/>
          <a:lstStyle/>
          <a:p>
            <a:pPr>
              <a:defRPr/>
            </a:pPr>
            <a:r>
              <a:rPr lang="en-ZA" altLang="en-US" sz="3200" b="1" dirty="0" smtClean="0">
                <a:solidFill>
                  <a:schemeClr val="bg1"/>
                </a:solidFill>
                <a:latin typeface="Arial" pitchFamily="34" charset="0"/>
              </a:rPr>
              <a:t>PERFORMANCE ENVIRONMENT</a:t>
            </a:r>
            <a:endParaRPr lang="en-US" sz="3200" b="1" dirty="0">
              <a:solidFill>
                <a:schemeClr val="bg1"/>
              </a:solidFill>
              <a:latin typeface="Arial"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29</a:t>
            </a:fld>
            <a:endParaRPr lang="en-US" dirty="0"/>
          </a:p>
        </p:txBody>
      </p:sp>
      <p:graphicFrame>
        <p:nvGraphicFramePr>
          <p:cNvPr id="5" name="Diagram 4"/>
          <p:cNvGraphicFramePr/>
          <p:nvPr>
            <p:extLst>
              <p:ext uri="{D42A27DB-BD31-4B8C-83A1-F6EECF244321}">
                <p14:modId xmlns:p14="http://schemas.microsoft.com/office/powerpoint/2010/main" xmlns="" val="3034756398"/>
              </p:ext>
            </p:extLst>
          </p:nvPr>
        </p:nvGraphicFramePr>
        <p:xfrm>
          <a:off x="142844" y="1555845"/>
          <a:ext cx="8858280" cy="5298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450820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54038"/>
            <a:ext cx="8229600" cy="1143000"/>
          </a:xfrm>
        </p:spPr>
        <p:txBody>
          <a:bodyPr/>
          <a:lstStyle/>
          <a:p>
            <a:pPr lvl="2">
              <a:defRPr/>
            </a:pPr>
            <a:r>
              <a:rPr lang="en-ZA" sz="3200" b="1" kern="1200" dirty="0" smtClean="0">
                <a:effectLst>
                  <a:outerShdw blurRad="38100" dist="38100" dir="2700000" algn="tl">
                    <a:srgbClr val="000000">
                      <a:alpha val="43137"/>
                    </a:srgbClr>
                  </a:outerShdw>
                </a:effectLst>
                <a:latin typeface="Arial" pitchFamily="34" charset="0"/>
                <a:ea typeface="+mj-ea"/>
                <a:cs typeface="Arial" pitchFamily="34" charset="0"/>
              </a:rPr>
              <a:t/>
            </a:r>
            <a:br>
              <a:rPr lang="en-ZA" sz="3200" b="1" kern="1200" dirty="0" smtClean="0">
                <a:effectLst>
                  <a:outerShdw blurRad="38100" dist="38100" dir="2700000" algn="tl">
                    <a:srgbClr val="000000">
                      <a:alpha val="43137"/>
                    </a:srgbClr>
                  </a:outerShdw>
                </a:effectLst>
                <a:latin typeface="Arial" pitchFamily="34" charset="0"/>
                <a:ea typeface="+mj-ea"/>
                <a:cs typeface="Arial" pitchFamily="34" charset="0"/>
              </a:rPr>
            </a:br>
            <a:r>
              <a:rPr lang="en-ZA" sz="3200" b="1" kern="1200"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EXECUTIVE SUMMARY </a:t>
            </a:r>
            <a:r>
              <a:rPr lang="en-ZA" sz="3200" b="1" kern="1200" dirty="0" smtClean="0">
                <a:effectLst>
                  <a:outerShdw blurRad="38100" dist="38100" dir="2700000" algn="tl">
                    <a:srgbClr val="000000">
                      <a:alpha val="43137"/>
                    </a:srgbClr>
                  </a:outerShdw>
                </a:effectLst>
                <a:latin typeface="Arial" pitchFamily="34" charset="0"/>
                <a:ea typeface="+mj-ea"/>
                <a:cs typeface="Arial" pitchFamily="34" charset="0"/>
              </a:rPr>
              <a:t/>
            </a:r>
            <a:br>
              <a:rPr lang="en-ZA" sz="3200" b="1" kern="1200" dirty="0" smtClean="0">
                <a:effectLst>
                  <a:outerShdw blurRad="38100" dist="38100" dir="2700000" algn="tl">
                    <a:srgbClr val="000000">
                      <a:alpha val="43137"/>
                    </a:srgbClr>
                  </a:outerShdw>
                </a:effectLst>
                <a:latin typeface="Arial" pitchFamily="34" charset="0"/>
                <a:ea typeface="+mj-ea"/>
                <a:cs typeface="Arial" pitchFamily="34" charset="0"/>
              </a:rPr>
            </a:br>
            <a:endParaRPr lang="en-ZA" sz="3200" b="1" kern="1200" dirty="0" smtClean="0">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4" name="Slide Number Placeholder 3"/>
          <p:cNvSpPr>
            <a:spLocks noGrp="1"/>
          </p:cNvSpPr>
          <p:nvPr>
            <p:ph type="sldNum" sz="quarter" idx="12"/>
          </p:nvPr>
        </p:nvSpPr>
        <p:spPr/>
        <p:txBody>
          <a:bodyPr/>
          <a:lstStyle/>
          <a:p>
            <a:pPr>
              <a:defRPr/>
            </a:pPr>
            <a:fld id="{E4DC7F72-4223-4541-9681-1A715CC40644}" type="slidenum">
              <a:rPr lang="en-US" b="1">
                <a:solidFill>
                  <a:prstClr val="black"/>
                </a:solidFill>
              </a:rPr>
              <a:pPr>
                <a:defRPr/>
              </a:pPr>
              <a:t>3</a:t>
            </a:fld>
            <a:endParaRPr lang="en-US" b="1" dirty="0">
              <a:solidFill>
                <a:prstClr val="black"/>
              </a:solidFill>
            </a:endParaRPr>
          </a:p>
        </p:txBody>
      </p:sp>
      <p:sp>
        <p:nvSpPr>
          <p:cNvPr id="10244" name="Content Placeholder 3"/>
          <p:cNvSpPr>
            <a:spLocks noGrp="1"/>
          </p:cNvSpPr>
          <p:nvPr>
            <p:ph idx="1"/>
          </p:nvPr>
        </p:nvSpPr>
        <p:spPr>
          <a:xfrm>
            <a:off x="152400" y="1785937"/>
            <a:ext cx="8775700" cy="4935537"/>
          </a:xfrm>
        </p:spPr>
        <p:txBody>
          <a:bodyPr/>
          <a:lstStyle/>
          <a:p>
            <a:pPr marL="228600" lvl="2" algn="just">
              <a:lnSpc>
                <a:spcPct val="150000"/>
              </a:lnSpc>
              <a:buFont typeface="Wingdings" panose="05000000000000000000" pitchFamily="2" charset="2"/>
              <a:buChar char="v"/>
            </a:pPr>
            <a:r>
              <a:rPr lang="en-ZA" sz="1350" dirty="0">
                <a:latin typeface="Arial" panose="020B0604020202020204" pitchFamily="34" charset="0"/>
                <a:cs typeface="Arial" panose="020B0604020202020204" pitchFamily="34" charset="0"/>
              </a:rPr>
              <a:t>There were 17 Targets that were to be reported against in the entity’s Annual Performance Plan 2015/2016 in Quarter 3 and 100% of the </a:t>
            </a:r>
            <a:r>
              <a:rPr lang="en-ZA" sz="1350" dirty="0" smtClean="0">
                <a:latin typeface="Arial" panose="020B0604020202020204" pitchFamily="34" charset="0"/>
                <a:cs typeface="Arial" panose="020B0604020202020204" pitchFamily="34" charset="0"/>
              </a:rPr>
              <a:t>targets were achieved.</a:t>
            </a:r>
            <a:endParaRPr lang="en-ZA" altLang="en-US" sz="1350" dirty="0" smtClean="0">
              <a:latin typeface="Arial" panose="020B0604020202020204" pitchFamily="34" charset="0"/>
              <a:cs typeface="Arial" panose="020B0604020202020204" pitchFamily="34" charset="0"/>
            </a:endParaRPr>
          </a:p>
          <a:p>
            <a:pPr marL="228600" lvl="2" algn="just">
              <a:lnSpc>
                <a:spcPct val="150000"/>
              </a:lnSpc>
              <a:buFont typeface="Wingdings" panose="05000000000000000000" pitchFamily="2" charset="2"/>
              <a:buChar char="v"/>
            </a:pPr>
            <a:r>
              <a:rPr lang="en-ZA" altLang="en-US" sz="1350" dirty="0" smtClean="0">
                <a:latin typeface="Arial" panose="020B0604020202020204" pitchFamily="34" charset="0"/>
                <a:cs typeface="Arial" panose="020B0604020202020204" pitchFamily="34" charset="0"/>
              </a:rPr>
              <a:t>The electronic Illegal Gambling Operative Register (IGOR) has been established and rolled out in Quarter 4</a:t>
            </a:r>
          </a:p>
          <a:p>
            <a:pPr marL="228600" lvl="2" algn="just">
              <a:lnSpc>
                <a:spcPct val="150000"/>
              </a:lnSpc>
              <a:buFont typeface="Wingdings" panose="05000000000000000000" pitchFamily="2" charset="2"/>
              <a:buChar char="v"/>
            </a:pPr>
            <a:r>
              <a:rPr lang="en-ZA" altLang="en-US" sz="1350" dirty="0" smtClean="0">
                <a:latin typeface="Arial" panose="020B0604020202020204" pitchFamily="34" charset="0"/>
                <a:cs typeface="Arial" panose="020B0604020202020204" pitchFamily="34" charset="0"/>
              </a:rPr>
              <a:t>The NGB in collaboration with the law enforcement agencies, have identified online gambling syndicates in Gauteng and are in the process of securing arrests. The NGB maintains its leading role in a Project with the HAWKS. </a:t>
            </a:r>
          </a:p>
          <a:p>
            <a:pPr marL="228600" indent="-228600" algn="just">
              <a:lnSpc>
                <a:spcPct val="150000"/>
              </a:lnSpc>
              <a:buFont typeface="Wingdings" panose="05000000000000000000" pitchFamily="2" charset="2"/>
              <a:buChar char="v"/>
            </a:pPr>
            <a:r>
              <a:rPr lang="en-US" altLang="en-US" sz="1350" dirty="0" smtClean="0">
                <a:latin typeface="Arial" panose="020B0604020202020204" pitchFamily="34" charset="0"/>
                <a:cs typeface="Arial" panose="020B0604020202020204" pitchFamily="34" charset="0"/>
              </a:rPr>
              <a:t>The NGB has successfully performed evaluations and compliance monitoring of nine</a:t>
            </a:r>
            <a:r>
              <a:rPr lang="en-US" altLang="en-US" sz="1350" dirty="0" smtClean="0">
                <a:solidFill>
                  <a:srgbClr val="FF0066"/>
                </a:solidFill>
                <a:latin typeface="Arial" panose="020B0604020202020204" pitchFamily="34" charset="0"/>
                <a:cs typeface="Arial" panose="020B0604020202020204" pitchFamily="34" charset="0"/>
              </a:rPr>
              <a:t> </a:t>
            </a:r>
            <a:r>
              <a:rPr lang="en-US" altLang="en-US" sz="1350" dirty="0" smtClean="0">
                <a:latin typeface="Arial" panose="020B0604020202020204" pitchFamily="34" charset="0"/>
                <a:cs typeface="Arial" panose="020B0604020202020204" pitchFamily="34" charset="0"/>
              </a:rPr>
              <a:t>(9) Provincial Licensing Authorities (PLAs).</a:t>
            </a:r>
          </a:p>
          <a:p>
            <a:pPr marL="228600" indent="-228600" algn="just">
              <a:lnSpc>
                <a:spcPct val="150000"/>
              </a:lnSpc>
              <a:buFont typeface="Wingdings" panose="05000000000000000000" pitchFamily="2" charset="2"/>
              <a:buChar char="v"/>
            </a:pPr>
            <a:r>
              <a:rPr lang="en-ZA" altLang="en-US" sz="1350" dirty="0">
                <a:latin typeface="Arial" panose="020B0604020202020204" pitchFamily="34" charset="0"/>
                <a:cs typeface="Arial" panose="020B0604020202020204" pitchFamily="34" charset="0"/>
              </a:rPr>
              <a:t>The NGB gathered national gambling statistics and information about the performance of the South African legalised gambling industry from all Provincial Licensing Authorities (PLA’s). </a:t>
            </a:r>
          </a:p>
          <a:p>
            <a:pPr marL="228600" indent="-228600" algn="just">
              <a:lnSpc>
                <a:spcPct val="150000"/>
              </a:lnSpc>
              <a:buFont typeface="Wingdings" panose="05000000000000000000" pitchFamily="2" charset="2"/>
              <a:buChar char="v"/>
            </a:pPr>
            <a:r>
              <a:rPr lang="en-ZA" altLang="en-US" sz="1350" dirty="0">
                <a:latin typeface="Arial" panose="020B0604020202020204" pitchFamily="34" charset="0"/>
                <a:cs typeface="Arial" panose="020B0604020202020204" pitchFamily="34" charset="0"/>
              </a:rPr>
              <a:t>NGB has commissioned research to determine the socio-economic impact of illegal gambling, with the focus    on online gambling. The NGB is currently involved in gathering data from various stakeholders and gamblers participating in illegal gambling, especially those gambling online. </a:t>
            </a:r>
          </a:p>
        </p:txBody>
      </p:sp>
    </p:spTree>
  </p:cSld>
  <p:clrMapOvr>
    <a:overrideClrMapping bg1="lt1" tx1="dk1" bg2="lt2" tx2="dk2" accent1="accent1" accent2="accent2" accent3="accent3" accent4="accent4" accent5="accent5" accent6="accent6" hlink="hlink" folHlink="folHlink"/>
  </p:clrMapOvr>
  <p:transition advClick="0">
    <p:sndAc>
      <p:stSnd>
        <p:snd r:embed="rId3" name="laser.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760560"/>
          </a:xfrm>
        </p:spPr>
        <p:txBody>
          <a:bodyPr/>
          <a:lstStyle/>
          <a:p>
            <a:pPr>
              <a:defRPr/>
            </a:pPr>
            <a:r>
              <a:rPr lang="en-ZA" altLang="en-US" sz="3200" b="1" dirty="0" smtClean="0">
                <a:solidFill>
                  <a:schemeClr val="bg1"/>
                </a:solidFill>
                <a:latin typeface="Arial" pitchFamily="34" charset="0"/>
              </a:rPr>
              <a:t>OPERATIONAL ENVIRONMENT</a:t>
            </a:r>
            <a:endParaRPr lang="en-US" sz="3200" b="1" dirty="0">
              <a:solidFill>
                <a:schemeClr val="bg1"/>
              </a:solidFill>
              <a:latin typeface="Arial"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30</a:t>
            </a:fld>
            <a:endParaRPr lang="en-US" dirty="0"/>
          </a:p>
        </p:txBody>
      </p:sp>
      <p:sp>
        <p:nvSpPr>
          <p:cNvPr id="2" name="Content Placeholder 1"/>
          <p:cNvSpPr>
            <a:spLocks noGrp="1"/>
          </p:cNvSpPr>
          <p:nvPr>
            <p:ph idx="1"/>
          </p:nvPr>
        </p:nvSpPr>
        <p:spPr>
          <a:xfrm>
            <a:off x="0" y="2169994"/>
            <a:ext cx="9144000" cy="4688006"/>
          </a:xfrm>
        </p:spPr>
        <p:txBody>
          <a:bodyPr/>
          <a:lstStyle/>
          <a:p>
            <a:pPr marL="450850" indent="-273050">
              <a:buFont typeface="+mj-lt"/>
              <a:buAutoNum type="arabicPeriod"/>
            </a:pPr>
            <a:r>
              <a:rPr lang="en-ZA" sz="1800" dirty="0" smtClean="0">
                <a:latin typeface="Arial" panose="020B0604020202020204" pitchFamily="34" charset="0"/>
                <a:cs typeface="Arial" panose="020B0604020202020204" pitchFamily="34" charset="0"/>
              </a:rPr>
              <a:t>Suppression of illegal gambling – including online gambling;</a:t>
            </a:r>
          </a:p>
          <a:p>
            <a:pPr marL="450850" indent="-273050">
              <a:buFont typeface="+mj-lt"/>
              <a:buAutoNum type="arabicPeriod"/>
            </a:pPr>
            <a:r>
              <a:rPr lang="en-ZA" sz="1800" dirty="0" smtClean="0">
                <a:latin typeface="Arial" panose="020B0604020202020204" pitchFamily="34" charset="0"/>
                <a:cs typeface="Arial" panose="020B0604020202020204" pitchFamily="34" charset="0"/>
              </a:rPr>
              <a:t>Combatting unlicensed gambling activities;</a:t>
            </a:r>
            <a:endParaRPr lang="en-US" sz="1800" dirty="0" smtClean="0">
              <a:latin typeface="Arial" panose="020B0604020202020204" pitchFamily="34" charset="0"/>
              <a:cs typeface="Arial" panose="020B0604020202020204" pitchFamily="34" charset="0"/>
            </a:endParaRPr>
          </a:p>
          <a:p>
            <a:pPr marL="450850" indent="-273050">
              <a:buFont typeface="+mj-lt"/>
              <a:buAutoNum type="arabicPeriod"/>
            </a:pPr>
            <a:r>
              <a:rPr lang="en-US" sz="1800" dirty="0" smtClean="0">
                <a:latin typeface="Arial" panose="020B0604020202020204" pitchFamily="34" charset="0"/>
                <a:cs typeface="Arial" panose="020B0604020202020204" pitchFamily="34" charset="0"/>
              </a:rPr>
              <a:t>Revenue generation that will be aligned to a self-funding </a:t>
            </a:r>
            <a:r>
              <a:rPr lang="en-US" sz="1800" dirty="0">
                <a:latin typeface="Arial" panose="020B0604020202020204" pitchFamily="34" charset="0"/>
                <a:cs typeface="Arial" panose="020B0604020202020204" pitchFamily="34" charset="0"/>
              </a:rPr>
              <a:t>model;</a:t>
            </a:r>
            <a:endParaRPr lang="en-ZA" sz="1800" dirty="0">
              <a:latin typeface="Arial" panose="020B0604020202020204" pitchFamily="34" charset="0"/>
              <a:cs typeface="Arial" panose="020B0604020202020204" pitchFamily="34" charset="0"/>
            </a:endParaRPr>
          </a:p>
          <a:p>
            <a:pPr marL="450850" indent="-273050">
              <a:buFont typeface="+mj-lt"/>
              <a:buAutoNum type="arabicPeriod"/>
            </a:pPr>
            <a:r>
              <a:rPr lang="en-US" sz="1800" dirty="0" smtClean="0">
                <a:latin typeface="Arial" panose="020B0604020202020204" pitchFamily="34" charset="0"/>
                <a:cs typeface="Arial" panose="020B0604020202020204" pitchFamily="34" charset="0"/>
              </a:rPr>
              <a:t>Ongoing Research on the socio economic impact of gambling;</a:t>
            </a:r>
          </a:p>
          <a:p>
            <a:pPr marL="450850" indent="-273050">
              <a:buFont typeface="+mj-lt"/>
              <a:buAutoNum type="arabicPeriod"/>
            </a:pPr>
            <a:r>
              <a:rPr lang="en-US" sz="1800" dirty="0" smtClean="0">
                <a:latin typeface="Arial" panose="020B0604020202020204" pitchFamily="34" charset="0"/>
                <a:cs typeface="Arial" panose="020B0604020202020204" pitchFamily="34" charset="0"/>
              </a:rPr>
              <a:t>Develop </a:t>
            </a:r>
            <a:r>
              <a:rPr lang="en-US" sz="1800" dirty="0">
                <a:latin typeface="Arial" panose="020B0604020202020204" pitchFamily="34" charset="0"/>
                <a:cs typeface="Arial" panose="020B0604020202020204" pitchFamily="34" charset="0"/>
              </a:rPr>
              <a:t>norms and standards </a:t>
            </a:r>
            <a:r>
              <a:rPr lang="en-US" sz="1800" dirty="0" smtClean="0">
                <a:latin typeface="Arial" panose="020B0604020202020204" pitchFamily="34" charset="0"/>
                <a:cs typeface="Arial" panose="020B0604020202020204" pitchFamily="34" charset="0"/>
              </a:rPr>
              <a:t>applicable to National and Provincial Regulation;</a:t>
            </a:r>
            <a:endParaRPr lang="en-ZA" sz="1800" dirty="0">
              <a:latin typeface="Arial" panose="020B0604020202020204" pitchFamily="34" charset="0"/>
              <a:cs typeface="Arial" panose="020B0604020202020204" pitchFamily="34" charset="0"/>
            </a:endParaRPr>
          </a:p>
          <a:p>
            <a:pPr marL="450850" indent="-273050">
              <a:buFont typeface="+mj-lt"/>
              <a:buAutoNum type="arabicPeriod"/>
            </a:pPr>
            <a:r>
              <a:rPr lang="en-US" sz="1800" dirty="0">
                <a:latin typeface="Arial" panose="020B0604020202020204" pitchFamily="34" charset="0"/>
                <a:cs typeface="Arial" panose="020B0604020202020204" pitchFamily="34" charset="0"/>
              </a:rPr>
              <a:t>Develop stronger </a:t>
            </a:r>
            <a:r>
              <a:rPr lang="en-US" sz="1800" dirty="0" smtClean="0">
                <a:latin typeface="Arial" panose="020B0604020202020204" pitchFamily="34" charset="0"/>
                <a:cs typeface="Arial" panose="020B0604020202020204" pitchFamily="34" charset="0"/>
              </a:rPr>
              <a:t>regulation models; </a:t>
            </a:r>
          </a:p>
          <a:p>
            <a:pPr marL="450850" indent="-273050">
              <a:buFont typeface="+mj-lt"/>
              <a:buAutoNum type="arabicPeriod"/>
            </a:pPr>
            <a:r>
              <a:rPr lang="en-US" sz="1800" dirty="0" smtClean="0">
                <a:latin typeface="Arial" panose="020B0604020202020204" pitchFamily="34" charset="0"/>
                <a:cs typeface="Arial" panose="020B0604020202020204" pitchFamily="34" charset="0"/>
              </a:rPr>
              <a:t>Exercise </a:t>
            </a:r>
            <a:r>
              <a:rPr lang="en-US" sz="1800" dirty="0">
                <a:latin typeface="Arial" panose="020B0604020202020204" pitchFamily="34" charset="0"/>
                <a:cs typeface="Arial" panose="020B0604020202020204" pitchFamily="34" charset="0"/>
              </a:rPr>
              <a:t>oversight on all provincial gambling </a:t>
            </a:r>
            <a:r>
              <a:rPr lang="en-US" sz="1800" dirty="0" smtClean="0">
                <a:latin typeface="Arial" panose="020B0604020202020204" pitchFamily="34" charset="0"/>
                <a:cs typeface="Arial" panose="020B0604020202020204" pitchFamily="34" charset="0"/>
              </a:rPr>
              <a:t>activities;</a:t>
            </a:r>
            <a:endParaRPr lang="en-ZA" sz="1800" dirty="0">
              <a:latin typeface="Arial" panose="020B0604020202020204" pitchFamily="34" charset="0"/>
              <a:cs typeface="Arial" panose="020B0604020202020204" pitchFamily="34" charset="0"/>
            </a:endParaRPr>
          </a:p>
          <a:p>
            <a:pPr marL="450850" indent="-273050">
              <a:buFont typeface="+mj-lt"/>
              <a:buAutoNum type="arabicPeriod"/>
            </a:pPr>
            <a:r>
              <a:rPr lang="en-US" sz="1800" dirty="0">
                <a:latin typeface="Arial" panose="020B0604020202020204" pitchFamily="34" charset="0"/>
                <a:cs typeface="Arial" panose="020B0604020202020204" pitchFamily="34" charset="0"/>
              </a:rPr>
              <a:t>Demonstrate the </a:t>
            </a:r>
            <a:r>
              <a:rPr lang="en-US" sz="1800" dirty="0" smtClean="0">
                <a:latin typeface="Arial" panose="020B0604020202020204" pitchFamily="34" charset="0"/>
                <a:cs typeface="Arial" panose="020B0604020202020204" pitchFamily="34" charset="0"/>
              </a:rPr>
              <a:t>benefits derived </a:t>
            </a:r>
            <a:r>
              <a:rPr lang="en-US" sz="1800" dirty="0">
                <a:latin typeface="Arial" panose="020B0604020202020204" pitchFamily="34" charset="0"/>
                <a:cs typeface="Arial" panose="020B0604020202020204" pitchFamily="34" charset="0"/>
              </a:rPr>
              <a:t>from the </a:t>
            </a:r>
            <a:r>
              <a:rPr lang="en-US" sz="1800" dirty="0" smtClean="0">
                <a:latin typeface="Arial" panose="020B0604020202020204" pitchFamily="34" charset="0"/>
                <a:cs typeface="Arial" panose="020B0604020202020204" pitchFamily="34" charset="0"/>
              </a:rPr>
              <a:t>returns </a:t>
            </a:r>
            <a:r>
              <a:rPr lang="en-US" sz="1800" dirty="0">
                <a:latin typeface="Arial" panose="020B0604020202020204" pitchFamily="34" charset="0"/>
                <a:cs typeface="Arial" panose="020B0604020202020204" pitchFamily="34" charset="0"/>
              </a:rPr>
              <a:t>from </a:t>
            </a:r>
            <a:r>
              <a:rPr lang="en-US" sz="1800" dirty="0" smtClean="0">
                <a:latin typeface="Arial" panose="020B0604020202020204" pitchFamily="34" charset="0"/>
                <a:cs typeface="Arial" panose="020B0604020202020204" pitchFamily="34" charset="0"/>
              </a:rPr>
              <a:t>the current regulated modes of gambling; </a:t>
            </a:r>
            <a:r>
              <a:rPr lang="en-US" sz="1800" dirty="0">
                <a:latin typeface="Arial" panose="020B0604020202020204" pitchFamily="34" charset="0"/>
                <a:cs typeface="Arial" panose="020B0604020202020204" pitchFamily="34" charset="0"/>
              </a:rPr>
              <a:t>and</a:t>
            </a:r>
            <a:endParaRPr lang="en-US" sz="1800" dirty="0" smtClean="0">
              <a:latin typeface="Arial" panose="020B0604020202020204" pitchFamily="34" charset="0"/>
              <a:cs typeface="Arial" panose="020B0604020202020204" pitchFamily="34" charset="0"/>
            </a:endParaRPr>
          </a:p>
          <a:p>
            <a:pPr marL="450850" indent="-273050">
              <a:buFont typeface="+mj-lt"/>
              <a:buAutoNum type="arabicPeriod"/>
            </a:pPr>
            <a:r>
              <a:rPr lang="en-US" sz="1800" dirty="0" smtClean="0">
                <a:latin typeface="Arial" panose="020B0604020202020204" pitchFamily="34" charset="0"/>
                <a:cs typeface="Arial" panose="020B0604020202020204" pitchFamily="34" charset="0"/>
              </a:rPr>
              <a:t>Provision of reliable information through the establishment and maintenance of national systems.</a:t>
            </a:r>
            <a:endParaRPr lang="en-Z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13428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1058862"/>
          </a:xfrm>
        </p:spPr>
        <p:txBody>
          <a:bodyPr/>
          <a:lstStyle/>
          <a:p>
            <a:pPr>
              <a:defRPr/>
            </a:pPr>
            <a:r>
              <a:rPr lang="en-ZA" altLang="en-US" sz="3200" b="1" dirty="0">
                <a:solidFill>
                  <a:schemeClr val="bg1"/>
                </a:solidFill>
                <a:latin typeface="Arial" pitchFamily="34" charset="0"/>
              </a:rPr>
              <a:t>OPERATIONAL </a:t>
            </a:r>
            <a:r>
              <a:rPr lang="en-ZA" altLang="en-US" sz="3200" b="1" dirty="0" smtClean="0">
                <a:solidFill>
                  <a:schemeClr val="bg1"/>
                </a:solidFill>
                <a:latin typeface="Arial" pitchFamily="34" charset="0"/>
              </a:rPr>
              <a:t>ENVIRONMENT </a:t>
            </a:r>
            <a:r>
              <a:rPr lang="en-ZA" altLang="en-US" sz="3200" b="1" dirty="0" err="1" smtClean="0">
                <a:solidFill>
                  <a:schemeClr val="bg1"/>
                </a:solidFill>
                <a:latin typeface="Arial" pitchFamily="34" charset="0"/>
              </a:rPr>
              <a:t>cont</a:t>
            </a:r>
            <a:r>
              <a:rPr lang="en-ZA" altLang="en-US" sz="3200" b="1" dirty="0" smtClean="0">
                <a:solidFill>
                  <a:schemeClr val="bg1"/>
                </a:solidFill>
                <a:latin typeface="Arial" pitchFamily="34" charset="0"/>
              </a:rPr>
              <a:t>…</a:t>
            </a:r>
            <a:br>
              <a:rPr lang="en-ZA" altLang="en-US" sz="3200" b="1" dirty="0" smtClean="0">
                <a:solidFill>
                  <a:schemeClr val="bg1"/>
                </a:solidFill>
                <a:latin typeface="Arial" pitchFamily="34" charset="0"/>
              </a:rPr>
            </a:br>
            <a:r>
              <a:rPr lang="en-ZA" altLang="en-US" sz="3200" b="1" dirty="0" smtClean="0">
                <a:solidFill>
                  <a:schemeClr val="bg1"/>
                </a:solidFill>
                <a:latin typeface="Arial" pitchFamily="34" charset="0"/>
              </a:rPr>
              <a:t>SECTOR PERFORMANCE, MARKET SHARE AND MARKET CONDUCT</a:t>
            </a:r>
            <a:endParaRPr lang="en-US" sz="3200" b="1" dirty="0">
              <a:solidFill>
                <a:schemeClr val="bg1"/>
              </a:solidFill>
              <a:latin typeface="Arial"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31</a:t>
            </a:fld>
            <a:endParaRPr lang="en-US" dirty="0"/>
          </a:p>
        </p:txBody>
      </p:sp>
      <p:graphicFrame>
        <p:nvGraphicFramePr>
          <p:cNvPr id="11" name="Object 14"/>
          <p:cNvGraphicFramePr>
            <a:graphicFrameLocks/>
          </p:cNvGraphicFramePr>
          <p:nvPr>
            <p:extLst>
              <p:ext uri="{D42A27DB-BD31-4B8C-83A1-F6EECF244321}">
                <p14:modId xmlns:p14="http://schemas.microsoft.com/office/powerpoint/2010/main" xmlns="" val="4152581764"/>
              </p:ext>
            </p:extLst>
          </p:nvPr>
        </p:nvGraphicFramePr>
        <p:xfrm>
          <a:off x="0" y="1637730"/>
          <a:ext cx="9144000" cy="49063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810240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1058862"/>
          </a:xfrm>
        </p:spPr>
        <p:txBody>
          <a:bodyPr/>
          <a:lstStyle/>
          <a:p>
            <a:pPr>
              <a:defRPr/>
            </a:pPr>
            <a:r>
              <a:rPr lang="en-ZA" altLang="en-US" sz="3200" b="1" dirty="0">
                <a:solidFill>
                  <a:schemeClr val="bg1"/>
                </a:solidFill>
                <a:latin typeface="Arial" pitchFamily="34" charset="0"/>
              </a:rPr>
              <a:t>OPERATIONAL ENVIRONMENT </a:t>
            </a:r>
            <a:r>
              <a:rPr lang="en-ZA" altLang="en-US" sz="3200" b="1" dirty="0" err="1">
                <a:solidFill>
                  <a:schemeClr val="bg1"/>
                </a:solidFill>
                <a:latin typeface="Arial" pitchFamily="34" charset="0"/>
              </a:rPr>
              <a:t>cont</a:t>
            </a:r>
            <a:r>
              <a:rPr lang="en-ZA" altLang="en-US" sz="3200" b="1" dirty="0">
                <a:solidFill>
                  <a:schemeClr val="bg1"/>
                </a:solidFill>
                <a:latin typeface="Arial" pitchFamily="34" charset="0"/>
              </a:rPr>
              <a:t>…</a:t>
            </a:r>
            <a:br>
              <a:rPr lang="en-ZA" altLang="en-US" sz="3200" b="1" dirty="0">
                <a:solidFill>
                  <a:schemeClr val="bg1"/>
                </a:solidFill>
                <a:latin typeface="Arial" pitchFamily="34" charset="0"/>
              </a:rPr>
            </a:br>
            <a:r>
              <a:rPr lang="en-ZA" altLang="en-US" sz="3200" b="1" dirty="0">
                <a:solidFill>
                  <a:schemeClr val="bg1"/>
                </a:solidFill>
                <a:latin typeface="Arial" pitchFamily="34" charset="0"/>
              </a:rPr>
              <a:t>SECTOR </a:t>
            </a:r>
            <a:r>
              <a:rPr lang="en-ZA" altLang="en-US" sz="3200" b="1" dirty="0" smtClean="0">
                <a:solidFill>
                  <a:schemeClr val="bg1"/>
                </a:solidFill>
                <a:latin typeface="Arial" pitchFamily="34" charset="0"/>
              </a:rPr>
              <a:t>PERFORMANCE, MARKET SHARE AND MARKET CONDUCT </a:t>
            </a:r>
            <a:endParaRPr lang="en-US" sz="3200" b="1" dirty="0">
              <a:solidFill>
                <a:schemeClr val="bg1"/>
              </a:solidFill>
              <a:latin typeface="Arial"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32</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101065160"/>
              </p:ext>
            </p:extLst>
          </p:nvPr>
        </p:nvGraphicFramePr>
        <p:xfrm>
          <a:off x="402609" y="1980513"/>
          <a:ext cx="8229600" cy="45259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63495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1058862"/>
          </a:xfrm>
        </p:spPr>
        <p:txBody>
          <a:bodyPr/>
          <a:lstStyle/>
          <a:p>
            <a:pPr>
              <a:defRPr/>
            </a:pPr>
            <a:r>
              <a:rPr lang="en-ZA" altLang="en-US" sz="3200" b="1" dirty="0">
                <a:solidFill>
                  <a:schemeClr val="bg1"/>
                </a:solidFill>
                <a:latin typeface="Arial" pitchFamily="34" charset="0"/>
              </a:rPr>
              <a:t>OPERATIONAL ENVIRONMENT </a:t>
            </a:r>
            <a:r>
              <a:rPr lang="en-ZA" altLang="en-US" sz="3200" b="1" dirty="0" err="1">
                <a:solidFill>
                  <a:schemeClr val="bg1"/>
                </a:solidFill>
                <a:latin typeface="Arial" pitchFamily="34" charset="0"/>
              </a:rPr>
              <a:t>cont</a:t>
            </a:r>
            <a:r>
              <a:rPr lang="en-ZA" altLang="en-US" sz="3200" b="1" dirty="0">
                <a:solidFill>
                  <a:schemeClr val="bg1"/>
                </a:solidFill>
                <a:latin typeface="Arial" pitchFamily="34" charset="0"/>
              </a:rPr>
              <a:t>…</a:t>
            </a:r>
            <a:br>
              <a:rPr lang="en-ZA" altLang="en-US" sz="3200" b="1" dirty="0">
                <a:solidFill>
                  <a:schemeClr val="bg1"/>
                </a:solidFill>
                <a:latin typeface="Arial" pitchFamily="34" charset="0"/>
              </a:rPr>
            </a:br>
            <a:r>
              <a:rPr lang="en-ZA" altLang="en-US" sz="3200" b="1" dirty="0">
                <a:solidFill>
                  <a:schemeClr val="bg1"/>
                </a:solidFill>
                <a:latin typeface="Arial" pitchFamily="34" charset="0"/>
              </a:rPr>
              <a:t>SECTOR </a:t>
            </a:r>
            <a:r>
              <a:rPr lang="en-ZA" altLang="en-US" sz="3200" b="1" dirty="0" smtClean="0">
                <a:solidFill>
                  <a:schemeClr val="bg1"/>
                </a:solidFill>
                <a:latin typeface="Arial" pitchFamily="34" charset="0"/>
              </a:rPr>
              <a:t>PERFORMANCE, MARKET SHARE AND </a:t>
            </a:r>
            <a:r>
              <a:rPr lang="en-ZA" altLang="en-US" sz="3200" b="1" dirty="0">
                <a:solidFill>
                  <a:schemeClr val="bg1"/>
                </a:solidFill>
                <a:latin typeface="Arial" pitchFamily="34" charset="0"/>
              </a:rPr>
              <a:t>MARKET CONDUCT </a:t>
            </a:r>
            <a:endParaRPr lang="en-US" sz="3200" b="1" dirty="0">
              <a:solidFill>
                <a:schemeClr val="bg1"/>
              </a:solidFill>
              <a:latin typeface="Arial"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33</a:t>
            </a:fld>
            <a:endParaRPr lang="en-US" dirty="0"/>
          </a:p>
        </p:txBody>
      </p:sp>
      <p:graphicFrame>
        <p:nvGraphicFramePr>
          <p:cNvPr id="6" name="Chart 5"/>
          <p:cNvGraphicFramePr/>
          <p:nvPr>
            <p:extLst>
              <p:ext uri="{D42A27DB-BD31-4B8C-83A1-F6EECF244321}">
                <p14:modId xmlns:p14="http://schemas.microsoft.com/office/powerpoint/2010/main" xmlns="" val="2498339351"/>
              </p:ext>
            </p:extLst>
          </p:nvPr>
        </p:nvGraphicFramePr>
        <p:xfrm>
          <a:off x="191070" y="1978925"/>
          <a:ext cx="8495730" cy="45310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1862480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1058862"/>
          </a:xfrm>
        </p:spPr>
        <p:txBody>
          <a:bodyPr/>
          <a:lstStyle/>
          <a:p>
            <a:pPr>
              <a:defRPr/>
            </a:pPr>
            <a:r>
              <a:rPr lang="en-ZA" altLang="en-US" sz="3200" b="1" dirty="0" smtClean="0">
                <a:solidFill>
                  <a:schemeClr val="bg1"/>
                </a:solidFill>
                <a:latin typeface="Arial" pitchFamily="34" charset="0"/>
              </a:rPr>
              <a:t>ENVISAGED OUTPUTS</a:t>
            </a:r>
            <a:endParaRPr lang="en-US" sz="3200" b="1" dirty="0">
              <a:solidFill>
                <a:schemeClr val="bg1"/>
              </a:solidFill>
              <a:latin typeface="Arial"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34</a:t>
            </a:fld>
            <a:endParaRPr lang="en-US" dirty="0"/>
          </a:p>
        </p:txBody>
      </p:sp>
      <p:sp>
        <p:nvSpPr>
          <p:cNvPr id="5" name="Text Placeholder 1"/>
          <p:cNvSpPr txBox="1">
            <a:spLocks/>
          </p:cNvSpPr>
          <p:nvPr/>
        </p:nvSpPr>
        <p:spPr bwMode="auto">
          <a:xfrm>
            <a:off x="334370" y="1899525"/>
            <a:ext cx="3943320" cy="482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buClr>
                <a:srgbClr val="C00000"/>
              </a:buClr>
              <a:buFont typeface="Arial" pitchFamily="34" charset="0"/>
              <a:buChar char="●"/>
            </a:pPr>
            <a:r>
              <a:rPr lang="en-ZA" sz="1800" b="1" dirty="0" smtClean="0"/>
              <a:t>Amendment of Act</a:t>
            </a:r>
            <a:r>
              <a:rPr lang="en-ZA" sz="1800" dirty="0" smtClean="0"/>
              <a:t> to address  changes in the governance structure </a:t>
            </a:r>
          </a:p>
          <a:p>
            <a:pPr marL="228600" indent="-228600">
              <a:buClr>
                <a:srgbClr val="C00000"/>
              </a:buClr>
              <a:buFont typeface="Arial" pitchFamily="34" charset="0"/>
              <a:buChar char="●"/>
            </a:pPr>
            <a:r>
              <a:rPr lang="en-ZA" sz="1800" b="1" dirty="0" smtClean="0"/>
              <a:t>Review of National Gambling Policy: </a:t>
            </a:r>
            <a:r>
              <a:rPr lang="en-ZA" sz="1800" dirty="0" smtClean="0"/>
              <a:t>to enhance the regulation of the currently regulated gambling modes, having regards to economic and employment benefits within the gambling sector</a:t>
            </a:r>
            <a:endParaRPr lang="en-ZA" sz="1800" b="1" dirty="0" smtClean="0"/>
          </a:p>
          <a:p>
            <a:pPr marL="228600" indent="-228600">
              <a:buClr>
                <a:srgbClr val="C00000"/>
              </a:buClr>
              <a:buFont typeface="Arial" pitchFamily="34" charset="0"/>
              <a:buChar char="●"/>
            </a:pPr>
            <a:r>
              <a:rPr lang="en-ZA" sz="1800" b="1" dirty="0" smtClean="0"/>
              <a:t>NGB contributing to combatting of crime:</a:t>
            </a:r>
            <a:r>
              <a:rPr lang="en-ZA" sz="1800" dirty="0" smtClean="0"/>
              <a:t> working with the law enforcement bodies - established a forum (receives information on illegal practices)</a:t>
            </a:r>
            <a:endParaRPr lang="en-US" sz="1800" dirty="0" smtClean="0"/>
          </a:p>
          <a:p>
            <a:pPr marL="228600" indent="-228600">
              <a:buClr>
                <a:srgbClr val="C00000"/>
              </a:buClr>
              <a:buFont typeface="Arial" pitchFamily="34" charset="0"/>
              <a:buChar char="●"/>
            </a:pPr>
            <a:r>
              <a:rPr lang="en-ZA" sz="1800" b="1" dirty="0" smtClean="0"/>
              <a:t>Develop &amp; provide statistics on jobs created &amp; size of the industry: </a:t>
            </a:r>
            <a:r>
              <a:rPr lang="en-ZA" sz="1800" dirty="0" smtClean="0"/>
              <a:t>investment &amp; impact</a:t>
            </a:r>
            <a:endParaRPr lang="en-US" sz="1800" dirty="0" smtClean="0"/>
          </a:p>
        </p:txBody>
      </p:sp>
      <p:sp>
        <p:nvSpPr>
          <p:cNvPr id="7" name="Text Placeholder 1"/>
          <p:cNvSpPr txBox="1">
            <a:spLocks/>
          </p:cNvSpPr>
          <p:nvPr/>
        </p:nvSpPr>
        <p:spPr>
          <a:xfrm>
            <a:off x="4743480" y="1898282"/>
            <a:ext cx="3943320" cy="4516787"/>
          </a:xfrm>
          <a:prstGeom prst="rect">
            <a:avLst/>
          </a:prstGeom>
        </p:spPr>
        <p:txBody>
          <a:bodyPr>
            <a:noAutofit/>
          </a:bodyPr>
          <a:lstStyle/>
          <a:p>
            <a:pPr marL="228600" indent="-228600" defTabSz="914400" fontAlgn="auto">
              <a:spcBef>
                <a:spcPts val="580"/>
              </a:spcBef>
              <a:spcAft>
                <a:spcPts val="0"/>
              </a:spcAft>
              <a:buClr>
                <a:srgbClr val="C00000"/>
              </a:buClr>
              <a:buSzPct val="85000"/>
              <a:buFont typeface="Arial" pitchFamily="34" charset="0"/>
              <a:buChar char="●"/>
              <a:defRPr/>
            </a:pPr>
            <a:r>
              <a:rPr lang="en-ZA" b="1" dirty="0">
                <a:latin typeface="+mn-lt"/>
              </a:rPr>
              <a:t>Repository of useful information:  </a:t>
            </a:r>
            <a:r>
              <a:rPr lang="en-ZA" dirty="0">
                <a:latin typeface="+mn-lt"/>
              </a:rPr>
              <a:t>used by regulators &amp; stakeholders</a:t>
            </a:r>
            <a:endParaRPr lang="en-US" dirty="0">
              <a:latin typeface="+mn-lt"/>
            </a:endParaRPr>
          </a:p>
          <a:p>
            <a:pPr marL="228600" marR="0" lvl="0" indent="-228600" algn="l" defTabSz="914400" rtl="0" eaLnBrk="1" fontAlgn="auto" latinLnBrk="0" hangingPunct="1">
              <a:lnSpc>
                <a:spcPct val="100000"/>
              </a:lnSpc>
              <a:spcBef>
                <a:spcPts val="580"/>
              </a:spcBef>
              <a:spcAft>
                <a:spcPts val="0"/>
              </a:spcAft>
              <a:buClr>
                <a:srgbClr val="C00000"/>
              </a:buClr>
              <a:buSzPct val="85000"/>
              <a:buFont typeface="Arial" pitchFamily="34" charset="0"/>
              <a:buChar char="●"/>
              <a:tabLst/>
              <a:defRPr/>
            </a:pPr>
            <a:r>
              <a:rPr kumimoji="0" lang="en-ZA" b="1" i="0" u="none" strike="noStrike" kern="1200" cap="none" spc="0" normalizeH="0" baseline="0" noProof="0" dirty="0" smtClean="0">
                <a:ln>
                  <a:noFill/>
                </a:ln>
                <a:solidFill>
                  <a:schemeClr val="tx1"/>
                </a:solidFill>
                <a:effectLst/>
                <a:uLnTx/>
                <a:uFillTx/>
                <a:latin typeface="+mn-lt"/>
                <a:cs typeface="+mn-cs"/>
              </a:rPr>
              <a:t>Suppress &amp; eliminate illegal practices:</a:t>
            </a:r>
            <a:r>
              <a:rPr kumimoji="0" lang="en-ZA" b="1" i="0" u="none" strike="noStrike" kern="1200" cap="none" spc="0" normalizeH="0" noProof="0" dirty="0" smtClean="0">
                <a:ln>
                  <a:noFill/>
                </a:ln>
                <a:solidFill>
                  <a:schemeClr val="tx1"/>
                </a:solidFill>
                <a:effectLst/>
                <a:uLnTx/>
                <a:uFillTx/>
                <a:latin typeface="+mn-lt"/>
                <a:cs typeface="+mn-cs"/>
              </a:rPr>
              <a:t> </a:t>
            </a:r>
            <a:r>
              <a:rPr kumimoji="0" lang="en-ZA" i="0" u="none" strike="noStrike" kern="1200" cap="none" spc="0" normalizeH="0" noProof="0" dirty="0" smtClean="0">
                <a:ln>
                  <a:noFill/>
                </a:ln>
                <a:solidFill>
                  <a:schemeClr val="tx1"/>
                </a:solidFill>
                <a:effectLst/>
                <a:uLnTx/>
                <a:uFillTx/>
                <a:latin typeface="+mn-lt"/>
                <a:cs typeface="+mn-cs"/>
              </a:rPr>
              <a:t>which </a:t>
            </a:r>
            <a:r>
              <a:rPr kumimoji="0" lang="en-ZA" b="0" i="0" u="none" strike="noStrike" kern="1200" cap="none" spc="0" normalizeH="0" baseline="0" noProof="0" dirty="0" smtClean="0">
                <a:ln>
                  <a:noFill/>
                </a:ln>
                <a:solidFill>
                  <a:schemeClr val="tx1"/>
                </a:solidFill>
                <a:effectLst/>
                <a:uLnTx/>
                <a:uFillTx/>
                <a:latin typeface="+mn-lt"/>
                <a:cs typeface="+mn-cs"/>
              </a:rPr>
              <a:t>undermine lawfully conducted business</a:t>
            </a:r>
            <a:endParaRPr kumimoji="0" lang="en-US" b="0" i="0" u="none" strike="noStrike" kern="1200" cap="none" spc="0" normalizeH="0" baseline="0" noProof="0" dirty="0" smtClean="0">
              <a:ln>
                <a:noFill/>
              </a:ln>
              <a:solidFill>
                <a:schemeClr val="tx1"/>
              </a:solidFill>
              <a:effectLst/>
              <a:uLnTx/>
              <a:uFillTx/>
              <a:latin typeface="+mn-lt"/>
              <a:cs typeface="+mn-cs"/>
            </a:endParaRPr>
          </a:p>
          <a:p>
            <a:pPr marL="228600" marR="0" lvl="0" indent="-228600" algn="l" defTabSz="914400" rtl="0" eaLnBrk="1" fontAlgn="auto" latinLnBrk="0" hangingPunct="1">
              <a:lnSpc>
                <a:spcPct val="100000"/>
              </a:lnSpc>
              <a:spcBef>
                <a:spcPts val="580"/>
              </a:spcBef>
              <a:spcAft>
                <a:spcPts val="0"/>
              </a:spcAft>
              <a:buClr>
                <a:srgbClr val="C00000"/>
              </a:buClr>
              <a:buSzPct val="85000"/>
              <a:buFont typeface="Arial" pitchFamily="34" charset="0"/>
              <a:buChar char="●"/>
              <a:tabLst/>
              <a:defRPr/>
            </a:pPr>
            <a:r>
              <a:rPr kumimoji="0" lang="en-ZA" b="1" i="0" u="none" strike="noStrike" kern="1200" cap="none" spc="0" normalizeH="0" baseline="0" noProof="0" dirty="0" smtClean="0">
                <a:ln>
                  <a:noFill/>
                </a:ln>
                <a:solidFill>
                  <a:schemeClr val="tx1"/>
                </a:solidFill>
                <a:effectLst/>
                <a:uLnTx/>
                <a:uFillTx/>
                <a:latin typeface="+mn-lt"/>
                <a:cs typeface="+mn-cs"/>
              </a:rPr>
              <a:t>Education and Awareness: </a:t>
            </a:r>
            <a:r>
              <a:rPr kumimoji="0" lang="en-ZA" i="0" u="none" strike="noStrike" kern="1200" cap="none" spc="0" normalizeH="0" baseline="0" noProof="0" dirty="0" smtClean="0">
                <a:ln>
                  <a:noFill/>
                </a:ln>
                <a:solidFill>
                  <a:schemeClr val="tx1"/>
                </a:solidFill>
                <a:effectLst/>
                <a:uLnTx/>
                <a:uFillTx/>
                <a:latin typeface="+mn-lt"/>
                <a:cs typeface="+mn-cs"/>
              </a:rPr>
              <a:t>Educate and make the public aware of the pro’s and con’s of gambling</a:t>
            </a:r>
            <a:endParaRPr kumimoji="0" lang="en-US" b="0" i="0" u="none" strike="noStrike" kern="1200" cap="none" spc="0" normalizeH="0" baseline="0" noProof="0" dirty="0" smtClean="0">
              <a:ln>
                <a:noFill/>
              </a:ln>
              <a:solidFill>
                <a:schemeClr val="tx1"/>
              </a:solidFill>
              <a:effectLst/>
              <a:uLnTx/>
              <a:uFillTx/>
              <a:latin typeface="+mn-lt"/>
              <a:cs typeface="+mn-cs"/>
            </a:endParaRPr>
          </a:p>
          <a:p>
            <a:pPr marL="228600" marR="0" lvl="0" indent="-228600" algn="l" defTabSz="914400" rtl="0" eaLnBrk="1" fontAlgn="auto" latinLnBrk="0" hangingPunct="1">
              <a:lnSpc>
                <a:spcPct val="100000"/>
              </a:lnSpc>
              <a:spcBef>
                <a:spcPts val="580"/>
              </a:spcBef>
              <a:spcAft>
                <a:spcPts val="0"/>
              </a:spcAft>
              <a:buClr>
                <a:srgbClr val="C00000"/>
              </a:buClr>
              <a:buSzPct val="85000"/>
              <a:buFont typeface="Arial" pitchFamily="34" charset="0"/>
              <a:buChar char="●"/>
              <a:tabLst/>
              <a:defRPr/>
            </a:pPr>
            <a:r>
              <a:rPr kumimoji="0" lang="en-ZA" b="1" i="0" u="none" strike="noStrike" kern="1200" cap="none" spc="0" normalizeH="0" baseline="0" noProof="0" dirty="0" smtClean="0">
                <a:ln>
                  <a:noFill/>
                </a:ln>
                <a:solidFill>
                  <a:schemeClr val="tx1"/>
                </a:solidFill>
                <a:effectLst/>
                <a:uLnTx/>
                <a:uFillTx/>
                <a:latin typeface="+mn-lt"/>
                <a:cs typeface="+mn-cs"/>
              </a:rPr>
              <a:t>Capacity building programme:</a:t>
            </a:r>
            <a:r>
              <a:rPr kumimoji="0" lang="en-ZA" b="0" i="0" u="none" strike="noStrike" kern="1200" cap="none" spc="0" normalizeH="0" baseline="0" noProof="0" dirty="0" smtClean="0">
                <a:ln>
                  <a:noFill/>
                </a:ln>
                <a:solidFill>
                  <a:schemeClr val="tx1"/>
                </a:solidFill>
                <a:effectLst/>
                <a:uLnTx/>
                <a:uFillTx/>
                <a:latin typeface="+mn-lt"/>
                <a:cs typeface="+mn-cs"/>
              </a:rPr>
              <a:t> longer term, towards building &amp; facilitating a range of higher level research skills on problem</a:t>
            </a:r>
            <a:r>
              <a:rPr kumimoji="0" lang="en-ZA" b="0" i="0" u="none" strike="noStrike" kern="1200" cap="none" spc="0" normalizeH="0" noProof="0" dirty="0" smtClean="0">
                <a:ln>
                  <a:noFill/>
                </a:ln>
                <a:solidFill>
                  <a:schemeClr val="tx1"/>
                </a:solidFill>
                <a:effectLst/>
                <a:uLnTx/>
                <a:uFillTx/>
                <a:latin typeface="+mn-lt"/>
                <a:cs typeface="+mn-cs"/>
              </a:rPr>
              <a:t> and</a:t>
            </a:r>
            <a:r>
              <a:rPr kumimoji="0" lang="en-ZA" b="0" i="0" u="none" strike="noStrike" kern="1200" cap="none" spc="0" normalizeH="0" baseline="0" noProof="0" dirty="0" smtClean="0">
                <a:ln>
                  <a:noFill/>
                </a:ln>
                <a:solidFill>
                  <a:schemeClr val="tx1"/>
                </a:solidFill>
                <a:effectLst/>
                <a:uLnTx/>
                <a:uFillTx/>
                <a:latin typeface="+mn-lt"/>
                <a:cs typeface="+mn-cs"/>
              </a:rPr>
              <a:t> responsible gambling  </a:t>
            </a:r>
          </a:p>
          <a:p>
            <a:pPr marL="228600" marR="0" lvl="0" indent="-228600" algn="l" defTabSz="914400" rtl="0" eaLnBrk="1" fontAlgn="auto" latinLnBrk="0" hangingPunct="1">
              <a:lnSpc>
                <a:spcPct val="100000"/>
              </a:lnSpc>
              <a:spcBef>
                <a:spcPts val="580"/>
              </a:spcBef>
              <a:spcAft>
                <a:spcPts val="0"/>
              </a:spcAft>
              <a:buClr>
                <a:srgbClr val="C00000"/>
              </a:buClr>
              <a:buSzPct val="85000"/>
              <a:buFont typeface="Arial" pitchFamily="34" charset="0"/>
              <a:buChar char="●"/>
              <a:tabLst/>
              <a:defRPr/>
            </a:pPr>
            <a:r>
              <a:rPr lang="en-US" dirty="0" smtClean="0">
                <a:latin typeface="+mn-lt"/>
              </a:rPr>
              <a:t>Sharing the ministry’s vision with industry through </a:t>
            </a:r>
            <a:r>
              <a:rPr lang="en-US" b="1" dirty="0" smtClean="0">
                <a:latin typeface="+mn-lt"/>
              </a:rPr>
              <a:t>sectoral dialogue </a:t>
            </a:r>
            <a:endParaRPr kumimoji="0" lang="en-US" b="1" i="0" u="none" strike="noStrike" kern="1200" cap="none" spc="0" normalizeH="0" baseline="0" noProof="0" dirty="0" smtClean="0">
              <a:ln>
                <a:noFill/>
              </a:ln>
              <a:solidFill>
                <a:schemeClr val="tx1"/>
              </a:solidFill>
              <a:effectLst/>
              <a:uLnTx/>
              <a:uFillTx/>
              <a:latin typeface="+mn-lt"/>
              <a:cs typeface="+mn-cs"/>
            </a:endParaRPr>
          </a:p>
          <a:p>
            <a:pPr marL="457200" marR="0" lvl="0" indent="-457200" algn="l" defTabSz="914400" rtl="0" eaLnBrk="1" fontAlgn="auto" latinLnBrk="0" hangingPunct="1">
              <a:lnSpc>
                <a:spcPct val="100000"/>
              </a:lnSpc>
              <a:spcBef>
                <a:spcPts val="580"/>
              </a:spcBef>
              <a:spcAft>
                <a:spcPts val="0"/>
              </a:spcAft>
              <a:buClr>
                <a:srgbClr val="C00000"/>
              </a:buClr>
              <a:buSzPct val="85000"/>
              <a:buFont typeface="Arial" pitchFamily="34" charset="0"/>
              <a:buChar char="●"/>
              <a:tabLst/>
              <a:defRPr/>
            </a:pPr>
            <a:endParaRPr kumimoji="0" lang="en-US" b="0" i="0" u="none" strike="noStrike" kern="1200" cap="none" spc="0" normalizeH="0" baseline="0" noProof="0" dirty="0" smtClean="0">
              <a:ln>
                <a:noFill/>
              </a:ln>
              <a:solidFill>
                <a:schemeClr val="tx1"/>
              </a:solidFill>
              <a:effectLst/>
              <a:uLnTx/>
              <a:uFillTx/>
              <a:latin typeface="+mn-lt"/>
              <a:cs typeface="+mn-cs"/>
            </a:endParaRPr>
          </a:p>
          <a:p>
            <a:pPr marL="274320" marR="0" lvl="0" indent="-274320" algn="l" defTabSz="914400" rtl="0" eaLnBrk="1" fontAlgn="auto" latinLnBrk="0" hangingPunct="1">
              <a:lnSpc>
                <a:spcPct val="100000"/>
              </a:lnSpc>
              <a:spcBef>
                <a:spcPts val="580"/>
              </a:spcBef>
              <a:spcAft>
                <a:spcPts val="0"/>
              </a:spcAft>
              <a:buClr>
                <a:srgbClr val="C00000"/>
              </a:buClr>
              <a:buSzPct val="85000"/>
              <a:buFont typeface="Arial" pitchFamily="34" charset="0"/>
              <a:buChar char="●"/>
              <a:tabLst/>
              <a:defRPr/>
            </a:pPr>
            <a:endParaRPr kumimoji="0" lang="en-US" b="0" i="0" u="none" strike="noStrike" kern="1200" cap="none" spc="0" normalizeH="0" baseline="0" noProof="0" dirty="0">
              <a:ln>
                <a:noFill/>
              </a:ln>
              <a:solidFill>
                <a:schemeClr val="tx1"/>
              </a:solidFill>
              <a:effectLst/>
              <a:uLnTx/>
              <a:uFillTx/>
              <a:latin typeface="+mn-lt"/>
              <a:cs typeface="+mn-cs"/>
            </a:endParaRPr>
          </a:p>
        </p:txBody>
      </p:sp>
    </p:spTree>
    <p:extLst>
      <p:ext uri="{BB962C8B-B14F-4D97-AF65-F5344CB8AC3E}">
        <p14:creationId xmlns:p14="http://schemas.microsoft.com/office/powerpoint/2010/main" xmlns="" val="105204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760560"/>
          </a:xfrm>
        </p:spPr>
        <p:txBody>
          <a:bodyPr/>
          <a:lstStyle/>
          <a:p>
            <a:pPr>
              <a:defRPr/>
            </a:pPr>
            <a:r>
              <a:rPr lang="en-ZA" altLang="en-US" sz="3200" b="1" dirty="0" smtClean="0">
                <a:solidFill>
                  <a:schemeClr val="bg1"/>
                </a:solidFill>
                <a:latin typeface="Arial" pitchFamily="34" charset="0"/>
              </a:rPr>
              <a:t>RISKS TO ACHIEVING THE ENVISAGED OUTPUTS</a:t>
            </a:r>
            <a:endParaRPr lang="en-US" sz="3200" b="1" dirty="0">
              <a:solidFill>
                <a:schemeClr val="bg1"/>
              </a:solidFill>
              <a:latin typeface="Arial"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35</a:t>
            </a:fld>
            <a:endParaRPr lang="en-US" dirty="0"/>
          </a:p>
        </p:txBody>
      </p:sp>
      <p:sp>
        <p:nvSpPr>
          <p:cNvPr id="6" name="Content Placeholder 5"/>
          <p:cNvSpPr>
            <a:spLocks noGrp="1"/>
          </p:cNvSpPr>
          <p:nvPr>
            <p:ph idx="1"/>
          </p:nvPr>
        </p:nvSpPr>
        <p:spPr>
          <a:xfrm>
            <a:off x="150124" y="1774208"/>
            <a:ext cx="8816454" cy="5001904"/>
          </a:xfrm>
        </p:spPr>
        <p:txBody>
          <a:bodyPr/>
          <a:lstStyle/>
          <a:p>
            <a:endParaRPr lang="en-GB" sz="2000" b="1" dirty="0" smtClean="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endParaRPr lang="en-GB" sz="1400" b="1" dirty="0" smtClean="0">
              <a:latin typeface="Arial" panose="020B0604020202020204" pitchFamily="34" charset="0"/>
              <a:cs typeface="Arial" panose="020B0604020202020204" pitchFamily="34" charset="0"/>
            </a:endParaRPr>
          </a:p>
          <a:p>
            <a:pPr marL="0" indent="0">
              <a:buNone/>
            </a:pPr>
            <a:endParaRPr lang="en-GB" sz="1400" b="1" dirty="0" smtClean="0">
              <a:latin typeface="Arial" panose="020B0604020202020204" pitchFamily="34" charset="0"/>
              <a:cs typeface="Arial" panose="020B0604020202020204" pitchFamily="34" charset="0"/>
            </a:endParaRPr>
          </a:p>
          <a:p>
            <a:pPr marL="0" indent="0">
              <a:buNone/>
            </a:pPr>
            <a:r>
              <a:rPr lang="en-GB" sz="1400" b="1" dirty="0" smtClean="0">
                <a:latin typeface="Arial" panose="020B0604020202020204" pitchFamily="34" charset="0"/>
                <a:cs typeface="Arial" panose="020B0604020202020204" pitchFamily="34" charset="0"/>
              </a:rPr>
              <a:t>Risk </a:t>
            </a:r>
            <a:r>
              <a:rPr lang="en-GB" sz="1400" b="1" dirty="0">
                <a:latin typeface="Arial" panose="020B0604020202020204" pitchFamily="34" charset="0"/>
                <a:cs typeface="Arial" panose="020B0604020202020204" pitchFamily="34" charset="0"/>
              </a:rPr>
              <a:t>Management </a:t>
            </a:r>
            <a:endParaRPr lang="en-ZA" sz="1400" dirty="0">
              <a:latin typeface="Arial" panose="020B0604020202020204" pitchFamily="34" charset="0"/>
              <a:cs typeface="Arial" panose="020B0604020202020204" pitchFamily="34" charset="0"/>
            </a:endParaRPr>
          </a:p>
          <a:p>
            <a:pPr marL="0" indent="0">
              <a:buNone/>
            </a:pPr>
            <a:r>
              <a:rPr lang="en-GB" sz="1400" b="1" dirty="0" smtClean="0">
                <a:latin typeface="Arial" panose="020B0604020202020204" pitchFamily="34" charset="0"/>
                <a:cs typeface="Arial" panose="020B0604020202020204" pitchFamily="34" charset="0"/>
              </a:rPr>
              <a:t>Risk</a:t>
            </a:r>
            <a:r>
              <a:rPr lang="en-GB" sz="1400" b="1"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t>
            </a:r>
            <a:endParaRPr lang="en-ZA" sz="1400" dirty="0">
              <a:latin typeface="Arial" panose="020B0604020202020204" pitchFamily="34" charset="0"/>
              <a:cs typeface="Arial" panose="020B0604020202020204" pitchFamily="34" charset="0"/>
            </a:endParaRPr>
          </a:p>
          <a:p>
            <a:pPr lvl="0"/>
            <a:r>
              <a:rPr lang="en-GB" sz="1400" dirty="0">
                <a:latin typeface="Arial" panose="020B0604020202020204" pitchFamily="34" charset="0"/>
                <a:cs typeface="Arial" panose="020B0604020202020204" pitchFamily="34" charset="0"/>
              </a:rPr>
              <a:t>Lack of participation by external stakeholders which results in poor compliance with the gambling provisions.</a:t>
            </a:r>
            <a:endParaRPr lang="en-ZA" sz="1400" dirty="0">
              <a:latin typeface="Arial" panose="020B0604020202020204" pitchFamily="34" charset="0"/>
              <a:cs typeface="Arial" panose="020B0604020202020204" pitchFamily="34" charset="0"/>
            </a:endParaRPr>
          </a:p>
          <a:p>
            <a:pPr lvl="0"/>
            <a:r>
              <a:rPr lang="en-GB" sz="1400" dirty="0">
                <a:latin typeface="Arial" panose="020B0604020202020204" pitchFamily="34" charset="0"/>
                <a:cs typeface="Arial" panose="020B0604020202020204" pitchFamily="34" charset="0"/>
              </a:rPr>
              <a:t>Reluctance by some external stakeholders to contribute to the submission of the information according to the statutory prescripts. </a:t>
            </a:r>
            <a:endParaRPr lang="en-ZA" sz="1400" dirty="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 </a:t>
            </a:r>
            <a:r>
              <a:rPr lang="en-GB" sz="1400" b="1" dirty="0" smtClean="0">
                <a:latin typeface="Arial" panose="020B0604020202020204" pitchFamily="34" charset="0"/>
                <a:cs typeface="Arial" panose="020B0604020202020204" pitchFamily="34" charset="0"/>
              </a:rPr>
              <a:t>Mitigation</a:t>
            </a:r>
            <a:r>
              <a:rPr lang="en-GB" sz="1400" b="1"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t>
            </a:r>
            <a:endParaRPr lang="en-ZA" sz="1400" dirty="0">
              <a:latin typeface="Arial" panose="020B0604020202020204" pitchFamily="34" charset="0"/>
              <a:cs typeface="Arial" panose="020B0604020202020204" pitchFamily="34" charset="0"/>
            </a:endParaRPr>
          </a:p>
          <a:p>
            <a:pPr lvl="0"/>
            <a:r>
              <a:rPr lang="en-GB" sz="1400" dirty="0">
                <a:latin typeface="Arial" panose="020B0604020202020204" pitchFamily="34" charset="0"/>
                <a:cs typeface="Arial" panose="020B0604020202020204" pitchFamily="34" charset="0"/>
              </a:rPr>
              <a:t>The NGB to explore options of reporting the issues at the NGPC and advise the Ministry about the challenges;</a:t>
            </a:r>
            <a:endParaRPr lang="en-ZA" sz="1400" dirty="0">
              <a:latin typeface="Arial" panose="020B0604020202020204" pitchFamily="34" charset="0"/>
              <a:cs typeface="Arial" panose="020B0604020202020204" pitchFamily="34" charset="0"/>
            </a:endParaRPr>
          </a:p>
          <a:p>
            <a:pPr lvl="0"/>
            <a:r>
              <a:rPr lang="en-GB" sz="1400" dirty="0">
                <a:latin typeface="Arial" panose="020B0604020202020204" pitchFamily="34" charset="0"/>
                <a:cs typeface="Arial" panose="020B0604020202020204" pitchFamily="34" charset="0"/>
              </a:rPr>
              <a:t>Develop Memorandum of Understanding (MOU) addressing to provide a mechanism to address matters of non-compliance or non-co-operation;</a:t>
            </a:r>
            <a:endParaRPr lang="en-ZA" sz="1400" dirty="0">
              <a:latin typeface="Arial" panose="020B0604020202020204" pitchFamily="34" charset="0"/>
              <a:cs typeface="Arial" panose="020B0604020202020204" pitchFamily="34" charset="0"/>
            </a:endParaRPr>
          </a:p>
          <a:p>
            <a:pPr lvl="0"/>
            <a:r>
              <a:rPr lang="en-GB" sz="1400" b="1" dirty="0">
                <a:latin typeface="Arial" panose="020B0604020202020204" pitchFamily="34" charset="0"/>
                <a:cs typeface="Arial" panose="020B0604020202020204" pitchFamily="34" charset="0"/>
              </a:rPr>
              <a:t>the </a:t>
            </a:r>
            <a:r>
              <a:rPr lang="en-GB" sz="1400" b="1" dirty="0" err="1">
                <a:latin typeface="Arial" panose="020B0604020202020204" pitchFamily="34" charset="0"/>
                <a:cs typeface="Arial" panose="020B0604020202020204" pitchFamily="34" charset="0"/>
              </a:rPr>
              <a:t>dti</a:t>
            </a: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has started with a comprehensive policy review of the NGA; </a:t>
            </a:r>
            <a:endParaRPr lang="en-ZA" sz="1400" dirty="0">
              <a:latin typeface="Arial" panose="020B0604020202020204" pitchFamily="34" charset="0"/>
              <a:cs typeface="Arial" panose="020B0604020202020204" pitchFamily="34" charset="0"/>
            </a:endParaRPr>
          </a:p>
          <a:p>
            <a:pPr lvl="0"/>
            <a:r>
              <a:rPr lang="en-GB" sz="1400" dirty="0">
                <a:latin typeface="Arial" panose="020B0604020202020204" pitchFamily="34" charset="0"/>
                <a:cs typeface="Arial" panose="020B0604020202020204" pitchFamily="34" charset="0"/>
              </a:rPr>
              <a:t>Intensify compliance with statutory prescripts with respect to the national functional registers.</a:t>
            </a:r>
            <a:endParaRPr lang="en-ZA" sz="14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789347599"/>
              </p:ext>
            </p:extLst>
          </p:nvPr>
        </p:nvGraphicFramePr>
        <p:xfrm>
          <a:off x="68240" y="1972667"/>
          <a:ext cx="8993875" cy="1371600"/>
        </p:xfrm>
        <a:graphic>
          <a:graphicData uri="http://schemas.openxmlformats.org/drawingml/2006/table">
            <a:tbl>
              <a:tblPr firstRow="1" firstCol="1" bandRow="1">
                <a:tableStyleId>{93296810-A885-4BE3-A3E7-6D5BEEA58F35}</a:tableStyleId>
              </a:tblPr>
              <a:tblGrid>
                <a:gridCol w="2390572"/>
                <a:gridCol w="6603303"/>
              </a:tblGrid>
              <a:tr h="257175">
                <a:tc gridSpan="2">
                  <a:txBody>
                    <a:bodyPr/>
                    <a:lstStyle/>
                    <a:p>
                      <a:pPr algn="just">
                        <a:spcAft>
                          <a:spcPts val="0"/>
                        </a:spcAft>
                      </a:pPr>
                      <a:r>
                        <a:rPr lang="en-GB" sz="1800" dirty="0">
                          <a:effectLst/>
                        </a:rPr>
                        <a:t>SOOG 1   Enforce Compliance</a:t>
                      </a:r>
                      <a:endParaRPr lang="en-ZA" sz="1800" dirty="0">
                        <a:solidFill>
                          <a:srgbClr val="000000"/>
                        </a:solidFill>
                        <a:effectLst/>
                        <a:latin typeface="Arial"/>
                        <a:ea typeface="MS PGothic"/>
                        <a:cs typeface="Times New Roman"/>
                      </a:endParaRPr>
                    </a:p>
                  </a:txBody>
                  <a:tcPr marL="68580" marR="68580" marT="0" marB="0"/>
                </a:tc>
                <a:tc hMerge="1">
                  <a:txBody>
                    <a:bodyPr/>
                    <a:lstStyle/>
                    <a:p>
                      <a:endParaRPr lang="en-ZA"/>
                    </a:p>
                  </a:txBody>
                  <a:tcPr/>
                </a:tc>
              </a:tr>
              <a:tr h="262255">
                <a:tc>
                  <a:txBody>
                    <a:bodyPr/>
                    <a:lstStyle/>
                    <a:p>
                      <a:pPr algn="just">
                        <a:spcAft>
                          <a:spcPts val="0"/>
                        </a:spcAft>
                      </a:pPr>
                      <a:r>
                        <a:rPr lang="en-GB" sz="1800" dirty="0">
                          <a:effectLst/>
                        </a:rPr>
                        <a:t>Goal statement</a:t>
                      </a:r>
                      <a:endParaRPr lang="en-ZA" sz="1800" dirty="0">
                        <a:solidFill>
                          <a:srgbClr val="000000"/>
                        </a:solidFill>
                        <a:effectLst/>
                        <a:latin typeface="Arial"/>
                        <a:ea typeface="MS PGothic"/>
                        <a:cs typeface="Times New Roman"/>
                      </a:endParaRPr>
                    </a:p>
                  </a:txBody>
                  <a:tcPr marL="68580" marR="68580" marT="0" marB="0"/>
                </a:tc>
                <a:tc>
                  <a:txBody>
                    <a:bodyPr/>
                    <a:lstStyle/>
                    <a:p>
                      <a:pPr marL="342900" lvl="0" indent="-342900" algn="just">
                        <a:spcAft>
                          <a:spcPts val="0"/>
                        </a:spcAft>
                        <a:buFont typeface="Symbol"/>
                        <a:buBlip>
                          <a:blip r:embed="rId4"/>
                        </a:buBlip>
                      </a:pPr>
                      <a:r>
                        <a:rPr lang="en-GB" sz="1800" dirty="0">
                          <a:effectLst/>
                        </a:rPr>
                        <a:t>Strengthened regulatory oversight on all provincial gambling activities.</a:t>
                      </a:r>
                      <a:endParaRPr lang="en-ZA" sz="1800" dirty="0">
                        <a:effectLst/>
                      </a:endParaRPr>
                    </a:p>
                    <a:p>
                      <a:pPr marL="342900" lvl="0" indent="-342900" algn="just">
                        <a:spcAft>
                          <a:spcPts val="0"/>
                        </a:spcAft>
                        <a:buFont typeface="Symbol"/>
                        <a:buBlip>
                          <a:blip r:embed="rId4"/>
                        </a:buBlip>
                      </a:pPr>
                      <a:r>
                        <a:rPr lang="en-GB" sz="1800" dirty="0">
                          <a:effectLst/>
                        </a:rPr>
                        <a:t>Continuous update and maintenance of national registers contemplated in the legislation.</a:t>
                      </a:r>
                      <a:endParaRPr lang="en-ZA" sz="1800" dirty="0">
                        <a:solidFill>
                          <a:srgbClr val="000000"/>
                        </a:solidFill>
                        <a:effectLst/>
                        <a:latin typeface="Arial"/>
                        <a:ea typeface="MS PGothic"/>
                        <a:cs typeface="Times New Roman"/>
                      </a:endParaRPr>
                    </a:p>
                  </a:txBody>
                  <a:tcPr marL="68580" marR="68580" marT="0" marB="0"/>
                </a:tc>
              </a:tr>
            </a:tbl>
          </a:graphicData>
        </a:graphic>
      </p:graphicFrame>
    </p:spTree>
    <p:extLst>
      <p:ext uri="{BB962C8B-B14F-4D97-AF65-F5344CB8AC3E}">
        <p14:creationId xmlns:p14="http://schemas.microsoft.com/office/powerpoint/2010/main" xmlns="" val="3226779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0" y="-27297"/>
            <a:ext cx="9144000" cy="1760560"/>
          </a:xfrm>
        </p:spPr>
        <p:txBody>
          <a:bodyPr/>
          <a:lstStyle/>
          <a:p>
            <a:pPr>
              <a:defRPr/>
            </a:pPr>
            <a:r>
              <a:rPr lang="en-ZA" altLang="en-US" sz="3200" b="1" dirty="0">
                <a:solidFill>
                  <a:schemeClr val="bg1"/>
                </a:solidFill>
                <a:latin typeface="Arial" pitchFamily="34" charset="0"/>
              </a:rPr>
              <a:t>RISKS TO ACHIEVING THE ENVISAGED OUTPUTS</a:t>
            </a:r>
            <a:r>
              <a:rPr lang="en-ZA" altLang="en-US" sz="3200" b="1" dirty="0" smtClean="0">
                <a:solidFill>
                  <a:schemeClr val="bg1"/>
                </a:solidFill>
                <a:latin typeface="Arial" pitchFamily="34" charset="0"/>
              </a:rPr>
              <a:t> </a:t>
            </a:r>
            <a:r>
              <a:rPr lang="en-ZA" altLang="en-US" sz="3200" b="1" dirty="0" err="1" smtClean="0">
                <a:solidFill>
                  <a:schemeClr val="bg1"/>
                </a:solidFill>
                <a:latin typeface="Arial" pitchFamily="34" charset="0"/>
              </a:rPr>
              <a:t>Cont</a:t>
            </a:r>
            <a:r>
              <a:rPr lang="en-ZA" altLang="en-US" sz="3200" b="1" dirty="0" smtClean="0">
                <a:solidFill>
                  <a:schemeClr val="bg1"/>
                </a:solidFill>
                <a:latin typeface="Arial" pitchFamily="34" charset="0"/>
              </a:rPr>
              <a:t>…</a:t>
            </a:r>
            <a:endParaRPr lang="en-US" sz="3200" b="1" dirty="0">
              <a:solidFill>
                <a:schemeClr val="bg1"/>
              </a:solidFill>
              <a:latin typeface="Arial"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36</a:t>
            </a:fld>
            <a:endParaRPr lang="en-US" dirty="0"/>
          </a:p>
        </p:txBody>
      </p:sp>
      <p:sp>
        <p:nvSpPr>
          <p:cNvPr id="6" name="Content Placeholder 5"/>
          <p:cNvSpPr>
            <a:spLocks noGrp="1"/>
          </p:cNvSpPr>
          <p:nvPr>
            <p:ph idx="1"/>
          </p:nvPr>
        </p:nvSpPr>
        <p:spPr>
          <a:xfrm>
            <a:off x="109182" y="1888242"/>
            <a:ext cx="8939284" cy="5001904"/>
          </a:xfrm>
        </p:spPr>
        <p:txBody>
          <a:bodyPr/>
          <a:lstStyle/>
          <a:p>
            <a:endParaRPr lang="en-GB" sz="1800" b="1" dirty="0" smtClean="0">
              <a:cs typeface="Arial" panose="020B0604020202020204" pitchFamily="34" charset="0"/>
            </a:endParaRPr>
          </a:p>
          <a:p>
            <a:endParaRPr lang="en-GB" sz="1800" b="1" dirty="0">
              <a:cs typeface="Arial" panose="020B0604020202020204" pitchFamily="34" charset="0"/>
            </a:endParaRPr>
          </a:p>
          <a:p>
            <a:endParaRPr lang="en-GB" sz="1800" b="1" dirty="0" smtClean="0">
              <a:cs typeface="Arial" panose="020B0604020202020204" pitchFamily="34" charset="0"/>
            </a:endParaRPr>
          </a:p>
          <a:p>
            <a:pPr marL="0" indent="0">
              <a:buNone/>
            </a:pPr>
            <a:endParaRPr lang="en-GB" sz="1800" b="1" dirty="0" smtClean="0">
              <a:cs typeface="Arial" panose="020B0604020202020204" pitchFamily="34" charset="0"/>
            </a:endParaRPr>
          </a:p>
          <a:p>
            <a:pPr marL="0" indent="0">
              <a:buNone/>
            </a:pPr>
            <a:r>
              <a:rPr lang="en-GB" sz="1800" b="1" dirty="0" smtClean="0">
                <a:cs typeface="Arial" panose="020B0604020202020204" pitchFamily="34" charset="0"/>
              </a:rPr>
              <a:t>Risk </a:t>
            </a:r>
            <a:r>
              <a:rPr lang="en-GB" sz="1800" b="1" dirty="0">
                <a:cs typeface="Arial" panose="020B0604020202020204" pitchFamily="34" charset="0"/>
              </a:rPr>
              <a:t>Management </a:t>
            </a:r>
            <a:endParaRPr lang="en-ZA" sz="1800" dirty="0">
              <a:cs typeface="Arial" panose="020B0604020202020204" pitchFamily="34" charset="0"/>
            </a:endParaRPr>
          </a:p>
          <a:p>
            <a:pPr marL="0" indent="0">
              <a:buNone/>
            </a:pPr>
            <a:r>
              <a:rPr lang="en-GB" sz="1800" b="1" dirty="0" smtClean="0">
                <a:cs typeface="Arial" panose="020B0604020202020204" pitchFamily="34" charset="0"/>
              </a:rPr>
              <a:t>Risk</a:t>
            </a:r>
            <a:r>
              <a:rPr lang="en-GB" sz="1800" b="1" dirty="0">
                <a:cs typeface="Arial" panose="020B0604020202020204" pitchFamily="34" charset="0"/>
              </a:rPr>
              <a:t>:</a:t>
            </a:r>
            <a:r>
              <a:rPr lang="en-GB" sz="1800" dirty="0">
                <a:cs typeface="Arial" panose="020B0604020202020204" pitchFamily="34" charset="0"/>
              </a:rPr>
              <a:t>			</a:t>
            </a:r>
            <a:endParaRPr lang="en-ZA" sz="1800" dirty="0">
              <a:cs typeface="Arial" panose="020B0604020202020204" pitchFamily="34" charset="0"/>
            </a:endParaRPr>
          </a:p>
          <a:p>
            <a:pPr lvl="0"/>
            <a:r>
              <a:rPr lang="en-GB" sz="1800" dirty="0"/>
              <a:t>Uncoordinated research with external regulatory stakeholders on matters of national importance regarding cooperative research initiatives; and</a:t>
            </a:r>
            <a:endParaRPr lang="en-ZA" sz="1800" dirty="0"/>
          </a:p>
          <a:p>
            <a:pPr lvl="0"/>
            <a:r>
              <a:rPr lang="en-GB" sz="1800" dirty="0"/>
              <a:t>Duplication of research initiatives among the gambling regulatory jurisdictions (PLAs).</a:t>
            </a:r>
            <a:endParaRPr lang="en-ZA" sz="1800" dirty="0"/>
          </a:p>
          <a:p>
            <a:pPr marL="0" indent="0">
              <a:buNone/>
            </a:pPr>
            <a:r>
              <a:rPr lang="en-GB" sz="1800" b="1" dirty="0" smtClean="0">
                <a:cs typeface="Arial" panose="020B0604020202020204" pitchFamily="34" charset="0"/>
              </a:rPr>
              <a:t>Mitigation</a:t>
            </a:r>
            <a:r>
              <a:rPr lang="en-GB" sz="1800" b="1" dirty="0">
                <a:cs typeface="Arial" panose="020B0604020202020204" pitchFamily="34" charset="0"/>
              </a:rPr>
              <a:t>:</a:t>
            </a:r>
            <a:r>
              <a:rPr lang="en-GB" sz="1800" dirty="0">
                <a:cs typeface="Arial" panose="020B0604020202020204" pitchFamily="34" charset="0"/>
              </a:rPr>
              <a:t>	</a:t>
            </a:r>
            <a:endParaRPr lang="en-ZA" sz="1800" dirty="0">
              <a:cs typeface="Arial" panose="020B0604020202020204" pitchFamily="34" charset="0"/>
            </a:endParaRPr>
          </a:p>
          <a:p>
            <a:pPr lvl="0"/>
            <a:r>
              <a:rPr lang="en-GB" sz="1800" dirty="0"/>
              <a:t>Coordinate the research strategy with provinces on issues of national importance with PLAs; and</a:t>
            </a:r>
            <a:endParaRPr lang="en-ZA" sz="1800" dirty="0"/>
          </a:p>
          <a:p>
            <a:pPr lvl="0"/>
            <a:r>
              <a:rPr lang="en-GB" sz="1800" dirty="0"/>
              <a:t>Develop a business model that provides for the coordinated and integrated research with the PLAs.</a:t>
            </a:r>
            <a:endParaRPr lang="en-ZA" sz="1800" dirty="0"/>
          </a:p>
        </p:txBody>
      </p:sp>
      <p:graphicFrame>
        <p:nvGraphicFramePr>
          <p:cNvPr id="2" name="Table 1"/>
          <p:cNvGraphicFramePr>
            <a:graphicFrameLocks noGrp="1"/>
          </p:cNvGraphicFramePr>
          <p:nvPr>
            <p:extLst>
              <p:ext uri="{D42A27DB-BD31-4B8C-83A1-F6EECF244321}">
                <p14:modId xmlns:p14="http://schemas.microsoft.com/office/powerpoint/2010/main" xmlns="" val="2525611399"/>
              </p:ext>
            </p:extLst>
          </p:nvPr>
        </p:nvGraphicFramePr>
        <p:xfrm>
          <a:off x="13648" y="1888242"/>
          <a:ext cx="9034818" cy="1371600"/>
        </p:xfrm>
        <a:graphic>
          <a:graphicData uri="http://schemas.openxmlformats.org/drawingml/2006/table">
            <a:tbl>
              <a:tblPr firstRow="1" firstCol="1" bandRow="1">
                <a:tableStyleId>{00A15C55-8517-42AA-B614-E9B94910E393}</a:tableStyleId>
              </a:tblPr>
              <a:tblGrid>
                <a:gridCol w="2085236"/>
                <a:gridCol w="6949582"/>
              </a:tblGrid>
              <a:tr h="262255">
                <a:tc gridSpan="2">
                  <a:txBody>
                    <a:bodyPr/>
                    <a:lstStyle/>
                    <a:p>
                      <a:pPr algn="just">
                        <a:spcAft>
                          <a:spcPts val="0"/>
                        </a:spcAft>
                      </a:pPr>
                      <a:r>
                        <a:rPr lang="en-GB" sz="1800" dirty="0">
                          <a:effectLst/>
                        </a:rPr>
                        <a:t>SOOG 2  Enhance Stakeholder Liaison and Statutory Advisory Services</a:t>
                      </a:r>
                      <a:endParaRPr lang="en-ZA" sz="1800" dirty="0">
                        <a:solidFill>
                          <a:srgbClr val="000000"/>
                        </a:solidFill>
                        <a:effectLst/>
                        <a:latin typeface="Arial"/>
                        <a:ea typeface="MS PGothic"/>
                        <a:cs typeface="Times New Roman"/>
                      </a:endParaRPr>
                    </a:p>
                  </a:txBody>
                  <a:tcPr marL="68580" marR="68580" marT="0" marB="0"/>
                </a:tc>
                <a:tc hMerge="1">
                  <a:txBody>
                    <a:bodyPr/>
                    <a:lstStyle/>
                    <a:p>
                      <a:endParaRPr lang="en-ZA"/>
                    </a:p>
                  </a:txBody>
                  <a:tcPr/>
                </a:tc>
              </a:tr>
              <a:tr h="262255">
                <a:tc>
                  <a:txBody>
                    <a:bodyPr/>
                    <a:lstStyle/>
                    <a:p>
                      <a:pPr algn="just">
                        <a:spcAft>
                          <a:spcPts val="0"/>
                        </a:spcAft>
                      </a:pPr>
                      <a:r>
                        <a:rPr lang="en-GB" sz="1800" dirty="0">
                          <a:effectLst/>
                        </a:rPr>
                        <a:t>Goal statement</a:t>
                      </a:r>
                      <a:endParaRPr lang="en-ZA" sz="1800" dirty="0">
                        <a:solidFill>
                          <a:srgbClr val="000000"/>
                        </a:solidFill>
                        <a:effectLst/>
                        <a:latin typeface="Arial"/>
                        <a:ea typeface="MS PGothic"/>
                        <a:cs typeface="Times New Roman"/>
                      </a:endParaRPr>
                    </a:p>
                  </a:txBody>
                  <a:tcPr marL="68580" marR="68580" marT="0" marB="0"/>
                </a:tc>
                <a:tc>
                  <a:txBody>
                    <a:bodyPr/>
                    <a:lstStyle/>
                    <a:p>
                      <a:pPr marL="177800" lvl="0" indent="-177800" algn="just">
                        <a:spcAft>
                          <a:spcPts val="0"/>
                        </a:spcAft>
                        <a:buFont typeface="Symbol"/>
                        <a:buBlip>
                          <a:blip r:embed="rId4"/>
                        </a:buBlip>
                      </a:pPr>
                      <a:r>
                        <a:rPr lang="en-GB" sz="1800" dirty="0">
                          <a:effectLst/>
                        </a:rPr>
                        <a:t>Comprehensive and researched advisory services provided to the Minister, </a:t>
                      </a:r>
                      <a:r>
                        <a:rPr lang="en-GB" sz="1800" b="1" dirty="0">
                          <a:effectLst/>
                        </a:rPr>
                        <a:t>the </a:t>
                      </a:r>
                      <a:r>
                        <a:rPr lang="en-GB" sz="1800" b="1" dirty="0" err="1">
                          <a:effectLst/>
                        </a:rPr>
                        <a:t>dti</a:t>
                      </a:r>
                      <a:r>
                        <a:rPr lang="en-GB" sz="1800" b="1" dirty="0">
                          <a:effectLst/>
                        </a:rPr>
                        <a:t> </a:t>
                      </a:r>
                      <a:r>
                        <a:rPr lang="en-GB" sz="1800" dirty="0">
                          <a:effectLst/>
                        </a:rPr>
                        <a:t>and NGPC to ensure inter-governmental governance information and research within the gambling sector informs policy and regulatory development inputs.</a:t>
                      </a:r>
                      <a:endParaRPr lang="en-ZA" sz="1800" dirty="0">
                        <a:solidFill>
                          <a:srgbClr val="000000"/>
                        </a:solidFill>
                        <a:effectLst/>
                        <a:latin typeface="Arial"/>
                        <a:ea typeface="MS PGothic"/>
                        <a:cs typeface="Times New Roman"/>
                      </a:endParaRPr>
                    </a:p>
                  </a:txBody>
                  <a:tcPr marL="68580" marR="68580" marT="0" marB="0"/>
                </a:tc>
              </a:tr>
            </a:tbl>
          </a:graphicData>
        </a:graphic>
      </p:graphicFrame>
    </p:spTree>
    <p:extLst>
      <p:ext uri="{BB962C8B-B14F-4D97-AF65-F5344CB8AC3E}">
        <p14:creationId xmlns:p14="http://schemas.microsoft.com/office/powerpoint/2010/main" xmlns="" val="28259432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760560"/>
          </a:xfrm>
        </p:spPr>
        <p:txBody>
          <a:bodyPr/>
          <a:lstStyle/>
          <a:p>
            <a:pPr>
              <a:defRPr/>
            </a:pPr>
            <a:r>
              <a:rPr lang="en-ZA" altLang="en-US" sz="3200" b="1" dirty="0">
                <a:solidFill>
                  <a:schemeClr val="bg1"/>
                </a:solidFill>
                <a:latin typeface="Arial" pitchFamily="34" charset="0"/>
              </a:rPr>
              <a:t>RISKS TO ACHIEVING THE ENVISAGED </a:t>
            </a:r>
            <a:r>
              <a:rPr lang="en-ZA" altLang="en-US" sz="3200" b="1" dirty="0" smtClean="0">
                <a:solidFill>
                  <a:schemeClr val="bg1"/>
                </a:solidFill>
                <a:latin typeface="Arial" pitchFamily="34" charset="0"/>
              </a:rPr>
              <a:t>OUTPUTS </a:t>
            </a:r>
            <a:r>
              <a:rPr lang="en-ZA" altLang="en-US" sz="3200" b="1" dirty="0" err="1" smtClean="0">
                <a:solidFill>
                  <a:schemeClr val="bg1"/>
                </a:solidFill>
                <a:latin typeface="Arial" pitchFamily="34" charset="0"/>
              </a:rPr>
              <a:t>Cont</a:t>
            </a:r>
            <a:r>
              <a:rPr lang="en-ZA" altLang="en-US" sz="3200" b="1" dirty="0">
                <a:solidFill>
                  <a:schemeClr val="bg1"/>
                </a:solidFill>
                <a:latin typeface="Arial" pitchFamily="34" charset="0"/>
              </a:rPr>
              <a:t>…</a:t>
            </a:r>
            <a:endParaRPr lang="en-US" sz="3200" b="1" dirty="0">
              <a:solidFill>
                <a:schemeClr val="bg1"/>
              </a:solidFill>
              <a:latin typeface="Arial"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37</a:t>
            </a:fld>
            <a:endParaRPr lang="en-US" dirty="0"/>
          </a:p>
        </p:txBody>
      </p:sp>
      <p:sp>
        <p:nvSpPr>
          <p:cNvPr id="6" name="Content Placeholder 5"/>
          <p:cNvSpPr>
            <a:spLocks noGrp="1"/>
          </p:cNvSpPr>
          <p:nvPr>
            <p:ph idx="1"/>
          </p:nvPr>
        </p:nvSpPr>
        <p:spPr>
          <a:xfrm>
            <a:off x="0" y="1856096"/>
            <a:ext cx="9144000" cy="5001904"/>
          </a:xfrm>
        </p:spPr>
        <p:txBody>
          <a:bodyPr/>
          <a:lstStyle/>
          <a:p>
            <a:endParaRPr lang="en-GB" sz="2000" b="1" dirty="0" smtClean="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a:p>
            <a:endParaRPr lang="en-GB" sz="2000" b="1" dirty="0" smtClean="0">
              <a:latin typeface="Arial" panose="020B0604020202020204" pitchFamily="34" charset="0"/>
              <a:cs typeface="Arial" panose="020B0604020202020204" pitchFamily="34" charset="0"/>
            </a:endParaRPr>
          </a:p>
          <a:p>
            <a:endParaRPr lang="en-GB" sz="2000" b="1" dirty="0" smtClean="0">
              <a:latin typeface="Arial" panose="020B0604020202020204" pitchFamily="34" charset="0"/>
              <a:cs typeface="Arial" panose="020B0604020202020204" pitchFamily="34" charset="0"/>
            </a:endParaRPr>
          </a:p>
          <a:p>
            <a:pPr marL="0" indent="0">
              <a:buNone/>
            </a:pPr>
            <a:endParaRPr lang="en-GB" sz="2000" b="1" dirty="0" smtClean="0">
              <a:latin typeface="Arial" panose="020B0604020202020204" pitchFamily="34" charset="0"/>
              <a:cs typeface="Arial" panose="020B0604020202020204" pitchFamily="34" charset="0"/>
            </a:endParaRPr>
          </a:p>
          <a:p>
            <a:pPr marL="0" indent="0">
              <a:buNone/>
            </a:pPr>
            <a:r>
              <a:rPr lang="en-GB" sz="2000" b="1" dirty="0" smtClean="0">
                <a:latin typeface="Arial" panose="020B0604020202020204" pitchFamily="34" charset="0"/>
                <a:cs typeface="Arial" panose="020B0604020202020204" pitchFamily="34" charset="0"/>
              </a:rPr>
              <a:t>Risk </a:t>
            </a:r>
            <a:r>
              <a:rPr lang="en-GB" sz="2000" b="1" dirty="0">
                <a:latin typeface="Arial" panose="020B0604020202020204" pitchFamily="34" charset="0"/>
                <a:cs typeface="Arial" panose="020B0604020202020204" pitchFamily="34" charset="0"/>
              </a:rPr>
              <a:t>Management </a:t>
            </a:r>
            <a:endParaRPr lang="en-ZA" sz="2000" dirty="0">
              <a:latin typeface="Arial" panose="020B0604020202020204" pitchFamily="34" charset="0"/>
              <a:cs typeface="Arial" panose="020B0604020202020204" pitchFamily="34" charset="0"/>
            </a:endParaRPr>
          </a:p>
          <a:p>
            <a:pPr marL="0" indent="0">
              <a:buNone/>
            </a:pPr>
            <a:r>
              <a:rPr lang="en-GB" sz="2000" b="1" dirty="0" smtClean="0">
                <a:latin typeface="Arial" panose="020B0604020202020204" pitchFamily="34" charset="0"/>
                <a:cs typeface="Arial" panose="020B0604020202020204" pitchFamily="34" charset="0"/>
              </a:rPr>
              <a:t>Risk</a:t>
            </a:r>
            <a:r>
              <a:rPr lang="en-GB" sz="2000" b="1" dirty="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			</a:t>
            </a:r>
            <a:endParaRPr lang="en-ZA" sz="2000" dirty="0">
              <a:latin typeface="Arial" panose="020B0604020202020204" pitchFamily="34" charset="0"/>
              <a:cs typeface="Arial" panose="020B0604020202020204" pitchFamily="34" charset="0"/>
            </a:endParaRPr>
          </a:p>
          <a:p>
            <a:pPr lvl="0"/>
            <a:r>
              <a:rPr lang="en-GB" sz="2000" dirty="0"/>
              <a:t>Lack of organisational effectiveness and efficiency, resulting in a dysfunctional organisation.</a:t>
            </a:r>
            <a:endParaRPr lang="en-ZA" sz="2000" dirty="0"/>
          </a:p>
          <a:p>
            <a:pPr marL="0" indent="0">
              <a:buNone/>
            </a:pPr>
            <a:r>
              <a:rPr lang="en-GB" sz="2000" b="1" dirty="0" smtClean="0">
                <a:latin typeface="Arial" panose="020B0604020202020204" pitchFamily="34" charset="0"/>
                <a:cs typeface="Arial" panose="020B0604020202020204" pitchFamily="34" charset="0"/>
              </a:rPr>
              <a:t>Mitigation</a:t>
            </a:r>
            <a:r>
              <a:rPr lang="en-GB" sz="2000" b="1" dirty="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	</a:t>
            </a:r>
            <a:endParaRPr lang="en-ZA" sz="2000" dirty="0">
              <a:latin typeface="Arial" panose="020B0604020202020204" pitchFamily="34" charset="0"/>
              <a:cs typeface="Arial" panose="020B0604020202020204" pitchFamily="34" charset="0"/>
            </a:endParaRPr>
          </a:p>
          <a:p>
            <a:pPr lvl="0"/>
            <a:r>
              <a:rPr lang="en-GB" sz="2000" dirty="0"/>
              <a:t>Ensure robust organisational governance systems, internal control processes and efficient resources. </a:t>
            </a:r>
            <a:endParaRPr lang="en-ZA" sz="2000" dirty="0"/>
          </a:p>
        </p:txBody>
      </p:sp>
      <p:graphicFrame>
        <p:nvGraphicFramePr>
          <p:cNvPr id="2" name="Table 1"/>
          <p:cNvGraphicFramePr>
            <a:graphicFrameLocks noGrp="1"/>
          </p:cNvGraphicFramePr>
          <p:nvPr>
            <p:extLst>
              <p:ext uri="{D42A27DB-BD31-4B8C-83A1-F6EECF244321}">
                <p14:modId xmlns:p14="http://schemas.microsoft.com/office/powerpoint/2010/main" xmlns="" val="4255697797"/>
              </p:ext>
            </p:extLst>
          </p:nvPr>
        </p:nvGraphicFramePr>
        <p:xfrm>
          <a:off x="0" y="1890763"/>
          <a:ext cx="9130352" cy="1238669"/>
        </p:xfrm>
        <a:graphic>
          <a:graphicData uri="http://schemas.openxmlformats.org/drawingml/2006/table">
            <a:tbl>
              <a:tblPr firstRow="1" firstCol="1" bandRow="1">
                <a:tableStyleId>{F5AB1C69-6EDB-4FF4-983F-18BD219EF322}</a:tableStyleId>
              </a:tblPr>
              <a:tblGrid>
                <a:gridCol w="1878878"/>
                <a:gridCol w="7251474"/>
              </a:tblGrid>
              <a:tr h="415709">
                <a:tc gridSpan="2">
                  <a:txBody>
                    <a:bodyPr/>
                    <a:lstStyle/>
                    <a:p>
                      <a:pPr algn="l">
                        <a:spcAft>
                          <a:spcPts val="0"/>
                        </a:spcAft>
                      </a:pPr>
                      <a:r>
                        <a:rPr lang="en-GB" sz="1800" dirty="0">
                          <a:effectLst/>
                          <a:latin typeface="+mn-lt"/>
                        </a:rPr>
                        <a:t>SOOG 3  Optimise Organisational Excellence</a:t>
                      </a:r>
                      <a:endParaRPr lang="en-ZA" sz="1800" dirty="0">
                        <a:solidFill>
                          <a:srgbClr val="000000"/>
                        </a:solidFill>
                        <a:effectLst/>
                        <a:latin typeface="+mn-lt"/>
                        <a:ea typeface="MS PGothic"/>
                        <a:cs typeface="Times New Roman"/>
                      </a:endParaRPr>
                    </a:p>
                  </a:txBody>
                  <a:tcPr marL="68580" marR="68580" marT="0" marB="0"/>
                </a:tc>
                <a:tc hMerge="1">
                  <a:txBody>
                    <a:bodyPr/>
                    <a:lstStyle/>
                    <a:p>
                      <a:endParaRPr lang="en-ZA"/>
                    </a:p>
                  </a:txBody>
                  <a:tcPr/>
                </a:tc>
              </a:tr>
              <a:tr h="0">
                <a:tc>
                  <a:txBody>
                    <a:bodyPr/>
                    <a:lstStyle/>
                    <a:p>
                      <a:pPr algn="just">
                        <a:spcAft>
                          <a:spcPts val="0"/>
                        </a:spcAft>
                      </a:pPr>
                      <a:r>
                        <a:rPr lang="en-GB" sz="1800" dirty="0">
                          <a:effectLst/>
                          <a:latin typeface="+mn-lt"/>
                        </a:rPr>
                        <a:t>Goal statement</a:t>
                      </a:r>
                      <a:endParaRPr lang="en-ZA" sz="1800" dirty="0">
                        <a:solidFill>
                          <a:srgbClr val="000000"/>
                        </a:solidFill>
                        <a:effectLst/>
                        <a:latin typeface="+mn-lt"/>
                        <a:ea typeface="MS PGothic"/>
                        <a:cs typeface="Times New Roman"/>
                      </a:endParaRPr>
                    </a:p>
                  </a:txBody>
                  <a:tcPr marL="68580" marR="68580" marT="0" marB="0"/>
                </a:tc>
                <a:tc>
                  <a:txBody>
                    <a:bodyPr/>
                    <a:lstStyle/>
                    <a:p>
                      <a:pPr marL="342900" lvl="0" indent="-342900" algn="just">
                        <a:spcAft>
                          <a:spcPts val="0"/>
                        </a:spcAft>
                        <a:buFont typeface="Symbol"/>
                        <a:buBlip>
                          <a:blip r:embed="rId4"/>
                        </a:buBlip>
                      </a:pPr>
                      <a:r>
                        <a:rPr lang="en-GB" sz="1800" dirty="0">
                          <a:effectLst/>
                          <a:latin typeface="+mn-lt"/>
                        </a:rPr>
                        <a:t>Strategically partner to provide strategic support services to the NGB.</a:t>
                      </a:r>
                      <a:endParaRPr lang="en-ZA" sz="1800" dirty="0">
                        <a:effectLst/>
                        <a:latin typeface="+mn-lt"/>
                      </a:endParaRPr>
                    </a:p>
                    <a:p>
                      <a:pPr marL="342900" lvl="0" indent="-342900" algn="just">
                        <a:spcAft>
                          <a:spcPts val="0"/>
                        </a:spcAft>
                        <a:buFont typeface="Symbol"/>
                        <a:buBlip>
                          <a:blip r:embed="rId4"/>
                        </a:buBlip>
                      </a:pPr>
                      <a:r>
                        <a:rPr lang="en-GB" sz="1800" dirty="0">
                          <a:effectLst/>
                          <a:latin typeface="+mn-lt"/>
                        </a:rPr>
                        <a:t>Continually improve to ensure best practice governance and organisational excellence.</a:t>
                      </a:r>
                      <a:endParaRPr lang="en-ZA" sz="1800" dirty="0">
                        <a:solidFill>
                          <a:srgbClr val="000000"/>
                        </a:solidFill>
                        <a:effectLst/>
                        <a:latin typeface="+mn-lt"/>
                        <a:ea typeface="ヒラギノ角ゴ Pro W3"/>
                        <a:cs typeface="Times New Roman"/>
                      </a:endParaRPr>
                    </a:p>
                  </a:txBody>
                  <a:tcPr marL="68580" marR="68580" marT="0" marB="0"/>
                </a:tc>
              </a:tr>
            </a:tbl>
          </a:graphicData>
        </a:graphic>
      </p:graphicFrame>
    </p:spTree>
    <p:extLst>
      <p:ext uri="{BB962C8B-B14F-4D97-AF65-F5344CB8AC3E}">
        <p14:creationId xmlns:p14="http://schemas.microsoft.com/office/powerpoint/2010/main" xmlns="" val="8679482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760560"/>
          </a:xfrm>
        </p:spPr>
        <p:txBody>
          <a:bodyPr/>
          <a:lstStyle/>
          <a:p>
            <a:pPr>
              <a:defRPr/>
            </a:pPr>
            <a:r>
              <a:rPr lang="en-ZA" altLang="en-US" sz="3200" b="1" dirty="0" smtClean="0">
                <a:solidFill>
                  <a:schemeClr val="bg1"/>
                </a:solidFill>
                <a:latin typeface="Arial" pitchFamily="34" charset="0"/>
              </a:rPr>
              <a:t>KEY CHALLENGES</a:t>
            </a:r>
            <a:endParaRPr lang="en-US" sz="3200" b="1" dirty="0">
              <a:solidFill>
                <a:schemeClr val="bg1"/>
              </a:solidFill>
              <a:latin typeface="Arial"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38</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689551881"/>
              </p:ext>
            </p:extLst>
          </p:nvPr>
        </p:nvGraphicFramePr>
        <p:xfrm>
          <a:off x="109182" y="2036763"/>
          <a:ext cx="8911988"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8156566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760560"/>
          </a:xfrm>
        </p:spPr>
        <p:txBody>
          <a:bodyPr/>
          <a:lstStyle/>
          <a:p>
            <a:pPr>
              <a:defRPr/>
            </a:pPr>
            <a:r>
              <a:rPr lang="en-ZA" altLang="en-US" sz="3200" b="1" dirty="0" smtClean="0">
                <a:solidFill>
                  <a:schemeClr val="bg1"/>
                </a:solidFill>
                <a:latin typeface="Arial" pitchFamily="34" charset="0"/>
              </a:rPr>
              <a:t>ENVISAGED KEY COST DRIVERS</a:t>
            </a:r>
            <a:endParaRPr lang="en-US" sz="3200" b="1" dirty="0">
              <a:solidFill>
                <a:schemeClr val="bg1"/>
              </a:solidFill>
              <a:latin typeface="Arial"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39</a:t>
            </a:fld>
            <a:endParaRPr lang="en-US" dirty="0"/>
          </a:p>
        </p:txBody>
      </p:sp>
      <p:graphicFrame>
        <p:nvGraphicFramePr>
          <p:cNvPr id="6" name="Diagram 5"/>
          <p:cNvGraphicFramePr/>
          <p:nvPr>
            <p:extLst>
              <p:ext uri="{D42A27DB-BD31-4B8C-83A1-F6EECF244321}">
                <p14:modId xmlns:p14="http://schemas.microsoft.com/office/powerpoint/2010/main" xmlns="" val="3059660398"/>
              </p:ext>
            </p:extLst>
          </p:nvPr>
        </p:nvGraphicFramePr>
        <p:xfrm>
          <a:off x="95534" y="1760560"/>
          <a:ext cx="8952932" cy="5053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493410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95250" y="500268"/>
            <a:ext cx="8915400" cy="1265031"/>
          </a:xfrm>
        </p:spPr>
        <p:txBody>
          <a:bodyPr/>
          <a:lstStyle/>
          <a:p>
            <a:pPr eaLnBrk="1" hangingPunct="1">
              <a:defRPr/>
            </a:pPr>
            <a:r>
              <a:rPr lang="en-ZA"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Q1&amp;2 GAMBLING </a:t>
            </a:r>
            <a:r>
              <a:rPr lang="en-ZA" sz="3200" b="1" dirty="0">
                <a:solidFill>
                  <a:schemeClr val="bg1"/>
                </a:solidFill>
                <a:effectLst>
                  <a:outerShdw blurRad="38100" dist="38100" dir="2700000" algn="tl">
                    <a:srgbClr val="000000">
                      <a:alpha val="43137"/>
                    </a:srgbClr>
                  </a:outerShdw>
                </a:effectLst>
                <a:latin typeface="Arial" pitchFamily="34" charset="0"/>
                <a:cs typeface="Arial" pitchFamily="34" charset="0"/>
              </a:rPr>
              <a:t>SECTOR </a:t>
            </a:r>
            <a:r>
              <a:rPr lang="en-ZA"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PERFORMANCE </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Content Placeholder 7"/>
          <p:cNvSpPr>
            <a:spLocks noGrp="1"/>
          </p:cNvSpPr>
          <p:nvPr>
            <p:ph sz="half" idx="2"/>
          </p:nvPr>
        </p:nvSpPr>
        <p:spPr>
          <a:xfrm>
            <a:off x="7315200" y="1950244"/>
            <a:ext cx="1676400" cy="2491128"/>
          </a:xfrm>
        </p:spPr>
        <p:txBody>
          <a:bodyPr/>
          <a:lstStyle/>
          <a:p>
            <a:pPr marL="0" indent="0">
              <a:buNone/>
              <a:defRPr/>
            </a:pPr>
            <a:r>
              <a:rPr lang="en-US" sz="1400" b="1" dirty="0" smtClean="0">
                <a:latin typeface="Arial" panose="020B0604020202020204" pitchFamily="34" charset="0"/>
                <a:cs typeface="Arial" panose="020B0604020202020204" pitchFamily="34" charset="0"/>
              </a:rPr>
              <a:t>Casino’s account for  the highest percentage  contribution of total GGR at 69.7%, with Betting at 17.8% followed by LPM’s at 9.0%.and Bingo at 3.4%.</a:t>
            </a:r>
          </a:p>
          <a:p>
            <a:pPr marL="180975" indent="-180975" algn="just">
              <a:defRPr/>
            </a:pPr>
            <a:endParaRPr lang="en-US" sz="1400" dirty="0" smtClean="0">
              <a:latin typeface="Arial" panose="020B0604020202020204" pitchFamily="34" charset="0"/>
              <a:cs typeface="Arial" panose="020B0604020202020204" pitchFamily="34" charset="0"/>
            </a:endParaRPr>
          </a:p>
          <a:p>
            <a:pPr marL="0" indent="0" algn="just">
              <a:buFont typeface="Arial" charset="0"/>
              <a:buNone/>
              <a:defRPr/>
            </a:pPr>
            <a:endParaRPr lang="en-ZA"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D54F79-82AB-4428-82D8-82F51425AA7E}" type="slidenum">
              <a:rPr lang="en-US" smtClean="0"/>
              <a:pPr>
                <a:defRPr/>
              </a:pPr>
              <a:t>4</a:t>
            </a:fld>
            <a:endParaRPr lang="en-US" dirty="0"/>
          </a:p>
        </p:txBody>
      </p:sp>
      <p:sp>
        <p:nvSpPr>
          <p:cNvPr id="11269" name="TextBox 7"/>
          <p:cNvSpPr txBox="1">
            <a:spLocks noChangeArrowheads="1"/>
          </p:cNvSpPr>
          <p:nvPr/>
        </p:nvSpPr>
        <p:spPr bwMode="auto">
          <a:xfrm>
            <a:off x="457200" y="1765300"/>
            <a:ext cx="47339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graphicFrame>
        <p:nvGraphicFramePr>
          <p:cNvPr id="9" name="Chart 8"/>
          <p:cNvGraphicFramePr/>
          <p:nvPr>
            <p:extLst>
              <p:ext uri="{D42A27DB-BD31-4B8C-83A1-F6EECF244321}">
                <p14:modId xmlns:p14="http://schemas.microsoft.com/office/powerpoint/2010/main" xmlns="" val="148270189"/>
              </p:ext>
            </p:extLst>
          </p:nvPr>
        </p:nvGraphicFramePr>
        <p:xfrm>
          <a:off x="302454" y="1950244"/>
          <a:ext cx="7012746" cy="44891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593843524"/>
      </p:ext>
    </p:extLst>
  </p:cSld>
  <p:clrMapOvr>
    <a:masterClrMapping/>
  </p:clrMapOvr>
  <p:transition>
    <p:sndAc>
      <p:stSnd>
        <p:snd r:embed="rId2" name="laser.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760560"/>
          </a:xfrm>
        </p:spPr>
        <p:txBody>
          <a:bodyPr/>
          <a:lstStyle/>
          <a:p>
            <a:pPr>
              <a:defRPr/>
            </a:pPr>
            <a:r>
              <a:rPr lang="en-ZA" altLang="en-US" sz="3200" b="1" dirty="0" smtClean="0">
                <a:solidFill>
                  <a:schemeClr val="bg1"/>
                </a:solidFill>
                <a:latin typeface="Arial" pitchFamily="34" charset="0"/>
              </a:rPr>
              <a:t>REVENUE AND EXPENDITURE PROJECTIONS 2016/21</a:t>
            </a:r>
            <a:endParaRPr lang="en-US" sz="3200" b="1" dirty="0">
              <a:solidFill>
                <a:schemeClr val="bg1"/>
              </a:solidFill>
              <a:latin typeface="Arial"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40</a:t>
            </a:fld>
            <a:endParaRPr lang="en-US" dirty="0"/>
          </a:p>
        </p:txBody>
      </p:sp>
      <p:sp>
        <p:nvSpPr>
          <p:cNvPr id="6" name="Content Placeholder 5"/>
          <p:cNvSpPr>
            <a:spLocks noGrp="1"/>
          </p:cNvSpPr>
          <p:nvPr>
            <p:ph idx="1"/>
          </p:nvPr>
        </p:nvSpPr>
        <p:spPr>
          <a:xfrm>
            <a:off x="0" y="1856096"/>
            <a:ext cx="9144000" cy="5001904"/>
          </a:xfrm>
        </p:spPr>
        <p:txBody>
          <a:bodyPr/>
          <a:lstStyle/>
          <a:p>
            <a:endParaRPr lang="en-GB" sz="2000" b="1" dirty="0" smtClean="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xmlns="" val="1279168049"/>
              </p:ext>
            </p:extLst>
          </p:nvPr>
        </p:nvGraphicFramePr>
        <p:xfrm>
          <a:off x="491320" y="1760560"/>
          <a:ext cx="8195480" cy="3794076"/>
        </p:xfrm>
        <a:graphic>
          <a:graphicData uri="http://schemas.openxmlformats.org/drawingml/2006/chart">
            <c:chart xmlns:c="http://schemas.openxmlformats.org/drawingml/2006/chart" xmlns:r="http://schemas.openxmlformats.org/officeDocument/2006/relationships" r:id="rId4"/>
          </a:graphicData>
        </a:graphic>
      </p:graphicFrame>
      <p:pic>
        <p:nvPicPr>
          <p:cNvPr id="1741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09154" y="5554636"/>
            <a:ext cx="6974787" cy="1181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97193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3" name="TextBox 7"/>
          <p:cNvSpPr txBox="1">
            <a:spLocks noChangeArrowheads="1"/>
          </p:cNvSpPr>
          <p:nvPr/>
        </p:nvSpPr>
        <p:spPr bwMode="auto">
          <a:xfrm>
            <a:off x="457200" y="1765300"/>
            <a:ext cx="8229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endParaRPr>
          </a:p>
        </p:txBody>
      </p:sp>
      <p:sp>
        <p:nvSpPr>
          <p:cNvPr id="5" name="Content Placeholder 4"/>
          <p:cNvSpPr>
            <a:spLocks noGrp="1"/>
          </p:cNvSpPr>
          <p:nvPr>
            <p:ph idx="1"/>
          </p:nvPr>
        </p:nvSpPr>
        <p:spPr>
          <a:xfrm>
            <a:off x="596899" y="1950244"/>
            <a:ext cx="8089901" cy="4615656"/>
          </a:xfrm>
        </p:spPr>
        <p:txBody>
          <a:bodyPr/>
          <a:lstStyle/>
          <a:p>
            <a:pPr algn="ctr">
              <a:buNone/>
            </a:pPr>
            <a:r>
              <a:rPr lang="en-ZA" dirty="0">
                <a:latin typeface="Arial" pitchFamily="34" charset="0"/>
                <a:cs typeface="Arial" pitchFamily="34" charset="0"/>
              </a:rPr>
              <a:t>Thank you</a:t>
            </a:r>
          </a:p>
          <a:p>
            <a:pPr algn="ctr">
              <a:buNone/>
            </a:pPr>
            <a:endParaRPr lang="en-ZA" sz="1200" dirty="0">
              <a:latin typeface="Arial" pitchFamily="34" charset="0"/>
              <a:cs typeface="Arial" pitchFamily="34" charset="0"/>
            </a:endParaRPr>
          </a:p>
          <a:p>
            <a:pPr algn="ctr">
              <a:buNone/>
            </a:pPr>
            <a:endParaRPr lang="en-ZA" sz="1200" dirty="0">
              <a:latin typeface="Arial" pitchFamily="34" charset="0"/>
              <a:cs typeface="Arial" pitchFamily="34" charset="0"/>
            </a:endParaRPr>
          </a:p>
          <a:p>
            <a:pPr algn="ctr">
              <a:buNone/>
            </a:pPr>
            <a:endParaRPr lang="en-ZA" sz="1200" dirty="0">
              <a:latin typeface="Arial" pitchFamily="34" charset="0"/>
              <a:cs typeface="Arial" pitchFamily="34" charset="0"/>
            </a:endParaRPr>
          </a:p>
          <a:p>
            <a:pPr algn="ctr">
              <a:buNone/>
            </a:pPr>
            <a:endParaRPr lang="en-ZA" sz="1200" dirty="0">
              <a:latin typeface="Arial" pitchFamily="34" charset="0"/>
              <a:cs typeface="Arial" pitchFamily="34" charset="0"/>
            </a:endParaRPr>
          </a:p>
          <a:p>
            <a:pPr algn="ctr">
              <a:buNone/>
            </a:pPr>
            <a:endParaRPr lang="en-ZA" sz="1200" dirty="0">
              <a:latin typeface="Arial" pitchFamily="34" charset="0"/>
              <a:cs typeface="Arial" pitchFamily="34" charset="0"/>
            </a:endParaRPr>
          </a:p>
          <a:p>
            <a:pPr algn="ctr">
              <a:buNone/>
            </a:pPr>
            <a:endParaRPr lang="en-ZA" sz="1200" dirty="0">
              <a:latin typeface="Arial" pitchFamily="34" charset="0"/>
              <a:cs typeface="Arial" pitchFamily="34" charset="0"/>
            </a:endParaRPr>
          </a:p>
          <a:p>
            <a:pPr algn="ctr">
              <a:buNone/>
            </a:pPr>
            <a:endParaRPr lang="en-ZA" sz="1200" dirty="0">
              <a:latin typeface="Arial" pitchFamily="34" charset="0"/>
              <a:cs typeface="Arial" pitchFamily="34" charset="0"/>
            </a:endParaRPr>
          </a:p>
          <a:p>
            <a:pPr algn="ctr">
              <a:buNone/>
            </a:pPr>
            <a:endParaRPr lang="en-ZA" sz="1200" dirty="0">
              <a:latin typeface="Arial" pitchFamily="34" charset="0"/>
              <a:cs typeface="Arial" pitchFamily="34" charset="0"/>
            </a:endParaRPr>
          </a:p>
          <a:p>
            <a:pPr algn="ctr">
              <a:buNone/>
            </a:pPr>
            <a:endParaRPr lang="en-ZA" sz="1200" dirty="0">
              <a:latin typeface="Arial" pitchFamily="34" charset="0"/>
              <a:cs typeface="Arial" pitchFamily="34" charset="0"/>
            </a:endParaRPr>
          </a:p>
          <a:p>
            <a:pPr marL="17145" marR="0" indent="0" algn="ctr">
              <a:spcBef>
                <a:spcPts val="0"/>
              </a:spcBef>
              <a:spcAft>
                <a:spcPts val="1000"/>
              </a:spcAft>
              <a:buNone/>
            </a:pPr>
            <a:endParaRPr lang="en-GB" sz="1200" b="1" dirty="0">
              <a:latin typeface="Arial" panose="020B0604020202020204" pitchFamily="34" charset="0"/>
              <a:ea typeface="MS PGothic"/>
              <a:cs typeface="Arial" panose="020B0604020202020204" pitchFamily="34" charset="0"/>
            </a:endParaRPr>
          </a:p>
          <a:p>
            <a:pPr marL="17145" marR="0" indent="0" algn="ctr">
              <a:spcBef>
                <a:spcPts val="0"/>
              </a:spcBef>
              <a:spcAft>
                <a:spcPts val="1000"/>
              </a:spcAft>
              <a:buNone/>
            </a:pPr>
            <a:endParaRPr lang="en-GB" sz="1200" b="1" dirty="0">
              <a:latin typeface="Arial" panose="020B0604020202020204" pitchFamily="34" charset="0"/>
              <a:ea typeface="MS PGothic"/>
              <a:cs typeface="Arial" panose="020B0604020202020204" pitchFamily="34" charset="0"/>
            </a:endParaRPr>
          </a:p>
          <a:p>
            <a:pPr marL="17145" marR="0" indent="0" algn="ctr">
              <a:spcBef>
                <a:spcPts val="0"/>
              </a:spcBef>
              <a:spcAft>
                <a:spcPts val="1000"/>
              </a:spcAft>
              <a:buNone/>
            </a:pPr>
            <a:r>
              <a:rPr lang="en-GB" sz="1200" b="1" dirty="0">
                <a:latin typeface="Arial" panose="020B0604020202020204" pitchFamily="34" charset="0"/>
                <a:ea typeface="MS PGothic"/>
                <a:cs typeface="Arial" panose="020B0604020202020204" pitchFamily="34" charset="0"/>
              </a:rPr>
              <a:t>420 Witch-Hazel Avenue</a:t>
            </a:r>
            <a:endParaRPr lang="en-US" sz="1200" b="1" dirty="0">
              <a:latin typeface="Arial" panose="020B0604020202020204" pitchFamily="34" charset="0"/>
              <a:ea typeface="Calibri"/>
              <a:cs typeface="Arial" panose="020B0604020202020204" pitchFamily="34" charset="0"/>
            </a:endParaRPr>
          </a:p>
          <a:p>
            <a:pPr marL="17145" marR="0" indent="0" algn="ctr">
              <a:spcBef>
                <a:spcPts val="0"/>
              </a:spcBef>
              <a:spcAft>
                <a:spcPts val="1000"/>
              </a:spcAft>
              <a:buNone/>
            </a:pPr>
            <a:r>
              <a:rPr lang="en-GB" sz="1200" b="1" dirty="0">
                <a:latin typeface="Arial" panose="020B0604020202020204" pitchFamily="34" charset="0"/>
                <a:ea typeface="MS PGothic"/>
                <a:cs typeface="Arial" panose="020B0604020202020204" pitchFamily="34" charset="0"/>
              </a:rPr>
              <a:t>Eco-Glades 2, Block C</a:t>
            </a:r>
            <a:r>
              <a:rPr lang="en-GB" sz="1200" b="1" dirty="0" smtClean="0">
                <a:latin typeface="Arial" panose="020B0604020202020204" pitchFamily="34" charset="0"/>
                <a:ea typeface="MS PGothic"/>
                <a:cs typeface="Arial" panose="020B0604020202020204" pitchFamily="34" charset="0"/>
              </a:rPr>
              <a:t>, Eco </a:t>
            </a:r>
            <a:r>
              <a:rPr lang="en-GB" sz="1200" b="1" dirty="0">
                <a:latin typeface="Arial" panose="020B0604020202020204" pitchFamily="34" charset="0"/>
                <a:ea typeface="MS PGothic"/>
                <a:cs typeface="Arial" panose="020B0604020202020204" pitchFamily="34" charset="0"/>
              </a:rPr>
              <a:t>Park, Centurion</a:t>
            </a:r>
            <a:endParaRPr lang="en-US" sz="1200" b="1" dirty="0">
              <a:latin typeface="Arial" panose="020B0604020202020204" pitchFamily="34" charset="0"/>
              <a:ea typeface="Calibri"/>
              <a:cs typeface="Arial" panose="020B0604020202020204" pitchFamily="34" charset="0"/>
            </a:endParaRPr>
          </a:p>
          <a:p>
            <a:pPr marL="17145" marR="0" indent="0" algn="ctr">
              <a:spcBef>
                <a:spcPts val="0"/>
              </a:spcBef>
              <a:spcAft>
                <a:spcPts val="1000"/>
              </a:spcAft>
              <a:buNone/>
            </a:pPr>
            <a:r>
              <a:rPr lang="en-GB" sz="1200" b="1" dirty="0">
                <a:latin typeface="Arial" panose="020B0604020202020204" pitchFamily="34" charset="0"/>
                <a:ea typeface="MS PGothic"/>
                <a:cs typeface="Arial" panose="020B0604020202020204" pitchFamily="34" charset="0"/>
              </a:rPr>
              <a:t>Telephone: 0100033475</a:t>
            </a:r>
            <a:endParaRPr lang="en-US" sz="1200" b="1" dirty="0">
              <a:latin typeface="Arial" panose="020B0604020202020204" pitchFamily="34" charset="0"/>
              <a:ea typeface="Calibri"/>
              <a:cs typeface="Arial" panose="020B0604020202020204" pitchFamily="34" charset="0"/>
            </a:endParaRPr>
          </a:p>
          <a:p>
            <a:pPr marL="17145" marR="0" indent="0" algn="ctr">
              <a:spcBef>
                <a:spcPts val="0"/>
              </a:spcBef>
              <a:spcAft>
                <a:spcPts val="1000"/>
              </a:spcAft>
              <a:buNone/>
            </a:pPr>
            <a:r>
              <a:rPr lang="en-GB" sz="1200" b="1" dirty="0">
                <a:latin typeface="Arial" panose="020B0604020202020204" pitchFamily="34" charset="0"/>
                <a:ea typeface="MS PGothic"/>
                <a:cs typeface="Arial" panose="020B0604020202020204" pitchFamily="34" charset="0"/>
              </a:rPr>
              <a:t>Facsimile: 0866467150</a:t>
            </a:r>
          </a:p>
          <a:p>
            <a:pPr marL="17145" marR="0" indent="0" algn="ctr">
              <a:spcBef>
                <a:spcPts val="0"/>
              </a:spcBef>
              <a:spcAft>
                <a:spcPts val="1000"/>
              </a:spcAft>
              <a:buNone/>
            </a:pPr>
            <a:r>
              <a:rPr lang="en-GB" sz="1200" b="1" dirty="0">
                <a:latin typeface="Arial" panose="020B0604020202020204" pitchFamily="34" charset="0"/>
                <a:ea typeface="MS PGothic"/>
                <a:cs typeface="Arial" panose="020B0604020202020204" pitchFamily="34" charset="0"/>
              </a:rPr>
              <a:t>info@ngb.org.za</a:t>
            </a:r>
            <a:endParaRPr lang="en-ZA" sz="12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8FCC7B6F-F08E-4E94-BDD2-3CFADB42A7B8}" type="slidenum">
              <a:rPr lang="en-US" smtClean="0"/>
              <a:pPr>
                <a:defRPr/>
              </a:pPr>
              <a:t>41</a:t>
            </a:fld>
            <a:endParaRPr lang="en-US" dirty="0"/>
          </a:p>
        </p:txBody>
      </p:sp>
      <p:pic>
        <p:nvPicPr>
          <p:cNvPr id="6" name="Picture 5"/>
          <p:cNvPicPr/>
          <p:nvPr/>
        </p:nvPicPr>
        <p:blipFill>
          <a:blip r:embed="rId4" cstate="print"/>
          <a:srcRect/>
          <a:stretch>
            <a:fillRect/>
          </a:stretch>
        </p:blipFill>
        <p:spPr bwMode="auto">
          <a:xfrm>
            <a:off x="3662362" y="3086351"/>
            <a:ext cx="1819275" cy="1471930"/>
          </a:xfrm>
          <a:prstGeom prst="rect">
            <a:avLst/>
          </a:prstGeom>
          <a:noFill/>
          <a:ln w="9525">
            <a:noFill/>
            <a:miter lim="800000"/>
            <a:headEnd/>
            <a:tailEnd/>
          </a:ln>
        </p:spPr>
      </p:pic>
    </p:spTree>
    <p:extLst>
      <p:ext uri="{BB962C8B-B14F-4D97-AF65-F5344CB8AC3E}">
        <p14:creationId xmlns:p14="http://schemas.microsoft.com/office/powerpoint/2010/main" xmlns="" val="3184579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2" end="12"/>
                                            </p:txEl>
                                          </p:spTgt>
                                        </p:tgtEl>
                                        <p:attrNameLst>
                                          <p:attrName>style.visibility</p:attrName>
                                        </p:attrNameLst>
                                      </p:cBhvr>
                                      <p:to>
                                        <p:strVal val="visible"/>
                                      </p:to>
                                    </p:set>
                                    <p:anim calcmode="lin" valueType="num">
                                      <p:cBhvr additive="base">
                                        <p:cTn id="1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3" end="13"/>
                                            </p:txEl>
                                          </p:spTgt>
                                        </p:tgtEl>
                                        <p:attrNameLst>
                                          <p:attrName>style.visibility</p:attrName>
                                        </p:attrNameLst>
                                      </p:cBhvr>
                                      <p:to>
                                        <p:strVal val="visible"/>
                                      </p:to>
                                    </p:set>
                                    <p:anim calcmode="lin" valueType="num">
                                      <p:cBhvr additive="base">
                                        <p:cTn id="19"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14" end="14"/>
                                            </p:txEl>
                                          </p:spTgt>
                                        </p:tgtEl>
                                        <p:attrNameLst>
                                          <p:attrName>style.visibility</p:attrName>
                                        </p:attrNameLst>
                                      </p:cBhvr>
                                      <p:to>
                                        <p:strVal val="visible"/>
                                      </p:to>
                                    </p:set>
                                    <p:anim calcmode="lin" valueType="num">
                                      <p:cBhvr additive="base">
                                        <p:cTn id="25"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15" end="15"/>
                                            </p:txEl>
                                          </p:spTgt>
                                        </p:tgtEl>
                                        <p:attrNameLst>
                                          <p:attrName>style.visibility</p:attrName>
                                        </p:attrNameLst>
                                      </p:cBhvr>
                                      <p:to>
                                        <p:strVal val="visible"/>
                                      </p:to>
                                    </p:set>
                                    <p:anim calcmode="lin" valueType="num">
                                      <p:cBhvr additive="base">
                                        <p:cTn id="31"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16" end="16"/>
                                            </p:txEl>
                                          </p:spTgt>
                                        </p:tgtEl>
                                        <p:attrNameLst>
                                          <p:attrName>style.visibility</p:attrName>
                                        </p:attrNameLst>
                                      </p:cBhvr>
                                      <p:to>
                                        <p:strVal val="visible"/>
                                      </p:to>
                                    </p:set>
                                    <p:anim calcmode="lin" valueType="num">
                                      <p:cBhvr additive="base">
                                        <p:cTn id="37"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95250" y="642773"/>
            <a:ext cx="9048750" cy="1143000"/>
          </a:xfrm>
        </p:spPr>
        <p:txBody>
          <a:bodyPr/>
          <a:lstStyle/>
          <a:p>
            <a:pPr eaLnBrk="1" hangingPunct="1">
              <a:defRPr/>
            </a:pPr>
            <a:r>
              <a:rPr lang="en-ZA"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Q1&amp;2 GAMBLING </a:t>
            </a:r>
            <a:r>
              <a:rPr lang="en-ZA" sz="3200" b="1" dirty="0">
                <a:solidFill>
                  <a:schemeClr val="bg1"/>
                </a:solidFill>
                <a:effectLst>
                  <a:outerShdw blurRad="38100" dist="38100" dir="2700000" algn="tl">
                    <a:srgbClr val="000000">
                      <a:alpha val="43137"/>
                    </a:srgbClr>
                  </a:outerShdw>
                </a:effectLst>
                <a:latin typeface="Arial" pitchFamily="34" charset="0"/>
                <a:cs typeface="Arial" pitchFamily="34" charset="0"/>
              </a:rPr>
              <a:t>SECTOR PERFORMANCE</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2291" name="Content Placeholder 2"/>
          <p:cNvSpPr>
            <a:spLocks noGrp="1"/>
          </p:cNvSpPr>
          <p:nvPr>
            <p:ph sz="half" idx="2"/>
          </p:nvPr>
        </p:nvSpPr>
        <p:spPr>
          <a:xfrm>
            <a:off x="7527925" y="2062163"/>
            <a:ext cx="1476375" cy="1844819"/>
          </a:xfrm>
        </p:spPr>
        <p:txBody>
          <a:bodyPr/>
          <a:lstStyle/>
          <a:p>
            <a:pPr marL="0" indent="0" algn="just">
              <a:buFont typeface="Arial" charset="0"/>
              <a:buNone/>
            </a:pPr>
            <a:r>
              <a:rPr lang="en-ZA" altLang="en-US" sz="1400" b="1" dirty="0" smtClean="0">
                <a:latin typeface="Arial Narrow" pitchFamily="34" charset="0"/>
              </a:rPr>
              <a:t>Gauteng is the highest contributor to GGR at 40.8%, followed by KZN at 19.0% and Western Cape at 16.5%.</a:t>
            </a:r>
          </a:p>
        </p:txBody>
      </p:sp>
      <p:sp>
        <p:nvSpPr>
          <p:cNvPr id="4" name="Slide Number Placeholder 3"/>
          <p:cNvSpPr>
            <a:spLocks noGrp="1"/>
          </p:cNvSpPr>
          <p:nvPr>
            <p:ph type="sldNum" sz="quarter" idx="12"/>
          </p:nvPr>
        </p:nvSpPr>
        <p:spPr/>
        <p:txBody>
          <a:bodyPr/>
          <a:lstStyle/>
          <a:p>
            <a:pPr>
              <a:defRPr/>
            </a:pPr>
            <a:fld id="{77ABF8CB-4A43-451B-9219-7DD38ABA5C44}" type="slidenum">
              <a:rPr lang="en-US" smtClean="0"/>
              <a:pPr>
                <a:defRPr/>
              </a:pPr>
              <a:t>5</a:t>
            </a:fld>
            <a:endParaRPr lang="en-US" dirty="0"/>
          </a:p>
        </p:txBody>
      </p:sp>
      <p:sp>
        <p:nvSpPr>
          <p:cNvPr id="12293" name="TextBox 7"/>
          <p:cNvSpPr txBox="1">
            <a:spLocks noChangeArrowheads="1"/>
          </p:cNvSpPr>
          <p:nvPr/>
        </p:nvSpPr>
        <p:spPr bwMode="auto">
          <a:xfrm>
            <a:off x="457200" y="1971675"/>
            <a:ext cx="46005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graphicFrame>
        <p:nvGraphicFramePr>
          <p:cNvPr id="2" name="Chart 5"/>
          <p:cNvGraphicFramePr>
            <a:graphicFrameLocks/>
          </p:cNvGraphicFramePr>
          <p:nvPr>
            <p:extLst>
              <p:ext uri="{D42A27DB-BD31-4B8C-83A1-F6EECF244321}">
                <p14:modId xmlns:p14="http://schemas.microsoft.com/office/powerpoint/2010/main" xmlns="" val="3723114567"/>
              </p:ext>
            </p:extLst>
          </p:nvPr>
        </p:nvGraphicFramePr>
        <p:xfrm>
          <a:off x="282528" y="1967388"/>
          <a:ext cx="7381875" cy="47704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xmlns="" val="27268914"/>
              </p:ext>
            </p:extLst>
          </p:nvPr>
        </p:nvGraphicFramePr>
        <p:xfrm>
          <a:off x="95251" y="2475371"/>
          <a:ext cx="7432674" cy="449672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sndAc>
      <p:stSnd>
        <p:snd r:embed="rId2" name="laser.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95250" y="393391"/>
            <a:ext cx="9048750" cy="1143000"/>
          </a:xfrm>
        </p:spPr>
        <p:txBody>
          <a:bodyPr/>
          <a:lstStyle/>
          <a:p>
            <a:pPr eaLnBrk="1" hangingPunct="1">
              <a:defRPr/>
            </a:pPr>
            <a:r>
              <a:rPr lang="en-ZA"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NCEMS LPM SECTOR PERFORMANCE</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2291" name="Content Placeholder 2"/>
          <p:cNvSpPr>
            <a:spLocks noGrp="1"/>
          </p:cNvSpPr>
          <p:nvPr>
            <p:ph sz="half" idx="2"/>
          </p:nvPr>
        </p:nvSpPr>
        <p:spPr>
          <a:xfrm>
            <a:off x="7658100" y="1971674"/>
            <a:ext cx="1346200" cy="3565526"/>
          </a:xfrm>
        </p:spPr>
        <p:txBody>
          <a:bodyPr/>
          <a:lstStyle/>
          <a:p>
            <a:pPr marL="0" indent="0" algn="just">
              <a:buFont typeface="Arial" charset="0"/>
              <a:buNone/>
            </a:pPr>
            <a:r>
              <a:rPr lang="en-ZA" altLang="en-US" sz="1400" dirty="0" smtClean="0"/>
              <a:t>As at 31 Dec 15, KZN accounts for the highest distribution at 21.8%, followed by Gauteng at 20.0% and Western Cape at 16.3%.</a:t>
            </a:r>
          </a:p>
          <a:p>
            <a:pPr marL="0" indent="0" algn="just">
              <a:buFont typeface="Arial" charset="0"/>
              <a:buNone/>
            </a:pPr>
            <a:endParaRPr lang="en-ZA" altLang="en-US" sz="1400" dirty="0"/>
          </a:p>
          <a:p>
            <a:pPr marL="0" indent="0" algn="just">
              <a:buFont typeface="Arial" charset="0"/>
              <a:buNone/>
            </a:pPr>
            <a:r>
              <a:rPr lang="en-ZA" altLang="en-US" sz="1400" dirty="0" smtClean="0"/>
              <a:t>Northern cape has in the month of October effected its first distribution.</a:t>
            </a:r>
          </a:p>
        </p:txBody>
      </p:sp>
      <p:sp>
        <p:nvSpPr>
          <p:cNvPr id="4" name="Slide Number Placeholder 3"/>
          <p:cNvSpPr>
            <a:spLocks noGrp="1"/>
          </p:cNvSpPr>
          <p:nvPr>
            <p:ph type="sldNum" sz="quarter" idx="12"/>
          </p:nvPr>
        </p:nvSpPr>
        <p:spPr/>
        <p:txBody>
          <a:bodyPr/>
          <a:lstStyle/>
          <a:p>
            <a:pPr>
              <a:defRPr/>
            </a:pPr>
            <a:fld id="{77ABF8CB-4A43-451B-9219-7DD38ABA5C44}" type="slidenum">
              <a:rPr lang="en-US" smtClean="0"/>
              <a:pPr>
                <a:defRPr/>
              </a:pPr>
              <a:t>6</a:t>
            </a:fld>
            <a:endParaRPr lang="en-US" dirty="0"/>
          </a:p>
        </p:txBody>
      </p:sp>
      <p:sp>
        <p:nvSpPr>
          <p:cNvPr id="12293" name="TextBox 7"/>
          <p:cNvSpPr txBox="1">
            <a:spLocks noChangeArrowheads="1"/>
          </p:cNvSpPr>
          <p:nvPr/>
        </p:nvSpPr>
        <p:spPr bwMode="auto">
          <a:xfrm>
            <a:off x="457200" y="1971675"/>
            <a:ext cx="46005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graphicFrame>
        <p:nvGraphicFramePr>
          <p:cNvPr id="7" name="Chart 6"/>
          <p:cNvGraphicFramePr/>
          <p:nvPr>
            <p:extLst>
              <p:ext uri="{D42A27DB-BD31-4B8C-83A1-F6EECF244321}">
                <p14:modId xmlns:p14="http://schemas.microsoft.com/office/powerpoint/2010/main" xmlns="" val="4242781797"/>
              </p:ext>
            </p:extLst>
          </p:nvPr>
        </p:nvGraphicFramePr>
        <p:xfrm>
          <a:off x="95250" y="1971674"/>
          <a:ext cx="7424666" cy="48863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xmlns="" val="3425563874"/>
              </p:ext>
            </p:extLst>
          </p:nvPr>
        </p:nvGraphicFramePr>
        <p:xfrm>
          <a:off x="95250" y="1971674"/>
          <a:ext cx="7274541" cy="46474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568610570"/>
      </p:ext>
    </p:extLst>
  </p:cSld>
  <p:clrMapOvr>
    <a:masterClrMapping/>
  </p:clrMapOvr>
  <p:transition>
    <p:sndAc>
      <p:stSnd>
        <p:snd r:embed="rId2" name="laser.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95250" y="274638"/>
            <a:ext cx="9048750" cy="1143000"/>
          </a:xfrm>
        </p:spPr>
        <p:txBody>
          <a:bodyPr/>
          <a:lstStyle/>
          <a:p>
            <a:pPr eaLnBrk="1" hangingPunct="1">
              <a:defRPr/>
            </a:pPr>
            <a:r>
              <a:rPr lang="en-ZA"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NCEMS LPM SECTOR PERFORMANCE</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2291" name="Content Placeholder 2"/>
          <p:cNvSpPr>
            <a:spLocks noGrp="1"/>
          </p:cNvSpPr>
          <p:nvPr>
            <p:ph sz="half" idx="2"/>
          </p:nvPr>
        </p:nvSpPr>
        <p:spPr>
          <a:xfrm>
            <a:off x="7289800" y="1931194"/>
            <a:ext cx="1714500" cy="4425156"/>
          </a:xfrm>
        </p:spPr>
        <p:txBody>
          <a:bodyPr/>
          <a:lstStyle/>
          <a:p>
            <a:pPr marL="177800" lvl="0" indent="-177800" algn="just"/>
            <a:r>
              <a:rPr lang="en-US" sz="1150" dirty="0">
                <a:latin typeface="Arial" panose="020B0604020202020204" pitchFamily="34" charset="0"/>
                <a:cs typeface="Arial" panose="020B0604020202020204" pitchFamily="34" charset="0"/>
              </a:rPr>
              <a:t>Limpopo </a:t>
            </a:r>
            <a:r>
              <a:rPr lang="en-US" sz="1150" dirty="0" smtClean="0">
                <a:latin typeface="Arial" panose="020B0604020202020204" pitchFamily="34" charset="0"/>
                <a:cs typeface="Arial" panose="020B0604020202020204" pitchFamily="34" charset="0"/>
              </a:rPr>
              <a:t>has rolled out largest percentage of its provincial allocation with 71% of LPMs allocated by province for phase 1 installed. </a:t>
            </a:r>
          </a:p>
          <a:p>
            <a:pPr marL="177800" lvl="0" indent="-177800" algn="just"/>
            <a:r>
              <a:rPr lang="en-US" sz="1150" dirty="0" smtClean="0">
                <a:latin typeface="Arial" panose="020B0604020202020204" pitchFamily="34" charset="0"/>
                <a:cs typeface="Arial" panose="020B0604020202020204" pitchFamily="34" charset="0"/>
              </a:rPr>
              <a:t>It is followed by Eastern Cape with just over 59% LPMs installed.</a:t>
            </a:r>
          </a:p>
          <a:p>
            <a:pPr marL="177800" lvl="0" indent="-177800" algn="just"/>
            <a:r>
              <a:rPr lang="en-US" sz="1150" dirty="0" smtClean="0">
                <a:latin typeface="Arial" panose="020B0604020202020204" pitchFamily="34" charset="0"/>
                <a:cs typeface="Arial" panose="020B0604020202020204" pitchFamily="34" charset="0"/>
              </a:rPr>
              <a:t>Free State has installed the lowest number of about 14% </a:t>
            </a:r>
            <a:r>
              <a:rPr lang="en-US" sz="1150" dirty="0">
                <a:latin typeface="Arial" panose="020B0604020202020204" pitchFamily="34" charset="0"/>
                <a:cs typeface="Arial" panose="020B0604020202020204" pitchFamily="34" charset="0"/>
              </a:rPr>
              <a:t>of LPMs </a:t>
            </a:r>
            <a:r>
              <a:rPr lang="en-US" sz="1150" dirty="0" smtClean="0">
                <a:latin typeface="Arial" panose="020B0604020202020204" pitchFamily="34" charset="0"/>
                <a:cs typeface="Arial" panose="020B0604020202020204" pitchFamily="34" charset="0"/>
              </a:rPr>
              <a:t>allocated </a:t>
            </a:r>
            <a:r>
              <a:rPr lang="en-US" sz="1150" dirty="0">
                <a:latin typeface="Arial" panose="020B0604020202020204" pitchFamily="34" charset="0"/>
                <a:cs typeface="Arial" panose="020B0604020202020204" pitchFamily="34" charset="0"/>
              </a:rPr>
              <a:t>for phase </a:t>
            </a:r>
            <a:r>
              <a:rPr lang="en-US" sz="1150" dirty="0" smtClean="0">
                <a:latin typeface="Arial" panose="020B0604020202020204" pitchFamily="34" charset="0"/>
                <a:cs typeface="Arial" panose="020B0604020202020204" pitchFamily="34" charset="0"/>
              </a:rPr>
              <a:t>1.</a:t>
            </a:r>
          </a:p>
          <a:p>
            <a:pPr marL="177800" indent="-177800" algn="just"/>
            <a:r>
              <a:rPr lang="en-US" sz="1150" dirty="0" smtClean="0">
                <a:latin typeface="Arial" panose="020B0604020202020204" pitchFamily="34" charset="0"/>
                <a:cs typeface="Arial" panose="020B0604020202020204" pitchFamily="34" charset="0"/>
              </a:rPr>
              <a:t>It is superseded by Northern Cape that has rolled out about 19</a:t>
            </a:r>
            <a:r>
              <a:rPr lang="en-US" sz="1150" dirty="0">
                <a:latin typeface="Arial" panose="020B0604020202020204" pitchFamily="34" charset="0"/>
                <a:cs typeface="Arial" panose="020B0604020202020204" pitchFamily="34" charset="0"/>
              </a:rPr>
              <a:t>% </a:t>
            </a:r>
            <a:r>
              <a:rPr lang="en-US" sz="1150" dirty="0" smtClean="0">
                <a:latin typeface="Arial" panose="020B0604020202020204" pitchFamily="34" charset="0"/>
                <a:cs typeface="Arial" panose="020B0604020202020204" pitchFamily="34" charset="0"/>
              </a:rPr>
              <a:t>of LPMs allocated for </a:t>
            </a:r>
            <a:r>
              <a:rPr lang="en-US" sz="1150" dirty="0">
                <a:latin typeface="Arial" panose="020B0604020202020204" pitchFamily="34" charset="0"/>
                <a:cs typeface="Arial" panose="020B0604020202020204" pitchFamily="34" charset="0"/>
              </a:rPr>
              <a:t>phase 1.</a:t>
            </a:r>
          </a:p>
          <a:p>
            <a:pPr marL="177800" lvl="0" indent="-177800" algn="just"/>
            <a:endParaRPr lang="en-US" sz="1150" dirty="0">
              <a:solidFill>
                <a:srgbClr val="FF0066"/>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7ABF8CB-4A43-451B-9219-7DD38ABA5C44}" type="slidenum">
              <a:rPr lang="en-US" smtClean="0"/>
              <a:pPr>
                <a:defRPr/>
              </a:pPr>
              <a:t>7</a:t>
            </a:fld>
            <a:endParaRPr lang="en-US" dirty="0"/>
          </a:p>
        </p:txBody>
      </p:sp>
      <p:sp>
        <p:nvSpPr>
          <p:cNvPr id="12293" name="TextBox 7"/>
          <p:cNvSpPr txBox="1">
            <a:spLocks noChangeArrowheads="1"/>
          </p:cNvSpPr>
          <p:nvPr/>
        </p:nvSpPr>
        <p:spPr bwMode="auto">
          <a:xfrm>
            <a:off x="457200" y="1971675"/>
            <a:ext cx="46005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graphicFrame>
        <p:nvGraphicFramePr>
          <p:cNvPr id="8" name="Chart 7"/>
          <p:cNvGraphicFramePr/>
          <p:nvPr>
            <p:extLst>
              <p:ext uri="{D42A27DB-BD31-4B8C-83A1-F6EECF244321}">
                <p14:modId xmlns:p14="http://schemas.microsoft.com/office/powerpoint/2010/main" xmlns="" val="2659417752"/>
              </p:ext>
            </p:extLst>
          </p:nvPr>
        </p:nvGraphicFramePr>
        <p:xfrm>
          <a:off x="95250" y="1971675"/>
          <a:ext cx="7102475" cy="4749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438932205"/>
      </p:ext>
    </p:extLst>
  </p:cSld>
  <p:clrMapOvr>
    <a:masterClrMapping/>
  </p:clrMapOvr>
  <p:transition>
    <p:sndAc>
      <p:stSnd>
        <p:snd r:embed="rId2" name="laser.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ZA" sz="3200" b="1" kern="1200" dirty="0" smtClean="0">
                <a:effectLst>
                  <a:outerShdw blurRad="38100" dist="38100" dir="2700000" algn="tl">
                    <a:srgbClr val="000000">
                      <a:alpha val="43137"/>
                    </a:srgbClr>
                  </a:outerShdw>
                </a:effectLst>
                <a:latin typeface="Arial" pitchFamily="34" charset="0"/>
                <a:cs typeface="Arial" pitchFamily="34" charset="0"/>
              </a:rPr>
              <a:t/>
            </a:r>
            <a:br>
              <a:rPr lang="en-ZA" sz="3200" b="1" kern="1200" dirty="0" smtClean="0">
                <a:effectLst>
                  <a:outerShdw blurRad="38100" dist="38100" dir="2700000" algn="tl">
                    <a:srgbClr val="000000">
                      <a:alpha val="43137"/>
                    </a:srgbClr>
                  </a:outerShdw>
                </a:effectLst>
                <a:latin typeface="Arial" pitchFamily="34" charset="0"/>
                <a:cs typeface="Arial" pitchFamily="34" charset="0"/>
              </a:rPr>
            </a:br>
            <a:r>
              <a:rPr lang="en-ZA" sz="32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
            <a:br>
              <a:rPr lang="en-ZA" sz="32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endParaRPr lang="en-ZA" sz="3200" b="1" kern="1200"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7" name="Text Placeholder 6"/>
          <p:cNvSpPr>
            <a:spLocks noGrp="1"/>
          </p:cNvSpPr>
          <p:nvPr>
            <p:ph type="body" idx="1"/>
          </p:nvPr>
        </p:nvSpPr>
        <p:spPr>
          <a:xfrm>
            <a:off x="297712" y="2019408"/>
            <a:ext cx="3759488" cy="360000"/>
          </a:xfrm>
        </p:spPr>
        <p:txBody>
          <a:bodyPr anchor="ctr"/>
          <a:lstStyle/>
          <a:p>
            <a:endParaRPr lang="en-US" sz="2000" dirty="0" smtClean="0">
              <a:effectLst>
                <a:outerShdw blurRad="38100" dist="38100" dir="2700000" algn="tl">
                  <a:srgbClr val="000000">
                    <a:alpha val="43137"/>
                  </a:srgbClr>
                </a:outerShdw>
              </a:effectLst>
              <a:latin typeface="Arial" pitchFamily="34" charset="0"/>
              <a:ea typeface="+mj-ea"/>
              <a:cs typeface="Arial" pitchFamily="34" charset="0"/>
            </a:endParaRPr>
          </a:p>
          <a:p>
            <a:r>
              <a:rPr lang="en-US" sz="2000" dirty="0" smtClean="0">
                <a:effectLst>
                  <a:outerShdw blurRad="38100" dist="38100" dir="2700000" algn="tl">
                    <a:srgbClr val="000000">
                      <a:alpha val="43137"/>
                    </a:srgbClr>
                  </a:outerShdw>
                </a:effectLst>
                <a:latin typeface="Arial" pitchFamily="34" charset="0"/>
                <a:ea typeface="+mj-ea"/>
                <a:cs typeface="Arial" pitchFamily="34" charset="0"/>
              </a:rPr>
              <a:t>Key challenges</a:t>
            </a:r>
          </a:p>
          <a:p>
            <a:endParaRPr lang="en-ZA" dirty="0"/>
          </a:p>
        </p:txBody>
      </p:sp>
      <p:sp>
        <p:nvSpPr>
          <p:cNvPr id="8" name="Content Placeholder 7"/>
          <p:cNvSpPr>
            <a:spLocks noGrp="1"/>
          </p:cNvSpPr>
          <p:nvPr>
            <p:ph sz="half" idx="2"/>
          </p:nvPr>
        </p:nvSpPr>
        <p:spPr>
          <a:xfrm>
            <a:off x="223284" y="2511187"/>
            <a:ext cx="4297916" cy="4210287"/>
          </a:xfrm>
        </p:spPr>
        <p:txBody>
          <a:bodyPr/>
          <a:lstStyle/>
          <a:p>
            <a:pPr marL="228600" lvl="3" algn="just">
              <a:buFont typeface="Arial" panose="020B0604020202020204" pitchFamily="34" charset="0"/>
              <a:buChar char="•"/>
            </a:pPr>
            <a:r>
              <a:rPr lang="en-ZA" dirty="0"/>
              <a:t>Capacity constraints impacts on our ability to effectively reach out as broad as possible to sections of our communities when doing public awareness and education.</a:t>
            </a:r>
            <a:endParaRPr lang="en-US" dirty="0"/>
          </a:p>
          <a:p>
            <a:pPr marL="228600" lvl="3" algn="just">
              <a:buFont typeface="Arial" panose="020B0604020202020204" pitchFamily="34" charset="0"/>
              <a:buChar char="•"/>
            </a:pPr>
            <a:endParaRPr lang="en-ZA" dirty="0" smtClean="0"/>
          </a:p>
          <a:p>
            <a:pPr marL="228600" lvl="3" algn="just">
              <a:buFont typeface="Arial" panose="020B0604020202020204" pitchFamily="34" charset="0"/>
              <a:buChar char="•"/>
            </a:pPr>
            <a:r>
              <a:rPr lang="en-ZA" dirty="0" smtClean="0"/>
              <a:t>Underspending </a:t>
            </a:r>
            <a:r>
              <a:rPr lang="en-ZA" dirty="0"/>
              <a:t>of the budget appears to be an area of concern as the entity has only spent 47% of the budget as opposed to 75% by the end of the third quarter. </a:t>
            </a:r>
            <a:endParaRPr lang="en-US" dirty="0"/>
          </a:p>
          <a:p>
            <a:pPr algn="just">
              <a:buNone/>
            </a:pPr>
            <a:endParaRPr lang="en-ZA" sz="1600" dirty="0"/>
          </a:p>
        </p:txBody>
      </p:sp>
      <p:sp>
        <p:nvSpPr>
          <p:cNvPr id="9" name="Text Placeholder 8"/>
          <p:cNvSpPr>
            <a:spLocks noGrp="1"/>
          </p:cNvSpPr>
          <p:nvPr>
            <p:ph type="body" sz="quarter" idx="3"/>
          </p:nvPr>
        </p:nvSpPr>
        <p:spPr>
          <a:xfrm>
            <a:off x="4731488" y="1923803"/>
            <a:ext cx="4083527" cy="429619"/>
          </a:xfrm>
        </p:spPr>
        <p:txBody>
          <a:bodyPr anchor="t"/>
          <a:lstStyle/>
          <a:p>
            <a:r>
              <a:rPr lang="en-US" sz="2000" dirty="0" smtClean="0">
                <a:effectLst>
                  <a:outerShdw blurRad="38100" dist="38100" dir="2700000" algn="tl">
                    <a:srgbClr val="000000">
                      <a:alpha val="43137"/>
                    </a:srgbClr>
                  </a:outerShdw>
                </a:effectLst>
                <a:latin typeface="Arial" pitchFamily="34" charset="0"/>
                <a:ea typeface="+mj-ea"/>
                <a:cs typeface="Arial" pitchFamily="34" charset="0"/>
              </a:rPr>
              <a:t>Proposed action</a:t>
            </a:r>
          </a:p>
          <a:p>
            <a:endParaRPr lang="en-ZA" dirty="0"/>
          </a:p>
        </p:txBody>
      </p:sp>
      <p:sp>
        <p:nvSpPr>
          <p:cNvPr id="10" name="Content Placeholder 9"/>
          <p:cNvSpPr>
            <a:spLocks noGrp="1"/>
          </p:cNvSpPr>
          <p:nvPr>
            <p:ph sz="quarter" idx="4"/>
          </p:nvPr>
        </p:nvSpPr>
        <p:spPr>
          <a:xfrm>
            <a:off x="4625164" y="2511188"/>
            <a:ext cx="4189852" cy="4055866"/>
          </a:xfrm>
        </p:spPr>
        <p:txBody>
          <a:bodyPr/>
          <a:lstStyle/>
          <a:p>
            <a:pPr marL="228600" lvl="2" algn="just"/>
            <a:r>
              <a:rPr lang="en-ZA" sz="1600" dirty="0"/>
              <a:t>Collaborating with </a:t>
            </a:r>
            <a:r>
              <a:rPr lang="en-ZA" sz="1600" b="1" dirty="0"/>
              <a:t>the dti</a:t>
            </a:r>
            <a:r>
              <a:rPr lang="en-ZA" sz="1600" dirty="0"/>
              <a:t> in participating in the public outreach and initiatives organised by </a:t>
            </a:r>
            <a:r>
              <a:rPr lang="en-ZA" sz="1600" b="1" dirty="0"/>
              <a:t>the dti.</a:t>
            </a:r>
            <a:endParaRPr lang="en-US" sz="1600" dirty="0"/>
          </a:p>
          <a:p>
            <a:pPr marL="228600" lvl="2" algn="just"/>
            <a:endParaRPr lang="en-ZA" sz="1600" dirty="0" smtClean="0"/>
          </a:p>
          <a:p>
            <a:pPr marL="228600" lvl="2" algn="just"/>
            <a:endParaRPr lang="en-ZA" sz="1600" dirty="0"/>
          </a:p>
          <a:p>
            <a:pPr marL="228600" lvl="2" algn="just"/>
            <a:r>
              <a:rPr lang="en-ZA" sz="1600" dirty="0" smtClean="0"/>
              <a:t>The </a:t>
            </a:r>
            <a:r>
              <a:rPr lang="en-ZA" sz="1600" dirty="0"/>
              <a:t>NGB has revised its Annual Performance Plan along with the Budget for the 2015/16 financial year to ensure that </a:t>
            </a:r>
            <a:r>
              <a:rPr lang="en-ZA" sz="1600" dirty="0" smtClean="0"/>
              <a:t>priorities are realigned and what is funded is achievable. </a:t>
            </a:r>
            <a:r>
              <a:rPr lang="en-ZA" sz="1600" dirty="0"/>
              <a:t>To this end, management have drafted a detailed plan for implementation to ensure that the budget is spent by the end of the current financial year. </a:t>
            </a:r>
            <a:endParaRPr lang="en-ZA" sz="1600" dirty="0" smtClean="0"/>
          </a:p>
        </p:txBody>
      </p:sp>
      <p:sp>
        <p:nvSpPr>
          <p:cNvPr id="4" name="Slide Number Placeholder 3"/>
          <p:cNvSpPr>
            <a:spLocks noGrp="1"/>
          </p:cNvSpPr>
          <p:nvPr>
            <p:ph type="sldNum" sz="quarter" idx="12"/>
          </p:nvPr>
        </p:nvSpPr>
        <p:spPr>
          <a:xfrm>
            <a:off x="6553200" y="6384491"/>
            <a:ext cx="2133600" cy="365125"/>
          </a:xfrm>
        </p:spPr>
        <p:txBody>
          <a:bodyPr/>
          <a:lstStyle/>
          <a:p>
            <a:pPr>
              <a:defRPr/>
            </a:pPr>
            <a:fld id="{5E5BBAD8-672A-47BE-B561-8907683447AE}" type="slidenum">
              <a:rPr lang="en-US" sz="1400" b="1" smtClean="0">
                <a:solidFill>
                  <a:prstClr val="black"/>
                </a:solidFill>
              </a:rPr>
              <a:pPr>
                <a:defRPr/>
              </a:pPr>
              <a:t>8</a:t>
            </a:fld>
            <a:endParaRPr lang="en-US" sz="1400" b="1" dirty="0">
              <a:solidFill>
                <a:prstClr val="black"/>
              </a:solidFill>
            </a:endParaRPr>
          </a:p>
        </p:txBody>
      </p:sp>
      <p:sp>
        <p:nvSpPr>
          <p:cNvPr id="11" name="Title 1"/>
          <p:cNvSpPr txBox="1">
            <a:spLocks/>
          </p:cNvSpPr>
          <p:nvPr/>
        </p:nvSpPr>
        <p:spPr bwMode="auto">
          <a:xfrm>
            <a:off x="44450" y="160337"/>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defRPr/>
            </a:pP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CHALLENGES </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4110804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185738" y="274638"/>
            <a:ext cx="8772525" cy="1065212"/>
          </a:xfrm>
        </p:spPr>
        <p:txBody>
          <a:bodyPr/>
          <a:lstStyle/>
          <a:p>
            <a:pPr eaLnBrk="1" hangingPunct="1">
              <a:defRPr/>
            </a:pPr>
            <a:r>
              <a:rPr lang="en-GB"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PERFORMANCE AGAINST </a:t>
            </a:r>
            <a:r>
              <a:rPr lang="en-GB" alt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APP</a:t>
            </a:r>
            <a:r>
              <a:rPr lang="en-ZA" alt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 Compliance</a:t>
            </a:r>
            <a:endParaRPr lang="en-ZA" alt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0483" name="TextBox 7"/>
          <p:cNvSpPr txBox="1">
            <a:spLocks noChangeArrowheads="1"/>
          </p:cNvSpPr>
          <p:nvPr/>
        </p:nvSpPr>
        <p:spPr bwMode="auto">
          <a:xfrm>
            <a:off x="457200" y="1765300"/>
            <a:ext cx="8229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3" name="Slide Number Placeholder 2"/>
          <p:cNvSpPr>
            <a:spLocks noGrp="1"/>
          </p:cNvSpPr>
          <p:nvPr>
            <p:ph type="sldNum" sz="quarter" idx="12"/>
          </p:nvPr>
        </p:nvSpPr>
        <p:spPr/>
        <p:txBody>
          <a:bodyPr/>
          <a:lstStyle/>
          <a:p>
            <a:pPr>
              <a:defRPr/>
            </a:pPr>
            <a:fld id="{C80FFF31-E8D4-4F82-888A-87B220A8782C}" type="slidenum">
              <a:rPr lang="en-US" smtClean="0"/>
              <a:pPr>
                <a:defRPr/>
              </a:pPr>
              <a:t>9</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xmlns="" val="556512422"/>
              </p:ext>
            </p:extLst>
          </p:nvPr>
        </p:nvGraphicFramePr>
        <p:xfrm>
          <a:off x="50801" y="1888552"/>
          <a:ext cx="9056914" cy="4626897"/>
        </p:xfrm>
        <a:graphic>
          <a:graphicData uri="http://schemas.openxmlformats.org/drawingml/2006/table">
            <a:tbl>
              <a:tblPr/>
              <a:tblGrid>
                <a:gridCol w="1396894"/>
                <a:gridCol w="2428113"/>
                <a:gridCol w="3781042"/>
                <a:gridCol w="730928"/>
                <a:gridCol w="719937"/>
              </a:tblGrid>
              <a:tr h="6009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Performance Indicator</a:t>
                      </a:r>
                      <a:endParaRPr kumimoji="0" lang="en-ZA"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anchor="ctr"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a:t>
                      </a:r>
                      <a:r>
                        <a:rPr kumimoji="0" lang="en-US" altLang="en-US" sz="1100" b="1" i="0" u="none" strike="noStrike" cap="none" normalizeH="0" baseline="30000" dirty="0" smtClean="0">
                          <a:ln>
                            <a:noFill/>
                          </a:ln>
                          <a:solidFill>
                            <a:schemeClr val="tx1"/>
                          </a:solidFill>
                          <a:effectLst/>
                          <a:latin typeface="Arial" panose="020B0604020202020204" pitchFamily="34" charset="0"/>
                          <a:cs typeface="Arial" panose="020B0604020202020204" pitchFamily="34" charset="0"/>
                        </a:rPr>
                        <a:t>rd</a:t>
                      </a: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Quarter Milestone</a:t>
                      </a:r>
                      <a:endParaRPr kumimoji="0" lang="en-ZA"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anchor="ctr"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Actual Achievement</a:t>
                      </a:r>
                      <a:endParaRPr kumimoji="0" lang="en-ZA" altLang="en-US"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3194" marR="3194" marT="0" marB="0" anchor="ctr"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Reason for Variance</a:t>
                      </a:r>
                      <a:endParaRPr kumimoji="0" lang="en-ZA"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anchor="ctr"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Corrective action</a:t>
                      </a:r>
                      <a:endParaRPr kumimoji="0" lang="en-ZA"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anchor="ctr"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solidFill>
                      <a:srgbClr val="F79646"/>
                    </a:solidFill>
                  </a:tcPr>
                </a:tc>
              </a:tr>
              <a:tr h="717009">
                <a:tc rowSpan="2">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85725" marR="0" lvl="0" indent="0" algn="just" defTabSz="457200" rtl="0" eaLnBrk="1" fontAlgn="base" latinLnBrk="0" hangingPunct="1">
                        <a:lnSpc>
                          <a:spcPct val="100000"/>
                        </a:lnSpc>
                        <a:spcBef>
                          <a:spcPct val="0"/>
                        </a:spcBef>
                        <a:spcAft>
                          <a:spcPct val="0"/>
                        </a:spcAft>
                        <a:buClrTx/>
                        <a:buSzTx/>
                        <a:buFontTx/>
                        <a:buNone/>
                        <a:tabLst>
                          <a:tab pos="85725" algn="l"/>
                          <a:tab pos="1339850" algn="l"/>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Nine (9) Consolidated three tier compliance </a:t>
                      </a:r>
                      <a:endParaRPr kumimoji="0" lang="en-ZA"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85725" marR="0" lvl="0" indent="0" algn="just" defTabSz="457200" rtl="0" eaLnBrk="1" fontAlgn="base" latinLnBrk="0" hangingPunct="1">
                        <a:lnSpc>
                          <a:spcPct val="100000"/>
                        </a:lnSpc>
                        <a:spcBef>
                          <a:spcPct val="0"/>
                        </a:spcBef>
                        <a:spcAft>
                          <a:spcPct val="0"/>
                        </a:spcAft>
                        <a:buClrTx/>
                        <a:buSzTx/>
                        <a:buFontTx/>
                        <a:buNone/>
                        <a:tabLst>
                          <a:tab pos="85725" algn="l"/>
                          <a:tab pos="1169988" algn="l"/>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evaluation assessment reports </a:t>
                      </a:r>
                      <a:endParaRPr kumimoji="0" lang="en-ZA"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Conduct desktop evaluation of four (4) provinces and report findings</a:t>
                      </a:r>
                      <a:endParaRPr kumimoji="0" lang="en-ZA" alt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Achieved </a:t>
                      </a:r>
                      <a:endParaRPr kumimoji="0" lang="en-ZA" alt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Conducted 5 (five) desktop and onsite evaluations between October and December 2015 and reported findings for Eastern Cape,  Western Cape, Mpumalanga, Limpopo &amp; Free State.</a:t>
                      </a:r>
                      <a:endParaRPr kumimoji="0" lang="en-ZA" alt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r>
              <a:tr h="904104">
                <a:tc v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Evaluate applications, conduct onsite evaluations and  report findings of all LPM applications in excess of 5 machines </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Achieved </a:t>
                      </a:r>
                    </a:p>
                    <a:p>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Evaluated four (4) applications from Limpopo Gambling Board on LPMS in excess of five and findings have been reported. Conducted on site evaluations of five PLAs and reported findings. 	</a:t>
                      </a: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r>
              <a:tr h="1110211">
                <a:tc>
                  <a:txBody>
                    <a:bodyPr/>
                    <a:lstStyle>
                      <a:lvl1pPr marL="127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1270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Report on</a:t>
                      </a:r>
                      <a:endParaRPr kumimoji="0" lang="en-ZA" altLang="en-US"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p>
                      <a:pPr marL="1270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intervention and support provided to regulators and law enforcement agencies</a:t>
                      </a:r>
                      <a:endParaRPr kumimoji="0" lang="en-ZA" altLang="en-US"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marL="127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1270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Report on intervention and support provided to regulators, law enforcement agencies</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Achieved</a:t>
                      </a:r>
                      <a:endParaRPr kumimoji="0" lang="en-ZA" alt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Provided support to PLA’s and participated in a collaborative multidisciplinary Law Enforcement Agency through a National Project for suppressing online gambling with various regulators and law enforcement agencies as members .</a:t>
                      </a:r>
                      <a:endParaRPr kumimoji="0" lang="en-ZA" alt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9525" cap="flat" cmpd="sng" algn="ctr">
                      <a:solidFill>
                        <a:srgbClr val="F69240"/>
                      </a:solidFill>
                      <a:prstDash val="solid"/>
                      <a:round/>
                      <a:headEnd type="none" w="med" len="med"/>
                      <a:tailEnd type="none" w="med" len="med"/>
                    </a:lnB>
                    <a:lnTlToBr>
                      <a:noFill/>
                    </a:lnTlToBr>
                    <a:lnBlToTr>
                      <a:noFill/>
                    </a:lnBlToTr>
                    <a:noFill/>
                  </a:tcPr>
                </a:tc>
              </a:tr>
              <a:tr h="1110211">
                <a:tc>
                  <a:txBody>
                    <a:bodyPr/>
                    <a:lstStyle/>
                    <a:p>
                      <a:pPr marL="12700" marR="0" lvl="0" indent="0" algn="just" defTabSz="457200" rtl="0" eaLnBrk="1" fontAlgn="base" latinLnBrk="0" hangingPunct="1">
                        <a:lnSpc>
                          <a:spcPct val="100000"/>
                        </a:lnSpc>
                        <a:spcBef>
                          <a:spcPct val="0"/>
                        </a:spcBef>
                        <a:spcAft>
                          <a:spcPct val="0"/>
                        </a:spcAft>
                        <a:buClrTx/>
                        <a:buSzTx/>
                        <a:buFontTx/>
                        <a:buNone/>
                        <a:tabLst/>
                      </a:pPr>
                      <a:r>
                        <a:rPr kumimoji="0" lang="en-ZA"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Number of investigations finalised </a:t>
                      </a:r>
                      <a:endParaRPr kumimoji="0" lang="en-ZA" altLang="en-US" sz="11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a:noFill/>
                    </a:lnTlToBr>
                    <a:lnBlToTr>
                      <a:noFill/>
                    </a:lnBlToTr>
                    <a:noFill/>
                  </a:tcPr>
                </a:tc>
                <a:tc>
                  <a:txBody>
                    <a:bodyPr/>
                    <a:lstStyle/>
                    <a:p>
                      <a:pPr marL="12700" marR="0" lvl="0" indent="0" algn="just" defTabSz="457200" rtl="0" eaLnBrk="1" fontAlgn="base" latinLnBrk="0" hangingPunct="1">
                        <a:lnSpc>
                          <a:spcPct val="100000"/>
                        </a:lnSpc>
                        <a:spcBef>
                          <a:spcPct val="0"/>
                        </a:spcBef>
                        <a:spcAft>
                          <a:spcPct val="0"/>
                        </a:spcAft>
                        <a:buClrTx/>
                        <a:buSzTx/>
                        <a:buFontTx/>
                        <a:buNone/>
                        <a:tabLst/>
                      </a:pPr>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Reporting on </a:t>
                      </a:r>
                      <a:r>
                        <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unlawful</a:t>
                      </a:r>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winnings and related matters </a:t>
                      </a:r>
                      <a:endParaRPr kumimoji="0" lang="en-ZA" alt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a:noFill/>
                    </a:lnTlToBr>
                    <a:lnBlToTr>
                      <a:noFill/>
                    </a:lnBlToTr>
                    <a:noFill/>
                  </a:tcPr>
                </a:tc>
                <a:tc>
                  <a:txBody>
                    <a:bodyPr/>
                    <a:lstStyle/>
                    <a:p>
                      <a:pPr algn="just"/>
                      <a:r>
                        <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Achieved</a:t>
                      </a:r>
                    </a:p>
                    <a:p>
                      <a:r>
                        <a:rPr kumimoji="0" lang="en-ZA"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A report on illegal gambling activities and related matters was drafted. This report covers the strategy used to address the backlog of investigations into the unlawful winnings that the NGB has as well as the communication that currently occurs between the NGB and third parties that confiscate illegal winnings. 	</a:t>
                      </a: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defRPr>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defRPr>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defRPr>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a:t>
                      </a:r>
                      <a:endParaRPr kumimoji="0" lang="en-ZA"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194" marR="3194" marT="0" marB="0" horzOverflow="overflow">
                    <a:lnL w="9525" cap="flat" cmpd="sng" algn="ctr">
                      <a:solidFill>
                        <a:srgbClr val="F69240"/>
                      </a:solidFill>
                      <a:prstDash val="solid"/>
                      <a:round/>
                      <a:headEnd type="none" w="med" len="med"/>
                      <a:tailEnd type="none" w="med" len="med"/>
                    </a:lnL>
                    <a:lnR w="9525" cap="flat" cmpd="sng" algn="ctr">
                      <a:solidFill>
                        <a:srgbClr val="F69240"/>
                      </a:solidFill>
                      <a:prstDash val="solid"/>
                      <a:round/>
                      <a:headEnd type="none" w="med" len="med"/>
                      <a:tailEnd type="none" w="med" len="med"/>
                    </a:lnR>
                    <a:lnT w="9525" cap="flat" cmpd="sng" algn="ctr">
                      <a:solidFill>
                        <a:srgbClr val="F69240"/>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a:noFill/>
                    </a:lnTlToBr>
                    <a:lnBlToTr>
                      <a:noFill/>
                    </a:lnBlToTr>
                    <a:noFill/>
                  </a:tcPr>
                </a:tc>
              </a:tr>
            </a:tbl>
          </a:graphicData>
        </a:graphic>
      </p:graphicFrame>
    </p:spTree>
  </p:cSld>
  <p:clrMapOvr>
    <a:overrideClrMapping bg1="lt1" tx1="dk1" bg2="lt2" tx2="dk2" accent1="accent1" accent2="accent2" accent3="accent3" accent4="accent4" accent5="accent5" accent6="accent6" hlink="hlink" folHlink="folHlink"/>
  </p:clrMapOvr>
  <p:transition>
    <p:sndAc>
      <p:stSnd>
        <p:snd r:embed="rId3" name="laser.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4369</TotalTime>
  <Words>4234</Words>
  <Application>Microsoft Office PowerPoint</Application>
  <PresentationFormat>On-screen Show (4:3)</PresentationFormat>
  <Paragraphs>650</Paragraphs>
  <Slides>41</Slides>
  <Notes>23</Notes>
  <HiddenSlides>0</HiddenSlides>
  <MMClips>0</MMClips>
  <ScaleCrop>false</ScaleCrop>
  <HeadingPairs>
    <vt:vector size="4" baseType="variant">
      <vt:variant>
        <vt:lpstr>Theme</vt:lpstr>
      </vt:variant>
      <vt:variant>
        <vt:i4>9</vt:i4>
      </vt:variant>
      <vt:variant>
        <vt:lpstr>Slide Titles</vt:lpstr>
      </vt:variant>
      <vt:variant>
        <vt:i4>41</vt:i4>
      </vt:variant>
    </vt:vector>
  </HeadingPairs>
  <TitlesOfParts>
    <vt:vector size="50"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Slide 1</vt:lpstr>
      <vt:lpstr>CONTENT </vt:lpstr>
      <vt:lpstr> EXECUTIVE SUMMARY  </vt:lpstr>
      <vt:lpstr>Q1&amp;2 GAMBLING SECTOR PERFORMANCE </vt:lpstr>
      <vt:lpstr>Q1&amp;2 GAMBLING SECTOR PERFORMANCE</vt:lpstr>
      <vt:lpstr> NCEMS LPM SECTOR PERFORMANCE</vt:lpstr>
      <vt:lpstr>NCEMS LPM SECTOR PERFORMANCE</vt:lpstr>
      <vt:lpstr>  </vt:lpstr>
      <vt:lpstr>PERFORMANCE AGAINST APP - Compliance</vt:lpstr>
      <vt:lpstr>PERFORMANCE AGAINST APP  - Compliance cont…..</vt:lpstr>
      <vt:lpstr>PERFORMANCE AGAINST APP - Stakeholder Liaison and Advisory Services</vt:lpstr>
      <vt:lpstr>PERFORMANCE AGAINST APP  - Stakeholder Liaison and Advisory Services</vt:lpstr>
      <vt:lpstr> PERFORMANCE AGAINST APP – Corporate Services </vt:lpstr>
      <vt:lpstr>SUMMARY PROGRESS ON ACTIONS  IN THE RISK REGISTER</vt:lpstr>
      <vt:lpstr>  REPORT AGAINST POST AUDIT  IMPLEMENTATION PLAN  </vt:lpstr>
      <vt:lpstr>FINANCIAL STATUS AND PERFORMANCE AS AT 31 DECEMBER 2015</vt:lpstr>
      <vt:lpstr>COMPLIANCE CALENDAR FOR THE FIRST QUARTER: 1 OCTOBER 2015 – 31 DECEMBER 2015</vt:lpstr>
      <vt:lpstr>COMPLIANCE CALENDAR FOR THE FIRST QUARTER: 1 OCTOBER 2015 – 31 DECEMBER 2015</vt:lpstr>
      <vt:lpstr>CONCLUSION</vt:lpstr>
      <vt:lpstr>Slide 20</vt:lpstr>
      <vt:lpstr>OUTLINE OF PRESENTATION</vt:lpstr>
      <vt:lpstr>MANDATE</vt:lpstr>
      <vt:lpstr>GOVERNMENT’S MTSF PRIORITIES </vt:lpstr>
      <vt:lpstr>STRATEGIC MAPPING OF 2016-2021 SOOGS TO the dti STRATEGIC GOALS</vt:lpstr>
      <vt:lpstr>STRATEGIC OUTCOME ORIENTED GOALS (SOOGS)</vt:lpstr>
      <vt:lpstr>PROGRAMME STRUCTURE</vt:lpstr>
      <vt:lpstr>STRATEGIC THRUST 2016/2021</vt:lpstr>
      <vt:lpstr>STRATEGIC OBJECTIVES 2016/2021</vt:lpstr>
      <vt:lpstr>PERFORMANCE ENVIRONMENT</vt:lpstr>
      <vt:lpstr>OPERATIONAL ENVIRONMENT</vt:lpstr>
      <vt:lpstr>OPERATIONAL ENVIRONMENT cont… SECTOR PERFORMANCE, MARKET SHARE AND MARKET CONDUCT</vt:lpstr>
      <vt:lpstr>OPERATIONAL ENVIRONMENT cont… SECTOR PERFORMANCE, MARKET SHARE AND MARKET CONDUCT </vt:lpstr>
      <vt:lpstr>OPERATIONAL ENVIRONMENT cont… SECTOR PERFORMANCE, MARKET SHARE AND MARKET CONDUCT </vt:lpstr>
      <vt:lpstr>ENVISAGED OUTPUTS</vt:lpstr>
      <vt:lpstr>RISKS TO ACHIEVING THE ENVISAGED OUTPUTS</vt:lpstr>
      <vt:lpstr>RISKS TO ACHIEVING THE ENVISAGED OUTPUTS Cont…</vt:lpstr>
      <vt:lpstr>RISKS TO ACHIEVING THE ENVISAGED OUTPUTS Cont…</vt:lpstr>
      <vt:lpstr>KEY CHALLENGES</vt:lpstr>
      <vt:lpstr>ENVISAGED KEY COST DRIVERS</vt:lpstr>
      <vt:lpstr>REVENUE AND EXPENDITURE PROJECTIONS 2016/21</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Illegal Gambling for FNB</dc:subject>
  <dc:creator>mburns</dc:creator>
  <cp:lastModifiedBy>PUMZA</cp:lastModifiedBy>
  <cp:revision>571</cp:revision>
  <cp:lastPrinted>2016-03-03T10:39:31Z</cp:lastPrinted>
  <dcterms:created xsi:type="dcterms:W3CDTF">2012-07-19T12:32:52Z</dcterms:created>
  <dcterms:modified xsi:type="dcterms:W3CDTF">2016-03-10T11:03:48Z</dcterms:modified>
</cp:coreProperties>
</file>