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 id="2147483672" r:id="rId2"/>
  </p:sldMasterIdLst>
  <p:notesMasterIdLst>
    <p:notesMasterId r:id="rId23"/>
  </p:notesMasterIdLst>
  <p:handoutMasterIdLst>
    <p:handoutMasterId r:id="rId24"/>
  </p:handoutMasterIdLst>
  <p:sldIdLst>
    <p:sldId id="256" r:id="rId3"/>
    <p:sldId id="264" r:id="rId4"/>
    <p:sldId id="301" r:id="rId5"/>
    <p:sldId id="258" r:id="rId6"/>
    <p:sldId id="294" r:id="rId7"/>
    <p:sldId id="302" r:id="rId8"/>
    <p:sldId id="315" r:id="rId9"/>
    <p:sldId id="314" r:id="rId10"/>
    <p:sldId id="316" r:id="rId11"/>
    <p:sldId id="308" r:id="rId12"/>
    <p:sldId id="313" r:id="rId13"/>
    <p:sldId id="312" r:id="rId14"/>
    <p:sldId id="274" r:id="rId15"/>
    <p:sldId id="310" r:id="rId16"/>
    <p:sldId id="309" r:id="rId17"/>
    <p:sldId id="306" r:id="rId18"/>
    <p:sldId id="307" r:id="rId19"/>
    <p:sldId id="304" r:id="rId20"/>
    <p:sldId id="305" r:id="rId21"/>
    <p:sldId id="259" r:id="rId22"/>
  </p:sldIdLst>
  <p:sldSz cx="9144000" cy="6858000" type="screen4x3"/>
  <p:notesSz cx="6797675" cy="9926638"/>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08"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08"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08"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08"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08" charset="-128"/>
        <a:cs typeface="+mn-cs"/>
      </a:defRPr>
    </a:lvl5pPr>
    <a:lvl6pPr marL="2286000" algn="l" defTabSz="914400" rtl="0" eaLnBrk="1" latinLnBrk="0" hangingPunct="1">
      <a:defRPr kern="1200">
        <a:solidFill>
          <a:schemeClr val="tx1"/>
        </a:solidFill>
        <a:latin typeface="Arial" charset="0"/>
        <a:ea typeface="ＭＳ Ｐゴシック" pitchFamily="-108" charset="-128"/>
        <a:cs typeface="+mn-cs"/>
      </a:defRPr>
    </a:lvl6pPr>
    <a:lvl7pPr marL="2743200" algn="l" defTabSz="914400" rtl="0" eaLnBrk="1" latinLnBrk="0" hangingPunct="1">
      <a:defRPr kern="1200">
        <a:solidFill>
          <a:schemeClr val="tx1"/>
        </a:solidFill>
        <a:latin typeface="Arial" charset="0"/>
        <a:ea typeface="ＭＳ Ｐゴシック" pitchFamily="-108" charset="-128"/>
        <a:cs typeface="+mn-cs"/>
      </a:defRPr>
    </a:lvl7pPr>
    <a:lvl8pPr marL="3200400" algn="l" defTabSz="914400" rtl="0" eaLnBrk="1" latinLnBrk="0" hangingPunct="1">
      <a:defRPr kern="1200">
        <a:solidFill>
          <a:schemeClr val="tx1"/>
        </a:solidFill>
        <a:latin typeface="Arial" charset="0"/>
        <a:ea typeface="ＭＳ Ｐゴシック" pitchFamily="-108" charset="-128"/>
        <a:cs typeface="+mn-cs"/>
      </a:defRPr>
    </a:lvl8pPr>
    <a:lvl9pPr marL="3657600" algn="l" defTabSz="914400" rtl="0" eaLnBrk="1" latinLnBrk="0" hangingPunct="1">
      <a:defRPr kern="1200">
        <a:solidFill>
          <a:schemeClr val="tx1"/>
        </a:solidFill>
        <a:latin typeface="Arial" charset="0"/>
        <a:ea typeface="ＭＳ Ｐゴシック" pitchFamily="-108"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4" y="0"/>
            <a:ext cx="2945659" cy="496332"/>
          </a:xfrm>
          <a:prstGeom prst="rect">
            <a:avLst/>
          </a:prstGeom>
        </p:spPr>
        <p:txBody>
          <a:bodyPr vert="horz" lIns="91440" tIns="45720" rIns="91440" bIns="45720" rtlCol="0"/>
          <a:lstStyle>
            <a:lvl1pPr algn="r">
              <a:defRPr sz="1200"/>
            </a:lvl1pPr>
          </a:lstStyle>
          <a:p>
            <a:fld id="{933437CD-02F9-42DD-995E-F3962CADAFDB}" type="datetimeFigureOut">
              <a:rPr lang="en-US" smtClean="0"/>
              <a:pPr/>
              <a:t>3/9/2016</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4" y="9428583"/>
            <a:ext cx="2945659" cy="496332"/>
          </a:xfrm>
          <a:prstGeom prst="rect">
            <a:avLst/>
          </a:prstGeom>
        </p:spPr>
        <p:txBody>
          <a:bodyPr vert="horz" lIns="91440" tIns="45720" rIns="91440" bIns="45720" rtlCol="0" anchor="b"/>
          <a:lstStyle>
            <a:lvl1pPr algn="r">
              <a:defRPr sz="1200"/>
            </a:lvl1pPr>
          </a:lstStyle>
          <a:p>
            <a:fld id="{B3590625-9CE6-4C97-B900-F4EFD9550AED}" type="slidenum">
              <a:rPr lang="en-US" smtClean="0"/>
              <a:pPr/>
              <a:t>‹#›</a:t>
            </a:fld>
            <a:endParaRPr lang="en-US"/>
          </a:p>
        </p:txBody>
      </p:sp>
    </p:spTree>
    <p:extLst>
      <p:ext uri="{BB962C8B-B14F-4D97-AF65-F5344CB8AC3E}">
        <p14:creationId xmlns:p14="http://schemas.microsoft.com/office/powerpoint/2010/main" xmlns="" val="37074439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62961E86-A2E1-466B-9CF4-270D43DFE7C2}" type="datetimeFigureOut">
              <a:rPr lang="en-ZA" smtClean="0"/>
              <a:pPr/>
              <a:t>2016/03/09</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796AED61-53D3-4653-BCDA-12950E766C72}" type="slidenum">
              <a:rPr lang="en-ZA" smtClean="0"/>
              <a:pPr/>
              <a:t>‹#›</a:t>
            </a:fld>
            <a:endParaRPr lang="en-ZA"/>
          </a:p>
        </p:txBody>
      </p:sp>
    </p:spTree>
    <p:extLst>
      <p:ext uri="{BB962C8B-B14F-4D97-AF65-F5344CB8AC3E}">
        <p14:creationId xmlns:p14="http://schemas.microsoft.com/office/powerpoint/2010/main" xmlns="" val="2710770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BA7826B-CE09-475F-BB4F-CA3955188F84}" type="datetime1">
              <a:rPr lang="en-US" smtClean="0"/>
              <a:pPr>
                <a:defRPr/>
              </a:pPr>
              <a:t>3/9/2016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93B30E-A8FE-4B1F-8BCD-CECCDF26C5ED}" type="slidenum">
              <a:rPr lang="en-US"/>
              <a:pPr>
                <a:defRPr/>
              </a:pPr>
              <a:t>‹#›</a:t>
            </a:fld>
            <a:endParaRPr lang="en-US"/>
          </a:p>
        </p:txBody>
      </p:sp>
    </p:spTree>
    <p:extLst>
      <p:ext uri="{BB962C8B-B14F-4D97-AF65-F5344CB8AC3E}">
        <p14:creationId xmlns:p14="http://schemas.microsoft.com/office/powerpoint/2010/main" xmlns="" val="141173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D43AA24-B30D-4B85-8660-384791D08410}" type="datetime1">
              <a:rPr lang="en-US" smtClean="0"/>
              <a:pPr>
                <a:defRPr/>
              </a:pPr>
              <a:t>3/9/2016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FB3AD23-77CD-438E-9054-E2FD3B13AFCE}" type="slidenum">
              <a:rPr lang="en-US"/>
              <a:pPr>
                <a:defRPr/>
              </a:pPr>
              <a:t>‹#›</a:t>
            </a:fld>
            <a:endParaRPr lang="en-US"/>
          </a:p>
        </p:txBody>
      </p:sp>
    </p:spTree>
    <p:extLst>
      <p:ext uri="{BB962C8B-B14F-4D97-AF65-F5344CB8AC3E}">
        <p14:creationId xmlns:p14="http://schemas.microsoft.com/office/powerpoint/2010/main" xmlns="" val="2341291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DE025FA-A22C-4A7C-828D-BAEC8232532F}" type="datetime1">
              <a:rPr lang="en-US" smtClean="0"/>
              <a:pPr>
                <a:defRPr/>
              </a:pPr>
              <a:t>3/9/2016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90B0B1E-2913-4753-8849-9F000D4AD4B4}" type="slidenum">
              <a:rPr lang="en-US"/>
              <a:pPr>
                <a:defRPr/>
              </a:pPr>
              <a:t>‹#›</a:t>
            </a:fld>
            <a:endParaRPr lang="en-US"/>
          </a:p>
        </p:txBody>
      </p:sp>
    </p:spTree>
    <p:extLst>
      <p:ext uri="{BB962C8B-B14F-4D97-AF65-F5344CB8AC3E}">
        <p14:creationId xmlns:p14="http://schemas.microsoft.com/office/powerpoint/2010/main" xmlns="" val="25373380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16F222E-76A9-4FCF-9EDE-E7FA4ED28C7C}" type="datetime1">
              <a:rPr lang="en-US"/>
              <a:pPr>
                <a:defRPr/>
              </a:pPr>
              <a:t>3/9/2016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93B30E-A8FE-4B1F-8BCD-CECCDF26C5ED}" type="slidenum">
              <a:rPr lang="en-US"/>
              <a:pPr>
                <a:defRPr/>
              </a:pPr>
              <a:t>‹#›</a:t>
            </a:fld>
            <a:endParaRPr lang="en-US"/>
          </a:p>
        </p:txBody>
      </p:sp>
    </p:spTree>
    <p:extLst>
      <p:ext uri="{BB962C8B-B14F-4D97-AF65-F5344CB8AC3E}">
        <p14:creationId xmlns:p14="http://schemas.microsoft.com/office/powerpoint/2010/main" xmlns="" val="39390353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2398A13-79A2-4342-B9EA-96E02A27BC3E}" type="datetime1">
              <a:rPr lang="en-US"/>
              <a:pPr>
                <a:defRPr/>
              </a:pPr>
              <a:t>3/9/2016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81AFC61-1361-4E48-B927-AAE60D876382}" type="slidenum">
              <a:rPr lang="en-US"/>
              <a:pPr>
                <a:defRPr/>
              </a:pPr>
              <a:t>‹#›</a:t>
            </a:fld>
            <a:endParaRPr lang="en-US"/>
          </a:p>
        </p:txBody>
      </p:sp>
    </p:spTree>
    <p:extLst>
      <p:ext uri="{BB962C8B-B14F-4D97-AF65-F5344CB8AC3E}">
        <p14:creationId xmlns:p14="http://schemas.microsoft.com/office/powerpoint/2010/main" xmlns="" val="227810323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CE8B74F-4DA8-4DFA-A08C-8DB2CED1C28F}" type="datetime1">
              <a:rPr lang="en-US"/>
              <a:pPr>
                <a:defRPr/>
              </a:pPr>
              <a:t>3/9/2016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D98534-67CD-4F8E-99CF-315468B05451}" type="slidenum">
              <a:rPr lang="en-US"/>
              <a:pPr>
                <a:defRPr/>
              </a:pPr>
              <a:t>‹#›</a:t>
            </a:fld>
            <a:endParaRPr lang="en-US"/>
          </a:p>
        </p:txBody>
      </p:sp>
    </p:spTree>
    <p:extLst>
      <p:ext uri="{BB962C8B-B14F-4D97-AF65-F5344CB8AC3E}">
        <p14:creationId xmlns:p14="http://schemas.microsoft.com/office/powerpoint/2010/main" xmlns="" val="20516382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2CA4D66-3578-46E8-A9C3-6EDC96B6949D}" type="datetime1">
              <a:rPr lang="en-US"/>
              <a:pPr>
                <a:defRPr/>
              </a:pPr>
              <a:t>3/9/2016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BA91394-743C-4DCB-9B9A-0DDA9CEC03C6}" type="slidenum">
              <a:rPr lang="en-US"/>
              <a:pPr>
                <a:defRPr/>
              </a:pPr>
              <a:t>‹#›</a:t>
            </a:fld>
            <a:endParaRPr lang="en-US"/>
          </a:p>
        </p:txBody>
      </p:sp>
    </p:spTree>
    <p:extLst>
      <p:ext uri="{BB962C8B-B14F-4D97-AF65-F5344CB8AC3E}">
        <p14:creationId xmlns:p14="http://schemas.microsoft.com/office/powerpoint/2010/main" xmlns="" val="27240438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2EEACE2-2FE5-4795-BE02-BB308B05F0A7}" type="datetime1">
              <a:rPr lang="en-US"/>
              <a:pPr>
                <a:defRPr/>
              </a:pPr>
              <a:t>3/9/2016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B038BAC-0EC7-40F6-8C80-64159D264FA2}" type="slidenum">
              <a:rPr lang="en-US"/>
              <a:pPr>
                <a:defRPr/>
              </a:pPr>
              <a:t>‹#›</a:t>
            </a:fld>
            <a:endParaRPr lang="en-US"/>
          </a:p>
        </p:txBody>
      </p:sp>
    </p:spTree>
    <p:extLst>
      <p:ext uri="{BB962C8B-B14F-4D97-AF65-F5344CB8AC3E}">
        <p14:creationId xmlns:p14="http://schemas.microsoft.com/office/powerpoint/2010/main" xmlns="" val="25016107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C361650-F52A-447E-B2C0-66B85659DAD0}" type="datetime1">
              <a:rPr lang="en-US"/>
              <a:pPr>
                <a:defRPr/>
              </a:pPr>
              <a:t>3/9/2016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0FFD246-6B1C-42D3-9FD0-857B962ED7A2}" type="slidenum">
              <a:rPr lang="en-US"/>
              <a:pPr>
                <a:defRPr/>
              </a:pPr>
              <a:t>‹#›</a:t>
            </a:fld>
            <a:endParaRPr lang="en-US"/>
          </a:p>
        </p:txBody>
      </p:sp>
    </p:spTree>
    <p:extLst>
      <p:ext uri="{BB962C8B-B14F-4D97-AF65-F5344CB8AC3E}">
        <p14:creationId xmlns:p14="http://schemas.microsoft.com/office/powerpoint/2010/main" xmlns="" val="3415707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9D22BB0-6C2A-48C5-AB07-17A89B3E1F6F}" type="datetime1">
              <a:rPr lang="en-US"/>
              <a:pPr>
                <a:defRPr/>
              </a:pPr>
              <a:t>3/9/2016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0C0F44A-DAD4-4342-9C0B-D40DA3E50578}" type="slidenum">
              <a:rPr lang="en-US"/>
              <a:pPr>
                <a:defRPr/>
              </a:pPr>
              <a:t>‹#›</a:t>
            </a:fld>
            <a:endParaRPr lang="en-US"/>
          </a:p>
        </p:txBody>
      </p:sp>
    </p:spTree>
    <p:extLst>
      <p:ext uri="{BB962C8B-B14F-4D97-AF65-F5344CB8AC3E}">
        <p14:creationId xmlns:p14="http://schemas.microsoft.com/office/powerpoint/2010/main" xmlns="" val="25030733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6F7B22C-5932-4C9E-B02E-F7F374545A14}" type="datetime1">
              <a:rPr lang="en-US"/>
              <a:pPr>
                <a:defRPr/>
              </a:pPr>
              <a:t>3/9/2016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DE4072D-73E3-4D12-BAB0-B4A9ADF46279}" type="slidenum">
              <a:rPr lang="en-US"/>
              <a:pPr>
                <a:defRPr/>
              </a:pPr>
              <a:t>‹#›</a:t>
            </a:fld>
            <a:endParaRPr lang="en-US"/>
          </a:p>
        </p:txBody>
      </p:sp>
    </p:spTree>
    <p:extLst>
      <p:ext uri="{BB962C8B-B14F-4D97-AF65-F5344CB8AC3E}">
        <p14:creationId xmlns:p14="http://schemas.microsoft.com/office/powerpoint/2010/main" xmlns="" val="3913818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823F90C-E347-460D-B2B3-3A69E5089B5B}" type="datetime1">
              <a:rPr lang="en-US" smtClean="0"/>
              <a:pPr>
                <a:defRPr/>
              </a:pPr>
              <a:t>3/9/2016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81AFC61-1361-4E48-B927-AAE60D876382}" type="slidenum">
              <a:rPr lang="en-US"/>
              <a:pPr>
                <a:defRPr/>
              </a:pPr>
              <a:t>‹#›</a:t>
            </a:fld>
            <a:endParaRPr lang="en-US"/>
          </a:p>
        </p:txBody>
      </p:sp>
    </p:spTree>
    <p:extLst>
      <p:ext uri="{BB962C8B-B14F-4D97-AF65-F5344CB8AC3E}">
        <p14:creationId xmlns:p14="http://schemas.microsoft.com/office/powerpoint/2010/main" xmlns="" val="137038783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0D82C9F-A979-431D-AA63-CFD2E210296B}" type="datetime1">
              <a:rPr lang="en-US"/>
              <a:pPr>
                <a:defRPr/>
              </a:pPr>
              <a:t>3/9/2016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DF574E3-7B01-4D9F-A464-3B396FE953B9}" type="slidenum">
              <a:rPr lang="en-US"/>
              <a:pPr>
                <a:defRPr/>
              </a:pPr>
              <a:t>‹#›</a:t>
            </a:fld>
            <a:endParaRPr lang="en-US"/>
          </a:p>
        </p:txBody>
      </p:sp>
    </p:spTree>
    <p:extLst>
      <p:ext uri="{BB962C8B-B14F-4D97-AF65-F5344CB8AC3E}">
        <p14:creationId xmlns:p14="http://schemas.microsoft.com/office/powerpoint/2010/main" xmlns="" val="26455844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D6E98EF-E941-45F2-9C92-A43847615149}" type="datetime1">
              <a:rPr lang="en-US"/>
              <a:pPr>
                <a:defRPr/>
              </a:pPr>
              <a:t>3/9/2016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FB3AD23-77CD-438E-9054-E2FD3B13AFCE}" type="slidenum">
              <a:rPr lang="en-US"/>
              <a:pPr>
                <a:defRPr/>
              </a:pPr>
              <a:t>‹#›</a:t>
            </a:fld>
            <a:endParaRPr lang="en-US"/>
          </a:p>
        </p:txBody>
      </p:sp>
    </p:spTree>
    <p:extLst>
      <p:ext uri="{BB962C8B-B14F-4D97-AF65-F5344CB8AC3E}">
        <p14:creationId xmlns:p14="http://schemas.microsoft.com/office/powerpoint/2010/main" xmlns="" val="19911949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D7DE775-4D60-49D5-A97A-27656C307E15}" type="datetime1">
              <a:rPr lang="en-US"/>
              <a:pPr>
                <a:defRPr/>
              </a:pPr>
              <a:t>3/9/2016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90B0B1E-2913-4753-8849-9F000D4AD4B4}" type="slidenum">
              <a:rPr lang="en-US"/>
              <a:pPr>
                <a:defRPr/>
              </a:pPr>
              <a:t>‹#›</a:t>
            </a:fld>
            <a:endParaRPr lang="en-US"/>
          </a:p>
        </p:txBody>
      </p:sp>
    </p:spTree>
    <p:extLst>
      <p:ext uri="{BB962C8B-B14F-4D97-AF65-F5344CB8AC3E}">
        <p14:creationId xmlns:p14="http://schemas.microsoft.com/office/powerpoint/2010/main" xmlns="" val="1300556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C06F2E4-89CF-44EF-A81C-FF1A661D1211}" type="datetime1">
              <a:rPr lang="en-US" smtClean="0"/>
              <a:pPr>
                <a:defRPr/>
              </a:pPr>
              <a:t>3/9/2016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D98534-67CD-4F8E-99CF-315468B05451}" type="slidenum">
              <a:rPr lang="en-US"/>
              <a:pPr>
                <a:defRPr/>
              </a:pPr>
              <a:t>‹#›</a:t>
            </a:fld>
            <a:endParaRPr lang="en-US"/>
          </a:p>
        </p:txBody>
      </p:sp>
    </p:spTree>
    <p:extLst>
      <p:ext uri="{BB962C8B-B14F-4D97-AF65-F5344CB8AC3E}">
        <p14:creationId xmlns:p14="http://schemas.microsoft.com/office/powerpoint/2010/main" xmlns="" val="996803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A076CFE-3B2D-48B6-8936-04F99A70FC7F}" type="datetime1">
              <a:rPr lang="en-US" smtClean="0"/>
              <a:pPr>
                <a:defRPr/>
              </a:pPr>
              <a:t>3/9/2016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BA91394-743C-4DCB-9B9A-0DDA9CEC03C6}" type="slidenum">
              <a:rPr lang="en-US"/>
              <a:pPr>
                <a:defRPr/>
              </a:pPr>
              <a:t>‹#›</a:t>
            </a:fld>
            <a:endParaRPr lang="en-US"/>
          </a:p>
        </p:txBody>
      </p:sp>
    </p:spTree>
    <p:extLst>
      <p:ext uri="{BB962C8B-B14F-4D97-AF65-F5344CB8AC3E}">
        <p14:creationId xmlns:p14="http://schemas.microsoft.com/office/powerpoint/2010/main" xmlns="" val="2849685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81DE0DC-D519-4733-9B68-957F7C98D1B1}" type="datetime1">
              <a:rPr lang="en-US" smtClean="0"/>
              <a:pPr>
                <a:defRPr/>
              </a:pPr>
              <a:t>3/9/2016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B038BAC-0EC7-40F6-8C80-64159D264FA2}" type="slidenum">
              <a:rPr lang="en-US"/>
              <a:pPr>
                <a:defRPr/>
              </a:pPr>
              <a:t>‹#›</a:t>
            </a:fld>
            <a:endParaRPr lang="en-US"/>
          </a:p>
        </p:txBody>
      </p:sp>
    </p:spTree>
    <p:extLst>
      <p:ext uri="{BB962C8B-B14F-4D97-AF65-F5344CB8AC3E}">
        <p14:creationId xmlns:p14="http://schemas.microsoft.com/office/powerpoint/2010/main" xmlns="" val="1177130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2A98966-5F95-4BC8-A98A-14E651929ADF}" type="datetime1">
              <a:rPr lang="en-US" smtClean="0"/>
              <a:pPr>
                <a:defRPr/>
              </a:pPr>
              <a:t>3/9/2016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0FFD246-6B1C-42D3-9FD0-857B962ED7A2}" type="slidenum">
              <a:rPr lang="en-US"/>
              <a:pPr>
                <a:defRPr/>
              </a:pPr>
              <a:t>‹#›</a:t>
            </a:fld>
            <a:endParaRPr lang="en-US"/>
          </a:p>
        </p:txBody>
      </p:sp>
    </p:spTree>
    <p:extLst>
      <p:ext uri="{BB962C8B-B14F-4D97-AF65-F5344CB8AC3E}">
        <p14:creationId xmlns:p14="http://schemas.microsoft.com/office/powerpoint/2010/main" xmlns="" val="434113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991A9A8-8550-4287-992C-225B7BCE35AB}" type="datetime1">
              <a:rPr lang="en-US" smtClean="0"/>
              <a:pPr>
                <a:defRPr/>
              </a:pPr>
              <a:t>3/9/2016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0C0F44A-DAD4-4342-9C0B-D40DA3E50578}" type="slidenum">
              <a:rPr lang="en-US"/>
              <a:pPr>
                <a:defRPr/>
              </a:pPr>
              <a:t>‹#›</a:t>
            </a:fld>
            <a:endParaRPr lang="en-US"/>
          </a:p>
        </p:txBody>
      </p:sp>
    </p:spTree>
    <p:extLst>
      <p:ext uri="{BB962C8B-B14F-4D97-AF65-F5344CB8AC3E}">
        <p14:creationId xmlns:p14="http://schemas.microsoft.com/office/powerpoint/2010/main" xmlns="" val="973019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A0A1A40-3FAE-462D-A561-C8C86EC13D96}" type="datetime1">
              <a:rPr lang="en-US" smtClean="0"/>
              <a:pPr>
                <a:defRPr/>
              </a:pPr>
              <a:t>3/9/2016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DE4072D-73E3-4D12-BAB0-B4A9ADF46279}" type="slidenum">
              <a:rPr lang="en-US"/>
              <a:pPr>
                <a:defRPr/>
              </a:pPr>
              <a:t>‹#›</a:t>
            </a:fld>
            <a:endParaRPr lang="en-US"/>
          </a:p>
        </p:txBody>
      </p:sp>
    </p:spTree>
    <p:extLst>
      <p:ext uri="{BB962C8B-B14F-4D97-AF65-F5344CB8AC3E}">
        <p14:creationId xmlns:p14="http://schemas.microsoft.com/office/powerpoint/2010/main" xmlns="" val="2998060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7B959E9-0C6F-420A-A0C9-482546FCC680}" type="datetime1">
              <a:rPr lang="en-US" smtClean="0"/>
              <a:pPr>
                <a:defRPr/>
              </a:pPr>
              <a:t>3/9/2016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DF574E3-7B01-4D9F-A464-3B396FE953B9}" type="slidenum">
              <a:rPr lang="en-US"/>
              <a:pPr>
                <a:defRPr/>
              </a:pPr>
              <a:t>‹#›</a:t>
            </a:fld>
            <a:endParaRPr lang="en-US"/>
          </a:p>
        </p:txBody>
      </p:sp>
    </p:spTree>
    <p:extLst>
      <p:ext uri="{BB962C8B-B14F-4D97-AF65-F5344CB8AC3E}">
        <p14:creationId xmlns:p14="http://schemas.microsoft.com/office/powerpoint/2010/main" xmlns="" val="4123885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ln/>
          <a:extLst/>
        </p:spPr>
        <p:style>
          <a:lnRef idx="2">
            <a:schemeClr val="accent3"/>
          </a:lnRef>
          <a:fillRef idx="1">
            <a:schemeClr val="lt1"/>
          </a:fillRef>
          <a:effectRef idx="0">
            <a:schemeClr val="accent3"/>
          </a:effectRef>
          <a:fontRef idx="none"/>
        </p:style>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pitchFamily="-108" charset="0"/>
              </a:defRPr>
            </a:lvl1pPr>
          </a:lstStyle>
          <a:p>
            <a:pPr>
              <a:defRPr/>
            </a:pPr>
            <a:fld id="{C1347388-F5DA-4375-B39A-07C379902270}" type="datetime1">
              <a:rPr lang="en-US" smtClean="0"/>
              <a:pPr>
                <a:defRPr/>
              </a:pPr>
              <a:t>3/9/2016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latin typeface="Calibri" pitchFamily="-108"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pitchFamily="-108" charset="0"/>
              </a:defRPr>
            </a:lvl1pPr>
          </a:lstStyle>
          <a:p>
            <a:pPr>
              <a:defRPr/>
            </a:pPr>
            <a:fld id="{F3D958B8-C6A4-4C67-AD47-593A530E9561}" type="slidenum">
              <a:rPr lang="en-US"/>
              <a:pPr>
                <a:defRPr/>
              </a:pPr>
              <a:t>‹#›</a:t>
            </a:fld>
            <a:endParaRPr lang="en-US"/>
          </a:p>
        </p:txBody>
      </p:sp>
      <p:pic>
        <p:nvPicPr>
          <p:cNvPr id="1031" name="Picture 8" descr="PPS.jpg"/>
          <p:cNvPicPr>
            <a:picLocks noChangeAspect="1"/>
          </p:cNvPicPr>
          <p:nvPr userDrawn="1"/>
        </p:nvPicPr>
        <p:blipFill>
          <a:blip r:embed="rId13">
            <a:extLst>
              <a:ext uri="{28A0092B-C50C-407E-A947-70E740481C1C}">
                <a14:useLocalDpi xmlns:a14="http://schemas.microsoft.com/office/drawing/2010/main" xmlns="" val="0"/>
              </a:ext>
            </a:extLst>
          </a:blip>
          <a:srcRect/>
          <a:stretch>
            <a:fillRect/>
          </a:stretch>
        </p:blipFill>
        <p:spPr bwMode="auto">
          <a:xfrm>
            <a:off x="444500" y="6129338"/>
            <a:ext cx="8301038" cy="6524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ctr" defTabSz="457200" rtl="0" eaLnBrk="0" fontAlgn="base" hangingPunct="0">
        <a:spcBef>
          <a:spcPct val="0"/>
        </a:spcBef>
        <a:spcAft>
          <a:spcPct val="0"/>
        </a:spcAft>
        <a:defRPr sz="3600" kern="1200">
          <a:solidFill>
            <a:schemeClr val="tx1"/>
          </a:solidFill>
          <a:latin typeface="+mj-lt"/>
          <a:ea typeface="ＭＳ Ｐゴシック" pitchFamily="-108" charset="-128"/>
          <a:cs typeface="ＭＳ Ｐゴシック" pitchFamily="-108" charset="-128"/>
        </a:defRPr>
      </a:lvl1pPr>
      <a:lvl2pPr algn="ctr" defTabSz="457200" rtl="0" eaLnBrk="0" fontAlgn="base" hangingPunct="0">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defTabSz="457200" rtl="0" eaLnBrk="0" fontAlgn="base" hangingPunct="0">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defTabSz="457200" rtl="0" eaLnBrk="0" fontAlgn="base" hangingPunct="0">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defTabSz="457200" rtl="0" eaLnBrk="0" fontAlgn="base" hangingPunct="0">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defTabSz="457200"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defTabSz="457200"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defTabSz="457200"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defTabSz="457200"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108" charset="-128"/>
          <a:cs typeface="ＭＳ Ｐゴシック" pitchFamily="-108"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108"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108"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8"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8"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ln/>
          <a:extLst/>
        </p:spPr>
        <p:style>
          <a:lnRef idx="2">
            <a:schemeClr val="accent3"/>
          </a:lnRef>
          <a:fillRef idx="1">
            <a:schemeClr val="lt1"/>
          </a:fillRef>
          <a:effectRef idx="0">
            <a:schemeClr val="accent3"/>
          </a:effectRef>
          <a:fontRef idx="none"/>
        </p:style>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pitchFamily="-108" charset="0"/>
              </a:defRPr>
            </a:lvl1pPr>
          </a:lstStyle>
          <a:p>
            <a:pPr>
              <a:defRPr/>
            </a:pPr>
            <a:fld id="{0239F0B6-73D1-49F0-A070-2364500F90F9}" type="datetime1">
              <a:rPr lang="en-US"/>
              <a:pPr>
                <a:defRPr/>
              </a:pPr>
              <a:t>3/9/2016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latin typeface="Calibri" pitchFamily="-108"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pitchFamily="-108" charset="0"/>
              </a:defRPr>
            </a:lvl1pPr>
          </a:lstStyle>
          <a:p>
            <a:pPr>
              <a:defRPr/>
            </a:pPr>
            <a:fld id="{F3D958B8-C6A4-4C67-AD47-593A530E9561}" type="slidenum">
              <a:rPr lang="en-US"/>
              <a:pPr>
                <a:defRPr/>
              </a:pPr>
              <a:t>‹#›</a:t>
            </a:fld>
            <a:endParaRPr lang="en-US"/>
          </a:p>
        </p:txBody>
      </p:sp>
      <p:pic>
        <p:nvPicPr>
          <p:cNvPr id="1031" name="Picture 8" descr="PPS.jpg"/>
          <p:cNvPicPr>
            <a:picLocks noChangeAspect="1"/>
          </p:cNvPicPr>
          <p:nvPr userDrawn="1"/>
        </p:nvPicPr>
        <p:blipFill>
          <a:blip r:embed="rId13">
            <a:extLst>
              <a:ext uri="{28A0092B-C50C-407E-A947-70E740481C1C}">
                <a14:useLocalDpi xmlns:a14="http://schemas.microsoft.com/office/drawing/2010/main" xmlns="" val="0"/>
              </a:ext>
            </a:extLst>
          </a:blip>
          <a:srcRect/>
          <a:stretch>
            <a:fillRect/>
          </a:stretch>
        </p:blipFill>
        <p:spPr bwMode="auto">
          <a:xfrm>
            <a:off x="444500" y="6129338"/>
            <a:ext cx="8301038" cy="6524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63272466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defTabSz="457200" rtl="0" eaLnBrk="0" fontAlgn="base" hangingPunct="0">
        <a:spcBef>
          <a:spcPct val="0"/>
        </a:spcBef>
        <a:spcAft>
          <a:spcPct val="0"/>
        </a:spcAft>
        <a:defRPr sz="3600" kern="1200">
          <a:solidFill>
            <a:schemeClr val="tx1"/>
          </a:solidFill>
          <a:latin typeface="+mj-lt"/>
          <a:ea typeface="ＭＳ Ｐゴシック" pitchFamily="-108" charset="-128"/>
          <a:cs typeface="ＭＳ Ｐゴシック" pitchFamily="-108" charset="-128"/>
        </a:defRPr>
      </a:lvl1pPr>
      <a:lvl2pPr algn="ctr" defTabSz="457200" rtl="0" eaLnBrk="0" fontAlgn="base" hangingPunct="0">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defTabSz="457200" rtl="0" eaLnBrk="0" fontAlgn="base" hangingPunct="0">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defTabSz="457200" rtl="0" eaLnBrk="0" fontAlgn="base" hangingPunct="0">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defTabSz="457200" rtl="0" eaLnBrk="0" fontAlgn="base" hangingPunct="0">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defTabSz="457200"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defTabSz="457200"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defTabSz="457200"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defTabSz="457200"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108" charset="-128"/>
          <a:cs typeface="ＭＳ Ｐゴシック" pitchFamily="-108"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108"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108"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8"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8"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381000" y="2194379"/>
            <a:ext cx="8534400" cy="2051050"/>
          </a:xfrm>
        </p:spPr>
        <p:txBody>
          <a:bodyPr/>
          <a:lstStyle/>
          <a:p>
            <a:pPr eaLnBrk="1" hangingPunct="1"/>
            <a:r>
              <a:rPr lang="en-ZA" b="1" dirty="0" smtClean="0">
                <a:latin typeface="+mn-lt"/>
              </a:rPr>
              <a:t>Portfolio Committee on Human Settlements </a:t>
            </a:r>
            <a:br>
              <a:rPr lang="en-ZA" b="1" dirty="0" smtClean="0">
                <a:latin typeface="+mn-lt"/>
              </a:rPr>
            </a:br>
            <a:r>
              <a:rPr lang="en-ZA" b="1" dirty="0" smtClean="0">
                <a:latin typeface="+mn-lt"/>
              </a:rPr>
              <a:t>08 March 2016</a:t>
            </a:r>
            <a:endParaRPr lang="en-US" altLang="en-US" b="1" dirty="0" smtClean="0">
              <a:latin typeface="+mn-lt"/>
              <a:cs typeface="Arial Bold" pitchFamily="-108" charset="0"/>
            </a:endParaRPr>
          </a:p>
        </p:txBody>
      </p:sp>
      <p:pic>
        <p:nvPicPr>
          <p:cNvPr id="2051" name="Picture 3" descr="20yrs Logo_vek.jpg"/>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3449638" y="152400"/>
            <a:ext cx="2244725" cy="1981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52" name="Subtitle 4"/>
          <p:cNvSpPr>
            <a:spLocks noGrp="1"/>
          </p:cNvSpPr>
          <p:nvPr>
            <p:ph type="subTitle" idx="1"/>
          </p:nvPr>
        </p:nvSpPr>
        <p:spPr>
          <a:xfrm>
            <a:off x="1371600" y="4383314"/>
            <a:ext cx="6400800" cy="1066800"/>
          </a:xfrm>
        </p:spPr>
        <p:txBody>
          <a:bodyPr/>
          <a:lstStyle/>
          <a:p>
            <a:pPr eaLnBrk="1" hangingPunct="1"/>
            <a:r>
              <a:rPr lang="en-US" altLang="en-US" dirty="0" smtClean="0">
                <a:solidFill>
                  <a:srgbClr val="898989"/>
                </a:solidFill>
              </a:rPr>
              <a:t>Responses to  SONA and Budget Speech – 2016</a:t>
            </a:r>
          </a:p>
          <a:p>
            <a:pPr eaLnBrk="1" hangingPunct="1"/>
            <a:r>
              <a:rPr lang="en-US" altLang="en-US" dirty="0" smtClean="0">
                <a:solidFill>
                  <a:srgbClr val="898989"/>
                </a:solidFill>
              </a:rPr>
              <a:t>Mr. M. Tshangana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143000"/>
          </a:xfrm>
        </p:spPr>
        <p:txBody>
          <a:bodyPr/>
          <a:lstStyle/>
          <a:p>
            <a:r>
              <a:rPr lang="en-ZA" dirty="0" smtClean="0"/>
              <a:t>Responses to the 2016 SONA </a:t>
            </a:r>
            <a:endParaRPr lang="en-ZA" dirty="0"/>
          </a:p>
        </p:txBody>
      </p:sp>
      <p:sp>
        <p:nvSpPr>
          <p:cNvPr id="3" name="Content Placeholder 2"/>
          <p:cNvSpPr>
            <a:spLocks noGrp="1"/>
          </p:cNvSpPr>
          <p:nvPr>
            <p:ph idx="1"/>
          </p:nvPr>
        </p:nvSpPr>
        <p:spPr>
          <a:xfrm>
            <a:off x="228600" y="1447800"/>
            <a:ext cx="8686800" cy="4525963"/>
          </a:xfrm>
        </p:spPr>
        <p:txBody>
          <a:bodyPr/>
          <a:lstStyle/>
          <a:p>
            <a:pPr marL="355600" lvl="1" indent="-355600">
              <a:buFont typeface="Arial" pitchFamily="34" charset="0"/>
              <a:buChar char="•"/>
            </a:pPr>
            <a:r>
              <a:rPr lang="en-US" sz="2400" dirty="0" smtClean="0"/>
              <a:t>Migration </a:t>
            </a:r>
            <a:r>
              <a:rPr lang="en-US" sz="2400" dirty="0"/>
              <a:t>P</a:t>
            </a:r>
            <a:r>
              <a:rPr lang="en-US" sz="2400" dirty="0" smtClean="0"/>
              <a:t>olicy:</a:t>
            </a:r>
            <a:endParaRPr lang="en-ZA" sz="2400" dirty="0">
              <a:solidFill>
                <a:prstClr val="black"/>
              </a:solidFill>
            </a:endParaRPr>
          </a:p>
          <a:p>
            <a:pPr marL="723900" lvl="1" indent="-266700"/>
            <a:r>
              <a:rPr lang="en-ZA" sz="2400" dirty="0" smtClean="0">
                <a:solidFill>
                  <a:prstClr val="black"/>
                </a:solidFill>
              </a:rPr>
              <a:t>Department is part of the team formulating the policy;</a:t>
            </a:r>
          </a:p>
          <a:p>
            <a:pPr marL="723900" lvl="1" indent="-266700"/>
            <a:r>
              <a:rPr lang="en-ZA" sz="2400" dirty="0" smtClean="0">
                <a:solidFill>
                  <a:prstClr val="black"/>
                </a:solidFill>
              </a:rPr>
              <a:t>Subsidy regime allows for non-South African citizens to benefit from rental subject to non-subsidised rate</a:t>
            </a:r>
          </a:p>
          <a:p>
            <a:pPr marL="723900" lvl="1" indent="-266700"/>
            <a:r>
              <a:rPr lang="en-ZA" sz="2400" dirty="0" smtClean="0">
                <a:solidFill>
                  <a:prstClr val="black"/>
                </a:solidFill>
              </a:rPr>
              <a:t>Department is part of the IMC team delegated under leadership of Home Affairs to liaise with UNHCR on the matter of migration</a:t>
            </a:r>
          </a:p>
          <a:p>
            <a:pPr marL="323850" indent="-266700"/>
            <a:r>
              <a:rPr lang="en-US" sz="2400" dirty="0" smtClean="0">
                <a:solidFill>
                  <a:prstClr val="black"/>
                </a:solidFill>
              </a:rPr>
              <a:t>Funding Leverage:</a:t>
            </a:r>
          </a:p>
          <a:p>
            <a:pPr marL="723900" lvl="1" indent="-266700"/>
            <a:r>
              <a:rPr lang="en-US" sz="2400" dirty="0" smtClean="0">
                <a:solidFill>
                  <a:prstClr val="black"/>
                </a:solidFill>
              </a:rPr>
              <a:t>The rationalization of NURCHA, NHFC and RHLF into a consolidated DFI as presented to the Portfolio on the 01</a:t>
            </a:r>
            <a:r>
              <a:rPr lang="en-US" sz="2400" baseline="30000" dirty="0" smtClean="0">
                <a:solidFill>
                  <a:prstClr val="black"/>
                </a:solidFill>
              </a:rPr>
              <a:t>st</a:t>
            </a:r>
            <a:r>
              <a:rPr lang="en-US" sz="2400" dirty="0" smtClean="0">
                <a:solidFill>
                  <a:prstClr val="black"/>
                </a:solidFill>
              </a:rPr>
              <a:t> March 2016. </a:t>
            </a:r>
            <a:endParaRPr lang="en-ZA" sz="2400" dirty="0">
              <a:solidFill>
                <a:prstClr val="black"/>
              </a:solidFill>
            </a:endParaRPr>
          </a:p>
          <a:p>
            <a:pPr marL="400050" lvl="2" indent="0">
              <a:buNone/>
            </a:pPr>
            <a:endParaRPr lang="en-ZA" dirty="0" smtClean="0"/>
          </a:p>
          <a:p>
            <a:endParaRPr lang="en-ZA" dirty="0"/>
          </a:p>
        </p:txBody>
      </p:sp>
      <p:sp>
        <p:nvSpPr>
          <p:cNvPr id="4" name="Slide Number Placeholder 3"/>
          <p:cNvSpPr>
            <a:spLocks noGrp="1"/>
          </p:cNvSpPr>
          <p:nvPr>
            <p:ph type="sldNum" sz="quarter" idx="12"/>
          </p:nvPr>
        </p:nvSpPr>
        <p:spPr/>
        <p:txBody>
          <a:bodyPr/>
          <a:lstStyle/>
          <a:p>
            <a:fld id="{481AFC61-1361-4E48-B927-AAE60D876382}" type="slidenum">
              <a:rPr lang="en-US" smtClean="0"/>
              <a:pPr/>
              <a:t>10</a:t>
            </a:fld>
            <a:endParaRPr lang="en-US"/>
          </a:p>
        </p:txBody>
      </p:sp>
    </p:spTree>
    <p:extLst>
      <p:ext uri="{BB962C8B-B14F-4D97-AF65-F5344CB8AC3E}">
        <p14:creationId xmlns:p14="http://schemas.microsoft.com/office/powerpoint/2010/main" xmlns="" val="3308798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143000"/>
          </a:xfrm>
        </p:spPr>
        <p:txBody>
          <a:bodyPr/>
          <a:lstStyle/>
          <a:p>
            <a:r>
              <a:rPr lang="en-ZA" dirty="0" smtClean="0"/>
              <a:t>Responses to the 2016 Budget Speech </a:t>
            </a:r>
            <a:endParaRPr lang="en-ZA" dirty="0"/>
          </a:p>
        </p:txBody>
      </p:sp>
      <p:sp>
        <p:nvSpPr>
          <p:cNvPr id="3" name="Content Placeholder 2"/>
          <p:cNvSpPr>
            <a:spLocks noGrp="1"/>
          </p:cNvSpPr>
          <p:nvPr>
            <p:ph idx="1"/>
          </p:nvPr>
        </p:nvSpPr>
        <p:spPr>
          <a:xfrm>
            <a:off x="228600" y="1447800"/>
            <a:ext cx="8686800" cy="4525963"/>
          </a:xfrm>
        </p:spPr>
        <p:txBody>
          <a:bodyPr/>
          <a:lstStyle/>
          <a:p>
            <a:pPr marL="355600" lvl="1" indent="-355600">
              <a:buFont typeface="Arial" pitchFamily="34" charset="0"/>
              <a:buChar char="•"/>
            </a:pPr>
            <a:r>
              <a:rPr lang="en-ZA" sz="2400" dirty="0" smtClean="0">
                <a:solidFill>
                  <a:prstClr val="black"/>
                </a:solidFill>
              </a:rPr>
              <a:t>Cost Containment</a:t>
            </a:r>
            <a:endParaRPr lang="en-ZA" sz="2400" dirty="0">
              <a:solidFill>
                <a:prstClr val="black"/>
              </a:solidFill>
            </a:endParaRPr>
          </a:p>
          <a:p>
            <a:pPr marL="723900" lvl="1" indent="-266700"/>
            <a:r>
              <a:rPr lang="en-ZA" sz="2400" dirty="0" smtClean="0">
                <a:solidFill>
                  <a:prstClr val="black"/>
                </a:solidFill>
              </a:rPr>
              <a:t>Department budget curtailed by total of R3.8bn</a:t>
            </a:r>
          </a:p>
          <a:p>
            <a:pPr marL="723900" lvl="1" indent="-266700"/>
            <a:r>
              <a:rPr lang="en-ZA" sz="2400" dirty="0" smtClean="0">
                <a:solidFill>
                  <a:prstClr val="black"/>
                </a:solidFill>
              </a:rPr>
              <a:t>The Department has included representatives of National Treasury in the assessment and recommendation processes of the Catalytic Projects and the integrated development zone projects referenced by the Minister of Finance form part of the human settlements projects to be implemented.</a:t>
            </a:r>
          </a:p>
          <a:p>
            <a:pPr marL="723900" lvl="1" indent="-266700"/>
            <a:r>
              <a:rPr lang="en-ZA" sz="2400" dirty="0" smtClean="0">
                <a:solidFill>
                  <a:prstClr val="black"/>
                </a:solidFill>
              </a:rPr>
              <a:t>The travel and subsistence policies of Department are consistent with the National Treasury guidelines</a:t>
            </a:r>
          </a:p>
          <a:p>
            <a:pPr marL="457200" lvl="1" indent="0">
              <a:buNone/>
            </a:pPr>
            <a:endParaRPr lang="en-ZA" sz="2400" dirty="0" smtClean="0">
              <a:solidFill>
                <a:prstClr val="black"/>
              </a:solidFill>
            </a:endParaRPr>
          </a:p>
          <a:p>
            <a:pPr marL="400050" lvl="2" indent="0">
              <a:buNone/>
            </a:pPr>
            <a:endParaRPr lang="en-ZA" dirty="0" smtClean="0"/>
          </a:p>
          <a:p>
            <a:endParaRPr lang="en-ZA" dirty="0"/>
          </a:p>
        </p:txBody>
      </p:sp>
      <p:sp>
        <p:nvSpPr>
          <p:cNvPr id="4" name="Slide Number Placeholder 3"/>
          <p:cNvSpPr>
            <a:spLocks noGrp="1"/>
          </p:cNvSpPr>
          <p:nvPr>
            <p:ph type="sldNum" sz="quarter" idx="12"/>
          </p:nvPr>
        </p:nvSpPr>
        <p:spPr/>
        <p:txBody>
          <a:bodyPr/>
          <a:lstStyle/>
          <a:p>
            <a:fld id="{481AFC61-1361-4E48-B927-AAE60D876382}" type="slidenum">
              <a:rPr lang="en-US" smtClean="0"/>
              <a:pPr/>
              <a:t>11</a:t>
            </a:fld>
            <a:endParaRPr lang="en-US"/>
          </a:p>
        </p:txBody>
      </p:sp>
    </p:spTree>
    <p:extLst>
      <p:ext uri="{BB962C8B-B14F-4D97-AF65-F5344CB8AC3E}">
        <p14:creationId xmlns:p14="http://schemas.microsoft.com/office/powerpoint/2010/main" xmlns="" val="2006123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 y="152400"/>
            <a:ext cx="8686800" cy="1143000"/>
          </a:xfrm>
        </p:spPr>
        <p:txBody>
          <a:bodyPr/>
          <a:lstStyle/>
          <a:p>
            <a:r>
              <a:rPr lang="en-ZA" dirty="0" smtClean="0"/>
              <a:t>Responses to the 2016 Budget Speech </a:t>
            </a:r>
            <a:endParaRPr lang="en-ZA" dirty="0"/>
          </a:p>
        </p:txBody>
      </p:sp>
      <p:sp>
        <p:nvSpPr>
          <p:cNvPr id="3" name="Content Placeholder 2"/>
          <p:cNvSpPr>
            <a:spLocks noGrp="1"/>
          </p:cNvSpPr>
          <p:nvPr>
            <p:ph idx="1"/>
          </p:nvPr>
        </p:nvSpPr>
        <p:spPr>
          <a:xfrm>
            <a:off x="228600" y="1447800"/>
            <a:ext cx="8686800" cy="4525963"/>
          </a:xfrm>
        </p:spPr>
        <p:txBody>
          <a:bodyPr/>
          <a:lstStyle/>
          <a:p>
            <a:pPr marL="355600" lvl="1" indent="-355600">
              <a:buFont typeface="Arial" pitchFamily="34" charset="0"/>
              <a:buChar char="•"/>
            </a:pPr>
            <a:r>
              <a:rPr lang="en-ZA" sz="2400" dirty="0" smtClean="0">
                <a:solidFill>
                  <a:prstClr val="black"/>
                </a:solidFill>
              </a:rPr>
              <a:t>Cost Containment</a:t>
            </a:r>
            <a:endParaRPr lang="en-ZA" sz="2400" dirty="0">
              <a:solidFill>
                <a:prstClr val="black"/>
              </a:solidFill>
            </a:endParaRPr>
          </a:p>
          <a:p>
            <a:pPr marL="723900" lvl="1" indent="-266700"/>
            <a:r>
              <a:rPr lang="en-ZA" sz="2400" dirty="0" smtClean="0">
                <a:solidFill>
                  <a:prstClr val="black"/>
                </a:solidFill>
              </a:rPr>
              <a:t>Department budget curtailed by total of R3.8bn</a:t>
            </a:r>
          </a:p>
          <a:p>
            <a:pPr marL="723900" lvl="1" indent="-266700"/>
            <a:r>
              <a:rPr lang="en-ZA" sz="2400" dirty="0" smtClean="0">
                <a:solidFill>
                  <a:prstClr val="black"/>
                </a:solidFill>
              </a:rPr>
              <a:t>Department compensation of employees is receiving attention and the ADG has appointed a Human Resources Improvement Task Team to implement the structure as proposed and approved with Minister and this includes activation of the regional management in the Department</a:t>
            </a:r>
          </a:p>
          <a:p>
            <a:pPr marL="723900" lvl="1" indent="-266700"/>
            <a:r>
              <a:rPr lang="en-ZA" sz="2400" dirty="0" smtClean="0">
                <a:solidFill>
                  <a:prstClr val="black"/>
                </a:solidFill>
              </a:rPr>
              <a:t>Coherence, support and ownership by management to ensure government objectives and outcomes are achieved.</a:t>
            </a:r>
          </a:p>
          <a:p>
            <a:pPr marL="723900" lvl="1" indent="-266700"/>
            <a:r>
              <a:rPr lang="en-ZA" sz="2400" dirty="0" smtClean="0">
                <a:solidFill>
                  <a:prstClr val="black"/>
                </a:solidFill>
              </a:rPr>
              <a:t>Directives and measures issued to entities to ensure development mandate of government implemented.   </a:t>
            </a:r>
          </a:p>
          <a:p>
            <a:pPr marL="400050" lvl="2" indent="0">
              <a:buNone/>
            </a:pPr>
            <a:endParaRPr lang="en-ZA" dirty="0" smtClean="0"/>
          </a:p>
          <a:p>
            <a:endParaRPr lang="en-ZA" dirty="0"/>
          </a:p>
        </p:txBody>
      </p:sp>
      <p:sp>
        <p:nvSpPr>
          <p:cNvPr id="4" name="Slide Number Placeholder 3"/>
          <p:cNvSpPr>
            <a:spLocks noGrp="1"/>
          </p:cNvSpPr>
          <p:nvPr>
            <p:ph type="sldNum" sz="quarter" idx="12"/>
          </p:nvPr>
        </p:nvSpPr>
        <p:spPr/>
        <p:txBody>
          <a:bodyPr/>
          <a:lstStyle/>
          <a:p>
            <a:fld id="{481AFC61-1361-4E48-B927-AAE60D876382}" type="slidenum">
              <a:rPr lang="en-US" smtClean="0"/>
              <a:pPr/>
              <a:t>12</a:t>
            </a:fld>
            <a:endParaRPr lang="en-US"/>
          </a:p>
        </p:txBody>
      </p:sp>
    </p:spTree>
    <p:extLst>
      <p:ext uri="{BB962C8B-B14F-4D97-AF65-F5344CB8AC3E}">
        <p14:creationId xmlns:p14="http://schemas.microsoft.com/office/powerpoint/2010/main" xmlns="" val="3486476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274638"/>
            <a:ext cx="8610600" cy="1143000"/>
          </a:xfrm>
        </p:spPr>
        <p:txBody>
          <a:bodyPr/>
          <a:lstStyle/>
          <a:p>
            <a:r>
              <a:rPr lang="en-US" dirty="0" smtClean="0"/>
              <a:t> MTEF Allocation - 2016</a:t>
            </a:r>
            <a:endParaRPr lang="en-US" dirty="0"/>
          </a:p>
        </p:txBody>
      </p:sp>
      <p:sp>
        <p:nvSpPr>
          <p:cNvPr id="4" name="Content Placeholder 3"/>
          <p:cNvSpPr>
            <a:spLocks noGrp="1"/>
          </p:cNvSpPr>
          <p:nvPr>
            <p:ph idx="1"/>
          </p:nvPr>
        </p:nvSpPr>
        <p:spPr/>
        <p:txBody>
          <a:bodyPr/>
          <a:lstStyle/>
          <a:p>
            <a:r>
              <a:rPr lang="en-ZA" dirty="0" smtClean="0"/>
              <a:t>The budget of the Department has been affected negatively by the economic downturn. </a:t>
            </a:r>
          </a:p>
          <a:p>
            <a:r>
              <a:rPr lang="en-ZA" dirty="0" smtClean="0"/>
              <a:t>The Departmental capital and operational budget was reduced although additional funding was provided for programme and project support. </a:t>
            </a:r>
          </a:p>
          <a:p>
            <a:endParaRPr lang="en-US" dirty="0"/>
          </a:p>
        </p:txBody>
      </p:sp>
      <p:sp>
        <p:nvSpPr>
          <p:cNvPr id="2" name="Slide Number Placeholder 1"/>
          <p:cNvSpPr>
            <a:spLocks noGrp="1"/>
          </p:cNvSpPr>
          <p:nvPr>
            <p:ph type="sldNum" sz="quarter" idx="12"/>
          </p:nvPr>
        </p:nvSpPr>
        <p:spPr/>
        <p:txBody>
          <a:bodyPr/>
          <a:lstStyle/>
          <a:p>
            <a:pPr>
              <a:defRPr/>
            </a:pPr>
            <a:fld id="{481AFC61-1361-4E48-B927-AAE60D876382}" type="slidenum">
              <a:rPr lang="en-US" smtClean="0"/>
              <a:pPr>
                <a:defRPr/>
              </a:pPr>
              <a:t>13</a:t>
            </a:fld>
            <a:endParaRPr lang="en-US"/>
          </a:p>
        </p:txBody>
      </p:sp>
    </p:spTree>
    <p:extLst>
      <p:ext uri="{BB962C8B-B14F-4D97-AF65-F5344CB8AC3E}">
        <p14:creationId xmlns:p14="http://schemas.microsoft.com/office/powerpoint/2010/main" xmlns="" val="30348312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143000"/>
          </a:xfrm>
        </p:spPr>
        <p:txBody>
          <a:bodyPr/>
          <a:lstStyle/>
          <a:p>
            <a:r>
              <a:rPr lang="en-US" dirty="0" smtClean="0"/>
              <a:t>Budget Reductions over 2016 MTEF</a:t>
            </a:r>
            <a:endParaRPr lang="en-ZA" dirty="0"/>
          </a:p>
        </p:txBody>
      </p:sp>
      <p:sp>
        <p:nvSpPr>
          <p:cNvPr id="3" name="Content Placeholder 2"/>
          <p:cNvSpPr>
            <a:spLocks noGrp="1"/>
          </p:cNvSpPr>
          <p:nvPr>
            <p:ph idx="1"/>
          </p:nvPr>
        </p:nvSpPr>
        <p:spPr/>
        <p:txBody>
          <a:bodyPr/>
          <a:lstStyle/>
          <a:p>
            <a:r>
              <a:rPr lang="en-US" sz="2800" dirty="0" smtClean="0"/>
              <a:t>R1.6 billion reduction to the Human Settlements Development Grant;</a:t>
            </a:r>
          </a:p>
          <a:p>
            <a:r>
              <a:rPr lang="en-US" sz="2800" dirty="0" smtClean="0"/>
              <a:t>R807 million reduction of the Urban Settlements Development Grant;</a:t>
            </a:r>
          </a:p>
          <a:p>
            <a:r>
              <a:rPr lang="en-US" sz="2800" dirty="0" smtClean="0"/>
              <a:t>The goods and services budget reduced by R16.7 million in 2016/17, R17 million in 2017/18 and R20.5 million in 2018/19; and</a:t>
            </a:r>
          </a:p>
          <a:p>
            <a:r>
              <a:rPr lang="en-US" sz="2800" dirty="0" smtClean="0"/>
              <a:t>Compensation of employees reduced by R28.9 million in 2017/18 and R43.1 million in 2018/19</a:t>
            </a:r>
            <a:r>
              <a:rPr lang="en-US" dirty="0" smtClean="0"/>
              <a:t>.</a:t>
            </a:r>
          </a:p>
          <a:p>
            <a:endParaRPr lang="en-US" dirty="0" smtClean="0"/>
          </a:p>
          <a:p>
            <a:endParaRPr lang="en-US" dirty="0" smtClean="0"/>
          </a:p>
          <a:p>
            <a:endParaRPr lang="en-ZA" dirty="0" smtClean="0"/>
          </a:p>
          <a:p>
            <a:endParaRPr lang="en-US" dirty="0" smtClean="0"/>
          </a:p>
        </p:txBody>
      </p:sp>
      <p:sp>
        <p:nvSpPr>
          <p:cNvPr id="4" name="Slide Number Placeholder 3"/>
          <p:cNvSpPr>
            <a:spLocks noGrp="1"/>
          </p:cNvSpPr>
          <p:nvPr>
            <p:ph type="sldNum" sz="quarter" idx="12"/>
          </p:nvPr>
        </p:nvSpPr>
        <p:spPr/>
        <p:txBody>
          <a:bodyPr/>
          <a:lstStyle/>
          <a:p>
            <a:pPr>
              <a:defRPr/>
            </a:pPr>
            <a:fld id="{481AFC61-1361-4E48-B927-AAE60D876382}" type="slidenum">
              <a:rPr lang="en-US" smtClean="0"/>
              <a:pPr>
                <a:defRPr/>
              </a:pPr>
              <a:t>14</a:t>
            </a:fld>
            <a:endParaRPr lang="en-US"/>
          </a:p>
        </p:txBody>
      </p:sp>
    </p:spTree>
    <p:extLst>
      <p:ext uri="{BB962C8B-B14F-4D97-AF65-F5344CB8AC3E}">
        <p14:creationId xmlns:p14="http://schemas.microsoft.com/office/powerpoint/2010/main" xmlns="" val="41000587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143000"/>
          </a:xfrm>
        </p:spPr>
        <p:txBody>
          <a:bodyPr/>
          <a:lstStyle/>
          <a:p>
            <a:r>
              <a:rPr lang="en-US" dirty="0" smtClean="0"/>
              <a:t>Allocation by Programme for the 2016 MTEF </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3587317370"/>
              </p:ext>
            </p:extLst>
          </p:nvPr>
        </p:nvGraphicFramePr>
        <p:xfrm>
          <a:off x="228599" y="1628800"/>
          <a:ext cx="8763000" cy="3333654"/>
        </p:xfrm>
        <a:graphic>
          <a:graphicData uri="http://schemas.openxmlformats.org/drawingml/2006/table">
            <a:tbl>
              <a:tblPr firstRow="1" lastRow="1" lastCol="1">
                <a:tableStyleId>{5C22544A-7EE6-4342-B048-85BDC9FD1C3A}</a:tableStyleId>
              </a:tblPr>
              <a:tblGrid>
                <a:gridCol w="4170744"/>
                <a:gridCol w="1530752"/>
                <a:gridCol w="1530752"/>
                <a:gridCol w="1530752"/>
              </a:tblGrid>
              <a:tr h="555609">
                <a:tc>
                  <a:txBody>
                    <a:bodyPr/>
                    <a:lstStyle/>
                    <a:p>
                      <a:pPr algn="ctr" fontAlgn="b"/>
                      <a:r>
                        <a:rPr lang="en-US" sz="1600" b="1" i="0" u="none" strike="noStrike" dirty="0" err="1" smtClean="0">
                          <a:effectLst/>
                          <a:latin typeface="+mn-lt"/>
                        </a:rPr>
                        <a:t>Programme</a:t>
                      </a:r>
                      <a:endParaRPr lang="en-US" sz="1600" b="1" i="0" u="none" strike="noStrike" dirty="0" smtClean="0">
                        <a:effectLst/>
                        <a:latin typeface="+mn-lt"/>
                      </a:endParaRPr>
                    </a:p>
                  </a:txBody>
                  <a:tcPr marL="9295" marR="9295" marT="929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4"/>
                    </a:solidFill>
                  </a:tcPr>
                </a:tc>
                <a:tc>
                  <a:txBody>
                    <a:bodyPr/>
                    <a:lstStyle/>
                    <a:p>
                      <a:pPr algn="ctr" fontAlgn="ctr">
                        <a:spcAft>
                          <a:spcPts val="0"/>
                        </a:spcAft>
                      </a:pPr>
                      <a:r>
                        <a:rPr lang="en-US" sz="1600" b="1" kern="1200" dirty="0">
                          <a:solidFill>
                            <a:srgbClr val="FFFFFF"/>
                          </a:solidFill>
                          <a:effectLst/>
                          <a:latin typeface="Calibri"/>
                          <a:ea typeface="Times New Roman"/>
                          <a:cs typeface="Arial"/>
                        </a:rPr>
                        <a:t>2016/17 </a:t>
                      </a:r>
                      <a:endParaRPr lang="en-US" sz="1600" b="1" kern="1200" dirty="0" smtClean="0">
                        <a:solidFill>
                          <a:srgbClr val="FFFFFF"/>
                        </a:solidFill>
                        <a:effectLst/>
                        <a:latin typeface="Calibri"/>
                        <a:ea typeface="Times New Roman"/>
                        <a:cs typeface="Arial"/>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sz="1600" b="1" dirty="0" smtClean="0">
                          <a:solidFill>
                            <a:schemeClr val="bg1"/>
                          </a:solidFill>
                          <a:effectLst/>
                          <a:latin typeface="+mn-lt"/>
                        </a:rPr>
                        <a:t>R`000</a:t>
                      </a:r>
                      <a:endParaRPr lang="en-US" sz="1600" dirty="0">
                        <a:effectLst/>
                        <a:latin typeface="Times New Roman"/>
                        <a:ea typeface="Times New Roman"/>
                      </a:endParaRP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4"/>
                    </a:solidFill>
                  </a:tcPr>
                </a:tc>
                <a:tc>
                  <a:txBody>
                    <a:bodyPr/>
                    <a:lstStyle/>
                    <a:p>
                      <a:pPr algn="ctr" fontAlgn="ctr">
                        <a:spcAft>
                          <a:spcPts val="0"/>
                        </a:spcAft>
                      </a:pPr>
                      <a:r>
                        <a:rPr lang="en-US" sz="1600" b="1" kern="1200" dirty="0">
                          <a:solidFill>
                            <a:srgbClr val="FFFFFF"/>
                          </a:solidFill>
                          <a:effectLst/>
                          <a:latin typeface="Calibri"/>
                          <a:ea typeface="Times New Roman"/>
                          <a:cs typeface="Arial"/>
                        </a:rPr>
                        <a:t>2017/18 </a:t>
                      </a:r>
                      <a:endParaRPr lang="en-US" sz="1600" b="1" kern="1200" dirty="0" smtClean="0">
                        <a:solidFill>
                          <a:srgbClr val="FFFFFF"/>
                        </a:solidFill>
                        <a:effectLst/>
                        <a:latin typeface="Calibri"/>
                        <a:ea typeface="Times New Roman"/>
                        <a:cs typeface="Arial"/>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sz="1600" b="1" dirty="0" smtClean="0">
                          <a:solidFill>
                            <a:schemeClr val="bg1"/>
                          </a:solidFill>
                          <a:effectLst/>
                          <a:latin typeface="+mn-lt"/>
                        </a:rPr>
                        <a:t>R`000</a:t>
                      </a:r>
                      <a:endParaRPr lang="en-US" sz="1600" dirty="0">
                        <a:effectLst/>
                        <a:latin typeface="Times New Roman"/>
                        <a:ea typeface="Times New Roman"/>
                      </a:endParaRP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4"/>
                    </a:solidFill>
                  </a:tcPr>
                </a:tc>
                <a:tc>
                  <a:txBody>
                    <a:bodyPr/>
                    <a:lstStyle/>
                    <a:p>
                      <a:pPr algn="ctr" fontAlgn="ctr">
                        <a:spcAft>
                          <a:spcPts val="0"/>
                        </a:spcAft>
                      </a:pPr>
                      <a:r>
                        <a:rPr lang="en-US" sz="1600" b="1" kern="1200" dirty="0" smtClean="0">
                          <a:solidFill>
                            <a:srgbClr val="FFFFFF"/>
                          </a:solidFill>
                          <a:effectLst/>
                          <a:latin typeface="Calibri"/>
                          <a:ea typeface="Times New Roman"/>
                          <a:cs typeface="Arial"/>
                        </a:rPr>
                        <a:t>2018/19 </a:t>
                      </a:r>
                    </a:p>
                    <a:p>
                      <a:pPr marL="0" marR="0" indent="0" algn="ctr" defTabSz="914400" rtl="0" eaLnBrk="1" fontAlgn="ctr" latinLnBrk="0" hangingPunct="1">
                        <a:lnSpc>
                          <a:spcPct val="100000"/>
                        </a:lnSpc>
                        <a:spcBef>
                          <a:spcPts val="0"/>
                        </a:spcBef>
                        <a:spcAft>
                          <a:spcPts val="0"/>
                        </a:spcAft>
                        <a:buClrTx/>
                        <a:buSzTx/>
                        <a:buFontTx/>
                        <a:buNone/>
                        <a:tabLst/>
                        <a:defRPr/>
                      </a:pPr>
                      <a:r>
                        <a:rPr lang="en-US" sz="1600" b="1" dirty="0" smtClean="0">
                          <a:solidFill>
                            <a:schemeClr val="bg1"/>
                          </a:solidFill>
                          <a:effectLst/>
                          <a:latin typeface="+mn-lt"/>
                        </a:rPr>
                        <a:t>R`000</a:t>
                      </a:r>
                      <a:endParaRPr lang="en-US" sz="1600" dirty="0">
                        <a:effectLst/>
                        <a:latin typeface="Times New Roman"/>
                        <a:ea typeface="Times New Roman"/>
                      </a:endParaRP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4"/>
                    </a:solidFill>
                  </a:tcPr>
                </a:tc>
              </a:tr>
              <a:tr h="555609">
                <a:tc>
                  <a:txBody>
                    <a:bodyPr/>
                    <a:lstStyle/>
                    <a:p>
                      <a:pPr algn="ctr" fontAlgn="b"/>
                      <a:r>
                        <a:rPr lang="en-US" sz="1600" u="none" strike="noStrike" dirty="0">
                          <a:effectLst/>
                          <a:latin typeface="+mn-lt"/>
                        </a:rPr>
                        <a:t>1. Administration</a:t>
                      </a:r>
                      <a:endParaRPr lang="en-US" sz="1600" b="1" i="0" u="none" strike="noStrike" dirty="0">
                        <a:solidFill>
                          <a:srgbClr val="000000"/>
                        </a:solidFill>
                        <a:effectLst/>
                        <a:latin typeface="+mn-lt"/>
                      </a:endParaRPr>
                    </a:p>
                  </a:txBody>
                  <a:tcPr marL="9295" marR="9295" marT="929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b"/>
                      <a:r>
                        <a:rPr lang="en-US" sz="1600" b="0" i="0" u="none" strike="noStrike" dirty="0" smtClean="0">
                          <a:solidFill>
                            <a:srgbClr val="000000"/>
                          </a:solidFill>
                          <a:effectLst/>
                          <a:latin typeface="Calibri"/>
                        </a:rPr>
                        <a:t>442 </a:t>
                      </a:r>
                      <a:r>
                        <a:rPr lang="en-US" sz="1600" b="0" i="0" u="none" strike="noStrike" dirty="0">
                          <a:solidFill>
                            <a:srgbClr val="000000"/>
                          </a:solidFill>
                          <a:effectLst/>
                          <a:latin typeface="Calibri"/>
                        </a:rPr>
                        <a:t>274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b"/>
                      <a:r>
                        <a:rPr lang="en-US" sz="1600" b="0" i="0" u="none" strike="noStrike" dirty="0" smtClean="0">
                          <a:solidFill>
                            <a:srgbClr val="000000"/>
                          </a:solidFill>
                          <a:effectLst/>
                          <a:latin typeface="Calibri"/>
                        </a:rPr>
                        <a:t>469 </a:t>
                      </a:r>
                      <a:r>
                        <a:rPr lang="en-US" sz="1600" b="0" i="0" u="none" strike="noStrike" dirty="0">
                          <a:solidFill>
                            <a:srgbClr val="000000"/>
                          </a:solidFill>
                          <a:effectLst/>
                          <a:latin typeface="Calibri"/>
                        </a:rPr>
                        <a:t>920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b"/>
                      <a:r>
                        <a:rPr lang="en-US" sz="1600" b="0" i="0" u="none" strike="noStrike">
                          <a:solidFill>
                            <a:srgbClr val="000000"/>
                          </a:solidFill>
                          <a:effectLst/>
                          <a:latin typeface="Calibri"/>
                        </a:rPr>
                        <a:t>       467 322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555609">
                <a:tc>
                  <a:txBody>
                    <a:bodyPr/>
                    <a:lstStyle/>
                    <a:p>
                      <a:pPr algn="ctr" fontAlgn="b"/>
                      <a:r>
                        <a:rPr lang="en-US" sz="1600" u="none" strike="noStrike" dirty="0">
                          <a:effectLst/>
                          <a:latin typeface="+mn-lt"/>
                        </a:rPr>
                        <a:t>2. Human Settlements Policy, Strategy and Planning</a:t>
                      </a:r>
                      <a:endParaRPr lang="en-US" sz="1600" b="1" i="0" u="none" strike="noStrike" dirty="0">
                        <a:solidFill>
                          <a:srgbClr val="000000"/>
                        </a:solidFill>
                        <a:effectLst/>
                        <a:latin typeface="+mn-lt"/>
                      </a:endParaRPr>
                    </a:p>
                  </a:txBody>
                  <a:tcPr marL="9295" marR="9295" marT="929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b"/>
                      <a:r>
                        <a:rPr lang="en-US" sz="1600" b="0" i="0" u="none" strike="noStrike" dirty="0" smtClean="0">
                          <a:solidFill>
                            <a:srgbClr val="000000"/>
                          </a:solidFill>
                          <a:effectLst/>
                          <a:latin typeface="Calibri"/>
                        </a:rPr>
                        <a:t>83 </a:t>
                      </a:r>
                      <a:r>
                        <a:rPr lang="en-US" sz="1600" b="0" i="0" u="none" strike="noStrike" dirty="0">
                          <a:solidFill>
                            <a:srgbClr val="000000"/>
                          </a:solidFill>
                          <a:effectLst/>
                          <a:latin typeface="Calibri"/>
                        </a:rPr>
                        <a:t>063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b"/>
                      <a:r>
                        <a:rPr lang="en-US" sz="1600" b="0" i="0" u="none" strike="noStrike" dirty="0" smtClean="0">
                          <a:solidFill>
                            <a:srgbClr val="000000"/>
                          </a:solidFill>
                          <a:effectLst/>
                          <a:latin typeface="Calibri"/>
                        </a:rPr>
                        <a:t>88 </a:t>
                      </a:r>
                      <a:r>
                        <a:rPr lang="en-US" sz="1600" b="0" i="0" u="none" strike="noStrike" dirty="0">
                          <a:solidFill>
                            <a:srgbClr val="000000"/>
                          </a:solidFill>
                          <a:effectLst/>
                          <a:latin typeface="Calibri"/>
                        </a:rPr>
                        <a:t>298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b"/>
                      <a:r>
                        <a:rPr lang="en-US" sz="1600" b="0" i="0" u="none" strike="noStrike">
                          <a:solidFill>
                            <a:srgbClr val="000000"/>
                          </a:solidFill>
                          <a:effectLst/>
                          <a:latin typeface="Calibri"/>
                        </a:rPr>
                        <a:t>         86 951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555609">
                <a:tc>
                  <a:txBody>
                    <a:bodyPr/>
                    <a:lstStyle/>
                    <a:p>
                      <a:pPr algn="ctr" fontAlgn="b"/>
                      <a:r>
                        <a:rPr lang="en-US" sz="1600" u="none" strike="noStrike" dirty="0">
                          <a:effectLst/>
                          <a:latin typeface="+mn-lt"/>
                        </a:rPr>
                        <a:t>3. </a:t>
                      </a:r>
                      <a:r>
                        <a:rPr lang="en-US" sz="1600" u="none" strike="noStrike" dirty="0" err="1">
                          <a:effectLst/>
                          <a:latin typeface="+mn-lt"/>
                        </a:rPr>
                        <a:t>Programme</a:t>
                      </a:r>
                      <a:r>
                        <a:rPr lang="en-US" sz="1600" u="none" strike="noStrike" dirty="0">
                          <a:effectLst/>
                          <a:latin typeface="+mn-lt"/>
                        </a:rPr>
                        <a:t>  Delivery Support</a:t>
                      </a:r>
                      <a:endParaRPr lang="en-US" sz="1600" b="1" i="0" u="none" strike="noStrike" dirty="0">
                        <a:solidFill>
                          <a:srgbClr val="000000"/>
                        </a:solidFill>
                        <a:effectLst/>
                        <a:latin typeface="+mn-lt"/>
                      </a:endParaRPr>
                    </a:p>
                  </a:txBody>
                  <a:tcPr marL="9295" marR="9295" marT="929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b"/>
                      <a:r>
                        <a:rPr lang="en-US" sz="1600" b="0" i="0" u="none" strike="noStrike" dirty="0" smtClean="0">
                          <a:solidFill>
                            <a:srgbClr val="000000"/>
                          </a:solidFill>
                          <a:effectLst/>
                          <a:latin typeface="Calibri"/>
                        </a:rPr>
                        <a:t>224 </a:t>
                      </a:r>
                      <a:r>
                        <a:rPr lang="en-US" sz="1600" b="0" i="0" u="none" strike="noStrike" dirty="0">
                          <a:solidFill>
                            <a:srgbClr val="000000"/>
                          </a:solidFill>
                          <a:effectLst/>
                          <a:latin typeface="Calibri"/>
                        </a:rPr>
                        <a:t>582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b"/>
                      <a:r>
                        <a:rPr lang="en-US" sz="1600" b="0" i="0" u="none" strike="noStrike" dirty="0" smtClean="0">
                          <a:solidFill>
                            <a:srgbClr val="000000"/>
                          </a:solidFill>
                          <a:effectLst/>
                          <a:latin typeface="Calibri"/>
                        </a:rPr>
                        <a:t>208 </a:t>
                      </a:r>
                      <a:r>
                        <a:rPr lang="en-US" sz="1600" b="0" i="0" u="none" strike="noStrike" dirty="0">
                          <a:solidFill>
                            <a:srgbClr val="000000"/>
                          </a:solidFill>
                          <a:effectLst/>
                          <a:latin typeface="Calibri"/>
                        </a:rPr>
                        <a:t>339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b"/>
                      <a:r>
                        <a:rPr lang="en-US" sz="1600" b="0" i="0" u="none" strike="noStrike">
                          <a:solidFill>
                            <a:srgbClr val="000000"/>
                          </a:solidFill>
                          <a:effectLst/>
                          <a:latin typeface="Calibri"/>
                        </a:rPr>
                        <a:t>       199 921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555609">
                <a:tc>
                  <a:txBody>
                    <a:bodyPr/>
                    <a:lstStyle/>
                    <a:p>
                      <a:pPr algn="ctr" fontAlgn="b"/>
                      <a:r>
                        <a:rPr lang="en-US" sz="1600" u="none" strike="noStrike" dirty="0">
                          <a:effectLst/>
                          <a:latin typeface="+mn-lt"/>
                        </a:rPr>
                        <a:t>4. Housing Development Finance</a:t>
                      </a:r>
                      <a:endParaRPr lang="en-US" sz="1600" b="1" i="0" u="none" strike="noStrike" dirty="0">
                        <a:solidFill>
                          <a:srgbClr val="000000"/>
                        </a:solidFill>
                        <a:effectLst/>
                        <a:latin typeface="+mn-lt"/>
                      </a:endParaRPr>
                    </a:p>
                  </a:txBody>
                  <a:tcPr marL="9295" marR="9295" marT="929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b"/>
                      <a:r>
                        <a:rPr lang="en-US" sz="1600" b="0" i="0" u="none" strike="noStrike" dirty="0" smtClean="0">
                          <a:solidFill>
                            <a:srgbClr val="000000"/>
                          </a:solidFill>
                          <a:effectLst/>
                          <a:latin typeface="Calibri"/>
                        </a:rPr>
                        <a:t>29 </a:t>
                      </a:r>
                      <a:r>
                        <a:rPr lang="en-US" sz="1600" b="0" i="0" u="none" strike="noStrike" dirty="0">
                          <a:solidFill>
                            <a:srgbClr val="000000"/>
                          </a:solidFill>
                          <a:effectLst/>
                          <a:latin typeface="Calibri"/>
                        </a:rPr>
                        <a:t>940 937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b"/>
                      <a:r>
                        <a:rPr lang="en-US" sz="1600" b="0" i="0" u="none" strike="noStrike" dirty="0" smtClean="0">
                          <a:solidFill>
                            <a:srgbClr val="000000"/>
                          </a:solidFill>
                          <a:effectLst/>
                          <a:latin typeface="Calibri"/>
                        </a:rPr>
                        <a:t>33 </a:t>
                      </a:r>
                      <a:r>
                        <a:rPr lang="en-US" sz="1600" b="0" i="0" u="none" strike="noStrike" dirty="0">
                          <a:solidFill>
                            <a:srgbClr val="000000"/>
                          </a:solidFill>
                          <a:effectLst/>
                          <a:latin typeface="Calibri"/>
                        </a:rPr>
                        <a:t>799 769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b"/>
                      <a:r>
                        <a:rPr lang="en-US" sz="1600" b="0" i="0" u="none" strike="noStrike">
                          <a:solidFill>
                            <a:srgbClr val="000000"/>
                          </a:solidFill>
                          <a:effectLst/>
                          <a:latin typeface="Calibri"/>
                        </a:rPr>
                        <a:t> 35 865 833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555609">
                <a:tc>
                  <a:txBody>
                    <a:bodyPr/>
                    <a:lstStyle/>
                    <a:p>
                      <a:pPr algn="l" fontAlgn="b"/>
                      <a:r>
                        <a:rPr lang="en-US" sz="1600" u="none" strike="noStrike" dirty="0">
                          <a:effectLst/>
                          <a:latin typeface="+mn-lt"/>
                        </a:rPr>
                        <a:t>Total</a:t>
                      </a:r>
                      <a:endParaRPr lang="en-US" sz="1600" b="1" i="0" u="none" strike="noStrike" dirty="0">
                        <a:solidFill>
                          <a:srgbClr val="000000"/>
                        </a:solidFill>
                        <a:effectLst/>
                        <a:latin typeface="+mn-lt"/>
                      </a:endParaRPr>
                    </a:p>
                  </a:txBody>
                  <a:tcPr marL="9295" marR="9295" marT="929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4"/>
                    </a:solidFill>
                  </a:tcPr>
                </a:tc>
                <a:tc>
                  <a:txBody>
                    <a:bodyPr/>
                    <a:lstStyle/>
                    <a:p>
                      <a:pPr algn="r" fontAlgn="b"/>
                      <a:r>
                        <a:rPr lang="en-US" sz="1600" b="1" i="0" u="none" strike="noStrike" dirty="0" smtClean="0">
                          <a:solidFill>
                            <a:schemeClr val="bg1"/>
                          </a:solidFill>
                          <a:effectLst/>
                          <a:latin typeface="Calibri"/>
                        </a:rPr>
                        <a:t>30 </a:t>
                      </a:r>
                      <a:r>
                        <a:rPr lang="en-US" sz="1600" b="1" i="0" u="none" strike="noStrike" dirty="0">
                          <a:solidFill>
                            <a:schemeClr val="bg1"/>
                          </a:solidFill>
                          <a:effectLst/>
                          <a:latin typeface="Calibri"/>
                        </a:rPr>
                        <a:t>690 856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4"/>
                    </a:solidFill>
                  </a:tcPr>
                </a:tc>
                <a:tc>
                  <a:txBody>
                    <a:bodyPr/>
                    <a:lstStyle/>
                    <a:p>
                      <a:pPr algn="r" fontAlgn="b"/>
                      <a:r>
                        <a:rPr lang="en-US" sz="1600" b="1" i="0" u="none" strike="noStrike" dirty="0" smtClean="0">
                          <a:solidFill>
                            <a:schemeClr val="bg1"/>
                          </a:solidFill>
                          <a:effectLst/>
                          <a:latin typeface="Calibri"/>
                        </a:rPr>
                        <a:t>34 </a:t>
                      </a:r>
                      <a:r>
                        <a:rPr lang="en-US" sz="1600" b="1" i="0" u="none" strike="noStrike" dirty="0">
                          <a:solidFill>
                            <a:schemeClr val="bg1"/>
                          </a:solidFill>
                          <a:effectLst/>
                          <a:latin typeface="Calibri"/>
                        </a:rPr>
                        <a:t>566 326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4"/>
                    </a:solidFill>
                  </a:tcPr>
                </a:tc>
                <a:tc>
                  <a:txBody>
                    <a:bodyPr/>
                    <a:lstStyle/>
                    <a:p>
                      <a:pPr algn="r" fontAlgn="b"/>
                      <a:r>
                        <a:rPr lang="en-US" sz="1600" b="1" i="0" u="none" strike="noStrike" dirty="0">
                          <a:solidFill>
                            <a:schemeClr val="bg1"/>
                          </a:solidFill>
                          <a:effectLst/>
                          <a:latin typeface="Calibri"/>
                        </a:rPr>
                        <a:t> 36 620 027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4"/>
                    </a:solidFill>
                  </a:tcPr>
                </a:tc>
              </a:tr>
            </a:tbl>
          </a:graphicData>
        </a:graphic>
      </p:graphicFrame>
    </p:spTree>
    <p:extLst>
      <p:ext uri="{BB962C8B-B14F-4D97-AF65-F5344CB8AC3E}">
        <p14:creationId xmlns:p14="http://schemas.microsoft.com/office/powerpoint/2010/main" xmlns="" val="26315150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143000"/>
          </a:xfrm>
        </p:spPr>
        <p:txBody>
          <a:bodyPr/>
          <a:lstStyle/>
          <a:p>
            <a:r>
              <a:rPr lang="en-US" dirty="0" smtClean="0"/>
              <a:t>Compensation of Employees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3652527894"/>
              </p:ext>
            </p:extLst>
          </p:nvPr>
        </p:nvGraphicFramePr>
        <p:xfrm>
          <a:off x="450954" y="1676400"/>
          <a:ext cx="8235847" cy="1759900"/>
        </p:xfrm>
        <a:graphic>
          <a:graphicData uri="http://schemas.openxmlformats.org/drawingml/2006/table">
            <a:tbl>
              <a:tblPr firstRow="1" firstCol="1" bandRow="1">
                <a:tableStyleId>{5C22544A-7EE6-4342-B048-85BDC9FD1C3A}</a:tableStyleId>
              </a:tblPr>
              <a:tblGrid>
                <a:gridCol w="3740046"/>
                <a:gridCol w="1447800"/>
                <a:gridCol w="1524000"/>
                <a:gridCol w="1524001"/>
              </a:tblGrid>
              <a:tr h="273718">
                <a:tc>
                  <a:txBody>
                    <a:bodyPr/>
                    <a:lstStyle/>
                    <a:p>
                      <a:pPr>
                        <a:lnSpc>
                          <a:spcPct val="115000"/>
                        </a:lnSpc>
                        <a:spcAft>
                          <a:spcPts val="0"/>
                        </a:spcAft>
                      </a:pPr>
                      <a:r>
                        <a:rPr lang="en-US" sz="1800" dirty="0">
                          <a:effectLst/>
                        </a:rPr>
                        <a:t> </a:t>
                      </a:r>
                      <a:endParaRPr lang="en-US"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800" dirty="0">
                          <a:effectLst/>
                        </a:rPr>
                        <a:t>2016/17</a:t>
                      </a:r>
                      <a:endParaRPr lang="en-US"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800">
                          <a:effectLst/>
                        </a:rPr>
                        <a:t>2017/18</a:t>
                      </a:r>
                      <a:endParaRPr lang="en-U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800">
                          <a:effectLst/>
                        </a:rPr>
                        <a:t>2018/19</a:t>
                      </a:r>
                      <a:endParaRPr lang="en-US" sz="1800">
                        <a:effectLst/>
                        <a:latin typeface="Calibri"/>
                        <a:ea typeface="Calibri"/>
                        <a:cs typeface="Times New Roman"/>
                      </a:endParaRPr>
                    </a:p>
                  </a:txBody>
                  <a:tcPr marL="68580" marR="68580" marT="0" marB="0"/>
                </a:tc>
              </a:tr>
              <a:tr h="564482">
                <a:tc>
                  <a:txBody>
                    <a:bodyPr/>
                    <a:lstStyle/>
                    <a:p>
                      <a:pPr>
                        <a:lnSpc>
                          <a:spcPct val="115000"/>
                        </a:lnSpc>
                        <a:spcAft>
                          <a:spcPts val="0"/>
                        </a:spcAft>
                      </a:pPr>
                      <a:r>
                        <a:rPr lang="en-US" sz="1800" dirty="0">
                          <a:effectLst/>
                        </a:rPr>
                        <a:t>Costs to company establishment</a:t>
                      </a:r>
                      <a:endParaRPr lang="en-US" sz="1800" dirty="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n-US" sz="1800" dirty="0">
                          <a:effectLst/>
                        </a:rPr>
                        <a:t>383 491 000</a:t>
                      </a:r>
                      <a:endParaRPr lang="en-US" sz="1800" dirty="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n-US" sz="1800" dirty="0">
                          <a:effectLst/>
                        </a:rPr>
                        <a:t>416 449 000</a:t>
                      </a:r>
                      <a:endParaRPr lang="en-US" sz="1800" dirty="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n-US" sz="1800" dirty="0">
                          <a:effectLst/>
                        </a:rPr>
                        <a:t>424 352 000</a:t>
                      </a:r>
                      <a:endParaRPr lang="en-US" sz="1800" dirty="0">
                        <a:effectLst/>
                        <a:latin typeface="Calibri"/>
                        <a:ea typeface="Calibri"/>
                        <a:cs typeface="Times New Roman"/>
                      </a:endParaRPr>
                    </a:p>
                  </a:txBody>
                  <a:tcPr marL="68580" marR="68580" marT="0" marB="0" anchor="ctr"/>
                </a:tc>
              </a:tr>
              <a:tr h="564482">
                <a:tc>
                  <a:txBody>
                    <a:bodyPr/>
                    <a:lstStyle/>
                    <a:p>
                      <a:pPr>
                        <a:lnSpc>
                          <a:spcPct val="115000"/>
                        </a:lnSpc>
                        <a:spcAft>
                          <a:spcPts val="0"/>
                        </a:spcAft>
                      </a:pPr>
                      <a:r>
                        <a:rPr lang="en-US" sz="1800" dirty="0">
                          <a:effectLst/>
                        </a:rPr>
                        <a:t>Allocation after budget cut</a:t>
                      </a:r>
                      <a:endParaRPr lang="en-US" sz="1800" dirty="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n-US" sz="1800" dirty="0">
                          <a:effectLst/>
                        </a:rPr>
                        <a:t>383 491 000</a:t>
                      </a:r>
                      <a:endParaRPr lang="en-US" sz="1800" dirty="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n-US" sz="1800" dirty="0">
                          <a:effectLst/>
                        </a:rPr>
                        <a:t>387 519 000</a:t>
                      </a:r>
                      <a:endParaRPr lang="en-US" sz="1800" dirty="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n-US" sz="1800" dirty="0">
                          <a:effectLst/>
                        </a:rPr>
                        <a:t>381 217 000</a:t>
                      </a:r>
                      <a:endParaRPr lang="en-US" sz="1800" dirty="0">
                        <a:effectLst/>
                        <a:latin typeface="Calibri"/>
                        <a:ea typeface="Calibri"/>
                        <a:cs typeface="Times New Roman"/>
                      </a:endParaRPr>
                    </a:p>
                  </a:txBody>
                  <a:tcPr marL="68580" marR="68580" marT="0" marB="0" anchor="ctr"/>
                </a:tc>
              </a:tr>
              <a:tr h="273718">
                <a:tc>
                  <a:txBody>
                    <a:bodyPr/>
                    <a:lstStyle/>
                    <a:p>
                      <a:pPr>
                        <a:lnSpc>
                          <a:spcPct val="115000"/>
                        </a:lnSpc>
                        <a:spcAft>
                          <a:spcPts val="0"/>
                        </a:spcAft>
                      </a:pPr>
                      <a:r>
                        <a:rPr lang="en-US" sz="1800" dirty="0" smtClean="0">
                          <a:effectLst/>
                        </a:rPr>
                        <a:t>Shortfall</a:t>
                      </a:r>
                      <a:endParaRPr lang="en-US" sz="1800" dirty="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n-US" sz="1800" dirty="0">
                          <a:effectLst/>
                        </a:rPr>
                        <a:t>0</a:t>
                      </a:r>
                      <a:endParaRPr lang="en-US" sz="1800" dirty="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n-US" sz="1800" dirty="0">
                          <a:effectLst/>
                        </a:rPr>
                        <a:t>-31 930 000</a:t>
                      </a:r>
                      <a:endParaRPr lang="en-US" sz="1800" dirty="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n-US" sz="1800" dirty="0">
                          <a:effectLst/>
                        </a:rPr>
                        <a:t>-43 135 000</a:t>
                      </a:r>
                      <a:endParaRPr lang="en-US" sz="1800" dirty="0">
                        <a:effectLst/>
                        <a:latin typeface="Calibri"/>
                        <a:ea typeface="Calibri"/>
                        <a:cs typeface="Times New Roman"/>
                      </a:endParaRPr>
                    </a:p>
                  </a:txBody>
                  <a:tcPr marL="68580" marR="68580" marT="0" marB="0" anchor="ctr"/>
                </a:tc>
              </a:tr>
            </a:tbl>
          </a:graphicData>
        </a:graphic>
      </p:graphicFrame>
      <p:sp>
        <p:nvSpPr>
          <p:cNvPr id="5" name="TextBox 4"/>
          <p:cNvSpPr txBox="1"/>
          <p:nvPr/>
        </p:nvSpPr>
        <p:spPr>
          <a:xfrm>
            <a:off x="450954" y="3733800"/>
            <a:ext cx="8235847" cy="1631216"/>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pPr>
            <a:r>
              <a:rPr lang="en-US" dirty="0">
                <a:solidFill>
                  <a:prstClr val="black"/>
                </a:solidFill>
              </a:rPr>
              <a:t>The current staff establishment consists of 893 positions. Of these 646 are funded positions, of which 605 are filled and 41 vacant</a:t>
            </a:r>
            <a:r>
              <a:rPr lang="en-US" dirty="0" smtClean="0">
                <a:solidFill>
                  <a:prstClr val="black"/>
                </a:solidFill>
              </a:rPr>
              <a:t>.</a:t>
            </a:r>
          </a:p>
          <a:p>
            <a:pPr marL="285750" indent="-285750">
              <a:spcBef>
                <a:spcPts val="600"/>
              </a:spcBef>
              <a:spcAft>
                <a:spcPts val="600"/>
              </a:spcAft>
              <a:buFont typeface="Arial" panose="020B0604020202020204" pitchFamily="34" charset="0"/>
              <a:buChar char="•"/>
            </a:pPr>
            <a:r>
              <a:rPr lang="en-US" dirty="0">
                <a:solidFill>
                  <a:prstClr val="black"/>
                </a:solidFill>
              </a:rPr>
              <a:t>The Department </a:t>
            </a:r>
            <a:r>
              <a:rPr lang="en-US" dirty="0" smtClean="0">
                <a:solidFill>
                  <a:prstClr val="black"/>
                </a:solidFill>
              </a:rPr>
              <a:t>will </a:t>
            </a:r>
            <a:r>
              <a:rPr lang="en-US" dirty="0">
                <a:solidFill>
                  <a:prstClr val="black"/>
                </a:solidFill>
              </a:rPr>
              <a:t>implement measures now as to ensure that the Department will be able to meet the </a:t>
            </a:r>
            <a:r>
              <a:rPr lang="en-US" dirty="0" smtClean="0">
                <a:solidFill>
                  <a:prstClr val="black"/>
                </a:solidFill>
              </a:rPr>
              <a:t>shortfall, within the framework of the approved structure by Minister and a human resources improvement plan.</a:t>
            </a:r>
            <a:endParaRPr lang="en-US" dirty="0">
              <a:solidFill>
                <a:prstClr val="black"/>
              </a:solidFill>
            </a:endParaRPr>
          </a:p>
        </p:txBody>
      </p:sp>
    </p:spTree>
    <p:extLst>
      <p:ext uri="{BB962C8B-B14F-4D97-AF65-F5344CB8AC3E}">
        <p14:creationId xmlns:p14="http://schemas.microsoft.com/office/powerpoint/2010/main" xmlns="" val="29986235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143000"/>
          </a:xfrm>
        </p:spPr>
        <p:txBody>
          <a:bodyPr/>
          <a:lstStyle/>
          <a:p>
            <a:r>
              <a:rPr lang="en-US" sz="3200" dirty="0" smtClean="0"/>
              <a:t>Allocation over MTEF by Economic </a:t>
            </a:r>
            <a:r>
              <a:rPr lang="en-US" sz="3200" dirty="0"/>
              <a:t>C</a:t>
            </a:r>
            <a:r>
              <a:rPr lang="en-US" sz="3200" dirty="0" smtClean="0"/>
              <a:t>lassification </a:t>
            </a:r>
            <a:endParaRPr lang="en-US" sz="3200" dirty="0"/>
          </a:p>
        </p:txBody>
      </p:sp>
      <p:graphicFrame>
        <p:nvGraphicFramePr>
          <p:cNvPr id="6" name="Table 5"/>
          <p:cNvGraphicFramePr>
            <a:graphicFrameLocks noGrp="1"/>
          </p:cNvGraphicFramePr>
          <p:nvPr>
            <p:extLst>
              <p:ext uri="{D42A27DB-BD31-4B8C-83A1-F6EECF244321}">
                <p14:modId xmlns:p14="http://schemas.microsoft.com/office/powerpoint/2010/main" xmlns="" val="1245743109"/>
              </p:ext>
            </p:extLst>
          </p:nvPr>
        </p:nvGraphicFramePr>
        <p:xfrm>
          <a:off x="152400" y="1371599"/>
          <a:ext cx="8839200" cy="4813363"/>
        </p:xfrm>
        <a:graphic>
          <a:graphicData uri="http://schemas.openxmlformats.org/drawingml/2006/table">
            <a:tbl>
              <a:tblPr/>
              <a:tblGrid>
                <a:gridCol w="5337161"/>
                <a:gridCol w="1269298"/>
                <a:gridCol w="1269298"/>
                <a:gridCol w="963443"/>
              </a:tblGrid>
              <a:tr h="114155">
                <a:tc rowSpan="2">
                  <a:txBody>
                    <a:bodyPr/>
                    <a:lstStyle/>
                    <a:p>
                      <a:pPr algn="ctr" fontAlgn="b"/>
                      <a:r>
                        <a:rPr lang="en-US" sz="1200" b="1" i="0" u="none" strike="noStrike" dirty="0">
                          <a:solidFill>
                            <a:srgbClr val="000000"/>
                          </a:solidFill>
                          <a:effectLst/>
                          <a:latin typeface="+mn-lt"/>
                        </a:rPr>
                        <a:t>Total </a:t>
                      </a:r>
                      <a:r>
                        <a:rPr lang="en-US" sz="1200" b="1" i="0" u="none" strike="noStrike" dirty="0" smtClean="0">
                          <a:solidFill>
                            <a:srgbClr val="000000"/>
                          </a:solidFill>
                          <a:effectLst/>
                          <a:latin typeface="+mn-lt"/>
                        </a:rPr>
                        <a:t>allocation</a:t>
                      </a:r>
                    </a:p>
                    <a:p>
                      <a:pPr algn="ctr" fontAlgn="b"/>
                      <a:r>
                        <a:rPr lang="en-US" sz="1200" b="1" i="0" u="none" strike="noStrike" dirty="0" smtClean="0">
                          <a:solidFill>
                            <a:srgbClr val="000000"/>
                          </a:solidFill>
                          <a:effectLst/>
                          <a:latin typeface="+mn-lt"/>
                        </a:rPr>
                        <a:t>R`000</a:t>
                      </a:r>
                      <a:endParaRPr lang="en-US" sz="1200" b="1" i="0" u="none" strike="noStrike" dirty="0">
                        <a:solidFill>
                          <a:srgbClr val="000000"/>
                        </a:solidFill>
                        <a:effectLst/>
                        <a:latin typeface="+mn-lt"/>
                      </a:endParaRPr>
                    </a:p>
                  </a:txBody>
                  <a:tcPr marL="5581" marR="5581" marT="5581"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mn-lt"/>
                        </a:rPr>
                        <a:t>2016/17</a:t>
                      </a:r>
                    </a:p>
                  </a:txBody>
                  <a:tcPr marL="5581" marR="5581" marT="5581" marB="0" anchor="b">
                    <a:lnL w="9525"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mn-lt"/>
                        </a:rPr>
                        <a:t>2017/18</a:t>
                      </a:r>
                    </a:p>
                  </a:txBody>
                  <a:tcPr marL="5581" marR="5581" marT="55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b"/>
                      <a:r>
                        <a:rPr lang="en-US" sz="1200" b="1" i="0" u="none" strike="noStrike">
                          <a:solidFill>
                            <a:srgbClr val="000000"/>
                          </a:solidFill>
                          <a:effectLst/>
                          <a:latin typeface="+mn-lt"/>
                        </a:rPr>
                        <a:t>2018/19</a:t>
                      </a:r>
                    </a:p>
                  </a:txBody>
                  <a:tcPr marL="5581" marR="5581" marT="558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23251">
                <a:tc vMerge="1">
                  <a:txBody>
                    <a:bodyPr/>
                    <a:lstStyle/>
                    <a:p>
                      <a:pPr algn="l" fontAlgn="b"/>
                      <a:endParaRPr lang="en-US" sz="1200" b="0" i="0" u="none" strike="noStrike" dirty="0">
                        <a:solidFill>
                          <a:srgbClr val="000000"/>
                        </a:solidFill>
                        <a:effectLst/>
                        <a:latin typeface="+mn-lt"/>
                      </a:endParaRPr>
                    </a:p>
                  </a:txBody>
                  <a:tcPr marL="5581" marR="5581" marT="558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3">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200" b="1" i="0" u="none" strike="noStrike" dirty="0" smtClean="0">
                          <a:solidFill>
                            <a:srgbClr val="000000"/>
                          </a:solidFill>
                          <a:effectLst/>
                          <a:latin typeface="+mn-lt"/>
                        </a:rPr>
                        <a:t>Indicative allocation</a:t>
                      </a:r>
                      <a:endParaRPr lang="en-US" sz="1200" b="1" i="0" u="none" strike="noStrike" dirty="0">
                        <a:solidFill>
                          <a:srgbClr val="000000"/>
                        </a:solidFill>
                        <a:effectLst/>
                        <a:latin typeface="+mn-lt"/>
                      </a:endParaRPr>
                    </a:p>
                  </a:txBody>
                  <a:tcPr marL="5581" marR="5581" marT="5581"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pPr algn="ctr" fontAlgn="ctr"/>
                      <a:endParaRPr lang="en-US" sz="1200" b="1" i="0" u="none" strike="noStrike" dirty="0">
                        <a:solidFill>
                          <a:srgbClr val="000000"/>
                        </a:solidFill>
                        <a:effectLst/>
                        <a:latin typeface="+mn-lt"/>
                      </a:endParaRPr>
                    </a:p>
                  </a:txBody>
                  <a:tcPr marL="5581" marR="5581" marT="5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200" b="0" i="0" u="none" strike="noStrike" dirty="0">
                        <a:solidFill>
                          <a:srgbClr val="000000"/>
                        </a:solidFill>
                        <a:effectLst/>
                        <a:latin typeface="+mn-lt"/>
                      </a:endParaRPr>
                    </a:p>
                  </a:txBody>
                  <a:tcPr marL="5581" marR="5581" marT="558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4155">
                <a:tc>
                  <a:txBody>
                    <a:bodyPr/>
                    <a:lstStyle/>
                    <a:p>
                      <a:pPr algn="ctr" fontAlgn="b"/>
                      <a:r>
                        <a:rPr lang="en-US" sz="1200" b="1" i="0" u="none" strike="noStrike" dirty="0">
                          <a:solidFill>
                            <a:srgbClr val="FFFFFF"/>
                          </a:solidFill>
                          <a:effectLst/>
                          <a:latin typeface="+mn-lt"/>
                        </a:rPr>
                        <a:t>Departmental </a:t>
                      </a:r>
                      <a:r>
                        <a:rPr lang="en-US" sz="1200" b="1" i="0" u="none" strike="noStrike" dirty="0" err="1" smtClean="0">
                          <a:solidFill>
                            <a:srgbClr val="FFFFFF"/>
                          </a:solidFill>
                          <a:effectLst/>
                          <a:latin typeface="+mn-lt"/>
                        </a:rPr>
                        <a:t>Opereational</a:t>
                      </a:r>
                      <a:endParaRPr lang="en-US" sz="1200" b="1" i="0" u="none" strike="noStrike" dirty="0">
                        <a:solidFill>
                          <a:srgbClr val="FFFFFF"/>
                        </a:solidFill>
                        <a:effectLst/>
                        <a:latin typeface="+mn-lt"/>
                      </a:endParaRPr>
                    </a:p>
                  </a:txBody>
                  <a:tcPr marL="5581" marR="5581" marT="5581" marB="0" anchor="b">
                    <a:lnL w="6350"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b"/>
                      <a:r>
                        <a:rPr lang="en-US" sz="1200" b="1" i="0" u="none" strike="noStrike" dirty="0" smtClean="0">
                          <a:solidFill>
                            <a:srgbClr val="FFFFFF"/>
                          </a:solidFill>
                          <a:effectLst/>
                          <a:latin typeface="+mn-lt"/>
                        </a:rPr>
                        <a:t>764 </a:t>
                      </a:r>
                      <a:r>
                        <a:rPr lang="en-US" sz="1200" b="1" i="0" u="none" strike="noStrike" dirty="0">
                          <a:solidFill>
                            <a:srgbClr val="FFFFFF"/>
                          </a:solidFill>
                          <a:effectLst/>
                          <a:latin typeface="+mn-lt"/>
                        </a:rPr>
                        <a:t>390 </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4F81BD"/>
                    </a:solidFill>
                  </a:tcPr>
                </a:tc>
                <a:tc>
                  <a:txBody>
                    <a:bodyPr/>
                    <a:lstStyle/>
                    <a:p>
                      <a:pPr algn="r" fontAlgn="b"/>
                      <a:r>
                        <a:rPr lang="en-US" sz="1200" b="1" i="0" u="none" strike="noStrike">
                          <a:solidFill>
                            <a:srgbClr val="FFFFFF"/>
                          </a:solidFill>
                          <a:effectLst/>
                          <a:latin typeface="+mn-lt"/>
                        </a:rPr>
                        <a:t>             782 111 </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4F81BD"/>
                    </a:solidFill>
                  </a:tcPr>
                </a:tc>
                <a:tc>
                  <a:txBody>
                    <a:bodyPr/>
                    <a:lstStyle/>
                    <a:p>
                      <a:pPr algn="r" fontAlgn="b"/>
                      <a:r>
                        <a:rPr lang="en-US" sz="1200" b="1" i="0" u="none" strike="noStrike" dirty="0" smtClean="0">
                          <a:solidFill>
                            <a:srgbClr val="FFFFFF"/>
                          </a:solidFill>
                          <a:effectLst/>
                          <a:latin typeface="+mn-lt"/>
                        </a:rPr>
                        <a:t>769 </a:t>
                      </a:r>
                      <a:r>
                        <a:rPr lang="en-US" sz="1200" b="1" i="0" u="none" strike="noStrike" dirty="0">
                          <a:solidFill>
                            <a:srgbClr val="FFFFFF"/>
                          </a:solidFill>
                          <a:effectLst/>
                          <a:latin typeface="+mn-lt"/>
                        </a:rPr>
                        <a:t>063 </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4F81BD"/>
                    </a:solidFill>
                  </a:tcPr>
                </a:tc>
              </a:tr>
              <a:tr h="114155">
                <a:tc>
                  <a:txBody>
                    <a:bodyPr/>
                    <a:lstStyle/>
                    <a:p>
                      <a:pPr algn="ctr" fontAlgn="b"/>
                      <a:r>
                        <a:rPr lang="en-US" sz="1200" b="0" i="0" u="none" strike="noStrike" dirty="0">
                          <a:solidFill>
                            <a:srgbClr val="000000"/>
                          </a:solidFill>
                          <a:effectLst/>
                          <a:latin typeface="+mn-lt"/>
                        </a:rPr>
                        <a:t>Compensation of employees</a:t>
                      </a:r>
                    </a:p>
                  </a:txBody>
                  <a:tcPr marL="50226" marR="5581" marT="5581" marB="0" anchor="b">
                    <a:lnL w="6350"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200" b="0" i="0" u="none" strike="noStrike" dirty="0" smtClean="0">
                          <a:effectLst/>
                          <a:latin typeface="+mn-lt"/>
                        </a:rPr>
                        <a:t>383 </a:t>
                      </a:r>
                      <a:r>
                        <a:rPr lang="en-US" sz="1200" b="0" i="0" u="none" strike="noStrike" dirty="0">
                          <a:effectLst/>
                          <a:latin typeface="+mn-lt"/>
                        </a:rPr>
                        <a:t>491 </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a:noFill/>
                    </a:lnB>
                  </a:tcPr>
                </a:tc>
                <a:tc>
                  <a:txBody>
                    <a:bodyPr/>
                    <a:lstStyle/>
                    <a:p>
                      <a:pPr algn="r" fontAlgn="b"/>
                      <a:r>
                        <a:rPr lang="en-US" sz="1200" b="0" i="0" u="none" strike="noStrike">
                          <a:effectLst/>
                          <a:latin typeface="+mn-lt"/>
                        </a:rPr>
                        <a:t>             387 519 </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a:noFill/>
                    </a:lnB>
                  </a:tcPr>
                </a:tc>
                <a:tc>
                  <a:txBody>
                    <a:bodyPr/>
                    <a:lstStyle/>
                    <a:p>
                      <a:pPr algn="r" fontAlgn="b"/>
                      <a:r>
                        <a:rPr lang="en-US" sz="1200" b="0" i="0" u="none" strike="noStrike" dirty="0" smtClean="0">
                          <a:effectLst/>
                          <a:latin typeface="+mn-lt"/>
                        </a:rPr>
                        <a:t>381 </a:t>
                      </a:r>
                      <a:r>
                        <a:rPr lang="en-US" sz="1200" b="0" i="0" u="none" strike="noStrike" dirty="0">
                          <a:effectLst/>
                          <a:latin typeface="+mn-lt"/>
                        </a:rPr>
                        <a:t>216 </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a:noFill/>
                    </a:lnB>
                  </a:tcPr>
                </a:tc>
              </a:tr>
              <a:tr h="114155">
                <a:tc>
                  <a:txBody>
                    <a:bodyPr/>
                    <a:lstStyle/>
                    <a:p>
                      <a:pPr algn="ctr" fontAlgn="b"/>
                      <a:r>
                        <a:rPr lang="en-US" sz="1200" b="0" i="0" u="none" strike="noStrike" dirty="0">
                          <a:solidFill>
                            <a:srgbClr val="000000"/>
                          </a:solidFill>
                          <a:effectLst/>
                          <a:latin typeface="+mn-lt"/>
                        </a:rPr>
                        <a:t>Goods and services</a:t>
                      </a:r>
                    </a:p>
                  </a:txBody>
                  <a:tcPr marL="50226" marR="5581" marT="5581" marB="0" anchor="b">
                    <a:lnL w="6350"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smtClean="0">
                          <a:effectLst/>
                          <a:latin typeface="+mn-lt"/>
                        </a:rPr>
                        <a:t>375 </a:t>
                      </a:r>
                      <a:r>
                        <a:rPr lang="en-US" sz="1200" b="0" i="0" u="none" strike="noStrike" dirty="0">
                          <a:effectLst/>
                          <a:latin typeface="+mn-lt"/>
                        </a:rPr>
                        <a:t>433 </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a:effectLst/>
                          <a:latin typeface="+mn-lt"/>
                        </a:rPr>
                        <a:t>             388 852 </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smtClean="0">
                          <a:effectLst/>
                          <a:latin typeface="+mn-lt"/>
                        </a:rPr>
                        <a:t>381 </a:t>
                      </a:r>
                      <a:r>
                        <a:rPr lang="en-US" sz="1200" b="0" i="0" u="none" strike="noStrike" dirty="0">
                          <a:effectLst/>
                          <a:latin typeface="+mn-lt"/>
                        </a:rPr>
                        <a:t>817 </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a:noFill/>
                    </a:lnB>
                  </a:tcPr>
                </a:tc>
              </a:tr>
              <a:tr h="114155">
                <a:tc>
                  <a:txBody>
                    <a:bodyPr/>
                    <a:lstStyle/>
                    <a:p>
                      <a:pPr algn="ctr" fontAlgn="b"/>
                      <a:r>
                        <a:rPr lang="en-US" sz="1200" b="0" i="0" u="none" strike="noStrike" dirty="0">
                          <a:solidFill>
                            <a:srgbClr val="000000"/>
                          </a:solidFill>
                          <a:effectLst/>
                          <a:latin typeface="+mn-lt"/>
                        </a:rPr>
                        <a:t>Payment for Capital assets</a:t>
                      </a:r>
                    </a:p>
                  </a:txBody>
                  <a:tcPr marL="50226" marR="5581" marT="5581" marB="0" anchor="b">
                    <a:lnL w="6350"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smtClean="0">
                          <a:effectLst/>
                          <a:latin typeface="+mn-lt"/>
                        </a:rPr>
                        <a:t>5 </a:t>
                      </a:r>
                      <a:r>
                        <a:rPr lang="en-US" sz="1200" b="0" i="0" u="none" strike="noStrike" dirty="0">
                          <a:effectLst/>
                          <a:latin typeface="+mn-lt"/>
                        </a:rPr>
                        <a:t>466 </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a:effectLst/>
                          <a:latin typeface="+mn-lt"/>
                        </a:rPr>
                        <a:t>                  5 740 </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smtClean="0">
                          <a:effectLst/>
                          <a:latin typeface="+mn-lt"/>
                        </a:rPr>
                        <a:t>6 </a:t>
                      </a:r>
                      <a:r>
                        <a:rPr lang="en-US" sz="1200" b="0" i="0" u="none" strike="noStrike" dirty="0">
                          <a:effectLst/>
                          <a:latin typeface="+mn-lt"/>
                        </a:rPr>
                        <a:t>030 </a:t>
                      </a:r>
                    </a:p>
                  </a:txBody>
                  <a:tcPr marL="9525" marR="9525" marT="9525"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a:noFill/>
                    </a:lnB>
                  </a:tcPr>
                </a:tc>
              </a:tr>
              <a:tr h="114155">
                <a:tc>
                  <a:txBody>
                    <a:bodyPr/>
                    <a:lstStyle/>
                    <a:p>
                      <a:pPr algn="ctr" fontAlgn="b"/>
                      <a:r>
                        <a:rPr lang="en-US" sz="1200" b="0" i="0" u="none" strike="noStrike" dirty="0">
                          <a:solidFill>
                            <a:srgbClr val="000000"/>
                          </a:solidFill>
                          <a:effectLst/>
                          <a:latin typeface="+mn-lt"/>
                        </a:rPr>
                        <a:t>Payments for financial assets</a:t>
                      </a:r>
                    </a:p>
                  </a:txBody>
                  <a:tcPr marL="50226" marR="5581" marT="5581" marB="0" anchor="b">
                    <a:lnL w="6350"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effectLst/>
                          <a:latin typeface="+mn-lt"/>
                        </a:rPr>
                        <a:t>-   </a:t>
                      </a:r>
                      <a:endParaRPr lang="en-US" sz="1200" b="0" i="0" u="none" strike="noStrike" dirty="0">
                        <a:solidFill>
                          <a:srgbClr val="000000"/>
                        </a:solidFill>
                        <a:effectLst/>
                        <a:latin typeface="+mn-lt"/>
                      </a:endParaRPr>
                    </a:p>
                  </a:txBody>
                  <a:tcPr marL="5581" marR="5581" marT="5581"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w="9525" cap="flat" cmpd="sng" algn="ctr">
                      <a:solidFill>
                        <a:schemeClr val="tx1"/>
                      </a:solidFill>
                      <a:prstDash val="solid"/>
                      <a:round/>
                      <a:headEnd type="none" w="med" len="med"/>
                      <a:tailEnd type="none" w="med" len="med"/>
                    </a:lnB>
                  </a:tcPr>
                </a:tc>
                <a:tc>
                  <a:txBody>
                    <a:bodyPr/>
                    <a:lstStyle/>
                    <a:p>
                      <a:pPr algn="r" fontAlgn="b"/>
                      <a:r>
                        <a:rPr lang="en-US" sz="1200" b="0" i="0" u="none" strike="noStrike" dirty="0" smtClean="0">
                          <a:solidFill>
                            <a:srgbClr val="000000"/>
                          </a:solidFill>
                          <a:effectLst/>
                          <a:latin typeface="+mn-lt"/>
                        </a:rPr>
                        <a:t>-   </a:t>
                      </a:r>
                      <a:endParaRPr lang="en-US" sz="1200" b="0" i="0" u="none" strike="noStrike" dirty="0">
                        <a:solidFill>
                          <a:srgbClr val="000000"/>
                        </a:solidFill>
                        <a:effectLst/>
                        <a:latin typeface="+mn-lt"/>
                      </a:endParaRPr>
                    </a:p>
                  </a:txBody>
                  <a:tcPr marL="5581" marR="5581" marT="5581"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w="9525" cap="flat" cmpd="sng" algn="ctr">
                      <a:solidFill>
                        <a:schemeClr val="tx1"/>
                      </a:solidFill>
                      <a:prstDash val="solid"/>
                      <a:round/>
                      <a:headEnd type="none" w="med" len="med"/>
                      <a:tailEnd type="none" w="med" len="med"/>
                    </a:lnB>
                  </a:tcPr>
                </a:tc>
                <a:tc>
                  <a:txBody>
                    <a:bodyPr/>
                    <a:lstStyle/>
                    <a:p>
                      <a:pPr algn="r" fontAlgn="b"/>
                      <a:r>
                        <a:rPr lang="en-US" sz="1200" b="0" i="0" u="none" strike="noStrike" dirty="0" smtClean="0">
                          <a:solidFill>
                            <a:srgbClr val="000000"/>
                          </a:solidFill>
                          <a:effectLst/>
                          <a:latin typeface="+mn-lt"/>
                        </a:rPr>
                        <a:t>-   </a:t>
                      </a:r>
                      <a:endParaRPr lang="en-US" sz="1200" b="0" i="0" u="none" strike="noStrike" dirty="0">
                        <a:solidFill>
                          <a:srgbClr val="000000"/>
                        </a:solidFill>
                        <a:effectLst/>
                        <a:latin typeface="+mn-lt"/>
                      </a:endParaRPr>
                    </a:p>
                  </a:txBody>
                  <a:tcPr marL="5581" marR="5581" marT="5581"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w="9525" cap="flat" cmpd="sng" algn="ctr">
                      <a:solidFill>
                        <a:schemeClr val="tx1"/>
                      </a:solidFill>
                      <a:prstDash val="solid"/>
                      <a:round/>
                      <a:headEnd type="none" w="med" len="med"/>
                      <a:tailEnd type="none" w="med" len="med"/>
                    </a:lnB>
                  </a:tcPr>
                </a:tc>
              </a:tr>
              <a:tr h="114155">
                <a:tc>
                  <a:txBody>
                    <a:bodyPr/>
                    <a:lstStyle/>
                    <a:p>
                      <a:pPr algn="ctr" fontAlgn="b"/>
                      <a:r>
                        <a:rPr lang="en-US" sz="1200" b="1" i="0" u="none" strike="noStrike" dirty="0">
                          <a:solidFill>
                            <a:srgbClr val="FFFFFF"/>
                          </a:solidFill>
                          <a:effectLst/>
                          <a:latin typeface="+mn-lt"/>
                        </a:rPr>
                        <a:t>Grants and transfer payments</a:t>
                      </a:r>
                    </a:p>
                  </a:txBody>
                  <a:tcPr marL="5581" marR="5581" marT="5581" marB="0" anchor="b">
                    <a:lnL w="6350"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b"/>
                      <a:r>
                        <a:rPr lang="en-US" sz="1200" b="1" i="0" u="none" strike="noStrike" dirty="0" smtClean="0">
                          <a:solidFill>
                            <a:srgbClr val="FFFFFF"/>
                          </a:solidFill>
                          <a:effectLst/>
                          <a:latin typeface="+mn-lt"/>
                        </a:rPr>
                        <a:t>29 </a:t>
                      </a:r>
                      <a:r>
                        <a:rPr lang="en-US" sz="1200" b="1" i="0" u="none" strike="noStrike" dirty="0">
                          <a:solidFill>
                            <a:srgbClr val="FFFFFF"/>
                          </a:solidFill>
                          <a:effectLst/>
                          <a:latin typeface="+mn-lt"/>
                        </a:rPr>
                        <a:t>926 466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4F81BD"/>
                    </a:solidFill>
                  </a:tcPr>
                </a:tc>
                <a:tc>
                  <a:txBody>
                    <a:bodyPr/>
                    <a:lstStyle/>
                    <a:p>
                      <a:pPr algn="r" fontAlgn="b"/>
                      <a:r>
                        <a:rPr lang="en-US" sz="1200" b="1" i="0" u="none" strike="noStrike">
                          <a:solidFill>
                            <a:srgbClr val="FFFFFF"/>
                          </a:solidFill>
                          <a:effectLst/>
                          <a:latin typeface="+mn-lt"/>
                        </a:rPr>
                        <a:t>       33 784 215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4F81BD"/>
                    </a:solidFill>
                  </a:tcPr>
                </a:tc>
                <a:tc>
                  <a:txBody>
                    <a:bodyPr/>
                    <a:lstStyle/>
                    <a:p>
                      <a:pPr algn="r" fontAlgn="b"/>
                      <a:r>
                        <a:rPr lang="en-US" sz="1200" b="1" i="0" u="none" strike="noStrike" dirty="0" smtClean="0">
                          <a:solidFill>
                            <a:srgbClr val="FFFFFF"/>
                          </a:solidFill>
                          <a:effectLst/>
                          <a:latin typeface="+mn-lt"/>
                        </a:rPr>
                        <a:t>35 </a:t>
                      </a:r>
                      <a:r>
                        <a:rPr lang="en-US" sz="1200" b="1" i="0" u="none" strike="noStrike" dirty="0">
                          <a:solidFill>
                            <a:srgbClr val="FFFFFF"/>
                          </a:solidFill>
                          <a:effectLst/>
                          <a:latin typeface="+mn-lt"/>
                        </a:rPr>
                        <a:t>850 964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4F81BD"/>
                    </a:solidFill>
                  </a:tcPr>
                </a:tc>
              </a:tr>
              <a:tr h="114155">
                <a:tc>
                  <a:txBody>
                    <a:bodyPr/>
                    <a:lstStyle/>
                    <a:p>
                      <a:pPr algn="ctr" fontAlgn="b"/>
                      <a:r>
                        <a:rPr lang="en-US" sz="1200" b="1" i="0" u="none" strike="noStrike" dirty="0">
                          <a:solidFill>
                            <a:srgbClr val="000000"/>
                          </a:solidFill>
                          <a:effectLst/>
                          <a:latin typeface="+mn-lt"/>
                        </a:rPr>
                        <a:t>Grants</a:t>
                      </a:r>
                    </a:p>
                  </a:txBody>
                  <a:tcPr marL="5581" marR="5581" marT="5581" marB="0" anchor="b">
                    <a:lnL w="6350"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r" fontAlgn="b"/>
                      <a:r>
                        <a:rPr lang="en-US" sz="1200" b="1" i="0" u="none" strike="noStrike" dirty="0" smtClean="0">
                          <a:effectLst/>
                          <a:latin typeface="+mn-lt"/>
                        </a:rPr>
                        <a:t>29 </a:t>
                      </a:r>
                      <a:r>
                        <a:rPr lang="en-US" sz="1200" b="1" i="0" u="none" strike="noStrike" dirty="0">
                          <a:effectLst/>
                          <a:latin typeface="+mn-lt"/>
                        </a:rPr>
                        <a:t>123 459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r" fontAlgn="b"/>
                      <a:r>
                        <a:rPr lang="en-US" sz="1200" b="1" i="0" u="none" strike="noStrike">
                          <a:effectLst/>
                          <a:latin typeface="+mn-lt"/>
                        </a:rPr>
                        <a:t>       32 532 590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r" fontAlgn="b"/>
                      <a:r>
                        <a:rPr lang="en-US" sz="1200" b="1" i="0" u="none" strike="noStrike" dirty="0" smtClean="0">
                          <a:effectLst/>
                          <a:latin typeface="+mn-lt"/>
                        </a:rPr>
                        <a:t>34 </a:t>
                      </a:r>
                      <a:r>
                        <a:rPr lang="en-US" sz="1200" b="1" i="0" u="none" strike="noStrike" dirty="0">
                          <a:effectLst/>
                          <a:latin typeface="+mn-lt"/>
                        </a:rPr>
                        <a:t>333 980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r>
              <a:tr h="114155">
                <a:tc>
                  <a:txBody>
                    <a:bodyPr/>
                    <a:lstStyle/>
                    <a:p>
                      <a:pPr algn="ctr" fontAlgn="ctr"/>
                      <a:r>
                        <a:rPr lang="en-US" sz="1200" b="0" i="0" u="none" strike="noStrike" dirty="0">
                          <a:solidFill>
                            <a:srgbClr val="000000"/>
                          </a:solidFill>
                          <a:effectLst/>
                          <a:latin typeface="+mn-lt"/>
                        </a:rPr>
                        <a:t>Human Settlements Development Grant</a:t>
                      </a:r>
                    </a:p>
                  </a:txBody>
                  <a:tcPr marL="5581" marR="5581" marT="5581" marB="0" anchor="ctr">
                    <a:lnL w="6350"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200" b="0" i="0" u="none" strike="noStrike" dirty="0" smtClean="0">
                          <a:effectLst/>
                          <a:latin typeface="+mn-lt"/>
                        </a:rPr>
                        <a:t>18 </a:t>
                      </a:r>
                      <a:r>
                        <a:rPr lang="en-US" sz="1200" b="0" i="0" u="none" strike="noStrike" dirty="0">
                          <a:effectLst/>
                          <a:latin typeface="+mn-lt"/>
                        </a:rPr>
                        <a:t>283 991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200" b="0" i="0" u="none" strike="noStrike" dirty="0">
                          <a:effectLst/>
                          <a:latin typeface="+mn-lt"/>
                        </a:rPr>
                        <a:t>       21 060 343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200" b="0" i="0" u="none" strike="noStrike" dirty="0" smtClean="0">
                          <a:effectLst/>
                          <a:latin typeface="+mn-lt"/>
                        </a:rPr>
                        <a:t>22 </a:t>
                      </a:r>
                      <a:r>
                        <a:rPr lang="en-US" sz="1200" b="0" i="0" u="none" strike="noStrike" dirty="0">
                          <a:effectLst/>
                          <a:latin typeface="+mn-lt"/>
                        </a:rPr>
                        <a:t>281 843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14155">
                <a:tc>
                  <a:txBody>
                    <a:bodyPr/>
                    <a:lstStyle/>
                    <a:p>
                      <a:pPr algn="ctr" fontAlgn="ctr"/>
                      <a:r>
                        <a:rPr lang="en-US" sz="1200" b="0" i="0" u="none" strike="noStrike" dirty="0">
                          <a:solidFill>
                            <a:srgbClr val="000000"/>
                          </a:solidFill>
                          <a:effectLst/>
                          <a:latin typeface="+mn-lt"/>
                        </a:rPr>
                        <a:t>Urban Settlements Development Grant</a:t>
                      </a:r>
                    </a:p>
                  </a:txBody>
                  <a:tcPr marL="5581" marR="5581" marT="5581" marB="0" anchor="ctr">
                    <a:lnL w="6350"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smtClean="0">
                          <a:effectLst/>
                          <a:latin typeface="+mn-lt"/>
                        </a:rPr>
                        <a:t>10 </a:t>
                      </a:r>
                      <a:r>
                        <a:rPr lang="en-US" sz="1200" b="0" i="0" u="none" strike="noStrike" dirty="0">
                          <a:effectLst/>
                          <a:latin typeface="+mn-lt"/>
                        </a:rPr>
                        <a:t>839 468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a:effectLst/>
                          <a:latin typeface="+mn-lt"/>
                        </a:rPr>
                        <a:t>       11 472 247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smtClean="0">
                          <a:effectLst/>
                          <a:latin typeface="+mn-lt"/>
                        </a:rPr>
                        <a:t>12 </a:t>
                      </a:r>
                      <a:r>
                        <a:rPr lang="en-US" sz="1200" b="0" i="0" u="none" strike="noStrike" dirty="0">
                          <a:effectLst/>
                          <a:latin typeface="+mn-lt"/>
                        </a:rPr>
                        <a:t>052 137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a:noFill/>
                    </a:lnB>
                  </a:tcPr>
                </a:tc>
              </a:tr>
              <a:tr h="114155">
                <a:tc>
                  <a:txBody>
                    <a:bodyPr/>
                    <a:lstStyle/>
                    <a:p>
                      <a:pPr algn="ctr" fontAlgn="ctr"/>
                      <a:r>
                        <a:rPr lang="en-US" sz="1200" b="0" i="0" u="none" strike="noStrike">
                          <a:solidFill>
                            <a:srgbClr val="000000"/>
                          </a:solidFill>
                          <a:effectLst/>
                          <a:latin typeface="+mn-lt"/>
                        </a:rPr>
                        <a:t>Municipal Human Settlements Capacity Grant</a:t>
                      </a:r>
                    </a:p>
                  </a:txBody>
                  <a:tcPr marL="5581" marR="5581" marT="5581" marB="0" anchor="ctr">
                    <a:lnL w="6350"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w="9525" cap="flat" cmpd="sng" algn="ctr">
                      <a:solidFill>
                        <a:schemeClr val="tx1"/>
                      </a:solidFill>
                      <a:prstDash val="solid"/>
                      <a:round/>
                      <a:headEnd type="none" w="med" len="med"/>
                      <a:tailEnd type="none" w="med" len="med"/>
                    </a:lnB>
                  </a:tcPr>
                </a:tc>
                <a:tc>
                  <a:txBody>
                    <a:bodyPr/>
                    <a:lstStyle/>
                    <a:p>
                      <a:pPr algn="r" fontAlgn="b"/>
                      <a:r>
                        <a:rPr lang="en-US" sz="1200" b="0" i="0" u="none" strike="noStrike" dirty="0" smtClean="0">
                          <a:solidFill>
                            <a:srgbClr val="000000"/>
                          </a:solidFill>
                          <a:effectLst/>
                          <a:latin typeface="+mn-lt"/>
                        </a:rPr>
                        <a:t>-</a:t>
                      </a:r>
                      <a:endParaRPr lang="en-US" sz="1200" b="0" i="0" u="none" strike="noStrike" dirty="0">
                        <a:solidFill>
                          <a:srgbClr val="000000"/>
                        </a:solidFill>
                        <a:effectLst/>
                        <a:latin typeface="+mn-lt"/>
                      </a:endParaRPr>
                    </a:p>
                  </a:txBody>
                  <a:tcPr marL="5581" marR="5581" marT="5581"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w="9525" cap="flat" cmpd="sng" algn="ctr">
                      <a:solidFill>
                        <a:schemeClr val="tx1"/>
                      </a:solidFill>
                      <a:prstDash val="solid"/>
                      <a:round/>
                      <a:headEnd type="none" w="med" len="med"/>
                      <a:tailEnd type="none" w="med" len="med"/>
                    </a:lnB>
                  </a:tcPr>
                </a:tc>
                <a:tc>
                  <a:txBody>
                    <a:bodyPr/>
                    <a:lstStyle/>
                    <a:p>
                      <a:pPr algn="r" fontAlgn="b"/>
                      <a:r>
                        <a:rPr lang="en-US" sz="1200" b="0" i="0" u="none" strike="noStrike" dirty="0" smtClean="0">
                          <a:solidFill>
                            <a:srgbClr val="000000"/>
                          </a:solidFill>
                          <a:effectLst/>
                          <a:latin typeface="+mn-lt"/>
                        </a:rPr>
                        <a:t>-</a:t>
                      </a:r>
                      <a:endParaRPr lang="en-US" sz="1200" b="0" i="0" u="none" strike="noStrike" dirty="0">
                        <a:solidFill>
                          <a:srgbClr val="000000"/>
                        </a:solidFill>
                        <a:effectLst/>
                        <a:latin typeface="+mn-lt"/>
                      </a:endParaRPr>
                    </a:p>
                  </a:txBody>
                  <a:tcPr marL="5581" marR="5581" marT="5581"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w="9525" cap="flat" cmpd="sng" algn="ctr">
                      <a:solidFill>
                        <a:schemeClr val="tx1"/>
                      </a:solidFill>
                      <a:prstDash val="solid"/>
                      <a:round/>
                      <a:headEnd type="none" w="med" len="med"/>
                      <a:tailEnd type="none" w="med" len="med"/>
                    </a:lnB>
                  </a:tcPr>
                </a:tc>
                <a:tc>
                  <a:txBody>
                    <a:bodyPr/>
                    <a:lstStyle/>
                    <a:p>
                      <a:pPr algn="r" fontAlgn="b"/>
                      <a:r>
                        <a:rPr lang="en-US" sz="1200" b="0" i="0" u="none" strike="noStrike" dirty="0" smtClean="0">
                          <a:solidFill>
                            <a:srgbClr val="000000"/>
                          </a:solidFill>
                          <a:effectLst/>
                          <a:latin typeface="+mn-lt"/>
                        </a:rPr>
                        <a:t>-</a:t>
                      </a:r>
                      <a:endParaRPr lang="en-US" sz="1200" b="0" i="0" u="none" strike="noStrike" dirty="0">
                        <a:solidFill>
                          <a:srgbClr val="000000"/>
                        </a:solidFill>
                        <a:effectLst/>
                        <a:latin typeface="+mn-lt"/>
                      </a:endParaRPr>
                    </a:p>
                  </a:txBody>
                  <a:tcPr marL="5581" marR="5581" marT="5581"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w="9525" cap="flat" cmpd="sng" algn="ctr">
                      <a:solidFill>
                        <a:schemeClr val="tx1"/>
                      </a:solidFill>
                      <a:prstDash val="solid"/>
                      <a:round/>
                      <a:headEnd type="none" w="med" len="med"/>
                      <a:tailEnd type="none" w="med" len="med"/>
                    </a:lnB>
                  </a:tcPr>
                </a:tc>
              </a:tr>
              <a:tr h="114155">
                <a:tc>
                  <a:txBody>
                    <a:bodyPr/>
                    <a:lstStyle/>
                    <a:p>
                      <a:pPr algn="ctr" fontAlgn="ctr"/>
                      <a:r>
                        <a:rPr lang="en-US" sz="1200" b="1" i="0" u="none" strike="noStrike" dirty="0">
                          <a:solidFill>
                            <a:srgbClr val="000000"/>
                          </a:solidFill>
                          <a:effectLst/>
                          <a:latin typeface="+mn-lt"/>
                        </a:rPr>
                        <a:t>Entities</a:t>
                      </a:r>
                    </a:p>
                  </a:txBody>
                  <a:tcPr marL="5581" marR="5581" marT="5581"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B8CCE4"/>
                    </a:solidFill>
                  </a:tcPr>
                </a:tc>
                <a:tc>
                  <a:txBody>
                    <a:bodyPr/>
                    <a:lstStyle/>
                    <a:p>
                      <a:pPr algn="r" fontAlgn="b"/>
                      <a:r>
                        <a:rPr lang="en-US" sz="1200" b="1" i="0" u="none" strike="noStrike" dirty="0" smtClean="0">
                          <a:effectLst/>
                          <a:latin typeface="+mn-lt"/>
                        </a:rPr>
                        <a:t>792 </a:t>
                      </a:r>
                      <a:r>
                        <a:rPr lang="en-US" sz="1200" b="1" i="0" u="none" strike="noStrike" dirty="0">
                          <a:effectLst/>
                          <a:latin typeface="+mn-lt"/>
                        </a:rPr>
                        <a:t>395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B8CCE4"/>
                    </a:solidFill>
                  </a:tcPr>
                </a:tc>
                <a:tc>
                  <a:txBody>
                    <a:bodyPr/>
                    <a:lstStyle/>
                    <a:p>
                      <a:pPr algn="r" fontAlgn="b"/>
                      <a:r>
                        <a:rPr lang="en-US" sz="1200" b="1" i="0" u="none" strike="noStrike" dirty="0">
                          <a:effectLst/>
                          <a:latin typeface="+mn-lt"/>
                        </a:rPr>
                        <a:t>          1 240 485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B8CCE4"/>
                    </a:solidFill>
                  </a:tcPr>
                </a:tc>
                <a:tc>
                  <a:txBody>
                    <a:bodyPr/>
                    <a:lstStyle/>
                    <a:p>
                      <a:pPr algn="r" fontAlgn="b"/>
                      <a:r>
                        <a:rPr lang="en-US" sz="1200" b="1" i="0" u="none" strike="noStrike" dirty="0" smtClean="0">
                          <a:effectLst/>
                          <a:latin typeface="+mn-lt"/>
                        </a:rPr>
                        <a:t>1 </a:t>
                      </a:r>
                      <a:r>
                        <a:rPr lang="en-US" sz="1200" b="1" i="0" u="none" strike="noStrike" dirty="0">
                          <a:effectLst/>
                          <a:latin typeface="+mn-lt"/>
                        </a:rPr>
                        <a:t>505 196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B8CCE4"/>
                    </a:solidFill>
                  </a:tcPr>
                </a:tc>
              </a:tr>
              <a:tr h="114155">
                <a:tc>
                  <a:txBody>
                    <a:bodyPr/>
                    <a:lstStyle/>
                    <a:p>
                      <a:pPr algn="ctr" fontAlgn="b"/>
                      <a:r>
                        <a:rPr lang="en-US" sz="1200" b="0" i="0" u="none" strike="noStrike" dirty="0">
                          <a:solidFill>
                            <a:srgbClr val="000000"/>
                          </a:solidFill>
                          <a:effectLst/>
                          <a:latin typeface="+mn-lt"/>
                        </a:rPr>
                        <a:t> Social Housing Regulatory Authority: Operational </a:t>
                      </a:r>
                    </a:p>
                  </a:txBody>
                  <a:tcPr marL="9525" marR="9525" marT="9525" marB="0" anchor="ctr">
                    <a:lnL w="6350"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a:noFill/>
                    </a:lnB>
                  </a:tcPr>
                </a:tc>
                <a:tc>
                  <a:txBody>
                    <a:bodyPr/>
                    <a:lstStyle/>
                    <a:p>
                      <a:pPr algn="r" fontAlgn="b"/>
                      <a:r>
                        <a:rPr lang="en-US" sz="1200" b="0" i="0" u="none" strike="noStrike" dirty="0" smtClean="0">
                          <a:effectLst/>
                          <a:latin typeface="+mn-lt"/>
                        </a:rPr>
                        <a:t>36 </a:t>
                      </a:r>
                      <a:r>
                        <a:rPr lang="en-US" sz="1200" b="0" i="0" u="none" strike="noStrike" dirty="0">
                          <a:effectLst/>
                          <a:latin typeface="+mn-lt"/>
                        </a:rPr>
                        <a:t>392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a:noFill/>
                    </a:lnB>
                  </a:tcPr>
                </a:tc>
                <a:tc>
                  <a:txBody>
                    <a:bodyPr/>
                    <a:lstStyle/>
                    <a:p>
                      <a:pPr algn="r" fontAlgn="b"/>
                      <a:r>
                        <a:rPr lang="en-US" sz="1200" b="0" i="0" u="none" strike="noStrike" dirty="0">
                          <a:effectLst/>
                          <a:latin typeface="+mn-lt"/>
                        </a:rPr>
                        <a:t>               38 212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a:noFill/>
                    </a:lnB>
                  </a:tcPr>
                </a:tc>
                <a:tc>
                  <a:txBody>
                    <a:bodyPr/>
                    <a:lstStyle/>
                    <a:p>
                      <a:pPr algn="r" fontAlgn="b"/>
                      <a:r>
                        <a:rPr lang="en-US" sz="1200" b="0" i="0" u="none" strike="noStrike" dirty="0" smtClean="0">
                          <a:effectLst/>
                          <a:latin typeface="+mn-lt"/>
                        </a:rPr>
                        <a:t>40 </a:t>
                      </a:r>
                      <a:r>
                        <a:rPr lang="en-US" sz="1200" b="0" i="0" u="none" strike="noStrike" dirty="0">
                          <a:effectLst/>
                          <a:latin typeface="+mn-lt"/>
                        </a:rPr>
                        <a:t>428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a:noFill/>
                    </a:lnB>
                  </a:tcPr>
                </a:tc>
              </a:tr>
              <a:tr h="114155">
                <a:tc>
                  <a:txBody>
                    <a:bodyPr/>
                    <a:lstStyle/>
                    <a:p>
                      <a:pPr algn="ctr" fontAlgn="b"/>
                      <a:r>
                        <a:rPr lang="en-US" sz="1200" b="0" i="0" u="none" strike="noStrike" dirty="0">
                          <a:solidFill>
                            <a:srgbClr val="000000"/>
                          </a:solidFill>
                          <a:effectLst/>
                          <a:latin typeface="+mn-lt"/>
                        </a:rPr>
                        <a:t> Social Housing Regulatory Authority: </a:t>
                      </a:r>
                      <a:r>
                        <a:rPr lang="en-US" sz="1200" b="0" i="0" u="none" strike="noStrike" dirty="0" smtClean="0">
                          <a:solidFill>
                            <a:srgbClr val="000000"/>
                          </a:solidFill>
                          <a:effectLst/>
                          <a:latin typeface="+mn-lt"/>
                        </a:rPr>
                        <a:t>Restructuring Capital Grant </a:t>
                      </a:r>
                      <a:endParaRPr lang="en-US" sz="1200" b="0"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smtClean="0">
                          <a:effectLst/>
                          <a:latin typeface="+mn-lt"/>
                        </a:rPr>
                        <a:t>424 </a:t>
                      </a:r>
                      <a:r>
                        <a:rPr lang="en-US" sz="1200" b="0" i="0" u="none" strike="noStrike" dirty="0">
                          <a:effectLst/>
                          <a:latin typeface="+mn-lt"/>
                        </a:rPr>
                        <a:t>388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a:effectLst/>
                          <a:latin typeface="+mn-lt"/>
                        </a:rPr>
                        <a:t>             768 715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smtClean="0">
                          <a:effectLst/>
                          <a:latin typeface="+mn-lt"/>
                        </a:rPr>
                        <a:t>1 </a:t>
                      </a:r>
                      <a:r>
                        <a:rPr lang="en-US" sz="1200" b="0" i="0" u="none" strike="noStrike" dirty="0">
                          <a:effectLst/>
                          <a:latin typeface="+mn-lt"/>
                        </a:rPr>
                        <a:t>006 064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a:noFill/>
                    </a:lnB>
                  </a:tcPr>
                </a:tc>
              </a:tr>
              <a:tr h="114155">
                <a:tc>
                  <a:txBody>
                    <a:bodyPr/>
                    <a:lstStyle/>
                    <a:p>
                      <a:pPr algn="ctr" fontAlgn="ctr"/>
                      <a:r>
                        <a:rPr lang="en-US" sz="1200" b="0" i="0" u="none" strike="noStrike" dirty="0">
                          <a:solidFill>
                            <a:srgbClr val="000000"/>
                          </a:solidFill>
                          <a:effectLst/>
                          <a:latin typeface="+mn-lt"/>
                        </a:rPr>
                        <a:t> Social Housing Regulatory Authority: Institutional Investment Grant </a:t>
                      </a:r>
                    </a:p>
                  </a:txBody>
                  <a:tcPr marL="9525" marR="9525" marT="9525" marB="0" anchor="ctr">
                    <a:lnL w="6350"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smtClean="0">
                          <a:effectLst/>
                          <a:latin typeface="+mn-lt"/>
                        </a:rPr>
                        <a:t>40 </a:t>
                      </a:r>
                      <a:r>
                        <a:rPr lang="en-US" sz="1200" b="0" i="0" u="none" strike="noStrike" dirty="0">
                          <a:effectLst/>
                          <a:latin typeface="+mn-lt"/>
                        </a:rPr>
                        <a:t>183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a:effectLst/>
                          <a:latin typeface="+mn-lt"/>
                        </a:rPr>
                        <a:t>               38 490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smtClean="0">
                          <a:effectLst/>
                          <a:latin typeface="+mn-lt"/>
                        </a:rPr>
                        <a:t>40 </a:t>
                      </a:r>
                      <a:r>
                        <a:rPr lang="en-US" sz="1200" b="0" i="0" u="none" strike="noStrike" dirty="0">
                          <a:effectLst/>
                          <a:latin typeface="+mn-lt"/>
                        </a:rPr>
                        <a:t>722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a:noFill/>
                    </a:lnB>
                  </a:tcPr>
                </a:tc>
              </a:tr>
              <a:tr h="114155">
                <a:tc>
                  <a:txBody>
                    <a:bodyPr/>
                    <a:lstStyle/>
                    <a:p>
                      <a:pPr algn="ctr" fontAlgn="b"/>
                      <a:r>
                        <a:rPr lang="en-US" sz="1200" b="0" i="0" u="none" strike="noStrike" dirty="0">
                          <a:solidFill>
                            <a:srgbClr val="000000"/>
                          </a:solidFill>
                          <a:effectLst/>
                          <a:latin typeface="+mn-lt"/>
                        </a:rPr>
                        <a:t> Housing Development Agency </a:t>
                      </a:r>
                    </a:p>
                  </a:txBody>
                  <a:tcPr marL="9525" marR="9525" marT="9525" marB="0" anchor="ctr">
                    <a:lnL w="6350"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smtClean="0">
                          <a:effectLst/>
                          <a:latin typeface="+mn-lt"/>
                        </a:rPr>
                        <a:t>167 </a:t>
                      </a:r>
                      <a:r>
                        <a:rPr lang="en-US" sz="1200" b="0" i="0" u="none" strike="noStrike" dirty="0">
                          <a:effectLst/>
                          <a:latin typeface="+mn-lt"/>
                        </a:rPr>
                        <a:t>512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a:effectLst/>
                          <a:latin typeface="+mn-lt"/>
                        </a:rPr>
                        <a:t>             215 668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smtClean="0">
                          <a:effectLst/>
                          <a:latin typeface="+mn-lt"/>
                        </a:rPr>
                        <a:t>228 </a:t>
                      </a:r>
                      <a:r>
                        <a:rPr lang="en-US" sz="1200" b="0" i="0" u="none" strike="noStrike" dirty="0">
                          <a:effectLst/>
                          <a:latin typeface="+mn-lt"/>
                        </a:rPr>
                        <a:t>177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a:noFill/>
                    </a:lnB>
                  </a:tcPr>
                </a:tc>
              </a:tr>
              <a:tr h="114155">
                <a:tc>
                  <a:txBody>
                    <a:bodyPr/>
                    <a:lstStyle/>
                    <a:p>
                      <a:pPr algn="ctr" fontAlgn="b"/>
                      <a:r>
                        <a:rPr lang="en-US" sz="1200" b="0" i="0" u="none" strike="noStrike" dirty="0">
                          <a:solidFill>
                            <a:srgbClr val="000000"/>
                          </a:solidFill>
                          <a:effectLst/>
                          <a:latin typeface="+mn-lt"/>
                        </a:rPr>
                        <a:t>Community Schemes </a:t>
                      </a:r>
                      <a:r>
                        <a:rPr lang="en-US" sz="1200" b="0" i="0" u="none" strike="noStrike" dirty="0" err="1">
                          <a:solidFill>
                            <a:srgbClr val="000000"/>
                          </a:solidFill>
                          <a:effectLst/>
                          <a:latin typeface="+mn-lt"/>
                        </a:rPr>
                        <a:t>Ombuds</a:t>
                      </a:r>
                      <a:r>
                        <a:rPr lang="en-US" sz="1200" b="0" i="0" u="none" strike="noStrike" dirty="0">
                          <a:solidFill>
                            <a:srgbClr val="000000"/>
                          </a:solidFill>
                          <a:effectLst/>
                          <a:latin typeface="+mn-lt"/>
                        </a:rPr>
                        <a:t> Services</a:t>
                      </a:r>
                    </a:p>
                  </a:txBody>
                  <a:tcPr marL="9525" marR="9525" marT="9525" marB="0" anchor="ctr">
                    <a:lnL w="6350"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smtClean="0">
                          <a:effectLst/>
                          <a:latin typeface="+mn-lt"/>
                        </a:rPr>
                        <a:t>23 </a:t>
                      </a:r>
                      <a:r>
                        <a:rPr lang="en-US" sz="1200" b="0" i="0" u="none" strike="noStrike" dirty="0">
                          <a:effectLst/>
                          <a:latin typeface="+mn-lt"/>
                        </a:rPr>
                        <a:t>920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a:effectLst/>
                          <a:latin typeface="+mn-lt"/>
                        </a:rPr>
                        <a:t>               29 400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smtClean="0">
                          <a:effectLst/>
                          <a:latin typeface="+mn-lt"/>
                        </a:rPr>
                        <a:t>31 </a:t>
                      </a:r>
                      <a:r>
                        <a:rPr lang="en-US" sz="1200" b="0" i="0" u="none" strike="noStrike" dirty="0">
                          <a:effectLst/>
                          <a:latin typeface="+mn-lt"/>
                        </a:rPr>
                        <a:t>105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a:noFill/>
                    </a:lnB>
                  </a:tcPr>
                </a:tc>
              </a:tr>
              <a:tr h="114155">
                <a:tc>
                  <a:txBody>
                    <a:bodyPr/>
                    <a:lstStyle/>
                    <a:p>
                      <a:pPr algn="ctr" fontAlgn="b"/>
                      <a:r>
                        <a:rPr lang="en-US" sz="1200" b="0" i="0" u="none" strike="noStrike" dirty="0">
                          <a:effectLst/>
                          <a:latin typeface="+mn-lt"/>
                        </a:rPr>
                        <a:t>National Housing Finance Corporation</a:t>
                      </a:r>
                    </a:p>
                  </a:txBody>
                  <a:tcPr marL="9525" marR="9525" marT="9525" marB="0" anchor="ctr">
                    <a:lnL w="6350"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smtClean="0">
                          <a:effectLst/>
                          <a:latin typeface="+mn-lt"/>
                        </a:rPr>
                        <a:t>100 </a:t>
                      </a:r>
                      <a:r>
                        <a:rPr lang="en-US" sz="1200" b="0" i="0" u="none" strike="noStrike" dirty="0">
                          <a:effectLst/>
                          <a:latin typeface="+mn-lt"/>
                        </a:rPr>
                        <a:t>000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a:effectLst/>
                          <a:latin typeface="+mn-lt"/>
                        </a:rPr>
                        <a:t>             100 000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smtClean="0">
                          <a:effectLst/>
                          <a:latin typeface="+mn-lt"/>
                        </a:rPr>
                        <a:t>105 </a:t>
                      </a:r>
                      <a:r>
                        <a:rPr lang="en-US" sz="1200" b="0" i="0" u="none" strike="noStrike" dirty="0">
                          <a:effectLst/>
                          <a:latin typeface="+mn-lt"/>
                        </a:rPr>
                        <a:t>800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a:noFill/>
                    </a:lnB>
                  </a:tcPr>
                </a:tc>
              </a:tr>
              <a:tr h="114155">
                <a:tc>
                  <a:txBody>
                    <a:bodyPr/>
                    <a:lstStyle/>
                    <a:p>
                      <a:pPr algn="ctr" fontAlgn="b"/>
                      <a:r>
                        <a:rPr lang="en-US" sz="1200" b="0" i="0" u="none" strike="noStrike" dirty="0">
                          <a:effectLst/>
                          <a:latin typeface="+mn-lt"/>
                        </a:rPr>
                        <a:t>Rural Housing Loan Fund</a:t>
                      </a:r>
                    </a:p>
                  </a:txBody>
                  <a:tcPr marL="9525" marR="9525" marT="9525" marB="0" anchor="ctr">
                    <a:lnL w="6350"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w="9525" cap="flat" cmpd="sng" algn="ctr">
                      <a:solidFill>
                        <a:schemeClr val="tx1"/>
                      </a:solidFill>
                      <a:prstDash val="solid"/>
                      <a:round/>
                      <a:headEnd type="none" w="med" len="med"/>
                      <a:tailEnd type="none" w="med" len="med"/>
                    </a:lnB>
                  </a:tcPr>
                </a:tc>
                <a:tc>
                  <a:txBody>
                    <a:bodyPr/>
                    <a:lstStyle/>
                    <a:p>
                      <a:pPr algn="r" fontAlgn="b"/>
                      <a:r>
                        <a:rPr lang="en-US" sz="1200" b="0" i="0" u="none" strike="noStrike">
                          <a:effectLst/>
                          <a:latin typeface="+mn-lt"/>
                        </a:rPr>
                        <a:t>                                   -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w="9525" cap="flat" cmpd="sng" algn="ctr">
                      <a:solidFill>
                        <a:schemeClr val="tx1"/>
                      </a:solidFill>
                      <a:prstDash val="solid"/>
                      <a:round/>
                      <a:headEnd type="none" w="med" len="med"/>
                      <a:tailEnd type="none" w="med" len="med"/>
                    </a:lnB>
                  </a:tcPr>
                </a:tc>
                <a:tc>
                  <a:txBody>
                    <a:bodyPr/>
                    <a:lstStyle/>
                    <a:p>
                      <a:pPr algn="r" fontAlgn="b"/>
                      <a:r>
                        <a:rPr lang="en-US" sz="1200" b="0" i="0" u="none" strike="noStrike">
                          <a:effectLst/>
                          <a:latin typeface="+mn-lt"/>
                        </a:rPr>
                        <a:t>               50 000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w="9525" cap="flat" cmpd="sng" algn="ctr">
                      <a:solidFill>
                        <a:schemeClr val="tx1"/>
                      </a:solidFill>
                      <a:prstDash val="solid"/>
                      <a:round/>
                      <a:headEnd type="none" w="med" len="med"/>
                      <a:tailEnd type="none" w="med" len="med"/>
                    </a:lnB>
                  </a:tcPr>
                </a:tc>
                <a:tc>
                  <a:txBody>
                    <a:bodyPr/>
                    <a:lstStyle/>
                    <a:p>
                      <a:pPr algn="r" fontAlgn="b"/>
                      <a:r>
                        <a:rPr lang="en-US" sz="1200" b="0" i="0" u="none" strike="noStrike" dirty="0" smtClean="0">
                          <a:effectLst/>
                          <a:latin typeface="+mn-lt"/>
                        </a:rPr>
                        <a:t>52 </a:t>
                      </a:r>
                      <a:r>
                        <a:rPr lang="en-US" sz="1200" b="0" i="0" u="none" strike="noStrike" dirty="0">
                          <a:effectLst/>
                          <a:latin typeface="+mn-lt"/>
                        </a:rPr>
                        <a:t>900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w="9525" cap="flat" cmpd="sng" algn="ctr">
                      <a:solidFill>
                        <a:schemeClr val="tx1"/>
                      </a:solidFill>
                      <a:prstDash val="solid"/>
                      <a:round/>
                      <a:headEnd type="none" w="med" len="med"/>
                      <a:tailEnd type="none" w="med" len="med"/>
                    </a:lnB>
                  </a:tcPr>
                </a:tc>
              </a:tr>
              <a:tr h="114155">
                <a:tc>
                  <a:txBody>
                    <a:bodyPr/>
                    <a:lstStyle/>
                    <a:p>
                      <a:pPr algn="ctr" fontAlgn="ctr"/>
                      <a:r>
                        <a:rPr lang="en-US" sz="1200" b="1" i="0" u="none" strike="noStrike" dirty="0">
                          <a:solidFill>
                            <a:srgbClr val="000000"/>
                          </a:solidFill>
                          <a:effectLst/>
                          <a:latin typeface="+mn-lt"/>
                        </a:rPr>
                        <a:t> Departmental Transfers </a:t>
                      </a:r>
                    </a:p>
                  </a:txBody>
                  <a:tcPr marL="5581" marR="5581" marT="5581"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B8CCE4"/>
                    </a:solidFill>
                  </a:tcPr>
                </a:tc>
                <a:tc>
                  <a:txBody>
                    <a:bodyPr/>
                    <a:lstStyle/>
                    <a:p>
                      <a:pPr algn="r" fontAlgn="b"/>
                      <a:r>
                        <a:rPr lang="en-US" sz="1200" b="1" i="0" u="none" strike="noStrike" dirty="0" smtClean="0">
                          <a:solidFill>
                            <a:srgbClr val="000000"/>
                          </a:solidFill>
                          <a:effectLst/>
                          <a:latin typeface="+mn-lt"/>
                        </a:rPr>
                        <a:t>10 </a:t>
                      </a:r>
                      <a:r>
                        <a:rPr lang="en-US" sz="1200" b="1" i="0" u="none" strike="noStrike" dirty="0">
                          <a:solidFill>
                            <a:srgbClr val="000000"/>
                          </a:solidFill>
                          <a:effectLst/>
                          <a:latin typeface="+mn-lt"/>
                        </a:rPr>
                        <a:t>612 </a:t>
                      </a:r>
                    </a:p>
                  </a:txBody>
                  <a:tcPr marL="5581" marR="5581" marT="5581"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B8CCE4"/>
                    </a:solidFill>
                  </a:tcPr>
                </a:tc>
                <a:tc>
                  <a:txBody>
                    <a:bodyPr/>
                    <a:lstStyle/>
                    <a:p>
                      <a:pPr algn="r" fontAlgn="b"/>
                      <a:r>
                        <a:rPr lang="en-US" sz="1200" b="1" i="0" u="none" strike="noStrike" dirty="0" smtClean="0">
                          <a:solidFill>
                            <a:srgbClr val="000000"/>
                          </a:solidFill>
                          <a:effectLst/>
                          <a:latin typeface="+mn-lt"/>
                        </a:rPr>
                        <a:t>11 </a:t>
                      </a:r>
                      <a:r>
                        <a:rPr lang="en-US" sz="1200" b="1" i="0" u="none" strike="noStrike" dirty="0">
                          <a:solidFill>
                            <a:srgbClr val="000000"/>
                          </a:solidFill>
                          <a:effectLst/>
                          <a:latin typeface="+mn-lt"/>
                        </a:rPr>
                        <a:t>140 </a:t>
                      </a:r>
                    </a:p>
                  </a:txBody>
                  <a:tcPr marL="5581" marR="5581" marT="5581"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B8CCE4"/>
                    </a:solidFill>
                  </a:tcPr>
                </a:tc>
                <a:tc>
                  <a:txBody>
                    <a:bodyPr/>
                    <a:lstStyle/>
                    <a:p>
                      <a:pPr algn="r" fontAlgn="b"/>
                      <a:r>
                        <a:rPr lang="en-US" sz="1200" b="1" i="0" u="none" strike="noStrike" dirty="0" smtClean="0">
                          <a:solidFill>
                            <a:srgbClr val="000000"/>
                          </a:solidFill>
                          <a:effectLst/>
                          <a:latin typeface="+mn-lt"/>
                        </a:rPr>
                        <a:t>11 </a:t>
                      </a:r>
                      <a:r>
                        <a:rPr lang="en-US" sz="1200" b="1" i="0" u="none" strike="noStrike" dirty="0">
                          <a:solidFill>
                            <a:srgbClr val="000000"/>
                          </a:solidFill>
                          <a:effectLst/>
                          <a:latin typeface="+mn-lt"/>
                        </a:rPr>
                        <a:t>788 </a:t>
                      </a:r>
                    </a:p>
                  </a:txBody>
                  <a:tcPr marL="5581" marR="5581" marT="5581"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B8CCE4"/>
                    </a:solidFill>
                  </a:tcPr>
                </a:tc>
              </a:tr>
              <a:tr h="114155">
                <a:tc>
                  <a:txBody>
                    <a:bodyPr/>
                    <a:lstStyle/>
                    <a:p>
                      <a:pPr algn="ctr" fontAlgn="b"/>
                      <a:r>
                        <a:rPr lang="en-US" sz="1200" b="0" i="0" u="none" strike="noStrike" dirty="0">
                          <a:solidFill>
                            <a:srgbClr val="000000"/>
                          </a:solidFill>
                          <a:effectLst/>
                          <a:latin typeface="+mn-lt"/>
                        </a:rPr>
                        <a:t>Bursaries Scheme</a:t>
                      </a:r>
                    </a:p>
                  </a:txBody>
                  <a:tcPr marL="5581" marR="5581" marT="5581" marB="0" anchor="b">
                    <a:lnL w="6350"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a:noFill/>
                    </a:lnB>
                  </a:tcPr>
                </a:tc>
                <a:tc>
                  <a:txBody>
                    <a:bodyPr/>
                    <a:lstStyle/>
                    <a:p>
                      <a:pPr algn="r" fontAlgn="b"/>
                      <a:r>
                        <a:rPr lang="en-US" sz="1200" b="0" i="0" u="none" strike="noStrike" dirty="0" smtClean="0">
                          <a:solidFill>
                            <a:srgbClr val="000000"/>
                          </a:solidFill>
                          <a:effectLst/>
                          <a:latin typeface="+mn-lt"/>
                        </a:rPr>
                        <a:t>9 </a:t>
                      </a:r>
                      <a:r>
                        <a:rPr lang="en-US" sz="1200" b="0" i="0" u="none" strike="noStrike" dirty="0">
                          <a:solidFill>
                            <a:srgbClr val="000000"/>
                          </a:solidFill>
                          <a:effectLst/>
                          <a:latin typeface="+mn-lt"/>
                        </a:rPr>
                        <a:t>355 </a:t>
                      </a:r>
                    </a:p>
                  </a:txBody>
                  <a:tcPr marL="5581" marR="5581" marT="5581"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a:noFill/>
                    </a:lnB>
                  </a:tcPr>
                </a:tc>
                <a:tc>
                  <a:txBody>
                    <a:bodyPr/>
                    <a:lstStyle/>
                    <a:p>
                      <a:pPr algn="r" fontAlgn="b"/>
                      <a:r>
                        <a:rPr lang="en-US" sz="1200" b="0" i="0" u="none" strike="noStrike" dirty="0" smtClean="0">
                          <a:solidFill>
                            <a:srgbClr val="000000"/>
                          </a:solidFill>
                          <a:effectLst/>
                          <a:latin typeface="+mn-lt"/>
                        </a:rPr>
                        <a:t>9 </a:t>
                      </a:r>
                      <a:r>
                        <a:rPr lang="en-US" sz="1200" b="0" i="0" u="none" strike="noStrike" dirty="0">
                          <a:solidFill>
                            <a:srgbClr val="000000"/>
                          </a:solidFill>
                          <a:effectLst/>
                          <a:latin typeface="+mn-lt"/>
                        </a:rPr>
                        <a:t>822 </a:t>
                      </a:r>
                    </a:p>
                  </a:txBody>
                  <a:tcPr marL="5581" marR="5581" marT="5581"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a:noFill/>
                    </a:lnB>
                  </a:tcPr>
                </a:tc>
                <a:tc>
                  <a:txBody>
                    <a:bodyPr/>
                    <a:lstStyle/>
                    <a:p>
                      <a:pPr algn="r" fontAlgn="b"/>
                      <a:r>
                        <a:rPr lang="en-US" sz="1200" b="0" i="0" u="none" strike="noStrike" dirty="0">
                          <a:solidFill>
                            <a:srgbClr val="000000"/>
                          </a:solidFill>
                          <a:effectLst/>
                          <a:latin typeface="+mn-lt"/>
                        </a:rPr>
                        <a:t>            10 392 </a:t>
                      </a:r>
                    </a:p>
                  </a:txBody>
                  <a:tcPr marL="5581" marR="5581" marT="5581"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a:noFill/>
                    </a:lnB>
                  </a:tcPr>
                </a:tc>
              </a:tr>
              <a:tr h="114155">
                <a:tc>
                  <a:txBody>
                    <a:bodyPr/>
                    <a:lstStyle/>
                    <a:p>
                      <a:pPr algn="ctr" fontAlgn="b"/>
                      <a:r>
                        <a:rPr lang="en-US" sz="1200" b="0" i="0" u="none" strike="noStrike" dirty="0" smtClean="0">
                          <a:solidFill>
                            <a:srgbClr val="000000"/>
                          </a:solidFill>
                          <a:effectLst/>
                          <a:latin typeface="+mn-lt"/>
                        </a:rPr>
                        <a:t>UN Habitat</a:t>
                      </a:r>
                      <a:endParaRPr lang="en-US" sz="1200" b="0" i="0" u="none" strike="noStrike" dirty="0">
                        <a:solidFill>
                          <a:srgbClr val="000000"/>
                        </a:solidFill>
                        <a:effectLst/>
                        <a:latin typeface="+mn-lt"/>
                      </a:endParaRPr>
                    </a:p>
                  </a:txBody>
                  <a:tcPr marL="5581" marR="5581" marT="5581" marB="0" anchor="b">
                    <a:lnL w="6350"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smtClean="0">
                          <a:solidFill>
                            <a:srgbClr val="000000"/>
                          </a:solidFill>
                          <a:effectLst/>
                          <a:latin typeface="+mn-lt"/>
                        </a:rPr>
                        <a:t>1 </a:t>
                      </a:r>
                      <a:r>
                        <a:rPr lang="en-US" sz="1200" b="0" i="0" u="none" strike="noStrike" dirty="0">
                          <a:solidFill>
                            <a:srgbClr val="000000"/>
                          </a:solidFill>
                          <a:effectLst/>
                          <a:latin typeface="+mn-lt"/>
                        </a:rPr>
                        <a:t>211 </a:t>
                      </a:r>
                    </a:p>
                  </a:txBody>
                  <a:tcPr marL="5581" marR="5581" marT="5581"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smtClean="0">
                          <a:solidFill>
                            <a:srgbClr val="000000"/>
                          </a:solidFill>
                          <a:effectLst/>
                          <a:latin typeface="+mn-lt"/>
                        </a:rPr>
                        <a:t>1 </a:t>
                      </a:r>
                      <a:r>
                        <a:rPr lang="en-US" sz="1200" b="0" i="0" u="none" strike="noStrike" dirty="0">
                          <a:solidFill>
                            <a:srgbClr val="000000"/>
                          </a:solidFill>
                          <a:effectLst/>
                          <a:latin typeface="+mn-lt"/>
                        </a:rPr>
                        <a:t>272 </a:t>
                      </a:r>
                    </a:p>
                  </a:txBody>
                  <a:tcPr marL="5581" marR="5581" marT="5581"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a:noFill/>
                    </a:lnB>
                  </a:tcPr>
                </a:tc>
                <a:tc>
                  <a:txBody>
                    <a:bodyPr/>
                    <a:lstStyle/>
                    <a:p>
                      <a:pPr algn="r" fontAlgn="b"/>
                      <a:r>
                        <a:rPr lang="en-US" sz="1200" b="0" i="0" u="none" strike="noStrike" dirty="0" smtClean="0">
                          <a:solidFill>
                            <a:srgbClr val="000000"/>
                          </a:solidFill>
                          <a:effectLst/>
                          <a:latin typeface="+mn-lt"/>
                        </a:rPr>
                        <a:t>1 </a:t>
                      </a:r>
                      <a:r>
                        <a:rPr lang="en-US" sz="1200" b="0" i="0" u="none" strike="noStrike" dirty="0">
                          <a:solidFill>
                            <a:srgbClr val="000000"/>
                          </a:solidFill>
                          <a:effectLst/>
                          <a:latin typeface="+mn-lt"/>
                        </a:rPr>
                        <a:t>346 </a:t>
                      </a:r>
                    </a:p>
                  </a:txBody>
                  <a:tcPr marL="5581" marR="5581" marT="5581"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a:noFill/>
                    </a:lnB>
                  </a:tcPr>
                </a:tc>
              </a:tr>
              <a:tr h="114155">
                <a:tc>
                  <a:txBody>
                    <a:bodyPr/>
                    <a:lstStyle/>
                    <a:p>
                      <a:pPr algn="ctr" fontAlgn="ctr"/>
                      <a:r>
                        <a:rPr lang="en-US" sz="1200" b="0" i="0" u="none" strike="noStrike" dirty="0">
                          <a:solidFill>
                            <a:srgbClr val="000000"/>
                          </a:solidFill>
                          <a:effectLst/>
                          <a:latin typeface="+mn-lt"/>
                        </a:rPr>
                        <a:t>Transfer to Households</a:t>
                      </a:r>
                    </a:p>
                  </a:txBody>
                  <a:tcPr marL="5581" marR="5581" marT="5581" marB="0" anchor="ctr">
                    <a:lnL w="6350"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mn-lt"/>
                        </a:rPr>
                        <a:t>46</a:t>
                      </a:r>
                    </a:p>
                  </a:txBody>
                  <a:tcPr marL="5581" marR="5581" marT="5581"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mn-lt"/>
                        </a:rPr>
                        <a:t>46</a:t>
                      </a:r>
                    </a:p>
                  </a:txBody>
                  <a:tcPr marL="5581" marR="5581" marT="5581"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mn-lt"/>
                        </a:rPr>
                        <a:t>50</a:t>
                      </a:r>
                    </a:p>
                  </a:txBody>
                  <a:tcPr marL="5581" marR="5581" marT="5581"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14155">
                <a:tc>
                  <a:txBody>
                    <a:bodyPr/>
                    <a:lstStyle/>
                    <a:p>
                      <a:pPr algn="l" fontAlgn="ctr"/>
                      <a:r>
                        <a:rPr lang="en-US" sz="1200" b="1" i="0" u="none" strike="noStrike">
                          <a:solidFill>
                            <a:srgbClr val="FFFFFF"/>
                          </a:solidFill>
                          <a:effectLst/>
                          <a:latin typeface="+mn-lt"/>
                        </a:rPr>
                        <a:t> Total </a:t>
                      </a:r>
                    </a:p>
                  </a:txBody>
                  <a:tcPr marL="5581" marR="5581" marT="5581" marB="0" anchor="ctr">
                    <a:lnL w="6350" cap="flat" cmpd="sng" algn="ctr">
                      <a:solidFill>
                        <a:srgbClr val="000000"/>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r" fontAlgn="b"/>
                      <a:r>
                        <a:rPr lang="en-US" sz="1200" b="1" i="0" u="none" strike="noStrike" dirty="0" smtClean="0">
                          <a:solidFill>
                            <a:srgbClr val="FFFFFF"/>
                          </a:solidFill>
                          <a:effectLst/>
                          <a:latin typeface="+mn-lt"/>
                        </a:rPr>
                        <a:t>30 </a:t>
                      </a:r>
                      <a:r>
                        <a:rPr lang="en-US" sz="1200" b="1" i="0" u="none" strike="noStrike" dirty="0">
                          <a:solidFill>
                            <a:srgbClr val="FFFFFF"/>
                          </a:solidFill>
                          <a:effectLst/>
                          <a:latin typeface="+mn-lt"/>
                        </a:rPr>
                        <a:t>690 856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BBB59"/>
                    </a:solidFill>
                  </a:tcPr>
                </a:tc>
                <a:tc>
                  <a:txBody>
                    <a:bodyPr/>
                    <a:lstStyle/>
                    <a:p>
                      <a:pPr algn="r" fontAlgn="b"/>
                      <a:r>
                        <a:rPr lang="en-US" sz="1200" b="1" i="0" u="none" strike="noStrike" dirty="0">
                          <a:solidFill>
                            <a:srgbClr val="FFFFFF"/>
                          </a:solidFill>
                          <a:effectLst/>
                          <a:latin typeface="+mn-lt"/>
                        </a:rPr>
                        <a:t>       34 566 326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r" fontAlgn="b"/>
                      <a:r>
                        <a:rPr lang="en-US" sz="1200" b="1" i="0" u="none" strike="noStrike" dirty="0" smtClean="0">
                          <a:solidFill>
                            <a:srgbClr val="FFFFFF"/>
                          </a:solidFill>
                          <a:effectLst/>
                          <a:latin typeface="+mn-lt"/>
                        </a:rPr>
                        <a:t>36 </a:t>
                      </a:r>
                      <a:r>
                        <a:rPr lang="en-US" sz="1200" b="1" i="0" u="none" strike="noStrike" dirty="0">
                          <a:solidFill>
                            <a:srgbClr val="FFFFFF"/>
                          </a:solidFill>
                          <a:effectLst/>
                          <a:latin typeface="+mn-lt"/>
                        </a:rPr>
                        <a:t>620 027 </a:t>
                      </a:r>
                    </a:p>
                  </a:txBody>
                  <a:tcPr marL="9525" marR="9525"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BBB59"/>
                    </a:solidFill>
                  </a:tcPr>
                </a:tc>
              </a:tr>
            </a:tbl>
          </a:graphicData>
        </a:graphic>
      </p:graphicFrame>
    </p:spTree>
    <p:extLst>
      <p:ext uri="{BB962C8B-B14F-4D97-AF65-F5344CB8AC3E}">
        <p14:creationId xmlns:p14="http://schemas.microsoft.com/office/powerpoint/2010/main" xmlns="" val="24599604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lstStyle/>
          <a:p>
            <a:r>
              <a:rPr lang="en-US" dirty="0" smtClean="0"/>
              <a:t>Provincial Impact </a:t>
            </a:r>
            <a:r>
              <a:rPr lang="en-US" dirty="0"/>
              <a:t>Reduction on the </a:t>
            </a:r>
            <a:r>
              <a:rPr lang="en-US" dirty="0" smtClean="0"/>
              <a:t>HSDG</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1371353773"/>
              </p:ext>
            </p:extLst>
          </p:nvPr>
        </p:nvGraphicFramePr>
        <p:xfrm>
          <a:off x="457200" y="1600200"/>
          <a:ext cx="8229602" cy="4520801"/>
        </p:xfrm>
        <a:graphic>
          <a:graphicData uri="http://schemas.openxmlformats.org/drawingml/2006/table">
            <a:tbl>
              <a:tblPr/>
              <a:tblGrid>
                <a:gridCol w="1619656"/>
                <a:gridCol w="1619656"/>
                <a:gridCol w="1296819"/>
                <a:gridCol w="1231157"/>
                <a:gridCol w="1231157"/>
                <a:gridCol w="1231157"/>
              </a:tblGrid>
              <a:tr h="298549">
                <a:tc>
                  <a:txBody>
                    <a:bodyPr/>
                    <a:lstStyle/>
                    <a:p>
                      <a:pPr algn="ctr" fontAlgn="ctr"/>
                      <a:r>
                        <a:rPr lang="en-US" sz="1600" b="1" i="0" u="none" strike="noStrike" dirty="0">
                          <a:effectLst/>
                          <a:latin typeface="+mn-lt"/>
                        </a:rPr>
                        <a:t>Provinces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gridSpan="3">
                  <a:txBody>
                    <a:bodyPr/>
                    <a:lstStyle/>
                    <a:p>
                      <a:pPr algn="ctr" fontAlgn="ctr"/>
                      <a:r>
                        <a:rPr lang="en-US" sz="1600" b="1" i="0" u="none" strike="noStrike">
                          <a:effectLst/>
                          <a:latin typeface="+mn-lt"/>
                        </a:rPr>
                        <a:t> 2016/17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hMerge="1">
                  <a:txBody>
                    <a:bodyPr/>
                    <a:lstStyle/>
                    <a:p>
                      <a:endParaRPr lang="en-US"/>
                    </a:p>
                  </a:txBody>
                  <a:tcPr/>
                </a:tc>
                <a:tc hMerge="1">
                  <a:txBody>
                    <a:bodyPr/>
                    <a:lstStyle/>
                    <a:p>
                      <a:endParaRPr lang="en-US"/>
                    </a:p>
                  </a:txBody>
                  <a:tcPr/>
                </a:tc>
                <a:tc>
                  <a:txBody>
                    <a:bodyPr/>
                    <a:lstStyle/>
                    <a:p>
                      <a:pPr algn="ctr" fontAlgn="ctr"/>
                      <a:r>
                        <a:rPr lang="en-US" sz="1600" b="1" i="0" u="none" strike="noStrike">
                          <a:effectLst/>
                          <a:latin typeface="+mn-lt"/>
                        </a:rPr>
                        <a:t> 2017/18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600" b="1" i="0" u="none" strike="noStrike">
                          <a:effectLst/>
                          <a:latin typeface="+mn-lt"/>
                        </a:rPr>
                        <a:t> 2018/19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920651">
                <a:tc>
                  <a:txBody>
                    <a:bodyPr/>
                    <a:lstStyle/>
                    <a:p>
                      <a:pPr algn="ctr" fontAlgn="b"/>
                      <a:r>
                        <a:rPr lang="en-US" sz="1600" b="1" i="0" u="none" strike="noStrike" dirty="0">
                          <a:effectLst/>
                          <a:latin typeface="+mn-lt"/>
                        </a:rPr>
                        <a:t>R`000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n-US" sz="1600" b="1" i="0" u="none" strike="noStrike" dirty="0" smtClean="0">
                          <a:effectLst/>
                          <a:latin typeface="+mn-lt"/>
                        </a:rPr>
                        <a:t>DORA 2015 Published</a:t>
                      </a:r>
                    </a:p>
                    <a:p>
                      <a:pPr algn="ctr" fontAlgn="ctr"/>
                      <a:r>
                        <a:rPr lang="en-US" sz="1600" b="1" i="0" u="none" strike="noStrike" dirty="0" smtClean="0">
                          <a:effectLst/>
                          <a:latin typeface="+mn-lt"/>
                        </a:rPr>
                        <a:t>Allocation </a:t>
                      </a:r>
                      <a:endParaRPr lang="en-US" sz="1600" b="1" i="0" u="none" strike="noStrike" dirty="0">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n-US" sz="1600" b="1" i="0" u="none" strike="noStrike">
                          <a:effectLst/>
                          <a:latin typeface="+mn-lt"/>
                        </a:rPr>
                        <a:t>Revised Allocation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n-US" sz="1600" b="1" i="0" u="none" strike="noStrike">
                          <a:effectLst/>
                          <a:latin typeface="+mn-lt"/>
                        </a:rPr>
                        <a:t>Reduction</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n-US" sz="1600" b="1" i="0" u="none" strike="noStrike">
                          <a:effectLst/>
                          <a:latin typeface="+mn-lt"/>
                        </a:rPr>
                        <a:t>Total Allocation by province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600" b="1" i="0" u="none" strike="noStrike">
                          <a:effectLst/>
                          <a:latin typeface="+mn-lt"/>
                        </a:rPr>
                        <a:t>Total Allocation by province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98549">
                <a:tc>
                  <a:txBody>
                    <a:bodyPr/>
                    <a:lstStyle/>
                    <a:p>
                      <a:pPr algn="ctr" fontAlgn="ctr"/>
                      <a:r>
                        <a:rPr lang="en-US" sz="1600" b="1" i="0" u="none" strike="noStrike" dirty="0">
                          <a:effectLst/>
                          <a:latin typeface="+mn-lt"/>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en-US" sz="1600" b="0" i="0" u="none" strike="noStrike">
                        <a:effectLst/>
                        <a:latin typeface="+mn-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dirty="0">
                          <a:effectLst/>
                          <a:latin typeface="+mn-lt"/>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dirty="0">
                          <a:effectLst/>
                          <a:latin typeface="+mn-lt"/>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a:effectLst/>
                          <a:latin typeface="+mn-lt"/>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a:effectLst/>
                          <a:latin typeface="+mn-lt"/>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98549">
                <a:tc>
                  <a:txBody>
                    <a:bodyPr/>
                    <a:lstStyle/>
                    <a:p>
                      <a:pPr algn="ctr" fontAlgn="b"/>
                      <a:r>
                        <a:rPr lang="en-US" sz="1600" b="0" i="0" u="none" strike="noStrike" dirty="0">
                          <a:effectLst/>
                          <a:latin typeface="+mn-lt"/>
                        </a:rPr>
                        <a:t>EASTERN CAPE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a:effectLst/>
                          <a:latin typeface="Calibri"/>
                        </a:rPr>
                        <a:t>   2 167 156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smtClean="0">
                          <a:effectLst/>
                          <a:latin typeface="Calibri"/>
                        </a:rPr>
                        <a:t>1 </a:t>
                      </a:r>
                      <a:r>
                        <a:rPr lang="en-US" sz="1600" b="0" i="0" u="none" strike="noStrike" dirty="0">
                          <a:effectLst/>
                          <a:latin typeface="Calibri"/>
                        </a:rPr>
                        <a:t>991 457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smtClean="0">
                          <a:effectLst/>
                          <a:latin typeface="Calibri"/>
                        </a:rPr>
                        <a:t>-</a:t>
                      </a:r>
                      <a:r>
                        <a:rPr lang="en-US" sz="1600" b="0" i="0" u="none" strike="noStrike" dirty="0">
                          <a:effectLst/>
                          <a:latin typeface="Calibri"/>
                        </a:rPr>
                        <a:t>175 699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a:effectLst/>
                          <a:latin typeface="+mn-lt"/>
                        </a:rPr>
                        <a:t>    2 332 862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a:effectLst/>
                          <a:latin typeface="+mn-lt"/>
                        </a:rPr>
                        <a:t>    2 334 906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98549">
                <a:tc>
                  <a:txBody>
                    <a:bodyPr/>
                    <a:lstStyle/>
                    <a:p>
                      <a:pPr algn="ctr" fontAlgn="b"/>
                      <a:r>
                        <a:rPr lang="en-US" sz="1600" b="0" i="0" u="none" strike="noStrike" dirty="0">
                          <a:effectLst/>
                          <a:latin typeface="+mn-lt"/>
                        </a:rPr>
                        <a:t>FREE STATE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a:effectLst/>
                          <a:latin typeface="Calibri"/>
                        </a:rPr>
                        <a:t>   1 210 630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smtClean="0">
                          <a:effectLst/>
                          <a:latin typeface="Calibri"/>
                        </a:rPr>
                        <a:t>1 </a:t>
                      </a:r>
                      <a:r>
                        <a:rPr lang="en-US" sz="1600" b="0" i="0" u="none" strike="noStrike" dirty="0">
                          <a:effectLst/>
                          <a:latin typeface="Calibri"/>
                        </a:rPr>
                        <a:t>098 411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smtClean="0">
                          <a:effectLst/>
                          <a:latin typeface="Calibri"/>
                        </a:rPr>
                        <a:t>-</a:t>
                      </a:r>
                      <a:r>
                        <a:rPr lang="en-US" sz="1600" b="0" i="0" u="none" strike="noStrike" dirty="0">
                          <a:effectLst/>
                          <a:latin typeface="Calibri"/>
                        </a:rPr>
                        <a:t>112 219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a:effectLst/>
                          <a:latin typeface="+mn-lt"/>
                        </a:rPr>
                        <a:t>    1 285 972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a:effectLst/>
                          <a:latin typeface="+mn-lt"/>
                        </a:rPr>
                        <a:t>    1 364 176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98549">
                <a:tc>
                  <a:txBody>
                    <a:bodyPr/>
                    <a:lstStyle/>
                    <a:p>
                      <a:pPr algn="ctr" fontAlgn="b"/>
                      <a:r>
                        <a:rPr lang="en-US" sz="1600" b="0" i="0" u="none" strike="noStrike" dirty="0">
                          <a:effectLst/>
                          <a:latin typeface="+mn-lt"/>
                        </a:rPr>
                        <a:t>GAUTENG</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a:effectLst/>
                          <a:latin typeface="Calibri"/>
                        </a:rPr>
                        <a:t>   5 473 336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smtClean="0">
                          <a:effectLst/>
                          <a:latin typeface="Calibri"/>
                        </a:rPr>
                        <a:t>5 </a:t>
                      </a:r>
                      <a:r>
                        <a:rPr lang="en-US" sz="1600" b="0" i="0" u="none" strike="noStrike" dirty="0">
                          <a:effectLst/>
                          <a:latin typeface="Calibri"/>
                        </a:rPr>
                        <a:t>022 669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smtClean="0">
                          <a:effectLst/>
                          <a:latin typeface="Calibri"/>
                        </a:rPr>
                        <a:t>-</a:t>
                      </a:r>
                      <a:r>
                        <a:rPr lang="en-US" sz="1600" b="0" i="0" u="none" strike="noStrike" dirty="0">
                          <a:effectLst/>
                          <a:latin typeface="Calibri"/>
                        </a:rPr>
                        <a:t>450 667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a:effectLst/>
                          <a:latin typeface="+mn-lt"/>
                        </a:rPr>
                        <a:t>    5 769 301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a:effectLst/>
                          <a:latin typeface="+mn-lt"/>
                        </a:rPr>
                        <a:t>    6 161 483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98549">
                <a:tc>
                  <a:txBody>
                    <a:bodyPr/>
                    <a:lstStyle/>
                    <a:p>
                      <a:pPr algn="ctr" fontAlgn="b"/>
                      <a:r>
                        <a:rPr lang="en-US" sz="1600" b="0" i="0" u="none" strike="noStrike" dirty="0">
                          <a:effectLst/>
                          <a:latin typeface="+mn-lt"/>
                        </a:rPr>
                        <a:t>KWAZULU-NATAL</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a:effectLst/>
                          <a:latin typeface="Calibri"/>
                        </a:rPr>
                        <a:t>   3 414 957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smtClean="0">
                          <a:effectLst/>
                          <a:latin typeface="Calibri"/>
                        </a:rPr>
                        <a:t>3 </a:t>
                      </a:r>
                      <a:r>
                        <a:rPr lang="en-US" sz="1600" b="0" i="0" u="none" strike="noStrike" dirty="0">
                          <a:effectLst/>
                          <a:latin typeface="Calibri"/>
                        </a:rPr>
                        <a:t>124 702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smtClean="0">
                          <a:effectLst/>
                          <a:latin typeface="Calibri"/>
                        </a:rPr>
                        <a:t>-</a:t>
                      </a:r>
                      <a:r>
                        <a:rPr lang="en-US" sz="1600" b="0" i="0" u="none" strike="noStrike" dirty="0">
                          <a:effectLst/>
                          <a:latin typeface="Calibri"/>
                        </a:rPr>
                        <a:t>290 255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a:effectLst/>
                          <a:latin typeface="+mn-lt"/>
                        </a:rPr>
                        <a:t>    3 632 106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a:effectLst/>
                          <a:latin typeface="+mn-lt"/>
                        </a:rPr>
                        <a:t>    3 857 283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98549">
                <a:tc>
                  <a:txBody>
                    <a:bodyPr/>
                    <a:lstStyle/>
                    <a:p>
                      <a:pPr algn="ctr" fontAlgn="b"/>
                      <a:r>
                        <a:rPr lang="en-US" sz="1600" b="0" i="0" u="none" strike="noStrike" dirty="0">
                          <a:effectLst/>
                          <a:latin typeface="+mn-lt"/>
                        </a:rPr>
                        <a:t>LIMPOPO</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a:effectLst/>
                          <a:latin typeface="Calibri"/>
                        </a:rPr>
                        <a:t>   1 311 709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smtClean="0">
                          <a:effectLst/>
                          <a:latin typeface="Calibri"/>
                        </a:rPr>
                        <a:t>1 </a:t>
                      </a:r>
                      <a:r>
                        <a:rPr lang="en-US" sz="1600" b="0" i="0" u="none" strike="noStrike" dirty="0">
                          <a:effectLst/>
                          <a:latin typeface="Calibri"/>
                        </a:rPr>
                        <a:t>208 370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smtClean="0">
                          <a:effectLst/>
                          <a:latin typeface="Calibri"/>
                        </a:rPr>
                        <a:t>-</a:t>
                      </a:r>
                      <a:r>
                        <a:rPr lang="en-US" sz="1600" b="0" i="0" u="none" strike="noStrike" dirty="0">
                          <a:effectLst/>
                          <a:latin typeface="Calibri"/>
                        </a:rPr>
                        <a:t>103 339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a:effectLst/>
                          <a:latin typeface="+mn-lt"/>
                        </a:rPr>
                        <a:t>    1 362 651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a:effectLst/>
                          <a:latin typeface="+mn-lt"/>
                        </a:rPr>
                        <a:t>    1 482 446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98549">
                <a:tc>
                  <a:txBody>
                    <a:bodyPr/>
                    <a:lstStyle/>
                    <a:p>
                      <a:pPr algn="ctr" fontAlgn="b"/>
                      <a:r>
                        <a:rPr lang="en-US" sz="1600" b="0" i="0" u="none" strike="noStrike" dirty="0">
                          <a:effectLst/>
                          <a:latin typeface="+mn-lt"/>
                        </a:rPr>
                        <a:t>MPUMALANGA</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a:effectLst/>
                          <a:latin typeface="Calibri"/>
                        </a:rPr>
                        <a:t>   1 419 973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smtClean="0">
                          <a:effectLst/>
                          <a:latin typeface="Calibri"/>
                        </a:rPr>
                        <a:t>1 </a:t>
                      </a:r>
                      <a:r>
                        <a:rPr lang="en-US" sz="1600" b="0" i="0" u="none" strike="noStrike" dirty="0">
                          <a:effectLst/>
                          <a:latin typeface="Calibri"/>
                        </a:rPr>
                        <a:t>314 645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smtClean="0">
                          <a:effectLst/>
                          <a:latin typeface="Calibri"/>
                        </a:rPr>
                        <a:t>-</a:t>
                      </a:r>
                      <a:r>
                        <a:rPr lang="en-US" sz="1600" b="0" i="0" u="none" strike="noStrike" dirty="0">
                          <a:effectLst/>
                          <a:latin typeface="Calibri"/>
                        </a:rPr>
                        <a:t>105 328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a:effectLst/>
                          <a:latin typeface="+mn-lt"/>
                        </a:rPr>
                        <a:t>    1 488 961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a:effectLst/>
                          <a:latin typeface="+mn-lt"/>
                        </a:rPr>
                        <a:t>    1 579 219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98549">
                <a:tc>
                  <a:txBody>
                    <a:bodyPr/>
                    <a:lstStyle/>
                    <a:p>
                      <a:pPr algn="ctr" fontAlgn="b"/>
                      <a:r>
                        <a:rPr lang="en-US" sz="1600" b="0" i="0" u="none" strike="noStrike" dirty="0">
                          <a:effectLst/>
                          <a:latin typeface="+mn-lt"/>
                        </a:rPr>
                        <a:t>NORTHERN CAPE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a:effectLst/>
                          <a:latin typeface="Calibri"/>
                        </a:rPr>
                        <a:t>       402 276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smtClean="0">
                          <a:effectLst/>
                          <a:latin typeface="Calibri"/>
                        </a:rPr>
                        <a:t>371 </a:t>
                      </a:r>
                      <a:r>
                        <a:rPr lang="en-US" sz="1600" b="0" i="0" u="none" strike="noStrike" dirty="0">
                          <a:effectLst/>
                          <a:latin typeface="Calibri"/>
                        </a:rPr>
                        <a:t>109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smtClean="0">
                          <a:effectLst/>
                          <a:latin typeface="Calibri"/>
                        </a:rPr>
                        <a:t>-</a:t>
                      </a:r>
                      <a:r>
                        <a:rPr lang="en-US" sz="1600" b="0" i="0" u="none" strike="noStrike" dirty="0">
                          <a:effectLst/>
                          <a:latin typeface="Calibri"/>
                        </a:rPr>
                        <a:t>31 167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a:effectLst/>
                          <a:latin typeface="+mn-lt"/>
                        </a:rPr>
                        <a:t>       427 374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a:effectLst/>
                          <a:latin typeface="+mn-lt"/>
                        </a:rPr>
                        <a:t>       453 421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98549">
                <a:tc>
                  <a:txBody>
                    <a:bodyPr/>
                    <a:lstStyle/>
                    <a:p>
                      <a:pPr algn="ctr" fontAlgn="b"/>
                      <a:r>
                        <a:rPr lang="en-US" sz="1600" b="0" i="0" u="none" strike="noStrike" dirty="0">
                          <a:effectLst/>
                          <a:latin typeface="+mn-lt"/>
                        </a:rPr>
                        <a:t>NORTH WEST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a:effectLst/>
                          <a:latin typeface="Calibri"/>
                        </a:rPr>
                        <a:t>   2 297 286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smtClean="0">
                          <a:effectLst/>
                          <a:latin typeface="Calibri"/>
                        </a:rPr>
                        <a:t>2 </a:t>
                      </a:r>
                      <a:r>
                        <a:rPr lang="en-US" sz="1600" b="0" i="0" u="none" strike="noStrike" dirty="0">
                          <a:effectLst/>
                          <a:latin typeface="Calibri"/>
                        </a:rPr>
                        <a:t>151 817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smtClean="0">
                          <a:effectLst/>
                          <a:latin typeface="Calibri"/>
                        </a:rPr>
                        <a:t>-</a:t>
                      </a:r>
                      <a:r>
                        <a:rPr lang="en-US" sz="1600" b="0" i="0" u="none" strike="noStrike" dirty="0">
                          <a:effectLst/>
                          <a:latin typeface="Calibri"/>
                        </a:rPr>
                        <a:t>145 469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a:effectLst/>
                          <a:latin typeface="+mn-lt"/>
                        </a:rPr>
                        <a:t>    2 435 403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600" b="0" i="0" u="none" strike="noStrike" dirty="0">
                          <a:effectLst/>
                          <a:latin typeface="+mn-lt"/>
                        </a:rPr>
                        <a:t>    2 579 011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98549">
                <a:tc>
                  <a:txBody>
                    <a:bodyPr/>
                    <a:lstStyle/>
                    <a:p>
                      <a:pPr algn="ctr" fontAlgn="b"/>
                      <a:r>
                        <a:rPr lang="en-US" sz="1600" b="0" i="0" u="none" strike="noStrike" dirty="0">
                          <a:effectLst/>
                          <a:latin typeface="+mn-lt"/>
                        </a:rPr>
                        <a:t>WESTERN CAPE</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effectLst/>
                          <a:latin typeface="Calibri"/>
                        </a:rPr>
                        <a:t>   2 186 668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smtClean="0">
                          <a:effectLst/>
                          <a:latin typeface="Calibri"/>
                        </a:rPr>
                        <a:t>2 </a:t>
                      </a:r>
                      <a:r>
                        <a:rPr lang="en-US" sz="1600" b="0" i="0" u="none" strike="noStrike" dirty="0">
                          <a:effectLst/>
                          <a:latin typeface="Calibri"/>
                        </a:rPr>
                        <a:t>000 811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smtClean="0">
                          <a:effectLst/>
                          <a:latin typeface="Calibri"/>
                        </a:rPr>
                        <a:t>-</a:t>
                      </a:r>
                      <a:r>
                        <a:rPr lang="en-US" sz="1600" b="0" i="0" u="none" strike="noStrike" dirty="0">
                          <a:effectLst/>
                          <a:latin typeface="Calibri"/>
                        </a:rPr>
                        <a:t>185 857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effectLst/>
                          <a:latin typeface="+mn-lt"/>
                        </a:rPr>
                        <a:t>    2 325 713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effectLst/>
                          <a:latin typeface="+mn-lt"/>
                        </a:rPr>
                        <a:t>    2 469 898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316111">
                <a:tc>
                  <a:txBody>
                    <a:bodyPr/>
                    <a:lstStyle/>
                    <a:p>
                      <a:pPr algn="ctr" fontAlgn="b"/>
                      <a:r>
                        <a:rPr lang="en-US" sz="1600" b="1" i="0" u="none" strike="noStrike" dirty="0">
                          <a:effectLst/>
                          <a:latin typeface="+mn-lt"/>
                        </a:rPr>
                        <a:t>Total</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600" b="1" i="0" u="none" strike="noStrike">
                          <a:effectLst/>
                          <a:latin typeface="Calibri"/>
                        </a:rPr>
                        <a:t> 19 883 991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600" b="1" i="0" u="none" strike="noStrike">
                          <a:effectLst/>
                          <a:latin typeface="Calibri"/>
                        </a:rPr>
                        <a:t>        18 283 991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600" b="1" i="0" u="none" strike="noStrike" dirty="0" smtClean="0">
                          <a:effectLst/>
                          <a:latin typeface="Calibri"/>
                        </a:rPr>
                        <a:t>-</a:t>
                      </a:r>
                      <a:r>
                        <a:rPr lang="en-US" sz="1600" b="1" i="0" u="none" strike="noStrike" dirty="0">
                          <a:effectLst/>
                          <a:latin typeface="Calibri"/>
                        </a:rPr>
                        <a:t>1 600 000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600" b="1" i="0" u="none" strike="noStrike">
                          <a:effectLst/>
                          <a:latin typeface="+mn-lt"/>
                        </a:rPr>
                        <a:t> 21 060 343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600" b="1" i="0" u="none" strike="noStrike" dirty="0">
                          <a:effectLst/>
                          <a:latin typeface="+mn-lt"/>
                        </a:rPr>
                        <a:t> 22 281 843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2267269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58990"/>
            <a:ext cx="8839200" cy="1143000"/>
          </a:xfrm>
        </p:spPr>
        <p:txBody>
          <a:bodyPr/>
          <a:lstStyle/>
          <a:p>
            <a:r>
              <a:rPr lang="en-US" dirty="0" smtClean="0"/>
              <a:t>Municipal Impact </a:t>
            </a:r>
            <a:r>
              <a:rPr lang="en-US" dirty="0"/>
              <a:t>of the Reduction on the Urban Settlements Development </a:t>
            </a:r>
            <a:r>
              <a:rPr lang="en-US" dirty="0" smtClean="0"/>
              <a:t>Grant</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429986090"/>
              </p:ext>
            </p:extLst>
          </p:nvPr>
        </p:nvGraphicFramePr>
        <p:xfrm>
          <a:off x="152400" y="1511057"/>
          <a:ext cx="8839200" cy="4419605"/>
        </p:xfrm>
        <a:graphic>
          <a:graphicData uri="http://schemas.openxmlformats.org/drawingml/2006/table">
            <a:tbl>
              <a:tblPr/>
              <a:tblGrid>
                <a:gridCol w="1020835"/>
                <a:gridCol w="1020835"/>
                <a:gridCol w="817358"/>
                <a:gridCol w="775974"/>
                <a:gridCol w="775974"/>
                <a:gridCol w="775974"/>
                <a:gridCol w="775974"/>
                <a:gridCol w="666476"/>
                <a:gridCol w="762000"/>
                <a:gridCol w="762000"/>
                <a:gridCol w="685800"/>
              </a:tblGrid>
              <a:tr h="210003">
                <a:tc>
                  <a:txBody>
                    <a:bodyPr/>
                    <a:lstStyle/>
                    <a:p>
                      <a:pPr algn="l" fontAlgn="b"/>
                      <a:endParaRPr lang="en-US" sz="1100" b="0" i="0" u="none" strike="noStrike" dirty="0">
                        <a:effectLst/>
                        <a:latin typeface="+mn-lt"/>
                      </a:endParaRPr>
                    </a:p>
                  </a:txBody>
                  <a:tcPr marL="36000" marR="36000" marT="0" marB="0" anchor="ctr">
                    <a:lnL>
                      <a:noFill/>
                    </a:lnL>
                    <a:lnR>
                      <a:noFill/>
                    </a:lnR>
                    <a:lnT>
                      <a:noFill/>
                    </a:lnT>
                    <a:lnB>
                      <a:noFill/>
                    </a:lnB>
                  </a:tcPr>
                </a:tc>
                <a:tc>
                  <a:txBody>
                    <a:bodyPr/>
                    <a:lstStyle/>
                    <a:p>
                      <a:pPr algn="l" fontAlgn="b"/>
                      <a:endParaRPr lang="en-US" sz="1100" b="0" i="0" u="none" strike="noStrike">
                        <a:effectLst/>
                        <a:latin typeface="+mn-lt"/>
                      </a:endParaRPr>
                    </a:p>
                  </a:txBody>
                  <a:tcPr marL="36000" marR="36000" marT="0" marB="0" anchor="ctr">
                    <a:lnL>
                      <a:noFill/>
                    </a:lnL>
                    <a:lnR w="1270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1100" b="1" i="0" u="none" strike="noStrike" dirty="0">
                          <a:effectLst/>
                          <a:latin typeface="+mn-lt"/>
                        </a:rPr>
                        <a:t> 2016/17 </a:t>
                      </a:r>
                    </a:p>
                  </a:txBody>
                  <a:tcPr marL="36000" marR="36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1" i="0" u="none" strike="noStrike">
                          <a:effectLst/>
                          <a:latin typeface="+mn-lt"/>
                        </a:rPr>
                        <a:t> 2017/18 </a:t>
                      </a:r>
                    </a:p>
                  </a:txBody>
                  <a:tcPr marL="36000" marR="36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hMerge="1">
                  <a:txBody>
                    <a:bodyPr/>
                    <a:lstStyle/>
                    <a:p>
                      <a:endParaRPr lang="en-US"/>
                    </a:p>
                  </a:txBody>
                  <a:tcPr/>
                </a:tc>
                <a:tc hMerge="1">
                  <a:txBody>
                    <a:bodyPr/>
                    <a:lstStyle/>
                    <a:p>
                      <a:endParaRPr lang="en-US"/>
                    </a:p>
                  </a:txBody>
                  <a:tcPr/>
                </a:tc>
                <a:tc gridSpan="3">
                  <a:txBody>
                    <a:bodyPr/>
                    <a:lstStyle/>
                    <a:p>
                      <a:pPr algn="ctr" fontAlgn="ctr"/>
                      <a:r>
                        <a:rPr lang="en-US" sz="1100" b="1" i="0" u="none" strike="noStrike">
                          <a:effectLst/>
                          <a:latin typeface="+mn-lt"/>
                        </a:rPr>
                        <a:t> 2018/19 </a:t>
                      </a:r>
                    </a:p>
                  </a:txBody>
                  <a:tcPr marL="36000" marR="360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hMerge="1">
                  <a:txBody>
                    <a:bodyPr/>
                    <a:lstStyle/>
                    <a:p>
                      <a:endParaRPr lang="en-US"/>
                    </a:p>
                  </a:txBody>
                  <a:tcPr/>
                </a:tc>
                <a:tc hMerge="1">
                  <a:txBody>
                    <a:bodyPr/>
                    <a:lstStyle/>
                    <a:p>
                      <a:endParaRPr lang="en-US"/>
                    </a:p>
                  </a:txBody>
                  <a:tcPr/>
                </a:tc>
              </a:tr>
              <a:tr h="420005">
                <a:tc>
                  <a:txBody>
                    <a:bodyPr/>
                    <a:lstStyle/>
                    <a:p>
                      <a:pPr algn="l" fontAlgn="b"/>
                      <a:endParaRPr lang="en-US" sz="1100" b="0" i="0" u="none" strike="noStrike">
                        <a:effectLst/>
                        <a:latin typeface="+mn-lt"/>
                      </a:endParaRPr>
                    </a:p>
                  </a:txBody>
                  <a:tcPr marL="36000" marR="3600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effectLst/>
                        <a:latin typeface="+mn-lt"/>
                      </a:endParaRPr>
                    </a:p>
                  </a:txBody>
                  <a:tcPr marL="36000" marR="36000" marT="0"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effectLst/>
                          <a:latin typeface="+mn-lt"/>
                        </a:rPr>
                        <a:t>Original  Allocation </a:t>
                      </a:r>
                    </a:p>
                  </a:txBody>
                  <a:tcPr marL="36000" marR="3600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n-US" sz="1100" b="1" i="0" u="none" strike="noStrike">
                          <a:effectLst/>
                          <a:latin typeface="+mn-lt"/>
                        </a:rPr>
                        <a:t>Revised Allocation</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n-US" sz="1100" b="1" i="0" u="none" strike="noStrike">
                          <a:effectLst/>
                          <a:latin typeface="+mn-lt"/>
                        </a:rPr>
                        <a:t>Reduction</a:t>
                      </a:r>
                    </a:p>
                  </a:txBody>
                  <a:tcPr marL="36000" marR="3600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n-US" sz="1100" b="1" i="0" u="none" strike="noStrike">
                          <a:effectLst/>
                          <a:latin typeface="+mn-lt"/>
                        </a:rPr>
                        <a:t>Original  Allocation </a:t>
                      </a:r>
                    </a:p>
                  </a:txBody>
                  <a:tcPr marL="36000" marR="3600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100" b="1" i="0" u="none" strike="noStrike">
                          <a:effectLst/>
                          <a:latin typeface="+mn-lt"/>
                        </a:rPr>
                        <a:t>Revised Allocation</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100" b="1" i="0" u="none" strike="noStrike">
                          <a:effectLst/>
                          <a:latin typeface="+mn-lt"/>
                        </a:rPr>
                        <a:t>Reduction</a:t>
                      </a:r>
                    </a:p>
                  </a:txBody>
                  <a:tcPr marL="36000" marR="3600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100" b="1" i="0" u="none" strike="noStrike">
                          <a:effectLst/>
                          <a:latin typeface="+mn-lt"/>
                        </a:rPr>
                        <a:t>Original  Allocation </a:t>
                      </a:r>
                    </a:p>
                  </a:txBody>
                  <a:tcPr marL="36000" marR="3600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en-US" sz="1100" b="1" i="0" u="none" strike="noStrike">
                          <a:effectLst/>
                          <a:latin typeface="+mn-lt"/>
                        </a:rPr>
                        <a:t>Revised Allocation</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en-US" sz="1100" b="1" i="0" u="none" strike="noStrike">
                          <a:effectLst/>
                          <a:latin typeface="+mn-lt"/>
                        </a:rPr>
                        <a:t>Reduction</a:t>
                      </a:r>
                    </a:p>
                  </a:txBody>
                  <a:tcPr marL="36000" marR="3600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10003">
                <a:tc>
                  <a:txBody>
                    <a:bodyPr/>
                    <a:lstStyle/>
                    <a:p>
                      <a:pPr algn="l" fontAlgn="b"/>
                      <a:r>
                        <a:rPr lang="en-US" sz="1100" b="1" i="0" u="none" strike="noStrike">
                          <a:effectLst/>
                          <a:latin typeface="+mn-lt"/>
                        </a:rPr>
                        <a:t>Provinces</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effectLst/>
                          <a:latin typeface="+mn-lt"/>
                        </a:rPr>
                        <a:t>Metros </a:t>
                      </a:r>
                    </a:p>
                  </a:txBody>
                  <a:tcPr marL="36000" marR="3600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mn-lt"/>
                        </a:rPr>
                        <a:t> </a:t>
                      </a:r>
                    </a:p>
                  </a:txBody>
                  <a:tcPr marL="36000" marR="3600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effectLst/>
                        <a:latin typeface="+mn-lt"/>
                      </a:endParaRPr>
                    </a:p>
                  </a:txBody>
                  <a:tcPr marL="36000" marR="3600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mn-lt"/>
                        </a:rPr>
                        <a:t> </a:t>
                      </a:r>
                    </a:p>
                  </a:txBody>
                  <a:tcPr marL="36000" marR="36000" marT="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mn-lt"/>
                        </a:rPr>
                        <a:t> </a:t>
                      </a:r>
                    </a:p>
                  </a:txBody>
                  <a:tcPr marL="36000" marR="3600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effectLst/>
                        <a:latin typeface="+mn-lt"/>
                      </a:endParaRPr>
                    </a:p>
                  </a:txBody>
                  <a:tcPr marL="36000" marR="3600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mn-lt"/>
                        </a:rPr>
                        <a:t> </a:t>
                      </a:r>
                    </a:p>
                  </a:txBody>
                  <a:tcPr marL="36000" marR="36000" marT="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mn-lt"/>
                        </a:rPr>
                        <a:t> </a:t>
                      </a:r>
                    </a:p>
                  </a:txBody>
                  <a:tcPr marL="36000" marR="3600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effectLst/>
                        <a:latin typeface="+mn-lt"/>
                      </a:endParaRPr>
                    </a:p>
                  </a:txBody>
                  <a:tcPr marL="36000" marR="3600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mn-lt"/>
                        </a:rPr>
                        <a:t> </a:t>
                      </a:r>
                    </a:p>
                  </a:txBody>
                  <a:tcPr marL="36000" marR="36000" marT="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003">
                <a:tc>
                  <a:txBody>
                    <a:bodyPr/>
                    <a:lstStyle/>
                    <a:p>
                      <a:pPr algn="l" fontAlgn="b"/>
                      <a:r>
                        <a:rPr lang="en-US" sz="1100" b="0" i="0" u="none" strike="noStrike">
                          <a:effectLst/>
                          <a:latin typeface="+mn-lt"/>
                        </a:rPr>
                        <a:t>EASTERN CAPE</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effectLst/>
                          <a:latin typeface="+mn-lt"/>
                        </a:rPr>
                        <a:t>Buffalo City</a:t>
                      </a:r>
                    </a:p>
                  </a:txBody>
                  <a:tcPr marL="36000" marR="3600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effectLst/>
                          <a:latin typeface="+mn-lt"/>
                        </a:rPr>
                        <a:t>        748 370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731 499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-16 871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791 090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774 202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-16 888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836 973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813 335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-23 638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003">
                <a:tc>
                  <a:txBody>
                    <a:bodyPr/>
                    <a:lstStyle/>
                    <a:p>
                      <a:pPr algn="l" fontAlgn="b"/>
                      <a:r>
                        <a:rPr lang="en-US" sz="1100" b="0" i="0" u="none" strike="noStrike">
                          <a:effectLst/>
                          <a:latin typeface="+mn-lt"/>
                        </a:rPr>
                        <a:t>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effectLst/>
                          <a:latin typeface="+mn-lt"/>
                        </a:rPr>
                        <a:t>Nelson Mandela</a:t>
                      </a:r>
                    </a:p>
                  </a:txBody>
                  <a:tcPr marL="36000" marR="3600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888 308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effectLst/>
                          <a:latin typeface="+mn-lt"/>
                        </a:rPr>
                        <a:t>       868 282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-20 026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939 015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918 970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-20 045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993 478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965 421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-28 057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003">
                <a:tc>
                  <a:txBody>
                    <a:bodyPr/>
                    <a:lstStyle/>
                    <a:p>
                      <a:pPr algn="l" fontAlgn="b"/>
                      <a:r>
                        <a:rPr lang="en-US" sz="1100" b="1" i="1" u="none" strike="noStrike">
                          <a:effectLst/>
                          <a:latin typeface="+mn-lt"/>
                        </a:rPr>
                        <a:t>Sub Total</a:t>
                      </a:r>
                    </a:p>
                  </a:txBody>
                  <a:tcPr marL="36000" marR="3600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US" sz="1100" b="1" i="1" u="none" strike="noStrike">
                          <a:effectLst/>
                          <a:latin typeface="+mn-lt"/>
                        </a:rPr>
                        <a:t> </a:t>
                      </a:r>
                    </a:p>
                  </a:txBody>
                  <a:tcPr marL="36000" marR="36000" marT="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US" sz="1100" b="1" i="1" u="none" strike="noStrike">
                          <a:effectLst/>
                          <a:latin typeface="+mn-lt"/>
                        </a:rPr>
                        <a:t>    1 636 678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US" sz="1100" b="1" i="1" u="none" strike="noStrike" dirty="0">
                          <a:effectLst/>
                          <a:latin typeface="+mn-lt"/>
                        </a:rPr>
                        <a:t>   1 599 781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US" sz="1100" b="1" i="1" u="none" strike="noStrike">
                          <a:effectLst/>
                          <a:latin typeface="+mn-lt"/>
                        </a:rPr>
                        <a:t>       -36 897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US" sz="1100" b="1" i="1" u="none" strike="noStrike">
                          <a:effectLst/>
                          <a:latin typeface="+mn-lt"/>
                        </a:rPr>
                        <a:t>   1 730 105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US" sz="1100" b="1" i="1" u="none" strike="noStrike">
                          <a:effectLst/>
                          <a:latin typeface="+mn-lt"/>
                        </a:rPr>
                        <a:t>   1 693 172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US" sz="1100" b="1" i="1" u="none" strike="noStrike">
                          <a:effectLst/>
                          <a:latin typeface="+mn-lt"/>
                        </a:rPr>
                        <a:t>    -36 933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US" sz="1100" b="1" i="1" u="none" strike="noStrike">
                          <a:effectLst/>
                          <a:latin typeface="+mn-lt"/>
                        </a:rPr>
                        <a:t>   1 830 451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US" sz="1100" b="1" i="1" u="none" strike="noStrike">
                          <a:effectLst/>
                          <a:latin typeface="+mn-lt"/>
                        </a:rPr>
                        <a:t>   1 778 756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US" sz="1100" b="1" i="1" u="none" strike="noStrike">
                          <a:effectLst/>
                          <a:latin typeface="+mn-lt"/>
                        </a:rPr>
                        <a:t>    -51 695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210003">
                <a:tc>
                  <a:txBody>
                    <a:bodyPr/>
                    <a:lstStyle/>
                    <a:p>
                      <a:pPr algn="l" fontAlgn="b"/>
                      <a:r>
                        <a:rPr lang="en-US" sz="1100" b="0" i="0" u="none" strike="noStrike">
                          <a:effectLst/>
                          <a:latin typeface="+mn-lt"/>
                        </a:rPr>
                        <a:t> </a:t>
                      </a:r>
                    </a:p>
                  </a:txBody>
                  <a:tcPr marL="36000" marR="3600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effectLst/>
                        <a:latin typeface="+mn-lt"/>
                      </a:endParaRPr>
                    </a:p>
                  </a:txBody>
                  <a:tcPr marL="36000" marR="36000" marT="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100" b="0" i="0" u="none" strike="noStrike" dirty="0">
                        <a:effectLst/>
                        <a:latin typeface="+mn-lt"/>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a:t>
                      </a:r>
                    </a:p>
                  </a:txBody>
                  <a:tcPr marL="0" marR="0" marT="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100" b="0" i="0" u="none" strike="noStrike">
                        <a:effectLst/>
                        <a:latin typeface="+mn-lt"/>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a:t>
                      </a:r>
                    </a:p>
                  </a:txBody>
                  <a:tcPr marL="0" marR="0" marT="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100" b="0" i="0" u="none" strike="noStrike">
                        <a:effectLst/>
                        <a:latin typeface="+mn-lt"/>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a:t>
                      </a:r>
                    </a:p>
                  </a:txBody>
                  <a:tcPr marL="0" marR="0" marT="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003">
                <a:tc>
                  <a:txBody>
                    <a:bodyPr/>
                    <a:lstStyle/>
                    <a:p>
                      <a:pPr algn="l" fontAlgn="b"/>
                      <a:r>
                        <a:rPr lang="en-US" sz="1100" b="0" i="0" u="none" strike="noStrike">
                          <a:effectLst/>
                          <a:latin typeface="+mn-lt"/>
                        </a:rPr>
                        <a:t>FREE STATE</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mn-lt"/>
                        </a:rPr>
                        <a:t>Mangaung</a:t>
                      </a:r>
                    </a:p>
                  </a:txBody>
                  <a:tcPr marL="36000" marR="3600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728 133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725 003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effectLst/>
                          <a:latin typeface="+mn-lt"/>
                        </a:rPr>
                        <a:t>          -3 130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769 697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767 326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-2 371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814 339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806 113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-8 226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003">
                <a:tc>
                  <a:txBody>
                    <a:bodyPr/>
                    <a:lstStyle/>
                    <a:p>
                      <a:pPr algn="l" fontAlgn="b"/>
                      <a:r>
                        <a:rPr lang="en-US" sz="1100" b="0" i="0" u="none" strike="noStrike">
                          <a:effectLst/>
                          <a:latin typeface="+mn-lt"/>
                        </a:rPr>
                        <a:t> </a:t>
                      </a:r>
                    </a:p>
                  </a:txBody>
                  <a:tcPr marL="36000" marR="3600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effectLst/>
                        <a:latin typeface="+mn-lt"/>
                      </a:endParaRPr>
                    </a:p>
                  </a:txBody>
                  <a:tcPr marL="36000" marR="36000" marT="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100" b="0" i="0" u="none" strike="noStrike">
                        <a:effectLst/>
                        <a:latin typeface="+mn-lt"/>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effectLst/>
                          <a:latin typeface="+mn-lt"/>
                        </a:rPr>
                        <a:t> </a:t>
                      </a:r>
                    </a:p>
                  </a:txBody>
                  <a:tcPr marL="0" marR="0" marT="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effectLst/>
                          <a:latin typeface="+mn-lt"/>
                        </a:rPr>
                        <a:t> </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100" b="0" i="0" u="none" strike="noStrike">
                        <a:effectLst/>
                        <a:latin typeface="+mn-lt"/>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a:t>
                      </a:r>
                    </a:p>
                  </a:txBody>
                  <a:tcPr marL="0" marR="0" marT="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100" b="0" i="0" u="none" strike="noStrike">
                        <a:effectLst/>
                        <a:latin typeface="+mn-lt"/>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a:t>
                      </a:r>
                    </a:p>
                  </a:txBody>
                  <a:tcPr marL="0" marR="0" marT="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003">
                <a:tc>
                  <a:txBody>
                    <a:bodyPr/>
                    <a:lstStyle/>
                    <a:p>
                      <a:pPr algn="l" fontAlgn="b"/>
                      <a:r>
                        <a:rPr lang="en-US" sz="1100" b="0" i="0" u="none" strike="noStrike">
                          <a:effectLst/>
                          <a:latin typeface="+mn-lt"/>
                        </a:rPr>
                        <a:t>GAUTENG</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mn-lt"/>
                        </a:rPr>
                        <a:t>Ekurhuleni</a:t>
                      </a:r>
                    </a:p>
                  </a:txBody>
                  <a:tcPr marL="36000" marR="3600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1 933 951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1 890 351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-43 600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2 044 347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2 000 706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-43 641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2 162 919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2 101 836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-61 083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003">
                <a:tc>
                  <a:txBody>
                    <a:bodyPr/>
                    <a:lstStyle/>
                    <a:p>
                      <a:pPr algn="l" fontAlgn="b"/>
                      <a:r>
                        <a:rPr lang="en-US" sz="1100" b="0" i="0" u="none" strike="noStrike">
                          <a:effectLst/>
                          <a:latin typeface="+mn-lt"/>
                        </a:rPr>
                        <a:t>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effectLst/>
                          <a:latin typeface="+mn-lt"/>
                        </a:rPr>
                        <a:t>Jo'burg</a:t>
                      </a:r>
                    </a:p>
                  </a:txBody>
                  <a:tcPr marL="36000" marR="3600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1 816 766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1 775 809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-40 957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effectLst/>
                          <a:latin typeface="+mn-lt"/>
                        </a:rPr>
                        <a:t>    1 920 473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1 879 476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-40 997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2 031 861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1 974 478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-57 383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003">
                <a:tc>
                  <a:txBody>
                    <a:bodyPr/>
                    <a:lstStyle/>
                    <a:p>
                      <a:pPr algn="l" fontAlgn="b"/>
                      <a:r>
                        <a:rPr lang="en-US" sz="1100" b="0" i="0" u="none" strike="noStrike">
                          <a:effectLst/>
                          <a:latin typeface="+mn-lt"/>
                        </a:rPr>
                        <a:t> </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mn-lt"/>
                        </a:rPr>
                        <a:t>Tshwane</a:t>
                      </a:r>
                    </a:p>
                  </a:txBody>
                  <a:tcPr marL="36000" marR="3600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1 574 837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1 539 334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-35 503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1 664 734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effectLst/>
                          <a:latin typeface="+mn-lt"/>
                        </a:rPr>
                        <a:t>    1 629 196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-35 538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1 761 289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1 711 548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-49 741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003">
                <a:tc>
                  <a:txBody>
                    <a:bodyPr/>
                    <a:lstStyle/>
                    <a:p>
                      <a:pPr algn="l" fontAlgn="b"/>
                      <a:r>
                        <a:rPr lang="en-US" sz="1100" b="1" i="1" u="none" strike="noStrike">
                          <a:effectLst/>
                          <a:latin typeface="+mn-lt"/>
                        </a:rPr>
                        <a:t>Sub Total</a:t>
                      </a:r>
                    </a:p>
                  </a:txBody>
                  <a:tcPr marL="36000" marR="3600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US" sz="1100" b="1" i="1" u="none" strike="noStrike">
                          <a:effectLst/>
                          <a:latin typeface="+mn-lt"/>
                        </a:rPr>
                        <a:t> </a:t>
                      </a:r>
                    </a:p>
                  </a:txBody>
                  <a:tcPr marL="36000" marR="36000" marT="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US" sz="1100" b="1" i="1" u="none" strike="noStrike">
                          <a:effectLst/>
                          <a:latin typeface="+mn-lt"/>
                        </a:rPr>
                        <a:t>    5 325 554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US" sz="1100" b="1" i="1" u="none" strike="noStrike">
                          <a:effectLst/>
                          <a:latin typeface="+mn-lt"/>
                        </a:rPr>
                        <a:t>   5 205 494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US" sz="1100" b="1" i="1" u="none" strike="noStrike">
                          <a:effectLst/>
                          <a:latin typeface="+mn-lt"/>
                        </a:rPr>
                        <a:t>     -120 060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US" sz="1100" b="1" i="1" u="none" strike="noStrike">
                          <a:effectLst/>
                          <a:latin typeface="+mn-lt"/>
                        </a:rPr>
                        <a:t>   5 629 554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US" sz="1100" b="1" i="1" u="none" strike="noStrike" dirty="0">
                          <a:effectLst/>
                          <a:latin typeface="+mn-lt"/>
                        </a:rPr>
                        <a:t>   5 509 378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US" sz="1100" b="1" i="1" u="none" strike="noStrike">
                          <a:effectLst/>
                          <a:latin typeface="+mn-lt"/>
                        </a:rPr>
                        <a:t> -120 176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US" sz="1100" b="1" i="1" u="none" strike="noStrike">
                          <a:effectLst/>
                          <a:latin typeface="+mn-lt"/>
                        </a:rPr>
                        <a:t>   5 956 069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US" sz="1100" b="1" i="1" u="none" strike="noStrike">
                          <a:effectLst/>
                          <a:latin typeface="+mn-lt"/>
                        </a:rPr>
                        <a:t>   5 787 862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b"/>
                      <a:r>
                        <a:rPr lang="en-US" sz="1100" b="1" i="1" u="none" strike="noStrike">
                          <a:effectLst/>
                          <a:latin typeface="+mn-lt"/>
                        </a:rPr>
                        <a:t> -168 207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210003">
                <a:tc>
                  <a:txBody>
                    <a:bodyPr/>
                    <a:lstStyle/>
                    <a:p>
                      <a:pPr algn="l" fontAlgn="b"/>
                      <a:r>
                        <a:rPr lang="en-US" sz="1100" b="0" i="0" u="none" strike="noStrike">
                          <a:effectLst/>
                          <a:latin typeface="+mn-lt"/>
                        </a:rPr>
                        <a:t> </a:t>
                      </a:r>
                    </a:p>
                  </a:txBody>
                  <a:tcPr marL="36000" marR="3600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effectLst/>
                        <a:latin typeface="+mn-lt"/>
                      </a:endParaRPr>
                    </a:p>
                  </a:txBody>
                  <a:tcPr marL="36000" marR="36000" marT="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100" b="0" i="0" u="none" strike="noStrike">
                        <a:effectLst/>
                        <a:latin typeface="+mn-lt"/>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a:t>
                      </a:r>
                    </a:p>
                  </a:txBody>
                  <a:tcPr marL="0" marR="0" marT="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100" b="0" i="0" u="none" strike="noStrike">
                        <a:effectLst/>
                        <a:latin typeface="+mn-lt"/>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effectLst/>
                          <a:latin typeface="+mn-lt"/>
                        </a:rPr>
                        <a:t> </a:t>
                      </a:r>
                    </a:p>
                  </a:txBody>
                  <a:tcPr marL="0" marR="0" marT="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100" b="0" i="0" u="none" strike="noStrike">
                        <a:effectLst/>
                        <a:latin typeface="+mn-lt"/>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a:t>
                      </a:r>
                    </a:p>
                  </a:txBody>
                  <a:tcPr marL="0" marR="0" marT="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0005">
                <a:tc>
                  <a:txBody>
                    <a:bodyPr/>
                    <a:lstStyle/>
                    <a:p>
                      <a:pPr algn="l" fontAlgn="b"/>
                      <a:r>
                        <a:rPr lang="en-US" sz="1100" b="0" i="0" u="none" strike="noStrike">
                          <a:effectLst/>
                          <a:latin typeface="+mn-lt"/>
                        </a:rPr>
                        <a:t>KWAZULU-NATAL</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mn-lt"/>
                        </a:rPr>
                        <a:t>eThekwini</a:t>
                      </a:r>
                    </a:p>
                  </a:txBody>
                  <a:tcPr marL="36000" marR="3600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1 929 176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1 885 686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-43 490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2 039 299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1 995 766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effectLst/>
                          <a:latin typeface="+mn-lt"/>
                        </a:rPr>
                        <a:t>    -43 533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effectLst/>
                          <a:latin typeface="+mn-lt"/>
                        </a:rPr>
                        <a:t>    2 157 578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2 096 646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-60 932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003">
                <a:tc>
                  <a:txBody>
                    <a:bodyPr/>
                    <a:lstStyle/>
                    <a:p>
                      <a:pPr algn="l" fontAlgn="b"/>
                      <a:r>
                        <a:rPr lang="en-US" sz="1100" b="0" i="0" u="none" strike="noStrike">
                          <a:effectLst/>
                          <a:latin typeface="+mn-lt"/>
                        </a:rPr>
                        <a:t> </a:t>
                      </a:r>
                    </a:p>
                  </a:txBody>
                  <a:tcPr marL="36000" marR="3600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effectLst/>
                        <a:latin typeface="+mn-lt"/>
                      </a:endParaRPr>
                    </a:p>
                  </a:txBody>
                  <a:tcPr marL="36000" marR="36000" marT="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100" b="0" i="0" u="none" strike="noStrike">
                        <a:effectLst/>
                        <a:latin typeface="+mn-lt"/>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a:t>
                      </a:r>
                    </a:p>
                  </a:txBody>
                  <a:tcPr marL="0" marR="0" marT="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100" b="0" i="0" u="none" strike="noStrike">
                        <a:effectLst/>
                        <a:latin typeface="+mn-lt"/>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a:t>
                      </a:r>
                    </a:p>
                  </a:txBody>
                  <a:tcPr marL="0" marR="0" marT="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effectLst/>
                          <a:latin typeface="+mn-lt"/>
                        </a:rPr>
                        <a:t> </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100" b="0" i="0" u="none" strike="noStrike">
                        <a:effectLst/>
                        <a:latin typeface="+mn-lt"/>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a:t>
                      </a:r>
                    </a:p>
                  </a:txBody>
                  <a:tcPr marL="0" marR="0" marT="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0003">
                <a:tc>
                  <a:txBody>
                    <a:bodyPr/>
                    <a:lstStyle/>
                    <a:p>
                      <a:pPr algn="l" fontAlgn="b"/>
                      <a:r>
                        <a:rPr lang="en-US" sz="1100" b="0" i="0" u="none" strike="noStrike">
                          <a:effectLst/>
                          <a:latin typeface="+mn-lt"/>
                        </a:rPr>
                        <a:t>WESTERN CAPE</a:t>
                      </a:r>
                    </a:p>
                  </a:txBody>
                  <a:tcPr marL="36000" marR="3600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mn-lt"/>
                        </a:rPr>
                        <a:t>Cape Town</a:t>
                      </a:r>
                    </a:p>
                  </a:txBody>
                  <a:tcPr marL="36000" marR="3600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1 456 336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1 423 504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-32 832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1 539 468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1 506 605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-32 863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1 628 757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effectLst/>
                          <a:latin typeface="+mn-lt"/>
                        </a:rPr>
                        <a:t>    1 582 760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effectLst/>
                          <a:latin typeface="+mn-lt"/>
                        </a:rPr>
                        <a:t>    -45 997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775">
                <a:tc>
                  <a:txBody>
                    <a:bodyPr/>
                    <a:lstStyle/>
                    <a:p>
                      <a:pPr algn="l" fontAlgn="b"/>
                      <a:r>
                        <a:rPr lang="en-US" sz="1100" b="0" i="0" u="none" strike="noStrike">
                          <a:effectLst/>
                          <a:latin typeface="+mn-lt"/>
                        </a:rPr>
                        <a:t> </a:t>
                      </a:r>
                    </a:p>
                  </a:txBody>
                  <a:tcPr marL="36000" marR="3600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effectLst/>
                          <a:latin typeface="+mn-lt"/>
                        </a:rPr>
                        <a:t> </a:t>
                      </a:r>
                    </a:p>
                  </a:txBody>
                  <a:tcPr marL="36000" marR="36000" marT="0"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100" b="1" i="0" u="none" strike="noStrike">
                          <a:effectLst/>
                          <a:latin typeface="+mn-lt"/>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100" b="1" i="0" u="none" strike="noStrike">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100" b="1" i="1" u="none" strike="noStrike">
                          <a:effectLst/>
                          <a:latin typeface="+mn-lt"/>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100" b="1" i="0" u="none" strike="noStrike">
                          <a:effectLst/>
                          <a:latin typeface="+mn-lt"/>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100" b="1" i="0" u="none" strike="noStrike">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100" b="1" i="1" u="none" strike="noStrike">
                          <a:effectLst/>
                          <a:latin typeface="+mn-lt"/>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100" b="1" i="0" u="none" strike="noStrike">
                          <a:effectLst/>
                          <a:latin typeface="+mn-lt"/>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100" b="1" i="0" u="none" strike="noStrike" dirty="0">
                          <a:effectLst/>
                          <a:latin typeface="+mn-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100" b="1" i="1" u="none" strike="noStrike" dirty="0">
                          <a:effectLst/>
                          <a:latin typeface="+mn-lt"/>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775">
                <a:tc>
                  <a:txBody>
                    <a:bodyPr/>
                    <a:lstStyle/>
                    <a:p>
                      <a:pPr algn="l" fontAlgn="b"/>
                      <a:r>
                        <a:rPr lang="en-US" sz="1100" b="1" i="0" u="none" strike="noStrike">
                          <a:effectLst/>
                          <a:latin typeface="+mn-lt"/>
                        </a:rPr>
                        <a:t>Grant Total</a:t>
                      </a:r>
                    </a:p>
                  </a:txBody>
                  <a:tcPr marL="36000" marR="3600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l" fontAlgn="b"/>
                      <a:r>
                        <a:rPr lang="en-US" sz="1100" b="1" i="0" u="none" strike="noStrike">
                          <a:effectLst/>
                          <a:latin typeface="+mn-lt"/>
                        </a:rPr>
                        <a:t> </a:t>
                      </a:r>
                    </a:p>
                  </a:txBody>
                  <a:tcPr marL="36000" marR="3600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r" fontAlgn="b"/>
                      <a:r>
                        <a:rPr lang="en-US" sz="1100" b="1" i="0" u="none" strike="noStrike">
                          <a:effectLst/>
                          <a:latin typeface="+mn-lt"/>
                        </a:rPr>
                        <a:t>   11 075 877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r" fontAlgn="b"/>
                      <a:r>
                        <a:rPr lang="en-US" sz="1100" b="1" i="0" u="none" strike="noStrike">
                          <a:effectLst/>
                          <a:latin typeface="+mn-lt"/>
                        </a:rPr>
                        <a:t> 10 839 468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r" fontAlgn="b"/>
                      <a:r>
                        <a:rPr lang="en-US" sz="1100" b="1" i="0" u="none" strike="noStrike">
                          <a:effectLst/>
                          <a:latin typeface="+mn-lt"/>
                        </a:rPr>
                        <a:t>      -236 409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r" fontAlgn="b"/>
                      <a:r>
                        <a:rPr lang="en-US" sz="1100" b="1" i="0" u="none" strike="noStrike">
                          <a:effectLst/>
                          <a:latin typeface="+mn-lt"/>
                        </a:rPr>
                        <a:t> 11 708 123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r" fontAlgn="b"/>
                      <a:r>
                        <a:rPr lang="en-US" sz="1100" b="1" i="0" u="none" strike="noStrike">
                          <a:effectLst/>
                          <a:latin typeface="+mn-lt"/>
                        </a:rPr>
                        <a:t> 11 472 247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r" fontAlgn="b"/>
                      <a:r>
                        <a:rPr lang="en-US" sz="1100" b="1" i="0" u="none" strike="noStrike">
                          <a:effectLst/>
                          <a:latin typeface="+mn-lt"/>
                        </a:rPr>
                        <a:t>  -235 876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r" fontAlgn="b"/>
                      <a:r>
                        <a:rPr lang="en-US" sz="1100" b="1" i="0" u="none" strike="noStrike">
                          <a:effectLst/>
                          <a:latin typeface="+mn-lt"/>
                        </a:rPr>
                        <a:t> 12 387 194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r" fontAlgn="b"/>
                      <a:r>
                        <a:rPr lang="en-US" sz="1100" b="1" i="0" u="none" strike="noStrike">
                          <a:effectLst/>
                          <a:latin typeface="+mn-lt"/>
                        </a:rPr>
                        <a:t> 12 052 137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r" fontAlgn="b"/>
                      <a:r>
                        <a:rPr lang="en-US" sz="1100" b="1" i="0" u="none" strike="noStrike" dirty="0">
                          <a:effectLst/>
                          <a:latin typeface="+mn-lt"/>
                        </a:rPr>
                        <a:t>  -335 057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r>
            </a:tbl>
          </a:graphicData>
        </a:graphic>
      </p:graphicFrame>
    </p:spTree>
    <p:extLst>
      <p:ext uri="{BB962C8B-B14F-4D97-AF65-F5344CB8AC3E}">
        <p14:creationId xmlns:p14="http://schemas.microsoft.com/office/powerpoint/2010/main" xmlns="" val="39645159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143000"/>
          </a:xfrm>
        </p:spPr>
        <p:txBody>
          <a:bodyPr/>
          <a:lstStyle/>
          <a:p>
            <a:r>
              <a:rPr lang="en-US" dirty="0" smtClean="0"/>
              <a:t>NDP Recommendations</a:t>
            </a:r>
            <a:endParaRPr lang="en-US" dirty="0"/>
          </a:p>
        </p:txBody>
      </p:sp>
      <p:sp>
        <p:nvSpPr>
          <p:cNvPr id="3" name="Content Placeholder 2"/>
          <p:cNvSpPr>
            <a:spLocks noGrp="1"/>
          </p:cNvSpPr>
          <p:nvPr>
            <p:ph idx="1"/>
          </p:nvPr>
        </p:nvSpPr>
        <p:spPr>
          <a:xfrm>
            <a:off x="152400" y="1447800"/>
            <a:ext cx="8839200" cy="4525963"/>
          </a:xfrm>
        </p:spPr>
        <p:txBody>
          <a:bodyPr/>
          <a:lstStyle/>
          <a:p>
            <a:pPr marL="1257300" lvl="3" indent="0">
              <a:buNone/>
            </a:pPr>
            <a:endParaRPr lang="en-US" dirty="0" smtClean="0"/>
          </a:p>
          <a:p>
            <a:pPr lvl="1"/>
            <a:r>
              <a:rPr lang="en-US" dirty="0" smtClean="0"/>
              <a:t>Respond systematically to entrenched spatial patterns across all geographic scales that exacerbate social inequality and economic inefficiency;</a:t>
            </a:r>
          </a:p>
          <a:p>
            <a:pPr lvl="1"/>
            <a:r>
              <a:rPr lang="en-US" dirty="0" smtClean="0"/>
              <a:t>Review housing policies to better realize constitutional housing rights and ensure that the delivery of housing is used to restructure towns and cities and strengthen the livelihood prospects of households; </a:t>
            </a:r>
            <a:endParaRPr lang="en-US" dirty="0"/>
          </a:p>
          <a:p>
            <a:endParaRPr lang="en-US" dirty="0"/>
          </a:p>
        </p:txBody>
      </p:sp>
      <p:sp>
        <p:nvSpPr>
          <p:cNvPr id="4" name="Slide Number Placeholder 3"/>
          <p:cNvSpPr>
            <a:spLocks noGrp="1"/>
          </p:cNvSpPr>
          <p:nvPr>
            <p:ph type="sldNum" sz="quarter" idx="12"/>
          </p:nvPr>
        </p:nvSpPr>
        <p:spPr/>
        <p:txBody>
          <a:bodyPr/>
          <a:lstStyle/>
          <a:p>
            <a:pPr>
              <a:defRPr/>
            </a:pPr>
            <a:fld id="{481AFC61-1361-4E48-B927-AAE60D876382}" type="slidenum">
              <a:rPr lang="en-US" smtClean="0"/>
              <a:pPr>
                <a:defRPr/>
              </a:pPr>
              <a:t>2</a:t>
            </a:fld>
            <a:endParaRPr lang="en-US"/>
          </a:p>
        </p:txBody>
      </p:sp>
    </p:spTree>
    <p:extLst>
      <p:ext uri="{BB962C8B-B14F-4D97-AF65-F5344CB8AC3E}">
        <p14:creationId xmlns:p14="http://schemas.microsoft.com/office/powerpoint/2010/main" xmlns="" val="40450709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altLang="en-US" smtClean="0">
                <a:latin typeface="Arial" charset="0"/>
                <a:cs typeface="Arial" charset="0"/>
              </a:rPr>
              <a:t>THANK YOU</a:t>
            </a:r>
          </a:p>
        </p:txBody>
      </p:sp>
      <p:pic>
        <p:nvPicPr>
          <p:cNvPr id="5123" name="Content Placeholder 3" descr="20yrs Logo_vek.jpg"/>
          <p:cNvPicPr>
            <a:picLocks noGrp="1" noChangeAspect="1"/>
          </p:cNvPicPr>
          <p:nvPr>
            <p:ph idx="1"/>
          </p:nvPr>
        </p:nvPicPr>
        <p:blipFill>
          <a:blip r:embed="rId2">
            <a:extLst>
              <a:ext uri="{28A0092B-C50C-407E-A947-70E740481C1C}">
                <a14:useLocalDpi xmlns:a14="http://schemas.microsoft.com/office/drawing/2010/main" xmlns="" val="0"/>
              </a:ext>
            </a:extLst>
          </a:blip>
          <a:srcRect l="-52156" r="-52156"/>
          <a:stretch>
            <a:fillRect/>
          </a:stretch>
        </p:blipFill>
        <p:spPr>
          <a:xfrm>
            <a:off x="1620838" y="1612900"/>
            <a:ext cx="6489700" cy="3568700"/>
          </a:xfrm>
        </p:spPr>
      </p:pic>
      <p:sp>
        <p:nvSpPr>
          <p:cNvPr id="5124" name="Rectangle 4"/>
          <p:cNvSpPr>
            <a:spLocks noChangeArrowheads="1"/>
          </p:cNvSpPr>
          <p:nvPr/>
        </p:nvSpPr>
        <p:spPr bwMode="auto">
          <a:xfrm>
            <a:off x="914400" y="5421313"/>
            <a:ext cx="7772400"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108" charset="-128"/>
              </a:defRPr>
            </a:lvl1pPr>
            <a:lvl2pPr marL="742950" indent="-285750" eaLnBrk="0" hangingPunct="0">
              <a:defRPr>
                <a:solidFill>
                  <a:schemeClr val="tx1"/>
                </a:solidFill>
                <a:latin typeface="Arial" charset="0"/>
                <a:ea typeface="ＭＳ Ｐゴシック" pitchFamily="-108" charset="-128"/>
              </a:defRPr>
            </a:lvl2pPr>
            <a:lvl3pPr marL="1143000" indent="-228600" eaLnBrk="0" hangingPunct="0">
              <a:defRPr>
                <a:solidFill>
                  <a:schemeClr val="tx1"/>
                </a:solidFill>
                <a:latin typeface="Arial" charset="0"/>
                <a:ea typeface="ＭＳ Ｐゴシック" pitchFamily="-108" charset="-128"/>
              </a:defRPr>
            </a:lvl3pPr>
            <a:lvl4pPr marL="1600200" indent="-228600" eaLnBrk="0" hangingPunct="0">
              <a:defRPr>
                <a:solidFill>
                  <a:schemeClr val="tx1"/>
                </a:solidFill>
                <a:latin typeface="Arial" charset="0"/>
                <a:ea typeface="ＭＳ Ｐゴシック" pitchFamily="-108" charset="-128"/>
              </a:defRPr>
            </a:lvl4pPr>
            <a:lvl5pPr marL="2057400" indent="-228600" eaLnBrk="0" hangingPunct="0">
              <a:defRPr>
                <a:solidFill>
                  <a:schemeClr val="tx1"/>
                </a:solidFill>
                <a:latin typeface="Arial" charset="0"/>
                <a:ea typeface="ＭＳ Ｐゴシック" pitchFamily="-108"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08"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08"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08"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08" charset="-128"/>
              </a:defRPr>
            </a:lvl9pPr>
          </a:lstStyle>
          <a:p>
            <a:pPr algn="ctr" eaLnBrk="1" hangingPunct="1"/>
            <a:r>
              <a:rPr lang="en-US" altLang="en-US">
                <a:latin typeface="Arial Narrow" pitchFamily="-108" charset="0"/>
              </a:rPr>
              <a:t>“We have come a long way – Celebrating 20 Years of Freedom!”</a:t>
            </a:r>
          </a:p>
        </p:txBody>
      </p:sp>
      <p:sp>
        <p:nvSpPr>
          <p:cNvPr id="2" name="Slide Number Placeholder 1"/>
          <p:cNvSpPr>
            <a:spLocks noGrp="1"/>
          </p:cNvSpPr>
          <p:nvPr>
            <p:ph type="sldNum" sz="quarter" idx="12"/>
          </p:nvPr>
        </p:nvSpPr>
        <p:spPr/>
        <p:txBody>
          <a:bodyPr/>
          <a:lstStyle/>
          <a:p>
            <a:pPr>
              <a:defRPr/>
            </a:pPr>
            <a:fld id="{481AFC61-1361-4E48-B927-AAE60D876382}"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020762"/>
          </a:xfrm>
        </p:spPr>
        <p:txBody>
          <a:bodyPr/>
          <a:lstStyle/>
          <a:p>
            <a:r>
              <a:rPr lang="en-US" dirty="0" smtClean="0">
                <a:solidFill>
                  <a:prstClr val="black"/>
                </a:solidFill>
              </a:rPr>
              <a:t>NDP Recommendations</a:t>
            </a:r>
            <a:endParaRPr lang="en-ZA" dirty="0"/>
          </a:p>
        </p:txBody>
      </p:sp>
      <p:sp>
        <p:nvSpPr>
          <p:cNvPr id="3" name="Content Placeholder 2"/>
          <p:cNvSpPr>
            <a:spLocks noGrp="1"/>
          </p:cNvSpPr>
          <p:nvPr>
            <p:ph idx="1"/>
          </p:nvPr>
        </p:nvSpPr>
        <p:spPr>
          <a:xfrm>
            <a:off x="228600" y="1417638"/>
            <a:ext cx="8763000" cy="4708525"/>
          </a:xfrm>
        </p:spPr>
        <p:txBody>
          <a:bodyPr/>
          <a:lstStyle/>
          <a:p>
            <a:pPr lvl="1"/>
            <a:r>
              <a:rPr lang="en-ZA" dirty="0" smtClean="0"/>
              <a:t>Develop a more coherent and inclusive approach to land i. e. develop overarching principles for spatial development;</a:t>
            </a:r>
          </a:p>
          <a:p>
            <a:pPr lvl="1"/>
            <a:r>
              <a:rPr lang="en-ZA" dirty="0" smtClean="0"/>
              <a:t>Revise the regulations and incentives for housing and land use management;</a:t>
            </a:r>
          </a:p>
          <a:p>
            <a:pPr lvl="1"/>
            <a:r>
              <a:rPr lang="en-ZA" dirty="0" smtClean="0"/>
              <a:t>Radically revise the housing finance regime;</a:t>
            </a:r>
          </a:p>
          <a:p>
            <a:pPr lvl="1"/>
            <a:r>
              <a:rPr lang="en-ZA" dirty="0" smtClean="0"/>
              <a:t>Build capabilities for transforming human settlements; and </a:t>
            </a:r>
          </a:p>
          <a:p>
            <a:pPr lvl="1"/>
            <a:r>
              <a:rPr lang="en-ZA" dirty="0" smtClean="0"/>
              <a:t>Develop bolder measures to develop sustainable human settlements.</a:t>
            </a:r>
            <a:endParaRPr lang="en-ZA" dirty="0"/>
          </a:p>
        </p:txBody>
      </p:sp>
      <p:sp>
        <p:nvSpPr>
          <p:cNvPr id="4" name="Slide Number Placeholder 3"/>
          <p:cNvSpPr>
            <a:spLocks noGrp="1"/>
          </p:cNvSpPr>
          <p:nvPr>
            <p:ph type="sldNum" sz="quarter" idx="12"/>
          </p:nvPr>
        </p:nvSpPr>
        <p:spPr/>
        <p:txBody>
          <a:bodyPr/>
          <a:lstStyle/>
          <a:p>
            <a:pPr>
              <a:defRPr/>
            </a:pPr>
            <a:fld id="{481AFC61-1361-4E48-B927-AAE60D876382}" type="slidenum">
              <a:rPr lang="en-US" smtClean="0"/>
              <a:pPr>
                <a:defRPr/>
              </a:pPr>
              <a:t>3</a:t>
            </a:fld>
            <a:endParaRPr lang="en-US"/>
          </a:p>
        </p:txBody>
      </p:sp>
    </p:spTree>
    <p:extLst>
      <p:ext uri="{BB962C8B-B14F-4D97-AF65-F5344CB8AC3E}">
        <p14:creationId xmlns:p14="http://schemas.microsoft.com/office/powerpoint/2010/main" xmlns="" val="3263315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28600" y="274638"/>
            <a:ext cx="8763000" cy="944562"/>
          </a:xfrm>
        </p:spPr>
        <p:txBody>
          <a:bodyPr/>
          <a:lstStyle/>
          <a:p>
            <a:pPr eaLnBrk="1" hangingPunct="1"/>
            <a:r>
              <a:rPr lang="en-US" altLang="en-US" dirty="0" smtClean="0">
                <a:solidFill>
                  <a:prstClr val="black"/>
                </a:solidFill>
              </a:rPr>
              <a:t>MTSF – Human Settlements</a:t>
            </a:r>
            <a:endParaRPr lang="en-US" altLang="en-US" sz="3600" dirty="0" smtClean="0">
              <a:cs typeface="Arial Bold" pitchFamily="-108" charset="0"/>
            </a:endParaRPr>
          </a:p>
        </p:txBody>
      </p:sp>
      <p:sp>
        <p:nvSpPr>
          <p:cNvPr id="4099" name="Content Placeholder 2"/>
          <p:cNvSpPr>
            <a:spLocks noGrp="1"/>
          </p:cNvSpPr>
          <p:nvPr>
            <p:ph idx="1"/>
          </p:nvPr>
        </p:nvSpPr>
        <p:spPr>
          <a:xfrm>
            <a:off x="457200" y="1466129"/>
            <a:ext cx="8229600" cy="4525963"/>
          </a:xfrm>
        </p:spPr>
        <p:txBody>
          <a:bodyPr/>
          <a:lstStyle/>
          <a:p>
            <a:r>
              <a:rPr lang="en-ZA" sz="2800" dirty="0" smtClean="0"/>
              <a:t>Medium Term Strategic Framework (2014-2019):</a:t>
            </a:r>
          </a:p>
          <a:p>
            <a:pPr lvl="1"/>
            <a:r>
              <a:rPr lang="en-ZA" dirty="0" smtClean="0"/>
              <a:t>Ensuring that poor households have adequate housing and better living conditions;</a:t>
            </a:r>
          </a:p>
          <a:p>
            <a:pPr lvl="1"/>
            <a:r>
              <a:rPr lang="en-ZA" dirty="0" smtClean="0"/>
              <a:t>Support the development of a functionally and equitable residential property market; and</a:t>
            </a:r>
          </a:p>
          <a:p>
            <a:pPr lvl="1"/>
            <a:r>
              <a:rPr lang="en-ZA" dirty="0" smtClean="0"/>
              <a:t>Improving institutional capacity and coordination for better spatial targeting.</a:t>
            </a:r>
          </a:p>
          <a:p>
            <a:endParaRPr lang="en-ZA" sz="2400" dirty="0" smtClean="0"/>
          </a:p>
        </p:txBody>
      </p:sp>
      <p:sp>
        <p:nvSpPr>
          <p:cNvPr id="2" name="Slide Number Placeholder 1"/>
          <p:cNvSpPr>
            <a:spLocks noGrp="1"/>
          </p:cNvSpPr>
          <p:nvPr>
            <p:ph type="sldNum" sz="quarter" idx="12"/>
          </p:nvPr>
        </p:nvSpPr>
        <p:spPr/>
        <p:txBody>
          <a:bodyPr/>
          <a:lstStyle/>
          <a:p>
            <a:pPr>
              <a:defRPr/>
            </a:pPr>
            <a:fld id="{481AFC61-1361-4E48-B927-AAE60D876382}"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lstStyle/>
          <a:p>
            <a:r>
              <a:rPr lang="en-US" dirty="0" smtClean="0">
                <a:solidFill>
                  <a:prstClr val="black"/>
                </a:solidFill>
              </a:rPr>
              <a:t>Strategic Goal – Human Settlements</a:t>
            </a:r>
            <a:endParaRPr lang="en-US" dirty="0"/>
          </a:p>
        </p:txBody>
      </p:sp>
      <p:sp>
        <p:nvSpPr>
          <p:cNvPr id="3" name="Content Placeholder 2"/>
          <p:cNvSpPr>
            <a:spLocks noGrp="1"/>
          </p:cNvSpPr>
          <p:nvPr>
            <p:ph idx="1"/>
          </p:nvPr>
        </p:nvSpPr>
        <p:spPr>
          <a:xfrm>
            <a:off x="457200" y="1524000"/>
            <a:ext cx="8229600" cy="4525963"/>
          </a:xfrm>
        </p:spPr>
        <p:txBody>
          <a:bodyPr/>
          <a:lstStyle/>
          <a:p>
            <a:r>
              <a:rPr lang="en-US" dirty="0" smtClean="0"/>
              <a:t>Strategic goals of the Department:</a:t>
            </a:r>
          </a:p>
          <a:p>
            <a:pPr lvl="1"/>
            <a:r>
              <a:rPr lang="en-US" dirty="0" smtClean="0"/>
              <a:t>Accelerate the delivery of housing opportunities;</a:t>
            </a:r>
          </a:p>
          <a:p>
            <a:pPr lvl="1"/>
            <a:r>
              <a:rPr lang="en-US" dirty="0" smtClean="0"/>
              <a:t>Improve access to basic services;</a:t>
            </a:r>
          </a:p>
          <a:p>
            <a:pPr lvl="1"/>
            <a:r>
              <a:rPr lang="en-US" dirty="0" smtClean="0"/>
              <a:t>Provide a framework for more efficient land use; and </a:t>
            </a:r>
          </a:p>
          <a:p>
            <a:pPr lvl="1"/>
            <a:r>
              <a:rPr lang="en-US" dirty="0" smtClean="0"/>
              <a:t>Improve access to the property market.</a:t>
            </a:r>
          </a:p>
        </p:txBody>
      </p:sp>
      <p:sp>
        <p:nvSpPr>
          <p:cNvPr id="4" name="Slide Number Placeholder 3"/>
          <p:cNvSpPr>
            <a:spLocks noGrp="1"/>
          </p:cNvSpPr>
          <p:nvPr>
            <p:ph type="sldNum" sz="quarter" idx="12"/>
          </p:nvPr>
        </p:nvSpPr>
        <p:spPr/>
        <p:txBody>
          <a:bodyPr/>
          <a:lstStyle/>
          <a:p>
            <a:pPr>
              <a:defRPr/>
            </a:pPr>
            <a:fld id="{481AFC61-1361-4E48-B927-AAE60D876382}" type="slidenum">
              <a:rPr lang="en-US" smtClean="0"/>
              <a:pPr>
                <a:defRPr/>
              </a:pPr>
              <a:t>5</a:t>
            </a:fld>
            <a:endParaRPr lang="en-US"/>
          </a:p>
        </p:txBody>
      </p:sp>
    </p:spTree>
    <p:extLst>
      <p:ext uri="{BB962C8B-B14F-4D97-AF65-F5344CB8AC3E}">
        <p14:creationId xmlns:p14="http://schemas.microsoft.com/office/powerpoint/2010/main" xmlns="" val="3081212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944562"/>
          </a:xfrm>
        </p:spPr>
        <p:txBody>
          <a:bodyPr/>
          <a:lstStyle/>
          <a:p>
            <a:r>
              <a:rPr lang="en-ZA" dirty="0" smtClean="0"/>
              <a:t>Responses to the 2016 SONA</a:t>
            </a:r>
            <a:endParaRPr lang="en-ZA" dirty="0"/>
          </a:p>
        </p:txBody>
      </p:sp>
      <p:sp>
        <p:nvSpPr>
          <p:cNvPr id="3" name="Content Placeholder 2"/>
          <p:cNvSpPr>
            <a:spLocks noGrp="1"/>
          </p:cNvSpPr>
          <p:nvPr>
            <p:ph idx="1"/>
          </p:nvPr>
        </p:nvSpPr>
        <p:spPr>
          <a:xfrm>
            <a:off x="228600" y="1417638"/>
            <a:ext cx="8763000" cy="4708525"/>
          </a:xfrm>
        </p:spPr>
        <p:txBody>
          <a:bodyPr/>
          <a:lstStyle/>
          <a:p>
            <a:r>
              <a:rPr lang="en-ZA" sz="2400" dirty="0" smtClean="0"/>
              <a:t>Economic Growth – Nine Point Plan;</a:t>
            </a:r>
          </a:p>
          <a:p>
            <a:pPr lvl="1"/>
            <a:r>
              <a:rPr lang="en-ZA" sz="2400" dirty="0" smtClean="0"/>
              <a:t>The Department has initiated the Catalytic Projects Programme to give impetus to socio-economic growth;</a:t>
            </a:r>
          </a:p>
          <a:p>
            <a:pPr lvl="1"/>
            <a:r>
              <a:rPr lang="en-ZA" sz="2400" dirty="0" smtClean="0"/>
              <a:t>Programme will deliver R298bn of multiplier benefits;</a:t>
            </a:r>
          </a:p>
          <a:p>
            <a:pPr lvl="1"/>
            <a:r>
              <a:rPr lang="en-US" sz="2400" dirty="0" smtClean="0"/>
              <a:t>Proposal to align the Government Employee Housing Scheme and the </a:t>
            </a:r>
            <a:r>
              <a:rPr lang="en-ZA" sz="2400" dirty="0" smtClean="0">
                <a:solidFill>
                  <a:prstClr val="black"/>
                </a:solidFill>
              </a:rPr>
              <a:t>Finance Linked Individual Subsidy Programme (</a:t>
            </a:r>
            <a:r>
              <a:rPr lang="en-ZA" sz="2400" dirty="0" err="1" smtClean="0">
                <a:solidFill>
                  <a:prstClr val="black"/>
                </a:solidFill>
              </a:rPr>
              <a:t>FLISP</a:t>
            </a:r>
            <a:r>
              <a:rPr lang="en-ZA" sz="2400" dirty="0" smtClean="0">
                <a:solidFill>
                  <a:prstClr val="black"/>
                </a:solidFill>
              </a:rPr>
              <a:t>); </a:t>
            </a:r>
            <a:endParaRPr lang="en-ZA" sz="2400" dirty="0" smtClean="0"/>
          </a:p>
          <a:p>
            <a:pPr lvl="1"/>
            <a:r>
              <a:rPr lang="en-ZA" sz="2400" dirty="0" smtClean="0"/>
              <a:t>Minister Sisulu has now been delegated to chair of the SIP7 Sub-Committee and Department will now activate the necessary mechanisms to coordinate the planning, alignment and funding for integrated human settlements development including transport with municipalities  ; </a:t>
            </a:r>
            <a:endParaRPr lang="en-ZA" sz="2400" dirty="0"/>
          </a:p>
        </p:txBody>
      </p:sp>
      <p:sp>
        <p:nvSpPr>
          <p:cNvPr id="4" name="Slide Number Placeholder 3"/>
          <p:cNvSpPr>
            <a:spLocks noGrp="1"/>
          </p:cNvSpPr>
          <p:nvPr>
            <p:ph type="sldNum" sz="quarter" idx="12"/>
          </p:nvPr>
        </p:nvSpPr>
        <p:spPr/>
        <p:txBody>
          <a:bodyPr/>
          <a:lstStyle/>
          <a:p>
            <a:pPr>
              <a:defRPr/>
            </a:pPr>
            <a:fld id="{481AFC61-1361-4E48-B927-AAE60D876382}" type="slidenum">
              <a:rPr lang="en-US" smtClean="0"/>
              <a:pPr>
                <a:defRPr/>
              </a:pPr>
              <a:t>6</a:t>
            </a:fld>
            <a:endParaRPr lang="en-US"/>
          </a:p>
        </p:txBody>
      </p:sp>
    </p:spTree>
    <p:extLst>
      <p:ext uri="{BB962C8B-B14F-4D97-AF65-F5344CB8AC3E}">
        <p14:creationId xmlns:p14="http://schemas.microsoft.com/office/powerpoint/2010/main" xmlns="" val="477451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486" y="152400"/>
            <a:ext cx="8763000" cy="944562"/>
          </a:xfrm>
        </p:spPr>
        <p:txBody>
          <a:bodyPr/>
          <a:lstStyle/>
          <a:p>
            <a:r>
              <a:rPr lang="en-ZA" dirty="0" smtClean="0"/>
              <a:t>Responses to the 2016 SONA</a:t>
            </a:r>
            <a:endParaRPr lang="en-ZA" dirty="0"/>
          </a:p>
        </p:txBody>
      </p:sp>
      <p:sp>
        <p:nvSpPr>
          <p:cNvPr id="3" name="Content Placeholder 2"/>
          <p:cNvSpPr>
            <a:spLocks noGrp="1"/>
          </p:cNvSpPr>
          <p:nvPr>
            <p:ph idx="1"/>
          </p:nvPr>
        </p:nvSpPr>
        <p:spPr>
          <a:xfrm>
            <a:off x="239486" y="1153886"/>
            <a:ext cx="8763000" cy="4865914"/>
          </a:xfrm>
        </p:spPr>
        <p:txBody>
          <a:bodyPr/>
          <a:lstStyle/>
          <a:p>
            <a:r>
              <a:rPr lang="en-ZA" sz="2400" dirty="0" smtClean="0"/>
              <a:t>Economic Growth – Nine Point Plan;</a:t>
            </a:r>
          </a:p>
          <a:p>
            <a:pPr lvl="1"/>
            <a:r>
              <a:rPr lang="en-ZA" sz="2400" dirty="0" smtClean="0"/>
              <a:t>The Department has issued Ministerial directives to ensure 10% of human settlements grant funding is allocated to youth enterprises and professionals undertaking work in the sector.</a:t>
            </a:r>
          </a:p>
          <a:p>
            <a:pPr lvl="1"/>
            <a:r>
              <a:rPr lang="en-ZA" sz="2400" dirty="0"/>
              <a:t>The Department has issued Ministerial directives to ensure </a:t>
            </a:r>
            <a:r>
              <a:rPr lang="en-ZA" sz="2400" dirty="0" smtClean="0"/>
              <a:t>30</a:t>
            </a:r>
            <a:r>
              <a:rPr lang="en-ZA" sz="2400" dirty="0"/>
              <a:t>% of human settlements grant funding is allocated </a:t>
            </a:r>
            <a:r>
              <a:rPr lang="en-ZA" sz="2400" dirty="0" smtClean="0"/>
              <a:t>to women </a:t>
            </a:r>
            <a:r>
              <a:rPr lang="en-ZA" sz="2400" dirty="0"/>
              <a:t>enterprises and professionals undertaking work in the sector</a:t>
            </a:r>
            <a:r>
              <a:rPr lang="en-ZA" sz="2400" dirty="0" smtClean="0"/>
              <a:t>.</a:t>
            </a:r>
          </a:p>
          <a:p>
            <a:pPr lvl="1"/>
            <a:r>
              <a:rPr lang="en-ZA" sz="2400" dirty="0" smtClean="0"/>
              <a:t>The Department has concluded an agreement with Department of Small Business Development and work has begun on the development of co-operatives with human settlements and housing development – Vulindlela Project</a:t>
            </a:r>
            <a:endParaRPr lang="en-ZA" sz="2400" dirty="0"/>
          </a:p>
          <a:p>
            <a:pPr lvl="1"/>
            <a:endParaRPr lang="en-ZA" sz="2400" dirty="0" smtClean="0"/>
          </a:p>
        </p:txBody>
      </p:sp>
      <p:sp>
        <p:nvSpPr>
          <p:cNvPr id="4" name="Slide Number Placeholder 3"/>
          <p:cNvSpPr>
            <a:spLocks noGrp="1"/>
          </p:cNvSpPr>
          <p:nvPr>
            <p:ph type="sldNum" sz="quarter" idx="12"/>
          </p:nvPr>
        </p:nvSpPr>
        <p:spPr/>
        <p:txBody>
          <a:bodyPr/>
          <a:lstStyle/>
          <a:p>
            <a:pPr>
              <a:defRPr/>
            </a:pPr>
            <a:fld id="{481AFC61-1361-4E48-B927-AAE60D876382}" type="slidenum">
              <a:rPr lang="en-US" smtClean="0"/>
              <a:pPr>
                <a:defRPr/>
              </a:pPr>
              <a:t>7</a:t>
            </a:fld>
            <a:endParaRPr lang="en-US"/>
          </a:p>
        </p:txBody>
      </p:sp>
    </p:spTree>
    <p:extLst>
      <p:ext uri="{BB962C8B-B14F-4D97-AF65-F5344CB8AC3E}">
        <p14:creationId xmlns:p14="http://schemas.microsoft.com/office/powerpoint/2010/main" xmlns="" val="6191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629" y="274638"/>
            <a:ext cx="8763000" cy="944562"/>
          </a:xfrm>
        </p:spPr>
        <p:txBody>
          <a:bodyPr/>
          <a:lstStyle/>
          <a:p>
            <a:r>
              <a:rPr lang="en-ZA" dirty="0" smtClean="0"/>
              <a:t>Responses to the 2016 SONA</a:t>
            </a:r>
            <a:endParaRPr lang="en-ZA" dirty="0"/>
          </a:p>
        </p:txBody>
      </p:sp>
      <p:sp>
        <p:nvSpPr>
          <p:cNvPr id="3" name="Content Placeholder 2"/>
          <p:cNvSpPr>
            <a:spLocks noGrp="1"/>
          </p:cNvSpPr>
          <p:nvPr>
            <p:ph idx="1"/>
          </p:nvPr>
        </p:nvSpPr>
        <p:spPr>
          <a:xfrm>
            <a:off x="457199" y="1417638"/>
            <a:ext cx="8563429" cy="4708525"/>
          </a:xfrm>
        </p:spPr>
        <p:txBody>
          <a:bodyPr/>
          <a:lstStyle/>
          <a:p>
            <a:r>
              <a:rPr lang="en-ZA" sz="2400" dirty="0" smtClean="0"/>
              <a:t>Economic Growth – Nine Point Plan;</a:t>
            </a:r>
          </a:p>
          <a:p>
            <a:pPr lvl="1"/>
            <a:r>
              <a:rPr lang="en-ZA" sz="2400" dirty="0" smtClean="0"/>
              <a:t>As part of the response to improve access to social and rental accommodation Department with SHRA and Provinces have initiated and implemented projects in line with the inner-city revitalisation strategies and this inlcudes Umlazi, Joburg, Cape Town and Tshwane Inner-Cities</a:t>
            </a:r>
          </a:p>
          <a:p>
            <a:pPr lvl="1"/>
            <a:r>
              <a:rPr lang="en-ZA" sz="2400" dirty="0" smtClean="0"/>
              <a:t>Department already through the Gauteng Partnership Fund, TUHFT and USDG providing funding for student accommodation.</a:t>
            </a:r>
          </a:p>
          <a:p>
            <a:pPr lvl="1"/>
            <a:r>
              <a:rPr lang="en-ZA" sz="2400" dirty="0" smtClean="0"/>
              <a:t>Department is with </a:t>
            </a:r>
            <a:r>
              <a:rPr lang="en-ZA" sz="2400" smtClean="0"/>
              <a:t>the eThekwini </a:t>
            </a:r>
            <a:r>
              <a:rPr lang="en-ZA" sz="2400" dirty="0" smtClean="0"/>
              <a:t>Metropolitan undertaking a process to support the development of 6000 units for accommodation</a:t>
            </a:r>
          </a:p>
        </p:txBody>
      </p:sp>
      <p:sp>
        <p:nvSpPr>
          <p:cNvPr id="4" name="Slide Number Placeholder 3"/>
          <p:cNvSpPr>
            <a:spLocks noGrp="1"/>
          </p:cNvSpPr>
          <p:nvPr>
            <p:ph type="sldNum" sz="quarter" idx="12"/>
          </p:nvPr>
        </p:nvSpPr>
        <p:spPr/>
        <p:txBody>
          <a:bodyPr/>
          <a:lstStyle/>
          <a:p>
            <a:pPr>
              <a:defRPr/>
            </a:pPr>
            <a:fld id="{481AFC61-1361-4E48-B927-AAE60D876382}" type="slidenum">
              <a:rPr lang="en-US" smtClean="0"/>
              <a:pPr>
                <a:defRPr/>
              </a:pPr>
              <a:t>8</a:t>
            </a:fld>
            <a:endParaRPr lang="en-US"/>
          </a:p>
        </p:txBody>
      </p:sp>
    </p:spTree>
    <p:extLst>
      <p:ext uri="{BB962C8B-B14F-4D97-AF65-F5344CB8AC3E}">
        <p14:creationId xmlns:p14="http://schemas.microsoft.com/office/powerpoint/2010/main" xmlns="" val="611243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629" y="274638"/>
            <a:ext cx="8763000" cy="944562"/>
          </a:xfrm>
        </p:spPr>
        <p:txBody>
          <a:bodyPr/>
          <a:lstStyle/>
          <a:p>
            <a:r>
              <a:rPr lang="en-ZA" dirty="0" smtClean="0"/>
              <a:t>Responses to the 2016 SONA</a:t>
            </a:r>
            <a:endParaRPr lang="en-ZA" dirty="0"/>
          </a:p>
        </p:txBody>
      </p:sp>
      <p:sp>
        <p:nvSpPr>
          <p:cNvPr id="3" name="Content Placeholder 2"/>
          <p:cNvSpPr>
            <a:spLocks noGrp="1"/>
          </p:cNvSpPr>
          <p:nvPr>
            <p:ph idx="1"/>
          </p:nvPr>
        </p:nvSpPr>
        <p:spPr>
          <a:xfrm>
            <a:off x="457199" y="1417638"/>
            <a:ext cx="8563429" cy="4708525"/>
          </a:xfrm>
        </p:spPr>
        <p:txBody>
          <a:bodyPr/>
          <a:lstStyle/>
          <a:p>
            <a:r>
              <a:rPr lang="en-ZA" sz="2400" dirty="0" smtClean="0"/>
              <a:t>Economic Growth – Nine Point Plan;</a:t>
            </a:r>
          </a:p>
          <a:p>
            <a:pPr lvl="1"/>
            <a:r>
              <a:rPr lang="en-ZA" sz="2400" dirty="0" smtClean="0"/>
              <a:t>The Department has finalised draft Memoranda of Agreement with Department of Rural Development and Land Reform, Water and Sanitation, Science and Technology, Public Works and Public Enterprises – Objective is for the Department to support cross-cutting initiatives including bulk and link services related to water and sanitation, innovative building technology and even broadband roll-out – through USDG, HSDG, Social Housing Restructuring Grant and Land release initiatives. </a:t>
            </a:r>
          </a:p>
        </p:txBody>
      </p:sp>
      <p:sp>
        <p:nvSpPr>
          <p:cNvPr id="4" name="Slide Number Placeholder 3"/>
          <p:cNvSpPr>
            <a:spLocks noGrp="1"/>
          </p:cNvSpPr>
          <p:nvPr>
            <p:ph type="sldNum" sz="quarter" idx="12"/>
          </p:nvPr>
        </p:nvSpPr>
        <p:spPr/>
        <p:txBody>
          <a:bodyPr/>
          <a:lstStyle/>
          <a:p>
            <a:pPr>
              <a:defRPr/>
            </a:pPr>
            <a:fld id="{481AFC61-1361-4E48-B927-AAE60D876382}" type="slidenum">
              <a:rPr lang="en-US" smtClean="0"/>
              <a:pPr>
                <a:defRPr/>
              </a:pPr>
              <a:t>9</a:t>
            </a:fld>
            <a:endParaRPr lang="en-US"/>
          </a:p>
        </p:txBody>
      </p:sp>
    </p:spTree>
    <p:extLst>
      <p:ext uri="{BB962C8B-B14F-4D97-AF65-F5344CB8AC3E}">
        <p14:creationId xmlns:p14="http://schemas.microsoft.com/office/powerpoint/2010/main" xmlns="" val="7778009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1553</TotalTime>
  <Words>2036</Words>
  <Application>Microsoft Office PowerPoint</Application>
  <PresentationFormat>On-screen Show (4:3)</PresentationFormat>
  <Paragraphs>492</Paragraphs>
  <Slides>20</Slides>
  <Notes>0</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Office Theme</vt:lpstr>
      <vt:lpstr>1_Office Theme</vt:lpstr>
      <vt:lpstr>Portfolio Committee on Human Settlements  08 March 2016</vt:lpstr>
      <vt:lpstr>NDP Recommendations</vt:lpstr>
      <vt:lpstr>NDP Recommendations</vt:lpstr>
      <vt:lpstr>MTSF – Human Settlements</vt:lpstr>
      <vt:lpstr>Strategic Goal – Human Settlements</vt:lpstr>
      <vt:lpstr>Responses to the 2016 SONA</vt:lpstr>
      <vt:lpstr>Responses to the 2016 SONA</vt:lpstr>
      <vt:lpstr>Responses to the 2016 SONA</vt:lpstr>
      <vt:lpstr>Responses to the 2016 SONA</vt:lpstr>
      <vt:lpstr>Responses to the 2016 SONA </vt:lpstr>
      <vt:lpstr>Responses to the 2016 Budget Speech </vt:lpstr>
      <vt:lpstr>Responses to the 2016 Budget Speech </vt:lpstr>
      <vt:lpstr> MTEF Allocation - 2016</vt:lpstr>
      <vt:lpstr>Budget Reductions over 2016 MTEF</vt:lpstr>
      <vt:lpstr>Allocation by Programme for the 2016 MTEF </vt:lpstr>
      <vt:lpstr>Compensation of Employees</vt:lpstr>
      <vt:lpstr>Allocation over MTEF by Economic Classification </vt:lpstr>
      <vt:lpstr>Provincial Impact Reduction on the HSDG</vt:lpstr>
      <vt:lpstr>Municipal Impact of the Reduction on the Urban Settlements Development Grant</vt:lpstr>
      <vt:lpstr>THANK YOU</vt:lpstr>
    </vt:vector>
  </TitlesOfParts>
  <Company>Department of Housing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DOH 3</dc:creator>
  <cp:lastModifiedBy>PUMZA</cp:lastModifiedBy>
  <cp:revision>99</cp:revision>
  <cp:lastPrinted>2016-02-29T06:53:20Z</cp:lastPrinted>
  <dcterms:created xsi:type="dcterms:W3CDTF">2013-08-12T09:46:59Z</dcterms:created>
  <dcterms:modified xsi:type="dcterms:W3CDTF">2016-03-09T09:29:37Z</dcterms:modified>
</cp:coreProperties>
</file>