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wdp" ContentType="image/vnd.ms-photo"/>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3" r:id="rId1"/>
  </p:sldMasterIdLst>
  <p:notesMasterIdLst>
    <p:notesMasterId r:id="rId20"/>
  </p:notesMasterIdLst>
  <p:handoutMasterIdLst>
    <p:handoutMasterId r:id="rId21"/>
  </p:handoutMasterIdLst>
  <p:sldIdLst>
    <p:sldId id="1230" r:id="rId2"/>
    <p:sldId id="2056" r:id="rId3"/>
    <p:sldId id="2057" r:id="rId4"/>
    <p:sldId id="2011" r:id="rId5"/>
    <p:sldId id="2048" r:id="rId6"/>
    <p:sldId id="2046" r:id="rId7"/>
    <p:sldId id="2049" r:id="rId8"/>
    <p:sldId id="2036" r:id="rId9"/>
    <p:sldId id="2051" r:id="rId10"/>
    <p:sldId id="2055" r:id="rId11"/>
    <p:sldId id="2054" r:id="rId12"/>
    <p:sldId id="2052" r:id="rId13"/>
    <p:sldId id="2003" r:id="rId14"/>
    <p:sldId id="2053" r:id="rId15"/>
    <p:sldId id="2030" r:id="rId16"/>
    <p:sldId id="2040" r:id="rId17"/>
    <p:sldId id="2006" r:id="rId18"/>
    <p:sldId id="1948" r:id="rId19"/>
  </p:sldIdLst>
  <p:sldSz cx="9906000" cy="6858000" type="A4"/>
  <p:notesSz cx="6797675" cy="9926638"/>
  <p:custDataLst>
    <p:tags r:id="rId22"/>
  </p:custDataLst>
  <p:defaultTextStyle>
    <a:defPPr>
      <a:defRPr lang="en-GB"/>
    </a:defPPr>
    <a:lvl1pPr algn="ctr" rtl="0" fontAlgn="base">
      <a:spcBef>
        <a:spcPct val="0"/>
      </a:spcBef>
      <a:spcAft>
        <a:spcPct val="0"/>
      </a:spcAft>
      <a:defRPr kern="1200">
        <a:solidFill>
          <a:schemeClr val="tx1"/>
        </a:solidFill>
        <a:latin typeface="Univers 45 Light" pitchFamily="2" charset="0"/>
        <a:ea typeface="+mn-ea"/>
        <a:cs typeface="+mn-cs"/>
      </a:defRPr>
    </a:lvl1pPr>
    <a:lvl2pPr marL="457200" algn="ctr" rtl="0" fontAlgn="base">
      <a:spcBef>
        <a:spcPct val="0"/>
      </a:spcBef>
      <a:spcAft>
        <a:spcPct val="0"/>
      </a:spcAft>
      <a:defRPr kern="1200">
        <a:solidFill>
          <a:schemeClr val="tx1"/>
        </a:solidFill>
        <a:latin typeface="Univers 45 Light" pitchFamily="2" charset="0"/>
        <a:ea typeface="+mn-ea"/>
        <a:cs typeface="+mn-cs"/>
      </a:defRPr>
    </a:lvl2pPr>
    <a:lvl3pPr marL="914400" algn="ctr" rtl="0" fontAlgn="base">
      <a:spcBef>
        <a:spcPct val="0"/>
      </a:spcBef>
      <a:spcAft>
        <a:spcPct val="0"/>
      </a:spcAft>
      <a:defRPr kern="1200">
        <a:solidFill>
          <a:schemeClr val="tx1"/>
        </a:solidFill>
        <a:latin typeface="Univers 45 Light" pitchFamily="2" charset="0"/>
        <a:ea typeface="+mn-ea"/>
        <a:cs typeface="+mn-cs"/>
      </a:defRPr>
    </a:lvl3pPr>
    <a:lvl4pPr marL="1371600" algn="ctr" rtl="0" fontAlgn="base">
      <a:spcBef>
        <a:spcPct val="0"/>
      </a:spcBef>
      <a:spcAft>
        <a:spcPct val="0"/>
      </a:spcAft>
      <a:defRPr kern="1200">
        <a:solidFill>
          <a:schemeClr val="tx1"/>
        </a:solidFill>
        <a:latin typeface="Univers 45 Light" pitchFamily="2" charset="0"/>
        <a:ea typeface="+mn-ea"/>
        <a:cs typeface="+mn-cs"/>
      </a:defRPr>
    </a:lvl4pPr>
    <a:lvl5pPr marL="1828800" algn="ctr" rtl="0" fontAlgn="base">
      <a:spcBef>
        <a:spcPct val="0"/>
      </a:spcBef>
      <a:spcAft>
        <a:spcPct val="0"/>
      </a:spcAft>
      <a:defRPr kern="1200">
        <a:solidFill>
          <a:schemeClr val="tx1"/>
        </a:solidFill>
        <a:latin typeface="Univers 45 Light" pitchFamily="2" charset="0"/>
        <a:ea typeface="+mn-ea"/>
        <a:cs typeface="+mn-cs"/>
      </a:defRPr>
    </a:lvl5pPr>
    <a:lvl6pPr marL="2286000" algn="l" defTabSz="914400" rtl="0" eaLnBrk="1" latinLnBrk="0" hangingPunct="1">
      <a:defRPr kern="1200">
        <a:solidFill>
          <a:schemeClr val="tx1"/>
        </a:solidFill>
        <a:latin typeface="Univers 45 Light" pitchFamily="2" charset="0"/>
        <a:ea typeface="+mn-ea"/>
        <a:cs typeface="+mn-cs"/>
      </a:defRPr>
    </a:lvl6pPr>
    <a:lvl7pPr marL="2743200" algn="l" defTabSz="914400" rtl="0" eaLnBrk="1" latinLnBrk="0" hangingPunct="1">
      <a:defRPr kern="1200">
        <a:solidFill>
          <a:schemeClr val="tx1"/>
        </a:solidFill>
        <a:latin typeface="Univers 45 Light" pitchFamily="2" charset="0"/>
        <a:ea typeface="+mn-ea"/>
        <a:cs typeface="+mn-cs"/>
      </a:defRPr>
    </a:lvl7pPr>
    <a:lvl8pPr marL="3200400" algn="l" defTabSz="914400" rtl="0" eaLnBrk="1" latinLnBrk="0" hangingPunct="1">
      <a:defRPr kern="1200">
        <a:solidFill>
          <a:schemeClr val="tx1"/>
        </a:solidFill>
        <a:latin typeface="Univers 45 Light" pitchFamily="2" charset="0"/>
        <a:ea typeface="+mn-ea"/>
        <a:cs typeface="+mn-cs"/>
      </a:defRPr>
    </a:lvl8pPr>
    <a:lvl9pPr marL="3657600" algn="l" defTabSz="914400" rtl="0" eaLnBrk="1" latinLnBrk="0" hangingPunct="1">
      <a:defRPr kern="1200">
        <a:solidFill>
          <a:schemeClr val="tx1"/>
        </a:solidFill>
        <a:latin typeface="Univers 45 Light" pitchFamily="2" charset="0"/>
        <a:ea typeface="+mn-ea"/>
        <a:cs typeface="+mn-cs"/>
      </a:defRPr>
    </a:lvl9pPr>
  </p:defaultTextStyle>
  <p:extLst>
    <p:ext uri="{EFAFB233-063F-42B5-8137-9DF3F51BA10A}">
      <p15:sldGuideLst xmlns:p15="http://schemas.microsoft.com/office/powerpoint/2012/main" xmlns="">
        <p15:guide id="1" orient="horz" pos="799">
          <p15:clr>
            <a:srgbClr val="A4A3A4"/>
          </p15:clr>
        </p15:guide>
        <p15:guide id="2" orient="horz" pos="3974">
          <p15:clr>
            <a:srgbClr val="A4A3A4"/>
          </p15:clr>
        </p15:guide>
        <p15:guide id="3" orient="horz" pos="935">
          <p15:clr>
            <a:srgbClr val="A4A3A4"/>
          </p15:clr>
        </p15:guide>
        <p15:guide id="4" pos="262">
          <p15:clr>
            <a:srgbClr val="A4A3A4"/>
          </p15:clr>
        </p15:guide>
        <p15:guide id="5" pos="5978">
          <p15:clr>
            <a:srgbClr val="A4A3A4"/>
          </p15:clr>
        </p15:guide>
        <p15:guide id="6" pos="3075">
          <p15:clr>
            <a:srgbClr val="A4A3A4"/>
          </p15:clr>
        </p15:guide>
        <p15:guide id="7" pos="3166">
          <p15:clr>
            <a:srgbClr val="A4A3A4"/>
          </p15:clr>
        </p15:guide>
      </p15:sldGuideLst>
    </p:ext>
    <p:ext uri="{2D200454-40CA-4A62-9FC3-DE9A4176ACB9}">
      <p15:notesGuideLst xmlns:p15="http://schemas.microsoft.com/office/powerpoint/2012/main" xmlns="">
        <p15:guide id="1" orient="horz" pos="3108" userDrawn="1">
          <p15:clr>
            <a:srgbClr val="A4A3A4"/>
          </p15:clr>
        </p15:guide>
        <p15:guide id="2" pos="2101" userDrawn="1">
          <p15:clr>
            <a:srgbClr val="A4A3A4"/>
          </p15:clr>
        </p15:guide>
        <p15:guide id="3" orient="horz" pos="3127">
          <p15:clr>
            <a:srgbClr val="A4A3A4"/>
          </p15:clr>
        </p15:guide>
        <p15:guide id="4" pos="21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86708203" initials="" lastIdx="7" clrIdx="0"/>
  <p:cmAuthor id="1" name="Louis Ellis" initials=""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0901C"/>
    <a:srgbClr val="000000"/>
    <a:srgbClr val="339933"/>
    <a:srgbClr val="F4E7D8"/>
    <a:srgbClr val="F2F2F2"/>
    <a:srgbClr val="CCFF99"/>
    <a:srgbClr val="66FF33"/>
    <a:srgbClr val="00CC00"/>
    <a:srgbClr val="33CC33"/>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676" autoAdjust="0"/>
    <p:restoredTop sz="91591" autoAdjust="0"/>
  </p:normalViewPr>
  <p:slideViewPr>
    <p:cSldViewPr snapToGrid="0" snapToObjects="1">
      <p:cViewPr varScale="1">
        <p:scale>
          <a:sx n="106" d="100"/>
          <a:sy n="106" d="100"/>
        </p:scale>
        <p:origin x="-1452" y="-96"/>
      </p:cViewPr>
      <p:guideLst>
        <p:guide orient="horz" pos="799"/>
        <p:guide orient="horz" pos="3974"/>
        <p:guide orient="horz" pos="935"/>
        <p:guide pos="262"/>
        <p:guide pos="5978"/>
        <p:guide pos="3075"/>
        <p:guide pos="3166"/>
      </p:guideLst>
    </p:cSldViewPr>
  </p:slideViewPr>
  <p:outlineViewPr>
    <p:cViewPr>
      <p:scale>
        <a:sx n="33" d="100"/>
        <a:sy n="33" d="100"/>
      </p:scale>
      <p:origin x="0" y="-5490"/>
    </p:cViewPr>
  </p:outlineViewPr>
  <p:notesTextViewPr>
    <p:cViewPr>
      <p:scale>
        <a:sx n="3" d="2"/>
        <a:sy n="3" d="2"/>
      </p:scale>
      <p:origin x="0" y="0"/>
    </p:cViewPr>
  </p:notesTextViewPr>
  <p:sorterViewPr>
    <p:cViewPr>
      <p:scale>
        <a:sx n="110" d="100"/>
        <a:sy n="110" d="100"/>
      </p:scale>
      <p:origin x="0" y="245"/>
    </p:cViewPr>
  </p:sorterViewPr>
  <p:notesViewPr>
    <p:cSldViewPr snapToGrid="0" snapToObjects="1">
      <p:cViewPr varScale="1">
        <p:scale>
          <a:sx n="52" d="100"/>
          <a:sy n="52" d="100"/>
        </p:scale>
        <p:origin x="-2592" y="-84"/>
      </p:cViewPr>
      <p:guideLst>
        <p:guide orient="horz" pos="3108"/>
        <p:guide orient="horz" pos="3127"/>
        <p:guide pos="2101"/>
        <p:guide pos="214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3394" name="Rectangle 2"/>
          <p:cNvSpPr>
            <a:spLocks noGrp="1" noChangeArrowheads="1"/>
          </p:cNvSpPr>
          <p:nvPr>
            <p:ph type="hdr" sz="quarter"/>
          </p:nvPr>
        </p:nvSpPr>
        <p:spPr bwMode="auto">
          <a:xfrm>
            <a:off x="1" y="0"/>
            <a:ext cx="2946189" cy="497592"/>
          </a:xfrm>
          <a:prstGeom prst="rect">
            <a:avLst/>
          </a:prstGeom>
          <a:noFill/>
          <a:ln w="9525">
            <a:noFill/>
            <a:miter lim="800000"/>
            <a:headEnd/>
            <a:tailEnd/>
          </a:ln>
          <a:effectLst/>
        </p:spPr>
        <p:txBody>
          <a:bodyPr vert="horz" wrap="square" lIns="92473" tIns="46237" rIns="92473" bIns="46237" numCol="1" anchor="t" anchorCtr="0" compatLnSpc="1">
            <a:prstTxWarp prst="textNoShape">
              <a:avLst/>
            </a:prstTxWarp>
          </a:bodyPr>
          <a:lstStyle>
            <a:lvl1pPr algn="l">
              <a:defRPr sz="1200">
                <a:latin typeface="Arial" charset="0"/>
              </a:defRPr>
            </a:lvl1pPr>
          </a:lstStyle>
          <a:p>
            <a:endParaRPr lang="en-GB"/>
          </a:p>
        </p:txBody>
      </p:sp>
      <p:sp>
        <p:nvSpPr>
          <p:cNvPr id="1083395" name="Rectangle 3"/>
          <p:cNvSpPr>
            <a:spLocks noGrp="1" noChangeArrowheads="1"/>
          </p:cNvSpPr>
          <p:nvPr>
            <p:ph type="dt" sz="quarter" idx="1"/>
          </p:nvPr>
        </p:nvSpPr>
        <p:spPr bwMode="auto">
          <a:xfrm>
            <a:off x="3849899" y="0"/>
            <a:ext cx="2946189" cy="497592"/>
          </a:xfrm>
          <a:prstGeom prst="rect">
            <a:avLst/>
          </a:prstGeom>
          <a:noFill/>
          <a:ln w="9525">
            <a:noFill/>
            <a:miter lim="800000"/>
            <a:headEnd/>
            <a:tailEnd/>
          </a:ln>
          <a:effectLst/>
        </p:spPr>
        <p:txBody>
          <a:bodyPr vert="horz" wrap="square" lIns="92473" tIns="46237" rIns="92473" bIns="46237" numCol="1" anchor="t" anchorCtr="0" compatLnSpc="1">
            <a:prstTxWarp prst="textNoShape">
              <a:avLst/>
            </a:prstTxWarp>
          </a:bodyPr>
          <a:lstStyle>
            <a:lvl1pPr algn="r">
              <a:defRPr sz="1200">
                <a:latin typeface="Arial" charset="0"/>
              </a:defRPr>
            </a:lvl1pPr>
          </a:lstStyle>
          <a:p>
            <a:endParaRPr lang="en-GB"/>
          </a:p>
        </p:txBody>
      </p:sp>
      <p:sp>
        <p:nvSpPr>
          <p:cNvPr id="1083396" name="Rectangle 4"/>
          <p:cNvSpPr>
            <a:spLocks noGrp="1" noChangeArrowheads="1"/>
          </p:cNvSpPr>
          <p:nvPr>
            <p:ph type="ftr" sz="quarter" idx="2"/>
          </p:nvPr>
        </p:nvSpPr>
        <p:spPr bwMode="auto">
          <a:xfrm>
            <a:off x="1" y="9427473"/>
            <a:ext cx="2946189" cy="497592"/>
          </a:xfrm>
          <a:prstGeom prst="rect">
            <a:avLst/>
          </a:prstGeom>
          <a:noFill/>
          <a:ln w="9525">
            <a:noFill/>
            <a:miter lim="800000"/>
            <a:headEnd/>
            <a:tailEnd/>
          </a:ln>
          <a:effectLst/>
        </p:spPr>
        <p:txBody>
          <a:bodyPr vert="horz" wrap="square" lIns="92473" tIns="46237" rIns="92473" bIns="46237" numCol="1" anchor="b" anchorCtr="0" compatLnSpc="1">
            <a:prstTxWarp prst="textNoShape">
              <a:avLst/>
            </a:prstTxWarp>
          </a:bodyPr>
          <a:lstStyle>
            <a:lvl1pPr algn="l">
              <a:defRPr sz="1200">
                <a:latin typeface="Arial" charset="0"/>
              </a:defRPr>
            </a:lvl1pPr>
          </a:lstStyle>
          <a:p>
            <a:endParaRPr lang="en-GB"/>
          </a:p>
        </p:txBody>
      </p:sp>
      <p:sp>
        <p:nvSpPr>
          <p:cNvPr id="1083397" name="Rectangle 5"/>
          <p:cNvSpPr>
            <a:spLocks noGrp="1" noChangeArrowheads="1"/>
          </p:cNvSpPr>
          <p:nvPr>
            <p:ph type="sldNum" sz="quarter" idx="3"/>
          </p:nvPr>
        </p:nvSpPr>
        <p:spPr bwMode="auto">
          <a:xfrm>
            <a:off x="3849899" y="9427473"/>
            <a:ext cx="2946189" cy="497592"/>
          </a:xfrm>
          <a:prstGeom prst="rect">
            <a:avLst/>
          </a:prstGeom>
          <a:noFill/>
          <a:ln w="9525">
            <a:noFill/>
            <a:miter lim="800000"/>
            <a:headEnd/>
            <a:tailEnd/>
          </a:ln>
          <a:effectLst/>
        </p:spPr>
        <p:txBody>
          <a:bodyPr vert="horz" wrap="square" lIns="92473" tIns="46237" rIns="92473" bIns="46237" numCol="1" anchor="b" anchorCtr="0" compatLnSpc="1">
            <a:prstTxWarp prst="textNoShape">
              <a:avLst/>
            </a:prstTxWarp>
          </a:bodyPr>
          <a:lstStyle>
            <a:lvl1pPr algn="r">
              <a:defRPr sz="1200">
                <a:latin typeface="Arial" charset="0"/>
              </a:defRPr>
            </a:lvl1pPr>
          </a:lstStyle>
          <a:p>
            <a:fld id="{2D8C1393-E551-441B-93CA-39B8D36D4E29}" type="slidenum">
              <a:rPr lang="en-GB"/>
              <a:pPr/>
              <a:t>‹#›</a:t>
            </a:fld>
            <a:endParaRPr lang="en-GB"/>
          </a:p>
        </p:txBody>
      </p:sp>
    </p:spTree>
    <p:extLst>
      <p:ext uri="{BB962C8B-B14F-4D97-AF65-F5344CB8AC3E}">
        <p14:creationId xmlns:p14="http://schemas.microsoft.com/office/powerpoint/2010/main" xmlns="" val="9649758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1" y="0"/>
            <a:ext cx="2946189" cy="497592"/>
          </a:xfrm>
          <a:prstGeom prst="rect">
            <a:avLst/>
          </a:prstGeom>
          <a:noFill/>
          <a:ln w="9525">
            <a:noFill/>
            <a:miter lim="800000"/>
            <a:headEnd/>
            <a:tailEnd/>
          </a:ln>
          <a:effectLst/>
        </p:spPr>
        <p:txBody>
          <a:bodyPr vert="horz" wrap="square" lIns="92473" tIns="46237" rIns="92473" bIns="46237" numCol="1" anchor="t" anchorCtr="0" compatLnSpc="1">
            <a:prstTxWarp prst="textNoShape">
              <a:avLst/>
            </a:prstTxWarp>
          </a:bodyPr>
          <a:lstStyle>
            <a:lvl1pPr algn="l">
              <a:defRPr sz="1200">
                <a:latin typeface="Arial" charset="0"/>
              </a:defRPr>
            </a:lvl1pPr>
          </a:lstStyle>
          <a:p>
            <a:endParaRPr lang="en-GB"/>
          </a:p>
        </p:txBody>
      </p:sp>
      <p:sp>
        <p:nvSpPr>
          <p:cNvPr id="37891" name="Rectangle 3"/>
          <p:cNvSpPr>
            <a:spLocks noGrp="1" noChangeArrowheads="1"/>
          </p:cNvSpPr>
          <p:nvPr>
            <p:ph type="dt" idx="1"/>
          </p:nvPr>
        </p:nvSpPr>
        <p:spPr bwMode="auto">
          <a:xfrm>
            <a:off x="3849899" y="0"/>
            <a:ext cx="2946189" cy="497592"/>
          </a:xfrm>
          <a:prstGeom prst="rect">
            <a:avLst/>
          </a:prstGeom>
          <a:noFill/>
          <a:ln w="9525">
            <a:noFill/>
            <a:miter lim="800000"/>
            <a:headEnd/>
            <a:tailEnd/>
          </a:ln>
          <a:effectLst/>
        </p:spPr>
        <p:txBody>
          <a:bodyPr vert="horz" wrap="square" lIns="92473" tIns="46237" rIns="92473" bIns="46237" numCol="1" anchor="t" anchorCtr="0" compatLnSpc="1">
            <a:prstTxWarp prst="textNoShape">
              <a:avLst/>
            </a:prstTxWarp>
          </a:bodyPr>
          <a:lstStyle>
            <a:lvl1pPr algn="r">
              <a:defRPr sz="1200">
                <a:latin typeface="Arial" charset="0"/>
              </a:defRPr>
            </a:lvl1pPr>
          </a:lstStyle>
          <a:p>
            <a:endParaRPr lang="en-GB"/>
          </a:p>
        </p:txBody>
      </p:sp>
      <p:sp>
        <p:nvSpPr>
          <p:cNvPr id="37892" name="Rectangle 4"/>
          <p:cNvSpPr>
            <a:spLocks noGrp="1" noRot="1" noChangeAspect="1" noChangeArrowheads="1" noTextEdit="1"/>
          </p:cNvSpPr>
          <p:nvPr>
            <p:ph type="sldImg" idx="2"/>
          </p:nvPr>
        </p:nvSpPr>
        <p:spPr bwMode="auto">
          <a:xfrm>
            <a:off x="712788" y="744538"/>
            <a:ext cx="5373687" cy="3721100"/>
          </a:xfrm>
          <a:prstGeom prst="rect">
            <a:avLst/>
          </a:prstGeom>
          <a:noFill/>
          <a:ln w="9525">
            <a:solidFill>
              <a:srgbClr val="000000"/>
            </a:solidFill>
            <a:miter lim="800000"/>
            <a:headEnd/>
            <a:tailEnd/>
          </a:ln>
          <a:effectLst/>
        </p:spPr>
      </p:sp>
      <p:sp>
        <p:nvSpPr>
          <p:cNvPr id="37893" name="Rectangle 5"/>
          <p:cNvSpPr>
            <a:spLocks noGrp="1" noChangeArrowheads="1"/>
          </p:cNvSpPr>
          <p:nvPr>
            <p:ph type="body" sz="quarter" idx="3"/>
          </p:nvPr>
        </p:nvSpPr>
        <p:spPr bwMode="auto">
          <a:xfrm>
            <a:off x="679768" y="4716098"/>
            <a:ext cx="5438140" cy="4465727"/>
          </a:xfrm>
          <a:prstGeom prst="rect">
            <a:avLst/>
          </a:prstGeom>
          <a:noFill/>
          <a:ln w="9525">
            <a:noFill/>
            <a:miter lim="800000"/>
            <a:headEnd/>
            <a:tailEnd/>
          </a:ln>
          <a:effectLst/>
        </p:spPr>
        <p:txBody>
          <a:bodyPr vert="horz" wrap="square" lIns="92473" tIns="46237" rIns="92473" bIns="46237"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7894" name="Rectangle 6"/>
          <p:cNvSpPr>
            <a:spLocks noGrp="1" noChangeArrowheads="1"/>
          </p:cNvSpPr>
          <p:nvPr>
            <p:ph type="ftr" sz="quarter" idx="4"/>
          </p:nvPr>
        </p:nvSpPr>
        <p:spPr bwMode="auto">
          <a:xfrm>
            <a:off x="1" y="9427473"/>
            <a:ext cx="2946189" cy="497592"/>
          </a:xfrm>
          <a:prstGeom prst="rect">
            <a:avLst/>
          </a:prstGeom>
          <a:noFill/>
          <a:ln w="9525">
            <a:noFill/>
            <a:miter lim="800000"/>
            <a:headEnd/>
            <a:tailEnd/>
          </a:ln>
          <a:effectLst/>
        </p:spPr>
        <p:txBody>
          <a:bodyPr vert="horz" wrap="square" lIns="92473" tIns="46237" rIns="92473" bIns="46237" numCol="1" anchor="b" anchorCtr="0" compatLnSpc="1">
            <a:prstTxWarp prst="textNoShape">
              <a:avLst/>
            </a:prstTxWarp>
          </a:bodyPr>
          <a:lstStyle>
            <a:lvl1pPr algn="l">
              <a:defRPr sz="1200">
                <a:latin typeface="Arial" charset="0"/>
              </a:defRPr>
            </a:lvl1pPr>
          </a:lstStyle>
          <a:p>
            <a:endParaRPr lang="en-GB"/>
          </a:p>
        </p:txBody>
      </p:sp>
      <p:sp>
        <p:nvSpPr>
          <p:cNvPr id="37895" name="Rectangle 7"/>
          <p:cNvSpPr>
            <a:spLocks noGrp="1" noChangeArrowheads="1"/>
          </p:cNvSpPr>
          <p:nvPr>
            <p:ph type="sldNum" sz="quarter" idx="5"/>
          </p:nvPr>
        </p:nvSpPr>
        <p:spPr bwMode="auto">
          <a:xfrm>
            <a:off x="3849899" y="9427473"/>
            <a:ext cx="2946189" cy="497592"/>
          </a:xfrm>
          <a:prstGeom prst="rect">
            <a:avLst/>
          </a:prstGeom>
          <a:noFill/>
          <a:ln w="9525">
            <a:noFill/>
            <a:miter lim="800000"/>
            <a:headEnd/>
            <a:tailEnd/>
          </a:ln>
          <a:effectLst/>
        </p:spPr>
        <p:txBody>
          <a:bodyPr vert="horz" wrap="square" lIns="92473" tIns="46237" rIns="92473" bIns="46237" numCol="1" anchor="b" anchorCtr="0" compatLnSpc="1">
            <a:prstTxWarp prst="textNoShape">
              <a:avLst/>
            </a:prstTxWarp>
          </a:bodyPr>
          <a:lstStyle>
            <a:lvl1pPr algn="r">
              <a:defRPr sz="1200">
                <a:latin typeface="Arial" charset="0"/>
              </a:defRPr>
            </a:lvl1pPr>
          </a:lstStyle>
          <a:p>
            <a:fld id="{8C737BBF-B2B1-477E-A3F3-2EA90BAC37E6}" type="slidenum">
              <a:rPr lang="en-GB"/>
              <a:pPr/>
              <a:t>‹#›</a:t>
            </a:fld>
            <a:endParaRPr lang="en-GB"/>
          </a:p>
        </p:txBody>
      </p:sp>
    </p:spTree>
    <p:extLst>
      <p:ext uri="{BB962C8B-B14F-4D97-AF65-F5344CB8AC3E}">
        <p14:creationId xmlns:p14="http://schemas.microsoft.com/office/powerpoint/2010/main" xmlns="" val="2424587410"/>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37BBF-B2B1-477E-A3F3-2EA90BAC37E6}" type="slidenum">
              <a:rPr lang="en-GB" smtClean="0"/>
              <a:pPr/>
              <a:t>7</a:t>
            </a:fld>
            <a:endParaRPr lang="en-GB"/>
          </a:p>
        </p:txBody>
      </p:sp>
    </p:spTree>
    <p:extLst>
      <p:ext uri="{BB962C8B-B14F-4D97-AF65-F5344CB8AC3E}">
        <p14:creationId xmlns:p14="http://schemas.microsoft.com/office/powerpoint/2010/main" xmlns="" val="198264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part of the turnaround strategy</a:t>
            </a:r>
            <a:endParaRPr lang="en-US" dirty="0"/>
          </a:p>
        </p:txBody>
      </p:sp>
      <p:sp>
        <p:nvSpPr>
          <p:cNvPr id="4" name="Slide Number Placeholder 3"/>
          <p:cNvSpPr>
            <a:spLocks noGrp="1"/>
          </p:cNvSpPr>
          <p:nvPr>
            <p:ph type="sldNum" sz="quarter" idx="10"/>
          </p:nvPr>
        </p:nvSpPr>
        <p:spPr/>
        <p:txBody>
          <a:bodyPr/>
          <a:lstStyle/>
          <a:p>
            <a:fld id="{8C737BBF-B2B1-477E-A3F3-2EA90BAC37E6}" type="slidenum">
              <a:rPr lang="en-GB" smtClean="0"/>
              <a:pPr/>
              <a:t>12</a:t>
            </a:fld>
            <a:endParaRPr lang="en-GB"/>
          </a:p>
        </p:txBody>
      </p:sp>
    </p:spTree>
    <p:extLst>
      <p:ext uri="{BB962C8B-B14F-4D97-AF65-F5344CB8AC3E}">
        <p14:creationId xmlns:p14="http://schemas.microsoft.com/office/powerpoint/2010/main" xmlns="" val="3631396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part of the turnaround strategy</a:t>
            </a:r>
            <a:endParaRPr lang="en-US" dirty="0"/>
          </a:p>
        </p:txBody>
      </p:sp>
      <p:sp>
        <p:nvSpPr>
          <p:cNvPr id="4" name="Slide Number Placeholder 3"/>
          <p:cNvSpPr>
            <a:spLocks noGrp="1"/>
          </p:cNvSpPr>
          <p:nvPr>
            <p:ph type="sldNum" sz="quarter" idx="10"/>
          </p:nvPr>
        </p:nvSpPr>
        <p:spPr/>
        <p:txBody>
          <a:bodyPr/>
          <a:lstStyle/>
          <a:p>
            <a:fld id="{8C737BBF-B2B1-477E-A3F3-2EA90BAC37E6}" type="slidenum">
              <a:rPr lang="en-GB" smtClean="0"/>
              <a:pPr/>
              <a:t>13</a:t>
            </a:fld>
            <a:endParaRPr lang="en-GB"/>
          </a:p>
        </p:txBody>
      </p:sp>
    </p:spTree>
    <p:extLst>
      <p:ext uri="{BB962C8B-B14F-4D97-AF65-F5344CB8AC3E}">
        <p14:creationId xmlns:p14="http://schemas.microsoft.com/office/powerpoint/2010/main" xmlns="" val="3631396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DA4F5079-7AE5-4B37-9124-F3D80A020BE9}" type="slidenum">
              <a:rPr lang="en-US"/>
              <a:pPr/>
              <a:t>14</a:t>
            </a:fld>
            <a:endParaRPr lang="en-US"/>
          </a:p>
        </p:txBody>
      </p:sp>
      <p:sp>
        <p:nvSpPr>
          <p:cNvPr id="1087490" name="Rectangle 2"/>
          <p:cNvSpPr>
            <a:spLocks noChangeArrowheads="1"/>
          </p:cNvSpPr>
          <p:nvPr/>
        </p:nvSpPr>
        <p:spPr bwMode="auto">
          <a:xfrm>
            <a:off x="3815827" y="0"/>
            <a:ext cx="2922056" cy="53597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3991" tIns="46996" rIns="93991" bIns="46996" anchor="ctr"/>
          <a:lstStyle/>
          <a:p>
            <a:endParaRPr lang="en-ZA"/>
          </a:p>
        </p:txBody>
      </p:sp>
      <p:sp>
        <p:nvSpPr>
          <p:cNvPr id="1087491" name="Rectangle 3"/>
          <p:cNvSpPr>
            <a:spLocks noChangeArrowheads="1"/>
          </p:cNvSpPr>
          <p:nvPr/>
        </p:nvSpPr>
        <p:spPr bwMode="auto">
          <a:xfrm>
            <a:off x="3815827" y="10179977"/>
            <a:ext cx="2922056" cy="53769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9582" tIns="0" rIns="19582" bIns="0" anchor="b"/>
          <a:lstStyle>
            <a:lvl1pPr algn="l" defTabSz="812800">
              <a:defRPr sz="2400">
                <a:solidFill>
                  <a:schemeClr val="tx1"/>
                </a:solidFill>
                <a:latin typeface="ZapfHumnst BT" pitchFamily="34" charset="0"/>
              </a:defRPr>
            </a:lvl1pPr>
            <a:lvl2pPr marL="590550" algn="l" defTabSz="812800">
              <a:defRPr sz="2400">
                <a:solidFill>
                  <a:schemeClr val="tx1"/>
                </a:solidFill>
                <a:latin typeface="ZapfHumnst BT" pitchFamily="34" charset="0"/>
              </a:defRPr>
            </a:lvl2pPr>
            <a:lvl3pPr marL="1181100" algn="l" defTabSz="812800">
              <a:defRPr sz="2400">
                <a:solidFill>
                  <a:schemeClr val="tx1"/>
                </a:solidFill>
                <a:latin typeface="ZapfHumnst BT" pitchFamily="34" charset="0"/>
              </a:defRPr>
            </a:lvl3pPr>
            <a:lvl4pPr marL="1771650" algn="l" defTabSz="812800">
              <a:defRPr sz="2400">
                <a:solidFill>
                  <a:schemeClr val="tx1"/>
                </a:solidFill>
                <a:latin typeface="ZapfHumnst BT" pitchFamily="34" charset="0"/>
              </a:defRPr>
            </a:lvl4pPr>
            <a:lvl5pPr marL="2362200" algn="l" defTabSz="812800">
              <a:defRPr sz="2400">
                <a:solidFill>
                  <a:schemeClr val="tx1"/>
                </a:solidFill>
                <a:latin typeface="ZapfHumnst BT" pitchFamily="34" charset="0"/>
              </a:defRPr>
            </a:lvl5pPr>
            <a:lvl6pPr marL="2819400" defTabSz="812800" eaLnBrk="0" fontAlgn="base" hangingPunct="0">
              <a:spcBef>
                <a:spcPct val="0"/>
              </a:spcBef>
              <a:spcAft>
                <a:spcPct val="0"/>
              </a:spcAft>
              <a:defRPr sz="2400">
                <a:solidFill>
                  <a:schemeClr val="tx1"/>
                </a:solidFill>
                <a:latin typeface="ZapfHumnst BT" pitchFamily="34" charset="0"/>
              </a:defRPr>
            </a:lvl6pPr>
            <a:lvl7pPr marL="3276600" defTabSz="812800" eaLnBrk="0" fontAlgn="base" hangingPunct="0">
              <a:spcBef>
                <a:spcPct val="0"/>
              </a:spcBef>
              <a:spcAft>
                <a:spcPct val="0"/>
              </a:spcAft>
              <a:defRPr sz="2400">
                <a:solidFill>
                  <a:schemeClr val="tx1"/>
                </a:solidFill>
                <a:latin typeface="ZapfHumnst BT" pitchFamily="34" charset="0"/>
              </a:defRPr>
            </a:lvl7pPr>
            <a:lvl8pPr marL="3733800" defTabSz="812800" eaLnBrk="0" fontAlgn="base" hangingPunct="0">
              <a:spcBef>
                <a:spcPct val="0"/>
              </a:spcBef>
              <a:spcAft>
                <a:spcPct val="0"/>
              </a:spcAft>
              <a:defRPr sz="2400">
                <a:solidFill>
                  <a:schemeClr val="tx1"/>
                </a:solidFill>
                <a:latin typeface="ZapfHumnst BT" pitchFamily="34" charset="0"/>
              </a:defRPr>
            </a:lvl8pPr>
            <a:lvl9pPr marL="4191000" defTabSz="812800" eaLnBrk="0" fontAlgn="base" hangingPunct="0">
              <a:spcBef>
                <a:spcPct val="0"/>
              </a:spcBef>
              <a:spcAft>
                <a:spcPct val="0"/>
              </a:spcAft>
              <a:defRPr sz="2400">
                <a:solidFill>
                  <a:schemeClr val="tx1"/>
                </a:solidFill>
                <a:latin typeface="ZapfHumnst BT" pitchFamily="34" charset="0"/>
              </a:defRPr>
            </a:lvl9pPr>
          </a:lstStyle>
          <a:p>
            <a:pPr algn="r"/>
            <a:r>
              <a:rPr lang="en-US" sz="1000" i="1">
                <a:latin typeface="Times New Roman" panose="02020603050405020304" pitchFamily="18" charset="0"/>
              </a:rPr>
              <a:t>7</a:t>
            </a:r>
          </a:p>
        </p:txBody>
      </p:sp>
      <p:sp>
        <p:nvSpPr>
          <p:cNvPr id="1087492" name="Rectangle 4"/>
          <p:cNvSpPr>
            <a:spLocks noChangeArrowheads="1"/>
          </p:cNvSpPr>
          <p:nvPr/>
        </p:nvSpPr>
        <p:spPr bwMode="auto">
          <a:xfrm>
            <a:off x="0" y="10179977"/>
            <a:ext cx="2920483" cy="53769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3991" tIns="46996" rIns="93991" bIns="46996" anchor="ctr"/>
          <a:lstStyle/>
          <a:p>
            <a:endParaRPr lang="en-ZA"/>
          </a:p>
        </p:txBody>
      </p:sp>
      <p:sp>
        <p:nvSpPr>
          <p:cNvPr id="1087493" name="Rectangle 5"/>
          <p:cNvSpPr>
            <a:spLocks noChangeArrowheads="1"/>
          </p:cNvSpPr>
          <p:nvPr/>
        </p:nvSpPr>
        <p:spPr bwMode="auto">
          <a:xfrm>
            <a:off x="0" y="0"/>
            <a:ext cx="2920483" cy="53597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3991" tIns="46996" rIns="93991" bIns="46996" anchor="ctr"/>
          <a:lstStyle/>
          <a:p>
            <a:endParaRPr lang="en-ZA"/>
          </a:p>
        </p:txBody>
      </p:sp>
      <p:sp>
        <p:nvSpPr>
          <p:cNvPr id="1087494" name="Rectangle 6"/>
          <p:cNvSpPr>
            <a:spLocks noGrp="1" noRot="1" noChangeAspect="1" noChangeArrowheads="1" noTextEdit="1"/>
          </p:cNvSpPr>
          <p:nvPr>
            <p:ph type="sldImg"/>
          </p:nvPr>
        </p:nvSpPr>
        <p:spPr>
          <a:xfrm>
            <a:off x="476250" y="811213"/>
            <a:ext cx="5784850" cy="4005262"/>
          </a:xfrm>
          <a:ln w="12700" cap="flat">
            <a:solidFill>
              <a:schemeClr val="tx1"/>
            </a:solidFill>
          </a:ln>
          <a:extLst>
            <a:ext uri="{909E8E84-426E-40DD-AFC4-6F175D3DCCD1}">
              <a14:hiddenFill xmlns:a14="http://schemas.microsoft.com/office/drawing/2010/main" xmlns="">
                <a:noFill/>
              </a14:hiddenFill>
            </a:ext>
          </a:extLst>
        </p:spPr>
      </p:sp>
      <p:sp>
        <p:nvSpPr>
          <p:cNvPr id="1087495" name="Rectangle 7"/>
          <p:cNvSpPr>
            <a:spLocks noGrp="1" noChangeArrowheads="1"/>
          </p:cNvSpPr>
          <p:nvPr>
            <p:ph type="body" idx="1"/>
          </p:nvPr>
        </p:nvSpPr>
        <p:spPr>
          <a:xfrm>
            <a:off x="898491" y="5090852"/>
            <a:ext cx="4940902" cy="4823726"/>
          </a:xfrm>
          <a:ln/>
        </p:spPr>
        <p:txBody>
          <a:bodyPr lIns="101170" tIns="50585" rIns="101170" bIns="50585"/>
          <a:lstStyle/>
          <a:p>
            <a:pPr defTabSz="1068820"/>
            <a:endParaRPr lang="en-GB" dirty="0"/>
          </a:p>
        </p:txBody>
      </p:sp>
    </p:spTree>
    <p:extLst>
      <p:ext uri="{BB962C8B-B14F-4D97-AF65-F5344CB8AC3E}">
        <p14:creationId xmlns:p14="http://schemas.microsoft.com/office/powerpoint/2010/main" xmlns="" val="1985092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37BBF-B2B1-477E-A3F3-2EA90BAC37E6}" type="slidenum">
              <a:rPr lang="en-GB" smtClean="0"/>
              <a:pPr/>
              <a:t>15</a:t>
            </a:fld>
            <a:endParaRPr lang="en-GB"/>
          </a:p>
        </p:txBody>
      </p:sp>
    </p:spTree>
    <p:extLst>
      <p:ext uri="{BB962C8B-B14F-4D97-AF65-F5344CB8AC3E}">
        <p14:creationId xmlns:p14="http://schemas.microsoft.com/office/powerpoint/2010/main" xmlns="" val="1982648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0" name="Rectangle 9"/>
          <p:cNvSpPr/>
          <p:nvPr userDrawn="1"/>
        </p:nvSpPr>
        <p:spPr bwMode="auto">
          <a:xfrm>
            <a:off x="0" y="0"/>
            <a:ext cx="9906000" cy="6858000"/>
          </a:xfrm>
          <a:prstGeom prst="rect">
            <a:avLst/>
          </a:prstGeom>
          <a:solidFill>
            <a:srgbClr val="00B0F0"/>
          </a:solidFill>
          <a:ln w="635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ZA" sz="1800" b="0" i="0" u="none" strike="noStrike" cap="none" normalizeH="0" baseline="0" noProof="0" smtClean="0">
              <a:ln>
                <a:noFill/>
              </a:ln>
              <a:solidFill>
                <a:schemeClr val="tx1"/>
              </a:solidFill>
              <a:effectLst/>
              <a:latin typeface="Univers 45 Light" pitchFamily="2" charset="0"/>
            </a:endParaRPr>
          </a:p>
        </p:txBody>
      </p:sp>
      <p:cxnSp>
        <p:nvCxnSpPr>
          <p:cNvPr id="20" name="Straight Connector 19"/>
          <p:cNvCxnSpPr/>
          <p:nvPr userDrawn="1"/>
        </p:nvCxnSpPr>
        <p:spPr bwMode="auto">
          <a:xfrm>
            <a:off x="0" y="1747942"/>
            <a:ext cx="9906000" cy="0"/>
          </a:xfrm>
          <a:prstGeom prst="line">
            <a:avLst/>
          </a:prstGeom>
          <a:solidFill>
            <a:schemeClr val="bg2"/>
          </a:solidFill>
          <a:ln w="6350" cap="flat" cmpd="sng" algn="ctr">
            <a:solidFill>
              <a:schemeClr val="bg1"/>
            </a:solidFill>
            <a:prstDash val="solid"/>
            <a:round/>
            <a:headEnd type="none" w="med" len="med"/>
            <a:tailEnd type="none" w="med" len="med"/>
          </a:ln>
          <a:effectLst/>
        </p:spPr>
      </p:cxnSp>
      <p:cxnSp>
        <p:nvCxnSpPr>
          <p:cNvPr id="21" name="Straight Connector 20"/>
          <p:cNvCxnSpPr/>
          <p:nvPr userDrawn="1"/>
        </p:nvCxnSpPr>
        <p:spPr bwMode="auto">
          <a:xfrm>
            <a:off x="0" y="2912139"/>
            <a:ext cx="9906000" cy="0"/>
          </a:xfrm>
          <a:prstGeom prst="line">
            <a:avLst/>
          </a:prstGeom>
          <a:solidFill>
            <a:schemeClr val="bg2"/>
          </a:solidFill>
          <a:ln w="6350" cap="flat" cmpd="sng" algn="ctr">
            <a:solidFill>
              <a:schemeClr val="bg1"/>
            </a:solidFill>
            <a:prstDash val="solid"/>
            <a:round/>
            <a:headEnd type="none" w="med" len="med"/>
            <a:tailEnd type="none" w="med" len="med"/>
          </a:ln>
          <a:effectLst/>
        </p:spPr>
      </p:cxnSp>
      <p:sp>
        <p:nvSpPr>
          <p:cNvPr id="33" name="Rounded Rectangle 32"/>
          <p:cNvSpPr/>
          <p:nvPr userDrawn="1"/>
        </p:nvSpPr>
        <p:spPr bwMode="auto">
          <a:xfrm>
            <a:off x="200472" y="3429000"/>
            <a:ext cx="9505056" cy="2257678"/>
          </a:xfrm>
          <a:prstGeom prst="roundRect">
            <a:avLst>
              <a:gd name="adj" fmla="val 14079"/>
            </a:avLst>
          </a:prstGeom>
          <a:solidFill>
            <a:schemeClr val="bg1"/>
          </a:solidFill>
          <a:ln w="6350" cap="flat" cmpd="sng" algn="ctr">
            <a:noFill/>
            <a:prstDash val="solid"/>
            <a:round/>
            <a:headEnd type="none" w="med" len="med"/>
            <a:tailEnd type="none" w="med" len="med"/>
          </a:ln>
          <a:effectLst>
            <a:outerShdw blurRad="50800" dir="16200000" sx="102000" sy="102000" rotWithShape="0">
              <a:prstClr val="black">
                <a:alpha val="11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ZA" sz="1800" b="0" i="0" u="none" strike="noStrike" cap="none" normalizeH="0" baseline="0" noProof="0" smtClean="0">
              <a:ln>
                <a:noFill/>
              </a:ln>
              <a:solidFill>
                <a:schemeClr val="tx1"/>
              </a:solidFill>
              <a:effectLst/>
              <a:latin typeface="Univers 45 Light" pitchFamily="2" charset="0"/>
            </a:endParaRPr>
          </a:p>
        </p:txBody>
      </p:sp>
      <p:pic>
        <p:nvPicPr>
          <p:cNvPr id="2" name="Picture 3" descr="Description: cid:image001.png@01CDD9F2.D5FB6D70"/>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1775202"/>
            <a:ext cx="4911927" cy="11298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 name="Picture 3" descr="Description: cid:image001.png@01CDD9F2.D5FB6D70"/>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flipH="1">
            <a:off x="4894164" y="1775202"/>
            <a:ext cx="5011836" cy="11298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one text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noProof="0" dirty="0" smtClean="0"/>
              <a:t>Click to edit Master title style</a:t>
            </a:r>
            <a:endParaRPr lang="en-ZA" noProof="0" dirty="0"/>
          </a:p>
        </p:txBody>
      </p:sp>
      <p:sp>
        <p:nvSpPr>
          <p:cNvPr id="4" name="Slide Number Placeholder 3"/>
          <p:cNvSpPr>
            <a:spLocks noGrp="1"/>
          </p:cNvSpPr>
          <p:nvPr>
            <p:ph type="sldNum" sz="quarter" idx="10"/>
          </p:nvPr>
        </p:nvSpPr>
        <p:spPr/>
        <p:txBody>
          <a:bodyPr/>
          <a:lstStyle>
            <a:lvl1pPr>
              <a:defRPr/>
            </a:lvl1pPr>
          </a:lstStyle>
          <a:p>
            <a:fld id="{38B8097A-D4E6-445C-876C-DC8C3625635F}" type="slidenum">
              <a:rPr lang="en-ZA" noProof="0" smtClean="0"/>
              <a:pPr/>
              <a:t>‹#›</a:t>
            </a:fld>
            <a:endParaRPr lang="en-ZA" noProof="0"/>
          </a:p>
        </p:txBody>
      </p:sp>
      <p:sp>
        <p:nvSpPr>
          <p:cNvPr id="16" name="Text Placeholder 15"/>
          <p:cNvSpPr>
            <a:spLocks noGrp="1"/>
          </p:cNvSpPr>
          <p:nvPr>
            <p:ph type="body" sz="quarter" idx="11"/>
          </p:nvPr>
        </p:nvSpPr>
        <p:spPr>
          <a:xfrm>
            <a:off x="415926" y="1484313"/>
            <a:ext cx="4465638" cy="4824412"/>
          </a:xfrm>
        </p:spPr>
        <p:txBody>
          <a:bodyPr/>
          <a:lstStyle/>
          <a:p>
            <a:pPr lvl="0"/>
            <a:r>
              <a:rPr lang="en-ZA" noProof="0" dirty="0" smtClean="0"/>
              <a:t>Click to edit Master text styles</a:t>
            </a:r>
          </a:p>
          <a:p>
            <a:pPr lvl="1"/>
            <a:r>
              <a:rPr lang="en-ZA" noProof="0" dirty="0" smtClean="0"/>
              <a:t>Second level</a:t>
            </a:r>
          </a:p>
          <a:p>
            <a:pPr lvl="2"/>
            <a:r>
              <a:rPr lang="en-ZA" noProof="0" dirty="0" smtClean="0"/>
              <a:t>Third level</a:t>
            </a:r>
          </a:p>
          <a:p>
            <a:pPr lvl="3"/>
            <a:r>
              <a:rPr lang="en-ZA" noProof="0" dirty="0" smtClean="0"/>
              <a:t>Fourth level</a:t>
            </a:r>
          </a:p>
          <a:p>
            <a:pPr lvl="4"/>
            <a:r>
              <a:rPr lang="en-ZA" noProof="0" dirty="0" smtClean="0"/>
              <a:t>Fifth level</a:t>
            </a:r>
            <a:endParaRPr lang="en-ZA" noProof="0" dirty="0"/>
          </a:p>
        </p:txBody>
      </p:sp>
      <p:sp>
        <p:nvSpPr>
          <p:cNvPr id="18" name="Text Placeholder 17"/>
          <p:cNvSpPr>
            <a:spLocks noGrp="1"/>
          </p:cNvSpPr>
          <p:nvPr>
            <p:ph type="body" sz="quarter" idx="12"/>
          </p:nvPr>
        </p:nvSpPr>
        <p:spPr>
          <a:xfrm>
            <a:off x="5024438" y="1484313"/>
            <a:ext cx="4465637" cy="4824412"/>
          </a:xfrm>
        </p:spPr>
        <p:txBody>
          <a:bodyPr/>
          <a:lstStyle/>
          <a:p>
            <a:pPr lvl="0"/>
            <a:r>
              <a:rPr lang="en-ZA" noProof="0" dirty="0" smtClean="0"/>
              <a:t>Click to edit Master text styles</a:t>
            </a:r>
          </a:p>
          <a:p>
            <a:pPr lvl="1"/>
            <a:r>
              <a:rPr lang="en-ZA" noProof="0" dirty="0" smtClean="0"/>
              <a:t>Second level</a:t>
            </a:r>
          </a:p>
          <a:p>
            <a:pPr lvl="2"/>
            <a:r>
              <a:rPr lang="en-ZA" noProof="0" dirty="0" smtClean="0"/>
              <a:t>Third level</a:t>
            </a:r>
          </a:p>
          <a:p>
            <a:pPr lvl="3"/>
            <a:r>
              <a:rPr lang="en-ZA" noProof="0" dirty="0" smtClean="0"/>
              <a:t>Fourth level</a:t>
            </a:r>
          </a:p>
          <a:p>
            <a:pPr lvl="4"/>
            <a:r>
              <a:rPr lang="en-ZA" noProof="0" dirty="0" smtClean="0"/>
              <a:t>Fifth level</a:t>
            </a:r>
            <a:endParaRPr lang="en-ZA" noProof="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Text">
    <p:spTree>
      <p:nvGrpSpPr>
        <p:cNvPr id="1" name=""/>
        <p:cNvGrpSpPr/>
        <p:nvPr/>
      </p:nvGrpSpPr>
      <p:grpSpPr>
        <a:xfrm>
          <a:off x="0" y="0"/>
          <a:ext cx="0" cy="0"/>
          <a:chOff x="0" y="0"/>
          <a:chExt cx="0" cy="0"/>
        </a:xfrm>
      </p:grpSpPr>
      <p:sp>
        <p:nvSpPr>
          <p:cNvPr id="2" name="Title 1"/>
          <p:cNvSpPr>
            <a:spLocks noGrp="1"/>
          </p:cNvSpPr>
          <p:nvPr>
            <p:ph type="title"/>
          </p:nvPr>
        </p:nvSpPr>
        <p:spPr>
          <a:xfrm>
            <a:off x="416497" y="286099"/>
            <a:ext cx="7562279" cy="982663"/>
          </a:xfrm>
        </p:spPr>
        <p:txBody>
          <a:bodyPr/>
          <a:lstStyle/>
          <a:p>
            <a:r>
              <a:rPr lang="en-ZA" noProof="0" dirty="0" smtClean="0"/>
              <a:t>Click to edit Master title style</a:t>
            </a:r>
            <a:endParaRPr lang="en-ZA" noProof="0" dirty="0"/>
          </a:p>
        </p:txBody>
      </p:sp>
      <p:sp>
        <p:nvSpPr>
          <p:cNvPr id="3" name="Slide Number Placeholder 2"/>
          <p:cNvSpPr>
            <a:spLocks noGrp="1"/>
          </p:cNvSpPr>
          <p:nvPr>
            <p:ph type="sldNum" sz="quarter" idx="10"/>
          </p:nvPr>
        </p:nvSpPr>
        <p:spPr/>
        <p:txBody>
          <a:bodyPr/>
          <a:lstStyle>
            <a:lvl1pPr>
              <a:defRPr/>
            </a:lvl1pPr>
          </a:lstStyle>
          <a:p>
            <a:fld id="{B7AAC37E-65D9-4FE5-A7B7-C5A5DECE5223}" type="slidenum">
              <a:rPr lang="en-ZA" noProof="0" smtClean="0"/>
              <a:pPr/>
              <a:t>‹#›</a:t>
            </a:fld>
            <a:endParaRPr lang="en-ZA" noProof="0"/>
          </a:p>
        </p:txBody>
      </p:sp>
      <p:sp>
        <p:nvSpPr>
          <p:cNvPr id="11" name="Text Placeholder 10"/>
          <p:cNvSpPr>
            <a:spLocks noGrp="1"/>
          </p:cNvSpPr>
          <p:nvPr>
            <p:ph type="body" sz="quarter" idx="11"/>
          </p:nvPr>
        </p:nvSpPr>
        <p:spPr>
          <a:xfrm>
            <a:off x="415925" y="1484313"/>
            <a:ext cx="9074150" cy="4824412"/>
          </a:xfrm>
        </p:spPr>
        <p:txBody>
          <a:bodyPr/>
          <a:lstStyle/>
          <a:p>
            <a:pPr lvl="0"/>
            <a:r>
              <a:rPr lang="en-ZA" noProof="0" dirty="0" smtClean="0"/>
              <a:t>Click to edit Master text styles</a:t>
            </a:r>
          </a:p>
          <a:p>
            <a:pPr lvl="1"/>
            <a:r>
              <a:rPr lang="en-ZA" noProof="0" dirty="0" smtClean="0"/>
              <a:t>Second level</a:t>
            </a:r>
          </a:p>
          <a:p>
            <a:pPr lvl="2"/>
            <a:r>
              <a:rPr lang="en-ZA" noProof="0" dirty="0" smtClean="0"/>
              <a:t>Third level</a:t>
            </a:r>
          </a:p>
          <a:p>
            <a:pPr lvl="3"/>
            <a:r>
              <a:rPr lang="en-ZA" noProof="0" dirty="0" smtClean="0"/>
              <a:t>Fourth level</a:t>
            </a:r>
          </a:p>
          <a:p>
            <a:pPr lvl="4"/>
            <a:r>
              <a:rPr lang="en-ZA" noProof="0" dirty="0" smtClean="0"/>
              <a:t>Fifth level</a:t>
            </a:r>
            <a:endParaRPr lang="en-ZA" noProof="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1A222D11-9A5B-48CC-9BB6-F5D9F465B546}" type="slidenum">
              <a:rPr lang="en-ZA" noProof="0" smtClean="0"/>
              <a:pPr/>
              <a:t>‹#›</a:t>
            </a:fld>
            <a:endParaRPr lang="en-ZA" noProof="0"/>
          </a:p>
        </p:txBody>
      </p:sp>
      <p:sp>
        <p:nvSpPr>
          <p:cNvPr id="4" name="Rectangle 3"/>
          <p:cNvSpPr/>
          <p:nvPr userDrawn="1"/>
        </p:nvSpPr>
        <p:spPr bwMode="auto">
          <a:xfrm>
            <a:off x="0" y="0"/>
            <a:ext cx="9906000" cy="6858000"/>
          </a:xfrm>
          <a:prstGeom prst="rect">
            <a:avLst/>
          </a:prstGeom>
          <a:solidFill>
            <a:srgbClr val="00B0F0"/>
          </a:solidFill>
          <a:ln w="635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ZA" sz="1800" b="0" i="0" u="none" strike="noStrike" cap="none" normalizeH="0" baseline="0" noProof="0" smtClean="0">
              <a:ln>
                <a:noFill/>
              </a:ln>
              <a:solidFill>
                <a:schemeClr val="tx1"/>
              </a:solidFill>
              <a:effectLst/>
              <a:latin typeface="Univers 45 Light" pitchFamily="2" charset="0"/>
            </a:endParaRPr>
          </a:p>
        </p:txBody>
      </p:sp>
      <p:sp>
        <p:nvSpPr>
          <p:cNvPr id="6" name="Text Placeholder 5"/>
          <p:cNvSpPr>
            <a:spLocks noGrp="1"/>
          </p:cNvSpPr>
          <p:nvPr>
            <p:ph type="body" sz="quarter" idx="11"/>
          </p:nvPr>
        </p:nvSpPr>
        <p:spPr>
          <a:xfrm>
            <a:off x="415926" y="1484313"/>
            <a:ext cx="4465638" cy="4824412"/>
          </a:xfrm>
        </p:spPr>
        <p:txBody>
          <a:bodyPr/>
          <a:lstStyle>
            <a:lvl1pPr>
              <a:defRPr sz="3200">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ZA" noProof="0" dirty="0" smtClean="0"/>
              <a:t>Click to edit Master text styles</a:t>
            </a:r>
          </a:p>
          <a:p>
            <a:pPr lvl="1"/>
            <a:r>
              <a:rPr lang="en-ZA" noProof="0" dirty="0" smtClean="0"/>
              <a:t>Second level</a:t>
            </a:r>
          </a:p>
          <a:p>
            <a:pPr lvl="2"/>
            <a:r>
              <a:rPr lang="en-ZA" noProof="0" dirty="0" smtClean="0"/>
              <a:t>Third level</a:t>
            </a:r>
          </a:p>
          <a:p>
            <a:pPr lvl="3"/>
            <a:r>
              <a:rPr lang="en-ZA" noProof="0" dirty="0" smtClean="0"/>
              <a:t>Fourth level</a:t>
            </a:r>
          </a:p>
          <a:p>
            <a:pPr lvl="4"/>
            <a:r>
              <a:rPr lang="en-ZA" noProof="0" dirty="0" smtClean="0"/>
              <a:t>Fifth level</a:t>
            </a:r>
            <a:endParaRPr lang="en-ZA" noProof="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Divider Slid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1A222D11-9A5B-48CC-9BB6-F5D9F465B546}" type="slidenum">
              <a:rPr lang="en-GB" smtClean="0"/>
              <a:pPr/>
              <a:t>‹#›</a:t>
            </a:fld>
            <a:endParaRPr lang="en-GB"/>
          </a:p>
        </p:txBody>
      </p:sp>
      <p:sp>
        <p:nvSpPr>
          <p:cNvPr id="10" name="Text Placeholder 9"/>
          <p:cNvSpPr>
            <a:spLocks noGrp="1"/>
          </p:cNvSpPr>
          <p:nvPr>
            <p:ph type="body" sz="quarter" idx="12"/>
          </p:nvPr>
        </p:nvSpPr>
        <p:spPr>
          <a:xfrm>
            <a:off x="415926" y="4581525"/>
            <a:ext cx="4465638" cy="1727200"/>
          </a:xfrm>
        </p:spPr>
        <p:txBody>
          <a:bodyPr/>
          <a:lstStyle>
            <a:lvl1pPr>
              <a:defRPr sz="3200">
                <a:solidFill>
                  <a:srgbClr val="F38E31"/>
                </a:solidFill>
              </a:defRPr>
            </a:lvl1pPr>
          </a:lstStyle>
          <a:p>
            <a:pPr lvl="0"/>
            <a:r>
              <a:rPr lang="en-US" dirty="0"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ack p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noProof="0" smtClean="0"/>
              <a:t>Click to edit Master title style</a:t>
            </a:r>
            <a:endParaRPr lang="en-ZA" noProof="0"/>
          </a:p>
        </p:txBody>
      </p:sp>
      <p:sp>
        <p:nvSpPr>
          <p:cNvPr id="3" name="Slide Number Placeholder 2"/>
          <p:cNvSpPr>
            <a:spLocks noGrp="1"/>
          </p:cNvSpPr>
          <p:nvPr>
            <p:ph type="sldNum" sz="quarter" idx="10"/>
          </p:nvPr>
        </p:nvSpPr>
        <p:spPr/>
        <p:txBody>
          <a:bodyPr/>
          <a:lstStyle/>
          <a:p>
            <a:fld id="{1A222D11-9A5B-48CC-9BB6-F5D9F465B546}" type="slidenum">
              <a:rPr lang="en-ZA" noProof="0" smtClean="0"/>
              <a:pPr/>
              <a:t>‹#›</a:t>
            </a:fld>
            <a:endParaRPr lang="en-ZA" noProof="0"/>
          </a:p>
        </p:txBody>
      </p:sp>
      <p:sp>
        <p:nvSpPr>
          <p:cNvPr id="5" name="Rectangle 4"/>
          <p:cNvSpPr/>
          <p:nvPr userDrawn="1"/>
        </p:nvSpPr>
        <p:spPr bwMode="auto">
          <a:xfrm>
            <a:off x="0" y="0"/>
            <a:ext cx="9906000" cy="6858000"/>
          </a:xfrm>
          <a:prstGeom prst="rect">
            <a:avLst/>
          </a:prstGeom>
          <a:solidFill>
            <a:srgbClr val="00B0F0"/>
          </a:solidFill>
          <a:ln w="635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ZA" sz="1800" b="0" i="0" u="none" strike="noStrike" cap="none" normalizeH="0" baseline="0" noProof="0" smtClean="0">
              <a:ln>
                <a:noFill/>
              </a:ln>
              <a:solidFill>
                <a:schemeClr val="tx1"/>
              </a:solidFill>
              <a:effectLst/>
              <a:latin typeface="Univers 45 Light" pitchFamily="2" charset="0"/>
            </a:endParaRPr>
          </a:p>
        </p:txBody>
      </p:sp>
      <p:sp>
        <p:nvSpPr>
          <p:cNvPr id="7" name="Text Placeholder 6"/>
          <p:cNvSpPr>
            <a:spLocks noGrp="1"/>
          </p:cNvSpPr>
          <p:nvPr>
            <p:ph type="body" sz="quarter" idx="11"/>
          </p:nvPr>
        </p:nvSpPr>
        <p:spPr>
          <a:xfrm>
            <a:off x="415926" y="3284985"/>
            <a:ext cx="4465638" cy="2232248"/>
          </a:xfrm>
        </p:spPr>
        <p:txBody>
          <a:bodyPr anchor="t"/>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ZA" noProof="0" dirty="0" smtClean="0"/>
              <a:t>Click to edit Master text styles</a:t>
            </a:r>
          </a:p>
          <a:p>
            <a:pPr lvl="1"/>
            <a:r>
              <a:rPr lang="en-ZA" noProof="0" dirty="0" smtClean="0"/>
              <a:t>Second level</a:t>
            </a:r>
          </a:p>
          <a:p>
            <a:pPr lvl="2"/>
            <a:r>
              <a:rPr lang="en-ZA" noProof="0" dirty="0" smtClean="0"/>
              <a:t>Third level</a:t>
            </a:r>
          </a:p>
          <a:p>
            <a:pPr lvl="3"/>
            <a:r>
              <a:rPr lang="en-ZA" noProof="0" dirty="0" smtClean="0"/>
              <a:t>Fourth level</a:t>
            </a:r>
          </a:p>
          <a:p>
            <a:pPr lvl="4"/>
            <a:r>
              <a:rPr lang="en-ZA" noProof="0" dirty="0" smtClean="0"/>
              <a:t>Fifth level</a:t>
            </a:r>
            <a:endParaRPr lang="en-ZA" noProof="0" dirty="0"/>
          </a:p>
        </p:txBody>
      </p:sp>
      <p:sp>
        <p:nvSpPr>
          <p:cNvPr id="10" name="Rounded Rectangle 9"/>
          <p:cNvSpPr/>
          <p:nvPr userDrawn="1"/>
        </p:nvSpPr>
        <p:spPr bwMode="auto">
          <a:xfrm>
            <a:off x="200472" y="5517233"/>
            <a:ext cx="9505056" cy="1152128"/>
          </a:xfrm>
          <a:prstGeom prst="roundRect">
            <a:avLst>
              <a:gd name="adj" fmla="val 14079"/>
            </a:avLst>
          </a:prstGeom>
          <a:solidFill>
            <a:schemeClr val="bg1"/>
          </a:solidFill>
          <a:ln w="6350" cap="flat" cmpd="sng" algn="ctr">
            <a:noFill/>
            <a:prstDash val="solid"/>
            <a:round/>
            <a:headEnd type="none" w="med" len="med"/>
            <a:tailEnd type="none" w="med" len="med"/>
          </a:ln>
          <a:effectLst>
            <a:outerShdw blurRad="50800" dir="16200000" sx="102000" sy="102000" rotWithShape="0">
              <a:prstClr val="black">
                <a:alpha val="11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ZA" sz="1800" b="0" i="0" u="none" strike="noStrike" cap="none" normalizeH="0" baseline="0" noProof="0" smtClean="0">
              <a:ln>
                <a:noFill/>
              </a:ln>
              <a:solidFill>
                <a:schemeClr val="tx1"/>
              </a:solidFill>
              <a:effectLst/>
              <a:latin typeface="Univers 45 Light" pitchFamily="2" charset="0"/>
            </a:endParaRPr>
          </a:p>
        </p:txBody>
      </p:sp>
      <p:sp>
        <p:nvSpPr>
          <p:cNvPr id="12" name="Text Placeholder 6"/>
          <p:cNvSpPr>
            <a:spLocks noGrp="1"/>
          </p:cNvSpPr>
          <p:nvPr>
            <p:ph type="body" sz="quarter" idx="12"/>
          </p:nvPr>
        </p:nvSpPr>
        <p:spPr>
          <a:xfrm>
            <a:off x="5033963" y="3284985"/>
            <a:ext cx="4465638" cy="2232248"/>
          </a:xfrm>
        </p:spPr>
        <p:txBody>
          <a:bodyPr anchor="t"/>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ZA" noProof="0" dirty="0" smtClean="0"/>
              <a:t>Click to edit Master text styles</a:t>
            </a:r>
          </a:p>
          <a:p>
            <a:pPr lvl="1"/>
            <a:r>
              <a:rPr lang="en-ZA" noProof="0" dirty="0" smtClean="0"/>
              <a:t>Second level</a:t>
            </a:r>
          </a:p>
          <a:p>
            <a:pPr lvl="2"/>
            <a:r>
              <a:rPr lang="en-ZA" noProof="0" dirty="0" smtClean="0"/>
              <a:t>Third level</a:t>
            </a:r>
          </a:p>
          <a:p>
            <a:pPr lvl="3"/>
            <a:r>
              <a:rPr lang="en-ZA" noProof="0" dirty="0" smtClean="0"/>
              <a:t>Fourth level</a:t>
            </a:r>
          </a:p>
          <a:p>
            <a:pPr lvl="4"/>
            <a:r>
              <a:rPr lang="en-ZA" noProof="0" dirty="0" smtClean="0"/>
              <a:t>Fifth level</a:t>
            </a:r>
            <a:endParaRPr lang="en-ZA" noProof="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dirty="0" smtClean="0"/>
              <a:t>Click to edit Master title style</a:t>
            </a:r>
            <a:endParaRPr lang="en-ZA" dirty="0"/>
          </a:p>
        </p:txBody>
      </p:sp>
      <p:sp>
        <p:nvSpPr>
          <p:cNvPr id="3" name="Content Placeholder 2"/>
          <p:cNvSpPr>
            <a:spLocks noGrp="1"/>
          </p:cNvSpPr>
          <p:nvPr>
            <p:ph idx="1"/>
          </p:nvPr>
        </p:nvSpPr>
        <p:spPr/>
        <p:txBody>
          <a:bodyPr/>
          <a:lstStyle>
            <a:lvl2pPr>
              <a:defRPr sz="1400" baseline="0"/>
            </a:lvl2pPr>
            <a:lvl3pPr>
              <a:defRPr baseline="0"/>
            </a:lvl3pPr>
          </a:lstStyle>
          <a:p>
            <a:pPr lvl="0"/>
            <a:r>
              <a:rPr lang="en-ZA" noProof="0" dirty="0" smtClean="0"/>
              <a:t>Click to edit Master text styles</a:t>
            </a:r>
          </a:p>
          <a:p>
            <a:pPr lvl="1"/>
            <a:r>
              <a:rPr lang="en-ZA" noProof="0" dirty="0" smtClean="0"/>
              <a:t>Second level</a:t>
            </a:r>
          </a:p>
          <a:p>
            <a:pPr lvl="2"/>
            <a:r>
              <a:rPr lang="en-ZA" noProof="0" dirty="0" smtClean="0"/>
              <a:t>Third level</a:t>
            </a:r>
          </a:p>
          <a:p>
            <a:pPr lvl="3"/>
            <a:r>
              <a:rPr lang="en-ZA" noProof="0" dirty="0" smtClean="0"/>
              <a:t>Fourth level</a:t>
            </a:r>
          </a:p>
          <a:p>
            <a:pPr lvl="4"/>
            <a:r>
              <a:rPr lang="en-ZA" noProof="0" dirty="0" smtClean="0"/>
              <a:t>Fifth level</a:t>
            </a:r>
            <a:endParaRPr lang="en-ZA" noProof="0" dirty="0"/>
          </a:p>
        </p:txBody>
      </p:sp>
      <p:sp>
        <p:nvSpPr>
          <p:cNvPr id="4" name="Rectangle 13"/>
          <p:cNvSpPr>
            <a:spLocks noGrp="1" noChangeArrowheads="1"/>
          </p:cNvSpPr>
          <p:nvPr>
            <p:ph type="sldNum" sz="quarter" idx="10"/>
          </p:nvPr>
        </p:nvSpPr>
        <p:spPr>
          <a:xfrm>
            <a:off x="9121775" y="6499226"/>
            <a:ext cx="660400" cy="244475"/>
          </a:xfrm>
          <a:prstGeom prst="rect">
            <a:avLst/>
          </a:prstGeom>
          <a:ln/>
        </p:spPr>
        <p:txBody>
          <a:bodyPr/>
          <a:lstStyle>
            <a:lvl1pPr>
              <a:defRPr/>
            </a:lvl1pPr>
          </a:lstStyle>
          <a:p>
            <a:pPr>
              <a:defRPr/>
            </a:pPr>
            <a:fld id="{9B45A282-3F0B-4188-916B-2A57383D4893}" type="slidenum">
              <a:rPr lang="en-US"/>
              <a:pPr>
                <a:defRPr/>
              </a:pPr>
              <a:t>‹#›</a:t>
            </a:fld>
            <a:endParaRPr lang="en-US"/>
          </a:p>
        </p:txBody>
      </p:sp>
      <p:sp>
        <p:nvSpPr>
          <p:cNvPr id="5" name="Rectangle 12"/>
          <p:cNvSpPr>
            <a:spLocks noGrp="1" noChangeArrowheads="1"/>
          </p:cNvSpPr>
          <p:nvPr>
            <p:ph type="ftr" sz="quarter" idx="11"/>
          </p:nvPr>
        </p:nvSpPr>
        <p:spPr>
          <a:xfrm>
            <a:off x="1320800" y="6527800"/>
            <a:ext cx="7264400" cy="228600"/>
          </a:xfrm>
          <a:prstGeom prst="rect">
            <a:avLst/>
          </a:prstGeom>
          <a:ln/>
        </p:spPr>
        <p:txBody>
          <a:bodyPr/>
          <a:lstStyle>
            <a:lvl1pPr>
              <a:defRPr/>
            </a:lvl1pPr>
          </a:lstStyle>
          <a:p>
            <a:pPr>
              <a:defRPr/>
            </a:pPr>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a:xfrm>
            <a:off x="742950" y="6248400"/>
            <a:ext cx="2063750" cy="45720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384550" y="6248400"/>
            <a:ext cx="3136900" cy="45720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r>
              <a:rPr lang="en-US"/>
              <a:t> Page </a:t>
            </a:r>
            <a:fld id="{DEEEBF1B-D52F-4970-AFB9-DF8FE68EB834}" type="slidenum">
              <a:rPr lang="en-US"/>
              <a:pPr/>
              <a:t>‹#›</a:t>
            </a:fld>
            <a:endParaRPr lang="en-US"/>
          </a:p>
        </p:txBody>
      </p:sp>
    </p:spTree>
    <p:extLst>
      <p:ext uri="{BB962C8B-B14F-4D97-AF65-F5344CB8AC3E}">
        <p14:creationId xmlns:p14="http://schemas.microsoft.com/office/powerpoint/2010/main" xmlns="" val="238497158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sp>
        <p:nvSpPr>
          <p:cNvPr id="15" name="Title 14"/>
          <p:cNvSpPr>
            <a:spLocks noGrp="1"/>
          </p:cNvSpPr>
          <p:nvPr>
            <p:ph type="title"/>
          </p:nvPr>
        </p:nvSpPr>
        <p:spPr bwMode="gray">
          <a:xfrm>
            <a:off x="273051" y="0"/>
            <a:ext cx="7705725" cy="982663"/>
          </a:xfrm>
          <a:prstGeom prst="rect">
            <a:avLst/>
          </a:prstGeom>
        </p:spPr>
        <p:txBody>
          <a:bodyPr/>
          <a:lstStyle/>
          <a:p>
            <a:pPr lvl="0"/>
            <a:r>
              <a:rPr lang="en-US" dirty="0" smtClean="0"/>
              <a:t>Click to edit Master title style</a:t>
            </a:r>
            <a:endParaRPr lang="en-GB" dirty="0"/>
          </a:p>
        </p:txBody>
      </p:sp>
      <p:sp>
        <p:nvSpPr>
          <p:cNvPr id="6" name="Text Placeholder 5"/>
          <p:cNvSpPr>
            <a:spLocks noGrp="1"/>
          </p:cNvSpPr>
          <p:nvPr>
            <p:ph type="body" sz="quarter" idx="10"/>
          </p:nvPr>
        </p:nvSpPr>
        <p:spPr bwMode="gray"/>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xmlns="" val="204031241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hyperlink" Target="https://www.google.co.za/url?sa=i&amp;rct=j&amp;q=&amp;esrc=s&amp;source=images&amp;cd=&amp;cad=rja&amp;uact=8&amp;ved=0ahUKEwjExJCZvpLKAhXBXBQKHUltCYgQjRwIBw&amp;url=https://www.prasa.com/&amp;psig=AFQjCNEqLnWlA8vmvTq-E0iG2hdK0MkVRg&amp;ust=1452076818085128" TargetMode="Externa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bwMode="auto">
          <a:xfrm>
            <a:off x="0" y="-1"/>
            <a:ext cx="9906000" cy="1268413"/>
          </a:xfrm>
          <a:prstGeom prst="rect">
            <a:avLst/>
          </a:prstGeom>
          <a:solidFill>
            <a:srgbClr val="00B0F0"/>
          </a:solidFill>
          <a:ln w="635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ZA" sz="1800" b="0" i="0" u="none" strike="noStrike" cap="none" normalizeH="0" baseline="0" noProof="0" smtClean="0">
              <a:ln>
                <a:noFill/>
              </a:ln>
              <a:solidFill>
                <a:schemeClr val="tx1"/>
              </a:solidFill>
              <a:effectLst/>
              <a:latin typeface="Univers 45 Light" pitchFamily="2" charset="0"/>
            </a:endParaRPr>
          </a:p>
        </p:txBody>
      </p:sp>
      <p:sp>
        <p:nvSpPr>
          <p:cNvPr id="11" name="Rectangle 10"/>
          <p:cNvSpPr/>
          <p:nvPr userDrawn="1"/>
        </p:nvSpPr>
        <p:spPr bwMode="auto">
          <a:xfrm>
            <a:off x="0" y="1124744"/>
            <a:ext cx="9906000" cy="5400600"/>
          </a:xfrm>
          <a:prstGeom prst="rect">
            <a:avLst/>
          </a:prstGeom>
          <a:gradFill>
            <a:gsLst>
              <a:gs pos="0">
                <a:schemeClr val="bg1">
                  <a:lumMod val="85000"/>
                </a:schemeClr>
              </a:gs>
              <a:gs pos="50000">
                <a:schemeClr val="bg1">
                  <a:lumMod val="95000"/>
                </a:schemeClr>
              </a:gs>
              <a:gs pos="50000">
                <a:schemeClr val="bg1"/>
              </a:gs>
            </a:gsLst>
            <a:lin ang="5400000" scaled="0"/>
          </a:gradFill>
          <a:ln w="635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ZA" sz="1800" b="0" i="0" u="none" strike="noStrike" cap="none" normalizeH="0" baseline="0" noProof="0" smtClean="0">
              <a:ln>
                <a:noFill/>
              </a:ln>
              <a:solidFill>
                <a:schemeClr val="tx1"/>
              </a:solidFill>
              <a:effectLst/>
              <a:latin typeface="Univers 45 Light" pitchFamily="2" charset="0"/>
            </a:endParaRPr>
          </a:p>
        </p:txBody>
      </p:sp>
      <p:sp>
        <p:nvSpPr>
          <p:cNvPr id="12" name="Rounded Rectangle 11"/>
          <p:cNvSpPr/>
          <p:nvPr userDrawn="1"/>
        </p:nvSpPr>
        <p:spPr bwMode="auto">
          <a:xfrm>
            <a:off x="200472" y="260648"/>
            <a:ext cx="9505056" cy="6408712"/>
          </a:xfrm>
          <a:prstGeom prst="roundRect">
            <a:avLst>
              <a:gd name="adj" fmla="val 1869"/>
            </a:avLst>
          </a:prstGeom>
          <a:solidFill>
            <a:schemeClr val="bg1"/>
          </a:solidFill>
          <a:ln w="6350" cap="flat" cmpd="sng" algn="ctr">
            <a:noFill/>
            <a:prstDash val="solid"/>
            <a:round/>
            <a:headEnd type="none" w="med" len="med"/>
            <a:tailEnd type="none" w="med" len="med"/>
          </a:ln>
          <a:effectLst>
            <a:outerShdw blurRad="50800" dir="16200000" sx="102000" sy="102000" rotWithShape="0">
              <a:prstClr val="black">
                <a:alpha val="11000"/>
              </a:prstClr>
            </a:outerShdw>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ZA" sz="1800" b="0" i="0" u="none" strike="noStrike" cap="none" normalizeH="0" baseline="0" noProof="0" smtClean="0">
              <a:ln>
                <a:noFill/>
              </a:ln>
              <a:solidFill>
                <a:schemeClr val="tx1"/>
              </a:solidFill>
              <a:effectLst/>
              <a:latin typeface="Univers 45 Light" pitchFamily="2" charset="0"/>
            </a:endParaRPr>
          </a:p>
        </p:txBody>
      </p:sp>
      <p:sp>
        <p:nvSpPr>
          <p:cNvPr id="10" name="Rectangle 9"/>
          <p:cNvSpPr/>
          <p:nvPr userDrawn="1"/>
        </p:nvSpPr>
        <p:spPr bwMode="auto">
          <a:xfrm flipV="1">
            <a:off x="0" y="6479626"/>
            <a:ext cx="9906000" cy="378374"/>
          </a:xfrm>
          <a:prstGeom prst="rect">
            <a:avLst/>
          </a:prstGeom>
          <a:solidFill>
            <a:schemeClr val="accent1">
              <a:lumMod val="60000"/>
              <a:lumOff val="40000"/>
            </a:schemeClr>
          </a:solidFill>
          <a:ln w="635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ZA" sz="1800" b="0" i="0" u="none" strike="noStrike" cap="none" normalizeH="0" baseline="0" noProof="0" smtClean="0">
              <a:ln>
                <a:noFill/>
              </a:ln>
              <a:solidFill>
                <a:schemeClr val="tx1"/>
              </a:solidFill>
              <a:effectLst/>
              <a:latin typeface="Univers 45 Light" pitchFamily="2" charset="0"/>
            </a:endParaRPr>
          </a:p>
        </p:txBody>
      </p:sp>
      <p:sp>
        <p:nvSpPr>
          <p:cNvPr id="81938" name="Rectangle 18"/>
          <p:cNvSpPr>
            <a:spLocks noGrp="1" noChangeArrowheads="1"/>
          </p:cNvSpPr>
          <p:nvPr>
            <p:ph type="body" idx="1"/>
          </p:nvPr>
        </p:nvSpPr>
        <p:spPr bwMode="auto">
          <a:xfrm>
            <a:off x="416496" y="1484785"/>
            <a:ext cx="9072438" cy="4823941"/>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ZA" noProof="0" dirty="0" smtClean="0"/>
              <a:t>Click to edit Master text styles</a:t>
            </a:r>
          </a:p>
          <a:p>
            <a:pPr lvl="1"/>
            <a:r>
              <a:rPr lang="en-ZA" noProof="0" dirty="0" smtClean="0"/>
              <a:t>Second level</a:t>
            </a:r>
          </a:p>
          <a:p>
            <a:pPr marL="180975" marR="0" lvl="1" indent="-179388" algn="l" defTabSz="914400" rtl="0" eaLnBrk="1" fontAlgn="base" latinLnBrk="0" hangingPunct="1">
              <a:lnSpc>
                <a:spcPct val="100000"/>
              </a:lnSpc>
              <a:spcBef>
                <a:spcPct val="40000"/>
              </a:spcBef>
              <a:spcAft>
                <a:spcPct val="0"/>
              </a:spcAft>
              <a:buClr>
                <a:srgbClr val="68820B"/>
              </a:buClr>
              <a:buSzPct val="85000"/>
              <a:buFont typeface="Wingdings" pitchFamily="2" charset="2"/>
              <a:buChar char="l"/>
              <a:tabLst/>
              <a:defRPr/>
            </a:pPr>
            <a:r>
              <a:rPr lang="en-ZA" noProof="0" dirty="0" smtClean="0"/>
              <a:t>Third level</a:t>
            </a:r>
          </a:p>
          <a:p>
            <a:pPr lvl="2"/>
            <a:r>
              <a:rPr lang="en-ZA" noProof="0" dirty="0" smtClean="0"/>
              <a:t>Fourth level</a:t>
            </a:r>
          </a:p>
        </p:txBody>
      </p:sp>
      <p:sp>
        <p:nvSpPr>
          <p:cNvPr id="81940" name="Rectangle 20"/>
          <p:cNvSpPr>
            <a:spLocks noGrp="1" noChangeArrowheads="1"/>
          </p:cNvSpPr>
          <p:nvPr>
            <p:ph type="title"/>
          </p:nvPr>
        </p:nvSpPr>
        <p:spPr bwMode="black">
          <a:xfrm>
            <a:off x="416497" y="286099"/>
            <a:ext cx="7562279" cy="982663"/>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en-ZA" noProof="0" smtClean="0"/>
              <a:t>Click to edit Master title style</a:t>
            </a:r>
          </a:p>
        </p:txBody>
      </p:sp>
      <p:sp>
        <p:nvSpPr>
          <p:cNvPr id="81941" name="Rectangle 21"/>
          <p:cNvSpPr>
            <a:spLocks noGrp="1" noChangeArrowheads="1"/>
          </p:cNvSpPr>
          <p:nvPr>
            <p:ph type="sldNum" sz="quarter" idx="4"/>
          </p:nvPr>
        </p:nvSpPr>
        <p:spPr bwMode="auto">
          <a:xfrm>
            <a:off x="9351965" y="6561138"/>
            <a:ext cx="280987" cy="296862"/>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r">
              <a:defRPr sz="1000">
                <a:solidFill>
                  <a:schemeClr val="bg1"/>
                </a:solidFill>
              </a:defRPr>
            </a:lvl1pPr>
          </a:lstStyle>
          <a:p>
            <a:fld id="{1A222D11-9A5B-48CC-9BB6-F5D9F465B546}" type="slidenum">
              <a:rPr lang="en-ZA" noProof="0" smtClean="0"/>
              <a:pPr/>
              <a:t>‹#›</a:t>
            </a:fld>
            <a:endParaRPr lang="en-ZA" noProof="0"/>
          </a:p>
        </p:txBody>
      </p:sp>
      <p:cxnSp>
        <p:nvCxnSpPr>
          <p:cNvPr id="15" name="Straight Connector 14"/>
          <p:cNvCxnSpPr/>
          <p:nvPr userDrawn="1"/>
        </p:nvCxnSpPr>
        <p:spPr bwMode="auto">
          <a:xfrm>
            <a:off x="200472" y="1340768"/>
            <a:ext cx="9505056" cy="0"/>
          </a:xfrm>
          <a:prstGeom prst="line">
            <a:avLst/>
          </a:prstGeom>
          <a:solidFill>
            <a:schemeClr val="bg2"/>
          </a:solidFill>
          <a:ln w="6350" cap="flat" cmpd="sng" algn="ctr">
            <a:solidFill>
              <a:srgbClr val="ACACAC"/>
            </a:solidFill>
            <a:prstDash val="solid"/>
            <a:round/>
            <a:headEnd type="none" w="med" len="med"/>
            <a:tailEnd type="none" w="med" len="med"/>
          </a:ln>
          <a:effectLst/>
        </p:spPr>
      </p:cxnSp>
      <p:pic>
        <p:nvPicPr>
          <p:cNvPr id="14" name="irc_mi" descr="https://www.prasa.com/images/logo.png">
            <a:hlinkClick r:id="rId11"/>
          </p:cNvPr>
          <p:cNvPicPr/>
          <p:nvPr userDrawn="1"/>
        </p:nvPicPr>
        <p:blipFill>
          <a:blip r:embed="rId12" cstate="print">
            <a:extLst>
              <a:ext uri="{28A0092B-C50C-407E-A947-70E740481C1C}">
                <a14:useLocalDpi xmlns:a14="http://schemas.microsoft.com/office/drawing/2010/main" xmlns="" val="0"/>
              </a:ext>
            </a:extLst>
          </a:blip>
          <a:srcRect/>
          <a:stretch>
            <a:fillRect/>
          </a:stretch>
        </p:blipFill>
        <p:spPr bwMode="auto">
          <a:xfrm>
            <a:off x="7201912" y="286098"/>
            <a:ext cx="2421496" cy="838646"/>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9" r:id="rId3"/>
    <p:sldLayoutId id="2147483661" r:id="rId4"/>
    <p:sldLayoutId id="2147483662" r:id="rId5"/>
    <p:sldLayoutId id="2147483660" r:id="rId6"/>
    <p:sldLayoutId id="2147483664" r:id="rId7"/>
    <p:sldLayoutId id="2147483667" r:id="rId8"/>
    <p:sldLayoutId id="2147483668" r:id="rId9"/>
  </p:sldLayoutIdLst>
  <mc:AlternateContent xmlns:mc="http://schemas.openxmlformats.org/markup-compatibility/2006">
    <mc:Choice xmlns:p14="http://schemas.microsoft.com/office/powerpoint/2010/main" xmlns="" Requires="p14">
      <p:transition spd="slow" p14:dur="2000"/>
    </mc:Choice>
    <mc:Fallback>
      <p:transition spd="slow"/>
    </mc:Fallback>
  </mc:AlternateContent>
  <p:hf hdr="0" ftr="0" dt="0"/>
  <p:txStyles>
    <p:titleStyle>
      <a:lvl1pPr algn="l" rtl="0" fontAlgn="base">
        <a:spcBef>
          <a:spcPct val="0"/>
        </a:spcBef>
        <a:spcAft>
          <a:spcPct val="0"/>
        </a:spcAft>
        <a:defRPr b="1">
          <a:solidFill>
            <a:srgbClr val="F38E31"/>
          </a:solidFill>
          <a:latin typeface="Arial" pitchFamily="34" charset="0"/>
          <a:ea typeface="+mj-ea"/>
          <a:cs typeface="Arial" pitchFamily="34" charset="0"/>
        </a:defRPr>
      </a:lvl1pPr>
      <a:lvl2pPr algn="l" rtl="0" fontAlgn="base">
        <a:spcBef>
          <a:spcPct val="0"/>
        </a:spcBef>
        <a:spcAft>
          <a:spcPct val="0"/>
        </a:spcAft>
        <a:defRPr b="1">
          <a:solidFill>
            <a:schemeClr val="bg1"/>
          </a:solidFill>
          <a:latin typeface="Univers 45 Light" pitchFamily="2" charset="0"/>
        </a:defRPr>
      </a:lvl2pPr>
      <a:lvl3pPr algn="l" rtl="0" fontAlgn="base">
        <a:spcBef>
          <a:spcPct val="0"/>
        </a:spcBef>
        <a:spcAft>
          <a:spcPct val="0"/>
        </a:spcAft>
        <a:defRPr b="1">
          <a:solidFill>
            <a:schemeClr val="bg1"/>
          </a:solidFill>
          <a:latin typeface="Univers 45 Light" pitchFamily="2" charset="0"/>
        </a:defRPr>
      </a:lvl3pPr>
      <a:lvl4pPr algn="l" rtl="0" fontAlgn="base">
        <a:spcBef>
          <a:spcPct val="0"/>
        </a:spcBef>
        <a:spcAft>
          <a:spcPct val="0"/>
        </a:spcAft>
        <a:defRPr b="1">
          <a:solidFill>
            <a:schemeClr val="bg1"/>
          </a:solidFill>
          <a:latin typeface="Univers 45 Light" pitchFamily="2" charset="0"/>
        </a:defRPr>
      </a:lvl4pPr>
      <a:lvl5pPr algn="l" rtl="0" fontAlgn="base">
        <a:spcBef>
          <a:spcPct val="0"/>
        </a:spcBef>
        <a:spcAft>
          <a:spcPct val="0"/>
        </a:spcAft>
        <a:defRPr b="1">
          <a:solidFill>
            <a:schemeClr val="bg1"/>
          </a:solidFill>
          <a:latin typeface="Univers 45 Light" pitchFamily="2" charset="0"/>
        </a:defRPr>
      </a:lvl5pPr>
      <a:lvl6pPr marL="457200" algn="l" rtl="0" fontAlgn="base">
        <a:spcBef>
          <a:spcPct val="0"/>
        </a:spcBef>
        <a:spcAft>
          <a:spcPct val="0"/>
        </a:spcAft>
        <a:defRPr b="1">
          <a:solidFill>
            <a:schemeClr val="bg1"/>
          </a:solidFill>
          <a:latin typeface="Univers 45 Light" pitchFamily="2" charset="0"/>
        </a:defRPr>
      </a:lvl6pPr>
      <a:lvl7pPr marL="914400" algn="l" rtl="0" fontAlgn="base">
        <a:spcBef>
          <a:spcPct val="0"/>
        </a:spcBef>
        <a:spcAft>
          <a:spcPct val="0"/>
        </a:spcAft>
        <a:defRPr b="1">
          <a:solidFill>
            <a:schemeClr val="bg1"/>
          </a:solidFill>
          <a:latin typeface="Univers 45 Light" pitchFamily="2" charset="0"/>
        </a:defRPr>
      </a:lvl7pPr>
      <a:lvl8pPr marL="1371600" algn="l" rtl="0" fontAlgn="base">
        <a:spcBef>
          <a:spcPct val="0"/>
        </a:spcBef>
        <a:spcAft>
          <a:spcPct val="0"/>
        </a:spcAft>
        <a:defRPr b="1">
          <a:solidFill>
            <a:schemeClr val="bg1"/>
          </a:solidFill>
          <a:latin typeface="Univers 45 Light" pitchFamily="2" charset="0"/>
        </a:defRPr>
      </a:lvl8pPr>
      <a:lvl9pPr marL="1828800" algn="l" rtl="0" fontAlgn="base">
        <a:spcBef>
          <a:spcPct val="0"/>
        </a:spcBef>
        <a:spcAft>
          <a:spcPct val="0"/>
        </a:spcAft>
        <a:defRPr b="1">
          <a:solidFill>
            <a:schemeClr val="bg1"/>
          </a:solidFill>
          <a:latin typeface="Univers 45 Light" pitchFamily="2" charset="0"/>
        </a:defRPr>
      </a:lvl9pPr>
    </p:titleStyle>
    <p:bodyStyle>
      <a:lvl1pPr algn="l" rtl="0" fontAlgn="base">
        <a:spcBef>
          <a:spcPts val="600"/>
        </a:spcBef>
        <a:spcAft>
          <a:spcPct val="0"/>
        </a:spcAft>
        <a:defRPr sz="1000" b="1">
          <a:solidFill>
            <a:srgbClr val="ACACAC"/>
          </a:solidFill>
          <a:latin typeface="Arial" pitchFamily="34" charset="0"/>
          <a:ea typeface="+mn-ea"/>
          <a:cs typeface="Arial" pitchFamily="34" charset="0"/>
        </a:defRPr>
      </a:lvl1pPr>
      <a:lvl2pPr marL="0" marR="0" indent="1588" algn="l" defTabSz="914400" rtl="0" eaLnBrk="1" fontAlgn="base" latinLnBrk="0" hangingPunct="1">
        <a:lnSpc>
          <a:spcPct val="100000"/>
        </a:lnSpc>
        <a:spcBef>
          <a:spcPts val="600"/>
        </a:spcBef>
        <a:spcAft>
          <a:spcPct val="0"/>
        </a:spcAft>
        <a:buClr>
          <a:srgbClr val="68820B"/>
        </a:buClr>
        <a:buSzPct val="85000"/>
        <a:buFont typeface="Wingdings" pitchFamily="2" charset="2"/>
        <a:buNone/>
        <a:tabLst/>
        <a:defRPr sz="1000">
          <a:solidFill>
            <a:schemeClr val="bg1">
              <a:lumMod val="50000"/>
            </a:schemeClr>
          </a:solidFill>
          <a:latin typeface="Arial" pitchFamily="34" charset="0"/>
          <a:cs typeface="Arial" pitchFamily="34" charset="0"/>
        </a:defRPr>
      </a:lvl2pPr>
      <a:lvl3pPr marL="361950" indent="-179388" algn="l" rtl="0" fontAlgn="base">
        <a:spcBef>
          <a:spcPts val="600"/>
        </a:spcBef>
        <a:spcAft>
          <a:spcPct val="0"/>
        </a:spcAft>
        <a:buClr>
          <a:srgbClr val="68820B"/>
        </a:buClr>
        <a:buSzPct val="85000"/>
        <a:buFont typeface="Symbol" pitchFamily="18" charset="2"/>
        <a:buChar char="-"/>
        <a:defRPr sz="1000">
          <a:solidFill>
            <a:schemeClr val="bg1">
              <a:lumMod val="50000"/>
            </a:schemeClr>
          </a:solidFill>
          <a:latin typeface="Arial" pitchFamily="34" charset="0"/>
          <a:cs typeface="Arial" pitchFamily="34" charset="0"/>
        </a:defRPr>
      </a:lvl3pPr>
      <a:lvl4pPr marL="541338" indent="-177800" algn="l" rtl="0" fontAlgn="base">
        <a:spcBef>
          <a:spcPts val="600"/>
        </a:spcBef>
        <a:spcAft>
          <a:spcPct val="0"/>
        </a:spcAft>
        <a:buClr>
          <a:srgbClr val="68820B"/>
        </a:buClr>
        <a:buSzPct val="85000"/>
        <a:buFont typeface="Wingdings" pitchFamily="2" charset="2"/>
        <a:buChar char="l"/>
        <a:defRPr sz="1000">
          <a:solidFill>
            <a:schemeClr val="bg1">
              <a:lumMod val="50000"/>
            </a:schemeClr>
          </a:solidFill>
          <a:latin typeface="Arial" pitchFamily="34" charset="0"/>
          <a:cs typeface="Arial" pitchFamily="34" charset="0"/>
        </a:defRPr>
      </a:lvl4pPr>
      <a:lvl5pPr marL="723900" indent="-180975" algn="l" rtl="0" fontAlgn="base">
        <a:spcBef>
          <a:spcPts val="600"/>
        </a:spcBef>
        <a:spcAft>
          <a:spcPct val="0"/>
        </a:spcAft>
        <a:buClr>
          <a:srgbClr val="68820B"/>
        </a:buClr>
        <a:buSzPct val="85000"/>
        <a:buFont typeface="Symbol" pitchFamily="18" charset="2"/>
        <a:buChar char="-"/>
        <a:defRPr sz="1000">
          <a:solidFill>
            <a:schemeClr val="bg1">
              <a:lumMod val="50000"/>
            </a:schemeClr>
          </a:solidFill>
          <a:latin typeface="Arial" pitchFamily="34" charset="0"/>
          <a:cs typeface="Arial" pitchFamily="34" charset="0"/>
        </a:defRPr>
      </a:lvl5pPr>
      <a:lvl6pPr marL="1181100" indent="-180975" algn="l" rtl="0" fontAlgn="base">
        <a:spcBef>
          <a:spcPct val="40000"/>
        </a:spcBef>
        <a:spcAft>
          <a:spcPct val="0"/>
        </a:spcAft>
        <a:buClr>
          <a:schemeClr val="tx2"/>
        </a:buClr>
        <a:buSzPct val="85000"/>
        <a:buFont typeface="Symbol" pitchFamily="18" charset="2"/>
        <a:buChar char="-"/>
        <a:defRPr sz="1000">
          <a:solidFill>
            <a:schemeClr val="tx1"/>
          </a:solidFill>
          <a:latin typeface="+mn-lt"/>
        </a:defRPr>
      </a:lvl6pPr>
      <a:lvl7pPr marL="1638300" indent="-180975" algn="l" rtl="0" fontAlgn="base">
        <a:spcBef>
          <a:spcPct val="40000"/>
        </a:spcBef>
        <a:spcAft>
          <a:spcPct val="0"/>
        </a:spcAft>
        <a:buClr>
          <a:schemeClr val="tx2"/>
        </a:buClr>
        <a:buSzPct val="85000"/>
        <a:buFont typeface="Symbol" pitchFamily="18" charset="2"/>
        <a:buChar char="-"/>
        <a:defRPr sz="1000">
          <a:solidFill>
            <a:schemeClr val="tx1"/>
          </a:solidFill>
          <a:latin typeface="+mn-lt"/>
        </a:defRPr>
      </a:lvl7pPr>
      <a:lvl8pPr marL="2095500" indent="-180975" algn="l" rtl="0" fontAlgn="base">
        <a:spcBef>
          <a:spcPct val="40000"/>
        </a:spcBef>
        <a:spcAft>
          <a:spcPct val="0"/>
        </a:spcAft>
        <a:buClr>
          <a:schemeClr val="tx2"/>
        </a:buClr>
        <a:buSzPct val="85000"/>
        <a:buFont typeface="Symbol" pitchFamily="18" charset="2"/>
        <a:buChar char="-"/>
        <a:defRPr sz="1000">
          <a:solidFill>
            <a:schemeClr val="tx1"/>
          </a:solidFill>
          <a:latin typeface="+mn-lt"/>
        </a:defRPr>
      </a:lvl8pPr>
      <a:lvl9pPr marL="2552700" indent="-180975" algn="l" rtl="0" fontAlgn="base">
        <a:spcBef>
          <a:spcPct val="40000"/>
        </a:spcBef>
        <a:spcAft>
          <a:spcPct val="0"/>
        </a:spcAft>
        <a:buClr>
          <a:schemeClr val="tx2"/>
        </a:buClr>
        <a:buSzPct val="85000"/>
        <a:buFont typeface="Symbol" pitchFamily="18" charset="2"/>
        <a:buChar char="-"/>
        <a:defRPr sz="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ogle.co.za/url?sa=i&amp;rct=j&amp;q=&amp;esrc=s&amp;source=images&amp;cd=&amp;cad=rja&amp;uact=8&amp;ved=0ahUKEwjExJCZvpLKAhXBXBQKHUltCYgQjRwIBw&amp;url=https://www.prasa.com/&amp;psig=AFQjCNEqLnWlA8vmvTq-E0iG2hdK0MkVRg&amp;ust=1452076818085128"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4294967295"/>
          </p:nvPr>
        </p:nvSpPr>
        <p:spPr>
          <a:xfrm>
            <a:off x="273050" y="3994965"/>
            <a:ext cx="9359900" cy="470803"/>
          </a:xfrm>
        </p:spPr>
        <p:txBody>
          <a:bodyPr/>
          <a:lstStyle/>
          <a:p>
            <a:pPr algn="ctr"/>
            <a:r>
              <a:rPr lang="en-ZA" sz="2800" dirty="0" smtClean="0"/>
              <a:t>SUPPLY CHAIN MANAGEMENT INTERVENTION PLAN </a:t>
            </a:r>
          </a:p>
          <a:p>
            <a:endParaRPr lang="en-ZA" sz="2800" dirty="0"/>
          </a:p>
        </p:txBody>
      </p:sp>
      <p:sp>
        <p:nvSpPr>
          <p:cNvPr id="6" name="Text Placeholder 5"/>
          <p:cNvSpPr>
            <a:spLocks noGrp="1"/>
          </p:cNvSpPr>
          <p:nvPr>
            <p:ph type="body" sz="quarter" idx="4294967295"/>
          </p:nvPr>
        </p:nvSpPr>
        <p:spPr>
          <a:xfrm>
            <a:off x="273050" y="4916188"/>
            <a:ext cx="9359900" cy="712250"/>
          </a:xfrm>
        </p:spPr>
        <p:txBody>
          <a:bodyPr/>
          <a:lstStyle/>
          <a:p>
            <a:r>
              <a:rPr lang="en-US" dirty="0" smtClean="0"/>
              <a:t> </a:t>
            </a:r>
            <a:endParaRPr lang="en-ZA" dirty="0"/>
          </a:p>
        </p:txBody>
      </p:sp>
      <p:sp>
        <p:nvSpPr>
          <p:cNvPr id="2" name="TextBox 1"/>
          <p:cNvSpPr txBox="1"/>
          <p:nvPr/>
        </p:nvSpPr>
        <p:spPr>
          <a:xfrm>
            <a:off x="4660789" y="4856400"/>
            <a:ext cx="3616611" cy="830997"/>
          </a:xfrm>
          <a:prstGeom prst="rect">
            <a:avLst/>
          </a:prstGeom>
          <a:noFill/>
        </p:spPr>
        <p:txBody>
          <a:bodyPr wrap="square" rtlCol="0">
            <a:spAutoFit/>
          </a:bodyPr>
          <a:lstStyle/>
          <a:p>
            <a:r>
              <a:rPr lang="en-ZA" sz="2400" b="1" dirty="0" smtClean="0">
                <a:latin typeface="Arial" pitchFamily="34" charset="0"/>
                <a:cs typeface="Arial" pitchFamily="34" charset="0"/>
              </a:rPr>
              <a:t>M Gingcana</a:t>
            </a:r>
          </a:p>
          <a:p>
            <a:r>
              <a:rPr lang="en-ZA" sz="2400" b="1" dirty="0" smtClean="0">
                <a:latin typeface="Arial" pitchFamily="34" charset="0"/>
                <a:cs typeface="Arial" pitchFamily="34" charset="0"/>
              </a:rPr>
              <a:t>07 March 2016</a:t>
            </a:r>
            <a:endParaRPr lang="en-ZA" sz="2400" b="1" dirty="0">
              <a:latin typeface="Arial" pitchFamily="34" charset="0"/>
              <a:cs typeface="Arial" pitchFamily="34" charset="0"/>
            </a:endParaRPr>
          </a:p>
        </p:txBody>
      </p:sp>
      <p:pic>
        <p:nvPicPr>
          <p:cNvPr id="5" name="irc_mi" descr="https://www.prasa.com/images/logo.png">
            <a:hlinkClick r:id="rId2"/>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53891" y="4769328"/>
            <a:ext cx="2421496" cy="838646"/>
          </a:xfrm>
          <a:prstGeom prst="rect">
            <a:avLst/>
          </a:prstGeom>
          <a:noFill/>
          <a:ln>
            <a:noFill/>
          </a:ln>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9B45A282-3F0B-4188-916B-2A57383D4893}" type="slidenum">
              <a:rPr lang="en-US" smtClean="0"/>
              <a:pPr>
                <a:defRPr/>
              </a:pPr>
              <a:t>9</a:t>
            </a:fld>
            <a:endParaRPr lang="en-US"/>
          </a:p>
        </p:txBody>
      </p:sp>
      <p:pic>
        <p:nvPicPr>
          <p:cNvPr id="9" name="Picture 8"/>
          <p:cNvPicPr>
            <a:picLocks noChangeAspect="1"/>
          </p:cNvPicPr>
          <p:nvPr/>
        </p:nvPicPr>
        <p:blipFill>
          <a:blip r:embed="rId2" cstate="print">
            <a:extLst>
              <a:ext uri="{BEBA8EAE-BF5A-486C-A8C5-ECC9F3942E4B}">
                <a14:imgProps xmlns:a14="http://schemas.microsoft.com/office/drawing/2010/main" xmlns="">
                  <a14:imgLayer r:embed="rId3">
                    <a14:imgEffect>
                      <a14:brightnessContrast bright="40000" contrast="20000"/>
                    </a14:imgEffect>
                  </a14:imgLayer>
                </a14:imgProps>
              </a:ext>
              <a:ext uri="{28A0092B-C50C-407E-A947-70E740481C1C}">
                <a14:useLocalDpi xmlns:a14="http://schemas.microsoft.com/office/drawing/2010/main" xmlns="" val="0"/>
              </a:ext>
            </a:extLst>
          </a:blip>
          <a:stretch>
            <a:fillRect/>
          </a:stretch>
        </p:blipFill>
        <p:spPr>
          <a:xfrm>
            <a:off x="235592" y="1423382"/>
            <a:ext cx="9627492" cy="2065543"/>
          </a:xfrm>
          <a:prstGeom prst="rect">
            <a:avLst/>
          </a:prstGeom>
        </p:spPr>
      </p:pic>
      <p:sp>
        <p:nvSpPr>
          <p:cNvPr id="26" name="Title 1"/>
          <p:cNvSpPr txBox="1">
            <a:spLocks/>
          </p:cNvSpPr>
          <p:nvPr/>
        </p:nvSpPr>
        <p:spPr bwMode="black">
          <a:xfrm>
            <a:off x="301172" y="359877"/>
            <a:ext cx="7562279" cy="982663"/>
          </a:xfrm>
          <a:prstGeom prst="rect">
            <a:avLst/>
          </a:prstGeom>
          <a:noFill/>
          <a:ln w="9525">
            <a:noFill/>
            <a:miter lim="800000"/>
            <a:headEnd/>
            <a:tailEnd/>
          </a:ln>
          <a:effectLst/>
        </p:spPr>
        <p:txBody>
          <a:bodyPr vert="horz" wrap="square" lIns="0" tIns="0" rIns="0" bIns="0" numCol="1" anchor="ctr" anchorCtr="0" compatLnSpc="1">
            <a:prstTxWarp prst="textNoShape">
              <a:avLst/>
            </a:prstTxWarp>
            <a:noAutofit/>
          </a:bodyPr>
          <a:lstStyle>
            <a:defPPr>
              <a:defRPr lang="en-GB"/>
            </a:defPPr>
            <a:lvl1pPr>
              <a:defRPr sz="2800" b="1" baseline="0">
                <a:solidFill>
                  <a:schemeClr val="bg1">
                    <a:lumMod val="50000"/>
                  </a:schemeClr>
                </a:solidFill>
                <a:latin typeface="Arial" pitchFamily="34" charset="0"/>
                <a:ea typeface="+mj-ea"/>
                <a:cs typeface="Arial" pitchFamily="34" charset="0"/>
              </a:defRPr>
            </a:lvl1pPr>
            <a:lvl2pPr algn="l">
              <a:defRPr b="1">
                <a:solidFill>
                  <a:schemeClr val="bg1"/>
                </a:solidFill>
              </a:defRPr>
            </a:lvl2pPr>
            <a:lvl3pPr algn="l">
              <a:defRPr b="1">
                <a:solidFill>
                  <a:schemeClr val="bg1"/>
                </a:solidFill>
              </a:defRPr>
            </a:lvl3pPr>
            <a:lvl4pPr algn="l">
              <a:defRPr b="1">
                <a:solidFill>
                  <a:schemeClr val="bg1"/>
                </a:solidFill>
              </a:defRPr>
            </a:lvl4pPr>
            <a:lvl5pPr algn="l">
              <a:defRPr b="1">
                <a:solidFill>
                  <a:schemeClr val="bg1"/>
                </a:solidFill>
              </a:defRPr>
            </a:lvl5pPr>
            <a:lvl6pPr marL="457200" fontAlgn="base">
              <a:spcBef>
                <a:spcPct val="0"/>
              </a:spcBef>
              <a:spcAft>
                <a:spcPct val="0"/>
              </a:spcAft>
              <a:defRPr b="1">
                <a:solidFill>
                  <a:schemeClr val="bg1"/>
                </a:solidFill>
              </a:defRPr>
            </a:lvl6pPr>
            <a:lvl7pPr marL="914400" fontAlgn="base">
              <a:spcBef>
                <a:spcPct val="0"/>
              </a:spcBef>
              <a:spcAft>
                <a:spcPct val="0"/>
              </a:spcAft>
              <a:defRPr b="1">
                <a:solidFill>
                  <a:schemeClr val="bg1"/>
                </a:solidFill>
              </a:defRPr>
            </a:lvl7pPr>
            <a:lvl8pPr marL="1371600" fontAlgn="base">
              <a:spcBef>
                <a:spcPct val="0"/>
              </a:spcBef>
              <a:spcAft>
                <a:spcPct val="0"/>
              </a:spcAft>
              <a:defRPr b="1">
                <a:solidFill>
                  <a:schemeClr val="bg1"/>
                </a:solidFill>
              </a:defRPr>
            </a:lvl8pPr>
            <a:lvl9pPr marL="1828800" fontAlgn="base">
              <a:spcBef>
                <a:spcPct val="0"/>
              </a:spcBef>
              <a:spcAft>
                <a:spcPct val="0"/>
              </a:spcAft>
              <a:defRPr b="1">
                <a:solidFill>
                  <a:schemeClr val="bg1"/>
                </a:solidFill>
              </a:defRPr>
            </a:lvl9pPr>
          </a:lstStyle>
          <a:p>
            <a:r>
              <a:rPr lang="en-ZA" sz="2400" cap="all" dirty="0" smtClean="0"/>
              <a:t>5. Diagnostics Analysis CONT…</a:t>
            </a:r>
            <a:endParaRPr lang="en-ZA" sz="2400" cap="all" dirty="0"/>
          </a:p>
        </p:txBody>
      </p:sp>
      <p:pic>
        <p:nvPicPr>
          <p:cNvPr id="27" name="Picture 26"/>
          <p:cNvPicPr>
            <a:picLocks noChangeAspect="1"/>
          </p:cNvPicPr>
          <p:nvPr/>
        </p:nvPicPr>
        <p:blipFill>
          <a:blip r:embed="rId2" cstate="print">
            <a:extLst>
              <a:ext uri="{BEBA8EAE-BF5A-486C-A8C5-ECC9F3942E4B}">
                <a14:imgProps xmlns:a14="http://schemas.microsoft.com/office/drawing/2010/main" xmlns="">
                  <a14:imgLayer r:embed="rId3">
                    <a14:imgEffect>
                      <a14:brightnessContrast bright="40000" contrast="20000"/>
                    </a14:imgEffect>
                  </a14:imgLayer>
                </a14:imgProps>
              </a:ext>
              <a:ext uri="{28A0092B-C50C-407E-A947-70E740481C1C}">
                <a14:useLocalDpi xmlns:a14="http://schemas.microsoft.com/office/drawing/2010/main" xmlns="" val="0"/>
              </a:ext>
            </a:extLst>
          </a:blip>
          <a:stretch>
            <a:fillRect/>
          </a:stretch>
        </p:blipFill>
        <p:spPr>
          <a:xfrm>
            <a:off x="192676" y="3076164"/>
            <a:ext cx="9670408" cy="2065543"/>
          </a:xfrm>
          <a:prstGeom prst="rect">
            <a:avLst/>
          </a:prstGeom>
        </p:spPr>
      </p:pic>
      <p:pic>
        <p:nvPicPr>
          <p:cNvPr id="35" name="Picture 34"/>
          <p:cNvPicPr>
            <a:picLocks noChangeAspect="1"/>
          </p:cNvPicPr>
          <p:nvPr/>
        </p:nvPicPr>
        <p:blipFill>
          <a:blip r:embed="rId2" cstate="print">
            <a:extLst>
              <a:ext uri="{BEBA8EAE-BF5A-486C-A8C5-ECC9F3942E4B}">
                <a14:imgProps xmlns:a14="http://schemas.microsoft.com/office/drawing/2010/main" xmlns="">
                  <a14:imgLayer r:embed="rId3">
                    <a14:imgEffect>
                      <a14:brightnessContrast bright="40000" contrast="20000"/>
                    </a14:imgEffect>
                  </a14:imgLayer>
                </a14:imgProps>
              </a:ext>
              <a:ext uri="{28A0092B-C50C-407E-A947-70E740481C1C}">
                <a14:useLocalDpi xmlns:a14="http://schemas.microsoft.com/office/drawing/2010/main" xmlns="" val="0"/>
              </a:ext>
            </a:extLst>
          </a:blip>
          <a:stretch>
            <a:fillRect/>
          </a:stretch>
        </p:blipFill>
        <p:spPr>
          <a:xfrm>
            <a:off x="185272" y="4728946"/>
            <a:ext cx="9670408" cy="2065543"/>
          </a:xfrm>
          <a:prstGeom prst="rect">
            <a:avLst/>
          </a:prstGeom>
        </p:spPr>
      </p:pic>
      <p:sp>
        <p:nvSpPr>
          <p:cNvPr id="5" name="Rectangle 4"/>
          <p:cNvSpPr/>
          <p:nvPr/>
        </p:nvSpPr>
        <p:spPr>
          <a:xfrm>
            <a:off x="301172" y="1637476"/>
            <a:ext cx="2690603" cy="646331"/>
          </a:xfrm>
          <a:prstGeom prst="rect">
            <a:avLst/>
          </a:prstGeom>
        </p:spPr>
        <p:txBody>
          <a:bodyPr wrap="square">
            <a:spAutoFit/>
          </a:bodyPr>
          <a:lstStyle/>
          <a:p>
            <a:pPr algn="l">
              <a:spcBef>
                <a:spcPts val="0"/>
              </a:spcBef>
            </a:pPr>
            <a:r>
              <a:rPr lang="en-US" b="1" dirty="0">
                <a:solidFill>
                  <a:schemeClr val="bg1"/>
                </a:solidFill>
                <a:latin typeface="Arial" pitchFamily="34" charset="0"/>
                <a:cs typeface="Arial" pitchFamily="34" charset="0"/>
              </a:rPr>
              <a:t>SCM Organizational Structure</a:t>
            </a:r>
            <a:endParaRPr lang="en-ZA" b="1" dirty="0">
              <a:solidFill>
                <a:schemeClr val="bg1"/>
              </a:solidFill>
              <a:latin typeface="Arial" pitchFamily="34" charset="0"/>
              <a:cs typeface="Arial" pitchFamily="34" charset="0"/>
            </a:endParaRPr>
          </a:p>
        </p:txBody>
      </p:sp>
      <p:sp>
        <p:nvSpPr>
          <p:cNvPr id="6" name="Rectangle 5"/>
          <p:cNvSpPr/>
          <p:nvPr/>
        </p:nvSpPr>
        <p:spPr>
          <a:xfrm>
            <a:off x="2970451" y="1476650"/>
            <a:ext cx="6401170" cy="1200329"/>
          </a:xfrm>
          <a:prstGeom prst="rect">
            <a:avLst/>
          </a:prstGeom>
        </p:spPr>
        <p:txBody>
          <a:bodyPr wrap="square">
            <a:spAutoFit/>
          </a:bodyPr>
          <a:lstStyle/>
          <a:p>
            <a:pPr marL="285750" indent="-285750" algn="l">
              <a:buFont typeface="Wingdings" pitchFamily="2" charset="2"/>
              <a:buChar char="q"/>
            </a:pPr>
            <a:r>
              <a:rPr lang="en-ZA" dirty="0">
                <a:solidFill>
                  <a:schemeClr val="bg1"/>
                </a:solidFill>
                <a:latin typeface="Arial" pitchFamily="34" charset="0"/>
                <a:cs typeface="Arial" pitchFamily="34" charset="0"/>
              </a:rPr>
              <a:t>Development of new SCM organisational structure factoring support of the various functional streams of the PRASA group through the correct mix of skills sets and competencies.  Also provides for segregation of duties</a:t>
            </a:r>
            <a:endParaRPr lang="en-ZA" dirty="0">
              <a:solidFill>
                <a:schemeClr val="bg1"/>
              </a:solidFill>
            </a:endParaRPr>
          </a:p>
        </p:txBody>
      </p:sp>
      <p:sp>
        <p:nvSpPr>
          <p:cNvPr id="7" name="Rectangle 6"/>
          <p:cNvSpPr/>
          <p:nvPr/>
        </p:nvSpPr>
        <p:spPr>
          <a:xfrm>
            <a:off x="301172" y="3507589"/>
            <a:ext cx="2198038" cy="369332"/>
          </a:xfrm>
          <a:prstGeom prst="rect">
            <a:avLst/>
          </a:prstGeom>
        </p:spPr>
        <p:txBody>
          <a:bodyPr wrap="none">
            <a:spAutoFit/>
          </a:bodyPr>
          <a:lstStyle/>
          <a:p>
            <a:pPr algn="l">
              <a:spcBef>
                <a:spcPts val="0"/>
              </a:spcBef>
            </a:pPr>
            <a:r>
              <a:rPr lang="en-US" b="1" dirty="0">
                <a:solidFill>
                  <a:schemeClr val="bg1"/>
                </a:solidFill>
                <a:latin typeface="Arial" pitchFamily="34" charset="0"/>
                <a:cs typeface="Arial" pitchFamily="34" charset="0"/>
              </a:rPr>
              <a:t>SCM Functionality</a:t>
            </a:r>
            <a:endParaRPr lang="en-ZA" b="1" dirty="0">
              <a:solidFill>
                <a:schemeClr val="bg1"/>
              </a:solidFill>
              <a:latin typeface="Arial" pitchFamily="34" charset="0"/>
              <a:cs typeface="Arial" pitchFamily="34" charset="0"/>
            </a:endParaRPr>
          </a:p>
        </p:txBody>
      </p:sp>
      <p:sp>
        <p:nvSpPr>
          <p:cNvPr id="8" name="Rectangle 7"/>
          <p:cNvSpPr/>
          <p:nvPr/>
        </p:nvSpPr>
        <p:spPr>
          <a:xfrm>
            <a:off x="2970450" y="3058408"/>
            <a:ext cx="6916492" cy="1200329"/>
          </a:xfrm>
          <a:prstGeom prst="rect">
            <a:avLst/>
          </a:prstGeom>
        </p:spPr>
        <p:txBody>
          <a:bodyPr wrap="square">
            <a:spAutoFit/>
          </a:bodyPr>
          <a:lstStyle/>
          <a:p>
            <a:pPr marL="285750" indent="-285750" algn="l">
              <a:buFont typeface="Wingdings" pitchFamily="2" charset="2"/>
              <a:buChar char="q"/>
            </a:pPr>
            <a:r>
              <a:rPr lang="en-ZA" dirty="0" smtClean="0">
                <a:solidFill>
                  <a:schemeClr val="bg1"/>
                </a:solidFill>
                <a:latin typeface="Arial" pitchFamily="34" charset="0"/>
                <a:cs typeface="Arial" pitchFamily="34" charset="0"/>
              </a:rPr>
              <a:t>To introduce the </a:t>
            </a:r>
            <a:r>
              <a:rPr lang="en-ZA" dirty="0">
                <a:solidFill>
                  <a:schemeClr val="bg1"/>
                </a:solidFill>
                <a:latin typeface="Arial" pitchFamily="34" charset="0"/>
                <a:cs typeface="Arial" pitchFamily="34" charset="0"/>
              </a:rPr>
              <a:t>use of functionality criteria as a first stage for tender pre-qualifying </a:t>
            </a:r>
            <a:r>
              <a:rPr lang="en-ZA" dirty="0" smtClean="0">
                <a:solidFill>
                  <a:schemeClr val="bg1"/>
                </a:solidFill>
                <a:latin typeface="Arial" pitchFamily="34" charset="0"/>
                <a:cs typeface="Arial" pitchFamily="34" charset="0"/>
              </a:rPr>
              <a:t>as </a:t>
            </a:r>
            <a:r>
              <a:rPr lang="en-ZA" dirty="0">
                <a:solidFill>
                  <a:schemeClr val="bg1"/>
                </a:solidFill>
                <a:latin typeface="Arial" pitchFamily="34" charset="0"/>
                <a:cs typeface="Arial" pitchFamily="34" charset="0"/>
              </a:rPr>
              <a:t>mandatory </a:t>
            </a:r>
            <a:r>
              <a:rPr lang="en-ZA" dirty="0" smtClean="0">
                <a:solidFill>
                  <a:schemeClr val="bg1"/>
                </a:solidFill>
                <a:latin typeface="Arial" pitchFamily="34" charset="0"/>
                <a:cs typeface="Arial" pitchFamily="34" charset="0"/>
              </a:rPr>
              <a:t>when </a:t>
            </a:r>
            <a:r>
              <a:rPr lang="en-ZA" dirty="0">
                <a:solidFill>
                  <a:schemeClr val="bg1"/>
                </a:solidFill>
                <a:latin typeface="Arial" pitchFamily="34" charset="0"/>
                <a:cs typeface="Arial" pitchFamily="34" charset="0"/>
              </a:rPr>
              <a:t>appointing professional services and infrastructure contractors.  This reduce the risks of appointing poor performing contractors</a:t>
            </a:r>
            <a:endParaRPr lang="en-ZA" dirty="0">
              <a:solidFill>
                <a:schemeClr val="bg1"/>
              </a:solidFill>
            </a:endParaRPr>
          </a:p>
        </p:txBody>
      </p:sp>
      <p:sp>
        <p:nvSpPr>
          <p:cNvPr id="10" name="Rectangle 9"/>
          <p:cNvSpPr/>
          <p:nvPr/>
        </p:nvSpPr>
        <p:spPr>
          <a:xfrm>
            <a:off x="235593" y="5073168"/>
            <a:ext cx="2871592" cy="646331"/>
          </a:xfrm>
          <a:prstGeom prst="rect">
            <a:avLst/>
          </a:prstGeom>
        </p:spPr>
        <p:txBody>
          <a:bodyPr wrap="square">
            <a:spAutoFit/>
          </a:bodyPr>
          <a:lstStyle/>
          <a:p>
            <a:pPr algn="l">
              <a:spcBef>
                <a:spcPts val="0"/>
              </a:spcBef>
            </a:pPr>
            <a:r>
              <a:rPr lang="en-US" b="1" dirty="0">
                <a:solidFill>
                  <a:schemeClr val="bg1"/>
                </a:solidFill>
                <a:latin typeface="Arial" pitchFamily="34" charset="0"/>
                <a:cs typeface="Arial" pitchFamily="34" charset="0"/>
              </a:rPr>
              <a:t>SCM Accountability Forum</a:t>
            </a:r>
            <a:endParaRPr lang="en-ZA" b="1" dirty="0">
              <a:solidFill>
                <a:schemeClr val="bg1"/>
              </a:solidFill>
              <a:latin typeface="Arial" pitchFamily="34" charset="0"/>
              <a:cs typeface="Arial" pitchFamily="34" charset="0"/>
            </a:endParaRPr>
          </a:p>
        </p:txBody>
      </p:sp>
      <p:sp>
        <p:nvSpPr>
          <p:cNvPr id="11" name="Rectangle 10"/>
          <p:cNvSpPr/>
          <p:nvPr/>
        </p:nvSpPr>
        <p:spPr>
          <a:xfrm>
            <a:off x="2956163" y="4728946"/>
            <a:ext cx="6415458" cy="923330"/>
          </a:xfrm>
          <a:prstGeom prst="rect">
            <a:avLst/>
          </a:prstGeom>
        </p:spPr>
        <p:txBody>
          <a:bodyPr wrap="square">
            <a:spAutoFit/>
          </a:bodyPr>
          <a:lstStyle/>
          <a:p>
            <a:pPr marL="171450" indent="-171450" algn="just">
              <a:spcBef>
                <a:spcPts val="1200"/>
              </a:spcBef>
              <a:buFont typeface="Wingdings" pitchFamily="2" charset="2"/>
              <a:buChar char="q"/>
            </a:pPr>
            <a:r>
              <a:rPr lang="en-ZA" dirty="0">
                <a:solidFill>
                  <a:schemeClr val="bg1"/>
                </a:solidFill>
                <a:latin typeface="Arial" pitchFamily="34" charset="0"/>
                <a:cs typeface="Arial" pitchFamily="34" charset="0"/>
              </a:rPr>
              <a:t>Institutionalised an SCM Accountability Forum to ensure unambiguous interpretation and implementation of supply chain throughout the </a:t>
            </a:r>
            <a:r>
              <a:rPr lang="en-ZA" dirty="0" smtClean="0">
                <a:solidFill>
                  <a:schemeClr val="bg1"/>
                </a:solidFill>
                <a:latin typeface="Arial" pitchFamily="34" charset="0"/>
                <a:cs typeface="Arial" pitchFamily="34" charset="0"/>
              </a:rPr>
              <a:t>PRASA </a:t>
            </a:r>
            <a:r>
              <a:rPr lang="en-ZA" dirty="0">
                <a:solidFill>
                  <a:schemeClr val="bg1"/>
                </a:solidFill>
                <a:latin typeface="Arial" pitchFamily="34" charset="0"/>
                <a:cs typeface="Arial" pitchFamily="34" charset="0"/>
              </a:rPr>
              <a:t>(4 Regions &amp; Head Office).</a:t>
            </a:r>
          </a:p>
        </p:txBody>
      </p:sp>
    </p:spTree>
    <p:extLst>
      <p:ext uri="{BB962C8B-B14F-4D97-AF65-F5344CB8AC3E}">
        <p14:creationId xmlns:p14="http://schemas.microsoft.com/office/powerpoint/2010/main" xmlns="" val="215890872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9B45A282-3F0B-4188-916B-2A57383D4893}" type="slidenum">
              <a:rPr lang="en-US" smtClean="0"/>
              <a:pPr>
                <a:defRPr/>
              </a:pPr>
              <a:t>10</a:t>
            </a:fld>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35592" y="1378993"/>
            <a:ext cx="4993719" cy="1687106"/>
          </a:xfrm>
          <a:prstGeom prst="rect">
            <a:avLst/>
          </a:prstGeom>
        </p:spPr>
      </p:pic>
      <p:pic>
        <p:nvPicPr>
          <p:cNvPr id="13" name="Picture 1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208607" y="1378993"/>
            <a:ext cx="4573567" cy="1687106"/>
          </a:xfrm>
          <a:prstGeom prst="rect">
            <a:avLst/>
          </a:prstGeom>
        </p:spPr>
      </p:pic>
      <p:pic>
        <p:nvPicPr>
          <p:cNvPr id="14" name="Picture 1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45945" y="3022897"/>
            <a:ext cx="4962662" cy="1687106"/>
          </a:xfrm>
          <a:prstGeom prst="rect">
            <a:avLst/>
          </a:prstGeom>
        </p:spPr>
      </p:pic>
      <p:pic>
        <p:nvPicPr>
          <p:cNvPr id="15" name="Picture 1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218959" y="3022897"/>
            <a:ext cx="4563215" cy="1687106"/>
          </a:xfrm>
          <a:prstGeom prst="rect">
            <a:avLst/>
          </a:prstGeom>
        </p:spPr>
      </p:pic>
      <p:pic>
        <p:nvPicPr>
          <p:cNvPr id="16" name="Picture 1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56296" y="4649045"/>
            <a:ext cx="4952311" cy="1687106"/>
          </a:xfrm>
          <a:prstGeom prst="rect">
            <a:avLst/>
          </a:prstGeom>
        </p:spPr>
      </p:pic>
      <p:pic>
        <p:nvPicPr>
          <p:cNvPr id="17" name="Picture 1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229310" y="4636210"/>
            <a:ext cx="4552863" cy="1687106"/>
          </a:xfrm>
          <a:prstGeom prst="rect">
            <a:avLst/>
          </a:prstGeom>
        </p:spPr>
      </p:pic>
      <p:sp>
        <p:nvSpPr>
          <p:cNvPr id="18" name="Rectangle 17"/>
          <p:cNvSpPr/>
          <p:nvPr/>
        </p:nvSpPr>
        <p:spPr>
          <a:xfrm>
            <a:off x="275471" y="1575332"/>
            <a:ext cx="1346844" cy="338554"/>
          </a:xfrm>
          <a:prstGeom prst="rect">
            <a:avLst/>
          </a:prstGeom>
        </p:spPr>
        <p:txBody>
          <a:bodyPr wrap="none">
            <a:spAutoFit/>
          </a:bodyPr>
          <a:lstStyle/>
          <a:p>
            <a:pPr lvl="0"/>
            <a:r>
              <a:rPr lang="en-US" sz="1600" b="1" dirty="0">
                <a:solidFill>
                  <a:schemeClr val="bg1"/>
                </a:solidFill>
                <a:latin typeface="Arial" pitchFamily="34" charset="0"/>
                <a:cs typeface="Arial" pitchFamily="34" charset="0"/>
              </a:rPr>
              <a:t>Compliance</a:t>
            </a:r>
          </a:p>
        </p:txBody>
      </p:sp>
      <p:sp>
        <p:nvSpPr>
          <p:cNvPr id="19" name="Rectangle 18"/>
          <p:cNvSpPr/>
          <p:nvPr/>
        </p:nvSpPr>
        <p:spPr>
          <a:xfrm>
            <a:off x="1659245" y="1436832"/>
            <a:ext cx="2912755" cy="923330"/>
          </a:xfrm>
          <a:prstGeom prst="rect">
            <a:avLst/>
          </a:prstGeom>
        </p:spPr>
        <p:txBody>
          <a:bodyPr wrap="square">
            <a:spAutoFit/>
          </a:bodyPr>
          <a:lstStyle/>
          <a:p>
            <a:pPr lvl="0" algn="l"/>
            <a:r>
              <a:rPr lang="en-US" dirty="0">
                <a:solidFill>
                  <a:schemeClr val="bg1"/>
                </a:solidFill>
                <a:latin typeface="Arial" pitchFamily="34" charset="0"/>
                <a:cs typeface="Arial" pitchFamily="34" charset="0"/>
              </a:rPr>
              <a:t>Lack of compliance with basic legislative requirements</a:t>
            </a:r>
          </a:p>
        </p:txBody>
      </p:sp>
      <p:sp>
        <p:nvSpPr>
          <p:cNvPr id="20" name="Rectangle 19"/>
          <p:cNvSpPr/>
          <p:nvPr/>
        </p:nvSpPr>
        <p:spPr>
          <a:xfrm>
            <a:off x="256297" y="3220119"/>
            <a:ext cx="1666462" cy="584775"/>
          </a:xfrm>
          <a:prstGeom prst="rect">
            <a:avLst/>
          </a:prstGeom>
        </p:spPr>
        <p:txBody>
          <a:bodyPr wrap="square">
            <a:spAutoFit/>
          </a:bodyPr>
          <a:lstStyle/>
          <a:p>
            <a:pPr lvl="0" algn="l"/>
            <a:r>
              <a:rPr lang="en-US" sz="1600" b="1" dirty="0">
                <a:solidFill>
                  <a:schemeClr val="bg1"/>
                </a:solidFill>
                <a:latin typeface="Arial" pitchFamily="34" charset="0"/>
                <a:cs typeface="Arial" pitchFamily="34" charset="0"/>
              </a:rPr>
              <a:t>Implications on BBBEE </a:t>
            </a:r>
          </a:p>
        </p:txBody>
      </p:sp>
      <p:sp>
        <p:nvSpPr>
          <p:cNvPr id="21" name="Rectangle 20"/>
          <p:cNvSpPr/>
          <p:nvPr/>
        </p:nvSpPr>
        <p:spPr>
          <a:xfrm>
            <a:off x="1748504" y="3061445"/>
            <a:ext cx="3072070" cy="923330"/>
          </a:xfrm>
          <a:prstGeom prst="rect">
            <a:avLst/>
          </a:prstGeom>
        </p:spPr>
        <p:txBody>
          <a:bodyPr wrap="square">
            <a:spAutoFit/>
          </a:bodyPr>
          <a:lstStyle/>
          <a:p>
            <a:pPr lvl="0" algn="l"/>
            <a:r>
              <a:rPr lang="en-US" dirty="0">
                <a:solidFill>
                  <a:schemeClr val="bg1"/>
                </a:solidFill>
                <a:latin typeface="Arial" pitchFamily="34" charset="0"/>
                <a:cs typeface="Arial" pitchFamily="34" charset="0"/>
              </a:rPr>
              <a:t>Abuse on BBBEE execution and no proper reports for BBBEE spending</a:t>
            </a:r>
          </a:p>
        </p:txBody>
      </p:sp>
      <p:sp>
        <p:nvSpPr>
          <p:cNvPr id="22" name="Rectangle 21"/>
          <p:cNvSpPr/>
          <p:nvPr/>
        </p:nvSpPr>
        <p:spPr>
          <a:xfrm>
            <a:off x="229663" y="4833432"/>
            <a:ext cx="1666461" cy="584775"/>
          </a:xfrm>
          <a:prstGeom prst="rect">
            <a:avLst/>
          </a:prstGeom>
        </p:spPr>
        <p:txBody>
          <a:bodyPr wrap="square">
            <a:spAutoFit/>
          </a:bodyPr>
          <a:lstStyle/>
          <a:p>
            <a:pPr lvl="0" algn="l"/>
            <a:r>
              <a:rPr lang="en-US" sz="1600" b="1" dirty="0">
                <a:solidFill>
                  <a:schemeClr val="bg1"/>
                </a:solidFill>
                <a:latin typeface="Arial" pitchFamily="34" charset="0"/>
                <a:cs typeface="Arial" pitchFamily="34" charset="0"/>
              </a:rPr>
              <a:t>Risk Management</a:t>
            </a:r>
          </a:p>
        </p:txBody>
      </p:sp>
      <p:sp>
        <p:nvSpPr>
          <p:cNvPr id="23" name="Rectangle 22"/>
          <p:cNvSpPr/>
          <p:nvPr/>
        </p:nvSpPr>
        <p:spPr>
          <a:xfrm>
            <a:off x="1896124" y="4698056"/>
            <a:ext cx="3102004" cy="923330"/>
          </a:xfrm>
          <a:prstGeom prst="rect">
            <a:avLst/>
          </a:prstGeom>
        </p:spPr>
        <p:txBody>
          <a:bodyPr wrap="square">
            <a:spAutoFit/>
          </a:bodyPr>
          <a:lstStyle/>
          <a:p>
            <a:pPr lvl="0" algn="l"/>
            <a:r>
              <a:rPr lang="en-US" dirty="0">
                <a:solidFill>
                  <a:schemeClr val="bg1"/>
                </a:solidFill>
                <a:latin typeface="Arial" pitchFamily="34" charset="0"/>
                <a:cs typeface="Arial" pitchFamily="34" charset="0"/>
              </a:rPr>
              <a:t>Monitoring and implementation of risk registers does not exist</a:t>
            </a:r>
          </a:p>
        </p:txBody>
      </p:sp>
      <p:sp>
        <p:nvSpPr>
          <p:cNvPr id="24" name="Rectangle 23"/>
          <p:cNvSpPr/>
          <p:nvPr/>
        </p:nvSpPr>
        <p:spPr>
          <a:xfrm>
            <a:off x="5164216" y="1524272"/>
            <a:ext cx="1573934" cy="584775"/>
          </a:xfrm>
          <a:prstGeom prst="rect">
            <a:avLst/>
          </a:prstGeom>
        </p:spPr>
        <p:txBody>
          <a:bodyPr wrap="square">
            <a:spAutoFit/>
          </a:bodyPr>
          <a:lstStyle/>
          <a:p>
            <a:pPr lvl="0" algn="l"/>
            <a:r>
              <a:rPr lang="en-US" sz="1600" b="1" dirty="0">
                <a:solidFill>
                  <a:schemeClr val="bg1"/>
                </a:solidFill>
                <a:latin typeface="Arial" pitchFamily="34" charset="0"/>
                <a:cs typeface="Arial" pitchFamily="34" charset="0"/>
              </a:rPr>
              <a:t>Records Management</a:t>
            </a:r>
          </a:p>
        </p:txBody>
      </p:sp>
      <p:sp>
        <p:nvSpPr>
          <p:cNvPr id="25" name="Rectangle 24"/>
          <p:cNvSpPr/>
          <p:nvPr/>
        </p:nvSpPr>
        <p:spPr>
          <a:xfrm>
            <a:off x="6632698" y="1356930"/>
            <a:ext cx="2999574" cy="923330"/>
          </a:xfrm>
          <a:prstGeom prst="rect">
            <a:avLst/>
          </a:prstGeom>
        </p:spPr>
        <p:txBody>
          <a:bodyPr wrap="square">
            <a:spAutoFit/>
          </a:bodyPr>
          <a:lstStyle/>
          <a:p>
            <a:pPr lvl="0" algn="l"/>
            <a:r>
              <a:rPr lang="en-US" dirty="0" smtClean="0">
                <a:solidFill>
                  <a:schemeClr val="bg1"/>
                </a:solidFill>
                <a:latin typeface="Arial" pitchFamily="34" charset="0"/>
                <a:cs typeface="Arial" pitchFamily="34" charset="0"/>
              </a:rPr>
              <a:t>The challenge of record keeping and ability to secure critical information</a:t>
            </a:r>
            <a:endParaRPr lang="en-US" dirty="0">
              <a:solidFill>
                <a:schemeClr val="bg1"/>
              </a:solidFill>
              <a:latin typeface="Arial" pitchFamily="34" charset="0"/>
              <a:cs typeface="Arial" pitchFamily="34" charset="0"/>
            </a:endParaRPr>
          </a:p>
        </p:txBody>
      </p:sp>
      <p:sp>
        <p:nvSpPr>
          <p:cNvPr id="30" name="Rectangle 29"/>
          <p:cNvSpPr/>
          <p:nvPr/>
        </p:nvSpPr>
        <p:spPr>
          <a:xfrm>
            <a:off x="5201203" y="3241423"/>
            <a:ext cx="1681639" cy="584775"/>
          </a:xfrm>
          <a:prstGeom prst="rect">
            <a:avLst/>
          </a:prstGeom>
        </p:spPr>
        <p:txBody>
          <a:bodyPr wrap="square">
            <a:spAutoFit/>
          </a:bodyPr>
          <a:lstStyle/>
          <a:p>
            <a:pPr lvl="0" algn="l"/>
            <a:r>
              <a:rPr lang="en-US" sz="1600" b="1" dirty="0" smtClean="0">
                <a:solidFill>
                  <a:schemeClr val="bg1"/>
                </a:solidFill>
                <a:latin typeface="Arial" pitchFamily="34" charset="0"/>
                <a:cs typeface="Arial" pitchFamily="34" charset="0"/>
              </a:rPr>
              <a:t>Monitoring/ Evaluation</a:t>
            </a:r>
            <a:endParaRPr lang="en-US" sz="1600" b="1" dirty="0">
              <a:solidFill>
                <a:schemeClr val="bg1"/>
              </a:solidFill>
              <a:latin typeface="Arial" pitchFamily="34" charset="0"/>
              <a:cs typeface="Arial" pitchFamily="34" charset="0"/>
            </a:endParaRPr>
          </a:p>
        </p:txBody>
      </p:sp>
      <p:sp>
        <p:nvSpPr>
          <p:cNvPr id="31" name="Rectangle 30"/>
          <p:cNvSpPr/>
          <p:nvPr/>
        </p:nvSpPr>
        <p:spPr>
          <a:xfrm>
            <a:off x="6645275" y="3071392"/>
            <a:ext cx="2986997" cy="646331"/>
          </a:xfrm>
          <a:prstGeom prst="rect">
            <a:avLst/>
          </a:prstGeom>
        </p:spPr>
        <p:txBody>
          <a:bodyPr wrap="square">
            <a:spAutoFit/>
          </a:bodyPr>
          <a:lstStyle/>
          <a:p>
            <a:pPr lvl="0" algn="l"/>
            <a:r>
              <a:rPr lang="en-US" dirty="0">
                <a:solidFill>
                  <a:schemeClr val="bg1"/>
                </a:solidFill>
                <a:latin typeface="Arial" pitchFamily="34" charset="0"/>
                <a:cs typeface="Arial" pitchFamily="34" charset="0"/>
              </a:rPr>
              <a:t>Performance on monitoring and evaluation reporting</a:t>
            </a:r>
          </a:p>
        </p:txBody>
      </p:sp>
      <p:sp>
        <p:nvSpPr>
          <p:cNvPr id="32" name="Title 1"/>
          <p:cNvSpPr>
            <a:spLocks noGrp="1"/>
          </p:cNvSpPr>
          <p:nvPr>
            <p:ph type="title"/>
          </p:nvPr>
        </p:nvSpPr>
        <p:spPr>
          <a:xfrm>
            <a:off x="416497" y="286099"/>
            <a:ext cx="7562279" cy="982663"/>
          </a:xfrm>
          <a:noFill/>
          <a:ln w="9525">
            <a:noFill/>
            <a:miter lim="800000"/>
            <a:headEnd/>
            <a:tailEnd/>
          </a:ln>
          <a:effectLst/>
        </p:spPr>
        <p:txBody>
          <a:bodyPr vert="horz" wrap="square" lIns="0" tIns="0" rIns="0" bIns="0" numCol="1" anchor="ctr" anchorCtr="0" compatLnSpc="1">
            <a:prstTxWarp prst="textNoShape">
              <a:avLst/>
            </a:prstTxWarp>
            <a:noAutofit/>
          </a:bodyPr>
          <a:lstStyle/>
          <a:p>
            <a:pPr algn="ctr"/>
            <a:r>
              <a:rPr lang="en-ZA" altLang="en-US" sz="2800" kern="1200" cap="all" dirty="0">
                <a:solidFill>
                  <a:schemeClr val="bg1">
                    <a:lumMod val="50000"/>
                  </a:schemeClr>
                </a:solidFill>
              </a:rPr>
              <a:t>6</a:t>
            </a:r>
            <a:r>
              <a:rPr lang="en-ZA" altLang="en-US" sz="2800" kern="1200" cap="all" dirty="0" smtClean="0">
                <a:solidFill>
                  <a:schemeClr val="bg1">
                    <a:lumMod val="50000"/>
                  </a:schemeClr>
                </a:solidFill>
              </a:rPr>
              <a:t>. Business OPERATIONal FINDINGS</a:t>
            </a:r>
            <a:endParaRPr lang="en-ZA" altLang="en-US" sz="2800" kern="1200" cap="all" dirty="0">
              <a:solidFill>
                <a:schemeClr val="bg1">
                  <a:lumMod val="50000"/>
                </a:schemeClr>
              </a:solidFill>
            </a:endParaRPr>
          </a:p>
        </p:txBody>
      </p:sp>
      <p:sp>
        <p:nvSpPr>
          <p:cNvPr id="33" name="Rectangle 32"/>
          <p:cNvSpPr/>
          <p:nvPr/>
        </p:nvSpPr>
        <p:spPr>
          <a:xfrm>
            <a:off x="5229311" y="4821136"/>
            <a:ext cx="1286899" cy="338554"/>
          </a:xfrm>
          <a:prstGeom prst="rect">
            <a:avLst/>
          </a:prstGeom>
        </p:spPr>
        <p:txBody>
          <a:bodyPr wrap="square">
            <a:spAutoFit/>
          </a:bodyPr>
          <a:lstStyle/>
          <a:p>
            <a:pPr lvl="0" algn="l"/>
            <a:r>
              <a:rPr lang="en-US" sz="1600" b="1" dirty="0" smtClean="0">
                <a:solidFill>
                  <a:schemeClr val="bg1"/>
                </a:solidFill>
                <a:latin typeface="Arial" pitchFamily="34" charset="0"/>
                <a:cs typeface="Arial" pitchFamily="34" charset="0"/>
              </a:rPr>
              <a:t>Culture</a:t>
            </a:r>
            <a:endParaRPr lang="en-US" sz="1600" b="1" dirty="0">
              <a:solidFill>
                <a:schemeClr val="bg1"/>
              </a:solidFill>
              <a:latin typeface="Arial" pitchFamily="34" charset="0"/>
              <a:cs typeface="Arial" pitchFamily="34" charset="0"/>
            </a:endParaRPr>
          </a:p>
        </p:txBody>
      </p:sp>
      <p:sp>
        <p:nvSpPr>
          <p:cNvPr id="34" name="Rectangle 33"/>
          <p:cNvSpPr/>
          <p:nvPr/>
        </p:nvSpPr>
        <p:spPr>
          <a:xfrm>
            <a:off x="6649370" y="4689576"/>
            <a:ext cx="3045046" cy="646331"/>
          </a:xfrm>
          <a:prstGeom prst="rect">
            <a:avLst/>
          </a:prstGeom>
        </p:spPr>
        <p:txBody>
          <a:bodyPr wrap="square">
            <a:spAutoFit/>
          </a:bodyPr>
          <a:lstStyle/>
          <a:p>
            <a:pPr indent="-342900" algn="l"/>
            <a:r>
              <a:rPr lang="en-US" dirty="0" smtClean="0">
                <a:solidFill>
                  <a:schemeClr val="bg1"/>
                </a:solidFill>
                <a:latin typeface="Arial" pitchFamily="34" charset="0"/>
                <a:cs typeface="Arial" pitchFamily="34" charset="0"/>
              </a:rPr>
              <a:t>Lack of willingness and consequence management</a:t>
            </a:r>
            <a:endParaRPr lang="en-US"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83995996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9B45A282-3F0B-4188-916B-2A57383D4893}" type="slidenum">
              <a:rPr lang="en-US" smtClean="0"/>
              <a:pPr>
                <a:defRPr/>
              </a:pPr>
              <a:t>11</a:t>
            </a:fld>
            <a:endParaRPr lang="en-US"/>
          </a:p>
        </p:txBody>
      </p:sp>
      <p:pic>
        <p:nvPicPr>
          <p:cNvPr id="15" name="Picture 1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218959" y="1389344"/>
            <a:ext cx="4563215" cy="2765345"/>
          </a:xfrm>
          <a:prstGeom prst="rect">
            <a:avLst/>
          </a:prstGeom>
        </p:spPr>
      </p:pic>
      <p:sp>
        <p:nvSpPr>
          <p:cNvPr id="26" name="Rectangle 25"/>
          <p:cNvSpPr/>
          <p:nvPr/>
        </p:nvSpPr>
        <p:spPr>
          <a:xfrm>
            <a:off x="5229311" y="1880374"/>
            <a:ext cx="1444049" cy="584775"/>
          </a:xfrm>
          <a:prstGeom prst="rect">
            <a:avLst/>
          </a:prstGeom>
        </p:spPr>
        <p:txBody>
          <a:bodyPr wrap="square">
            <a:spAutoFit/>
          </a:bodyPr>
          <a:lstStyle/>
          <a:p>
            <a:pPr lvl="0" algn="l"/>
            <a:r>
              <a:rPr lang="en-US" sz="1600" b="1" dirty="0">
                <a:solidFill>
                  <a:schemeClr val="bg1"/>
                </a:solidFill>
                <a:latin typeface="Arial" pitchFamily="34" charset="0"/>
                <a:cs typeface="Arial" pitchFamily="34" charset="0"/>
              </a:rPr>
              <a:t>Business Agreement</a:t>
            </a:r>
            <a:endParaRPr lang="en-ZA" sz="1600" b="1" dirty="0">
              <a:solidFill>
                <a:schemeClr val="bg1"/>
              </a:solidFill>
            </a:endParaRPr>
          </a:p>
        </p:txBody>
      </p:sp>
      <p:sp>
        <p:nvSpPr>
          <p:cNvPr id="27" name="Rectangle 26"/>
          <p:cNvSpPr/>
          <p:nvPr/>
        </p:nvSpPr>
        <p:spPr>
          <a:xfrm>
            <a:off x="6662903" y="1402773"/>
            <a:ext cx="3052217" cy="1477328"/>
          </a:xfrm>
          <a:prstGeom prst="rect">
            <a:avLst/>
          </a:prstGeom>
        </p:spPr>
        <p:txBody>
          <a:bodyPr wrap="square">
            <a:spAutoFit/>
          </a:bodyPr>
          <a:lstStyle/>
          <a:p>
            <a:pPr lvl="0" algn="l"/>
            <a:r>
              <a:rPr lang="en-US" dirty="0" smtClean="0">
                <a:solidFill>
                  <a:schemeClr val="bg1"/>
                </a:solidFill>
                <a:latin typeface="Arial" pitchFamily="34" charset="0"/>
                <a:cs typeface="Arial" pitchFamily="34" charset="0"/>
              </a:rPr>
              <a:t>The challenge of managing and maintenance </a:t>
            </a:r>
            <a:r>
              <a:rPr lang="en-US" dirty="0">
                <a:solidFill>
                  <a:schemeClr val="bg1"/>
                </a:solidFill>
                <a:latin typeface="Arial" pitchFamily="34" charset="0"/>
                <a:cs typeface="Arial" pitchFamily="34" charset="0"/>
              </a:rPr>
              <a:t>of </a:t>
            </a:r>
            <a:r>
              <a:rPr lang="en-US" dirty="0" smtClean="0">
                <a:solidFill>
                  <a:schemeClr val="bg1"/>
                </a:solidFill>
                <a:latin typeface="Arial" pitchFamily="34" charset="0"/>
                <a:cs typeface="Arial" pitchFamily="34" charset="0"/>
              </a:rPr>
              <a:t>SLA, Leases, </a:t>
            </a:r>
            <a:r>
              <a:rPr lang="en-US" dirty="0">
                <a:solidFill>
                  <a:schemeClr val="bg1"/>
                </a:solidFill>
                <a:latin typeface="Arial" pitchFamily="34" charset="0"/>
                <a:cs typeface="Arial" pitchFamily="34" charset="0"/>
              </a:rPr>
              <a:t>Legacy/Contracts, Warrantees and </a:t>
            </a:r>
            <a:r>
              <a:rPr lang="en-US" dirty="0" smtClean="0">
                <a:solidFill>
                  <a:schemeClr val="bg1"/>
                </a:solidFill>
                <a:latin typeface="Arial" pitchFamily="34" charset="0"/>
                <a:cs typeface="Arial" pitchFamily="34" charset="0"/>
              </a:rPr>
              <a:t>Guarantees</a:t>
            </a:r>
            <a:endParaRPr lang="en-US" dirty="0">
              <a:solidFill>
                <a:schemeClr val="bg1"/>
              </a:solidFill>
              <a:latin typeface="Arial" pitchFamily="34" charset="0"/>
              <a:cs typeface="Arial" pitchFamily="34" charset="0"/>
            </a:endParaRPr>
          </a:p>
        </p:txBody>
      </p:sp>
      <p:pic>
        <p:nvPicPr>
          <p:cNvPr id="28" name="Picture 2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62228" y="1374339"/>
            <a:ext cx="4735900" cy="2780350"/>
          </a:xfrm>
          <a:prstGeom prst="rect">
            <a:avLst/>
          </a:prstGeom>
        </p:spPr>
      </p:pic>
      <p:sp>
        <p:nvSpPr>
          <p:cNvPr id="29" name="Rectangle 28"/>
          <p:cNvSpPr/>
          <p:nvPr/>
        </p:nvSpPr>
        <p:spPr>
          <a:xfrm>
            <a:off x="245945" y="1956863"/>
            <a:ext cx="1597617" cy="584775"/>
          </a:xfrm>
          <a:prstGeom prst="rect">
            <a:avLst/>
          </a:prstGeom>
        </p:spPr>
        <p:txBody>
          <a:bodyPr wrap="square">
            <a:spAutoFit/>
          </a:bodyPr>
          <a:lstStyle/>
          <a:p>
            <a:pPr lvl="0" algn="l"/>
            <a:r>
              <a:rPr lang="en-US" sz="1600" b="1" dirty="0">
                <a:solidFill>
                  <a:schemeClr val="bg1"/>
                </a:solidFill>
                <a:latin typeface="Arial" pitchFamily="34" charset="0"/>
                <a:cs typeface="Arial" pitchFamily="34" charset="0"/>
              </a:rPr>
              <a:t>Capacity Management</a:t>
            </a:r>
          </a:p>
        </p:txBody>
      </p:sp>
      <p:sp>
        <p:nvSpPr>
          <p:cNvPr id="30" name="Rectangle 29"/>
          <p:cNvSpPr/>
          <p:nvPr/>
        </p:nvSpPr>
        <p:spPr>
          <a:xfrm>
            <a:off x="1843562" y="1447676"/>
            <a:ext cx="2985890" cy="1477328"/>
          </a:xfrm>
          <a:prstGeom prst="rect">
            <a:avLst/>
          </a:prstGeom>
        </p:spPr>
        <p:txBody>
          <a:bodyPr wrap="square">
            <a:spAutoFit/>
          </a:bodyPr>
          <a:lstStyle/>
          <a:p>
            <a:pPr lvl="0" algn="l"/>
            <a:r>
              <a:rPr lang="en-US" dirty="0">
                <a:solidFill>
                  <a:schemeClr val="bg1"/>
                </a:solidFill>
                <a:latin typeface="Arial" pitchFamily="34" charset="0"/>
                <a:cs typeface="Arial" pitchFamily="34" charset="0"/>
              </a:rPr>
              <a:t>Internal capacity and dependency on external </a:t>
            </a:r>
            <a:r>
              <a:rPr lang="en-US" dirty="0" smtClean="0">
                <a:solidFill>
                  <a:schemeClr val="bg1"/>
                </a:solidFill>
                <a:latin typeface="Arial" pitchFamily="34" charset="0"/>
                <a:cs typeface="Arial" pitchFamily="34" charset="0"/>
              </a:rPr>
              <a:t>sources and fragmented </a:t>
            </a:r>
            <a:r>
              <a:rPr lang="en-US" dirty="0">
                <a:solidFill>
                  <a:schemeClr val="bg1"/>
                </a:solidFill>
                <a:latin typeface="Arial" pitchFamily="34" charset="0"/>
                <a:cs typeface="Arial" pitchFamily="34" charset="0"/>
              </a:rPr>
              <a:t>business strategy and operational activities</a:t>
            </a:r>
          </a:p>
        </p:txBody>
      </p:sp>
      <p:pic>
        <p:nvPicPr>
          <p:cNvPr id="31" name="Picture 3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62228" y="4112466"/>
            <a:ext cx="4735900" cy="2386759"/>
          </a:xfrm>
          <a:prstGeom prst="rect">
            <a:avLst/>
          </a:prstGeom>
        </p:spPr>
      </p:pic>
      <p:sp>
        <p:nvSpPr>
          <p:cNvPr id="32" name="Rectangle 31"/>
          <p:cNvSpPr/>
          <p:nvPr/>
        </p:nvSpPr>
        <p:spPr>
          <a:xfrm>
            <a:off x="262229" y="4501587"/>
            <a:ext cx="1666461" cy="584775"/>
          </a:xfrm>
          <a:prstGeom prst="rect">
            <a:avLst/>
          </a:prstGeom>
        </p:spPr>
        <p:txBody>
          <a:bodyPr wrap="square">
            <a:spAutoFit/>
          </a:bodyPr>
          <a:lstStyle/>
          <a:p>
            <a:pPr lvl="0" algn="l"/>
            <a:r>
              <a:rPr lang="en-US" sz="1600" b="1" dirty="0" smtClean="0">
                <a:solidFill>
                  <a:schemeClr val="bg1"/>
                </a:solidFill>
                <a:latin typeface="Arial" pitchFamily="34" charset="0"/>
                <a:cs typeface="Arial" pitchFamily="34" charset="0"/>
              </a:rPr>
              <a:t>Turnaround  Time</a:t>
            </a:r>
            <a:endParaRPr lang="en-US" sz="1600" b="1" dirty="0">
              <a:solidFill>
                <a:schemeClr val="bg1"/>
              </a:solidFill>
              <a:latin typeface="Arial" pitchFamily="34" charset="0"/>
              <a:cs typeface="Arial" pitchFamily="34" charset="0"/>
            </a:endParaRPr>
          </a:p>
        </p:txBody>
      </p:sp>
      <p:sp>
        <p:nvSpPr>
          <p:cNvPr id="33" name="Rectangle 32"/>
          <p:cNvSpPr/>
          <p:nvPr/>
        </p:nvSpPr>
        <p:spPr>
          <a:xfrm>
            <a:off x="1771068" y="4112565"/>
            <a:ext cx="2894122" cy="1200329"/>
          </a:xfrm>
          <a:prstGeom prst="rect">
            <a:avLst/>
          </a:prstGeom>
        </p:spPr>
        <p:txBody>
          <a:bodyPr wrap="square">
            <a:spAutoFit/>
          </a:bodyPr>
          <a:lstStyle/>
          <a:p>
            <a:pPr indent="-342900" algn="l"/>
            <a:r>
              <a:rPr lang="en-US" dirty="0">
                <a:solidFill>
                  <a:schemeClr val="bg1"/>
                </a:solidFill>
                <a:latin typeface="Arial" pitchFamily="34" charset="0"/>
                <a:cs typeface="Arial" pitchFamily="34" charset="0"/>
              </a:rPr>
              <a:t>insufficient </a:t>
            </a:r>
            <a:r>
              <a:rPr lang="en-US" dirty="0" smtClean="0">
                <a:solidFill>
                  <a:schemeClr val="bg1"/>
                </a:solidFill>
                <a:latin typeface="Arial" pitchFamily="34" charset="0"/>
                <a:cs typeface="Arial" pitchFamily="34" charset="0"/>
              </a:rPr>
              <a:t>capacity </a:t>
            </a:r>
            <a:r>
              <a:rPr lang="en-US" dirty="0">
                <a:solidFill>
                  <a:schemeClr val="bg1"/>
                </a:solidFill>
                <a:latin typeface="Arial" pitchFamily="34" charset="0"/>
                <a:cs typeface="Arial" pitchFamily="34" charset="0"/>
              </a:rPr>
              <a:t>and </a:t>
            </a:r>
            <a:r>
              <a:rPr lang="en-US" dirty="0" smtClean="0">
                <a:solidFill>
                  <a:schemeClr val="bg1"/>
                </a:solidFill>
                <a:latin typeface="Arial" pitchFamily="34" charset="0"/>
                <a:cs typeface="Arial" pitchFamily="34" charset="0"/>
              </a:rPr>
              <a:t>operational measurements to </a:t>
            </a:r>
            <a:r>
              <a:rPr lang="en-US" dirty="0">
                <a:solidFill>
                  <a:schemeClr val="bg1"/>
                </a:solidFill>
                <a:latin typeface="Arial" pitchFamily="34" charset="0"/>
                <a:cs typeface="Arial" pitchFamily="34" charset="0"/>
              </a:rPr>
              <a:t>complete activities in the expected time frames</a:t>
            </a:r>
          </a:p>
        </p:txBody>
      </p:sp>
      <p:pic>
        <p:nvPicPr>
          <p:cNvPr id="34" name="Picture 3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229310" y="3989659"/>
            <a:ext cx="4552865" cy="2386759"/>
          </a:xfrm>
          <a:prstGeom prst="rect">
            <a:avLst/>
          </a:prstGeom>
        </p:spPr>
      </p:pic>
      <p:sp>
        <p:nvSpPr>
          <p:cNvPr id="37" name="Rectangle 36"/>
          <p:cNvSpPr/>
          <p:nvPr/>
        </p:nvSpPr>
        <p:spPr>
          <a:xfrm>
            <a:off x="5208749" y="4405403"/>
            <a:ext cx="1666461" cy="584775"/>
          </a:xfrm>
          <a:prstGeom prst="rect">
            <a:avLst/>
          </a:prstGeom>
        </p:spPr>
        <p:txBody>
          <a:bodyPr wrap="square">
            <a:spAutoFit/>
          </a:bodyPr>
          <a:lstStyle/>
          <a:p>
            <a:pPr lvl="0" algn="l"/>
            <a:r>
              <a:rPr lang="en-US" sz="1600" b="1" dirty="0" smtClean="0">
                <a:solidFill>
                  <a:schemeClr val="bg1"/>
                </a:solidFill>
                <a:latin typeface="Arial" pitchFamily="34" charset="0"/>
                <a:cs typeface="Arial" pitchFamily="34" charset="0"/>
              </a:rPr>
              <a:t>SCM Operations</a:t>
            </a:r>
            <a:endParaRPr lang="en-US" sz="1600" b="1" dirty="0">
              <a:solidFill>
                <a:schemeClr val="bg1"/>
              </a:solidFill>
              <a:latin typeface="Arial" pitchFamily="34" charset="0"/>
              <a:cs typeface="Arial" pitchFamily="34" charset="0"/>
            </a:endParaRPr>
          </a:p>
        </p:txBody>
      </p:sp>
      <p:sp>
        <p:nvSpPr>
          <p:cNvPr id="38" name="Rectangle 37"/>
          <p:cNvSpPr/>
          <p:nvPr/>
        </p:nvSpPr>
        <p:spPr>
          <a:xfrm>
            <a:off x="6744222" y="3945357"/>
            <a:ext cx="2894122" cy="1200329"/>
          </a:xfrm>
          <a:prstGeom prst="rect">
            <a:avLst/>
          </a:prstGeom>
        </p:spPr>
        <p:txBody>
          <a:bodyPr wrap="square">
            <a:spAutoFit/>
          </a:bodyPr>
          <a:lstStyle/>
          <a:p>
            <a:pPr indent="-342900" algn="l"/>
            <a:r>
              <a:rPr lang="en-US" dirty="0" smtClean="0">
                <a:solidFill>
                  <a:schemeClr val="bg1"/>
                </a:solidFill>
                <a:latin typeface="Arial" pitchFamily="34" charset="0"/>
                <a:cs typeface="Arial" pitchFamily="34" charset="0"/>
              </a:rPr>
              <a:t>Inconsistency and lack of standardization within the Divisions/Subsidiaries and Regions</a:t>
            </a:r>
            <a:endParaRPr lang="en-US" dirty="0">
              <a:solidFill>
                <a:schemeClr val="bg1"/>
              </a:solidFill>
              <a:latin typeface="Arial" pitchFamily="34" charset="0"/>
              <a:cs typeface="Arial" pitchFamily="34" charset="0"/>
            </a:endParaRPr>
          </a:p>
        </p:txBody>
      </p:sp>
      <p:sp>
        <p:nvSpPr>
          <p:cNvPr id="17" name="Title 1"/>
          <p:cNvSpPr txBox="1">
            <a:spLocks/>
          </p:cNvSpPr>
          <p:nvPr/>
        </p:nvSpPr>
        <p:spPr bwMode="black">
          <a:xfrm>
            <a:off x="245945" y="207671"/>
            <a:ext cx="7885232" cy="982663"/>
          </a:xfrm>
          <a:prstGeom prst="rect">
            <a:avLst/>
          </a:prstGeom>
          <a:noFill/>
          <a:ln w="9525">
            <a:noFill/>
            <a:miter lim="800000"/>
            <a:headEnd/>
            <a:tailEnd/>
          </a:ln>
          <a:effectLst/>
        </p:spPr>
        <p:txBody>
          <a:bodyPr vert="horz" wrap="square" lIns="0" tIns="0" rIns="0" bIns="0" numCol="1" anchor="ctr" anchorCtr="0" compatLnSpc="1">
            <a:prstTxWarp prst="textNoShape">
              <a:avLst/>
            </a:prstTxWarp>
            <a:noAutofit/>
          </a:bodyPr>
          <a:lstStyle>
            <a:lvl1pPr algn="l" rtl="0" fontAlgn="base">
              <a:spcBef>
                <a:spcPct val="0"/>
              </a:spcBef>
              <a:spcAft>
                <a:spcPct val="0"/>
              </a:spcAft>
              <a:defRPr b="1" baseline="0">
                <a:solidFill>
                  <a:srgbClr val="F38E31"/>
                </a:solidFill>
                <a:latin typeface="Arial" pitchFamily="34" charset="0"/>
                <a:ea typeface="+mj-ea"/>
                <a:cs typeface="Arial" pitchFamily="34" charset="0"/>
              </a:defRPr>
            </a:lvl1pPr>
            <a:lvl2pPr algn="l" rtl="0" fontAlgn="base">
              <a:spcBef>
                <a:spcPct val="0"/>
              </a:spcBef>
              <a:spcAft>
                <a:spcPct val="0"/>
              </a:spcAft>
              <a:defRPr b="1">
                <a:solidFill>
                  <a:schemeClr val="bg1"/>
                </a:solidFill>
                <a:latin typeface="Univers 45 Light" pitchFamily="2" charset="0"/>
              </a:defRPr>
            </a:lvl2pPr>
            <a:lvl3pPr algn="l" rtl="0" fontAlgn="base">
              <a:spcBef>
                <a:spcPct val="0"/>
              </a:spcBef>
              <a:spcAft>
                <a:spcPct val="0"/>
              </a:spcAft>
              <a:defRPr b="1">
                <a:solidFill>
                  <a:schemeClr val="bg1"/>
                </a:solidFill>
                <a:latin typeface="Univers 45 Light" pitchFamily="2" charset="0"/>
              </a:defRPr>
            </a:lvl3pPr>
            <a:lvl4pPr algn="l" rtl="0" fontAlgn="base">
              <a:spcBef>
                <a:spcPct val="0"/>
              </a:spcBef>
              <a:spcAft>
                <a:spcPct val="0"/>
              </a:spcAft>
              <a:defRPr b="1">
                <a:solidFill>
                  <a:schemeClr val="bg1"/>
                </a:solidFill>
                <a:latin typeface="Univers 45 Light" pitchFamily="2" charset="0"/>
              </a:defRPr>
            </a:lvl4pPr>
            <a:lvl5pPr algn="l" rtl="0" fontAlgn="base">
              <a:spcBef>
                <a:spcPct val="0"/>
              </a:spcBef>
              <a:spcAft>
                <a:spcPct val="0"/>
              </a:spcAft>
              <a:defRPr b="1">
                <a:solidFill>
                  <a:schemeClr val="bg1"/>
                </a:solidFill>
                <a:latin typeface="Univers 45 Light" pitchFamily="2" charset="0"/>
              </a:defRPr>
            </a:lvl5pPr>
            <a:lvl6pPr marL="457200" algn="l" rtl="0" fontAlgn="base">
              <a:spcBef>
                <a:spcPct val="0"/>
              </a:spcBef>
              <a:spcAft>
                <a:spcPct val="0"/>
              </a:spcAft>
              <a:defRPr b="1">
                <a:solidFill>
                  <a:schemeClr val="bg1"/>
                </a:solidFill>
                <a:latin typeface="Univers 45 Light" pitchFamily="2" charset="0"/>
              </a:defRPr>
            </a:lvl6pPr>
            <a:lvl7pPr marL="914400" algn="l" rtl="0" fontAlgn="base">
              <a:spcBef>
                <a:spcPct val="0"/>
              </a:spcBef>
              <a:spcAft>
                <a:spcPct val="0"/>
              </a:spcAft>
              <a:defRPr b="1">
                <a:solidFill>
                  <a:schemeClr val="bg1"/>
                </a:solidFill>
                <a:latin typeface="Univers 45 Light" pitchFamily="2" charset="0"/>
              </a:defRPr>
            </a:lvl7pPr>
            <a:lvl8pPr marL="1371600" algn="l" rtl="0" fontAlgn="base">
              <a:spcBef>
                <a:spcPct val="0"/>
              </a:spcBef>
              <a:spcAft>
                <a:spcPct val="0"/>
              </a:spcAft>
              <a:defRPr b="1">
                <a:solidFill>
                  <a:schemeClr val="bg1"/>
                </a:solidFill>
                <a:latin typeface="Univers 45 Light" pitchFamily="2" charset="0"/>
              </a:defRPr>
            </a:lvl8pPr>
            <a:lvl9pPr marL="1828800" algn="l" rtl="0" fontAlgn="base">
              <a:spcBef>
                <a:spcPct val="0"/>
              </a:spcBef>
              <a:spcAft>
                <a:spcPct val="0"/>
              </a:spcAft>
              <a:defRPr b="1">
                <a:solidFill>
                  <a:schemeClr val="bg1"/>
                </a:solidFill>
                <a:latin typeface="Univers 45 Light" pitchFamily="2" charset="0"/>
              </a:defRPr>
            </a:lvl9pPr>
          </a:lstStyle>
          <a:p>
            <a:pPr algn="ctr"/>
            <a:r>
              <a:rPr lang="en-ZA" altLang="en-US" sz="2800" cap="all" dirty="0">
                <a:solidFill>
                  <a:schemeClr val="bg1">
                    <a:lumMod val="50000"/>
                  </a:schemeClr>
                </a:solidFill>
              </a:rPr>
              <a:t>6</a:t>
            </a:r>
            <a:r>
              <a:rPr lang="en-ZA" altLang="en-US" sz="2800" kern="1200" cap="all" dirty="0" smtClean="0">
                <a:solidFill>
                  <a:schemeClr val="bg1">
                    <a:lumMod val="50000"/>
                  </a:schemeClr>
                </a:solidFill>
              </a:rPr>
              <a:t>. Business OPERATIONal FINDINGS CONT..</a:t>
            </a:r>
            <a:endParaRPr lang="en-ZA" altLang="en-US" sz="2800" kern="1200" cap="all" dirty="0">
              <a:solidFill>
                <a:schemeClr val="bg1">
                  <a:lumMod val="50000"/>
                </a:schemeClr>
              </a:solidFill>
            </a:endParaRPr>
          </a:p>
        </p:txBody>
      </p:sp>
    </p:spTree>
    <p:extLst>
      <p:ext uri="{BB962C8B-B14F-4D97-AF65-F5344CB8AC3E}">
        <p14:creationId xmlns:p14="http://schemas.microsoft.com/office/powerpoint/2010/main" xmlns="" val="149165900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3655" y="503389"/>
            <a:ext cx="5193031" cy="523220"/>
          </a:xfrm>
          <a:prstGeom prst="rect">
            <a:avLst/>
          </a:prstGeom>
          <a:noFill/>
        </p:spPr>
        <p:txBody>
          <a:bodyPr wrap="square" rtlCol="0">
            <a:spAutoFit/>
          </a:bodyPr>
          <a:lstStyle/>
          <a:p>
            <a:r>
              <a:rPr lang="en-ZA" sz="2800" b="1" dirty="0">
                <a:solidFill>
                  <a:schemeClr val="bg1">
                    <a:lumMod val="50000"/>
                  </a:schemeClr>
                </a:solidFill>
                <a:latin typeface="Arial" pitchFamily="34" charset="0"/>
                <a:cs typeface="Arial" pitchFamily="34" charset="0"/>
              </a:rPr>
              <a:t>7</a:t>
            </a:r>
            <a:r>
              <a:rPr lang="en-ZA" sz="2800" b="1" dirty="0" smtClean="0">
                <a:solidFill>
                  <a:schemeClr val="bg1">
                    <a:lumMod val="50000"/>
                  </a:schemeClr>
                </a:solidFill>
                <a:latin typeface="Arial" pitchFamily="34" charset="0"/>
                <a:cs typeface="Arial" pitchFamily="34" charset="0"/>
              </a:rPr>
              <a:t>. OCPO’s INTERVENTION</a:t>
            </a:r>
            <a:endParaRPr lang="en-ZA" sz="2800" b="1" dirty="0">
              <a:solidFill>
                <a:schemeClr val="bg1">
                  <a:lumMod val="50000"/>
                </a:schemeClr>
              </a:solidFill>
              <a:latin typeface="Arial" pitchFamily="34" charset="0"/>
              <a:cs typeface="Arial" pitchFamily="34" charset="0"/>
            </a:endParaRPr>
          </a:p>
        </p:txBody>
      </p:sp>
      <p:sp>
        <p:nvSpPr>
          <p:cNvPr id="7" name="Slide Number Placeholder 6"/>
          <p:cNvSpPr>
            <a:spLocks noGrp="1"/>
          </p:cNvSpPr>
          <p:nvPr>
            <p:ph type="sldNum" sz="quarter" idx="10"/>
          </p:nvPr>
        </p:nvSpPr>
        <p:spPr/>
        <p:txBody>
          <a:bodyPr/>
          <a:lstStyle/>
          <a:p>
            <a:pPr>
              <a:defRPr/>
            </a:pPr>
            <a:fld id="{9B45A282-3F0B-4188-916B-2A57383D4893}" type="slidenum">
              <a:rPr lang="en-US" smtClean="0"/>
              <a:pPr>
                <a:defRPr/>
              </a:pPr>
              <a:t>12</a:t>
            </a:fld>
            <a:endParaRPr lang="en-US"/>
          </a:p>
        </p:txBody>
      </p:sp>
      <p:sp>
        <p:nvSpPr>
          <p:cNvPr id="5" name="TextBox 4"/>
          <p:cNvSpPr txBox="1"/>
          <p:nvPr/>
        </p:nvSpPr>
        <p:spPr>
          <a:xfrm>
            <a:off x="417949" y="2365809"/>
            <a:ext cx="9285344" cy="1353930"/>
          </a:xfrm>
          <a:prstGeom prst="rect">
            <a:avLst/>
          </a:prstGeom>
          <a:noFill/>
          <a:ln>
            <a:solidFill>
              <a:schemeClr val="tx1"/>
            </a:solidFill>
          </a:ln>
        </p:spPr>
        <p:txBody>
          <a:bodyPr wrap="square" rtlCol="0">
            <a:noAutofit/>
          </a:bodyPr>
          <a:lstStyle>
            <a:defPPr>
              <a:defRPr lang="en-GB"/>
            </a:defPPr>
            <a:lvl1pPr marL="82550" indent="-82550" algn="l">
              <a:buFont typeface="Arial" panose="020B0604020202020204" pitchFamily="34" charset="0"/>
              <a:buChar char="•"/>
              <a:defRPr sz="1000">
                <a:latin typeface="Arial" pitchFamily="34" charset="0"/>
                <a:cs typeface="Arial" pitchFamily="34" charset="0"/>
              </a:defRPr>
            </a:lvl1pPr>
          </a:lstStyle>
          <a:p>
            <a:pPr>
              <a:lnSpc>
                <a:spcPct val="150000"/>
              </a:lnSpc>
              <a:buFont typeface="Wingdings" pitchFamily="2" charset="2"/>
              <a:buChar char="q"/>
            </a:pPr>
            <a:r>
              <a:rPr lang="en-US" sz="1800" dirty="0"/>
              <a:t>Put the minimum processes and enablers in place, as required by </a:t>
            </a:r>
            <a:r>
              <a:rPr lang="en-US" sz="1800" dirty="0" smtClean="0"/>
              <a:t>legislative authorities</a:t>
            </a:r>
          </a:p>
          <a:p>
            <a:pPr>
              <a:lnSpc>
                <a:spcPct val="150000"/>
              </a:lnSpc>
              <a:buFont typeface="Wingdings" pitchFamily="2" charset="2"/>
              <a:buChar char="q"/>
            </a:pPr>
            <a:r>
              <a:rPr lang="en-US" sz="1800" dirty="0"/>
              <a:t>Perform all the functions stipulated in all applicable regulations</a:t>
            </a:r>
          </a:p>
          <a:p>
            <a:pPr>
              <a:lnSpc>
                <a:spcPct val="150000"/>
              </a:lnSpc>
              <a:buFont typeface="Wingdings" pitchFamily="2" charset="2"/>
              <a:buChar char="q"/>
            </a:pPr>
            <a:r>
              <a:rPr lang="en-US" sz="1800" dirty="0"/>
              <a:t>Implement processes to control, monitor and manage the compliance of </a:t>
            </a:r>
            <a:r>
              <a:rPr lang="en-US" sz="1800" dirty="0" smtClean="0"/>
              <a:t>activities</a:t>
            </a:r>
            <a:endParaRPr lang="en-US" sz="1800" dirty="0"/>
          </a:p>
          <a:p>
            <a:endParaRPr lang="en-ZA" dirty="0"/>
          </a:p>
        </p:txBody>
      </p:sp>
      <p:sp>
        <p:nvSpPr>
          <p:cNvPr id="8" name="TextBox 7"/>
          <p:cNvSpPr txBox="1"/>
          <p:nvPr/>
        </p:nvSpPr>
        <p:spPr>
          <a:xfrm>
            <a:off x="417947" y="4256837"/>
            <a:ext cx="9285346" cy="2126205"/>
          </a:xfrm>
          <a:prstGeom prst="rect">
            <a:avLst/>
          </a:prstGeom>
          <a:noFill/>
          <a:ln>
            <a:solidFill>
              <a:schemeClr val="tx1"/>
            </a:solidFill>
          </a:ln>
        </p:spPr>
        <p:txBody>
          <a:bodyPr wrap="square" rtlCol="0">
            <a:noAutofit/>
          </a:bodyPr>
          <a:lstStyle>
            <a:defPPr>
              <a:defRPr lang="en-GB"/>
            </a:defPPr>
            <a:lvl1pPr marL="82550" indent="-82550" algn="l">
              <a:buFont typeface="Arial" panose="020B0604020202020204" pitchFamily="34" charset="0"/>
              <a:buChar char="•"/>
              <a:defRPr sz="1000">
                <a:latin typeface="Arial" pitchFamily="34" charset="0"/>
                <a:cs typeface="Arial" pitchFamily="34" charset="0"/>
              </a:defRPr>
            </a:lvl1pPr>
          </a:lstStyle>
          <a:p>
            <a:pPr>
              <a:lnSpc>
                <a:spcPct val="150000"/>
              </a:lnSpc>
              <a:buFont typeface="Wingdings" pitchFamily="2" charset="2"/>
              <a:buChar char="q"/>
            </a:pPr>
            <a:r>
              <a:rPr lang="en-ZA" sz="1800" dirty="0"/>
              <a:t>Standardise functions across divisions, </a:t>
            </a:r>
            <a:r>
              <a:rPr lang="en-ZA" sz="1800" dirty="0" smtClean="0"/>
              <a:t>subsidiaries </a:t>
            </a:r>
            <a:r>
              <a:rPr lang="en-ZA" sz="1800" dirty="0"/>
              <a:t>and regions</a:t>
            </a:r>
          </a:p>
          <a:p>
            <a:pPr>
              <a:lnSpc>
                <a:spcPct val="150000"/>
              </a:lnSpc>
              <a:buFont typeface="Wingdings" pitchFamily="2" charset="2"/>
              <a:buChar char="q"/>
            </a:pPr>
            <a:r>
              <a:rPr lang="en-ZA" sz="1800" dirty="0"/>
              <a:t>Standardise </a:t>
            </a:r>
            <a:r>
              <a:rPr lang="en-ZA" sz="1800" dirty="0" smtClean="0"/>
              <a:t>business tools and templates and fulfilment of agreement terms</a:t>
            </a:r>
            <a:endParaRPr lang="en-ZA" sz="1800" dirty="0"/>
          </a:p>
          <a:p>
            <a:pPr>
              <a:lnSpc>
                <a:spcPct val="150000"/>
              </a:lnSpc>
              <a:buFont typeface="Wingdings" pitchFamily="2" charset="2"/>
              <a:buChar char="q"/>
            </a:pPr>
            <a:r>
              <a:rPr lang="en-ZA" sz="1800" dirty="0" smtClean="0"/>
              <a:t>Visibility and transparency of hand </a:t>
            </a:r>
            <a:r>
              <a:rPr lang="en-ZA" sz="1800" dirty="0"/>
              <a:t>overs between divisions</a:t>
            </a:r>
          </a:p>
          <a:p>
            <a:pPr>
              <a:lnSpc>
                <a:spcPct val="150000"/>
              </a:lnSpc>
              <a:buFont typeface="Wingdings" pitchFamily="2" charset="2"/>
              <a:buChar char="q"/>
            </a:pPr>
            <a:r>
              <a:rPr lang="en-ZA" sz="1800" dirty="0"/>
              <a:t>Consolidated reporting cycle &amp; execution</a:t>
            </a:r>
          </a:p>
          <a:p>
            <a:pPr>
              <a:lnSpc>
                <a:spcPct val="150000"/>
              </a:lnSpc>
              <a:buFont typeface="Wingdings" pitchFamily="2" charset="2"/>
              <a:buChar char="q"/>
            </a:pPr>
            <a:r>
              <a:rPr lang="en-US" sz="1800" dirty="0" smtClean="0"/>
              <a:t>Perform </a:t>
            </a:r>
            <a:r>
              <a:rPr lang="en-US" sz="1800" dirty="0"/>
              <a:t>all functions according to strategic and pro-active management </a:t>
            </a:r>
            <a:r>
              <a:rPr lang="en-US" sz="1800" dirty="0" smtClean="0"/>
              <a:t>principles</a:t>
            </a:r>
            <a:endParaRPr lang="en-US" sz="1800" dirty="0"/>
          </a:p>
        </p:txBody>
      </p:sp>
      <p:sp>
        <p:nvSpPr>
          <p:cNvPr id="2" name="Rectangle 1"/>
          <p:cNvSpPr/>
          <p:nvPr/>
        </p:nvSpPr>
        <p:spPr>
          <a:xfrm>
            <a:off x="242233" y="1360417"/>
            <a:ext cx="9461060" cy="584775"/>
          </a:xfrm>
          <a:prstGeom prst="rect">
            <a:avLst/>
          </a:prstGeom>
        </p:spPr>
        <p:txBody>
          <a:bodyPr wrap="square">
            <a:spAutoFit/>
          </a:bodyPr>
          <a:lstStyle/>
          <a:p>
            <a:pPr algn="l"/>
            <a:r>
              <a:rPr lang="en-ZA" sz="1600" dirty="0" smtClean="0">
                <a:latin typeface="Arial" pitchFamily="34" charset="0"/>
                <a:cs typeface="Arial" pitchFamily="34" charset="0"/>
              </a:rPr>
              <a:t>OCPO’s intervention was </a:t>
            </a:r>
            <a:r>
              <a:rPr lang="en-ZA" sz="1600" dirty="0">
                <a:latin typeface="Arial" pitchFamily="34" charset="0"/>
                <a:cs typeface="Arial" pitchFamily="34" charset="0"/>
              </a:rPr>
              <a:t>designed to articulate the PRASA’s Supply Chain </a:t>
            </a:r>
            <a:r>
              <a:rPr lang="en-ZA" sz="1600" dirty="0" smtClean="0">
                <a:latin typeface="Arial" pitchFamily="34" charset="0"/>
                <a:cs typeface="Arial" pitchFamily="34" charset="0"/>
              </a:rPr>
              <a:t>for the next 12 Months. The intervention will </a:t>
            </a:r>
            <a:r>
              <a:rPr lang="en-ZA" sz="1600" dirty="0">
                <a:latin typeface="Arial" pitchFamily="34" charset="0"/>
                <a:cs typeface="Arial" pitchFamily="34" charset="0"/>
              </a:rPr>
              <a:t>be achieved through</a:t>
            </a:r>
            <a:r>
              <a:rPr lang="en-ZA" sz="1600" dirty="0" smtClean="0">
                <a:latin typeface="Arial" pitchFamily="34" charset="0"/>
                <a:cs typeface="Arial" pitchFamily="34" charset="0"/>
              </a:rPr>
              <a:t>:</a:t>
            </a:r>
            <a:endParaRPr lang="en-ZA" sz="1600" dirty="0">
              <a:latin typeface="Arial" pitchFamily="34" charset="0"/>
              <a:cs typeface="Arial" pitchFamily="34" charset="0"/>
            </a:endParaRPr>
          </a:p>
        </p:txBody>
      </p:sp>
      <p:sp>
        <p:nvSpPr>
          <p:cNvPr id="10" name="Rectangle 9"/>
          <p:cNvSpPr/>
          <p:nvPr/>
        </p:nvSpPr>
        <p:spPr>
          <a:xfrm>
            <a:off x="417948" y="1981119"/>
            <a:ext cx="9285345" cy="338554"/>
          </a:xfrm>
          <a:prstGeom prst="rect">
            <a:avLst/>
          </a:prstGeom>
          <a:solidFill>
            <a:schemeClr val="tx2">
              <a:lumMod val="50000"/>
            </a:schemeClr>
          </a:solidFill>
        </p:spPr>
        <p:txBody>
          <a:bodyPr wrap="square">
            <a:spAutoFit/>
          </a:bodyPr>
          <a:lstStyle/>
          <a:p>
            <a:pPr marL="342900" indent="-342900" algn="l">
              <a:buFont typeface="Courier New" pitchFamily="49" charset="0"/>
              <a:buChar char="o"/>
            </a:pPr>
            <a:r>
              <a:rPr lang="en-ZA" sz="1600" b="1" dirty="0" smtClean="0">
                <a:solidFill>
                  <a:schemeClr val="bg1"/>
                </a:solidFill>
                <a:latin typeface="Arial" pitchFamily="34" charset="0"/>
                <a:cs typeface="Arial" pitchFamily="34" charset="0"/>
              </a:rPr>
              <a:t>Development of efficiencies and stabilization (April 2016  – August 2016)</a:t>
            </a:r>
            <a:endParaRPr lang="en-ZA" sz="1600" b="1" dirty="0">
              <a:solidFill>
                <a:schemeClr val="bg1"/>
              </a:solidFill>
              <a:latin typeface="Arial" pitchFamily="34" charset="0"/>
              <a:cs typeface="Arial" pitchFamily="34" charset="0"/>
            </a:endParaRPr>
          </a:p>
        </p:txBody>
      </p:sp>
      <p:sp>
        <p:nvSpPr>
          <p:cNvPr id="11" name="Rectangle 10"/>
          <p:cNvSpPr/>
          <p:nvPr/>
        </p:nvSpPr>
        <p:spPr>
          <a:xfrm>
            <a:off x="417949" y="3828189"/>
            <a:ext cx="9285344" cy="338554"/>
          </a:xfrm>
          <a:prstGeom prst="rect">
            <a:avLst/>
          </a:prstGeom>
          <a:solidFill>
            <a:schemeClr val="tx2">
              <a:lumMod val="50000"/>
            </a:schemeClr>
          </a:solidFill>
        </p:spPr>
        <p:txBody>
          <a:bodyPr wrap="square">
            <a:spAutoFit/>
          </a:bodyPr>
          <a:lstStyle/>
          <a:p>
            <a:pPr marL="342900" indent="-342900" algn="l">
              <a:buFont typeface="Courier New" pitchFamily="49" charset="0"/>
              <a:buChar char="o"/>
            </a:pPr>
            <a:r>
              <a:rPr lang="en-ZA" sz="1600" b="1" dirty="0">
                <a:solidFill>
                  <a:schemeClr val="bg1"/>
                </a:solidFill>
                <a:latin typeface="Arial" pitchFamily="34" charset="0"/>
                <a:cs typeface="Arial" pitchFamily="34" charset="0"/>
              </a:rPr>
              <a:t>Standardization, integration and optimization (August 2016 – </a:t>
            </a:r>
            <a:r>
              <a:rPr lang="en-ZA" sz="1600" b="1" dirty="0" smtClean="0">
                <a:solidFill>
                  <a:schemeClr val="bg1"/>
                </a:solidFill>
                <a:latin typeface="Arial" pitchFamily="34" charset="0"/>
                <a:cs typeface="Arial" pitchFamily="34" charset="0"/>
              </a:rPr>
              <a:t>On-going)</a:t>
            </a:r>
            <a:endParaRPr lang="en-ZA" sz="16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111432054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56168" y="4177302"/>
            <a:ext cx="4075650" cy="1703030"/>
          </a:xfrm>
          <a:prstGeom prst="rect">
            <a:avLst/>
          </a:prstGeom>
          <a:noFill/>
          <a:ln>
            <a:noFill/>
          </a:ln>
        </p:spPr>
        <p:txBody>
          <a:bodyPr wrap="square">
            <a:spAutoFit/>
          </a:bodyPr>
          <a:lstStyle/>
          <a:p>
            <a:pPr marL="342900" indent="-342900" algn="l">
              <a:lnSpc>
                <a:spcPct val="150000"/>
              </a:lnSpc>
              <a:buFont typeface="Wingdings" pitchFamily="2" charset="2"/>
              <a:buChar char="q"/>
            </a:pPr>
            <a:r>
              <a:rPr lang="en-ZA" altLang="en-US" dirty="0">
                <a:latin typeface="Arial" pitchFamily="34" charset="0"/>
                <a:cs typeface="Arial" pitchFamily="34" charset="0"/>
              </a:rPr>
              <a:t>I</a:t>
            </a:r>
            <a:r>
              <a:rPr lang="en-ZA" altLang="en-US" dirty="0" smtClean="0">
                <a:latin typeface="Arial" pitchFamily="34" charset="0"/>
                <a:cs typeface="Arial" pitchFamily="34" charset="0"/>
              </a:rPr>
              <a:t>nfrastructure</a:t>
            </a:r>
            <a:r>
              <a:rPr lang="en-ZA" altLang="en-US" dirty="0">
                <a:latin typeface="Arial" pitchFamily="34" charset="0"/>
                <a:cs typeface="Arial" pitchFamily="34" charset="0"/>
              </a:rPr>
              <a:t>, </a:t>
            </a:r>
          </a:p>
          <a:p>
            <a:pPr marL="342900" indent="-342900" algn="l">
              <a:lnSpc>
                <a:spcPct val="150000"/>
              </a:lnSpc>
              <a:buFont typeface="Wingdings" pitchFamily="2" charset="2"/>
              <a:buChar char="q"/>
            </a:pPr>
            <a:r>
              <a:rPr lang="en-ZA" altLang="en-US" dirty="0">
                <a:latin typeface="Arial" pitchFamily="34" charset="0"/>
                <a:cs typeface="Arial" pitchFamily="34" charset="0"/>
              </a:rPr>
              <a:t>P</a:t>
            </a:r>
            <a:r>
              <a:rPr lang="en-ZA" altLang="en-US" dirty="0" smtClean="0">
                <a:latin typeface="Arial" pitchFamily="34" charset="0"/>
                <a:cs typeface="Arial" pitchFamily="34" charset="0"/>
              </a:rPr>
              <a:t>roperty </a:t>
            </a:r>
            <a:r>
              <a:rPr lang="en-ZA" altLang="en-US" dirty="0">
                <a:latin typeface="Arial" pitchFamily="34" charset="0"/>
                <a:cs typeface="Arial" pitchFamily="34" charset="0"/>
              </a:rPr>
              <a:t>&amp; facilities </a:t>
            </a:r>
            <a:r>
              <a:rPr lang="en-ZA" altLang="en-US" dirty="0" smtClean="0">
                <a:latin typeface="Arial" pitchFamily="34" charset="0"/>
                <a:cs typeface="Arial" pitchFamily="34" charset="0"/>
              </a:rPr>
              <a:t>management</a:t>
            </a:r>
          </a:p>
          <a:p>
            <a:pPr marL="342900" indent="-342900" algn="l">
              <a:lnSpc>
                <a:spcPct val="150000"/>
              </a:lnSpc>
              <a:buFont typeface="Wingdings" pitchFamily="2" charset="2"/>
              <a:buChar char="q"/>
            </a:pPr>
            <a:r>
              <a:rPr lang="en-ZA" altLang="en-US" dirty="0">
                <a:latin typeface="Arial" pitchFamily="34" charset="0"/>
                <a:cs typeface="Arial" pitchFamily="34" charset="0"/>
              </a:rPr>
              <a:t>Goods &amp; services</a:t>
            </a:r>
          </a:p>
          <a:p>
            <a:pPr marL="342900" indent="-342900" algn="l">
              <a:lnSpc>
                <a:spcPct val="150000"/>
              </a:lnSpc>
              <a:buFont typeface="Wingdings" pitchFamily="2" charset="2"/>
              <a:buChar char="q"/>
            </a:pPr>
            <a:r>
              <a:rPr lang="en-ZA" altLang="en-US" dirty="0" smtClean="0">
                <a:latin typeface="Arial" pitchFamily="34" charset="0"/>
                <a:cs typeface="Arial" pitchFamily="34" charset="0"/>
              </a:rPr>
              <a:t>Investment </a:t>
            </a:r>
            <a:endParaRPr lang="en-ZA" altLang="en-US" dirty="0">
              <a:latin typeface="Arial" pitchFamily="34" charset="0"/>
              <a:cs typeface="Arial" pitchFamily="34" charset="0"/>
            </a:endParaRPr>
          </a:p>
        </p:txBody>
      </p:sp>
      <p:sp>
        <p:nvSpPr>
          <p:cNvPr id="4" name="TextBox 3"/>
          <p:cNvSpPr txBox="1"/>
          <p:nvPr/>
        </p:nvSpPr>
        <p:spPr>
          <a:xfrm>
            <a:off x="647285" y="503389"/>
            <a:ext cx="6650160" cy="523220"/>
          </a:xfrm>
          <a:prstGeom prst="rect">
            <a:avLst/>
          </a:prstGeom>
          <a:noFill/>
        </p:spPr>
        <p:txBody>
          <a:bodyPr wrap="square" rtlCol="0">
            <a:spAutoFit/>
          </a:bodyPr>
          <a:lstStyle/>
          <a:p>
            <a:r>
              <a:rPr lang="en-ZA" sz="2800" b="1" dirty="0">
                <a:solidFill>
                  <a:schemeClr val="bg1">
                    <a:lumMod val="50000"/>
                  </a:schemeClr>
                </a:solidFill>
                <a:latin typeface="Arial" pitchFamily="34" charset="0"/>
                <a:cs typeface="Arial" pitchFamily="34" charset="0"/>
              </a:rPr>
              <a:t>7</a:t>
            </a:r>
            <a:r>
              <a:rPr lang="en-ZA" sz="2800" b="1" dirty="0" smtClean="0">
                <a:solidFill>
                  <a:schemeClr val="bg1">
                    <a:lumMod val="50000"/>
                  </a:schemeClr>
                </a:solidFill>
                <a:latin typeface="Arial" pitchFamily="34" charset="0"/>
                <a:cs typeface="Arial" pitchFamily="34" charset="0"/>
              </a:rPr>
              <a:t>. OCPO’s INTERVENTION CONT…</a:t>
            </a:r>
            <a:endParaRPr lang="en-ZA" sz="2800" b="1" dirty="0">
              <a:solidFill>
                <a:schemeClr val="bg1">
                  <a:lumMod val="50000"/>
                </a:schemeClr>
              </a:solidFill>
              <a:latin typeface="Arial" pitchFamily="34" charset="0"/>
              <a:cs typeface="Arial" pitchFamily="34" charset="0"/>
            </a:endParaRPr>
          </a:p>
        </p:txBody>
      </p:sp>
      <p:sp>
        <p:nvSpPr>
          <p:cNvPr id="7" name="Slide Number Placeholder 6"/>
          <p:cNvSpPr>
            <a:spLocks noGrp="1"/>
          </p:cNvSpPr>
          <p:nvPr>
            <p:ph type="sldNum" sz="quarter" idx="10"/>
          </p:nvPr>
        </p:nvSpPr>
        <p:spPr/>
        <p:txBody>
          <a:bodyPr/>
          <a:lstStyle/>
          <a:p>
            <a:pPr>
              <a:defRPr/>
            </a:pPr>
            <a:fld id="{9B45A282-3F0B-4188-916B-2A57383D4893}" type="slidenum">
              <a:rPr lang="en-US" smtClean="0"/>
              <a:pPr>
                <a:defRPr/>
              </a:pPr>
              <a:t>13</a:t>
            </a:fld>
            <a:endParaRPr lang="en-US"/>
          </a:p>
        </p:txBody>
      </p:sp>
      <p:sp>
        <p:nvSpPr>
          <p:cNvPr id="12" name="Rectangle 11"/>
          <p:cNvSpPr/>
          <p:nvPr/>
        </p:nvSpPr>
        <p:spPr>
          <a:xfrm>
            <a:off x="254623" y="1426218"/>
            <a:ext cx="9226723" cy="646331"/>
          </a:xfrm>
          <a:prstGeom prst="rect">
            <a:avLst/>
          </a:prstGeom>
        </p:spPr>
        <p:txBody>
          <a:bodyPr wrap="square">
            <a:spAutoFit/>
          </a:bodyPr>
          <a:lstStyle/>
          <a:p>
            <a:pPr marL="342900" indent="-342900" algn="l">
              <a:buFont typeface="Arial" pitchFamily="34" charset="0"/>
              <a:buChar char="•"/>
            </a:pPr>
            <a:r>
              <a:rPr lang="en-ZA" altLang="en-US" dirty="0">
                <a:latin typeface="Arial" pitchFamily="34" charset="0"/>
                <a:cs typeface="Arial" pitchFamily="34" charset="0"/>
              </a:rPr>
              <a:t>The entire SCM functions has been subjected to an extensive review, customisation &amp; business process re-engineering:</a:t>
            </a:r>
          </a:p>
        </p:txBody>
      </p:sp>
      <p:sp>
        <p:nvSpPr>
          <p:cNvPr id="13" name="Rectangle 12"/>
          <p:cNvSpPr/>
          <p:nvPr/>
        </p:nvSpPr>
        <p:spPr>
          <a:xfrm>
            <a:off x="647285" y="2175953"/>
            <a:ext cx="8700901" cy="1338828"/>
          </a:xfrm>
          <a:prstGeom prst="rect">
            <a:avLst/>
          </a:prstGeom>
          <a:noFill/>
          <a:ln>
            <a:noFill/>
          </a:ln>
        </p:spPr>
        <p:txBody>
          <a:bodyPr wrap="square">
            <a:spAutoFit/>
          </a:bodyPr>
          <a:lstStyle/>
          <a:p>
            <a:pPr marL="342900" indent="-342900" algn="l">
              <a:lnSpc>
                <a:spcPct val="150000"/>
              </a:lnSpc>
              <a:buFont typeface="Wingdings" pitchFamily="2" charset="2"/>
              <a:buChar char="q"/>
            </a:pPr>
            <a:r>
              <a:rPr lang="en-ZA" altLang="en-US" dirty="0">
                <a:latin typeface="Arial" pitchFamily="34" charset="0"/>
                <a:cs typeface="Arial" pitchFamily="34" charset="0"/>
              </a:rPr>
              <a:t>To meet business </a:t>
            </a:r>
            <a:r>
              <a:rPr lang="en-ZA" altLang="en-US" dirty="0" smtClean="0">
                <a:latin typeface="Arial" pitchFamily="34" charset="0"/>
                <a:cs typeface="Arial" pitchFamily="34" charset="0"/>
              </a:rPr>
              <a:t>requirements</a:t>
            </a:r>
            <a:endParaRPr lang="en-ZA" altLang="en-US" dirty="0">
              <a:latin typeface="Arial" pitchFamily="34" charset="0"/>
              <a:cs typeface="Arial" pitchFamily="34" charset="0"/>
            </a:endParaRPr>
          </a:p>
          <a:p>
            <a:pPr marL="342900" indent="-342900" algn="l">
              <a:lnSpc>
                <a:spcPct val="150000"/>
              </a:lnSpc>
              <a:buFont typeface="Wingdings" pitchFamily="2" charset="2"/>
              <a:buChar char="q"/>
            </a:pPr>
            <a:r>
              <a:rPr lang="en-ZA" altLang="en-US" dirty="0">
                <a:latin typeface="Arial" pitchFamily="34" charset="0"/>
                <a:cs typeface="Arial" pitchFamily="34" charset="0"/>
              </a:rPr>
              <a:t>Ensure compliance and enhance service </a:t>
            </a:r>
            <a:r>
              <a:rPr lang="en-ZA" altLang="en-US" dirty="0" smtClean="0">
                <a:latin typeface="Arial" pitchFamily="34" charset="0"/>
                <a:cs typeface="Arial" pitchFamily="34" charset="0"/>
              </a:rPr>
              <a:t>delivery</a:t>
            </a:r>
          </a:p>
          <a:p>
            <a:pPr marL="342900" indent="-342900" algn="l">
              <a:lnSpc>
                <a:spcPct val="150000"/>
              </a:lnSpc>
              <a:buFont typeface="Wingdings" pitchFamily="2" charset="2"/>
              <a:buChar char="q"/>
            </a:pPr>
            <a:r>
              <a:rPr lang="en-ZA" altLang="en-US" dirty="0" smtClean="0">
                <a:latin typeface="Arial" pitchFamily="34" charset="0"/>
                <a:cs typeface="Arial" pitchFamily="34" charset="0"/>
              </a:rPr>
              <a:t>Capacitating the SCM structure </a:t>
            </a:r>
            <a:endParaRPr lang="en-ZA" altLang="en-US" dirty="0">
              <a:latin typeface="Arial" pitchFamily="34" charset="0"/>
              <a:cs typeface="Arial" pitchFamily="34" charset="0"/>
            </a:endParaRPr>
          </a:p>
        </p:txBody>
      </p:sp>
      <p:sp>
        <p:nvSpPr>
          <p:cNvPr id="18" name="Rectangle 17"/>
          <p:cNvSpPr/>
          <p:nvPr/>
        </p:nvSpPr>
        <p:spPr>
          <a:xfrm>
            <a:off x="-124292" y="3814910"/>
            <a:ext cx="9001955" cy="369332"/>
          </a:xfrm>
          <a:prstGeom prst="rect">
            <a:avLst/>
          </a:prstGeom>
        </p:spPr>
        <p:txBody>
          <a:bodyPr wrap="square">
            <a:spAutoFit/>
          </a:bodyPr>
          <a:lstStyle/>
          <a:p>
            <a:pPr marL="285750" indent="-285750">
              <a:buFont typeface="Arial" pitchFamily="34" charset="0"/>
              <a:buChar char="•"/>
            </a:pPr>
            <a:r>
              <a:rPr lang="en-ZA" altLang="en-US" dirty="0">
                <a:latin typeface="Arial" pitchFamily="34" charset="0"/>
                <a:cs typeface="Arial" pitchFamily="34" charset="0"/>
              </a:rPr>
              <a:t>The </a:t>
            </a:r>
            <a:r>
              <a:rPr lang="en-ZA" altLang="en-US" dirty="0" smtClean="0">
                <a:latin typeface="Arial" pitchFamily="34" charset="0"/>
                <a:cs typeface="Arial" pitchFamily="34" charset="0"/>
              </a:rPr>
              <a:t>intervention </a:t>
            </a:r>
            <a:r>
              <a:rPr lang="en-ZA" altLang="en-US" dirty="0">
                <a:latin typeface="Arial" pitchFamily="34" charset="0"/>
                <a:cs typeface="Arial" pitchFamily="34" charset="0"/>
              </a:rPr>
              <a:t>strategy focuses on </a:t>
            </a:r>
            <a:r>
              <a:rPr lang="en-ZA" altLang="en-US" dirty="0" smtClean="0">
                <a:latin typeface="Arial" pitchFamily="34" charset="0"/>
                <a:cs typeface="Arial" pitchFamily="34" charset="0"/>
              </a:rPr>
              <a:t>4 </a:t>
            </a:r>
            <a:r>
              <a:rPr lang="en-ZA" altLang="en-US" dirty="0">
                <a:latin typeface="Arial" pitchFamily="34" charset="0"/>
                <a:cs typeface="Arial" pitchFamily="34" charset="0"/>
              </a:rPr>
              <a:t>streams of PRASA core business i.e.</a:t>
            </a:r>
            <a:endParaRPr lang="en-ZA" dirty="0"/>
          </a:p>
        </p:txBody>
      </p:sp>
    </p:spTree>
    <p:extLst>
      <p:ext uri="{BB962C8B-B14F-4D97-AF65-F5344CB8AC3E}">
        <p14:creationId xmlns:p14="http://schemas.microsoft.com/office/powerpoint/2010/main" xmlns="" val="303324299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6471" name="Rectangle 7"/>
          <p:cNvSpPr>
            <a:spLocks noChangeArrowheads="1"/>
          </p:cNvSpPr>
          <p:nvPr/>
        </p:nvSpPr>
        <p:spPr bwMode="auto">
          <a:xfrm>
            <a:off x="505425" y="1423611"/>
            <a:ext cx="8577262" cy="4760515"/>
          </a:xfrm>
          <a:prstGeom prst="rect">
            <a:avLst/>
          </a:prstGeom>
          <a:solidFill>
            <a:srgbClr val="FFFFFF"/>
          </a:solidFill>
          <a:ln w="12700">
            <a:solidFill>
              <a:schemeClr val="tx1"/>
            </a:solidFill>
            <a:miter lim="800000"/>
            <a:headEnd/>
            <a:tailEnd/>
          </a:ln>
          <a:effectLst/>
          <a:extLst>
            <a:ext uri="{AF507438-7753-43E0-B8FC-AC1667EBCBE1}">
              <a14:hiddenEffects xmlns:a14="http://schemas.microsoft.com/office/drawing/2010/main" xmlns="">
                <a:effectLst>
                  <a:outerShdw dist="107763" dir="2700000" algn="ctr" rotWithShape="0">
                    <a:schemeClr val="tx2"/>
                  </a:outerShdw>
                </a:effectLst>
              </a14:hiddenEffects>
            </a:ext>
          </a:extLst>
        </p:spPr>
        <p:txBody>
          <a:bodyPr wrap="none" anchor="ctr"/>
          <a:lstStyle/>
          <a:p>
            <a:endParaRPr lang="en-ZA" sz="2215"/>
          </a:p>
        </p:txBody>
      </p:sp>
      <p:sp>
        <p:nvSpPr>
          <p:cNvPr id="1086472" name="Line 8"/>
          <p:cNvSpPr>
            <a:spLocks noChangeShapeType="1"/>
          </p:cNvSpPr>
          <p:nvPr/>
        </p:nvSpPr>
        <p:spPr bwMode="auto">
          <a:xfrm>
            <a:off x="537704" y="4126096"/>
            <a:ext cx="8550276" cy="0"/>
          </a:xfrm>
          <a:prstGeom prst="line">
            <a:avLst/>
          </a:prstGeom>
          <a:noFill/>
          <a:ln w="12700">
            <a:solidFill>
              <a:schemeClr val="tx1"/>
            </a:solidFill>
            <a:prstDash val="sysDot"/>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ZA" sz="2215"/>
          </a:p>
        </p:txBody>
      </p:sp>
      <p:sp>
        <p:nvSpPr>
          <p:cNvPr id="1086473" name="Rectangle 9"/>
          <p:cNvSpPr>
            <a:spLocks noChangeArrowheads="1"/>
          </p:cNvSpPr>
          <p:nvPr/>
        </p:nvSpPr>
        <p:spPr bwMode="auto">
          <a:xfrm>
            <a:off x="387474" y="1427395"/>
            <a:ext cx="3199090" cy="2846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84992" tIns="42497" rIns="84992" bIns="42497">
            <a:spAutoFit/>
          </a:bodyPr>
          <a:lstStyle/>
          <a:p>
            <a:pPr algn="ctr"/>
            <a:r>
              <a:rPr lang="en-ZA" sz="1292" b="1" dirty="0" smtClean="0">
                <a:latin typeface="Arial" pitchFamily="34" charset="0"/>
                <a:cs typeface="Arial" pitchFamily="34" charset="0"/>
              </a:rPr>
              <a:t>Division/Subsidiaries and Regions</a:t>
            </a:r>
            <a:endParaRPr lang="en-US" sz="1292" b="1" dirty="0">
              <a:latin typeface="Arial" pitchFamily="34" charset="0"/>
              <a:cs typeface="Arial" pitchFamily="34" charset="0"/>
            </a:endParaRPr>
          </a:p>
        </p:txBody>
      </p:sp>
      <p:sp>
        <p:nvSpPr>
          <p:cNvPr id="1086474" name="Rectangle 10"/>
          <p:cNvSpPr>
            <a:spLocks noChangeArrowheads="1"/>
          </p:cNvSpPr>
          <p:nvPr/>
        </p:nvSpPr>
        <p:spPr bwMode="auto">
          <a:xfrm>
            <a:off x="854322" y="1791498"/>
            <a:ext cx="3954442" cy="22682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ctr" anchorCtr="0"/>
          <a:lstStyle/>
          <a:p>
            <a:pPr marL="171450" indent="-171450" algn="l">
              <a:spcBef>
                <a:spcPct val="30000"/>
              </a:spcBef>
              <a:buFont typeface="Wingdings" pitchFamily="2" charset="2"/>
              <a:buChar char="q"/>
            </a:pPr>
            <a:r>
              <a:rPr lang="en-US" sz="1108" dirty="0" smtClean="0">
                <a:latin typeface="Arial" panose="020B0604020202020204" pitchFamily="34" charset="0"/>
              </a:rPr>
              <a:t>SCM Strategies &amp; Priorities </a:t>
            </a:r>
          </a:p>
          <a:p>
            <a:pPr marL="171450" indent="-171450" algn="l">
              <a:spcBef>
                <a:spcPct val="30000"/>
              </a:spcBef>
              <a:buFont typeface="Wingdings" pitchFamily="2" charset="2"/>
              <a:buChar char="q"/>
            </a:pPr>
            <a:r>
              <a:rPr lang="en-US" sz="1108" dirty="0" smtClean="0">
                <a:latin typeface="Arial" panose="020B0604020202020204" pitchFamily="34" charset="0"/>
              </a:rPr>
              <a:t>Integrated SCM Planning</a:t>
            </a:r>
          </a:p>
          <a:p>
            <a:pPr marL="171450" indent="-171450" algn="l">
              <a:spcBef>
                <a:spcPct val="30000"/>
              </a:spcBef>
              <a:buFont typeface="Wingdings" pitchFamily="2" charset="2"/>
              <a:buChar char="q"/>
            </a:pPr>
            <a:r>
              <a:rPr lang="en-US" sz="1108" dirty="0" smtClean="0">
                <a:latin typeface="Arial" panose="020B0604020202020204" pitchFamily="34" charset="0"/>
              </a:rPr>
              <a:t>SCM Performance Reporting, Monitoring and Evaluation</a:t>
            </a:r>
          </a:p>
          <a:p>
            <a:pPr marL="171450" indent="-171450" algn="l">
              <a:spcBef>
                <a:spcPct val="30000"/>
              </a:spcBef>
              <a:buFont typeface="Wingdings" pitchFamily="2" charset="2"/>
              <a:buChar char="q"/>
            </a:pPr>
            <a:r>
              <a:rPr lang="en-US" sz="1108" dirty="0">
                <a:latin typeface="Arial" panose="020B0604020202020204" pitchFamily="34" charset="0"/>
              </a:rPr>
              <a:t>Demand &amp; Procurement </a:t>
            </a:r>
            <a:r>
              <a:rPr lang="en-US" sz="1108" dirty="0" smtClean="0">
                <a:latin typeface="Arial" panose="020B0604020202020204" pitchFamily="34" charset="0"/>
              </a:rPr>
              <a:t>Planning</a:t>
            </a:r>
          </a:p>
          <a:p>
            <a:pPr marL="171450" indent="-171450" algn="l">
              <a:spcBef>
                <a:spcPct val="30000"/>
              </a:spcBef>
              <a:buFont typeface="Wingdings" pitchFamily="2" charset="2"/>
              <a:buChar char="q"/>
            </a:pPr>
            <a:r>
              <a:rPr lang="en-US" sz="1108" dirty="0" smtClean="0">
                <a:latin typeface="Arial" panose="020B0604020202020204" pitchFamily="34" charset="0"/>
              </a:rPr>
              <a:t>PE SCM Risk Management</a:t>
            </a:r>
            <a:endParaRPr lang="en-US" sz="1108" dirty="0">
              <a:latin typeface="Arial" panose="020B0604020202020204" pitchFamily="34" charset="0"/>
            </a:endParaRPr>
          </a:p>
          <a:p>
            <a:pPr marL="171450" indent="-171450" algn="l">
              <a:spcBef>
                <a:spcPct val="30000"/>
              </a:spcBef>
              <a:buFont typeface="Wingdings" pitchFamily="2" charset="2"/>
              <a:buChar char="q"/>
            </a:pPr>
            <a:r>
              <a:rPr lang="en-US" sz="1108" dirty="0" smtClean="0">
                <a:latin typeface="Arial" panose="020B0604020202020204" pitchFamily="34" charset="0"/>
              </a:rPr>
              <a:t>Asset Management</a:t>
            </a:r>
          </a:p>
          <a:p>
            <a:pPr marL="171450" indent="-171450" algn="l">
              <a:spcBef>
                <a:spcPct val="30000"/>
              </a:spcBef>
              <a:buFont typeface="Wingdings" pitchFamily="2" charset="2"/>
              <a:buChar char="q"/>
            </a:pPr>
            <a:r>
              <a:rPr lang="en-US" sz="1108" dirty="0" smtClean="0">
                <a:latin typeface="Arial" panose="020B0604020202020204" pitchFamily="34" charset="0"/>
              </a:rPr>
              <a:t>Procurement Management</a:t>
            </a:r>
          </a:p>
          <a:p>
            <a:pPr marL="171450" indent="-171450" algn="l">
              <a:spcBef>
                <a:spcPct val="30000"/>
              </a:spcBef>
              <a:buFont typeface="Wingdings" pitchFamily="2" charset="2"/>
              <a:buChar char="q"/>
            </a:pPr>
            <a:r>
              <a:rPr lang="en-US" sz="1108" dirty="0" smtClean="0">
                <a:latin typeface="Arial" panose="020B0604020202020204" pitchFamily="34" charset="0"/>
              </a:rPr>
              <a:t>Contract Management</a:t>
            </a:r>
          </a:p>
          <a:p>
            <a:pPr marL="171450" indent="-171450" algn="l">
              <a:spcBef>
                <a:spcPct val="30000"/>
              </a:spcBef>
              <a:buFont typeface="Wingdings" pitchFamily="2" charset="2"/>
              <a:buChar char="q"/>
            </a:pPr>
            <a:r>
              <a:rPr lang="en-US" sz="1108" dirty="0" smtClean="0">
                <a:latin typeface="Arial" panose="020B0604020202020204" pitchFamily="34" charset="0"/>
              </a:rPr>
              <a:t>Contractor Development</a:t>
            </a:r>
          </a:p>
          <a:p>
            <a:pPr marL="171450" indent="-171450" algn="l">
              <a:spcBef>
                <a:spcPct val="30000"/>
              </a:spcBef>
              <a:buFont typeface="Wingdings" pitchFamily="2" charset="2"/>
              <a:buChar char="q"/>
            </a:pPr>
            <a:r>
              <a:rPr lang="en-US" sz="1108" dirty="0" smtClean="0">
                <a:latin typeface="Arial" panose="020B0604020202020204" pitchFamily="34" charset="0"/>
              </a:rPr>
              <a:t>Document Management</a:t>
            </a:r>
          </a:p>
        </p:txBody>
      </p:sp>
      <p:sp>
        <p:nvSpPr>
          <p:cNvPr id="1086475" name="Rectangle 11"/>
          <p:cNvSpPr>
            <a:spLocks noChangeArrowheads="1"/>
          </p:cNvSpPr>
          <p:nvPr/>
        </p:nvSpPr>
        <p:spPr bwMode="auto">
          <a:xfrm>
            <a:off x="5065960" y="1849046"/>
            <a:ext cx="2859088" cy="16456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lstStyle>
            <a:lvl1pPr marL="87313" indent="-87313" algn="l">
              <a:defRPr sz="2400">
                <a:solidFill>
                  <a:schemeClr val="tx1"/>
                </a:solidFill>
                <a:latin typeface="ZapfHumnst BT" pitchFamily="34" charset="0"/>
              </a:defRPr>
            </a:lvl1pPr>
            <a:lvl2pPr algn="l">
              <a:defRPr sz="2400">
                <a:solidFill>
                  <a:schemeClr val="tx1"/>
                </a:solidFill>
                <a:latin typeface="ZapfHumnst BT" pitchFamily="34" charset="0"/>
              </a:defRPr>
            </a:lvl2pPr>
            <a:lvl3pPr algn="l">
              <a:defRPr sz="2400">
                <a:solidFill>
                  <a:schemeClr val="tx1"/>
                </a:solidFill>
                <a:latin typeface="ZapfHumnst BT" pitchFamily="34" charset="0"/>
              </a:defRPr>
            </a:lvl3pPr>
            <a:lvl4pPr algn="l">
              <a:defRPr sz="2400">
                <a:solidFill>
                  <a:schemeClr val="tx1"/>
                </a:solidFill>
                <a:latin typeface="ZapfHumnst BT" pitchFamily="34" charset="0"/>
              </a:defRPr>
            </a:lvl4pPr>
            <a:lvl5pPr algn="l">
              <a:defRPr sz="2400">
                <a:solidFill>
                  <a:schemeClr val="tx1"/>
                </a:solidFill>
                <a:latin typeface="ZapfHumnst BT" pitchFamily="34" charset="0"/>
              </a:defRPr>
            </a:lvl5pPr>
            <a:lvl6pPr eaLnBrk="0" fontAlgn="base" hangingPunct="0">
              <a:spcBef>
                <a:spcPct val="0"/>
              </a:spcBef>
              <a:spcAft>
                <a:spcPct val="0"/>
              </a:spcAft>
              <a:defRPr sz="2400">
                <a:solidFill>
                  <a:schemeClr val="tx1"/>
                </a:solidFill>
                <a:latin typeface="ZapfHumnst BT" pitchFamily="34" charset="0"/>
              </a:defRPr>
            </a:lvl6pPr>
            <a:lvl7pPr eaLnBrk="0" fontAlgn="base" hangingPunct="0">
              <a:spcBef>
                <a:spcPct val="0"/>
              </a:spcBef>
              <a:spcAft>
                <a:spcPct val="0"/>
              </a:spcAft>
              <a:defRPr sz="2400">
                <a:solidFill>
                  <a:schemeClr val="tx1"/>
                </a:solidFill>
                <a:latin typeface="ZapfHumnst BT" pitchFamily="34" charset="0"/>
              </a:defRPr>
            </a:lvl7pPr>
            <a:lvl8pPr eaLnBrk="0" fontAlgn="base" hangingPunct="0">
              <a:spcBef>
                <a:spcPct val="0"/>
              </a:spcBef>
              <a:spcAft>
                <a:spcPct val="0"/>
              </a:spcAft>
              <a:defRPr sz="2400">
                <a:solidFill>
                  <a:schemeClr val="tx1"/>
                </a:solidFill>
                <a:latin typeface="ZapfHumnst BT" pitchFamily="34" charset="0"/>
              </a:defRPr>
            </a:lvl8pPr>
            <a:lvl9pPr eaLnBrk="0" fontAlgn="base" hangingPunct="0">
              <a:spcBef>
                <a:spcPct val="0"/>
              </a:spcBef>
              <a:spcAft>
                <a:spcPct val="0"/>
              </a:spcAft>
              <a:defRPr sz="2400">
                <a:solidFill>
                  <a:schemeClr val="tx1"/>
                </a:solidFill>
                <a:latin typeface="ZapfHumnst BT" pitchFamily="34" charset="0"/>
              </a:defRPr>
            </a:lvl9pPr>
          </a:lstStyle>
          <a:p>
            <a:pPr>
              <a:spcBef>
                <a:spcPct val="30000"/>
              </a:spcBef>
              <a:buFontTx/>
              <a:buChar char="•"/>
            </a:pPr>
            <a:endParaRPr lang="en-US" sz="1108">
              <a:latin typeface="Arial" panose="020B0604020202020204" pitchFamily="34" charset="0"/>
            </a:endParaRPr>
          </a:p>
        </p:txBody>
      </p:sp>
      <p:sp>
        <p:nvSpPr>
          <p:cNvPr id="1086476" name="Rectangle 12"/>
          <p:cNvSpPr>
            <a:spLocks noChangeArrowheads="1"/>
          </p:cNvSpPr>
          <p:nvPr/>
        </p:nvSpPr>
        <p:spPr bwMode="auto">
          <a:xfrm>
            <a:off x="807408" y="4246522"/>
            <a:ext cx="3489378" cy="162160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ctr" anchorCtr="0"/>
          <a:lstStyle/>
          <a:p>
            <a:pPr marL="171450" indent="-171450" algn="l">
              <a:spcBef>
                <a:spcPct val="30000"/>
              </a:spcBef>
              <a:buFont typeface="Wingdings" pitchFamily="2" charset="2"/>
              <a:buChar char="q"/>
            </a:pPr>
            <a:r>
              <a:rPr lang="en-US" sz="1108" dirty="0" smtClean="0">
                <a:latin typeface="Arial" panose="020B0604020202020204" pitchFamily="34" charset="0"/>
              </a:rPr>
              <a:t>SCM System Hosting &amp; System Support</a:t>
            </a:r>
          </a:p>
          <a:p>
            <a:pPr marL="171450" indent="-171450" algn="l">
              <a:spcBef>
                <a:spcPct val="30000"/>
              </a:spcBef>
              <a:buFont typeface="Wingdings" pitchFamily="2" charset="2"/>
              <a:buChar char="q"/>
            </a:pPr>
            <a:r>
              <a:rPr lang="en-US" sz="1108" dirty="0" smtClean="0">
                <a:latin typeface="Arial" panose="020B0604020202020204" pitchFamily="34" charset="0"/>
              </a:rPr>
              <a:t>IT network maintenance and support</a:t>
            </a:r>
          </a:p>
          <a:p>
            <a:pPr marL="171450" indent="-171450" algn="l">
              <a:spcBef>
                <a:spcPct val="30000"/>
              </a:spcBef>
              <a:buFont typeface="Wingdings" pitchFamily="2" charset="2"/>
              <a:buChar char="q"/>
            </a:pPr>
            <a:r>
              <a:rPr lang="en-US" sz="1108" dirty="0" smtClean="0">
                <a:latin typeface="Arial" panose="020B0604020202020204" pitchFamily="34" charset="0"/>
              </a:rPr>
              <a:t>System utilization Monitoring and Evaluation</a:t>
            </a:r>
          </a:p>
          <a:p>
            <a:pPr marL="171450" indent="-171450" algn="l">
              <a:spcBef>
                <a:spcPct val="30000"/>
              </a:spcBef>
              <a:buFont typeface="Wingdings" pitchFamily="2" charset="2"/>
              <a:buChar char="q"/>
            </a:pPr>
            <a:r>
              <a:rPr lang="en-US" sz="1108" dirty="0" smtClean="0">
                <a:latin typeface="Arial" panose="020B0604020202020204" pitchFamily="34" charset="0"/>
              </a:rPr>
              <a:t>Supplier Registration</a:t>
            </a:r>
          </a:p>
          <a:p>
            <a:pPr marL="171450" indent="-171450" algn="l">
              <a:spcBef>
                <a:spcPct val="30000"/>
              </a:spcBef>
              <a:buFont typeface="Wingdings" pitchFamily="2" charset="2"/>
              <a:buChar char="q"/>
            </a:pPr>
            <a:r>
              <a:rPr lang="en-US" sz="1108" dirty="0" smtClean="0">
                <a:latin typeface="Arial" panose="020B0604020202020204" pitchFamily="34" charset="0"/>
              </a:rPr>
              <a:t>Supplier Management </a:t>
            </a:r>
          </a:p>
          <a:p>
            <a:pPr marL="171450" indent="-171450" algn="l">
              <a:spcBef>
                <a:spcPct val="30000"/>
              </a:spcBef>
              <a:buFont typeface="Wingdings" pitchFamily="2" charset="2"/>
              <a:buChar char="q"/>
            </a:pPr>
            <a:r>
              <a:rPr lang="en-US" sz="1108" dirty="0" smtClean="0">
                <a:latin typeface="Arial" panose="020B0604020202020204" pitchFamily="34" charset="0"/>
              </a:rPr>
              <a:t>Procurement Logistics</a:t>
            </a:r>
            <a:endParaRPr lang="en-US" sz="1108" dirty="0">
              <a:latin typeface="Arial" panose="020B0604020202020204" pitchFamily="34" charset="0"/>
            </a:endParaRPr>
          </a:p>
        </p:txBody>
      </p:sp>
      <p:sp>
        <p:nvSpPr>
          <p:cNvPr id="1086477" name="Rectangle 13"/>
          <p:cNvSpPr>
            <a:spLocks noChangeArrowheads="1"/>
          </p:cNvSpPr>
          <p:nvPr/>
        </p:nvSpPr>
        <p:spPr bwMode="auto">
          <a:xfrm>
            <a:off x="4872941" y="4431011"/>
            <a:ext cx="3649486" cy="16768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ctr" anchorCtr="0"/>
          <a:lstStyle/>
          <a:p>
            <a:pPr marL="171450" indent="-171450" algn="l">
              <a:spcBef>
                <a:spcPct val="30000"/>
              </a:spcBef>
              <a:buFont typeface="Wingdings" pitchFamily="2" charset="2"/>
              <a:buChar char="q"/>
            </a:pPr>
            <a:r>
              <a:rPr lang="en-US" sz="1108" dirty="0" smtClean="0">
                <a:latin typeface="Arial" panose="020B0604020202020204" pitchFamily="34" charset="0"/>
              </a:rPr>
              <a:t>Commodity Research</a:t>
            </a:r>
          </a:p>
          <a:p>
            <a:pPr marL="171450" indent="-171450" algn="l">
              <a:spcBef>
                <a:spcPct val="30000"/>
              </a:spcBef>
              <a:buFont typeface="Wingdings" pitchFamily="2" charset="2"/>
              <a:buChar char="q"/>
            </a:pPr>
            <a:r>
              <a:rPr lang="en-US" sz="1108" dirty="0" smtClean="0">
                <a:latin typeface="Arial" panose="020B0604020202020204" pitchFamily="34" charset="0"/>
              </a:rPr>
              <a:t>Probity Officers</a:t>
            </a:r>
          </a:p>
          <a:p>
            <a:pPr marL="171450" indent="-171450" algn="l">
              <a:spcBef>
                <a:spcPct val="30000"/>
              </a:spcBef>
              <a:buFont typeface="Wingdings" pitchFamily="2" charset="2"/>
              <a:buChar char="q"/>
            </a:pPr>
            <a:r>
              <a:rPr lang="en-US" sz="1108" dirty="0" smtClean="0">
                <a:latin typeface="Arial" panose="020B0604020202020204" pitchFamily="34" charset="0"/>
              </a:rPr>
              <a:t>Transactional Advisors</a:t>
            </a:r>
          </a:p>
          <a:p>
            <a:pPr marL="171450" indent="-171450" algn="l">
              <a:spcBef>
                <a:spcPct val="30000"/>
              </a:spcBef>
              <a:buFont typeface="Wingdings" pitchFamily="2" charset="2"/>
              <a:buChar char="q"/>
            </a:pPr>
            <a:r>
              <a:rPr lang="en-US" sz="1108" dirty="0" smtClean="0">
                <a:latin typeface="Arial" panose="020B0604020202020204" pitchFamily="34" charset="0"/>
              </a:rPr>
              <a:t>Strategic Sourcing</a:t>
            </a:r>
          </a:p>
          <a:p>
            <a:pPr marL="171450" indent="-171450" algn="l">
              <a:spcBef>
                <a:spcPct val="30000"/>
              </a:spcBef>
              <a:buFont typeface="Wingdings" pitchFamily="2" charset="2"/>
              <a:buChar char="q"/>
            </a:pPr>
            <a:r>
              <a:rPr lang="en-US" sz="1108" dirty="0" smtClean="0">
                <a:latin typeface="Arial" panose="020B0604020202020204" pitchFamily="34" charset="0"/>
              </a:rPr>
              <a:t>Real Estate Acquisitions</a:t>
            </a:r>
          </a:p>
          <a:p>
            <a:pPr marL="171450" indent="-171450" algn="l">
              <a:spcBef>
                <a:spcPct val="30000"/>
              </a:spcBef>
              <a:buFont typeface="Wingdings" pitchFamily="2" charset="2"/>
              <a:buChar char="q"/>
            </a:pPr>
            <a:r>
              <a:rPr lang="en-US" sz="1108" dirty="0" smtClean="0">
                <a:latin typeface="Arial" panose="020B0604020202020204" pitchFamily="34" charset="0"/>
              </a:rPr>
              <a:t>Legal Services</a:t>
            </a:r>
          </a:p>
          <a:p>
            <a:pPr marL="171450" indent="-171450" algn="l">
              <a:spcBef>
                <a:spcPct val="30000"/>
              </a:spcBef>
              <a:buFont typeface="Wingdings" pitchFamily="2" charset="2"/>
              <a:buChar char="q"/>
            </a:pPr>
            <a:r>
              <a:rPr lang="en-US" sz="1108" dirty="0" smtClean="0">
                <a:latin typeface="Arial" panose="020B0604020202020204" pitchFamily="34" charset="0"/>
              </a:rPr>
              <a:t>Engineering Services (Transactional Advisors)</a:t>
            </a:r>
          </a:p>
        </p:txBody>
      </p:sp>
      <p:sp>
        <p:nvSpPr>
          <p:cNvPr id="1086478" name="Rectangle 14"/>
          <p:cNvSpPr>
            <a:spLocks noChangeArrowheads="1"/>
          </p:cNvSpPr>
          <p:nvPr/>
        </p:nvSpPr>
        <p:spPr bwMode="auto">
          <a:xfrm>
            <a:off x="524274" y="4145891"/>
            <a:ext cx="1929231" cy="2846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84992" tIns="42497" rIns="84992" bIns="42497">
            <a:spAutoFit/>
          </a:bodyPr>
          <a:lstStyle/>
          <a:p>
            <a:pPr algn="ctr"/>
            <a:r>
              <a:rPr lang="en-US" sz="1292" b="1" dirty="0">
                <a:latin typeface="Arial" pitchFamily="34" charset="0"/>
                <a:cs typeface="Arial" pitchFamily="34" charset="0"/>
              </a:rPr>
              <a:t>Shared Service Center</a:t>
            </a:r>
          </a:p>
        </p:txBody>
      </p:sp>
      <p:sp>
        <p:nvSpPr>
          <p:cNvPr id="1086479" name="Rectangle 15"/>
          <p:cNvSpPr>
            <a:spLocks noGrp="1" noChangeArrowheads="1"/>
          </p:cNvSpPr>
          <p:nvPr>
            <p:ph type="title"/>
          </p:nvPr>
        </p:nvSpPr>
        <p:spPr>
          <a:xfrm>
            <a:off x="753987" y="286099"/>
            <a:ext cx="6079007" cy="982663"/>
          </a:xfrm>
        </p:spPr>
        <p:txBody>
          <a:bodyPr/>
          <a:lstStyle/>
          <a:p>
            <a:r>
              <a:rPr lang="en-ZA" cap="all" dirty="0">
                <a:solidFill>
                  <a:schemeClr val="bg1">
                    <a:lumMod val="50000"/>
                  </a:schemeClr>
                </a:solidFill>
              </a:rPr>
              <a:t>8</a:t>
            </a:r>
            <a:r>
              <a:rPr lang="en-ZA" cap="all" dirty="0" smtClean="0">
                <a:solidFill>
                  <a:schemeClr val="bg1">
                    <a:lumMod val="50000"/>
                  </a:schemeClr>
                </a:solidFill>
              </a:rPr>
              <a:t>. OCPO Operating </a:t>
            </a:r>
            <a:r>
              <a:rPr lang="en-US" cap="all" dirty="0" smtClean="0">
                <a:solidFill>
                  <a:schemeClr val="bg1">
                    <a:lumMod val="50000"/>
                  </a:schemeClr>
                </a:solidFill>
              </a:rPr>
              <a:t>Model</a:t>
            </a:r>
            <a:endParaRPr lang="en-US" cap="all" dirty="0">
              <a:solidFill>
                <a:schemeClr val="bg1">
                  <a:lumMod val="50000"/>
                </a:schemeClr>
              </a:solidFill>
            </a:endParaRPr>
          </a:p>
        </p:txBody>
      </p:sp>
      <p:sp>
        <p:nvSpPr>
          <p:cNvPr id="1086481" name="Rectangle 17"/>
          <p:cNvSpPr>
            <a:spLocks noChangeArrowheads="1"/>
          </p:cNvSpPr>
          <p:nvPr/>
        </p:nvSpPr>
        <p:spPr bwMode="auto">
          <a:xfrm>
            <a:off x="4553100" y="1427396"/>
            <a:ext cx="2352888" cy="2846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84992" tIns="42497" rIns="84992" bIns="42497">
            <a:spAutoFit/>
          </a:bodyPr>
          <a:lstStyle/>
          <a:p>
            <a:pPr algn="ctr"/>
            <a:r>
              <a:rPr lang="en-ZA" sz="1292" b="1" dirty="0" smtClean="0">
                <a:latin typeface="Arial" pitchFamily="34" charset="0"/>
                <a:cs typeface="Arial" pitchFamily="34" charset="0"/>
              </a:rPr>
              <a:t>PRASA Corporate</a:t>
            </a:r>
            <a:endParaRPr lang="en-US" sz="1292" b="1" dirty="0">
              <a:latin typeface="Arial" pitchFamily="34" charset="0"/>
              <a:cs typeface="Arial" pitchFamily="34" charset="0"/>
            </a:endParaRPr>
          </a:p>
        </p:txBody>
      </p:sp>
      <p:sp>
        <p:nvSpPr>
          <p:cNvPr id="1086482" name="Line 18"/>
          <p:cNvSpPr>
            <a:spLocks noChangeShapeType="1"/>
          </p:cNvSpPr>
          <p:nvPr/>
        </p:nvSpPr>
        <p:spPr bwMode="auto">
          <a:xfrm>
            <a:off x="4811959" y="1414139"/>
            <a:ext cx="0" cy="4766376"/>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ZA" sz="2215"/>
          </a:p>
        </p:txBody>
      </p:sp>
      <p:sp>
        <p:nvSpPr>
          <p:cNvPr id="1086483" name="Rectangle 19"/>
          <p:cNvSpPr>
            <a:spLocks noChangeArrowheads="1"/>
          </p:cNvSpPr>
          <p:nvPr/>
        </p:nvSpPr>
        <p:spPr bwMode="auto">
          <a:xfrm>
            <a:off x="4852256" y="4155228"/>
            <a:ext cx="3320193" cy="2846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84992" tIns="42497" rIns="84992" bIns="42497">
            <a:spAutoFit/>
          </a:bodyPr>
          <a:lstStyle/>
          <a:p>
            <a:pPr algn="ctr"/>
            <a:r>
              <a:rPr lang="en-ZA" sz="1292" b="1" dirty="0">
                <a:latin typeface="Arial" pitchFamily="34" charset="0"/>
                <a:cs typeface="Arial" pitchFamily="34" charset="0"/>
              </a:rPr>
              <a:t>Expertise </a:t>
            </a:r>
            <a:r>
              <a:rPr lang="en-ZA" sz="1292" b="1" dirty="0" smtClean="0">
                <a:latin typeface="Arial" pitchFamily="34" charset="0"/>
                <a:cs typeface="Arial" pitchFamily="34" charset="0"/>
              </a:rPr>
              <a:t>centre (Specialised Skills)</a:t>
            </a:r>
            <a:endParaRPr lang="en-US" sz="1292" b="1" dirty="0">
              <a:latin typeface="Arial" pitchFamily="34" charset="0"/>
              <a:cs typeface="Arial" pitchFamily="34" charset="0"/>
            </a:endParaRPr>
          </a:p>
        </p:txBody>
      </p:sp>
      <p:sp>
        <p:nvSpPr>
          <p:cNvPr id="1086515" name="Rectangle 51"/>
          <p:cNvSpPr>
            <a:spLocks noChangeArrowheads="1"/>
          </p:cNvSpPr>
          <p:nvPr/>
        </p:nvSpPr>
        <p:spPr bwMode="auto">
          <a:xfrm>
            <a:off x="4856890" y="1757632"/>
            <a:ext cx="4331488" cy="22341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ctr" anchorCtr="0"/>
          <a:lstStyle>
            <a:lvl1pPr marL="87313" indent="-87313" algn="l">
              <a:defRPr sz="2400">
                <a:solidFill>
                  <a:schemeClr val="tx1"/>
                </a:solidFill>
                <a:latin typeface="ZapfHumnst BT" pitchFamily="34" charset="0"/>
              </a:defRPr>
            </a:lvl1pPr>
            <a:lvl2pPr algn="l">
              <a:defRPr sz="2400">
                <a:solidFill>
                  <a:schemeClr val="tx1"/>
                </a:solidFill>
                <a:latin typeface="ZapfHumnst BT" pitchFamily="34" charset="0"/>
              </a:defRPr>
            </a:lvl2pPr>
            <a:lvl3pPr algn="l">
              <a:defRPr sz="2400">
                <a:solidFill>
                  <a:schemeClr val="tx1"/>
                </a:solidFill>
                <a:latin typeface="ZapfHumnst BT" pitchFamily="34" charset="0"/>
              </a:defRPr>
            </a:lvl3pPr>
            <a:lvl4pPr algn="l">
              <a:defRPr sz="2400">
                <a:solidFill>
                  <a:schemeClr val="tx1"/>
                </a:solidFill>
                <a:latin typeface="ZapfHumnst BT" pitchFamily="34" charset="0"/>
              </a:defRPr>
            </a:lvl4pPr>
            <a:lvl5pPr algn="l">
              <a:defRPr sz="2400">
                <a:solidFill>
                  <a:schemeClr val="tx1"/>
                </a:solidFill>
                <a:latin typeface="ZapfHumnst BT" pitchFamily="34" charset="0"/>
              </a:defRPr>
            </a:lvl5pPr>
            <a:lvl6pPr eaLnBrk="0" fontAlgn="base" hangingPunct="0">
              <a:spcBef>
                <a:spcPct val="0"/>
              </a:spcBef>
              <a:spcAft>
                <a:spcPct val="0"/>
              </a:spcAft>
              <a:defRPr sz="2400">
                <a:solidFill>
                  <a:schemeClr val="tx1"/>
                </a:solidFill>
                <a:latin typeface="ZapfHumnst BT" pitchFamily="34" charset="0"/>
              </a:defRPr>
            </a:lvl6pPr>
            <a:lvl7pPr eaLnBrk="0" fontAlgn="base" hangingPunct="0">
              <a:spcBef>
                <a:spcPct val="0"/>
              </a:spcBef>
              <a:spcAft>
                <a:spcPct val="0"/>
              </a:spcAft>
              <a:defRPr sz="2400">
                <a:solidFill>
                  <a:schemeClr val="tx1"/>
                </a:solidFill>
                <a:latin typeface="ZapfHumnst BT" pitchFamily="34" charset="0"/>
              </a:defRPr>
            </a:lvl7pPr>
            <a:lvl8pPr eaLnBrk="0" fontAlgn="base" hangingPunct="0">
              <a:spcBef>
                <a:spcPct val="0"/>
              </a:spcBef>
              <a:spcAft>
                <a:spcPct val="0"/>
              </a:spcAft>
              <a:defRPr sz="2400">
                <a:solidFill>
                  <a:schemeClr val="tx1"/>
                </a:solidFill>
                <a:latin typeface="ZapfHumnst BT" pitchFamily="34" charset="0"/>
              </a:defRPr>
            </a:lvl8pPr>
            <a:lvl9pPr eaLnBrk="0" fontAlgn="base" hangingPunct="0">
              <a:spcBef>
                <a:spcPct val="0"/>
              </a:spcBef>
              <a:spcAft>
                <a:spcPct val="0"/>
              </a:spcAft>
              <a:defRPr sz="2400">
                <a:solidFill>
                  <a:schemeClr val="tx1"/>
                </a:solidFill>
                <a:latin typeface="ZapfHumnst BT" pitchFamily="34" charset="0"/>
              </a:defRPr>
            </a:lvl9pPr>
          </a:lstStyle>
          <a:p>
            <a:pPr marL="171450" indent="-171450">
              <a:spcBef>
                <a:spcPct val="30000"/>
              </a:spcBef>
              <a:buFont typeface="Wingdings" pitchFamily="2" charset="2"/>
              <a:buChar char="q"/>
            </a:pPr>
            <a:r>
              <a:rPr lang="en-US" sz="1108" dirty="0" smtClean="0">
                <a:latin typeface="Arial" panose="020B0604020202020204" pitchFamily="34" charset="0"/>
              </a:rPr>
              <a:t>SCM Legislation and Regulations</a:t>
            </a:r>
          </a:p>
          <a:p>
            <a:pPr marL="171450" indent="-171450">
              <a:spcBef>
                <a:spcPct val="30000"/>
              </a:spcBef>
              <a:buFont typeface="Wingdings" pitchFamily="2" charset="2"/>
              <a:buChar char="q"/>
            </a:pPr>
            <a:r>
              <a:rPr lang="en-US" sz="1108" dirty="0" smtClean="0">
                <a:latin typeface="Arial" panose="020B0604020202020204" pitchFamily="34" charset="0"/>
              </a:rPr>
              <a:t>SCM Policy &amp; Work Directives</a:t>
            </a:r>
          </a:p>
          <a:p>
            <a:pPr marL="171450" indent="-171450">
              <a:spcBef>
                <a:spcPct val="30000"/>
              </a:spcBef>
              <a:buFont typeface="Wingdings" pitchFamily="2" charset="2"/>
              <a:buChar char="q"/>
            </a:pPr>
            <a:r>
              <a:rPr lang="en-US" sz="1108" dirty="0" smtClean="0">
                <a:latin typeface="Arial" panose="020B0604020202020204" pitchFamily="34" charset="0"/>
              </a:rPr>
              <a:t>SCM Training and Capacity Development</a:t>
            </a:r>
          </a:p>
          <a:p>
            <a:pPr marL="171450" indent="-171450">
              <a:spcBef>
                <a:spcPct val="30000"/>
              </a:spcBef>
              <a:buFont typeface="Wingdings" pitchFamily="2" charset="2"/>
              <a:buChar char="q"/>
            </a:pPr>
            <a:r>
              <a:rPr lang="en-US" sz="1108" dirty="0" smtClean="0">
                <a:latin typeface="Arial" panose="020B0604020202020204" pitchFamily="34" charset="0"/>
              </a:rPr>
              <a:t>SCM Governance Oversight</a:t>
            </a:r>
          </a:p>
          <a:p>
            <a:pPr marL="171450" indent="-171450">
              <a:spcBef>
                <a:spcPct val="30000"/>
              </a:spcBef>
              <a:buFont typeface="Wingdings" pitchFamily="2" charset="2"/>
              <a:buChar char="q"/>
            </a:pPr>
            <a:r>
              <a:rPr lang="en-US" sz="1108" dirty="0" smtClean="0">
                <a:latin typeface="Arial" panose="020B0604020202020204" pitchFamily="34" charset="0"/>
              </a:rPr>
              <a:t>Transversal SCM Strategies &amp; Priorities</a:t>
            </a:r>
          </a:p>
          <a:p>
            <a:pPr marL="171450" indent="-171450">
              <a:spcBef>
                <a:spcPct val="30000"/>
              </a:spcBef>
              <a:buFont typeface="Wingdings" pitchFamily="2" charset="2"/>
              <a:buChar char="q"/>
            </a:pPr>
            <a:r>
              <a:rPr lang="en-US" sz="1108" dirty="0" smtClean="0">
                <a:latin typeface="Arial" panose="020B0604020202020204" pitchFamily="34" charset="0"/>
              </a:rPr>
              <a:t>SCM Planning oversight/Strategic Sourcing/Mega Projects</a:t>
            </a:r>
          </a:p>
          <a:p>
            <a:pPr marL="171450" indent="-171450">
              <a:spcBef>
                <a:spcPct val="30000"/>
              </a:spcBef>
              <a:buFont typeface="Wingdings" pitchFamily="2" charset="2"/>
              <a:buChar char="q"/>
            </a:pPr>
            <a:r>
              <a:rPr lang="en-US" sz="1108" dirty="0" smtClean="0">
                <a:latin typeface="Arial" panose="020B0604020202020204" pitchFamily="34" charset="0"/>
              </a:rPr>
              <a:t>SCM Risk Management</a:t>
            </a:r>
          </a:p>
          <a:p>
            <a:pPr marL="171450" indent="-171450">
              <a:spcBef>
                <a:spcPct val="30000"/>
              </a:spcBef>
              <a:buFont typeface="Wingdings" pitchFamily="2" charset="2"/>
              <a:buChar char="q"/>
            </a:pPr>
            <a:r>
              <a:rPr lang="en-US" sz="1108" dirty="0" smtClean="0">
                <a:latin typeface="Arial" panose="020B0604020202020204" pitchFamily="34" charset="0"/>
              </a:rPr>
              <a:t>SCM Performance Reporting, Monitoring and Evaluation</a:t>
            </a:r>
          </a:p>
          <a:p>
            <a:pPr marL="171450" indent="-171450">
              <a:spcBef>
                <a:spcPct val="30000"/>
              </a:spcBef>
              <a:buFont typeface="Wingdings" pitchFamily="2" charset="2"/>
              <a:buChar char="q"/>
            </a:pPr>
            <a:r>
              <a:rPr lang="en-US" sz="1108" dirty="0" smtClean="0">
                <a:latin typeface="Arial" panose="020B0604020202020204" pitchFamily="34" charset="0"/>
              </a:rPr>
              <a:t>Stock &amp; Inventory, Monitoring and Evaluation</a:t>
            </a:r>
          </a:p>
          <a:p>
            <a:pPr marL="171450" indent="-171450">
              <a:spcBef>
                <a:spcPct val="30000"/>
              </a:spcBef>
              <a:buFont typeface="Wingdings" pitchFamily="2" charset="2"/>
              <a:buChar char="q"/>
            </a:pPr>
            <a:r>
              <a:rPr lang="en-US" sz="1108" dirty="0" smtClean="0">
                <a:latin typeface="Arial" panose="020B0604020202020204" pitchFamily="34" charset="0"/>
              </a:rPr>
              <a:t>Transversal Contract Management</a:t>
            </a:r>
          </a:p>
        </p:txBody>
      </p:sp>
    </p:spTree>
    <p:extLst>
      <p:ext uri="{BB962C8B-B14F-4D97-AF65-F5344CB8AC3E}">
        <p14:creationId xmlns:p14="http://schemas.microsoft.com/office/powerpoint/2010/main" xmlns="" val="204506749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bwMode="auto">
          <a:xfrm>
            <a:off x="259643" y="1435943"/>
            <a:ext cx="9413110" cy="339591"/>
          </a:xfrm>
          <a:prstGeom prst="rect">
            <a:avLst/>
          </a:prstGeom>
          <a:solidFill>
            <a:schemeClr val="tx2">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spcBef>
                <a:spcPts val="0"/>
              </a:spcBef>
            </a:pPr>
            <a:r>
              <a:rPr lang="en-US" sz="1400" b="1" dirty="0" smtClean="0">
                <a:solidFill>
                  <a:schemeClr val="bg1"/>
                </a:solidFill>
                <a:latin typeface="Arial" pitchFamily="34" charset="0"/>
                <a:cs typeface="Arial" pitchFamily="34" charset="0"/>
              </a:rPr>
              <a:t>COMMODITY </a:t>
            </a:r>
            <a:r>
              <a:rPr lang="en-US" sz="1400" b="1" dirty="0">
                <a:solidFill>
                  <a:schemeClr val="bg1"/>
                </a:solidFill>
                <a:latin typeface="Arial" pitchFamily="34" charset="0"/>
                <a:cs typeface="Arial" pitchFamily="34" charset="0"/>
              </a:rPr>
              <a:t>STRATEGY</a:t>
            </a:r>
            <a:endParaRPr lang="en-ZA" sz="1400" b="1" dirty="0">
              <a:solidFill>
                <a:schemeClr val="bg1"/>
              </a:solidFill>
              <a:latin typeface="Arial" pitchFamily="34" charset="0"/>
              <a:cs typeface="Arial" pitchFamily="34" charset="0"/>
            </a:endParaRPr>
          </a:p>
        </p:txBody>
      </p:sp>
      <p:sp>
        <p:nvSpPr>
          <p:cNvPr id="2" name="Title 1"/>
          <p:cNvSpPr>
            <a:spLocks noGrp="1"/>
          </p:cNvSpPr>
          <p:nvPr>
            <p:ph type="title"/>
          </p:nvPr>
        </p:nvSpPr>
        <p:spPr>
          <a:xfrm>
            <a:off x="436033" y="381000"/>
            <a:ext cx="6701613" cy="838200"/>
          </a:xfrm>
        </p:spPr>
        <p:txBody>
          <a:bodyPr/>
          <a:lstStyle/>
          <a:p>
            <a:r>
              <a:rPr lang="en-ZA" altLang="en-US" cap="all" dirty="0">
                <a:solidFill>
                  <a:schemeClr val="bg1">
                    <a:lumMod val="50000"/>
                  </a:schemeClr>
                </a:solidFill>
              </a:rPr>
              <a:t>9</a:t>
            </a:r>
            <a:r>
              <a:rPr lang="en-ZA" altLang="en-US" cap="all" dirty="0" smtClean="0">
                <a:solidFill>
                  <a:schemeClr val="bg1">
                    <a:lumMod val="50000"/>
                  </a:schemeClr>
                </a:solidFill>
              </a:rPr>
              <a:t>. Key </a:t>
            </a:r>
            <a:r>
              <a:rPr lang="en-ZA" altLang="en-US" cap="all" dirty="0">
                <a:solidFill>
                  <a:schemeClr val="bg1">
                    <a:lumMod val="50000"/>
                  </a:schemeClr>
                </a:solidFill>
              </a:rPr>
              <a:t>Departure Points of intervention</a:t>
            </a:r>
            <a:endParaRPr lang="en-ZA" cap="all" dirty="0">
              <a:solidFill>
                <a:schemeClr val="bg1">
                  <a:lumMod val="50000"/>
                </a:schemeClr>
              </a:solidFill>
            </a:endParaRPr>
          </a:p>
        </p:txBody>
      </p:sp>
      <p:sp>
        <p:nvSpPr>
          <p:cNvPr id="4" name="Slide Number Placeholder 3"/>
          <p:cNvSpPr>
            <a:spLocks noGrp="1"/>
          </p:cNvSpPr>
          <p:nvPr>
            <p:ph type="sldNum" sz="quarter" idx="4294967295"/>
          </p:nvPr>
        </p:nvSpPr>
        <p:spPr>
          <a:xfrm>
            <a:off x="7512050" y="6400800"/>
            <a:ext cx="2063750" cy="457200"/>
          </a:xfrm>
          <a:prstGeom prst="rect">
            <a:avLst/>
          </a:prstGeom>
        </p:spPr>
        <p:txBody>
          <a:bodyPr/>
          <a:lstStyle/>
          <a:p>
            <a:pPr>
              <a:defRPr/>
            </a:pPr>
            <a:fld id="{75F47002-4BB3-46CA-BE71-3111104F43C6}" type="slidenum">
              <a:rPr lang="en-US" smtClean="0"/>
              <a:pPr>
                <a:defRPr/>
              </a:pPr>
              <a:t>15</a:t>
            </a:fld>
            <a:endParaRPr lang="en-US" sz="1400" b="0" dirty="0">
              <a:solidFill>
                <a:schemeClr val="tx1"/>
              </a:solidFill>
              <a:latin typeface="+mn-lt"/>
            </a:endParaRPr>
          </a:p>
        </p:txBody>
      </p:sp>
      <p:sp>
        <p:nvSpPr>
          <p:cNvPr id="17" name="Rectangle 16"/>
          <p:cNvSpPr/>
          <p:nvPr/>
        </p:nvSpPr>
        <p:spPr bwMode="auto">
          <a:xfrm>
            <a:off x="260049" y="1828527"/>
            <a:ext cx="9413123" cy="1228237"/>
          </a:xfrm>
          <a:prstGeom prst="rect">
            <a:avLst/>
          </a:prstGeom>
          <a:solidFill>
            <a:schemeClr val="bg1"/>
          </a:solidFill>
          <a:ln w="9525" cap="flat" cmpd="sng" algn="ctr">
            <a:solidFill>
              <a:schemeClr val="tx1"/>
            </a:solidFill>
            <a:prstDash val="solid"/>
            <a:round/>
            <a:headEnd type="none" w="med" len="med"/>
            <a:tailEnd type="none" w="med" len="med"/>
          </a:ln>
          <a:effectLst/>
          <a:scene3d>
            <a:camera prst="orthographicFront">
              <a:rot lat="0" lon="0" rev="0"/>
            </a:camera>
            <a:lightRig rig="glow" dir="t">
              <a:rot lat="0" lon="0" rev="14100000"/>
            </a:lightRig>
          </a:scene3d>
          <a:sp3d prstMaterial="softEdge">
            <a:bevelT w="127000"/>
          </a:sp3d>
        </p:spPr>
        <p:txBody>
          <a:bodyPr vert="horz" wrap="square" lIns="91440" tIns="45720" rIns="91440" bIns="45720" numCol="1" rtlCol="0" anchor="t" anchorCtr="0" compatLnSpc="1">
            <a:prstTxWarp prst="textNoShape">
              <a:avLst/>
            </a:prstTxWarp>
          </a:bodyPr>
          <a:lstStyle/>
          <a:p>
            <a:pPr marL="285750" lvl="1" indent="-171450" algn="l">
              <a:buFont typeface="Wingdings" pitchFamily="2" charset="2"/>
              <a:buChar char="q"/>
            </a:pPr>
            <a:r>
              <a:rPr lang="en-US" dirty="0">
                <a:latin typeface="Arial" pitchFamily="34" charset="0"/>
                <a:cs typeface="Arial" pitchFamily="34" charset="0"/>
              </a:rPr>
              <a:t>Specialist Buyers</a:t>
            </a:r>
          </a:p>
          <a:p>
            <a:pPr marL="285750" lvl="1" indent="-171450" algn="l">
              <a:buFont typeface="Wingdings" pitchFamily="2" charset="2"/>
              <a:buChar char="q"/>
            </a:pPr>
            <a:r>
              <a:rPr lang="en-US" dirty="0">
                <a:latin typeface="Arial" pitchFamily="34" charset="0"/>
                <a:cs typeface="Arial" pitchFamily="34" charset="0"/>
              </a:rPr>
              <a:t>Central cataloguing service</a:t>
            </a:r>
          </a:p>
          <a:p>
            <a:pPr marL="285750" lvl="1" indent="-171450" algn="l">
              <a:buFont typeface="Wingdings" pitchFamily="2" charset="2"/>
              <a:buChar char="q"/>
            </a:pPr>
            <a:r>
              <a:rPr lang="en-US" dirty="0">
                <a:latin typeface="Arial" pitchFamily="34" charset="0"/>
                <a:cs typeface="Arial" pitchFamily="34" charset="0"/>
              </a:rPr>
              <a:t>Central Supplier Database </a:t>
            </a:r>
            <a:r>
              <a:rPr lang="en-US" dirty="0" smtClean="0">
                <a:latin typeface="Arial" pitchFamily="34" charset="0"/>
                <a:cs typeface="Arial" pitchFamily="34" charset="0"/>
              </a:rPr>
              <a:t>using government portal</a:t>
            </a:r>
            <a:endParaRPr lang="en-US" dirty="0">
              <a:latin typeface="Arial" pitchFamily="34" charset="0"/>
              <a:cs typeface="Arial" pitchFamily="34" charset="0"/>
            </a:endParaRPr>
          </a:p>
          <a:p>
            <a:pPr marL="285750" lvl="1" indent="-171450" algn="l">
              <a:buFont typeface="Wingdings" pitchFamily="2" charset="2"/>
              <a:buChar char="q"/>
            </a:pPr>
            <a:r>
              <a:rPr lang="en-US" dirty="0" smtClean="0">
                <a:latin typeface="Arial" pitchFamily="34" charset="0"/>
                <a:cs typeface="Arial" pitchFamily="34" charset="0"/>
              </a:rPr>
              <a:t>Standard </a:t>
            </a:r>
            <a:r>
              <a:rPr lang="en-US" dirty="0">
                <a:latin typeface="Arial" pitchFamily="34" charset="0"/>
                <a:cs typeface="Arial" pitchFamily="34" charset="0"/>
              </a:rPr>
              <a:t>specifications, procurement documents, contracts</a:t>
            </a:r>
          </a:p>
        </p:txBody>
      </p:sp>
      <p:sp>
        <p:nvSpPr>
          <p:cNvPr id="23" name="Rectangle 22"/>
          <p:cNvSpPr/>
          <p:nvPr/>
        </p:nvSpPr>
        <p:spPr bwMode="auto">
          <a:xfrm>
            <a:off x="260915" y="5292328"/>
            <a:ext cx="9394502" cy="398254"/>
          </a:xfrm>
          <a:prstGeom prst="rect">
            <a:avLst/>
          </a:prstGeom>
          <a:solidFill>
            <a:schemeClr val="tx2">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spcBef>
                <a:spcPts val="0"/>
              </a:spcBef>
            </a:pPr>
            <a:r>
              <a:rPr lang="en-US" sz="1400" b="1" dirty="0">
                <a:solidFill>
                  <a:schemeClr val="bg1"/>
                </a:solidFill>
                <a:latin typeface="Arial" pitchFamily="34" charset="0"/>
                <a:cs typeface="Arial" pitchFamily="34" charset="0"/>
              </a:rPr>
              <a:t>INVESTMENT APPROACH</a:t>
            </a:r>
            <a:endParaRPr lang="en-ZA" sz="1400" b="1" dirty="0">
              <a:solidFill>
                <a:schemeClr val="bg1"/>
              </a:solidFill>
              <a:latin typeface="Arial" pitchFamily="34" charset="0"/>
              <a:cs typeface="Arial" pitchFamily="34" charset="0"/>
            </a:endParaRPr>
          </a:p>
        </p:txBody>
      </p:sp>
      <p:sp>
        <p:nvSpPr>
          <p:cNvPr id="24" name="Rectangle 23"/>
          <p:cNvSpPr/>
          <p:nvPr/>
        </p:nvSpPr>
        <p:spPr bwMode="auto">
          <a:xfrm>
            <a:off x="260049" y="5783724"/>
            <a:ext cx="9396164" cy="613541"/>
          </a:xfrm>
          <a:prstGeom prst="rect">
            <a:avLst/>
          </a:prstGeom>
          <a:solidFill>
            <a:schemeClr val="bg1"/>
          </a:solidFill>
          <a:ln w="9525" cap="flat" cmpd="sng" algn="ctr">
            <a:solidFill>
              <a:schemeClr val="tx1"/>
            </a:solidFill>
            <a:prstDash val="solid"/>
            <a:round/>
            <a:headEnd type="none" w="med" len="med"/>
            <a:tailEnd type="none" w="med" len="med"/>
          </a:ln>
          <a:effectLst/>
          <a:scene3d>
            <a:camera prst="orthographicFront">
              <a:rot lat="0" lon="0" rev="0"/>
            </a:camera>
            <a:lightRig rig="glow" dir="t">
              <a:rot lat="0" lon="0" rev="14100000"/>
            </a:lightRig>
          </a:scene3d>
          <a:sp3d prstMaterial="softEdge">
            <a:bevelT w="127000"/>
          </a:sp3d>
        </p:spPr>
        <p:txBody>
          <a:bodyPr vert="horz" wrap="square" lIns="91440" tIns="45720" rIns="91440" bIns="45720" numCol="1" rtlCol="0" anchor="t" anchorCtr="0" compatLnSpc="1">
            <a:prstTxWarp prst="textNoShape">
              <a:avLst/>
            </a:prstTxWarp>
          </a:bodyPr>
          <a:lstStyle/>
          <a:p>
            <a:pPr marL="285750" indent="-285750" algn="l">
              <a:buFont typeface="Wingdings" pitchFamily="2" charset="2"/>
              <a:buChar char="q"/>
            </a:pPr>
            <a:r>
              <a:rPr lang="en-US" dirty="0" smtClean="0">
                <a:latin typeface="Arial" pitchFamily="34" charset="0"/>
                <a:cs typeface="Arial" pitchFamily="34" charset="0"/>
              </a:rPr>
              <a:t>Value for money</a:t>
            </a:r>
          </a:p>
          <a:p>
            <a:pPr marL="285750" indent="-285750" algn="l">
              <a:buFont typeface="Wingdings" pitchFamily="2" charset="2"/>
              <a:buChar char="q"/>
            </a:pPr>
            <a:r>
              <a:rPr lang="en-US" dirty="0" smtClean="0">
                <a:latin typeface="Arial" pitchFamily="34" charset="0"/>
                <a:cs typeface="Arial" pitchFamily="34" charset="0"/>
              </a:rPr>
              <a:t>Promoting </a:t>
            </a:r>
            <a:r>
              <a:rPr lang="en-US" dirty="0">
                <a:latin typeface="Arial" pitchFamily="34" charset="0"/>
                <a:cs typeface="Arial" pitchFamily="34" charset="0"/>
              </a:rPr>
              <a:t>sector development</a:t>
            </a:r>
          </a:p>
        </p:txBody>
      </p:sp>
      <p:sp>
        <p:nvSpPr>
          <p:cNvPr id="25" name="Rectangle 24"/>
          <p:cNvSpPr/>
          <p:nvPr/>
        </p:nvSpPr>
        <p:spPr bwMode="auto">
          <a:xfrm>
            <a:off x="260049" y="3256360"/>
            <a:ext cx="9411037" cy="339096"/>
          </a:xfrm>
          <a:prstGeom prst="rect">
            <a:avLst/>
          </a:prstGeom>
          <a:solidFill>
            <a:schemeClr val="tx2">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spcBef>
                <a:spcPts val="0"/>
              </a:spcBef>
            </a:pPr>
            <a:r>
              <a:rPr lang="en-US" sz="1400" b="1" dirty="0">
                <a:solidFill>
                  <a:schemeClr val="bg1"/>
                </a:solidFill>
                <a:latin typeface="Arial" pitchFamily="34" charset="0"/>
                <a:cs typeface="Arial" pitchFamily="34" charset="0"/>
              </a:rPr>
              <a:t>NEEDS BASED</a:t>
            </a:r>
            <a:endParaRPr lang="en-ZA" sz="1400" b="1" dirty="0">
              <a:solidFill>
                <a:schemeClr val="bg1"/>
              </a:solidFill>
              <a:latin typeface="Arial" pitchFamily="34" charset="0"/>
              <a:cs typeface="Arial" pitchFamily="34" charset="0"/>
            </a:endParaRPr>
          </a:p>
        </p:txBody>
      </p:sp>
      <p:sp>
        <p:nvSpPr>
          <p:cNvPr id="26" name="Rectangle 25"/>
          <p:cNvSpPr/>
          <p:nvPr/>
        </p:nvSpPr>
        <p:spPr bwMode="auto">
          <a:xfrm>
            <a:off x="260049" y="3658961"/>
            <a:ext cx="9412703" cy="1543350"/>
          </a:xfrm>
          <a:prstGeom prst="rect">
            <a:avLst/>
          </a:prstGeom>
          <a:solidFill>
            <a:schemeClr val="bg1"/>
          </a:solidFill>
          <a:ln w="9525" cap="flat" cmpd="sng" algn="ctr">
            <a:solidFill>
              <a:schemeClr val="tx1"/>
            </a:solidFill>
            <a:prstDash val="solid"/>
            <a:round/>
            <a:headEnd type="none" w="med" len="med"/>
            <a:tailEnd type="none" w="med" len="med"/>
          </a:ln>
          <a:effectLst/>
          <a:scene3d>
            <a:camera prst="orthographicFront">
              <a:rot lat="0" lon="0" rev="0"/>
            </a:camera>
            <a:lightRig rig="glow" dir="t">
              <a:rot lat="0" lon="0" rev="14100000"/>
            </a:lightRig>
          </a:scene3d>
          <a:sp3d prstMaterial="softEdge">
            <a:bevelT w="127000"/>
          </a:sp3d>
        </p:spPr>
        <p:txBody>
          <a:bodyPr vert="horz" wrap="square" lIns="91440" tIns="45720" rIns="91440" bIns="45720" numCol="1" rtlCol="0" anchor="t" anchorCtr="0" compatLnSpc="1">
            <a:prstTxWarp prst="textNoShape">
              <a:avLst/>
            </a:prstTxWarp>
          </a:bodyPr>
          <a:lstStyle/>
          <a:p>
            <a:pPr marL="285750" indent="-285750" algn="l">
              <a:buFont typeface="Wingdings" pitchFamily="2" charset="2"/>
              <a:buChar char="q"/>
            </a:pPr>
            <a:r>
              <a:rPr lang="en-US" dirty="0" smtClean="0">
                <a:latin typeface="Arial" pitchFamily="34" charset="0"/>
                <a:cs typeface="Arial" pitchFamily="34" charset="0"/>
              </a:rPr>
              <a:t>Simple </a:t>
            </a:r>
            <a:r>
              <a:rPr lang="en-US" dirty="0">
                <a:latin typeface="Arial" pitchFamily="34" charset="0"/>
                <a:cs typeface="Arial" pitchFamily="34" charset="0"/>
              </a:rPr>
              <a:t>planning cycles through integrated, decision support and rationalization of planning information: integrate strategic sourcing priorities, Strategic Planning, Operational Planning, Budgeting, Demand Planning and Procurement Planning</a:t>
            </a:r>
          </a:p>
          <a:p>
            <a:pPr marL="285750" indent="-285750" algn="l">
              <a:buFont typeface="Wingdings" pitchFamily="2" charset="2"/>
              <a:buChar char="q"/>
            </a:pPr>
            <a:r>
              <a:rPr lang="en-US" dirty="0">
                <a:latin typeface="Arial" pitchFamily="34" charset="0"/>
                <a:cs typeface="Arial" pitchFamily="34" charset="0"/>
              </a:rPr>
              <a:t>The base-lined procurement plans push procurement expectations and performance; thereby aligning strategic issues, policy, resource deployment and delivery</a:t>
            </a:r>
            <a:r>
              <a:rPr lang="en-US" sz="1200" dirty="0">
                <a:latin typeface="Arial" pitchFamily="34" charset="0"/>
                <a:cs typeface="Arial" pitchFamily="34" charset="0"/>
              </a:rPr>
              <a:t>.</a:t>
            </a:r>
            <a:endParaRPr lang="en-ZA" sz="1200" dirty="0">
              <a:latin typeface="Arial" pitchFamily="34" charset="0"/>
              <a:cs typeface="Arial" pitchFamily="34" charset="0"/>
            </a:endParaRPr>
          </a:p>
        </p:txBody>
      </p:sp>
    </p:spTree>
    <p:extLst>
      <p:ext uri="{BB962C8B-B14F-4D97-AF65-F5344CB8AC3E}">
        <p14:creationId xmlns:p14="http://schemas.microsoft.com/office/powerpoint/2010/main" xmlns="" val="357814745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sz="2800" dirty="0" smtClean="0">
                <a:solidFill>
                  <a:schemeClr val="bg1">
                    <a:lumMod val="50000"/>
                  </a:schemeClr>
                </a:solidFill>
              </a:rPr>
              <a:t>11. BASIC METHODOLOGY</a:t>
            </a:r>
            <a:endParaRPr lang="en-ZA" sz="2800" dirty="0">
              <a:solidFill>
                <a:schemeClr val="bg1">
                  <a:lumMod val="50000"/>
                </a:schemeClr>
              </a:solidFill>
            </a:endParaRPr>
          </a:p>
        </p:txBody>
      </p:sp>
      <p:sp>
        <p:nvSpPr>
          <p:cNvPr id="3" name="Content Placeholder 2"/>
          <p:cNvSpPr>
            <a:spLocks noGrp="1"/>
          </p:cNvSpPr>
          <p:nvPr>
            <p:ph idx="1"/>
          </p:nvPr>
        </p:nvSpPr>
        <p:spPr>
          <a:xfrm>
            <a:off x="805881" y="5665847"/>
            <a:ext cx="8315894" cy="746533"/>
          </a:xfrm>
          <a:noFill/>
          <a:ln w="9525">
            <a:noFill/>
            <a:miter lim="800000"/>
            <a:headEnd/>
            <a:tailEnd/>
          </a:ln>
          <a:effectLst/>
        </p:spPr>
        <p:txBody>
          <a:bodyPr vert="horz" wrap="square" lIns="0" tIns="0" rIns="0" bIns="0" numCol="1" anchor="t" anchorCtr="0" compatLnSpc="1">
            <a:prstTxWarp prst="textNoShape">
              <a:avLst/>
            </a:prstTxWarp>
          </a:bodyPr>
          <a:lstStyle/>
          <a:p>
            <a:pPr marL="285750" indent="-285750">
              <a:spcBef>
                <a:spcPts val="1200"/>
              </a:spcBef>
              <a:buFont typeface="Wingdings" pitchFamily="2" charset="2"/>
              <a:buChar char="q"/>
            </a:pPr>
            <a:r>
              <a:rPr lang="en-ZA" sz="1400" dirty="0" smtClean="0">
                <a:solidFill>
                  <a:schemeClr val="tx1"/>
                </a:solidFill>
              </a:rPr>
              <a:t>End-to-end </a:t>
            </a:r>
            <a:r>
              <a:rPr lang="en-ZA" sz="1400" dirty="0">
                <a:solidFill>
                  <a:schemeClr val="tx1"/>
                </a:solidFill>
              </a:rPr>
              <a:t>items management with quantifiable/common standards and measuring process </a:t>
            </a:r>
          </a:p>
          <a:p>
            <a:pPr marL="285750" indent="-285750">
              <a:spcBef>
                <a:spcPts val="1200"/>
              </a:spcBef>
              <a:buFont typeface="Wingdings" pitchFamily="2" charset="2"/>
              <a:buChar char="q"/>
            </a:pPr>
            <a:r>
              <a:rPr lang="en-ZA" sz="1400" dirty="0">
                <a:solidFill>
                  <a:schemeClr val="tx1"/>
                </a:solidFill>
              </a:rPr>
              <a:t>State capability </a:t>
            </a:r>
            <a:r>
              <a:rPr lang="en-ZA" sz="1400" dirty="0" smtClean="0">
                <a:solidFill>
                  <a:schemeClr val="tx1"/>
                </a:solidFill>
              </a:rPr>
              <a:t>development</a:t>
            </a:r>
            <a:endParaRPr lang="en-ZA" sz="1400" dirty="0">
              <a:solidFill>
                <a:schemeClr val="tx1"/>
              </a:solidFill>
            </a:endParaRPr>
          </a:p>
        </p:txBody>
      </p:sp>
      <p:sp>
        <p:nvSpPr>
          <p:cNvPr id="4" name="Slide Number Placeholder 3"/>
          <p:cNvSpPr>
            <a:spLocks noGrp="1"/>
          </p:cNvSpPr>
          <p:nvPr>
            <p:ph type="sldNum" sz="quarter" idx="10"/>
          </p:nvPr>
        </p:nvSpPr>
        <p:spPr/>
        <p:txBody>
          <a:bodyPr/>
          <a:lstStyle/>
          <a:p>
            <a:pPr>
              <a:defRPr/>
            </a:pPr>
            <a:fld id="{9B45A282-3F0B-4188-916B-2A57383D4893}" type="slidenum">
              <a:rPr lang="en-US" smtClean="0"/>
              <a:pPr>
                <a:defRPr/>
              </a:pPr>
              <a:t>16</a:t>
            </a:fld>
            <a:endParaRPr lang="en-US"/>
          </a:p>
        </p:txBody>
      </p:sp>
      <p:sp>
        <p:nvSpPr>
          <p:cNvPr id="6" name="Oval 5"/>
          <p:cNvSpPr/>
          <p:nvPr/>
        </p:nvSpPr>
        <p:spPr>
          <a:xfrm>
            <a:off x="4197655" y="1432623"/>
            <a:ext cx="1397514" cy="1332798"/>
          </a:xfrm>
          <a:prstGeom prst="ellipse">
            <a:avLst/>
          </a:prstGeom>
          <a:solidFill>
            <a:srgbClr val="33993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r>
              <a:rPr lang="en-US" sz="1000" b="1" dirty="0" smtClean="0">
                <a:effectLst>
                  <a:outerShdw blurRad="38100" dist="38100" dir="2700000" algn="tl">
                    <a:srgbClr val="000000">
                      <a:alpha val="43137"/>
                    </a:srgbClr>
                  </a:outerShdw>
                </a:effectLst>
                <a:latin typeface="Arial" pitchFamily="34" charset="0"/>
                <a:cs typeface="Arial" pitchFamily="34" charset="0"/>
              </a:rPr>
              <a:t>Operational and Governance Nature of Problem</a:t>
            </a:r>
            <a:endParaRPr lang="en-US" sz="1000" b="1" dirty="0">
              <a:effectLst>
                <a:outerShdw blurRad="38100" dist="38100" dir="2700000" algn="tl">
                  <a:srgbClr val="000000">
                    <a:alpha val="43137"/>
                  </a:srgbClr>
                </a:outerShdw>
              </a:effectLst>
              <a:latin typeface="Arial" pitchFamily="34" charset="0"/>
              <a:cs typeface="Arial" pitchFamily="34" charset="0"/>
            </a:endParaRPr>
          </a:p>
        </p:txBody>
      </p:sp>
      <p:sp>
        <p:nvSpPr>
          <p:cNvPr id="7" name="Oval 6"/>
          <p:cNvSpPr/>
          <p:nvPr/>
        </p:nvSpPr>
        <p:spPr>
          <a:xfrm>
            <a:off x="1134482" y="3226531"/>
            <a:ext cx="1143542" cy="1007081"/>
          </a:xfrm>
          <a:prstGeom prst="ellipse">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r>
              <a:rPr lang="en-US" sz="1000" b="1" dirty="0">
                <a:effectLst>
                  <a:outerShdw blurRad="38100" dist="38100" dir="2700000" algn="tl">
                    <a:srgbClr val="000000">
                      <a:alpha val="43137"/>
                    </a:srgbClr>
                  </a:outerShdw>
                </a:effectLst>
                <a:latin typeface="Arial" pitchFamily="34" charset="0"/>
                <a:cs typeface="Arial" pitchFamily="34" charset="0"/>
              </a:rPr>
              <a:t>Pre-Bids</a:t>
            </a:r>
          </a:p>
        </p:txBody>
      </p:sp>
      <p:sp>
        <p:nvSpPr>
          <p:cNvPr id="9" name="Oval 8"/>
          <p:cNvSpPr/>
          <p:nvPr/>
        </p:nvSpPr>
        <p:spPr>
          <a:xfrm>
            <a:off x="4343840" y="3220887"/>
            <a:ext cx="1143542" cy="1007081"/>
          </a:xfrm>
          <a:prstGeom prst="ellipse">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r>
              <a:rPr lang="en-US" sz="1000" b="1" dirty="0">
                <a:effectLst>
                  <a:outerShdw blurRad="38100" dist="38100" dir="2700000" algn="tl">
                    <a:srgbClr val="000000">
                      <a:alpha val="43137"/>
                    </a:srgbClr>
                  </a:outerShdw>
                </a:effectLst>
                <a:latin typeface="Arial" pitchFamily="34" charset="0"/>
                <a:cs typeface="Arial" pitchFamily="34" charset="0"/>
              </a:rPr>
              <a:t>Bids</a:t>
            </a:r>
          </a:p>
        </p:txBody>
      </p:sp>
      <p:sp>
        <p:nvSpPr>
          <p:cNvPr id="10" name="Oval 9"/>
          <p:cNvSpPr/>
          <p:nvPr/>
        </p:nvSpPr>
        <p:spPr>
          <a:xfrm>
            <a:off x="7244847" y="3220886"/>
            <a:ext cx="1143542" cy="1007081"/>
          </a:xfrm>
          <a:prstGeom prst="ellipse">
            <a:avLst/>
          </a:prstGeom>
          <a:solidFill>
            <a:srgbClr val="33993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r>
              <a:rPr lang="en-US" sz="1000" b="1" dirty="0">
                <a:effectLst>
                  <a:outerShdw blurRad="38100" dist="38100" dir="2700000" algn="tl">
                    <a:srgbClr val="000000">
                      <a:alpha val="43137"/>
                    </a:srgbClr>
                  </a:outerShdw>
                </a:effectLst>
                <a:latin typeface="Arial" pitchFamily="34" charset="0"/>
                <a:cs typeface="Arial" pitchFamily="34" charset="0"/>
              </a:rPr>
              <a:t>Post-Bids</a:t>
            </a:r>
          </a:p>
        </p:txBody>
      </p:sp>
      <p:sp>
        <p:nvSpPr>
          <p:cNvPr id="11" name="TextBox 10"/>
          <p:cNvSpPr txBox="1"/>
          <p:nvPr/>
        </p:nvSpPr>
        <p:spPr>
          <a:xfrm>
            <a:off x="183568" y="4363726"/>
            <a:ext cx="3404584" cy="954107"/>
          </a:xfrm>
          <a:prstGeom prst="rect">
            <a:avLst/>
          </a:prstGeom>
          <a:noFill/>
        </p:spPr>
        <p:txBody>
          <a:bodyPr wrap="square" rtlCol="0">
            <a:spAutoFit/>
          </a:bodyPr>
          <a:lstStyle/>
          <a:p>
            <a:pPr marL="742950" lvl="1" indent="-285750" algn="l">
              <a:buFont typeface="Arial" pitchFamily="34" charset="0"/>
              <a:buChar char="•"/>
            </a:pPr>
            <a:r>
              <a:rPr lang="en-US" sz="1400" b="1" dirty="0" smtClean="0">
                <a:latin typeface="Arial" pitchFamily="34" charset="0"/>
                <a:cs typeface="Arial" pitchFamily="34" charset="0"/>
              </a:rPr>
              <a:t>Needs assessment</a:t>
            </a:r>
          </a:p>
          <a:p>
            <a:pPr marL="742950" lvl="1" indent="-285750" algn="l">
              <a:buFont typeface="Arial" pitchFamily="34" charset="0"/>
              <a:buChar char="•"/>
            </a:pPr>
            <a:r>
              <a:rPr lang="en-US" sz="1400" b="1" dirty="0" smtClean="0">
                <a:latin typeface="Arial" pitchFamily="34" charset="0"/>
                <a:cs typeface="Arial" pitchFamily="34" charset="0"/>
              </a:rPr>
              <a:t>Planning and budgeting</a:t>
            </a:r>
          </a:p>
          <a:p>
            <a:pPr marL="742950" lvl="1" indent="-285750" algn="l">
              <a:buFont typeface="Arial" pitchFamily="34" charset="0"/>
              <a:buChar char="•"/>
            </a:pPr>
            <a:r>
              <a:rPr lang="en-US" sz="1400" b="1" dirty="0" smtClean="0">
                <a:latin typeface="Arial" pitchFamily="34" charset="0"/>
                <a:cs typeface="Arial" pitchFamily="34" charset="0"/>
              </a:rPr>
              <a:t>Development of specification</a:t>
            </a:r>
          </a:p>
          <a:p>
            <a:pPr marL="742950" lvl="1" indent="-285750" algn="l">
              <a:buFont typeface="Arial" pitchFamily="34" charset="0"/>
              <a:buChar char="•"/>
            </a:pPr>
            <a:r>
              <a:rPr lang="en-US" sz="1400" b="1" dirty="0" smtClean="0">
                <a:latin typeface="Arial" pitchFamily="34" charset="0"/>
                <a:cs typeface="Arial" pitchFamily="34" charset="0"/>
              </a:rPr>
              <a:t>Procurement Strategy</a:t>
            </a:r>
          </a:p>
        </p:txBody>
      </p:sp>
      <p:sp>
        <p:nvSpPr>
          <p:cNvPr id="12" name="TextBox 11"/>
          <p:cNvSpPr txBox="1"/>
          <p:nvPr/>
        </p:nvSpPr>
        <p:spPr>
          <a:xfrm>
            <a:off x="3556248" y="4363726"/>
            <a:ext cx="3191799" cy="954107"/>
          </a:xfrm>
          <a:prstGeom prst="rect">
            <a:avLst/>
          </a:prstGeom>
          <a:noFill/>
        </p:spPr>
        <p:txBody>
          <a:bodyPr wrap="square" rtlCol="0">
            <a:spAutoFit/>
          </a:bodyPr>
          <a:lstStyle>
            <a:defPPr>
              <a:defRPr lang="en-GB"/>
            </a:defPPr>
            <a:lvl2pPr marL="742950" lvl="1" indent="-285750" algn="l">
              <a:buFont typeface="Arial" pitchFamily="34" charset="0"/>
              <a:buChar char="•"/>
              <a:defRPr sz="1400" b="1">
                <a:latin typeface="Arial" pitchFamily="34" charset="0"/>
                <a:cs typeface="Arial" pitchFamily="34" charset="0"/>
              </a:defRPr>
            </a:lvl2pPr>
          </a:lstStyle>
          <a:p>
            <a:pPr lvl="1"/>
            <a:r>
              <a:rPr lang="en-US" dirty="0"/>
              <a:t>Invitation to tender</a:t>
            </a:r>
          </a:p>
          <a:p>
            <a:pPr lvl="1"/>
            <a:r>
              <a:rPr lang="en-US" dirty="0"/>
              <a:t>Evaluation</a:t>
            </a:r>
          </a:p>
          <a:p>
            <a:pPr lvl="1"/>
            <a:r>
              <a:rPr lang="en-US" dirty="0"/>
              <a:t>Adjudication of </a:t>
            </a:r>
            <a:r>
              <a:rPr lang="en-US" dirty="0" smtClean="0"/>
              <a:t>bids</a:t>
            </a:r>
          </a:p>
          <a:p>
            <a:pPr lvl="1"/>
            <a:r>
              <a:rPr lang="en-US" dirty="0" smtClean="0"/>
              <a:t>Terms of Reference</a:t>
            </a:r>
            <a:endParaRPr lang="en-US" dirty="0"/>
          </a:p>
        </p:txBody>
      </p:sp>
      <p:sp>
        <p:nvSpPr>
          <p:cNvPr id="13" name="TextBox 12"/>
          <p:cNvSpPr txBox="1"/>
          <p:nvPr/>
        </p:nvSpPr>
        <p:spPr>
          <a:xfrm>
            <a:off x="6240110" y="4368480"/>
            <a:ext cx="3113790" cy="954107"/>
          </a:xfrm>
          <a:prstGeom prst="rect">
            <a:avLst/>
          </a:prstGeom>
          <a:noFill/>
        </p:spPr>
        <p:txBody>
          <a:bodyPr wrap="square" rtlCol="0">
            <a:spAutoFit/>
          </a:bodyPr>
          <a:lstStyle>
            <a:defPPr>
              <a:defRPr lang="en-GB"/>
            </a:defPPr>
            <a:lvl2pPr marL="742950" lvl="1" indent="-285750" algn="l">
              <a:buFont typeface="Arial" pitchFamily="34" charset="0"/>
              <a:buChar char="•"/>
              <a:defRPr sz="1400" b="1">
                <a:latin typeface="Arial" pitchFamily="34" charset="0"/>
                <a:cs typeface="Arial" pitchFamily="34" charset="0"/>
              </a:defRPr>
            </a:lvl2pPr>
          </a:lstStyle>
          <a:p>
            <a:pPr lvl="1"/>
            <a:r>
              <a:rPr lang="en-US" dirty="0"/>
              <a:t>Contract </a:t>
            </a:r>
            <a:r>
              <a:rPr lang="en-US" dirty="0" smtClean="0"/>
              <a:t>management</a:t>
            </a:r>
          </a:p>
          <a:p>
            <a:pPr lvl="1"/>
            <a:r>
              <a:rPr lang="en-US" dirty="0" smtClean="0"/>
              <a:t>Supplier Management</a:t>
            </a:r>
            <a:endParaRPr lang="en-US" dirty="0"/>
          </a:p>
          <a:p>
            <a:pPr lvl="1"/>
            <a:r>
              <a:rPr lang="en-US" dirty="0"/>
              <a:t>Ordering</a:t>
            </a:r>
          </a:p>
          <a:p>
            <a:pPr lvl="1"/>
            <a:r>
              <a:rPr lang="en-US" dirty="0"/>
              <a:t>Payment</a:t>
            </a:r>
          </a:p>
        </p:txBody>
      </p:sp>
      <p:sp>
        <p:nvSpPr>
          <p:cNvPr id="14" name="Rectangle 13"/>
          <p:cNvSpPr/>
          <p:nvPr/>
        </p:nvSpPr>
        <p:spPr bwMode="auto">
          <a:xfrm>
            <a:off x="1319514" y="2893672"/>
            <a:ext cx="6829064" cy="104172"/>
          </a:xfrm>
          <a:prstGeom prst="rect">
            <a:avLst/>
          </a:prstGeom>
          <a:solidFill>
            <a:schemeClr val="bg2"/>
          </a:solidFill>
          <a:ln w="635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Univers 45 Light" pitchFamily="2" charset="0"/>
            </a:endParaRPr>
          </a:p>
        </p:txBody>
      </p:sp>
      <p:sp>
        <p:nvSpPr>
          <p:cNvPr id="15" name="Isosceles Triangle 14"/>
          <p:cNvSpPr/>
          <p:nvPr/>
        </p:nvSpPr>
        <p:spPr bwMode="auto">
          <a:xfrm flipH="1">
            <a:off x="1620456" y="2997860"/>
            <a:ext cx="175598" cy="196769"/>
          </a:xfrm>
          <a:prstGeom prst="triangle">
            <a:avLst/>
          </a:prstGeom>
          <a:solidFill>
            <a:schemeClr val="bg2"/>
          </a:solidFill>
          <a:ln w="635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Univers 45 Light" pitchFamily="2" charset="0"/>
            </a:endParaRPr>
          </a:p>
        </p:txBody>
      </p:sp>
      <p:sp>
        <p:nvSpPr>
          <p:cNvPr id="16" name="Isosceles Triangle 15"/>
          <p:cNvSpPr/>
          <p:nvPr/>
        </p:nvSpPr>
        <p:spPr bwMode="auto">
          <a:xfrm flipH="1">
            <a:off x="4828656" y="2999785"/>
            <a:ext cx="175598" cy="196769"/>
          </a:xfrm>
          <a:prstGeom prst="triangle">
            <a:avLst/>
          </a:prstGeom>
          <a:solidFill>
            <a:schemeClr val="bg2"/>
          </a:solidFill>
          <a:ln w="635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Univers 45 Light" pitchFamily="2" charset="0"/>
            </a:endParaRPr>
          </a:p>
        </p:txBody>
      </p:sp>
      <p:sp>
        <p:nvSpPr>
          <p:cNvPr id="17" name="Isosceles Triangle 16"/>
          <p:cNvSpPr/>
          <p:nvPr/>
        </p:nvSpPr>
        <p:spPr bwMode="auto">
          <a:xfrm flipH="1">
            <a:off x="7722406" y="2999785"/>
            <a:ext cx="175598" cy="196769"/>
          </a:xfrm>
          <a:prstGeom prst="triangle">
            <a:avLst/>
          </a:prstGeom>
          <a:solidFill>
            <a:schemeClr val="bg2"/>
          </a:solidFill>
          <a:ln w="635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Univers 45 Light" pitchFamily="2" charset="0"/>
            </a:endParaRPr>
          </a:p>
        </p:txBody>
      </p:sp>
    </p:spTree>
    <p:extLst>
      <p:ext uri="{BB962C8B-B14F-4D97-AF65-F5344CB8AC3E}">
        <p14:creationId xmlns:p14="http://schemas.microsoft.com/office/powerpoint/2010/main" xmlns="" val="328066255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r>
              <a:rPr lang="en-US" smtClean="0"/>
              <a:t> Page </a:t>
            </a:r>
            <a:fld id="{DEEEBF1B-D52F-4970-AFB9-DF8FE68EB834}" type="slidenum">
              <a:rPr lang="en-US" smtClean="0"/>
              <a:pPr/>
              <a:t>17</a:t>
            </a:fld>
            <a:endParaRPr lang="en-US"/>
          </a:p>
        </p:txBody>
      </p:sp>
      <p:sp>
        <p:nvSpPr>
          <p:cNvPr id="4" name="Text Placeholder 3"/>
          <p:cNvSpPr>
            <a:spLocks noGrp="1"/>
          </p:cNvSpPr>
          <p:nvPr>
            <p:ph type="body" sz="quarter" idx="11"/>
          </p:nvPr>
        </p:nvSpPr>
        <p:spPr>
          <a:xfrm>
            <a:off x="415926" y="1484313"/>
            <a:ext cx="8629600" cy="4824412"/>
          </a:xfrm>
        </p:spPr>
        <p:txBody>
          <a:bodyPr/>
          <a:lstStyle/>
          <a:p>
            <a:pPr algn="ctr"/>
            <a:endParaRPr lang="en-US" dirty="0" smtClean="0"/>
          </a:p>
          <a:p>
            <a:pPr algn="ctr"/>
            <a:endParaRPr lang="en-US" dirty="0"/>
          </a:p>
          <a:p>
            <a:pPr algn="ctr"/>
            <a:endParaRPr lang="en-US" dirty="0" smtClean="0"/>
          </a:p>
          <a:p>
            <a:pPr algn="ctr"/>
            <a:r>
              <a:rPr lang="en-US" dirty="0" smtClean="0"/>
              <a:t>Thank You </a:t>
            </a:r>
            <a:endParaRPr lang="en-ZA" dirty="0"/>
          </a:p>
        </p:txBody>
      </p:sp>
    </p:spTree>
    <p:extLst>
      <p:ext uri="{BB962C8B-B14F-4D97-AF65-F5344CB8AC3E}">
        <p14:creationId xmlns:p14="http://schemas.microsoft.com/office/powerpoint/2010/main" xmlns="" val="354699856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497" y="357123"/>
            <a:ext cx="7562279" cy="982663"/>
          </a:xfrm>
        </p:spPr>
        <p:txBody>
          <a:bodyPr/>
          <a:lstStyle/>
          <a:p>
            <a:r>
              <a:rPr lang="en-ZA" dirty="0" smtClean="0">
                <a:solidFill>
                  <a:schemeClr val="bg1">
                    <a:lumMod val="50000"/>
                  </a:schemeClr>
                </a:solidFill>
              </a:rPr>
              <a:t>TABLE OF CONTENTS</a:t>
            </a:r>
            <a:endParaRPr lang="en-ZA" dirty="0">
              <a:solidFill>
                <a:schemeClr val="bg1">
                  <a:lumMod val="50000"/>
                </a:schemeClr>
              </a:solidFill>
            </a:endParaRPr>
          </a:p>
        </p:txBody>
      </p:sp>
      <p:sp>
        <p:nvSpPr>
          <p:cNvPr id="3" name="Slide Number Placeholder 2"/>
          <p:cNvSpPr>
            <a:spLocks noGrp="1"/>
          </p:cNvSpPr>
          <p:nvPr>
            <p:ph type="sldNum" sz="quarter" idx="10"/>
          </p:nvPr>
        </p:nvSpPr>
        <p:spPr/>
        <p:txBody>
          <a:bodyPr/>
          <a:lstStyle/>
          <a:p>
            <a:fld id="{38B8097A-D4E6-445C-876C-DC8C3625635F}" type="slidenum">
              <a:rPr lang="en-ZA" noProof="0" smtClean="0"/>
              <a:pPr/>
              <a:t>1</a:t>
            </a:fld>
            <a:endParaRPr lang="en-ZA" noProof="0"/>
          </a:p>
        </p:txBody>
      </p:sp>
      <p:sp>
        <p:nvSpPr>
          <p:cNvPr id="13" name="Rectangle 12"/>
          <p:cNvSpPr/>
          <p:nvPr/>
        </p:nvSpPr>
        <p:spPr>
          <a:xfrm>
            <a:off x="617860" y="1683476"/>
            <a:ext cx="5570949" cy="4247317"/>
          </a:xfrm>
          <a:prstGeom prst="rect">
            <a:avLst/>
          </a:prstGeom>
        </p:spPr>
        <p:txBody>
          <a:bodyPr wrap="none">
            <a:spAutoFit/>
          </a:bodyPr>
          <a:lstStyle/>
          <a:p>
            <a:pPr marL="342900" indent="-342900" algn="l">
              <a:lnSpc>
                <a:spcPct val="150000"/>
              </a:lnSpc>
              <a:buAutoNum type="arabicPeriod"/>
            </a:pPr>
            <a:r>
              <a:rPr lang="en-ZA" b="1" cap="all" dirty="0" smtClean="0">
                <a:solidFill>
                  <a:schemeClr val="bg1">
                    <a:lumMod val="50000"/>
                  </a:schemeClr>
                </a:solidFill>
                <a:latin typeface="Arial" pitchFamily="34" charset="0"/>
                <a:cs typeface="Arial" pitchFamily="34" charset="0"/>
              </a:rPr>
              <a:t>ROLES </a:t>
            </a:r>
            <a:r>
              <a:rPr lang="en-ZA" b="1" cap="all" dirty="0">
                <a:solidFill>
                  <a:schemeClr val="bg1">
                    <a:lumMod val="50000"/>
                  </a:schemeClr>
                </a:solidFill>
                <a:latin typeface="Arial" pitchFamily="34" charset="0"/>
                <a:cs typeface="Arial" pitchFamily="34" charset="0"/>
              </a:rPr>
              <a:t>AND </a:t>
            </a:r>
            <a:r>
              <a:rPr lang="en-ZA" b="1" cap="all" dirty="0" smtClean="0">
                <a:solidFill>
                  <a:schemeClr val="bg1">
                    <a:lumMod val="50000"/>
                  </a:schemeClr>
                </a:solidFill>
                <a:latin typeface="Arial" pitchFamily="34" charset="0"/>
                <a:cs typeface="Arial" pitchFamily="34" charset="0"/>
              </a:rPr>
              <a:t>RESPONSIBILITIES</a:t>
            </a:r>
          </a:p>
          <a:p>
            <a:pPr marL="342900" indent="-342900" algn="l">
              <a:lnSpc>
                <a:spcPct val="150000"/>
              </a:lnSpc>
              <a:buFontTx/>
              <a:buAutoNum type="arabicPeriod"/>
            </a:pPr>
            <a:r>
              <a:rPr lang="en-ZA" b="1" cap="all" dirty="0" smtClean="0">
                <a:solidFill>
                  <a:schemeClr val="bg1">
                    <a:lumMod val="50000"/>
                  </a:schemeClr>
                </a:solidFill>
                <a:latin typeface="Arial" pitchFamily="34" charset="0"/>
                <a:cs typeface="Arial" pitchFamily="34" charset="0"/>
              </a:rPr>
              <a:t>SCM FRAMEWORK</a:t>
            </a:r>
          </a:p>
          <a:p>
            <a:pPr marL="342900" indent="-342900" algn="l">
              <a:lnSpc>
                <a:spcPct val="150000"/>
              </a:lnSpc>
              <a:buFontTx/>
              <a:buAutoNum type="arabicPeriod"/>
            </a:pPr>
            <a:r>
              <a:rPr lang="en-US" b="1" cap="all" dirty="0" smtClean="0">
                <a:solidFill>
                  <a:schemeClr val="bg1">
                    <a:lumMod val="50000"/>
                  </a:schemeClr>
                </a:solidFill>
                <a:latin typeface="Arial" pitchFamily="34" charset="0"/>
                <a:cs typeface="Arial" pitchFamily="34" charset="0"/>
              </a:rPr>
              <a:t>The </a:t>
            </a:r>
            <a:r>
              <a:rPr lang="en-US" b="1" cap="all" dirty="0">
                <a:solidFill>
                  <a:schemeClr val="bg1">
                    <a:lumMod val="50000"/>
                  </a:schemeClr>
                </a:solidFill>
                <a:latin typeface="Arial" pitchFamily="34" charset="0"/>
                <a:cs typeface="Arial" pitchFamily="34" charset="0"/>
              </a:rPr>
              <a:t>Objectives of </a:t>
            </a:r>
            <a:r>
              <a:rPr lang="en-US" b="1" cap="all" dirty="0" smtClean="0">
                <a:solidFill>
                  <a:schemeClr val="bg1">
                    <a:lumMod val="50000"/>
                  </a:schemeClr>
                </a:solidFill>
                <a:latin typeface="Arial" pitchFamily="34" charset="0"/>
                <a:cs typeface="Arial" pitchFamily="34" charset="0"/>
              </a:rPr>
              <a:t>OCPO</a:t>
            </a:r>
          </a:p>
          <a:p>
            <a:pPr marL="342900" indent="-342900" algn="l">
              <a:lnSpc>
                <a:spcPct val="150000"/>
              </a:lnSpc>
              <a:buFontTx/>
              <a:buAutoNum type="arabicPeriod"/>
            </a:pPr>
            <a:r>
              <a:rPr lang="en-ZA" b="1" cap="all" dirty="0" smtClean="0">
                <a:solidFill>
                  <a:schemeClr val="bg1">
                    <a:lumMod val="50000"/>
                  </a:schemeClr>
                </a:solidFill>
                <a:latin typeface="Arial" pitchFamily="34" charset="0"/>
                <a:cs typeface="Arial" pitchFamily="34" charset="0"/>
              </a:rPr>
              <a:t>Domains </a:t>
            </a:r>
            <a:r>
              <a:rPr lang="en-ZA" b="1" cap="all" dirty="0">
                <a:solidFill>
                  <a:schemeClr val="bg1">
                    <a:lumMod val="50000"/>
                  </a:schemeClr>
                </a:solidFill>
                <a:latin typeface="Arial" pitchFamily="34" charset="0"/>
                <a:cs typeface="Arial" pitchFamily="34" charset="0"/>
              </a:rPr>
              <a:t>and operational </a:t>
            </a:r>
            <a:r>
              <a:rPr lang="en-ZA" b="1" cap="all" dirty="0" smtClean="0">
                <a:solidFill>
                  <a:schemeClr val="bg1">
                    <a:lumMod val="50000"/>
                  </a:schemeClr>
                </a:solidFill>
                <a:latin typeface="Arial" pitchFamily="34" charset="0"/>
                <a:cs typeface="Arial" pitchFamily="34" charset="0"/>
              </a:rPr>
              <a:t>functions</a:t>
            </a:r>
          </a:p>
          <a:p>
            <a:pPr marL="342900" indent="-342900" algn="l">
              <a:lnSpc>
                <a:spcPct val="150000"/>
              </a:lnSpc>
              <a:buFontTx/>
              <a:buAutoNum type="arabicPeriod"/>
            </a:pPr>
            <a:r>
              <a:rPr lang="en-ZA" b="1" cap="all" dirty="0" smtClean="0">
                <a:solidFill>
                  <a:schemeClr val="bg1">
                    <a:lumMod val="50000"/>
                  </a:schemeClr>
                </a:solidFill>
                <a:latin typeface="Arial" pitchFamily="34" charset="0"/>
                <a:cs typeface="Arial" pitchFamily="34" charset="0"/>
              </a:rPr>
              <a:t>Diagnostics Analysis</a:t>
            </a:r>
          </a:p>
          <a:p>
            <a:pPr marL="342900" indent="-342900" algn="l">
              <a:lnSpc>
                <a:spcPct val="150000"/>
              </a:lnSpc>
              <a:buFontTx/>
              <a:buAutoNum type="arabicPeriod"/>
            </a:pPr>
            <a:r>
              <a:rPr lang="en-ZA" altLang="en-US" b="1" dirty="0" smtClean="0">
                <a:solidFill>
                  <a:schemeClr val="bg1">
                    <a:lumMod val="50000"/>
                  </a:schemeClr>
                </a:solidFill>
                <a:latin typeface="Arial" pitchFamily="34" charset="0"/>
                <a:cs typeface="Arial" pitchFamily="34" charset="0"/>
              </a:rPr>
              <a:t>BUSINESS </a:t>
            </a:r>
            <a:r>
              <a:rPr lang="en-ZA" altLang="en-US" b="1" dirty="0">
                <a:solidFill>
                  <a:schemeClr val="bg1">
                    <a:lumMod val="50000"/>
                  </a:schemeClr>
                </a:solidFill>
                <a:latin typeface="Arial" pitchFamily="34" charset="0"/>
                <a:cs typeface="Arial" pitchFamily="34" charset="0"/>
              </a:rPr>
              <a:t>OPERATIONAL </a:t>
            </a:r>
            <a:r>
              <a:rPr lang="en-ZA" altLang="en-US" b="1" dirty="0" smtClean="0">
                <a:solidFill>
                  <a:schemeClr val="bg1">
                    <a:lumMod val="50000"/>
                  </a:schemeClr>
                </a:solidFill>
                <a:latin typeface="Arial" pitchFamily="34" charset="0"/>
                <a:cs typeface="Arial" pitchFamily="34" charset="0"/>
              </a:rPr>
              <a:t>FINDINGS</a:t>
            </a:r>
          </a:p>
          <a:p>
            <a:pPr marL="342900" indent="-342900" algn="l">
              <a:lnSpc>
                <a:spcPct val="150000"/>
              </a:lnSpc>
              <a:buFontTx/>
              <a:buAutoNum type="arabicPeriod"/>
            </a:pPr>
            <a:r>
              <a:rPr lang="en-ZA" b="1" dirty="0" smtClean="0">
                <a:solidFill>
                  <a:schemeClr val="bg1">
                    <a:lumMod val="50000"/>
                  </a:schemeClr>
                </a:solidFill>
                <a:latin typeface="Arial" pitchFamily="34" charset="0"/>
                <a:cs typeface="Arial" pitchFamily="34" charset="0"/>
              </a:rPr>
              <a:t>OCPO’s INTERVENTION</a:t>
            </a:r>
          </a:p>
          <a:p>
            <a:pPr marL="342900" indent="-342900" algn="l">
              <a:lnSpc>
                <a:spcPct val="150000"/>
              </a:lnSpc>
              <a:buFontTx/>
              <a:buAutoNum type="arabicPeriod"/>
            </a:pPr>
            <a:r>
              <a:rPr lang="en-ZA" b="1" dirty="0" smtClean="0">
                <a:solidFill>
                  <a:schemeClr val="bg1">
                    <a:lumMod val="50000"/>
                  </a:schemeClr>
                </a:solidFill>
                <a:latin typeface="Arial" pitchFamily="34" charset="0"/>
                <a:cs typeface="Arial" pitchFamily="34" charset="0"/>
              </a:rPr>
              <a:t>OCPO OPERATING MODEL</a:t>
            </a:r>
          </a:p>
          <a:p>
            <a:pPr marL="342900" indent="-342900" algn="l">
              <a:lnSpc>
                <a:spcPct val="150000"/>
              </a:lnSpc>
              <a:buFontTx/>
              <a:buAutoNum type="arabicPeriod"/>
            </a:pPr>
            <a:r>
              <a:rPr lang="en-ZA" altLang="en-US" b="1" cap="all" dirty="0" smtClean="0">
                <a:solidFill>
                  <a:schemeClr val="bg1">
                    <a:lumMod val="50000"/>
                  </a:schemeClr>
                </a:solidFill>
                <a:latin typeface="Arial" pitchFamily="34" charset="0"/>
                <a:cs typeface="Arial" pitchFamily="34" charset="0"/>
              </a:rPr>
              <a:t>Key </a:t>
            </a:r>
            <a:r>
              <a:rPr lang="en-ZA" altLang="en-US" b="1" cap="all" dirty="0">
                <a:solidFill>
                  <a:schemeClr val="bg1">
                    <a:lumMod val="50000"/>
                  </a:schemeClr>
                </a:solidFill>
                <a:latin typeface="Arial" pitchFamily="34" charset="0"/>
                <a:cs typeface="Arial" pitchFamily="34" charset="0"/>
              </a:rPr>
              <a:t>Departure Points of </a:t>
            </a:r>
            <a:r>
              <a:rPr lang="en-ZA" altLang="en-US" b="1" cap="all" dirty="0" smtClean="0">
                <a:solidFill>
                  <a:schemeClr val="bg1">
                    <a:lumMod val="50000"/>
                  </a:schemeClr>
                </a:solidFill>
                <a:latin typeface="Arial" pitchFamily="34" charset="0"/>
                <a:cs typeface="Arial" pitchFamily="34" charset="0"/>
              </a:rPr>
              <a:t>intervention</a:t>
            </a:r>
          </a:p>
          <a:p>
            <a:pPr marL="342900" indent="-342900" algn="l">
              <a:lnSpc>
                <a:spcPct val="150000"/>
              </a:lnSpc>
              <a:buFontTx/>
              <a:buAutoNum type="arabicPeriod"/>
            </a:pPr>
            <a:r>
              <a:rPr lang="en-ZA" b="1" cap="all" dirty="0" smtClean="0">
                <a:solidFill>
                  <a:schemeClr val="bg1">
                    <a:lumMod val="50000"/>
                  </a:schemeClr>
                </a:solidFill>
                <a:latin typeface="Arial" pitchFamily="34" charset="0"/>
                <a:cs typeface="Arial" pitchFamily="34" charset="0"/>
              </a:rPr>
              <a:t>BASIC METHODOLOGY</a:t>
            </a:r>
            <a:endParaRPr lang="en-ZA" b="1" cap="all" dirty="0">
              <a:solidFill>
                <a:schemeClr val="bg1">
                  <a:lumMod val="50000"/>
                </a:schemeClr>
              </a:solidFill>
              <a:latin typeface="Arial" pitchFamily="34" charset="0"/>
              <a:cs typeface="Arial" pitchFamily="34" charset="0"/>
            </a:endParaRPr>
          </a:p>
        </p:txBody>
      </p:sp>
    </p:spTree>
    <p:extLst>
      <p:ext uri="{BB962C8B-B14F-4D97-AF65-F5344CB8AC3E}">
        <p14:creationId xmlns:p14="http://schemas.microsoft.com/office/powerpoint/2010/main" xmlns="" val="145204612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497" y="357123"/>
            <a:ext cx="7562279" cy="982663"/>
          </a:xfrm>
        </p:spPr>
        <p:txBody>
          <a:bodyPr/>
          <a:lstStyle/>
          <a:p>
            <a:r>
              <a:rPr lang="en-ZA" dirty="0" smtClean="0">
                <a:solidFill>
                  <a:schemeClr val="bg1">
                    <a:lumMod val="50000"/>
                  </a:schemeClr>
                </a:solidFill>
              </a:rPr>
              <a:t>ABBREVIATIONS</a:t>
            </a:r>
            <a:endParaRPr lang="en-ZA" dirty="0">
              <a:solidFill>
                <a:schemeClr val="bg1">
                  <a:lumMod val="50000"/>
                </a:schemeClr>
              </a:solidFill>
            </a:endParaRPr>
          </a:p>
        </p:txBody>
      </p:sp>
      <p:sp>
        <p:nvSpPr>
          <p:cNvPr id="3" name="Slide Number Placeholder 2"/>
          <p:cNvSpPr>
            <a:spLocks noGrp="1"/>
          </p:cNvSpPr>
          <p:nvPr>
            <p:ph type="sldNum" sz="quarter" idx="10"/>
          </p:nvPr>
        </p:nvSpPr>
        <p:spPr/>
        <p:txBody>
          <a:bodyPr/>
          <a:lstStyle/>
          <a:p>
            <a:fld id="{38B8097A-D4E6-445C-876C-DC8C3625635F}" type="slidenum">
              <a:rPr lang="en-ZA" noProof="0" smtClean="0"/>
              <a:pPr/>
              <a:t>2</a:t>
            </a:fld>
            <a:endParaRPr lang="en-ZA" noProof="0"/>
          </a:p>
        </p:txBody>
      </p:sp>
      <p:sp>
        <p:nvSpPr>
          <p:cNvPr id="13" name="Rectangle 12"/>
          <p:cNvSpPr/>
          <p:nvPr/>
        </p:nvSpPr>
        <p:spPr>
          <a:xfrm>
            <a:off x="521782" y="1683476"/>
            <a:ext cx="6571030" cy="2169825"/>
          </a:xfrm>
          <a:prstGeom prst="rect">
            <a:avLst/>
          </a:prstGeom>
        </p:spPr>
        <p:txBody>
          <a:bodyPr wrap="none">
            <a:spAutoFit/>
          </a:bodyPr>
          <a:lstStyle/>
          <a:p>
            <a:pPr algn="l">
              <a:lnSpc>
                <a:spcPct val="150000"/>
              </a:lnSpc>
            </a:pPr>
            <a:r>
              <a:rPr lang="en-ZA" b="1" cap="all" dirty="0" smtClean="0">
                <a:solidFill>
                  <a:schemeClr val="bg1">
                    <a:lumMod val="50000"/>
                  </a:schemeClr>
                </a:solidFill>
                <a:latin typeface="Arial" pitchFamily="34" charset="0"/>
                <a:cs typeface="Arial" pitchFamily="34" charset="0"/>
              </a:rPr>
              <a:t>SCM 	</a:t>
            </a:r>
            <a:r>
              <a:rPr lang="en-ZA" b="1" cap="all" dirty="0">
                <a:solidFill>
                  <a:schemeClr val="bg1">
                    <a:lumMod val="50000"/>
                  </a:schemeClr>
                </a:solidFill>
                <a:latin typeface="Arial" pitchFamily="34" charset="0"/>
                <a:cs typeface="Arial" pitchFamily="34" charset="0"/>
              </a:rPr>
              <a:t>–</a:t>
            </a:r>
            <a:r>
              <a:rPr lang="en-ZA" b="1" cap="all" dirty="0" smtClean="0">
                <a:solidFill>
                  <a:schemeClr val="bg1">
                    <a:lumMod val="50000"/>
                  </a:schemeClr>
                </a:solidFill>
                <a:latin typeface="Arial" pitchFamily="34" charset="0"/>
                <a:cs typeface="Arial" pitchFamily="34" charset="0"/>
              </a:rPr>
              <a:t> 	Supply chain management</a:t>
            </a:r>
          </a:p>
          <a:p>
            <a:pPr algn="l">
              <a:lnSpc>
                <a:spcPct val="150000"/>
              </a:lnSpc>
            </a:pPr>
            <a:r>
              <a:rPr lang="en-ZA" b="1" cap="all" dirty="0" smtClean="0">
                <a:solidFill>
                  <a:schemeClr val="bg1">
                    <a:lumMod val="50000"/>
                  </a:schemeClr>
                </a:solidFill>
                <a:latin typeface="Arial" pitchFamily="34" charset="0"/>
                <a:cs typeface="Arial" pitchFamily="34" charset="0"/>
              </a:rPr>
              <a:t>Ocpo	</a:t>
            </a:r>
            <a:r>
              <a:rPr lang="en-ZA" b="1" cap="all" dirty="0">
                <a:solidFill>
                  <a:schemeClr val="bg1">
                    <a:lumMod val="50000"/>
                  </a:schemeClr>
                </a:solidFill>
                <a:latin typeface="Arial" pitchFamily="34" charset="0"/>
                <a:cs typeface="Arial" pitchFamily="34" charset="0"/>
              </a:rPr>
              <a:t>- </a:t>
            </a:r>
            <a:r>
              <a:rPr lang="en-ZA" b="1" cap="all" dirty="0" smtClean="0">
                <a:solidFill>
                  <a:schemeClr val="bg1">
                    <a:lumMod val="50000"/>
                  </a:schemeClr>
                </a:solidFill>
                <a:latin typeface="Arial" pitchFamily="34" charset="0"/>
                <a:cs typeface="Arial" pitchFamily="34" charset="0"/>
              </a:rPr>
              <a:t>	Office of the procurement office</a:t>
            </a:r>
          </a:p>
          <a:p>
            <a:pPr algn="l">
              <a:lnSpc>
                <a:spcPct val="150000"/>
              </a:lnSpc>
            </a:pPr>
            <a:r>
              <a:rPr lang="en-ZA" b="1" cap="all" dirty="0" smtClean="0">
                <a:solidFill>
                  <a:schemeClr val="bg1">
                    <a:lumMod val="50000"/>
                  </a:schemeClr>
                </a:solidFill>
                <a:latin typeface="Arial" pitchFamily="34" charset="0"/>
                <a:cs typeface="Arial" pitchFamily="34" charset="0"/>
              </a:rPr>
              <a:t>DOA	-	Delegation of Authority</a:t>
            </a:r>
          </a:p>
          <a:p>
            <a:pPr algn="l">
              <a:lnSpc>
                <a:spcPct val="150000"/>
              </a:lnSpc>
            </a:pPr>
            <a:r>
              <a:rPr lang="en-ZA" b="1" cap="all" dirty="0" smtClean="0">
                <a:solidFill>
                  <a:schemeClr val="bg1">
                    <a:lumMod val="50000"/>
                  </a:schemeClr>
                </a:solidFill>
                <a:latin typeface="Arial" pitchFamily="34" charset="0"/>
                <a:cs typeface="Arial" pitchFamily="34" charset="0"/>
              </a:rPr>
              <a:t>Sop	-	standard operating procedure</a:t>
            </a:r>
          </a:p>
          <a:p>
            <a:pPr algn="l">
              <a:lnSpc>
                <a:spcPct val="150000"/>
              </a:lnSpc>
            </a:pPr>
            <a:r>
              <a:rPr lang="en-ZA" b="1" cap="all" dirty="0" smtClean="0">
                <a:solidFill>
                  <a:schemeClr val="bg1">
                    <a:lumMod val="50000"/>
                  </a:schemeClr>
                </a:solidFill>
                <a:latin typeface="Arial" pitchFamily="34" charset="0"/>
                <a:cs typeface="Arial" pitchFamily="34" charset="0"/>
              </a:rPr>
              <a:t>AGSA	-	Auditor general of south africa</a:t>
            </a:r>
          </a:p>
        </p:txBody>
      </p:sp>
    </p:spTree>
    <p:extLst>
      <p:ext uri="{BB962C8B-B14F-4D97-AF65-F5344CB8AC3E}">
        <p14:creationId xmlns:p14="http://schemas.microsoft.com/office/powerpoint/2010/main" xmlns="" val="220681134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38B8097A-D4E6-445C-876C-DC8C3625635F}" type="slidenum">
              <a:rPr lang="en-ZA" noProof="0" smtClean="0"/>
              <a:pPr/>
              <a:t>3</a:t>
            </a:fld>
            <a:endParaRPr lang="en-ZA" noProof="0" dirty="0"/>
          </a:p>
        </p:txBody>
      </p:sp>
      <p:sp>
        <p:nvSpPr>
          <p:cNvPr id="2" name="Rectangle 1"/>
          <p:cNvSpPr/>
          <p:nvPr/>
        </p:nvSpPr>
        <p:spPr>
          <a:xfrm>
            <a:off x="763480" y="4043275"/>
            <a:ext cx="8754062" cy="1477328"/>
          </a:xfrm>
          <a:prstGeom prst="rect">
            <a:avLst/>
          </a:prstGeom>
        </p:spPr>
        <p:txBody>
          <a:bodyPr wrap="square">
            <a:spAutoFit/>
          </a:bodyPr>
          <a:lstStyle/>
          <a:p>
            <a:pPr marL="1257300" lvl="2" indent="-342900" algn="l">
              <a:lnSpc>
                <a:spcPct val="150000"/>
              </a:lnSpc>
              <a:buFont typeface="Wingdings" pitchFamily="2" charset="2"/>
              <a:buChar char="q"/>
            </a:pPr>
            <a:r>
              <a:rPr lang="en-ZA" sz="2000" dirty="0" smtClean="0">
                <a:latin typeface="Arial" pitchFamily="34" charset="0"/>
                <a:cs typeface="Arial" pitchFamily="34" charset="0"/>
              </a:rPr>
              <a:t>Implement </a:t>
            </a:r>
            <a:r>
              <a:rPr lang="en-ZA" sz="2000" dirty="0">
                <a:latin typeface="Arial" pitchFamily="34" charset="0"/>
                <a:cs typeface="Arial" pitchFamily="34" charset="0"/>
              </a:rPr>
              <a:t>the approved SCM </a:t>
            </a:r>
            <a:r>
              <a:rPr lang="en-ZA" sz="2000" dirty="0" smtClean="0">
                <a:latin typeface="Arial" pitchFamily="34" charset="0"/>
                <a:cs typeface="Arial" pitchFamily="34" charset="0"/>
              </a:rPr>
              <a:t>Policy</a:t>
            </a:r>
            <a:endParaRPr lang="en-ZA" sz="2000" dirty="0">
              <a:latin typeface="Arial" pitchFamily="34" charset="0"/>
              <a:cs typeface="Arial" pitchFamily="34" charset="0"/>
            </a:endParaRPr>
          </a:p>
          <a:p>
            <a:pPr marL="1257300" lvl="2" indent="-342900" algn="l">
              <a:lnSpc>
                <a:spcPct val="150000"/>
              </a:lnSpc>
              <a:buFont typeface="Wingdings" pitchFamily="2" charset="2"/>
              <a:buChar char="q"/>
            </a:pPr>
            <a:r>
              <a:rPr lang="en-ZA" sz="2000" dirty="0">
                <a:latin typeface="Arial" pitchFamily="34" charset="0"/>
                <a:cs typeface="Arial" pitchFamily="34" charset="0"/>
              </a:rPr>
              <a:t>Ensure on-going review of the SCM Framework to improve the effectiveness and efficiency on the SCM </a:t>
            </a:r>
            <a:r>
              <a:rPr lang="en-ZA" sz="2000" dirty="0" smtClean="0">
                <a:latin typeface="Arial" pitchFamily="34" charset="0"/>
                <a:cs typeface="Arial" pitchFamily="34" charset="0"/>
              </a:rPr>
              <a:t>system</a:t>
            </a:r>
          </a:p>
        </p:txBody>
      </p:sp>
      <p:sp>
        <p:nvSpPr>
          <p:cNvPr id="8" name="Title 1"/>
          <p:cNvSpPr txBox="1">
            <a:spLocks/>
          </p:cNvSpPr>
          <p:nvPr/>
        </p:nvSpPr>
        <p:spPr bwMode="black">
          <a:xfrm>
            <a:off x="301172" y="359877"/>
            <a:ext cx="7562279" cy="982663"/>
          </a:xfrm>
          <a:prstGeom prst="rect">
            <a:avLst/>
          </a:prstGeom>
          <a:noFill/>
          <a:ln w="9525">
            <a:noFill/>
            <a:miter lim="800000"/>
            <a:headEnd/>
            <a:tailEnd/>
          </a:ln>
          <a:effectLst/>
        </p:spPr>
        <p:txBody>
          <a:bodyPr vert="horz" wrap="square" lIns="0" tIns="0" rIns="0" bIns="0" numCol="1" anchor="ctr" anchorCtr="0" compatLnSpc="1">
            <a:prstTxWarp prst="textNoShape">
              <a:avLst/>
            </a:prstTxWarp>
            <a:noAutofit/>
          </a:bodyPr>
          <a:lstStyle>
            <a:lvl1pPr algn="l" rtl="0" fontAlgn="base">
              <a:spcBef>
                <a:spcPct val="0"/>
              </a:spcBef>
              <a:spcAft>
                <a:spcPct val="0"/>
              </a:spcAft>
              <a:defRPr b="1" baseline="0">
                <a:solidFill>
                  <a:srgbClr val="F38E31"/>
                </a:solidFill>
                <a:latin typeface="Arial" pitchFamily="34" charset="0"/>
                <a:ea typeface="+mj-ea"/>
                <a:cs typeface="Arial" pitchFamily="34" charset="0"/>
              </a:defRPr>
            </a:lvl1pPr>
            <a:lvl2pPr algn="l" rtl="0" fontAlgn="base">
              <a:spcBef>
                <a:spcPct val="0"/>
              </a:spcBef>
              <a:spcAft>
                <a:spcPct val="0"/>
              </a:spcAft>
              <a:defRPr b="1">
                <a:solidFill>
                  <a:schemeClr val="bg1"/>
                </a:solidFill>
                <a:latin typeface="Univers 45 Light" pitchFamily="2" charset="0"/>
              </a:defRPr>
            </a:lvl2pPr>
            <a:lvl3pPr algn="l" rtl="0" fontAlgn="base">
              <a:spcBef>
                <a:spcPct val="0"/>
              </a:spcBef>
              <a:spcAft>
                <a:spcPct val="0"/>
              </a:spcAft>
              <a:defRPr b="1">
                <a:solidFill>
                  <a:schemeClr val="bg1"/>
                </a:solidFill>
                <a:latin typeface="Univers 45 Light" pitchFamily="2" charset="0"/>
              </a:defRPr>
            </a:lvl3pPr>
            <a:lvl4pPr algn="l" rtl="0" fontAlgn="base">
              <a:spcBef>
                <a:spcPct val="0"/>
              </a:spcBef>
              <a:spcAft>
                <a:spcPct val="0"/>
              </a:spcAft>
              <a:defRPr b="1">
                <a:solidFill>
                  <a:schemeClr val="bg1"/>
                </a:solidFill>
                <a:latin typeface="Univers 45 Light" pitchFamily="2" charset="0"/>
              </a:defRPr>
            </a:lvl4pPr>
            <a:lvl5pPr algn="l" rtl="0" fontAlgn="base">
              <a:spcBef>
                <a:spcPct val="0"/>
              </a:spcBef>
              <a:spcAft>
                <a:spcPct val="0"/>
              </a:spcAft>
              <a:defRPr b="1">
                <a:solidFill>
                  <a:schemeClr val="bg1"/>
                </a:solidFill>
                <a:latin typeface="Univers 45 Light" pitchFamily="2" charset="0"/>
              </a:defRPr>
            </a:lvl5pPr>
            <a:lvl6pPr marL="457200" algn="l" rtl="0" fontAlgn="base">
              <a:spcBef>
                <a:spcPct val="0"/>
              </a:spcBef>
              <a:spcAft>
                <a:spcPct val="0"/>
              </a:spcAft>
              <a:defRPr b="1">
                <a:solidFill>
                  <a:schemeClr val="bg1"/>
                </a:solidFill>
                <a:latin typeface="Univers 45 Light" pitchFamily="2" charset="0"/>
              </a:defRPr>
            </a:lvl6pPr>
            <a:lvl7pPr marL="914400" algn="l" rtl="0" fontAlgn="base">
              <a:spcBef>
                <a:spcPct val="0"/>
              </a:spcBef>
              <a:spcAft>
                <a:spcPct val="0"/>
              </a:spcAft>
              <a:defRPr b="1">
                <a:solidFill>
                  <a:schemeClr val="bg1"/>
                </a:solidFill>
                <a:latin typeface="Univers 45 Light" pitchFamily="2" charset="0"/>
              </a:defRPr>
            </a:lvl7pPr>
            <a:lvl8pPr marL="1371600" algn="l" rtl="0" fontAlgn="base">
              <a:spcBef>
                <a:spcPct val="0"/>
              </a:spcBef>
              <a:spcAft>
                <a:spcPct val="0"/>
              </a:spcAft>
              <a:defRPr b="1">
                <a:solidFill>
                  <a:schemeClr val="bg1"/>
                </a:solidFill>
                <a:latin typeface="Univers 45 Light" pitchFamily="2" charset="0"/>
              </a:defRPr>
            </a:lvl8pPr>
            <a:lvl9pPr marL="1828800" algn="l" rtl="0" fontAlgn="base">
              <a:spcBef>
                <a:spcPct val="0"/>
              </a:spcBef>
              <a:spcAft>
                <a:spcPct val="0"/>
              </a:spcAft>
              <a:defRPr b="1">
                <a:solidFill>
                  <a:schemeClr val="bg1"/>
                </a:solidFill>
                <a:latin typeface="Univers 45 Light" pitchFamily="2" charset="0"/>
              </a:defRPr>
            </a:lvl9pPr>
          </a:lstStyle>
          <a:p>
            <a:pPr algn="ctr"/>
            <a:r>
              <a:rPr lang="en-ZA" sz="2800" dirty="0" smtClean="0">
                <a:solidFill>
                  <a:schemeClr val="bg1">
                    <a:lumMod val="50000"/>
                  </a:schemeClr>
                </a:solidFill>
              </a:rPr>
              <a:t>1. ROLES AND RESPONSIBILITIES</a:t>
            </a:r>
            <a:endParaRPr lang="en-ZA" sz="2800" dirty="0">
              <a:solidFill>
                <a:schemeClr val="bg1">
                  <a:lumMod val="50000"/>
                </a:schemeClr>
              </a:solidFill>
            </a:endParaRPr>
          </a:p>
        </p:txBody>
      </p:sp>
      <p:sp>
        <p:nvSpPr>
          <p:cNvPr id="4" name="Rectangle 3"/>
          <p:cNvSpPr/>
          <p:nvPr/>
        </p:nvSpPr>
        <p:spPr>
          <a:xfrm>
            <a:off x="185761" y="1471075"/>
            <a:ext cx="9535287" cy="1881990"/>
          </a:xfrm>
          <a:prstGeom prst="rect">
            <a:avLst/>
          </a:prstGeom>
        </p:spPr>
        <p:txBody>
          <a:bodyPr wrap="square">
            <a:spAutoFit/>
          </a:bodyPr>
          <a:lstStyle/>
          <a:p>
            <a:pPr lvl="1" algn="just">
              <a:lnSpc>
                <a:spcPct val="150000"/>
              </a:lnSpc>
            </a:pPr>
            <a:r>
              <a:rPr lang="en-ZA" sz="2000" dirty="0">
                <a:latin typeface="Arial" pitchFamily="34" charset="0"/>
                <a:cs typeface="Arial" pitchFamily="34" charset="0"/>
              </a:rPr>
              <a:t>SCM plays </a:t>
            </a:r>
            <a:r>
              <a:rPr lang="en-ZA" sz="2000" dirty="0" smtClean="0">
                <a:latin typeface="Arial" pitchFamily="34" charset="0"/>
                <a:cs typeface="Arial" pitchFamily="34" charset="0"/>
              </a:rPr>
              <a:t>an integral </a:t>
            </a:r>
            <a:r>
              <a:rPr lang="en-ZA" sz="2000" dirty="0">
                <a:latin typeface="Arial" pitchFamily="34" charset="0"/>
                <a:cs typeface="Arial" pitchFamily="34" charset="0"/>
              </a:rPr>
              <a:t>part </a:t>
            </a:r>
            <a:r>
              <a:rPr lang="en-ZA" sz="2000" dirty="0" smtClean="0">
                <a:latin typeface="Arial" pitchFamily="34" charset="0"/>
                <a:cs typeface="Arial" pitchFamily="34" charset="0"/>
              </a:rPr>
              <a:t>to ensure that </a:t>
            </a:r>
            <a:r>
              <a:rPr lang="en-ZA" sz="2000" dirty="0">
                <a:latin typeface="Arial" pitchFamily="34" charset="0"/>
                <a:cs typeface="Arial" pitchFamily="34" charset="0"/>
              </a:rPr>
              <a:t>PRASA </a:t>
            </a:r>
            <a:r>
              <a:rPr lang="en-ZA" sz="2000" dirty="0" smtClean="0">
                <a:latin typeface="Arial" pitchFamily="34" charset="0"/>
                <a:cs typeface="Arial" pitchFamily="34" charset="0"/>
              </a:rPr>
              <a:t>achieve its </a:t>
            </a:r>
            <a:r>
              <a:rPr lang="en-ZA" sz="2000" dirty="0">
                <a:latin typeface="Arial" pitchFamily="34" charset="0"/>
                <a:cs typeface="Arial" pitchFamily="34" charset="0"/>
              </a:rPr>
              <a:t>strategic objectives by executing a collaborative strategy that integrates procurement and provisioning processes so as to eliminate non-value adding cost, time and activities in a way that will serve end users better and more competitively.</a:t>
            </a:r>
          </a:p>
        </p:txBody>
      </p:sp>
      <p:sp>
        <p:nvSpPr>
          <p:cNvPr id="5" name="Rectangle 4"/>
          <p:cNvSpPr/>
          <p:nvPr/>
        </p:nvSpPr>
        <p:spPr>
          <a:xfrm>
            <a:off x="-239766" y="3391691"/>
            <a:ext cx="6676077" cy="553998"/>
          </a:xfrm>
          <a:prstGeom prst="rect">
            <a:avLst/>
          </a:prstGeom>
        </p:spPr>
        <p:txBody>
          <a:bodyPr wrap="square">
            <a:spAutoFit/>
          </a:bodyPr>
          <a:lstStyle/>
          <a:p>
            <a:pPr lvl="2" algn="l">
              <a:lnSpc>
                <a:spcPct val="150000"/>
              </a:lnSpc>
            </a:pPr>
            <a:r>
              <a:rPr lang="en-ZA" sz="2000" b="1" i="1" dirty="0" smtClean="0">
                <a:latin typeface="Arial" pitchFamily="34" charset="0"/>
                <a:cs typeface="Arial" pitchFamily="34" charset="0"/>
              </a:rPr>
              <a:t>The main roles and responsibilities are:</a:t>
            </a:r>
            <a:endParaRPr lang="en-ZA" sz="2000" b="1" i="1" dirty="0">
              <a:latin typeface="Arial" pitchFamily="34" charset="0"/>
              <a:cs typeface="Arial" pitchFamily="34" charset="0"/>
            </a:endParaRPr>
          </a:p>
        </p:txBody>
      </p:sp>
    </p:spTree>
    <p:extLst>
      <p:ext uri="{BB962C8B-B14F-4D97-AF65-F5344CB8AC3E}">
        <p14:creationId xmlns:p14="http://schemas.microsoft.com/office/powerpoint/2010/main" xmlns="" val="6098822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2311400" y="3164922"/>
            <a:ext cx="5365750" cy="2133600"/>
          </a:xfrm>
          <a:prstGeom prst="rect">
            <a:avLst/>
          </a:prstGeom>
          <a:solidFill>
            <a:schemeClr val="tx2">
              <a:lumMod val="40000"/>
              <a:lumOff val="60000"/>
            </a:schemeClr>
          </a:solidFill>
          <a:ln>
            <a:noFill/>
          </a:ln>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smtClean="0">
              <a:latin typeface="Arial" pitchFamily="34" charset="0"/>
              <a:cs typeface="Arial" pitchFamily="34" charset="0"/>
            </a:endParaRPr>
          </a:p>
          <a:p>
            <a:pPr algn="ctr"/>
            <a:endParaRPr lang="en-US" sz="1200" b="1" dirty="0">
              <a:latin typeface="Arial" pitchFamily="34" charset="0"/>
              <a:cs typeface="Arial" pitchFamily="34" charset="0"/>
            </a:endParaRPr>
          </a:p>
          <a:p>
            <a:pPr algn="ctr"/>
            <a:endParaRPr lang="en-US" sz="1200" b="1" dirty="0" smtClean="0">
              <a:latin typeface="Arial" pitchFamily="34" charset="0"/>
              <a:cs typeface="Arial" pitchFamily="34" charset="0"/>
            </a:endParaRPr>
          </a:p>
          <a:p>
            <a:pPr algn="ctr"/>
            <a:endParaRPr lang="en-US" sz="1200" b="1" dirty="0" smtClean="0">
              <a:latin typeface="Arial" pitchFamily="34" charset="0"/>
              <a:cs typeface="Arial" pitchFamily="34" charset="0"/>
            </a:endParaRPr>
          </a:p>
          <a:p>
            <a:pPr algn="ctr"/>
            <a:endParaRPr lang="en-US" sz="1200" b="1" dirty="0" smtClean="0">
              <a:latin typeface="Arial" pitchFamily="34" charset="0"/>
              <a:cs typeface="Arial" pitchFamily="34" charset="0"/>
            </a:endParaRPr>
          </a:p>
          <a:p>
            <a:pPr algn="ctr"/>
            <a:endParaRPr lang="en-US" sz="1200" b="1" dirty="0" smtClean="0">
              <a:latin typeface="Arial" pitchFamily="34" charset="0"/>
              <a:cs typeface="Arial" pitchFamily="34" charset="0"/>
            </a:endParaRPr>
          </a:p>
          <a:p>
            <a:pPr algn="ctr"/>
            <a:endParaRPr lang="en-US" sz="1200" b="1" dirty="0" smtClean="0">
              <a:latin typeface="Arial" pitchFamily="34" charset="0"/>
              <a:cs typeface="Arial" pitchFamily="34" charset="0"/>
            </a:endParaRPr>
          </a:p>
          <a:p>
            <a:pPr algn="ctr"/>
            <a:endParaRPr lang="en-US" sz="1200" b="1" dirty="0">
              <a:latin typeface="Arial" pitchFamily="34" charset="0"/>
              <a:cs typeface="Arial" pitchFamily="34" charset="0"/>
            </a:endParaRPr>
          </a:p>
          <a:p>
            <a:pPr algn="ctr"/>
            <a:endParaRPr lang="en-US" sz="1200" b="1" dirty="0" smtClean="0">
              <a:latin typeface="Arial" pitchFamily="34" charset="0"/>
              <a:cs typeface="Arial" pitchFamily="34" charset="0"/>
            </a:endParaRPr>
          </a:p>
          <a:p>
            <a:pPr algn="ctr"/>
            <a:r>
              <a:rPr lang="en-US" sz="1200" b="1" dirty="0" smtClean="0">
                <a:latin typeface="Arial" pitchFamily="34" charset="0"/>
                <a:cs typeface="Arial" pitchFamily="34" charset="0"/>
              </a:rPr>
              <a:t>CODE OF CONDUCT</a:t>
            </a:r>
            <a:endParaRPr lang="en-US" sz="1200" b="1" dirty="0">
              <a:latin typeface="Arial" pitchFamily="34" charset="0"/>
              <a:cs typeface="Arial" pitchFamily="34" charset="0"/>
            </a:endParaRPr>
          </a:p>
        </p:txBody>
      </p:sp>
      <p:sp>
        <p:nvSpPr>
          <p:cNvPr id="50" name="Rectangle 49"/>
          <p:cNvSpPr/>
          <p:nvPr/>
        </p:nvSpPr>
        <p:spPr>
          <a:xfrm>
            <a:off x="2756482" y="3012522"/>
            <a:ext cx="4538874" cy="1828800"/>
          </a:xfrm>
          <a:prstGeom prst="rect">
            <a:avLst/>
          </a:prstGeom>
          <a:solidFill>
            <a:schemeClr val="accent1">
              <a:lumMod val="60000"/>
              <a:lumOff val="40000"/>
            </a:schemeClr>
          </a:solidFill>
          <a:ln>
            <a:noFill/>
          </a:ln>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latin typeface="Arial" pitchFamily="34" charset="0"/>
              <a:cs typeface="Arial" pitchFamily="34" charset="0"/>
            </a:endParaRPr>
          </a:p>
          <a:p>
            <a:pPr algn="ctr"/>
            <a:endParaRPr lang="en-US" sz="1200" b="1" dirty="0" smtClean="0">
              <a:latin typeface="Arial" pitchFamily="34" charset="0"/>
              <a:cs typeface="Arial" pitchFamily="34" charset="0"/>
            </a:endParaRPr>
          </a:p>
          <a:p>
            <a:pPr algn="ctr"/>
            <a:endParaRPr lang="en-US" sz="1200" b="1" dirty="0">
              <a:latin typeface="Arial" pitchFamily="34" charset="0"/>
              <a:cs typeface="Arial" pitchFamily="34" charset="0"/>
            </a:endParaRPr>
          </a:p>
          <a:p>
            <a:pPr algn="ctr"/>
            <a:endParaRPr lang="en-US" sz="1200" b="1" dirty="0" smtClean="0">
              <a:latin typeface="Arial" pitchFamily="34" charset="0"/>
              <a:cs typeface="Arial" pitchFamily="34" charset="0"/>
            </a:endParaRPr>
          </a:p>
          <a:p>
            <a:pPr algn="ctr"/>
            <a:endParaRPr lang="en-US" sz="1200" b="1" dirty="0">
              <a:latin typeface="Arial" pitchFamily="34" charset="0"/>
              <a:cs typeface="Arial" pitchFamily="34" charset="0"/>
            </a:endParaRPr>
          </a:p>
          <a:p>
            <a:pPr algn="ctr"/>
            <a:endParaRPr lang="en-US" sz="1200" b="1" dirty="0" smtClean="0">
              <a:latin typeface="Arial" pitchFamily="34" charset="0"/>
              <a:cs typeface="Arial" pitchFamily="34" charset="0"/>
            </a:endParaRPr>
          </a:p>
          <a:p>
            <a:pPr algn="ctr"/>
            <a:endParaRPr lang="en-US" sz="1200" b="1" dirty="0">
              <a:latin typeface="Arial" pitchFamily="34" charset="0"/>
              <a:cs typeface="Arial" pitchFamily="34" charset="0"/>
            </a:endParaRPr>
          </a:p>
          <a:p>
            <a:pPr algn="ctr"/>
            <a:endParaRPr lang="en-US" sz="1200" b="1" dirty="0" smtClean="0">
              <a:latin typeface="Arial" pitchFamily="34" charset="0"/>
              <a:cs typeface="Arial" pitchFamily="34" charset="0"/>
            </a:endParaRPr>
          </a:p>
          <a:p>
            <a:pPr algn="ctr"/>
            <a:endParaRPr lang="en-US" sz="1200" b="1" dirty="0">
              <a:latin typeface="Arial" pitchFamily="34" charset="0"/>
              <a:cs typeface="Arial" pitchFamily="34" charset="0"/>
            </a:endParaRPr>
          </a:p>
          <a:p>
            <a:pPr algn="ctr"/>
            <a:endParaRPr lang="en-US" sz="1200" b="1" dirty="0" smtClean="0">
              <a:latin typeface="Arial" pitchFamily="34" charset="0"/>
              <a:cs typeface="Arial" pitchFamily="34" charset="0"/>
            </a:endParaRPr>
          </a:p>
          <a:p>
            <a:pPr algn="ctr"/>
            <a:r>
              <a:rPr lang="en-US" sz="1200" b="1" dirty="0" smtClean="0">
                <a:latin typeface="Arial" pitchFamily="34" charset="0"/>
                <a:cs typeface="Arial" pitchFamily="34" charset="0"/>
              </a:rPr>
              <a:t>STANDARD OPERATING PROCEDURE</a:t>
            </a:r>
          </a:p>
          <a:p>
            <a:pPr algn="ctr"/>
            <a:endParaRPr lang="en-US" sz="1200" b="1" dirty="0">
              <a:latin typeface="Arial" pitchFamily="34" charset="0"/>
              <a:cs typeface="Arial" pitchFamily="34" charset="0"/>
            </a:endParaRPr>
          </a:p>
          <a:p>
            <a:pPr algn="ctr"/>
            <a:endParaRPr lang="en-US" sz="1200" b="1" dirty="0" smtClean="0">
              <a:latin typeface="Arial" pitchFamily="34" charset="0"/>
              <a:cs typeface="Arial" pitchFamily="34" charset="0"/>
            </a:endParaRPr>
          </a:p>
        </p:txBody>
      </p:sp>
      <p:sp>
        <p:nvSpPr>
          <p:cNvPr id="49" name="Rectangle 48"/>
          <p:cNvSpPr/>
          <p:nvPr/>
        </p:nvSpPr>
        <p:spPr>
          <a:xfrm>
            <a:off x="3136900" y="2860122"/>
            <a:ext cx="3632200" cy="1600200"/>
          </a:xfrm>
          <a:prstGeom prst="rect">
            <a:avLst/>
          </a:prstGeom>
          <a:solidFill>
            <a:schemeClr val="tx2">
              <a:lumMod val="60000"/>
              <a:lumOff val="40000"/>
            </a:schemeClr>
          </a:solidFill>
          <a:ln>
            <a:noFill/>
          </a:ln>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smtClean="0">
              <a:latin typeface="Arial" pitchFamily="34" charset="0"/>
              <a:cs typeface="Arial" pitchFamily="34" charset="0"/>
            </a:endParaRPr>
          </a:p>
          <a:p>
            <a:pPr algn="ctr"/>
            <a:endParaRPr lang="en-US" sz="1200" b="1" dirty="0">
              <a:latin typeface="Arial" pitchFamily="34" charset="0"/>
              <a:cs typeface="Arial" pitchFamily="34" charset="0"/>
            </a:endParaRPr>
          </a:p>
          <a:p>
            <a:pPr algn="ctr"/>
            <a:endParaRPr lang="en-US" sz="1200" b="1" dirty="0" smtClean="0">
              <a:latin typeface="Arial" pitchFamily="34" charset="0"/>
              <a:cs typeface="Arial" pitchFamily="34" charset="0"/>
            </a:endParaRPr>
          </a:p>
          <a:p>
            <a:pPr algn="ctr"/>
            <a:endParaRPr lang="en-US" sz="1200" b="1" dirty="0" smtClean="0">
              <a:latin typeface="Arial" pitchFamily="34" charset="0"/>
              <a:cs typeface="Arial" pitchFamily="34" charset="0"/>
            </a:endParaRPr>
          </a:p>
          <a:p>
            <a:pPr algn="ctr"/>
            <a:endParaRPr lang="en-US" sz="1200" b="1" dirty="0" smtClean="0">
              <a:latin typeface="Arial" pitchFamily="34" charset="0"/>
              <a:cs typeface="Arial" pitchFamily="34" charset="0"/>
            </a:endParaRPr>
          </a:p>
          <a:p>
            <a:pPr algn="ctr"/>
            <a:endParaRPr lang="en-US" sz="1200" b="1" dirty="0">
              <a:latin typeface="Arial" pitchFamily="34" charset="0"/>
              <a:cs typeface="Arial" pitchFamily="34" charset="0"/>
            </a:endParaRPr>
          </a:p>
          <a:p>
            <a:pPr algn="ctr"/>
            <a:r>
              <a:rPr lang="en-US" sz="1200" b="1" dirty="0" smtClean="0">
                <a:latin typeface="Arial" pitchFamily="34" charset="0"/>
                <a:cs typeface="Arial" pitchFamily="34" charset="0"/>
              </a:rPr>
              <a:t>DELEGATIONS</a:t>
            </a:r>
            <a:endParaRPr lang="en-US" sz="1200" b="1" dirty="0">
              <a:latin typeface="Arial" pitchFamily="34" charset="0"/>
              <a:cs typeface="Arial" pitchFamily="34" charset="0"/>
            </a:endParaRPr>
          </a:p>
        </p:txBody>
      </p:sp>
      <p:sp>
        <p:nvSpPr>
          <p:cNvPr id="48" name="Rectangle 47"/>
          <p:cNvSpPr/>
          <p:nvPr/>
        </p:nvSpPr>
        <p:spPr>
          <a:xfrm>
            <a:off x="3632200" y="2707722"/>
            <a:ext cx="2641600" cy="1295400"/>
          </a:xfrm>
          <a:prstGeom prst="rect">
            <a:avLst/>
          </a:prstGeom>
          <a:solidFill>
            <a:schemeClr val="accent1">
              <a:lumMod val="75000"/>
            </a:schemeClr>
          </a:solidFill>
          <a:ln>
            <a:noFill/>
          </a:ln>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smtClean="0">
              <a:latin typeface="Arial" pitchFamily="34" charset="0"/>
              <a:cs typeface="Arial" pitchFamily="34" charset="0"/>
            </a:endParaRPr>
          </a:p>
          <a:p>
            <a:pPr algn="ctr"/>
            <a:endParaRPr lang="en-US" sz="1200" b="1" dirty="0">
              <a:latin typeface="Arial" pitchFamily="34" charset="0"/>
              <a:cs typeface="Arial" pitchFamily="34" charset="0"/>
            </a:endParaRPr>
          </a:p>
          <a:p>
            <a:pPr algn="ctr"/>
            <a:endParaRPr lang="en-US" sz="1200" b="1" dirty="0" smtClean="0">
              <a:latin typeface="Arial" pitchFamily="34" charset="0"/>
              <a:cs typeface="Arial" pitchFamily="34" charset="0"/>
            </a:endParaRPr>
          </a:p>
          <a:p>
            <a:pPr algn="ctr"/>
            <a:endParaRPr lang="en-US" sz="1200" b="1" dirty="0" smtClean="0">
              <a:latin typeface="Arial" pitchFamily="34" charset="0"/>
              <a:cs typeface="Arial" pitchFamily="34" charset="0"/>
            </a:endParaRPr>
          </a:p>
          <a:p>
            <a:pPr algn="ctr"/>
            <a:r>
              <a:rPr lang="en-US" sz="1200" b="1" dirty="0" smtClean="0">
                <a:latin typeface="Arial" pitchFamily="34" charset="0"/>
                <a:cs typeface="Arial" pitchFamily="34" charset="0"/>
              </a:rPr>
              <a:t>DIRECTIVES</a:t>
            </a:r>
            <a:endParaRPr lang="en-US" sz="1200" b="1" dirty="0">
              <a:latin typeface="Arial" pitchFamily="34" charset="0"/>
              <a:cs typeface="Arial" pitchFamily="34" charset="0"/>
            </a:endParaRPr>
          </a:p>
        </p:txBody>
      </p:sp>
      <p:sp>
        <p:nvSpPr>
          <p:cNvPr id="47" name="Rectangle 46"/>
          <p:cNvSpPr/>
          <p:nvPr/>
        </p:nvSpPr>
        <p:spPr>
          <a:xfrm>
            <a:off x="4210051" y="2555322"/>
            <a:ext cx="1445313" cy="914400"/>
          </a:xfrm>
          <a:prstGeom prst="rect">
            <a:avLst/>
          </a:prstGeom>
          <a:solidFill>
            <a:schemeClr val="tx2">
              <a:lumMod val="75000"/>
            </a:schemeClr>
          </a:solidFill>
          <a:ln>
            <a:noFill/>
          </a:ln>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Arial" pitchFamily="34" charset="0"/>
                <a:cs typeface="Arial" pitchFamily="34" charset="0"/>
              </a:rPr>
              <a:t>SCM POLICY</a:t>
            </a:r>
            <a:endParaRPr lang="en-US" sz="1200" b="1" dirty="0">
              <a:latin typeface="Arial" pitchFamily="34" charset="0"/>
              <a:cs typeface="Arial" pitchFamily="34" charset="0"/>
            </a:endParaRPr>
          </a:p>
        </p:txBody>
      </p:sp>
      <p:sp>
        <p:nvSpPr>
          <p:cNvPr id="52" name="Right Brace 51"/>
          <p:cNvSpPr/>
          <p:nvPr/>
        </p:nvSpPr>
        <p:spPr>
          <a:xfrm>
            <a:off x="7677150" y="3469722"/>
            <a:ext cx="495302" cy="1371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4" name="Straight Connector 53"/>
          <p:cNvCxnSpPr/>
          <p:nvPr/>
        </p:nvCxnSpPr>
        <p:spPr>
          <a:xfrm>
            <a:off x="5655364" y="3469722"/>
            <a:ext cx="20217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a:endCxn id="52" idx="2"/>
          </p:cNvCxnSpPr>
          <p:nvPr/>
        </p:nvCxnSpPr>
        <p:spPr>
          <a:xfrm>
            <a:off x="7295357" y="4841322"/>
            <a:ext cx="381794" cy="0"/>
          </a:xfrm>
          <a:prstGeom prst="line">
            <a:avLst/>
          </a:prstGeom>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8148420" y="3926922"/>
            <a:ext cx="894797" cy="400110"/>
          </a:xfrm>
          <a:prstGeom prst="rect">
            <a:avLst/>
          </a:prstGeom>
          <a:noFill/>
        </p:spPr>
        <p:txBody>
          <a:bodyPr wrap="none" rtlCol="0">
            <a:spAutoFit/>
          </a:bodyPr>
          <a:lstStyle/>
          <a:p>
            <a:r>
              <a:rPr lang="en-US" sz="1000" b="1" dirty="0" smtClean="0">
                <a:latin typeface="Arial" pitchFamily="34" charset="0"/>
                <a:cs typeface="Arial" pitchFamily="34" charset="0"/>
              </a:rPr>
              <a:t>Operational</a:t>
            </a:r>
          </a:p>
          <a:p>
            <a:r>
              <a:rPr lang="en-US" sz="1000" b="1" dirty="0" smtClean="0">
                <a:latin typeface="Arial" pitchFamily="34" charset="0"/>
                <a:cs typeface="Arial" pitchFamily="34" charset="0"/>
              </a:rPr>
              <a:t>Focus</a:t>
            </a:r>
            <a:endParaRPr lang="en-US" sz="1000" b="1" dirty="0">
              <a:latin typeface="Arial" pitchFamily="34" charset="0"/>
              <a:cs typeface="Arial" pitchFamily="34" charset="0"/>
            </a:endParaRPr>
          </a:p>
        </p:txBody>
      </p:sp>
      <p:sp>
        <p:nvSpPr>
          <p:cNvPr id="58" name="Rectangle 57"/>
          <p:cNvSpPr/>
          <p:nvPr/>
        </p:nvSpPr>
        <p:spPr>
          <a:xfrm>
            <a:off x="742950" y="2783923"/>
            <a:ext cx="1320800" cy="54292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smtClean="0">
                <a:solidFill>
                  <a:schemeClr val="tx1"/>
                </a:solidFill>
                <a:latin typeface="Arial" pitchFamily="34" charset="0"/>
                <a:cs typeface="Arial" pitchFamily="34" charset="0"/>
              </a:rPr>
              <a:t>Broad policy position</a:t>
            </a:r>
          </a:p>
          <a:p>
            <a:r>
              <a:rPr lang="en-US" sz="800" dirty="0" smtClean="0">
                <a:solidFill>
                  <a:schemeClr val="tx1"/>
                </a:solidFill>
                <a:latin typeface="Arial" pitchFamily="34" charset="0"/>
                <a:cs typeface="Arial" pitchFamily="34" charset="0"/>
              </a:rPr>
              <a:t>Regulatory framework</a:t>
            </a:r>
          </a:p>
          <a:p>
            <a:r>
              <a:rPr lang="en-US" sz="800" dirty="0" smtClean="0">
                <a:solidFill>
                  <a:schemeClr val="tx1"/>
                </a:solidFill>
                <a:latin typeface="Arial" pitchFamily="34" charset="0"/>
                <a:cs typeface="Arial" pitchFamily="34" charset="0"/>
              </a:rPr>
              <a:t>Compliance focus</a:t>
            </a:r>
            <a:endParaRPr lang="en-US" sz="800" dirty="0">
              <a:solidFill>
                <a:schemeClr val="tx1"/>
              </a:solidFill>
              <a:latin typeface="Arial" pitchFamily="34" charset="0"/>
              <a:cs typeface="Arial" pitchFamily="34" charset="0"/>
            </a:endParaRPr>
          </a:p>
        </p:txBody>
      </p:sp>
      <p:sp>
        <p:nvSpPr>
          <p:cNvPr id="59" name="Rectangle 58"/>
          <p:cNvSpPr/>
          <p:nvPr/>
        </p:nvSpPr>
        <p:spPr>
          <a:xfrm>
            <a:off x="1155700" y="3393522"/>
            <a:ext cx="908050" cy="457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smtClean="0">
                <a:solidFill>
                  <a:schemeClr val="tx1"/>
                </a:solidFill>
                <a:latin typeface="Arial" pitchFamily="34" charset="0"/>
                <a:cs typeface="Arial" pitchFamily="34" charset="0"/>
              </a:rPr>
              <a:t>Detailed on specific focus areas</a:t>
            </a:r>
            <a:endParaRPr lang="en-US" sz="800" dirty="0">
              <a:solidFill>
                <a:schemeClr val="tx1"/>
              </a:solidFill>
              <a:latin typeface="Arial" pitchFamily="34" charset="0"/>
              <a:cs typeface="Arial" pitchFamily="34" charset="0"/>
            </a:endParaRPr>
          </a:p>
        </p:txBody>
      </p:sp>
      <p:sp>
        <p:nvSpPr>
          <p:cNvPr id="60" name="Rectangle 59"/>
          <p:cNvSpPr/>
          <p:nvPr/>
        </p:nvSpPr>
        <p:spPr>
          <a:xfrm>
            <a:off x="990600" y="3926922"/>
            <a:ext cx="1073150" cy="457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smtClean="0">
                <a:solidFill>
                  <a:schemeClr val="tx1"/>
                </a:solidFill>
                <a:latin typeface="Arial" pitchFamily="34" charset="0"/>
                <a:cs typeface="Arial" pitchFamily="34" charset="0"/>
              </a:rPr>
              <a:t>Assigning Accountability and responsibility</a:t>
            </a:r>
            <a:endParaRPr lang="en-US" sz="800" dirty="0">
              <a:solidFill>
                <a:schemeClr val="tx1"/>
              </a:solidFill>
              <a:latin typeface="Arial" pitchFamily="34" charset="0"/>
              <a:cs typeface="Arial" pitchFamily="34" charset="0"/>
            </a:endParaRPr>
          </a:p>
        </p:txBody>
      </p:sp>
      <p:sp>
        <p:nvSpPr>
          <p:cNvPr id="61" name="Rectangle 60"/>
          <p:cNvSpPr/>
          <p:nvPr/>
        </p:nvSpPr>
        <p:spPr>
          <a:xfrm>
            <a:off x="701675" y="4460322"/>
            <a:ext cx="1362075" cy="457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smtClean="0">
                <a:solidFill>
                  <a:schemeClr val="tx1"/>
                </a:solidFill>
                <a:latin typeface="Arial" pitchFamily="34" charset="0"/>
                <a:cs typeface="Arial" pitchFamily="34" charset="0"/>
              </a:rPr>
              <a:t>Step-by-step business processes linked to Delegation of Authority</a:t>
            </a:r>
            <a:endParaRPr lang="en-US" sz="800" dirty="0">
              <a:solidFill>
                <a:schemeClr val="tx1"/>
              </a:solidFill>
              <a:latin typeface="Arial" pitchFamily="34" charset="0"/>
              <a:cs typeface="Arial" pitchFamily="34" charset="0"/>
            </a:endParaRPr>
          </a:p>
        </p:txBody>
      </p:sp>
      <p:cxnSp>
        <p:nvCxnSpPr>
          <p:cNvPr id="63" name="Straight Arrow Connector 62"/>
          <p:cNvCxnSpPr/>
          <p:nvPr/>
        </p:nvCxnSpPr>
        <p:spPr>
          <a:xfrm>
            <a:off x="2063750" y="3088722"/>
            <a:ext cx="2146300" cy="0"/>
          </a:xfrm>
          <a:prstGeom prst="straightConnector1">
            <a:avLst/>
          </a:prstGeom>
          <a:ln>
            <a:solidFill>
              <a:schemeClr val="tx2">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2063750" y="3622122"/>
            <a:ext cx="1568450" cy="0"/>
          </a:xfrm>
          <a:prstGeom prst="straightConnector1">
            <a:avLst/>
          </a:prstGeom>
          <a:ln>
            <a:solidFill>
              <a:schemeClr val="tx2">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2063750" y="4155522"/>
            <a:ext cx="1073150" cy="0"/>
          </a:xfrm>
          <a:prstGeom prst="straightConnector1">
            <a:avLst/>
          </a:prstGeom>
          <a:ln>
            <a:solidFill>
              <a:schemeClr val="tx2">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2063751" y="4688922"/>
            <a:ext cx="692732" cy="0"/>
          </a:xfrm>
          <a:prstGeom prst="straightConnector1">
            <a:avLst/>
          </a:prstGeom>
          <a:ln>
            <a:solidFill>
              <a:schemeClr val="tx2">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0" name="Rectangle 69"/>
          <p:cNvSpPr/>
          <p:nvPr/>
        </p:nvSpPr>
        <p:spPr>
          <a:xfrm>
            <a:off x="701675" y="4993722"/>
            <a:ext cx="1362075" cy="457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smtClean="0">
                <a:solidFill>
                  <a:schemeClr val="tx1"/>
                </a:solidFill>
                <a:latin typeface="Arial" pitchFamily="34" charset="0"/>
                <a:cs typeface="Arial" pitchFamily="34" charset="0"/>
              </a:rPr>
              <a:t>Focus on corruption acts and fraudulent behaviour</a:t>
            </a:r>
            <a:endParaRPr lang="en-US" sz="800" dirty="0">
              <a:solidFill>
                <a:schemeClr val="tx1"/>
              </a:solidFill>
              <a:latin typeface="Arial" pitchFamily="34" charset="0"/>
              <a:cs typeface="Arial" pitchFamily="34" charset="0"/>
            </a:endParaRPr>
          </a:p>
        </p:txBody>
      </p:sp>
      <p:cxnSp>
        <p:nvCxnSpPr>
          <p:cNvPr id="71" name="Straight Arrow Connector 70"/>
          <p:cNvCxnSpPr/>
          <p:nvPr/>
        </p:nvCxnSpPr>
        <p:spPr>
          <a:xfrm>
            <a:off x="2063750" y="5222322"/>
            <a:ext cx="247650" cy="0"/>
          </a:xfrm>
          <a:prstGeom prst="straightConnector1">
            <a:avLst/>
          </a:prstGeom>
          <a:ln>
            <a:solidFill>
              <a:schemeClr val="tx2">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Title 1"/>
          <p:cNvSpPr txBox="1">
            <a:spLocks/>
          </p:cNvSpPr>
          <p:nvPr/>
        </p:nvSpPr>
        <p:spPr bwMode="black">
          <a:xfrm>
            <a:off x="301172" y="359877"/>
            <a:ext cx="7562279" cy="982663"/>
          </a:xfrm>
          <a:prstGeom prst="rect">
            <a:avLst/>
          </a:prstGeom>
          <a:noFill/>
          <a:ln w="9525">
            <a:noFill/>
            <a:miter lim="800000"/>
            <a:headEnd/>
            <a:tailEnd/>
          </a:ln>
          <a:effectLst/>
        </p:spPr>
        <p:txBody>
          <a:bodyPr vert="horz" wrap="square" lIns="0" tIns="0" rIns="0" bIns="0" numCol="1" anchor="ctr" anchorCtr="0" compatLnSpc="1">
            <a:prstTxWarp prst="textNoShape">
              <a:avLst/>
            </a:prstTxWarp>
            <a:noAutofit/>
          </a:bodyPr>
          <a:lstStyle>
            <a:lvl1pPr algn="l" rtl="0" fontAlgn="base">
              <a:spcBef>
                <a:spcPct val="0"/>
              </a:spcBef>
              <a:spcAft>
                <a:spcPct val="0"/>
              </a:spcAft>
              <a:defRPr b="1" baseline="0">
                <a:solidFill>
                  <a:srgbClr val="F38E31"/>
                </a:solidFill>
                <a:latin typeface="Arial" pitchFamily="34" charset="0"/>
                <a:ea typeface="+mj-ea"/>
                <a:cs typeface="Arial" pitchFamily="34" charset="0"/>
              </a:defRPr>
            </a:lvl1pPr>
            <a:lvl2pPr algn="l" rtl="0" fontAlgn="base">
              <a:spcBef>
                <a:spcPct val="0"/>
              </a:spcBef>
              <a:spcAft>
                <a:spcPct val="0"/>
              </a:spcAft>
              <a:defRPr b="1">
                <a:solidFill>
                  <a:schemeClr val="bg1"/>
                </a:solidFill>
                <a:latin typeface="Univers 45 Light" pitchFamily="2" charset="0"/>
              </a:defRPr>
            </a:lvl2pPr>
            <a:lvl3pPr algn="l" rtl="0" fontAlgn="base">
              <a:spcBef>
                <a:spcPct val="0"/>
              </a:spcBef>
              <a:spcAft>
                <a:spcPct val="0"/>
              </a:spcAft>
              <a:defRPr b="1">
                <a:solidFill>
                  <a:schemeClr val="bg1"/>
                </a:solidFill>
                <a:latin typeface="Univers 45 Light" pitchFamily="2" charset="0"/>
              </a:defRPr>
            </a:lvl3pPr>
            <a:lvl4pPr algn="l" rtl="0" fontAlgn="base">
              <a:spcBef>
                <a:spcPct val="0"/>
              </a:spcBef>
              <a:spcAft>
                <a:spcPct val="0"/>
              </a:spcAft>
              <a:defRPr b="1">
                <a:solidFill>
                  <a:schemeClr val="bg1"/>
                </a:solidFill>
                <a:latin typeface="Univers 45 Light" pitchFamily="2" charset="0"/>
              </a:defRPr>
            </a:lvl4pPr>
            <a:lvl5pPr algn="l" rtl="0" fontAlgn="base">
              <a:spcBef>
                <a:spcPct val="0"/>
              </a:spcBef>
              <a:spcAft>
                <a:spcPct val="0"/>
              </a:spcAft>
              <a:defRPr b="1">
                <a:solidFill>
                  <a:schemeClr val="bg1"/>
                </a:solidFill>
                <a:latin typeface="Univers 45 Light" pitchFamily="2" charset="0"/>
              </a:defRPr>
            </a:lvl5pPr>
            <a:lvl6pPr marL="457200" algn="l" rtl="0" fontAlgn="base">
              <a:spcBef>
                <a:spcPct val="0"/>
              </a:spcBef>
              <a:spcAft>
                <a:spcPct val="0"/>
              </a:spcAft>
              <a:defRPr b="1">
                <a:solidFill>
                  <a:schemeClr val="bg1"/>
                </a:solidFill>
                <a:latin typeface="Univers 45 Light" pitchFamily="2" charset="0"/>
              </a:defRPr>
            </a:lvl6pPr>
            <a:lvl7pPr marL="914400" algn="l" rtl="0" fontAlgn="base">
              <a:spcBef>
                <a:spcPct val="0"/>
              </a:spcBef>
              <a:spcAft>
                <a:spcPct val="0"/>
              </a:spcAft>
              <a:defRPr b="1">
                <a:solidFill>
                  <a:schemeClr val="bg1"/>
                </a:solidFill>
                <a:latin typeface="Univers 45 Light" pitchFamily="2" charset="0"/>
              </a:defRPr>
            </a:lvl7pPr>
            <a:lvl8pPr marL="1371600" algn="l" rtl="0" fontAlgn="base">
              <a:spcBef>
                <a:spcPct val="0"/>
              </a:spcBef>
              <a:spcAft>
                <a:spcPct val="0"/>
              </a:spcAft>
              <a:defRPr b="1">
                <a:solidFill>
                  <a:schemeClr val="bg1"/>
                </a:solidFill>
                <a:latin typeface="Univers 45 Light" pitchFamily="2" charset="0"/>
              </a:defRPr>
            </a:lvl8pPr>
            <a:lvl9pPr marL="1828800" algn="l" rtl="0" fontAlgn="base">
              <a:spcBef>
                <a:spcPct val="0"/>
              </a:spcBef>
              <a:spcAft>
                <a:spcPct val="0"/>
              </a:spcAft>
              <a:defRPr b="1">
                <a:solidFill>
                  <a:schemeClr val="bg1"/>
                </a:solidFill>
                <a:latin typeface="Univers 45 Light" pitchFamily="2" charset="0"/>
              </a:defRPr>
            </a:lvl9pPr>
          </a:lstStyle>
          <a:p>
            <a:pPr algn="ctr"/>
            <a:r>
              <a:rPr lang="en-ZA" sz="2800" dirty="0" smtClean="0">
                <a:solidFill>
                  <a:schemeClr val="bg1">
                    <a:lumMod val="50000"/>
                  </a:schemeClr>
                </a:solidFill>
              </a:rPr>
              <a:t>2. SCM FRAMEWORK</a:t>
            </a:r>
            <a:endParaRPr lang="en-ZA" sz="2800" dirty="0">
              <a:solidFill>
                <a:schemeClr val="bg1">
                  <a:lumMod val="50000"/>
                </a:schemeClr>
              </a:solidFill>
            </a:endParaRPr>
          </a:p>
        </p:txBody>
      </p:sp>
      <p:sp>
        <p:nvSpPr>
          <p:cNvPr id="22" name="Rectangle 21"/>
          <p:cNvSpPr/>
          <p:nvPr/>
        </p:nvSpPr>
        <p:spPr>
          <a:xfrm>
            <a:off x="665822" y="1530801"/>
            <a:ext cx="8754062" cy="553998"/>
          </a:xfrm>
          <a:prstGeom prst="rect">
            <a:avLst/>
          </a:prstGeom>
        </p:spPr>
        <p:txBody>
          <a:bodyPr wrap="square">
            <a:spAutoFit/>
          </a:bodyPr>
          <a:lstStyle/>
          <a:p>
            <a:pPr marL="342900" indent="-342900" algn="l">
              <a:lnSpc>
                <a:spcPct val="150000"/>
              </a:lnSpc>
              <a:buFont typeface="Wingdings" pitchFamily="2" charset="2"/>
              <a:buChar char="q"/>
            </a:pPr>
            <a:r>
              <a:rPr lang="en-ZA" sz="2000" dirty="0" smtClean="0">
                <a:latin typeface="Arial" pitchFamily="34" charset="0"/>
                <a:cs typeface="Arial" pitchFamily="34" charset="0"/>
              </a:rPr>
              <a:t>The SCM </a:t>
            </a:r>
            <a:r>
              <a:rPr lang="en-ZA" sz="2000" dirty="0">
                <a:latin typeface="Arial" pitchFamily="34" charset="0"/>
                <a:cs typeface="Arial" pitchFamily="34" charset="0"/>
              </a:rPr>
              <a:t>Framework </a:t>
            </a:r>
            <a:r>
              <a:rPr lang="en-ZA" sz="2000" dirty="0" smtClean="0">
                <a:latin typeface="Arial" pitchFamily="34" charset="0"/>
                <a:cs typeface="Arial" pitchFamily="34" charset="0"/>
              </a:rPr>
              <a:t>as depicted below consist of:</a:t>
            </a:r>
          </a:p>
        </p:txBody>
      </p:sp>
    </p:spTree>
    <p:extLst>
      <p:ext uri="{BB962C8B-B14F-4D97-AF65-F5344CB8AC3E}">
        <p14:creationId xmlns:p14="http://schemas.microsoft.com/office/powerpoint/2010/main" xmlns="" val="176691450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noFill/>
          <a:ln w="9525">
            <a:noFill/>
            <a:miter lim="800000"/>
            <a:headEnd/>
            <a:tailEnd/>
          </a:ln>
          <a:effectLst/>
        </p:spPr>
        <p:txBody>
          <a:bodyPr vert="horz" wrap="square" lIns="0" tIns="0" rIns="0" bIns="0" numCol="1" anchor="ctr" anchorCtr="0" compatLnSpc="1">
            <a:prstTxWarp prst="textNoShape">
              <a:avLst/>
            </a:prstTxWarp>
            <a:noAutofit/>
          </a:bodyPr>
          <a:lstStyle/>
          <a:p>
            <a:pPr algn="ctr"/>
            <a:r>
              <a:rPr lang="en-US" sz="2800" kern="1200" cap="all" dirty="0" smtClean="0">
                <a:solidFill>
                  <a:schemeClr val="bg1">
                    <a:lumMod val="50000"/>
                  </a:schemeClr>
                </a:solidFill>
              </a:rPr>
              <a:t>3. The </a:t>
            </a:r>
            <a:r>
              <a:rPr lang="en-US" sz="2800" kern="1200" cap="all" dirty="0">
                <a:solidFill>
                  <a:schemeClr val="bg1">
                    <a:lumMod val="50000"/>
                  </a:schemeClr>
                </a:solidFill>
              </a:rPr>
              <a:t>Objectives of OCPO</a:t>
            </a:r>
            <a:endParaRPr lang="en-ZA" sz="2800" kern="1200" cap="all" dirty="0">
              <a:solidFill>
                <a:schemeClr val="bg1">
                  <a:lumMod val="50000"/>
                </a:schemeClr>
              </a:solidFill>
            </a:endParaRPr>
          </a:p>
        </p:txBody>
      </p:sp>
      <p:sp>
        <p:nvSpPr>
          <p:cNvPr id="3" name="Slide Number Placeholder 2"/>
          <p:cNvSpPr>
            <a:spLocks noGrp="1"/>
          </p:cNvSpPr>
          <p:nvPr>
            <p:ph type="sldNum" sz="quarter" idx="4294967295"/>
          </p:nvPr>
        </p:nvSpPr>
        <p:spPr>
          <a:xfrm>
            <a:off x="9351965" y="6561138"/>
            <a:ext cx="280987" cy="296862"/>
          </a:xfrm>
          <a:prstGeom prst="rect">
            <a:avLst/>
          </a:prstGeom>
        </p:spPr>
        <p:txBody>
          <a:bodyPr/>
          <a:lstStyle/>
          <a:p>
            <a:fld id="{38B8097A-D4E6-445C-876C-DC8C3625635F}" type="slidenum">
              <a:rPr lang="en-ZA" noProof="0" smtClean="0"/>
              <a:pPr/>
              <a:t>5</a:t>
            </a:fld>
            <a:endParaRPr lang="en-ZA" noProof="0"/>
          </a:p>
        </p:txBody>
      </p:sp>
      <p:sp>
        <p:nvSpPr>
          <p:cNvPr id="8" name="Content Placeholder 7"/>
          <p:cNvSpPr txBox="1">
            <a:spLocks noGrp="1"/>
          </p:cNvSpPr>
          <p:nvPr>
            <p:ph type="body" sz="quarter" idx="11"/>
          </p:nvPr>
        </p:nvSpPr>
        <p:spPr>
          <a:xfrm>
            <a:off x="536542" y="1954840"/>
            <a:ext cx="8439462" cy="4370427"/>
          </a:xfrm>
          <a:prstGeom prst="rect">
            <a:avLst/>
          </a:prstGeom>
          <a:noFill/>
        </p:spPr>
        <p:txBody>
          <a:bodyPr wrap="square" rtlCol="0">
            <a:spAutoFit/>
          </a:bodyPr>
          <a:lstStyle/>
          <a:p>
            <a:pPr marL="285750" indent="-285750">
              <a:spcBef>
                <a:spcPts val="2400"/>
              </a:spcBef>
              <a:buFont typeface="Wingdings" pitchFamily="2" charset="2"/>
              <a:buChar char="q"/>
              <a:tabLst>
                <a:tab pos="1079500" algn="l"/>
              </a:tabLst>
            </a:pPr>
            <a:r>
              <a:rPr lang="en-US" sz="1600" b="0" dirty="0" smtClean="0">
                <a:solidFill>
                  <a:schemeClr val="tx1"/>
                </a:solidFill>
              </a:rPr>
              <a:t>Affirm the compliance and alignment with the relevant legislative requirements </a:t>
            </a:r>
          </a:p>
          <a:p>
            <a:pPr marL="285750" indent="-285750">
              <a:spcBef>
                <a:spcPts val="2400"/>
              </a:spcBef>
              <a:buFont typeface="Wingdings" pitchFamily="2" charset="2"/>
              <a:buChar char="q"/>
              <a:tabLst>
                <a:tab pos="1079500" algn="l"/>
              </a:tabLst>
            </a:pPr>
            <a:r>
              <a:rPr lang="en-US" sz="1600" b="0" dirty="0" smtClean="0">
                <a:solidFill>
                  <a:schemeClr val="tx1"/>
                </a:solidFill>
              </a:rPr>
              <a:t>Create a </a:t>
            </a:r>
            <a:r>
              <a:rPr lang="en-US" sz="1600" dirty="0" smtClean="0">
                <a:solidFill>
                  <a:schemeClr val="tx1"/>
                </a:solidFill>
              </a:rPr>
              <a:t>SCM-oriented culture </a:t>
            </a:r>
            <a:r>
              <a:rPr lang="en-US" sz="1600" b="0" dirty="0" smtClean="0">
                <a:solidFill>
                  <a:schemeClr val="tx1"/>
                </a:solidFill>
              </a:rPr>
              <a:t>in the organization and standardization of business operations</a:t>
            </a:r>
          </a:p>
          <a:p>
            <a:pPr marL="285750" indent="-285750">
              <a:spcBef>
                <a:spcPts val="2400"/>
              </a:spcBef>
              <a:buFont typeface="Wingdings" pitchFamily="2" charset="2"/>
              <a:buChar char="q"/>
              <a:tabLst>
                <a:tab pos="1079500" algn="l"/>
              </a:tabLst>
            </a:pPr>
            <a:r>
              <a:rPr lang="en-US" sz="1600" b="0" dirty="0" smtClean="0">
                <a:solidFill>
                  <a:schemeClr val="tx1"/>
                </a:solidFill>
              </a:rPr>
              <a:t>To ensure “Value-for-money” principle through best practice methodology of</a:t>
            </a:r>
            <a:r>
              <a:rPr lang="en-US" sz="1600" dirty="0" smtClean="0">
                <a:solidFill>
                  <a:schemeClr val="tx1"/>
                </a:solidFill>
              </a:rPr>
              <a:t> Procurement</a:t>
            </a:r>
          </a:p>
          <a:p>
            <a:pPr marL="285750" indent="-285750">
              <a:spcBef>
                <a:spcPts val="2400"/>
              </a:spcBef>
              <a:buFont typeface="Wingdings" pitchFamily="2" charset="2"/>
              <a:buChar char="q"/>
              <a:tabLst>
                <a:tab pos="1079500" algn="l"/>
              </a:tabLst>
            </a:pPr>
            <a:r>
              <a:rPr lang="en-US" sz="1600" b="0" dirty="0" smtClean="0">
                <a:solidFill>
                  <a:schemeClr val="tx1"/>
                </a:solidFill>
              </a:rPr>
              <a:t>To </a:t>
            </a:r>
            <a:r>
              <a:rPr lang="en-US" sz="1600" dirty="0" smtClean="0">
                <a:solidFill>
                  <a:schemeClr val="tx1"/>
                </a:solidFill>
              </a:rPr>
              <a:t>Professionalize</a:t>
            </a:r>
            <a:r>
              <a:rPr lang="en-US" sz="1600" b="0" dirty="0" smtClean="0">
                <a:solidFill>
                  <a:schemeClr val="tx1"/>
                </a:solidFill>
              </a:rPr>
              <a:t> build capacity and abilities on SCM officials across the Organization</a:t>
            </a:r>
          </a:p>
          <a:p>
            <a:pPr marL="285750" indent="-285750">
              <a:spcBef>
                <a:spcPts val="2400"/>
              </a:spcBef>
              <a:buFont typeface="Wingdings" pitchFamily="2" charset="2"/>
              <a:buChar char="q"/>
              <a:tabLst>
                <a:tab pos="1079500" algn="l"/>
              </a:tabLst>
            </a:pPr>
            <a:r>
              <a:rPr lang="en-US" sz="1600" b="0" dirty="0" smtClean="0">
                <a:solidFill>
                  <a:schemeClr val="tx1"/>
                </a:solidFill>
              </a:rPr>
              <a:t>Assure </a:t>
            </a:r>
            <a:r>
              <a:rPr lang="en-US" sz="1600" dirty="0" smtClean="0">
                <a:solidFill>
                  <a:schemeClr val="tx1"/>
                </a:solidFill>
              </a:rPr>
              <a:t>quality of service </a:t>
            </a:r>
            <a:r>
              <a:rPr lang="en-US" sz="1600" b="0" dirty="0" smtClean="0">
                <a:solidFill>
                  <a:schemeClr val="tx1"/>
                </a:solidFill>
              </a:rPr>
              <a:t>through the Supplier Community</a:t>
            </a:r>
          </a:p>
          <a:p>
            <a:pPr marL="285750" indent="-285750">
              <a:spcBef>
                <a:spcPts val="2400"/>
              </a:spcBef>
              <a:buFont typeface="Wingdings" pitchFamily="2" charset="2"/>
              <a:buChar char="q"/>
              <a:tabLst>
                <a:tab pos="1079500" algn="l"/>
              </a:tabLst>
            </a:pPr>
            <a:r>
              <a:rPr lang="en-US" sz="1600" b="0" dirty="0" smtClean="0">
                <a:solidFill>
                  <a:schemeClr val="tx1"/>
                </a:solidFill>
              </a:rPr>
              <a:t>Rapid </a:t>
            </a:r>
            <a:r>
              <a:rPr lang="en-US" sz="1600" dirty="0" smtClean="0">
                <a:solidFill>
                  <a:schemeClr val="tx1"/>
                </a:solidFill>
              </a:rPr>
              <a:t>turnaround-time</a:t>
            </a:r>
            <a:r>
              <a:rPr lang="en-US" sz="1600" b="0" dirty="0" smtClean="0">
                <a:solidFill>
                  <a:schemeClr val="tx1"/>
                </a:solidFill>
              </a:rPr>
              <a:t> through a </a:t>
            </a:r>
            <a:r>
              <a:rPr lang="en-US" sz="1600" b="0" dirty="0">
                <a:solidFill>
                  <a:schemeClr val="tx1"/>
                </a:solidFill>
              </a:rPr>
              <a:t>r</a:t>
            </a:r>
            <a:r>
              <a:rPr lang="en-US" sz="1600" b="0" dirty="0" smtClean="0">
                <a:solidFill>
                  <a:schemeClr val="tx1"/>
                </a:solidFill>
              </a:rPr>
              <a:t>esponsive procurement system</a:t>
            </a:r>
          </a:p>
          <a:p>
            <a:pPr marL="285750" indent="-285750">
              <a:spcBef>
                <a:spcPts val="2400"/>
              </a:spcBef>
              <a:buFont typeface="Wingdings" pitchFamily="2" charset="2"/>
              <a:buChar char="q"/>
              <a:tabLst>
                <a:tab pos="1079500" algn="l"/>
              </a:tabLst>
            </a:pPr>
            <a:r>
              <a:rPr lang="en-US" sz="1600" b="0" dirty="0" smtClean="0">
                <a:solidFill>
                  <a:schemeClr val="tx1"/>
                </a:solidFill>
              </a:rPr>
              <a:t>Integrity and ethical conduct</a:t>
            </a:r>
          </a:p>
          <a:p>
            <a:pPr marL="285750" indent="-285750">
              <a:spcBef>
                <a:spcPts val="2400"/>
              </a:spcBef>
              <a:buFont typeface="Wingdings" pitchFamily="2" charset="2"/>
              <a:buChar char="q"/>
              <a:tabLst>
                <a:tab pos="1079500" algn="l"/>
              </a:tabLst>
            </a:pPr>
            <a:r>
              <a:rPr lang="en-US" sz="1600" b="0" dirty="0" smtClean="0">
                <a:solidFill>
                  <a:schemeClr val="tx1"/>
                </a:solidFill>
              </a:rPr>
              <a:t>Pro-active management with a live </a:t>
            </a:r>
            <a:r>
              <a:rPr lang="en-US" sz="1600" dirty="0" smtClean="0">
                <a:solidFill>
                  <a:schemeClr val="tx1"/>
                </a:solidFill>
              </a:rPr>
              <a:t>Business Intelligence </a:t>
            </a:r>
            <a:r>
              <a:rPr lang="en-US" sz="1600" b="0" dirty="0" smtClean="0">
                <a:solidFill>
                  <a:schemeClr val="tx1"/>
                </a:solidFill>
              </a:rPr>
              <a:t>system</a:t>
            </a:r>
          </a:p>
        </p:txBody>
      </p:sp>
      <p:sp>
        <p:nvSpPr>
          <p:cNvPr id="5" name="Rectangle 4"/>
          <p:cNvSpPr/>
          <p:nvPr/>
        </p:nvSpPr>
        <p:spPr>
          <a:xfrm>
            <a:off x="195256" y="1385263"/>
            <a:ext cx="6676077" cy="496996"/>
          </a:xfrm>
          <a:prstGeom prst="rect">
            <a:avLst/>
          </a:prstGeom>
        </p:spPr>
        <p:txBody>
          <a:bodyPr wrap="square">
            <a:spAutoFit/>
          </a:bodyPr>
          <a:lstStyle/>
          <a:p>
            <a:pPr algn="l">
              <a:lnSpc>
                <a:spcPct val="150000"/>
              </a:lnSpc>
            </a:pPr>
            <a:r>
              <a:rPr lang="en-ZA" sz="2000" b="1" i="1" dirty="0" smtClean="0">
                <a:latin typeface="Arial" pitchFamily="34" charset="0"/>
                <a:cs typeface="Arial" pitchFamily="34" charset="0"/>
              </a:rPr>
              <a:t>The main objectives of the OCPO is to:</a:t>
            </a:r>
            <a:endParaRPr lang="en-ZA" sz="2000" b="1" i="1" dirty="0">
              <a:latin typeface="Arial" pitchFamily="34" charset="0"/>
              <a:cs typeface="Arial" pitchFamily="34" charset="0"/>
            </a:endParaRPr>
          </a:p>
        </p:txBody>
      </p:sp>
    </p:spTree>
    <p:extLst>
      <p:ext uri="{BB962C8B-B14F-4D97-AF65-F5344CB8AC3E}">
        <p14:creationId xmlns:p14="http://schemas.microsoft.com/office/powerpoint/2010/main" xmlns="" val="176248190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Effect transition="in" filter="fade">
                                      <p:cBhvr>
                                        <p:cTn id="19" dur="1000"/>
                                        <p:tgtEl>
                                          <p:spTgt spid="8">
                                            <p:txEl>
                                              <p:pRg st="2" end="2"/>
                                            </p:txEl>
                                          </p:spTgt>
                                        </p:tgtEl>
                                      </p:cBhvr>
                                    </p:animEffect>
                                    <p:anim calcmode="lin" valueType="num">
                                      <p:cBhvr>
                                        <p:cTn id="20"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xEl>
                                              <p:pRg st="3" end="3"/>
                                            </p:txEl>
                                          </p:spTgt>
                                        </p:tgtEl>
                                        <p:attrNameLst>
                                          <p:attrName>style.visibility</p:attrName>
                                        </p:attrNameLst>
                                      </p:cBhvr>
                                      <p:to>
                                        <p:strVal val="visible"/>
                                      </p:to>
                                    </p:set>
                                    <p:animEffect transition="in" filter="fade">
                                      <p:cBhvr>
                                        <p:cTn id="26" dur="1000"/>
                                        <p:tgtEl>
                                          <p:spTgt spid="8">
                                            <p:txEl>
                                              <p:pRg st="3" end="3"/>
                                            </p:txEl>
                                          </p:spTgt>
                                        </p:tgtEl>
                                      </p:cBhvr>
                                    </p:animEffect>
                                    <p:anim calcmode="lin" valueType="num">
                                      <p:cBhvr>
                                        <p:cTn id="27"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8">
                                            <p:txEl>
                                              <p:pRg st="4" end="4"/>
                                            </p:txEl>
                                          </p:spTgt>
                                        </p:tgtEl>
                                        <p:attrNameLst>
                                          <p:attrName>style.visibility</p:attrName>
                                        </p:attrNameLst>
                                      </p:cBhvr>
                                      <p:to>
                                        <p:strVal val="visible"/>
                                      </p:to>
                                    </p:set>
                                    <p:animEffect transition="in" filter="fade">
                                      <p:cBhvr>
                                        <p:cTn id="33" dur="1000"/>
                                        <p:tgtEl>
                                          <p:spTgt spid="8">
                                            <p:txEl>
                                              <p:pRg st="4" end="4"/>
                                            </p:txEl>
                                          </p:spTgt>
                                        </p:tgtEl>
                                      </p:cBhvr>
                                    </p:animEffect>
                                    <p:anim calcmode="lin" valueType="num">
                                      <p:cBhvr>
                                        <p:cTn id="34"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8">
                                            <p:txEl>
                                              <p:pRg st="5" end="5"/>
                                            </p:txEl>
                                          </p:spTgt>
                                        </p:tgtEl>
                                        <p:attrNameLst>
                                          <p:attrName>style.visibility</p:attrName>
                                        </p:attrNameLst>
                                      </p:cBhvr>
                                      <p:to>
                                        <p:strVal val="visible"/>
                                      </p:to>
                                    </p:set>
                                    <p:animEffect transition="in" filter="fade">
                                      <p:cBhvr>
                                        <p:cTn id="40" dur="1000"/>
                                        <p:tgtEl>
                                          <p:spTgt spid="8">
                                            <p:txEl>
                                              <p:pRg st="5" end="5"/>
                                            </p:txEl>
                                          </p:spTgt>
                                        </p:tgtEl>
                                      </p:cBhvr>
                                    </p:animEffect>
                                    <p:anim calcmode="lin" valueType="num">
                                      <p:cBhvr>
                                        <p:cTn id="41"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8">
                                            <p:txEl>
                                              <p:pRg st="6" end="6"/>
                                            </p:txEl>
                                          </p:spTgt>
                                        </p:tgtEl>
                                        <p:attrNameLst>
                                          <p:attrName>style.visibility</p:attrName>
                                        </p:attrNameLst>
                                      </p:cBhvr>
                                      <p:to>
                                        <p:strVal val="visible"/>
                                      </p:to>
                                    </p:set>
                                    <p:animEffect transition="in" filter="fade">
                                      <p:cBhvr>
                                        <p:cTn id="47" dur="1000"/>
                                        <p:tgtEl>
                                          <p:spTgt spid="8">
                                            <p:txEl>
                                              <p:pRg st="6" end="6"/>
                                            </p:txEl>
                                          </p:spTgt>
                                        </p:tgtEl>
                                      </p:cBhvr>
                                    </p:animEffect>
                                    <p:anim calcmode="lin" valueType="num">
                                      <p:cBhvr>
                                        <p:cTn id="48"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8">
                                            <p:txEl>
                                              <p:pRg st="7" end="7"/>
                                            </p:txEl>
                                          </p:spTgt>
                                        </p:tgtEl>
                                        <p:attrNameLst>
                                          <p:attrName>style.visibility</p:attrName>
                                        </p:attrNameLst>
                                      </p:cBhvr>
                                      <p:to>
                                        <p:strVal val="visible"/>
                                      </p:to>
                                    </p:set>
                                    <p:animEffect transition="in" filter="fade">
                                      <p:cBhvr>
                                        <p:cTn id="54" dur="1000"/>
                                        <p:tgtEl>
                                          <p:spTgt spid="8">
                                            <p:txEl>
                                              <p:pRg st="7" end="7"/>
                                            </p:txEl>
                                          </p:spTgt>
                                        </p:tgtEl>
                                      </p:cBhvr>
                                    </p:animEffect>
                                    <p:anim calcmode="lin" valueType="num">
                                      <p:cBhvr>
                                        <p:cTn id="55"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12750" y="1515877"/>
            <a:ext cx="8750300" cy="398585"/>
          </a:xfrm>
          <a:prstGeom prst="rect">
            <a:avLst/>
          </a:prstGeom>
          <a:solidFill>
            <a:schemeClr val="tx2">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8" b="1" cap="all" dirty="0">
                <a:latin typeface="Arial" pitchFamily="34" charset="0"/>
                <a:cs typeface="Arial" panose="020B0604020202020204" pitchFamily="34" charset="0"/>
              </a:rPr>
              <a:t> </a:t>
            </a:r>
            <a:r>
              <a:rPr lang="en-US" sz="1108" b="1" cap="all" dirty="0" smtClean="0">
                <a:latin typeface="Arial" panose="020B0604020202020204" pitchFamily="34" charset="0"/>
                <a:cs typeface="Arial" panose="020B0604020202020204" pitchFamily="34" charset="0"/>
              </a:rPr>
              <a:t>PRASA SCM Functional Value </a:t>
            </a:r>
            <a:r>
              <a:rPr lang="en-US" sz="1108" b="1" cap="all" dirty="0">
                <a:latin typeface="Arial" panose="020B0604020202020204" pitchFamily="34" charset="0"/>
                <a:cs typeface="Arial" panose="020B0604020202020204" pitchFamily="34" charset="0"/>
              </a:rPr>
              <a:t>Chain </a:t>
            </a:r>
            <a:r>
              <a:rPr lang="en-US" sz="1108" b="1" cap="all" dirty="0" smtClean="0">
                <a:latin typeface="Arial" panose="020B0604020202020204" pitchFamily="34" charset="0"/>
                <a:cs typeface="Arial" panose="020B0604020202020204" pitchFamily="34" charset="0"/>
              </a:rPr>
              <a:t>Map</a:t>
            </a:r>
            <a:endParaRPr lang="en-US" sz="1108" b="1" cap="all" dirty="0">
              <a:latin typeface="Arial" panose="020B0604020202020204" pitchFamily="34" charset="0"/>
              <a:cs typeface="Arial" panose="020B0604020202020204" pitchFamily="34" charset="0"/>
            </a:endParaRPr>
          </a:p>
        </p:txBody>
      </p:sp>
      <p:sp>
        <p:nvSpPr>
          <p:cNvPr id="26" name="Chevron 25"/>
          <p:cNvSpPr/>
          <p:nvPr/>
        </p:nvSpPr>
        <p:spPr>
          <a:xfrm>
            <a:off x="3632201" y="2049276"/>
            <a:ext cx="1835046" cy="531522"/>
          </a:xfrm>
          <a:prstGeom prst="chevron">
            <a:avLst/>
          </a:prstGeom>
          <a:solidFill>
            <a:schemeClr val="tx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23" b="1" cap="all" dirty="0" smtClean="0">
                <a:solidFill>
                  <a:schemeClr val="bg1"/>
                </a:solidFill>
                <a:latin typeface="Arial" pitchFamily="34" charset="0"/>
                <a:cs typeface="Arial" panose="020B0604020202020204" pitchFamily="34" charset="0"/>
              </a:rPr>
              <a:t>Procurement Operations</a:t>
            </a:r>
            <a:endParaRPr lang="en-US" sz="923" b="1" cap="all" dirty="0">
              <a:solidFill>
                <a:schemeClr val="bg1"/>
              </a:solidFill>
              <a:latin typeface="Arial" panose="020B0604020202020204" pitchFamily="34" charset="0"/>
              <a:cs typeface="Arial" panose="020B0604020202020204" pitchFamily="34" charset="0"/>
            </a:endParaRPr>
          </a:p>
        </p:txBody>
      </p:sp>
      <p:sp>
        <p:nvSpPr>
          <p:cNvPr id="27" name="Pentagon 26"/>
          <p:cNvSpPr/>
          <p:nvPr/>
        </p:nvSpPr>
        <p:spPr>
          <a:xfrm>
            <a:off x="412750" y="2049277"/>
            <a:ext cx="1778049" cy="531751"/>
          </a:xfrm>
          <a:prstGeom prst="homePlate">
            <a:avLst/>
          </a:prstGeom>
          <a:solidFill>
            <a:schemeClr val="tx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23" b="1" dirty="0" smtClean="0">
                <a:solidFill>
                  <a:schemeClr val="bg1"/>
                </a:solidFill>
                <a:latin typeface="Arial" panose="020B0604020202020204" pitchFamily="34" charset="0"/>
                <a:cs typeface="Arial" panose="020B0604020202020204" pitchFamily="34" charset="0"/>
              </a:rPr>
              <a:t>INTERGRATED</a:t>
            </a:r>
          </a:p>
          <a:p>
            <a:pPr algn="ctr">
              <a:defRPr/>
            </a:pPr>
            <a:r>
              <a:rPr lang="en-US" sz="923" b="1" dirty="0" smtClean="0">
                <a:solidFill>
                  <a:schemeClr val="bg1"/>
                </a:solidFill>
                <a:latin typeface="Arial" panose="020B0604020202020204" pitchFamily="34" charset="0"/>
                <a:cs typeface="Arial" panose="020B0604020202020204" pitchFamily="34" charset="0"/>
              </a:rPr>
              <a:t>PLANNING</a:t>
            </a:r>
            <a:endParaRPr lang="en-US" sz="923" b="1" dirty="0">
              <a:solidFill>
                <a:schemeClr val="bg1"/>
              </a:solidFill>
              <a:latin typeface="Arial" panose="020B0604020202020204" pitchFamily="34" charset="0"/>
              <a:cs typeface="Arial" panose="020B0604020202020204" pitchFamily="34" charset="0"/>
            </a:endParaRPr>
          </a:p>
        </p:txBody>
      </p:sp>
      <p:sp>
        <p:nvSpPr>
          <p:cNvPr id="28" name="Chevron 27"/>
          <p:cNvSpPr/>
          <p:nvPr/>
        </p:nvSpPr>
        <p:spPr>
          <a:xfrm>
            <a:off x="5365750" y="2049277"/>
            <a:ext cx="1898650" cy="531751"/>
          </a:xfrm>
          <a:prstGeom prst="chevron">
            <a:avLst/>
          </a:prstGeom>
          <a:solidFill>
            <a:schemeClr val="tx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23" b="1" cap="all" dirty="0" smtClean="0">
                <a:solidFill>
                  <a:schemeClr val="bg1"/>
                </a:solidFill>
                <a:latin typeface="Arial" pitchFamily="34" charset="0"/>
                <a:cs typeface="Arial" panose="020B0604020202020204" pitchFamily="34" charset="0"/>
              </a:rPr>
              <a:t>Governance Administration</a:t>
            </a:r>
            <a:endParaRPr lang="en-US" sz="923" b="1" cap="all" dirty="0">
              <a:solidFill>
                <a:schemeClr val="bg1"/>
              </a:solidFill>
              <a:latin typeface="Arial" panose="020B0604020202020204" pitchFamily="34" charset="0"/>
              <a:cs typeface="Arial" panose="020B0604020202020204" pitchFamily="34" charset="0"/>
            </a:endParaRPr>
          </a:p>
        </p:txBody>
      </p:sp>
      <p:sp>
        <p:nvSpPr>
          <p:cNvPr id="30" name="Chevron 29"/>
          <p:cNvSpPr/>
          <p:nvPr/>
        </p:nvSpPr>
        <p:spPr>
          <a:xfrm>
            <a:off x="2060760" y="2049277"/>
            <a:ext cx="1669950" cy="531751"/>
          </a:xfrm>
          <a:prstGeom prst="chevron">
            <a:avLst/>
          </a:prstGeom>
          <a:solidFill>
            <a:schemeClr val="tx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23" b="1" dirty="0" smtClean="0">
                <a:solidFill>
                  <a:schemeClr val="bg1"/>
                </a:solidFill>
                <a:latin typeface="Arial" pitchFamily="34" charset="0"/>
                <a:cs typeface="Arial" panose="020B0604020202020204" pitchFamily="34" charset="0"/>
              </a:rPr>
              <a:t>SUPPORT OPERATIONS</a:t>
            </a:r>
            <a:endParaRPr lang="en-US" sz="923" b="1" dirty="0">
              <a:solidFill>
                <a:schemeClr val="bg1"/>
              </a:solidFill>
              <a:latin typeface="Arial" panose="020B0604020202020204" pitchFamily="34" charset="0"/>
              <a:cs typeface="Arial" panose="020B0604020202020204" pitchFamily="34" charset="0"/>
            </a:endParaRPr>
          </a:p>
        </p:txBody>
      </p:sp>
      <p:sp>
        <p:nvSpPr>
          <p:cNvPr id="31" name="Chevron 30"/>
          <p:cNvSpPr/>
          <p:nvPr/>
        </p:nvSpPr>
        <p:spPr>
          <a:xfrm>
            <a:off x="7155180" y="2049048"/>
            <a:ext cx="2007871" cy="531751"/>
          </a:xfrm>
          <a:prstGeom prst="chevron">
            <a:avLst/>
          </a:prstGeom>
          <a:solidFill>
            <a:schemeClr val="tx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23" b="1" cap="all" dirty="0" smtClean="0">
                <a:solidFill>
                  <a:schemeClr val="bg1"/>
                </a:solidFill>
                <a:latin typeface="Arial" pitchFamily="34" charset="0"/>
                <a:cs typeface="Arial" panose="020B0604020202020204" pitchFamily="34" charset="0"/>
              </a:rPr>
              <a:t>ASSETS Management</a:t>
            </a:r>
            <a:endParaRPr lang="en-US" sz="923" b="1" cap="all" dirty="0">
              <a:solidFill>
                <a:schemeClr val="bg1"/>
              </a:solidFill>
              <a:latin typeface="Arial" panose="020B0604020202020204" pitchFamily="34" charset="0"/>
              <a:cs typeface="Arial" panose="020B0604020202020204" pitchFamily="34" charset="0"/>
            </a:endParaRPr>
          </a:p>
        </p:txBody>
      </p:sp>
      <p:sp>
        <p:nvSpPr>
          <p:cNvPr id="32" name="Rectangle 31"/>
          <p:cNvSpPr/>
          <p:nvPr/>
        </p:nvSpPr>
        <p:spPr>
          <a:xfrm>
            <a:off x="412751" y="2666204"/>
            <a:ext cx="1482411" cy="526073"/>
          </a:xfrm>
          <a:prstGeom prst="rect">
            <a:avLst/>
          </a:prstGeom>
          <a:solidFill>
            <a:schemeClr val="tx2">
              <a:lumMod val="60000"/>
              <a:lumOff val="40000"/>
            </a:schemeClr>
          </a:solidFill>
          <a:ln>
            <a:noFill/>
          </a:ln>
          <a:effectLst/>
        </p:spPr>
        <p:style>
          <a:lnRef idx="2">
            <a:schemeClr val="accent3"/>
          </a:lnRef>
          <a:fillRef idx="1">
            <a:schemeClr val="lt1"/>
          </a:fillRef>
          <a:effectRef idx="0">
            <a:schemeClr val="accent3"/>
          </a:effectRef>
          <a:fontRef idx="minor">
            <a:schemeClr val="dk1"/>
          </a:fontRef>
        </p:style>
        <p:txBody>
          <a:bodyPr anchor="ctr"/>
          <a:lstStyle/>
          <a:p>
            <a:pPr algn="ctr">
              <a:defRPr/>
            </a:pPr>
            <a:r>
              <a:rPr lang="en-US" sz="923" b="1" dirty="0" smtClean="0">
                <a:solidFill>
                  <a:schemeClr val="bg1"/>
                </a:solidFill>
                <a:latin typeface="Arial" panose="020B0604020202020204" pitchFamily="34" charset="0"/>
                <a:cs typeface="Arial" panose="020B0604020202020204" pitchFamily="34" charset="0"/>
              </a:rPr>
              <a:t>Demand </a:t>
            </a:r>
          </a:p>
          <a:p>
            <a:pPr algn="ctr">
              <a:defRPr/>
            </a:pPr>
            <a:r>
              <a:rPr lang="en-US" sz="923" b="1" dirty="0" smtClean="0">
                <a:solidFill>
                  <a:schemeClr val="bg1"/>
                </a:solidFill>
                <a:latin typeface="Arial" panose="020B0604020202020204" pitchFamily="34" charset="0"/>
                <a:cs typeface="Arial" panose="020B0604020202020204" pitchFamily="34" charset="0"/>
              </a:rPr>
              <a:t>Management</a:t>
            </a:r>
            <a:endParaRPr lang="en-US" sz="923" b="1" dirty="0">
              <a:solidFill>
                <a:schemeClr val="bg1"/>
              </a:solidFill>
              <a:latin typeface="Arial" panose="020B0604020202020204" pitchFamily="34" charset="0"/>
              <a:cs typeface="Arial" panose="020B0604020202020204" pitchFamily="34" charset="0"/>
            </a:endParaRPr>
          </a:p>
        </p:txBody>
      </p:sp>
      <p:sp>
        <p:nvSpPr>
          <p:cNvPr id="33" name="Rectangle 32"/>
          <p:cNvSpPr/>
          <p:nvPr/>
        </p:nvSpPr>
        <p:spPr>
          <a:xfrm>
            <a:off x="2063751" y="2666204"/>
            <a:ext cx="1420643" cy="526073"/>
          </a:xfrm>
          <a:prstGeom prst="rect">
            <a:avLst/>
          </a:prstGeom>
          <a:solidFill>
            <a:schemeClr val="tx2">
              <a:lumMod val="60000"/>
              <a:lumOff val="40000"/>
            </a:schemeClr>
          </a:solidFill>
          <a:ln>
            <a:noFill/>
          </a:ln>
          <a:effectLst/>
        </p:spPr>
        <p:style>
          <a:lnRef idx="2">
            <a:schemeClr val="accent3"/>
          </a:lnRef>
          <a:fillRef idx="1">
            <a:schemeClr val="lt1"/>
          </a:fillRef>
          <a:effectRef idx="0">
            <a:schemeClr val="accent3"/>
          </a:effectRef>
          <a:fontRef idx="minor">
            <a:schemeClr val="dk1"/>
          </a:fontRef>
        </p:style>
        <p:txBody>
          <a:bodyPr anchor="ctr"/>
          <a:lstStyle/>
          <a:p>
            <a:pPr algn="ctr">
              <a:defRPr/>
            </a:pPr>
            <a:r>
              <a:rPr lang="en-US" sz="923" b="1" dirty="0" smtClean="0">
                <a:solidFill>
                  <a:schemeClr val="bg1"/>
                </a:solidFill>
                <a:latin typeface="Arial" panose="020B0604020202020204" pitchFamily="34" charset="0"/>
                <a:cs typeface="Arial" panose="020B0604020202020204" pitchFamily="34" charset="0"/>
              </a:rPr>
              <a:t>Supplier </a:t>
            </a:r>
          </a:p>
          <a:p>
            <a:pPr algn="ctr">
              <a:defRPr/>
            </a:pPr>
            <a:r>
              <a:rPr lang="en-US" sz="923" b="1" dirty="0" smtClean="0">
                <a:solidFill>
                  <a:schemeClr val="bg1"/>
                </a:solidFill>
                <a:latin typeface="Arial" panose="020B0604020202020204" pitchFamily="34" charset="0"/>
                <a:cs typeface="Arial" panose="020B0604020202020204" pitchFamily="34" charset="0"/>
              </a:rPr>
              <a:t>Management</a:t>
            </a:r>
            <a:endParaRPr lang="en-US" sz="923" b="1" dirty="0">
              <a:solidFill>
                <a:schemeClr val="bg1"/>
              </a:solidFill>
              <a:latin typeface="Arial" panose="020B0604020202020204" pitchFamily="34" charset="0"/>
              <a:cs typeface="Arial" panose="020B0604020202020204" pitchFamily="34" charset="0"/>
            </a:endParaRPr>
          </a:p>
        </p:txBody>
      </p:sp>
      <p:sp>
        <p:nvSpPr>
          <p:cNvPr id="34" name="Rectangle 33"/>
          <p:cNvSpPr/>
          <p:nvPr/>
        </p:nvSpPr>
        <p:spPr>
          <a:xfrm>
            <a:off x="2063751" y="3268477"/>
            <a:ext cx="1420643" cy="526073"/>
          </a:xfrm>
          <a:prstGeom prst="rect">
            <a:avLst/>
          </a:prstGeom>
          <a:solidFill>
            <a:schemeClr val="tx2">
              <a:lumMod val="60000"/>
              <a:lumOff val="40000"/>
            </a:schemeClr>
          </a:solidFill>
          <a:ln>
            <a:noFill/>
          </a:ln>
          <a:effectLst/>
        </p:spPr>
        <p:style>
          <a:lnRef idx="2">
            <a:schemeClr val="accent3"/>
          </a:lnRef>
          <a:fillRef idx="1">
            <a:schemeClr val="lt1"/>
          </a:fillRef>
          <a:effectRef idx="0">
            <a:schemeClr val="accent3"/>
          </a:effectRef>
          <a:fontRef idx="minor">
            <a:schemeClr val="dk1"/>
          </a:fontRef>
        </p:style>
        <p:txBody>
          <a:bodyPr anchor="ctr"/>
          <a:lstStyle/>
          <a:p>
            <a:pPr algn="ctr">
              <a:defRPr/>
            </a:pPr>
            <a:r>
              <a:rPr lang="en-US" sz="923" b="1" dirty="0" smtClean="0">
                <a:solidFill>
                  <a:schemeClr val="bg1"/>
                </a:solidFill>
                <a:latin typeface="Arial" panose="020B0604020202020204" pitchFamily="34" charset="0"/>
                <a:cs typeface="Arial" panose="020B0604020202020204" pitchFamily="34" charset="0"/>
              </a:rPr>
              <a:t>Logistics </a:t>
            </a:r>
          </a:p>
          <a:p>
            <a:pPr algn="ctr">
              <a:defRPr/>
            </a:pPr>
            <a:r>
              <a:rPr lang="en-US" sz="923" b="1" dirty="0" smtClean="0">
                <a:solidFill>
                  <a:schemeClr val="bg1"/>
                </a:solidFill>
                <a:latin typeface="Arial" panose="020B0604020202020204" pitchFamily="34" charset="0"/>
                <a:cs typeface="Arial" panose="020B0604020202020204" pitchFamily="34" charset="0"/>
              </a:rPr>
              <a:t>Management</a:t>
            </a:r>
            <a:endParaRPr lang="en-US" sz="923" b="1" dirty="0">
              <a:solidFill>
                <a:schemeClr val="bg1"/>
              </a:solidFill>
              <a:latin typeface="Arial" panose="020B0604020202020204" pitchFamily="34" charset="0"/>
              <a:cs typeface="Arial" panose="020B0604020202020204" pitchFamily="34" charset="0"/>
            </a:endParaRPr>
          </a:p>
        </p:txBody>
      </p:sp>
      <p:sp>
        <p:nvSpPr>
          <p:cNvPr id="35" name="Rectangle 34"/>
          <p:cNvSpPr/>
          <p:nvPr/>
        </p:nvSpPr>
        <p:spPr>
          <a:xfrm>
            <a:off x="2063751" y="3878076"/>
            <a:ext cx="1420643" cy="526073"/>
          </a:xfrm>
          <a:prstGeom prst="rect">
            <a:avLst/>
          </a:prstGeom>
          <a:solidFill>
            <a:schemeClr val="tx2">
              <a:lumMod val="60000"/>
              <a:lumOff val="40000"/>
            </a:schemeClr>
          </a:solidFill>
          <a:ln>
            <a:noFill/>
          </a:ln>
          <a:effectLst/>
        </p:spPr>
        <p:style>
          <a:lnRef idx="2">
            <a:schemeClr val="accent3"/>
          </a:lnRef>
          <a:fillRef idx="1">
            <a:schemeClr val="lt1"/>
          </a:fillRef>
          <a:effectRef idx="0">
            <a:schemeClr val="accent3"/>
          </a:effectRef>
          <a:fontRef idx="minor">
            <a:schemeClr val="dk1"/>
          </a:fontRef>
        </p:style>
        <p:txBody>
          <a:bodyPr anchor="ctr"/>
          <a:lstStyle/>
          <a:p>
            <a:pPr algn="ctr">
              <a:defRPr/>
            </a:pPr>
            <a:r>
              <a:rPr lang="en-US" sz="923" b="1" dirty="0" smtClean="0">
                <a:solidFill>
                  <a:schemeClr val="bg1"/>
                </a:solidFill>
                <a:latin typeface="Arial" panose="020B0604020202020204" pitchFamily="34" charset="0"/>
                <a:cs typeface="Arial" panose="020B0604020202020204" pitchFamily="34" charset="0"/>
              </a:rPr>
              <a:t>Reporting </a:t>
            </a:r>
          </a:p>
          <a:p>
            <a:pPr algn="ctr">
              <a:defRPr/>
            </a:pPr>
            <a:r>
              <a:rPr lang="en-US" sz="923" b="1" dirty="0" smtClean="0">
                <a:solidFill>
                  <a:schemeClr val="bg1"/>
                </a:solidFill>
                <a:latin typeface="Arial" panose="020B0604020202020204" pitchFamily="34" charset="0"/>
                <a:cs typeface="Arial" panose="020B0604020202020204" pitchFamily="34" charset="0"/>
              </a:rPr>
              <a:t>Requirements</a:t>
            </a:r>
            <a:endParaRPr lang="en-US" sz="923" b="1" dirty="0">
              <a:solidFill>
                <a:schemeClr val="bg1"/>
              </a:solidFill>
              <a:latin typeface="Arial" panose="020B0604020202020204" pitchFamily="34" charset="0"/>
              <a:cs typeface="Arial" panose="020B0604020202020204" pitchFamily="34" charset="0"/>
            </a:endParaRPr>
          </a:p>
        </p:txBody>
      </p:sp>
      <p:sp>
        <p:nvSpPr>
          <p:cNvPr id="36" name="Rectangle 35"/>
          <p:cNvSpPr/>
          <p:nvPr/>
        </p:nvSpPr>
        <p:spPr>
          <a:xfrm>
            <a:off x="3646802" y="2666204"/>
            <a:ext cx="1572794" cy="526073"/>
          </a:xfrm>
          <a:prstGeom prst="rect">
            <a:avLst/>
          </a:prstGeom>
          <a:solidFill>
            <a:schemeClr val="tx2">
              <a:lumMod val="60000"/>
              <a:lumOff val="40000"/>
            </a:schemeClr>
          </a:solidFill>
          <a:ln>
            <a:noFill/>
          </a:ln>
          <a:effectLst/>
        </p:spPr>
        <p:style>
          <a:lnRef idx="2">
            <a:schemeClr val="accent3"/>
          </a:lnRef>
          <a:fillRef idx="1">
            <a:schemeClr val="lt1"/>
          </a:fillRef>
          <a:effectRef idx="0">
            <a:schemeClr val="accent3"/>
          </a:effectRef>
          <a:fontRef idx="minor">
            <a:schemeClr val="dk1"/>
          </a:fontRef>
        </p:style>
        <p:txBody>
          <a:bodyPr anchor="ctr"/>
          <a:lstStyle/>
          <a:p>
            <a:pPr algn="ctr">
              <a:defRPr/>
            </a:pPr>
            <a:r>
              <a:rPr lang="en-US" sz="923" b="1" dirty="0" smtClean="0">
                <a:solidFill>
                  <a:schemeClr val="bg1"/>
                </a:solidFill>
                <a:latin typeface="Arial" pitchFamily="34" charset="0"/>
                <a:cs typeface="Arial" panose="020B0604020202020204" pitchFamily="34" charset="0"/>
              </a:rPr>
              <a:t>Acquisition </a:t>
            </a:r>
          </a:p>
          <a:p>
            <a:pPr algn="ctr">
              <a:defRPr/>
            </a:pPr>
            <a:r>
              <a:rPr lang="en-US" sz="923" b="1" dirty="0" smtClean="0">
                <a:solidFill>
                  <a:schemeClr val="bg1"/>
                </a:solidFill>
                <a:latin typeface="Arial" pitchFamily="34" charset="0"/>
                <a:cs typeface="Arial" panose="020B0604020202020204" pitchFamily="34" charset="0"/>
              </a:rPr>
              <a:t>Management</a:t>
            </a:r>
            <a:endParaRPr lang="en-US" sz="923" b="1" dirty="0">
              <a:solidFill>
                <a:schemeClr val="bg1"/>
              </a:solidFill>
              <a:latin typeface="Arial" panose="020B0604020202020204" pitchFamily="34" charset="0"/>
              <a:cs typeface="Arial" panose="020B0604020202020204" pitchFamily="34" charset="0"/>
            </a:endParaRPr>
          </a:p>
        </p:txBody>
      </p:sp>
      <p:sp>
        <p:nvSpPr>
          <p:cNvPr id="37" name="Rectangle 36"/>
          <p:cNvSpPr/>
          <p:nvPr/>
        </p:nvSpPr>
        <p:spPr>
          <a:xfrm>
            <a:off x="3646802" y="3268477"/>
            <a:ext cx="1572794" cy="526073"/>
          </a:xfrm>
          <a:prstGeom prst="rect">
            <a:avLst/>
          </a:prstGeom>
          <a:solidFill>
            <a:schemeClr val="tx2">
              <a:lumMod val="60000"/>
              <a:lumOff val="40000"/>
            </a:schemeClr>
          </a:solidFill>
          <a:ln>
            <a:noFill/>
          </a:ln>
          <a:effectLst/>
        </p:spPr>
        <p:style>
          <a:lnRef idx="2">
            <a:schemeClr val="accent3"/>
          </a:lnRef>
          <a:fillRef idx="1">
            <a:schemeClr val="lt1"/>
          </a:fillRef>
          <a:effectRef idx="0">
            <a:schemeClr val="accent3"/>
          </a:effectRef>
          <a:fontRef idx="minor">
            <a:schemeClr val="dk1"/>
          </a:fontRef>
        </p:style>
        <p:txBody>
          <a:bodyPr anchor="ctr"/>
          <a:lstStyle/>
          <a:p>
            <a:pPr algn="ctr">
              <a:defRPr/>
            </a:pPr>
            <a:r>
              <a:rPr lang="en-US" sz="923" b="1" dirty="0" smtClean="0">
                <a:solidFill>
                  <a:schemeClr val="bg1"/>
                </a:solidFill>
                <a:latin typeface="Arial" pitchFamily="34" charset="0"/>
                <a:cs typeface="Arial" panose="020B0604020202020204" pitchFamily="34" charset="0"/>
              </a:rPr>
              <a:t>Contract</a:t>
            </a:r>
          </a:p>
          <a:p>
            <a:pPr algn="ctr">
              <a:defRPr/>
            </a:pPr>
            <a:r>
              <a:rPr lang="en-US" sz="923" b="1" dirty="0" smtClean="0">
                <a:solidFill>
                  <a:schemeClr val="bg1"/>
                </a:solidFill>
                <a:latin typeface="Arial" pitchFamily="34" charset="0"/>
                <a:cs typeface="Arial" panose="020B0604020202020204" pitchFamily="34" charset="0"/>
              </a:rPr>
              <a:t>Management</a:t>
            </a:r>
            <a:endParaRPr lang="en-US" sz="923" b="1" dirty="0">
              <a:solidFill>
                <a:schemeClr val="bg1"/>
              </a:solidFill>
              <a:latin typeface="Arial" panose="020B0604020202020204" pitchFamily="34" charset="0"/>
              <a:cs typeface="Arial" panose="020B0604020202020204" pitchFamily="34" charset="0"/>
            </a:endParaRPr>
          </a:p>
        </p:txBody>
      </p:sp>
      <p:sp>
        <p:nvSpPr>
          <p:cNvPr id="38" name="Rectangle 37"/>
          <p:cNvSpPr/>
          <p:nvPr/>
        </p:nvSpPr>
        <p:spPr>
          <a:xfrm>
            <a:off x="3646802" y="3885404"/>
            <a:ext cx="1572794" cy="526073"/>
          </a:xfrm>
          <a:prstGeom prst="rect">
            <a:avLst/>
          </a:prstGeom>
          <a:solidFill>
            <a:schemeClr val="tx2">
              <a:lumMod val="60000"/>
              <a:lumOff val="40000"/>
            </a:schemeClr>
          </a:solidFill>
          <a:ln>
            <a:noFill/>
          </a:ln>
          <a:effectLst/>
        </p:spPr>
        <p:style>
          <a:lnRef idx="2">
            <a:schemeClr val="accent3"/>
          </a:lnRef>
          <a:fillRef idx="1">
            <a:schemeClr val="lt1"/>
          </a:fillRef>
          <a:effectRef idx="0">
            <a:schemeClr val="accent3"/>
          </a:effectRef>
          <a:fontRef idx="minor">
            <a:schemeClr val="dk1"/>
          </a:fontRef>
        </p:style>
        <p:txBody>
          <a:bodyPr anchor="ctr"/>
          <a:lstStyle/>
          <a:p>
            <a:pPr algn="ctr">
              <a:defRPr/>
            </a:pPr>
            <a:r>
              <a:rPr lang="en-US" sz="923" b="1" dirty="0" smtClean="0">
                <a:solidFill>
                  <a:schemeClr val="bg1"/>
                </a:solidFill>
                <a:latin typeface="Arial" panose="020B0604020202020204" pitchFamily="34" charset="0"/>
                <a:cs typeface="Arial" panose="020B0604020202020204" pitchFamily="34" charset="0"/>
              </a:rPr>
              <a:t>Disposal </a:t>
            </a:r>
          </a:p>
          <a:p>
            <a:pPr algn="ctr">
              <a:defRPr/>
            </a:pPr>
            <a:r>
              <a:rPr lang="en-US" sz="923" b="1" dirty="0" smtClean="0">
                <a:solidFill>
                  <a:schemeClr val="bg1"/>
                </a:solidFill>
                <a:latin typeface="Arial" panose="020B0604020202020204" pitchFamily="34" charset="0"/>
                <a:cs typeface="Arial" panose="020B0604020202020204" pitchFamily="34" charset="0"/>
              </a:rPr>
              <a:t>Management</a:t>
            </a:r>
          </a:p>
        </p:txBody>
      </p:sp>
      <p:sp>
        <p:nvSpPr>
          <p:cNvPr id="39" name="Rectangle 38"/>
          <p:cNvSpPr/>
          <p:nvPr/>
        </p:nvSpPr>
        <p:spPr>
          <a:xfrm>
            <a:off x="5380353" y="2658877"/>
            <a:ext cx="1636398" cy="526073"/>
          </a:xfrm>
          <a:prstGeom prst="rect">
            <a:avLst/>
          </a:prstGeom>
          <a:solidFill>
            <a:schemeClr val="tx2">
              <a:lumMod val="60000"/>
              <a:lumOff val="40000"/>
            </a:schemeClr>
          </a:solidFill>
          <a:ln>
            <a:noFill/>
          </a:ln>
          <a:effectLst/>
        </p:spPr>
        <p:style>
          <a:lnRef idx="2">
            <a:schemeClr val="accent3"/>
          </a:lnRef>
          <a:fillRef idx="1">
            <a:schemeClr val="lt1"/>
          </a:fillRef>
          <a:effectRef idx="0">
            <a:schemeClr val="accent3"/>
          </a:effectRef>
          <a:fontRef idx="minor">
            <a:schemeClr val="dk1"/>
          </a:fontRef>
        </p:style>
        <p:txBody>
          <a:bodyPr anchor="ctr"/>
          <a:lstStyle/>
          <a:p>
            <a:pPr algn="ctr">
              <a:defRPr/>
            </a:pPr>
            <a:r>
              <a:rPr lang="en-US" sz="923" b="1" dirty="0" smtClean="0">
                <a:solidFill>
                  <a:schemeClr val="bg1"/>
                </a:solidFill>
                <a:latin typeface="Arial" pitchFamily="34" charset="0"/>
                <a:cs typeface="Arial" panose="020B0604020202020204" pitchFamily="34" charset="0"/>
              </a:rPr>
              <a:t>Performance </a:t>
            </a:r>
          </a:p>
          <a:p>
            <a:pPr algn="ctr">
              <a:defRPr/>
            </a:pPr>
            <a:r>
              <a:rPr lang="en-US" sz="923" b="1" dirty="0" smtClean="0">
                <a:solidFill>
                  <a:schemeClr val="bg1"/>
                </a:solidFill>
                <a:latin typeface="Arial" pitchFamily="34" charset="0"/>
                <a:cs typeface="Arial" panose="020B0604020202020204" pitchFamily="34" charset="0"/>
              </a:rPr>
              <a:t>Management</a:t>
            </a:r>
            <a:endParaRPr lang="en-US" sz="923" b="1" dirty="0">
              <a:solidFill>
                <a:schemeClr val="bg1"/>
              </a:solidFill>
              <a:latin typeface="Arial" panose="020B0604020202020204" pitchFamily="34" charset="0"/>
              <a:cs typeface="Arial" panose="020B0604020202020204" pitchFamily="34" charset="0"/>
            </a:endParaRPr>
          </a:p>
        </p:txBody>
      </p:sp>
      <p:sp>
        <p:nvSpPr>
          <p:cNvPr id="40" name="Rectangle 39"/>
          <p:cNvSpPr/>
          <p:nvPr/>
        </p:nvSpPr>
        <p:spPr>
          <a:xfrm>
            <a:off x="5365751" y="3268477"/>
            <a:ext cx="1652860" cy="526073"/>
          </a:xfrm>
          <a:prstGeom prst="rect">
            <a:avLst/>
          </a:prstGeom>
          <a:solidFill>
            <a:schemeClr val="tx2">
              <a:lumMod val="60000"/>
              <a:lumOff val="40000"/>
            </a:schemeClr>
          </a:solidFill>
          <a:ln>
            <a:noFill/>
          </a:ln>
          <a:effectLst/>
        </p:spPr>
        <p:style>
          <a:lnRef idx="2">
            <a:schemeClr val="accent3"/>
          </a:lnRef>
          <a:fillRef idx="1">
            <a:schemeClr val="lt1"/>
          </a:fillRef>
          <a:effectRef idx="0">
            <a:schemeClr val="accent3"/>
          </a:effectRef>
          <a:fontRef idx="minor">
            <a:schemeClr val="dk1"/>
          </a:fontRef>
        </p:style>
        <p:txBody>
          <a:bodyPr anchor="ctr"/>
          <a:lstStyle/>
          <a:p>
            <a:pPr algn="ctr">
              <a:defRPr/>
            </a:pPr>
            <a:r>
              <a:rPr lang="en-US" sz="923" b="1" dirty="0" smtClean="0">
                <a:solidFill>
                  <a:schemeClr val="bg1"/>
                </a:solidFill>
                <a:latin typeface="Arial" panose="020B0604020202020204" pitchFamily="34" charset="0"/>
                <a:cs typeface="Arial" panose="020B0604020202020204" pitchFamily="34" charset="0"/>
              </a:rPr>
              <a:t>Risk</a:t>
            </a:r>
          </a:p>
          <a:p>
            <a:pPr algn="ctr">
              <a:defRPr/>
            </a:pPr>
            <a:r>
              <a:rPr lang="en-US" sz="923" b="1" dirty="0" smtClean="0">
                <a:solidFill>
                  <a:schemeClr val="bg1"/>
                </a:solidFill>
                <a:latin typeface="Arial" panose="020B0604020202020204" pitchFamily="34" charset="0"/>
                <a:cs typeface="Arial" panose="020B0604020202020204" pitchFamily="34" charset="0"/>
              </a:rPr>
              <a:t>Management</a:t>
            </a:r>
            <a:endParaRPr lang="en-US" sz="923" b="1" dirty="0">
              <a:solidFill>
                <a:schemeClr val="bg1"/>
              </a:solidFill>
              <a:latin typeface="Arial" panose="020B0604020202020204" pitchFamily="34" charset="0"/>
              <a:cs typeface="Arial" panose="020B0604020202020204" pitchFamily="34" charset="0"/>
            </a:endParaRPr>
          </a:p>
        </p:txBody>
      </p:sp>
      <p:sp>
        <p:nvSpPr>
          <p:cNvPr id="41" name="Rectangle 40"/>
          <p:cNvSpPr/>
          <p:nvPr/>
        </p:nvSpPr>
        <p:spPr>
          <a:xfrm>
            <a:off x="7155180" y="2658877"/>
            <a:ext cx="1760221" cy="526073"/>
          </a:xfrm>
          <a:prstGeom prst="rect">
            <a:avLst/>
          </a:prstGeom>
          <a:solidFill>
            <a:schemeClr val="tx2">
              <a:lumMod val="60000"/>
              <a:lumOff val="40000"/>
            </a:schemeClr>
          </a:solidFill>
          <a:ln>
            <a:noFill/>
          </a:ln>
          <a:effectLst/>
        </p:spPr>
        <p:style>
          <a:lnRef idx="2">
            <a:schemeClr val="accent3"/>
          </a:lnRef>
          <a:fillRef idx="1">
            <a:schemeClr val="lt1"/>
          </a:fillRef>
          <a:effectRef idx="0">
            <a:schemeClr val="accent3"/>
          </a:effectRef>
          <a:fontRef idx="minor">
            <a:schemeClr val="dk1"/>
          </a:fontRef>
        </p:style>
        <p:txBody>
          <a:bodyPr anchor="ctr"/>
          <a:lstStyle/>
          <a:p>
            <a:pPr algn="ctr">
              <a:defRPr/>
            </a:pPr>
            <a:r>
              <a:rPr lang="en-US" sz="923" b="1" dirty="0" smtClean="0">
                <a:solidFill>
                  <a:schemeClr val="bg1"/>
                </a:solidFill>
                <a:latin typeface="Arial" panose="020B0604020202020204" pitchFamily="34" charset="0"/>
                <a:cs typeface="Arial" panose="020B0604020202020204" pitchFamily="34" charset="0"/>
              </a:rPr>
              <a:t>Moveable Assets</a:t>
            </a:r>
          </a:p>
          <a:p>
            <a:pPr algn="ctr">
              <a:defRPr/>
            </a:pPr>
            <a:r>
              <a:rPr lang="en-US" sz="923" b="1" dirty="0" smtClean="0">
                <a:solidFill>
                  <a:schemeClr val="bg1"/>
                </a:solidFill>
                <a:latin typeface="Arial" panose="020B0604020202020204" pitchFamily="34" charset="0"/>
                <a:cs typeface="Arial" panose="020B0604020202020204" pitchFamily="34" charset="0"/>
              </a:rPr>
              <a:t>Management</a:t>
            </a:r>
            <a:endParaRPr lang="en-US" sz="923" b="1" dirty="0">
              <a:solidFill>
                <a:schemeClr val="bg1"/>
              </a:solidFill>
              <a:latin typeface="Arial" panose="020B0604020202020204" pitchFamily="34" charset="0"/>
              <a:cs typeface="Arial" panose="020B0604020202020204" pitchFamily="34" charset="0"/>
            </a:endParaRPr>
          </a:p>
        </p:txBody>
      </p:sp>
      <p:sp>
        <p:nvSpPr>
          <p:cNvPr id="42" name="Rectangle 41"/>
          <p:cNvSpPr/>
          <p:nvPr/>
        </p:nvSpPr>
        <p:spPr>
          <a:xfrm>
            <a:off x="7155180" y="3268477"/>
            <a:ext cx="1760221" cy="526073"/>
          </a:xfrm>
          <a:prstGeom prst="rect">
            <a:avLst/>
          </a:prstGeom>
          <a:solidFill>
            <a:schemeClr val="tx2">
              <a:lumMod val="60000"/>
              <a:lumOff val="40000"/>
            </a:schemeClr>
          </a:solidFill>
          <a:ln>
            <a:noFill/>
          </a:ln>
          <a:effectLst/>
        </p:spPr>
        <p:style>
          <a:lnRef idx="2">
            <a:schemeClr val="accent3"/>
          </a:lnRef>
          <a:fillRef idx="1">
            <a:schemeClr val="lt1"/>
          </a:fillRef>
          <a:effectRef idx="0">
            <a:schemeClr val="accent3"/>
          </a:effectRef>
          <a:fontRef idx="minor">
            <a:schemeClr val="dk1"/>
          </a:fontRef>
        </p:style>
        <p:txBody>
          <a:bodyPr anchor="ctr"/>
          <a:lstStyle/>
          <a:p>
            <a:pPr algn="ctr">
              <a:defRPr/>
            </a:pPr>
            <a:r>
              <a:rPr lang="en-US" sz="923" b="1" dirty="0" smtClean="0">
                <a:solidFill>
                  <a:schemeClr val="bg1"/>
                </a:solidFill>
                <a:latin typeface="Arial" panose="020B0604020202020204" pitchFamily="34" charset="0"/>
                <a:cs typeface="Arial" panose="020B0604020202020204" pitchFamily="34" charset="0"/>
              </a:rPr>
              <a:t>Infrastructure</a:t>
            </a:r>
          </a:p>
          <a:p>
            <a:pPr algn="ctr">
              <a:defRPr/>
            </a:pPr>
            <a:r>
              <a:rPr lang="en-US" sz="923" b="1" dirty="0" smtClean="0">
                <a:solidFill>
                  <a:schemeClr val="bg1"/>
                </a:solidFill>
                <a:latin typeface="Arial" panose="020B0604020202020204" pitchFamily="34" charset="0"/>
                <a:cs typeface="Arial" panose="020B0604020202020204" pitchFamily="34" charset="0"/>
              </a:rPr>
              <a:t>Management</a:t>
            </a:r>
            <a:endParaRPr lang="en-US" sz="923" b="1" dirty="0">
              <a:solidFill>
                <a:schemeClr val="bg1"/>
              </a:solidFill>
              <a:latin typeface="Arial" panose="020B0604020202020204" pitchFamily="34" charset="0"/>
              <a:cs typeface="Arial" panose="020B0604020202020204" pitchFamily="34" charset="0"/>
            </a:endParaRPr>
          </a:p>
        </p:txBody>
      </p:sp>
      <p:sp>
        <p:nvSpPr>
          <p:cNvPr id="43" name="Rectangle 42"/>
          <p:cNvSpPr/>
          <p:nvPr/>
        </p:nvSpPr>
        <p:spPr>
          <a:xfrm>
            <a:off x="412750" y="3275804"/>
            <a:ext cx="1482411" cy="526073"/>
          </a:xfrm>
          <a:prstGeom prst="rect">
            <a:avLst/>
          </a:prstGeom>
          <a:solidFill>
            <a:schemeClr val="tx2">
              <a:lumMod val="60000"/>
              <a:lumOff val="40000"/>
            </a:schemeClr>
          </a:solidFill>
          <a:ln>
            <a:noFill/>
          </a:ln>
          <a:effectLst/>
        </p:spPr>
        <p:style>
          <a:lnRef idx="2">
            <a:schemeClr val="accent3"/>
          </a:lnRef>
          <a:fillRef idx="1">
            <a:schemeClr val="lt1"/>
          </a:fillRef>
          <a:effectRef idx="0">
            <a:schemeClr val="accent3"/>
          </a:effectRef>
          <a:fontRef idx="minor">
            <a:schemeClr val="dk1"/>
          </a:fontRef>
        </p:style>
        <p:txBody>
          <a:bodyPr anchor="ctr"/>
          <a:lstStyle/>
          <a:p>
            <a:pPr algn="ctr">
              <a:defRPr/>
            </a:pPr>
            <a:r>
              <a:rPr lang="en-US" sz="923" b="1" dirty="0" smtClean="0">
                <a:solidFill>
                  <a:schemeClr val="bg1"/>
                </a:solidFill>
                <a:latin typeface="Arial" pitchFamily="34" charset="0"/>
                <a:cs typeface="Arial" panose="020B0604020202020204" pitchFamily="34" charset="0"/>
              </a:rPr>
              <a:t>Commodity</a:t>
            </a:r>
          </a:p>
          <a:p>
            <a:pPr algn="ctr">
              <a:defRPr/>
            </a:pPr>
            <a:r>
              <a:rPr lang="en-US" sz="923" b="1" dirty="0" smtClean="0">
                <a:solidFill>
                  <a:schemeClr val="bg1"/>
                </a:solidFill>
                <a:latin typeface="Arial" pitchFamily="34" charset="0"/>
                <a:cs typeface="Arial" panose="020B0604020202020204" pitchFamily="34" charset="0"/>
              </a:rPr>
              <a:t>Management</a:t>
            </a:r>
            <a:endParaRPr lang="en-US" sz="923" b="1" dirty="0">
              <a:solidFill>
                <a:schemeClr val="bg1"/>
              </a:solidFill>
              <a:latin typeface="Arial" panose="020B0604020202020204" pitchFamily="34" charset="0"/>
              <a:cs typeface="Arial" panose="020B0604020202020204" pitchFamily="34" charset="0"/>
            </a:endParaRPr>
          </a:p>
        </p:txBody>
      </p:sp>
      <p:sp>
        <p:nvSpPr>
          <p:cNvPr id="20" name="Rectangle 19"/>
          <p:cNvSpPr/>
          <p:nvPr/>
        </p:nvSpPr>
        <p:spPr>
          <a:xfrm>
            <a:off x="2060760" y="4483975"/>
            <a:ext cx="1423633" cy="526073"/>
          </a:xfrm>
          <a:prstGeom prst="rect">
            <a:avLst/>
          </a:prstGeom>
          <a:solidFill>
            <a:schemeClr val="tx2">
              <a:lumMod val="60000"/>
              <a:lumOff val="40000"/>
            </a:schemeClr>
          </a:solidFill>
          <a:ln>
            <a:noFill/>
          </a:ln>
          <a:effectLst/>
        </p:spPr>
        <p:style>
          <a:lnRef idx="2">
            <a:schemeClr val="accent3"/>
          </a:lnRef>
          <a:fillRef idx="1">
            <a:schemeClr val="lt1"/>
          </a:fillRef>
          <a:effectRef idx="0">
            <a:schemeClr val="accent3"/>
          </a:effectRef>
          <a:fontRef idx="minor">
            <a:schemeClr val="dk1"/>
          </a:fontRef>
        </p:style>
        <p:txBody>
          <a:bodyPr anchor="ctr"/>
          <a:lstStyle/>
          <a:p>
            <a:pPr algn="ctr">
              <a:defRPr/>
            </a:pPr>
            <a:r>
              <a:rPr lang="en-US" sz="923" b="1" dirty="0" smtClean="0">
                <a:solidFill>
                  <a:schemeClr val="bg1"/>
                </a:solidFill>
                <a:latin typeface="Arial" panose="020B0604020202020204" pitchFamily="34" charset="0"/>
                <a:cs typeface="Arial" panose="020B0604020202020204" pitchFamily="34" charset="0"/>
              </a:rPr>
              <a:t>Document Management</a:t>
            </a:r>
            <a:endParaRPr lang="en-US" sz="923" b="1" dirty="0">
              <a:solidFill>
                <a:schemeClr val="bg1"/>
              </a:solidFill>
              <a:latin typeface="Arial" panose="020B0604020202020204" pitchFamily="34" charset="0"/>
              <a:cs typeface="Arial" panose="020B0604020202020204" pitchFamily="34" charset="0"/>
            </a:endParaRPr>
          </a:p>
        </p:txBody>
      </p:sp>
      <p:sp>
        <p:nvSpPr>
          <p:cNvPr id="21" name="Title 1"/>
          <p:cNvSpPr>
            <a:spLocks noGrp="1"/>
          </p:cNvSpPr>
          <p:nvPr>
            <p:ph type="title"/>
          </p:nvPr>
        </p:nvSpPr>
        <p:spPr>
          <a:xfrm>
            <a:off x="-44399" y="496414"/>
            <a:ext cx="8504808" cy="838200"/>
          </a:xfrm>
          <a:noFill/>
          <a:ln w="9525">
            <a:noFill/>
            <a:miter lim="800000"/>
            <a:headEnd/>
            <a:tailEnd/>
          </a:ln>
          <a:effectLst/>
        </p:spPr>
        <p:txBody>
          <a:bodyPr vert="horz" wrap="square" lIns="0" tIns="0" rIns="0" bIns="0" numCol="1" anchor="ctr" anchorCtr="0" compatLnSpc="1">
            <a:prstTxWarp prst="textNoShape">
              <a:avLst/>
            </a:prstTxWarp>
            <a:noAutofit/>
          </a:bodyPr>
          <a:lstStyle/>
          <a:p>
            <a:pPr algn="ctr"/>
            <a:r>
              <a:rPr lang="en-ZA" sz="2400" kern="1200" cap="all" dirty="0" smtClean="0">
                <a:solidFill>
                  <a:schemeClr val="bg1">
                    <a:lumMod val="50000"/>
                  </a:schemeClr>
                </a:solidFill>
              </a:rPr>
              <a:t>4. Domains </a:t>
            </a:r>
            <a:r>
              <a:rPr lang="en-ZA" sz="2400" kern="1200" cap="all" dirty="0">
                <a:solidFill>
                  <a:schemeClr val="bg1">
                    <a:lumMod val="50000"/>
                  </a:schemeClr>
                </a:solidFill>
              </a:rPr>
              <a:t>and operational functions</a:t>
            </a:r>
          </a:p>
        </p:txBody>
      </p:sp>
    </p:spTree>
    <p:extLst>
      <p:ext uri="{BB962C8B-B14F-4D97-AF65-F5344CB8AC3E}">
        <p14:creationId xmlns:p14="http://schemas.microsoft.com/office/powerpoint/2010/main" xmlns="" val="126623657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512050" y="6400800"/>
            <a:ext cx="2063750" cy="457200"/>
          </a:xfrm>
          <a:prstGeom prst="rect">
            <a:avLst/>
          </a:prstGeom>
        </p:spPr>
        <p:txBody>
          <a:bodyPr/>
          <a:lstStyle/>
          <a:p>
            <a:pPr>
              <a:defRPr/>
            </a:pPr>
            <a:fld id="{75F47002-4BB3-46CA-BE71-3111104F43C6}" type="slidenum">
              <a:rPr lang="en-US" smtClean="0"/>
              <a:pPr>
                <a:defRPr/>
              </a:pPr>
              <a:t>7</a:t>
            </a:fld>
            <a:endParaRPr lang="en-US" sz="1400" b="0" dirty="0">
              <a:solidFill>
                <a:schemeClr val="tx1"/>
              </a:solidFill>
              <a:latin typeface="+mn-lt"/>
            </a:endParaRPr>
          </a:p>
        </p:txBody>
      </p:sp>
      <p:sp>
        <p:nvSpPr>
          <p:cNvPr id="3" name="Rectangle 2"/>
          <p:cNvSpPr/>
          <p:nvPr/>
        </p:nvSpPr>
        <p:spPr>
          <a:xfrm>
            <a:off x="436035" y="607660"/>
            <a:ext cx="5019323" cy="369332"/>
          </a:xfrm>
          <a:prstGeom prst="rect">
            <a:avLst/>
          </a:prstGeom>
        </p:spPr>
        <p:txBody>
          <a:bodyPr wrap="none">
            <a:spAutoFit/>
          </a:bodyPr>
          <a:lstStyle/>
          <a:p>
            <a:pPr algn="l">
              <a:spcBef>
                <a:spcPts val="0"/>
              </a:spcBef>
            </a:pPr>
            <a:r>
              <a:rPr lang="en-GB" b="1" kern="0" dirty="0" smtClean="0">
                <a:latin typeface="Arial" pitchFamily="34" charset="0"/>
                <a:cs typeface="Arial" pitchFamily="34" charset="0"/>
              </a:rPr>
              <a:t>The OCPO ensure </a:t>
            </a:r>
            <a:r>
              <a:rPr lang="en-GB" b="1" kern="0" dirty="0">
                <a:latin typeface="Arial" pitchFamily="34" charset="0"/>
                <a:cs typeface="Arial" pitchFamily="34" charset="0"/>
              </a:rPr>
              <a:t>visibility of the following:</a:t>
            </a:r>
          </a:p>
        </p:txBody>
      </p:sp>
      <p:sp>
        <p:nvSpPr>
          <p:cNvPr id="5" name="Rectangle 4"/>
          <p:cNvSpPr/>
          <p:nvPr/>
        </p:nvSpPr>
        <p:spPr>
          <a:xfrm>
            <a:off x="240719" y="1357429"/>
            <a:ext cx="9648998" cy="5047536"/>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pPr marL="285750" indent="-285750" algn="l">
              <a:spcBef>
                <a:spcPts val="2400"/>
              </a:spcBef>
              <a:buFont typeface="Wingdings" pitchFamily="2" charset="2"/>
              <a:buChar char="q"/>
              <a:tabLst>
                <a:tab pos="1079500" algn="l"/>
              </a:tabLst>
            </a:pPr>
            <a:r>
              <a:rPr lang="en-ZA" sz="1600" dirty="0">
                <a:latin typeface="Arial" pitchFamily="34" charset="0"/>
                <a:cs typeface="Arial" pitchFamily="34" charset="0"/>
              </a:rPr>
              <a:t>Proper structures of cost containment</a:t>
            </a:r>
          </a:p>
          <a:p>
            <a:pPr marL="285750" indent="-285750" algn="l">
              <a:spcBef>
                <a:spcPts val="2400"/>
              </a:spcBef>
              <a:buFont typeface="Wingdings" pitchFamily="2" charset="2"/>
              <a:buChar char="q"/>
              <a:tabLst>
                <a:tab pos="1079500" algn="l"/>
              </a:tabLst>
            </a:pPr>
            <a:r>
              <a:rPr lang="en-ZA" sz="1600" dirty="0">
                <a:latin typeface="Arial" pitchFamily="34" charset="0"/>
                <a:cs typeface="Arial" pitchFamily="34" charset="0"/>
              </a:rPr>
              <a:t>Turnaround </a:t>
            </a:r>
            <a:r>
              <a:rPr lang="en-ZA" sz="1600" dirty="0" smtClean="0">
                <a:latin typeface="Arial" pitchFamily="34" charset="0"/>
                <a:cs typeface="Arial" pitchFamily="34" charset="0"/>
              </a:rPr>
              <a:t>time (tracking stages)</a:t>
            </a:r>
            <a:endParaRPr lang="en-ZA" sz="1600" dirty="0">
              <a:latin typeface="Arial" pitchFamily="34" charset="0"/>
              <a:cs typeface="Arial" pitchFamily="34" charset="0"/>
            </a:endParaRPr>
          </a:p>
          <a:p>
            <a:pPr marL="285750" indent="-285750" algn="l">
              <a:spcBef>
                <a:spcPts val="2400"/>
              </a:spcBef>
              <a:buFont typeface="Wingdings" pitchFamily="2" charset="2"/>
              <a:buChar char="q"/>
              <a:tabLst>
                <a:tab pos="1079500" algn="l"/>
              </a:tabLst>
            </a:pPr>
            <a:r>
              <a:rPr lang="en-ZA" sz="1600" dirty="0">
                <a:latin typeface="Arial" pitchFamily="34" charset="0"/>
                <a:cs typeface="Arial" pitchFamily="34" charset="0"/>
              </a:rPr>
              <a:t>Legislative Regulations &amp; Procedural compliance</a:t>
            </a:r>
          </a:p>
          <a:p>
            <a:pPr marL="285750" indent="-285750" algn="l">
              <a:spcBef>
                <a:spcPts val="2400"/>
              </a:spcBef>
              <a:buFont typeface="Wingdings" pitchFamily="2" charset="2"/>
              <a:buChar char="q"/>
              <a:tabLst>
                <a:tab pos="1079500" algn="l"/>
              </a:tabLst>
            </a:pPr>
            <a:r>
              <a:rPr lang="en-ZA" sz="1600" dirty="0">
                <a:latin typeface="Arial" pitchFamily="34" charset="0"/>
                <a:cs typeface="Arial" pitchFamily="34" charset="0"/>
              </a:rPr>
              <a:t>Promotion of local production and content</a:t>
            </a:r>
          </a:p>
          <a:p>
            <a:pPr marL="285750" indent="-285750" algn="l">
              <a:spcBef>
                <a:spcPts val="2400"/>
              </a:spcBef>
              <a:buFont typeface="Wingdings" pitchFamily="2" charset="2"/>
              <a:buChar char="q"/>
              <a:tabLst>
                <a:tab pos="1079500" algn="l"/>
              </a:tabLst>
            </a:pPr>
            <a:r>
              <a:rPr lang="en-ZA" sz="1600" dirty="0">
                <a:latin typeface="Arial" pitchFamily="34" charset="0"/>
                <a:cs typeface="Arial" pitchFamily="34" charset="0"/>
              </a:rPr>
              <a:t>Strategy &amp; operational alignment</a:t>
            </a:r>
          </a:p>
          <a:p>
            <a:pPr marL="285750" indent="-285750" algn="l">
              <a:spcBef>
                <a:spcPts val="2400"/>
              </a:spcBef>
              <a:buFont typeface="Wingdings" pitchFamily="2" charset="2"/>
              <a:buChar char="q"/>
              <a:tabLst>
                <a:tab pos="1079500" algn="l"/>
              </a:tabLst>
            </a:pPr>
            <a:r>
              <a:rPr lang="en-ZA" sz="1600" dirty="0">
                <a:latin typeface="Arial" pitchFamily="34" charset="0"/>
                <a:cs typeface="Arial" pitchFamily="34" charset="0"/>
              </a:rPr>
              <a:t>Confidentiality, </a:t>
            </a:r>
            <a:r>
              <a:rPr lang="en-ZA" sz="1600" dirty="0" smtClean="0">
                <a:latin typeface="Arial" pitchFamily="34" charset="0"/>
                <a:cs typeface="Arial" pitchFamily="34" charset="0"/>
              </a:rPr>
              <a:t>Equitable, Fairness</a:t>
            </a:r>
            <a:r>
              <a:rPr lang="en-ZA" sz="1600" dirty="0">
                <a:latin typeface="Arial" pitchFamily="34" charset="0"/>
                <a:cs typeface="Arial" pitchFamily="34" charset="0"/>
              </a:rPr>
              <a:t>, impartiality &amp; Transparency in selection of suppliers; short-term, rotation of suppliers</a:t>
            </a:r>
          </a:p>
          <a:p>
            <a:pPr marL="285750" indent="-285750" algn="l">
              <a:spcBef>
                <a:spcPts val="2400"/>
              </a:spcBef>
              <a:buFont typeface="Wingdings" pitchFamily="2" charset="2"/>
              <a:buChar char="q"/>
              <a:tabLst>
                <a:tab pos="1079500" algn="l"/>
              </a:tabLst>
            </a:pPr>
            <a:r>
              <a:rPr lang="en-ZA" sz="1600" dirty="0">
                <a:latin typeface="Arial" pitchFamily="34" charset="0"/>
                <a:cs typeface="Arial" pitchFamily="34" charset="0"/>
              </a:rPr>
              <a:t>Enterprise development programme</a:t>
            </a:r>
          </a:p>
          <a:p>
            <a:pPr marL="285750" indent="-285750" algn="l">
              <a:spcBef>
                <a:spcPts val="2400"/>
              </a:spcBef>
              <a:buFont typeface="Wingdings" pitchFamily="2" charset="2"/>
              <a:buChar char="q"/>
              <a:tabLst>
                <a:tab pos="1079500" algn="l"/>
              </a:tabLst>
            </a:pPr>
            <a:r>
              <a:rPr lang="en-ZA" sz="1600" dirty="0">
                <a:latin typeface="Arial" pitchFamily="34" charset="0"/>
                <a:cs typeface="Arial" pitchFamily="34" charset="0"/>
              </a:rPr>
              <a:t>Bid Committees and National Procurement </a:t>
            </a:r>
            <a:r>
              <a:rPr lang="en-ZA" sz="1600" dirty="0" smtClean="0">
                <a:latin typeface="Arial" pitchFamily="34" charset="0"/>
                <a:cs typeface="Arial" pitchFamily="34" charset="0"/>
              </a:rPr>
              <a:t>Reports</a:t>
            </a:r>
            <a:endParaRPr lang="en-ZA" sz="1600" dirty="0">
              <a:latin typeface="Arial" pitchFamily="34" charset="0"/>
              <a:cs typeface="Arial" pitchFamily="34" charset="0"/>
            </a:endParaRPr>
          </a:p>
          <a:p>
            <a:pPr marL="285750" indent="-285750" algn="l">
              <a:spcBef>
                <a:spcPts val="2400"/>
              </a:spcBef>
              <a:buFont typeface="Wingdings" pitchFamily="2" charset="2"/>
              <a:buChar char="q"/>
              <a:tabLst>
                <a:tab pos="1079500" algn="l"/>
              </a:tabLst>
            </a:pPr>
            <a:r>
              <a:rPr lang="en-ZA" sz="1600" dirty="0" smtClean="0">
                <a:latin typeface="Arial" pitchFamily="34" charset="0"/>
                <a:cs typeface="Arial" pitchFamily="34" charset="0"/>
              </a:rPr>
              <a:t>Training and development of SCM Committees and practitioners</a:t>
            </a:r>
            <a:endParaRPr lang="en-ZA" sz="1600" dirty="0">
              <a:latin typeface="Arial" pitchFamily="34" charset="0"/>
              <a:cs typeface="Arial" pitchFamily="34" charset="0"/>
            </a:endParaRPr>
          </a:p>
        </p:txBody>
      </p:sp>
    </p:spTree>
    <p:extLst>
      <p:ext uri="{BB962C8B-B14F-4D97-AF65-F5344CB8AC3E}">
        <p14:creationId xmlns:p14="http://schemas.microsoft.com/office/powerpoint/2010/main" xmlns="" val="208656621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9B45A282-3F0B-4188-916B-2A57383D4893}" type="slidenum">
              <a:rPr lang="en-US" smtClean="0"/>
              <a:pPr>
                <a:defRPr/>
              </a:pPr>
              <a:t>8</a:t>
            </a:fld>
            <a:endParaRPr lang="en-US"/>
          </a:p>
        </p:txBody>
      </p:sp>
      <p:pic>
        <p:nvPicPr>
          <p:cNvPr id="9" name="Picture 8"/>
          <p:cNvPicPr>
            <a:picLocks noChangeAspect="1"/>
          </p:cNvPicPr>
          <p:nvPr/>
        </p:nvPicPr>
        <p:blipFill>
          <a:blip r:embed="rId2" cstate="print">
            <a:extLst>
              <a:ext uri="{BEBA8EAE-BF5A-486C-A8C5-ECC9F3942E4B}">
                <a14:imgProps xmlns:a14="http://schemas.microsoft.com/office/drawing/2010/main" xmlns="">
                  <a14:imgLayer r:embed="rId3">
                    <a14:imgEffect>
                      <a14:brightnessContrast bright="40000" contrast="20000"/>
                    </a14:imgEffect>
                  </a14:imgLayer>
                </a14:imgProps>
              </a:ext>
              <a:ext uri="{28A0092B-C50C-407E-A947-70E740481C1C}">
                <a14:useLocalDpi xmlns:a14="http://schemas.microsoft.com/office/drawing/2010/main" xmlns="" val="0"/>
              </a:ext>
            </a:extLst>
          </a:blip>
          <a:stretch>
            <a:fillRect/>
          </a:stretch>
        </p:blipFill>
        <p:spPr>
          <a:xfrm>
            <a:off x="235592" y="1476650"/>
            <a:ext cx="9627492" cy="2065543"/>
          </a:xfrm>
          <a:prstGeom prst="rect">
            <a:avLst/>
          </a:prstGeom>
        </p:spPr>
      </p:pic>
      <p:sp>
        <p:nvSpPr>
          <p:cNvPr id="2" name="Rectangle 1"/>
          <p:cNvSpPr/>
          <p:nvPr/>
        </p:nvSpPr>
        <p:spPr>
          <a:xfrm>
            <a:off x="3222224" y="1476651"/>
            <a:ext cx="6401170" cy="1200329"/>
          </a:xfrm>
          <a:prstGeom prst="rect">
            <a:avLst/>
          </a:prstGeom>
        </p:spPr>
        <p:txBody>
          <a:bodyPr wrap="square">
            <a:spAutoFit/>
          </a:bodyPr>
          <a:lstStyle/>
          <a:p>
            <a:pPr marL="171450" indent="-171450" algn="just">
              <a:spcBef>
                <a:spcPts val="1200"/>
              </a:spcBef>
              <a:buFont typeface="Wingdings" pitchFamily="2" charset="2"/>
              <a:buChar char="q"/>
            </a:pPr>
            <a:r>
              <a:rPr lang="en-ZA" dirty="0">
                <a:solidFill>
                  <a:schemeClr val="bg1"/>
                </a:solidFill>
                <a:latin typeface="Arial" pitchFamily="34" charset="0"/>
                <a:cs typeface="Arial" pitchFamily="34" charset="0"/>
              </a:rPr>
              <a:t>Conducted consultative interviews with Senior Management (Divisions/Subsidiaries and regions), understanding their operating model and how SCM will assist in achieve their business strategy      </a:t>
            </a:r>
          </a:p>
        </p:txBody>
      </p:sp>
      <p:sp>
        <p:nvSpPr>
          <p:cNvPr id="3" name="Rectangle 2"/>
          <p:cNvSpPr/>
          <p:nvPr/>
        </p:nvSpPr>
        <p:spPr>
          <a:xfrm>
            <a:off x="292205" y="1815040"/>
            <a:ext cx="2869119" cy="369332"/>
          </a:xfrm>
          <a:prstGeom prst="rect">
            <a:avLst/>
          </a:prstGeom>
        </p:spPr>
        <p:txBody>
          <a:bodyPr wrap="none">
            <a:spAutoFit/>
          </a:bodyPr>
          <a:lstStyle/>
          <a:p>
            <a:pPr algn="l">
              <a:spcBef>
                <a:spcPts val="0"/>
              </a:spcBef>
            </a:pPr>
            <a:r>
              <a:rPr lang="en-US" b="1" dirty="0" smtClean="0">
                <a:solidFill>
                  <a:schemeClr val="bg1"/>
                </a:solidFill>
                <a:latin typeface="Arial" pitchFamily="34" charset="0"/>
                <a:cs typeface="Arial" pitchFamily="34" charset="0"/>
              </a:rPr>
              <a:t>PRASA </a:t>
            </a:r>
            <a:r>
              <a:rPr lang="en-US" b="1" dirty="0">
                <a:solidFill>
                  <a:schemeClr val="bg1"/>
                </a:solidFill>
                <a:latin typeface="Arial" pitchFamily="34" charset="0"/>
                <a:cs typeface="Arial" pitchFamily="34" charset="0"/>
              </a:rPr>
              <a:t>Operating Model</a:t>
            </a:r>
            <a:endParaRPr lang="en-ZA" b="1" dirty="0">
              <a:solidFill>
                <a:schemeClr val="bg1"/>
              </a:solidFill>
              <a:latin typeface="Arial" pitchFamily="34" charset="0"/>
              <a:cs typeface="Arial" pitchFamily="34" charset="0"/>
            </a:endParaRPr>
          </a:p>
        </p:txBody>
      </p:sp>
      <p:sp>
        <p:nvSpPr>
          <p:cNvPr id="26" name="Title 1"/>
          <p:cNvSpPr txBox="1">
            <a:spLocks/>
          </p:cNvSpPr>
          <p:nvPr/>
        </p:nvSpPr>
        <p:spPr bwMode="black">
          <a:xfrm>
            <a:off x="301172" y="359877"/>
            <a:ext cx="7562279" cy="982663"/>
          </a:xfrm>
          <a:prstGeom prst="rect">
            <a:avLst/>
          </a:prstGeom>
          <a:noFill/>
          <a:ln w="9525">
            <a:noFill/>
            <a:miter lim="800000"/>
            <a:headEnd/>
            <a:tailEnd/>
          </a:ln>
          <a:effectLst/>
        </p:spPr>
        <p:txBody>
          <a:bodyPr vert="horz" wrap="square" lIns="0" tIns="0" rIns="0" bIns="0" numCol="1" anchor="ctr" anchorCtr="0" compatLnSpc="1">
            <a:prstTxWarp prst="textNoShape">
              <a:avLst/>
            </a:prstTxWarp>
            <a:noAutofit/>
          </a:bodyPr>
          <a:lstStyle>
            <a:defPPr>
              <a:defRPr lang="en-GB"/>
            </a:defPPr>
            <a:lvl1pPr>
              <a:defRPr sz="2800" b="1" baseline="0">
                <a:solidFill>
                  <a:schemeClr val="bg1">
                    <a:lumMod val="50000"/>
                  </a:schemeClr>
                </a:solidFill>
                <a:latin typeface="Arial" pitchFamily="34" charset="0"/>
                <a:ea typeface="+mj-ea"/>
                <a:cs typeface="Arial" pitchFamily="34" charset="0"/>
              </a:defRPr>
            </a:lvl1pPr>
            <a:lvl2pPr algn="l">
              <a:defRPr b="1">
                <a:solidFill>
                  <a:schemeClr val="bg1"/>
                </a:solidFill>
              </a:defRPr>
            </a:lvl2pPr>
            <a:lvl3pPr algn="l">
              <a:defRPr b="1">
                <a:solidFill>
                  <a:schemeClr val="bg1"/>
                </a:solidFill>
              </a:defRPr>
            </a:lvl3pPr>
            <a:lvl4pPr algn="l">
              <a:defRPr b="1">
                <a:solidFill>
                  <a:schemeClr val="bg1"/>
                </a:solidFill>
              </a:defRPr>
            </a:lvl4pPr>
            <a:lvl5pPr algn="l">
              <a:defRPr b="1">
                <a:solidFill>
                  <a:schemeClr val="bg1"/>
                </a:solidFill>
              </a:defRPr>
            </a:lvl5pPr>
            <a:lvl6pPr marL="457200" fontAlgn="base">
              <a:spcBef>
                <a:spcPct val="0"/>
              </a:spcBef>
              <a:spcAft>
                <a:spcPct val="0"/>
              </a:spcAft>
              <a:defRPr b="1">
                <a:solidFill>
                  <a:schemeClr val="bg1"/>
                </a:solidFill>
              </a:defRPr>
            </a:lvl6pPr>
            <a:lvl7pPr marL="914400" fontAlgn="base">
              <a:spcBef>
                <a:spcPct val="0"/>
              </a:spcBef>
              <a:spcAft>
                <a:spcPct val="0"/>
              </a:spcAft>
              <a:defRPr b="1">
                <a:solidFill>
                  <a:schemeClr val="bg1"/>
                </a:solidFill>
              </a:defRPr>
            </a:lvl7pPr>
            <a:lvl8pPr marL="1371600" fontAlgn="base">
              <a:spcBef>
                <a:spcPct val="0"/>
              </a:spcBef>
              <a:spcAft>
                <a:spcPct val="0"/>
              </a:spcAft>
              <a:defRPr b="1">
                <a:solidFill>
                  <a:schemeClr val="bg1"/>
                </a:solidFill>
              </a:defRPr>
            </a:lvl8pPr>
            <a:lvl9pPr marL="1828800" fontAlgn="base">
              <a:spcBef>
                <a:spcPct val="0"/>
              </a:spcBef>
              <a:spcAft>
                <a:spcPct val="0"/>
              </a:spcAft>
              <a:defRPr b="1">
                <a:solidFill>
                  <a:schemeClr val="bg1"/>
                </a:solidFill>
              </a:defRPr>
            </a:lvl9pPr>
          </a:lstStyle>
          <a:p>
            <a:r>
              <a:rPr lang="en-ZA" sz="2400" cap="all" dirty="0" smtClean="0"/>
              <a:t>5. Diagnostics </a:t>
            </a:r>
            <a:r>
              <a:rPr lang="en-ZA" sz="2400" cap="all" dirty="0"/>
              <a:t>Analysis</a:t>
            </a:r>
          </a:p>
        </p:txBody>
      </p:sp>
      <p:pic>
        <p:nvPicPr>
          <p:cNvPr id="27" name="Picture 26"/>
          <p:cNvPicPr>
            <a:picLocks noChangeAspect="1"/>
          </p:cNvPicPr>
          <p:nvPr/>
        </p:nvPicPr>
        <p:blipFill>
          <a:blip r:embed="rId2" cstate="print">
            <a:extLst>
              <a:ext uri="{BEBA8EAE-BF5A-486C-A8C5-ECC9F3942E4B}">
                <a14:imgProps xmlns:a14="http://schemas.microsoft.com/office/drawing/2010/main" xmlns="">
                  <a14:imgLayer r:embed="rId3">
                    <a14:imgEffect>
                      <a14:brightnessContrast bright="40000" contrast="20000"/>
                    </a14:imgEffect>
                  </a14:imgLayer>
                </a14:imgProps>
              </a:ext>
              <a:ext uri="{28A0092B-C50C-407E-A947-70E740481C1C}">
                <a14:useLocalDpi xmlns:a14="http://schemas.microsoft.com/office/drawing/2010/main" xmlns="" val="0"/>
              </a:ext>
            </a:extLst>
          </a:blip>
          <a:stretch>
            <a:fillRect/>
          </a:stretch>
        </p:blipFill>
        <p:spPr>
          <a:xfrm>
            <a:off x="192676" y="3120554"/>
            <a:ext cx="9670408" cy="2065543"/>
          </a:xfrm>
          <a:prstGeom prst="rect">
            <a:avLst/>
          </a:prstGeom>
        </p:spPr>
      </p:pic>
      <p:sp>
        <p:nvSpPr>
          <p:cNvPr id="28" name="Rectangle 27"/>
          <p:cNvSpPr/>
          <p:nvPr/>
        </p:nvSpPr>
        <p:spPr>
          <a:xfrm>
            <a:off x="3179308" y="3120555"/>
            <a:ext cx="6401170" cy="923330"/>
          </a:xfrm>
          <a:prstGeom prst="rect">
            <a:avLst/>
          </a:prstGeom>
        </p:spPr>
        <p:txBody>
          <a:bodyPr wrap="square">
            <a:spAutoFit/>
          </a:bodyPr>
          <a:lstStyle/>
          <a:p>
            <a:pPr marL="171450" indent="-171450" algn="just">
              <a:spcBef>
                <a:spcPts val="1200"/>
              </a:spcBef>
              <a:buFont typeface="Wingdings" pitchFamily="2" charset="2"/>
              <a:buChar char="q"/>
            </a:pPr>
            <a:r>
              <a:rPr lang="en-ZA" dirty="0">
                <a:solidFill>
                  <a:schemeClr val="bg1"/>
                </a:solidFill>
                <a:latin typeface="Arial" pitchFamily="34" charset="0"/>
                <a:cs typeface="Arial" pitchFamily="34" charset="0"/>
              </a:rPr>
              <a:t>Diagnosis of SCM business processes, </a:t>
            </a:r>
            <a:r>
              <a:rPr lang="en-ZA" dirty="0" smtClean="0">
                <a:solidFill>
                  <a:schemeClr val="bg1"/>
                </a:solidFill>
                <a:latin typeface="Arial" pitchFamily="34" charset="0"/>
                <a:cs typeface="Arial" pitchFamily="34" charset="0"/>
              </a:rPr>
              <a:t>operational activities </a:t>
            </a:r>
            <a:r>
              <a:rPr lang="en-ZA" dirty="0">
                <a:solidFill>
                  <a:schemeClr val="bg1"/>
                </a:solidFill>
                <a:latin typeface="Arial" pitchFamily="34" charset="0"/>
                <a:cs typeface="Arial" pitchFamily="34" charset="0"/>
              </a:rPr>
              <a:t>(compliance) checklists, forms &amp; templates, tracking registers and SOP’s</a:t>
            </a:r>
          </a:p>
        </p:txBody>
      </p:sp>
      <p:sp>
        <p:nvSpPr>
          <p:cNvPr id="29" name="Rectangle 28"/>
          <p:cNvSpPr/>
          <p:nvPr/>
        </p:nvSpPr>
        <p:spPr>
          <a:xfrm>
            <a:off x="249289" y="3458944"/>
            <a:ext cx="2792175" cy="369332"/>
          </a:xfrm>
          <a:prstGeom prst="rect">
            <a:avLst/>
          </a:prstGeom>
        </p:spPr>
        <p:txBody>
          <a:bodyPr wrap="none">
            <a:spAutoFit/>
          </a:bodyPr>
          <a:lstStyle/>
          <a:p>
            <a:pPr algn="l">
              <a:spcBef>
                <a:spcPts val="0"/>
              </a:spcBef>
            </a:pPr>
            <a:r>
              <a:rPr lang="en-US" b="1" dirty="0">
                <a:solidFill>
                  <a:schemeClr val="bg1"/>
                </a:solidFill>
                <a:latin typeface="Arial" pitchFamily="34" charset="0"/>
                <a:cs typeface="Arial" pitchFamily="34" charset="0"/>
              </a:rPr>
              <a:t>SCM Business Analysis</a:t>
            </a:r>
            <a:endParaRPr lang="en-ZA" b="1" dirty="0">
              <a:solidFill>
                <a:schemeClr val="bg1"/>
              </a:solidFill>
              <a:latin typeface="Arial" pitchFamily="34" charset="0"/>
              <a:cs typeface="Arial" pitchFamily="34" charset="0"/>
            </a:endParaRPr>
          </a:p>
        </p:txBody>
      </p:sp>
      <p:pic>
        <p:nvPicPr>
          <p:cNvPr id="35" name="Picture 34"/>
          <p:cNvPicPr>
            <a:picLocks noChangeAspect="1"/>
          </p:cNvPicPr>
          <p:nvPr/>
        </p:nvPicPr>
        <p:blipFill>
          <a:blip r:embed="rId2" cstate="print">
            <a:extLst>
              <a:ext uri="{BEBA8EAE-BF5A-486C-A8C5-ECC9F3942E4B}">
                <a14:imgProps xmlns:a14="http://schemas.microsoft.com/office/drawing/2010/main" xmlns="">
                  <a14:imgLayer r:embed="rId3">
                    <a14:imgEffect>
                      <a14:brightnessContrast bright="40000" contrast="20000"/>
                    </a14:imgEffect>
                  </a14:imgLayer>
                </a14:imgProps>
              </a:ext>
              <a:ext uri="{28A0092B-C50C-407E-A947-70E740481C1C}">
                <a14:useLocalDpi xmlns:a14="http://schemas.microsoft.com/office/drawing/2010/main" xmlns="" val="0"/>
              </a:ext>
            </a:extLst>
          </a:blip>
          <a:stretch>
            <a:fillRect/>
          </a:stretch>
        </p:blipFill>
        <p:spPr>
          <a:xfrm>
            <a:off x="185272" y="4782214"/>
            <a:ext cx="9670408" cy="2065543"/>
          </a:xfrm>
          <a:prstGeom prst="rect">
            <a:avLst/>
          </a:prstGeom>
        </p:spPr>
      </p:pic>
      <p:sp>
        <p:nvSpPr>
          <p:cNvPr id="36" name="Rectangle 35"/>
          <p:cNvSpPr/>
          <p:nvPr/>
        </p:nvSpPr>
        <p:spPr>
          <a:xfrm>
            <a:off x="3171904" y="4782215"/>
            <a:ext cx="6401170" cy="1200329"/>
          </a:xfrm>
          <a:prstGeom prst="rect">
            <a:avLst/>
          </a:prstGeom>
        </p:spPr>
        <p:txBody>
          <a:bodyPr wrap="square">
            <a:spAutoFit/>
          </a:bodyPr>
          <a:lstStyle/>
          <a:p>
            <a:pPr marL="171450" indent="-171450" algn="just">
              <a:spcBef>
                <a:spcPts val="1200"/>
              </a:spcBef>
              <a:buFont typeface="Wingdings" pitchFamily="2" charset="2"/>
              <a:buChar char="q"/>
            </a:pPr>
            <a:r>
              <a:rPr lang="en-ZA" dirty="0">
                <a:solidFill>
                  <a:schemeClr val="bg1"/>
                </a:solidFill>
                <a:latin typeface="Arial" pitchFamily="34" charset="0"/>
                <a:cs typeface="Arial" pitchFamily="34" charset="0"/>
              </a:rPr>
              <a:t>Positioning Compliance Unit as function integrated into SCM processes to screen and check every </a:t>
            </a:r>
            <a:r>
              <a:rPr lang="en-ZA" dirty="0" smtClean="0">
                <a:solidFill>
                  <a:schemeClr val="bg1"/>
                </a:solidFill>
                <a:latin typeface="Arial" pitchFamily="34" charset="0"/>
                <a:cs typeface="Arial" pitchFamily="34" charset="0"/>
              </a:rPr>
              <a:t>stage of bids (tender/quotation processes prior </a:t>
            </a:r>
            <a:r>
              <a:rPr lang="en-ZA" dirty="0">
                <a:solidFill>
                  <a:schemeClr val="bg1"/>
                </a:solidFill>
                <a:latin typeface="Arial" pitchFamily="34" charset="0"/>
                <a:cs typeface="Arial" pitchFamily="34" charset="0"/>
              </a:rPr>
              <a:t>to awarding.  This will greatly assist to reduce irregular expenditure</a:t>
            </a:r>
          </a:p>
        </p:txBody>
      </p:sp>
      <p:sp>
        <p:nvSpPr>
          <p:cNvPr id="37" name="Rectangle 36"/>
          <p:cNvSpPr/>
          <p:nvPr/>
        </p:nvSpPr>
        <p:spPr>
          <a:xfrm>
            <a:off x="241885" y="5120604"/>
            <a:ext cx="2710999" cy="369332"/>
          </a:xfrm>
          <a:prstGeom prst="rect">
            <a:avLst/>
          </a:prstGeom>
        </p:spPr>
        <p:txBody>
          <a:bodyPr wrap="none">
            <a:spAutoFit/>
          </a:bodyPr>
          <a:lstStyle/>
          <a:p>
            <a:pPr algn="l">
              <a:spcBef>
                <a:spcPts val="0"/>
              </a:spcBef>
            </a:pPr>
            <a:r>
              <a:rPr lang="en-US" b="1" dirty="0">
                <a:solidFill>
                  <a:schemeClr val="bg1"/>
                </a:solidFill>
                <a:latin typeface="Arial" pitchFamily="34" charset="0"/>
                <a:cs typeface="Arial" pitchFamily="34" charset="0"/>
              </a:rPr>
              <a:t>SCM Control Measures</a:t>
            </a:r>
            <a:endParaRPr lang="en-ZA"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126882428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REATEDBY" val="Advisory Toolbar"/>
  <p:tag name="TOOLBARVERSION" val="0.61"/>
  <p:tag name="TYPE" val="FullPage"/>
  <p:tag name="KEYWORD" val="FULL-PAGE"/>
  <p:tag name="TEMPLATEVERSION" val="15/05/2006 12:44:40"/>
</p:tagLst>
</file>

<file path=ppt/theme/theme1.xml><?xml version="1.0" encoding="utf-8"?>
<a:theme xmlns:a="http://schemas.openxmlformats.org/drawingml/2006/main" name="KPMG Talkbook Full-page Template (2)">
  <a:themeElements>
    <a:clrScheme name="KPMG Talkbook Full-page Template (2) 13">
      <a:dk1>
        <a:srgbClr val="000000"/>
      </a:dk1>
      <a:lt1>
        <a:srgbClr val="FFFFFF"/>
      </a:lt1>
      <a:dk2>
        <a:srgbClr val="0C2D83"/>
      </a:dk2>
      <a:lt2>
        <a:srgbClr val="CCD6E3"/>
      </a:lt2>
      <a:accent1>
        <a:srgbClr val="8AA5CB"/>
      </a:accent1>
      <a:accent2>
        <a:srgbClr val="FAD8AF"/>
      </a:accent2>
      <a:accent3>
        <a:srgbClr val="FFFFFF"/>
      </a:accent3>
      <a:accent4>
        <a:srgbClr val="000000"/>
      </a:accent4>
      <a:accent5>
        <a:srgbClr val="C4CFE2"/>
      </a:accent5>
      <a:accent6>
        <a:srgbClr val="E3C49E"/>
      </a:accent6>
      <a:hlink>
        <a:srgbClr val="F5B36A"/>
      </a:hlink>
      <a:folHlink>
        <a:srgbClr val="AABE75"/>
      </a:folHlink>
    </a:clrScheme>
    <a:fontScheme name="KPMG Talkbook Full-page Template (2)">
      <a:majorFont>
        <a:latin typeface="Univers 45 Light"/>
        <a:ea typeface=""/>
        <a:cs typeface=""/>
      </a:majorFont>
      <a:minorFont>
        <a:latin typeface="Univers 45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2"/>
        </a:solidFill>
        <a:ln w="6350" cap="flat" cmpd="sng" algn="ctr">
          <a:solidFill>
            <a:schemeClr val="tx2"/>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Univers 45 Light" pitchFamily="2" charset="0"/>
          </a:defRPr>
        </a:defPPr>
      </a:lstStyle>
    </a:spDef>
    <a:lnDef>
      <a:spPr bwMode="auto">
        <a:xfrm>
          <a:off x="0" y="0"/>
          <a:ext cx="1" cy="1"/>
        </a:xfrm>
        <a:custGeom>
          <a:avLst/>
          <a:gdLst/>
          <a:ahLst/>
          <a:cxnLst/>
          <a:rect l="0" t="0" r="0" b="0"/>
          <a:pathLst/>
        </a:custGeom>
        <a:solidFill>
          <a:schemeClr val="bg2"/>
        </a:solidFill>
        <a:ln w="6350" cap="flat" cmpd="sng" algn="ctr">
          <a:solidFill>
            <a:schemeClr val="tx2"/>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Univers 45 Light" pitchFamily="2" charset="0"/>
          </a:defRPr>
        </a:defPPr>
      </a:lstStyle>
    </a:lnDef>
  </a:objectDefaults>
  <a:extraClrSchemeLst>
    <a:extraClrScheme>
      <a:clrScheme name="KPMG Talkbook Full-page Template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KPMG Talkbook Full-page Template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KPMG Talkbook Full-page Template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KPMG Talkbook Full-page Template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KPMG Talkbook Full-page Template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KPMG Talkbook Full-page Template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PMG Talkbook Full-page Template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KPMG Talkbook Full-page Template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KPMG Talkbook Full-page Template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KPMG Talkbook Full-page Template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KPMG Talkbook Full-page Template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KPMG Talkbook Full-page Template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KPMG Talkbook Full-page Template (2) 13">
        <a:dk1>
          <a:srgbClr val="000000"/>
        </a:dk1>
        <a:lt1>
          <a:srgbClr val="FFFFFF"/>
        </a:lt1>
        <a:dk2>
          <a:srgbClr val="0C2D83"/>
        </a:dk2>
        <a:lt2>
          <a:srgbClr val="CCD6E3"/>
        </a:lt2>
        <a:accent1>
          <a:srgbClr val="8AA5CB"/>
        </a:accent1>
        <a:accent2>
          <a:srgbClr val="FAD8AF"/>
        </a:accent2>
        <a:accent3>
          <a:srgbClr val="FFFFFF"/>
        </a:accent3>
        <a:accent4>
          <a:srgbClr val="000000"/>
        </a:accent4>
        <a:accent5>
          <a:srgbClr val="C4CFE2"/>
        </a:accent5>
        <a:accent6>
          <a:srgbClr val="E3C49E"/>
        </a:accent6>
        <a:hlink>
          <a:srgbClr val="F5B36A"/>
        </a:hlink>
        <a:folHlink>
          <a:srgbClr val="AABE7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18612999</TotalTime>
  <Words>1226</Words>
  <Application>Microsoft Office PowerPoint</Application>
  <PresentationFormat>A4 Paper (210x297 mm)</PresentationFormat>
  <Paragraphs>277</Paragraphs>
  <Slides>18</Slides>
  <Notes>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KPMG Talkbook Full-page Template (2)</vt:lpstr>
      <vt:lpstr>Slide 0</vt:lpstr>
      <vt:lpstr>TABLE OF CONTENTS</vt:lpstr>
      <vt:lpstr>ABBREVIATIONS</vt:lpstr>
      <vt:lpstr>Slide 3</vt:lpstr>
      <vt:lpstr>Slide 4</vt:lpstr>
      <vt:lpstr>3. The Objectives of OCPO</vt:lpstr>
      <vt:lpstr>4. Domains and operational functions</vt:lpstr>
      <vt:lpstr>Slide 7</vt:lpstr>
      <vt:lpstr>Slide 8</vt:lpstr>
      <vt:lpstr>Slide 9</vt:lpstr>
      <vt:lpstr>6. Business OPERATIONal FINDINGS</vt:lpstr>
      <vt:lpstr>Slide 11</vt:lpstr>
      <vt:lpstr>Slide 12</vt:lpstr>
      <vt:lpstr>Slide 13</vt:lpstr>
      <vt:lpstr>8. OCPO Operating Model</vt:lpstr>
      <vt:lpstr>9. Key Departure Points of intervention</vt:lpstr>
      <vt:lpstr>11. BASIC METHODOLOGY</vt:lpstr>
      <vt:lpstr>Slide 17</vt:lpstr>
    </vt:vector>
  </TitlesOfParts>
  <Company>KPMG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KPMG Full Page Talkbook Template</dc:title>
  <dc:creator>FAS Presentation Graphics</dc:creator>
  <cp:lastModifiedBy>PUMZA</cp:lastModifiedBy>
  <cp:revision>1672</cp:revision>
  <cp:lastPrinted>2015-03-27T10:59:55Z</cp:lastPrinted>
  <dcterms:created xsi:type="dcterms:W3CDTF">2005-09-07T09:55:31Z</dcterms:created>
  <dcterms:modified xsi:type="dcterms:W3CDTF">2016-03-10T10:22:14Z</dcterms:modified>
</cp:coreProperties>
</file>