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388" r:id="rId2"/>
    <p:sldId id="385" r:id="rId3"/>
    <p:sldId id="391" r:id="rId4"/>
    <p:sldId id="392" r:id="rId5"/>
    <p:sldId id="260" r:id="rId6"/>
    <p:sldId id="333" r:id="rId7"/>
    <p:sldId id="393" r:id="rId8"/>
    <p:sldId id="448" r:id="rId9"/>
    <p:sldId id="394" r:id="rId10"/>
    <p:sldId id="395" r:id="rId11"/>
    <p:sldId id="396" r:id="rId12"/>
    <p:sldId id="397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  <p:sldId id="410" r:id="rId25"/>
    <p:sldId id="411" r:id="rId26"/>
    <p:sldId id="412" r:id="rId27"/>
    <p:sldId id="413" r:id="rId28"/>
    <p:sldId id="414" r:id="rId29"/>
    <p:sldId id="415" r:id="rId30"/>
    <p:sldId id="416" r:id="rId31"/>
    <p:sldId id="417" r:id="rId32"/>
    <p:sldId id="418" r:id="rId33"/>
    <p:sldId id="419" r:id="rId34"/>
    <p:sldId id="420" r:id="rId35"/>
    <p:sldId id="421" r:id="rId36"/>
    <p:sldId id="452" r:id="rId37"/>
    <p:sldId id="425" r:id="rId38"/>
    <p:sldId id="426" r:id="rId39"/>
    <p:sldId id="423" r:id="rId40"/>
    <p:sldId id="436" r:id="rId41"/>
    <p:sldId id="437" r:id="rId42"/>
    <p:sldId id="430" r:id="rId43"/>
    <p:sldId id="450" r:id="rId44"/>
    <p:sldId id="440" r:id="rId45"/>
    <p:sldId id="442" r:id="rId46"/>
    <p:sldId id="443" r:id="rId47"/>
    <p:sldId id="444" r:id="rId48"/>
    <p:sldId id="445" r:id="rId49"/>
    <p:sldId id="446" r:id="rId50"/>
    <p:sldId id="434" r:id="rId51"/>
    <p:sldId id="377" r:id="rId52"/>
    <p:sldId id="378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4EEE7-B58E-41E0-A2C1-A846E25E1B2C}" type="datetimeFigureOut">
              <a:rPr lang="en-ZA" smtClean="0"/>
              <a:pPr/>
              <a:t>2016/03/10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9A7C6-3E1D-4F01-82EA-730C39B6BEA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5107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9A7C6-3E1D-4F01-82EA-730C39B6BEAA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64247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E5A5F-0D45-4186-A0EC-2947608A7667}" type="slidenum">
              <a:rPr lang="en-ZA" smtClean="0"/>
              <a:pPr/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08643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D4BF7-9284-4BBA-89C1-DD286D26E40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6977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D4BF7-9284-4BBA-89C1-DD286D26E400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632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D4BF7-9284-4BBA-89C1-DD286D26E400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8631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B7E-00DF-49AD-BCFB-54B4E87141DC}" type="slidenum">
              <a:rPr lang="en-ZA" smtClean="0"/>
              <a:pPr/>
              <a:t>36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865272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D4BF7-9284-4BBA-89C1-DD286D26E400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05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D4BF7-9284-4BBA-89C1-DD286D26E40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5552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D4BF7-9284-4BBA-89C1-DD286D26E40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539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D4BF7-9284-4BBA-89C1-DD286D26E40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0056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D4BF7-9284-4BBA-89C1-DD286D26E40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0768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D4BF7-9284-4BBA-89C1-DD286D26E40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6180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E5A5F-0D45-4186-A0EC-2947608A7667}" type="slidenum">
              <a:rPr lang="en-ZA" smtClean="0"/>
              <a:pPr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38096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E5A5F-0D45-4186-A0EC-2947608A7667}" type="slidenum">
              <a:rPr lang="en-ZA" smtClean="0"/>
              <a:pPr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60289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D4BF7-9284-4BBA-89C1-DD286D26E40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418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0AF-FA08-4FF7-B265-436EB021D4D4}" type="datetimeFigureOut">
              <a:rPr lang="en-ZA" smtClean="0"/>
              <a:pPr/>
              <a:t>2016/03/10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49C6-EC15-42BE-A10D-10C23C96EB1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9116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0AF-FA08-4FF7-B265-436EB021D4D4}" type="datetimeFigureOut">
              <a:rPr lang="en-ZA" smtClean="0"/>
              <a:pPr/>
              <a:t>2016/03/10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49C6-EC15-42BE-A10D-10C23C96EB1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4613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0AF-FA08-4FF7-B265-436EB021D4D4}" type="datetimeFigureOut">
              <a:rPr lang="en-ZA" smtClean="0"/>
              <a:pPr/>
              <a:t>2016/03/10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49C6-EC15-42BE-A10D-10C23C96EB1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339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0AF-FA08-4FF7-B265-436EB021D4D4}" type="datetimeFigureOut">
              <a:rPr lang="en-ZA" smtClean="0"/>
              <a:pPr/>
              <a:t>2016/03/10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49C6-EC15-42BE-A10D-10C23C96EB1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3422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0AF-FA08-4FF7-B265-436EB021D4D4}" type="datetimeFigureOut">
              <a:rPr lang="en-ZA" smtClean="0"/>
              <a:pPr/>
              <a:t>2016/03/10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49C6-EC15-42BE-A10D-10C23C96EB1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9584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0AF-FA08-4FF7-B265-436EB021D4D4}" type="datetimeFigureOut">
              <a:rPr lang="en-ZA" smtClean="0"/>
              <a:pPr/>
              <a:t>2016/03/10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49C6-EC15-42BE-A10D-10C23C96EB1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154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0AF-FA08-4FF7-B265-436EB021D4D4}" type="datetimeFigureOut">
              <a:rPr lang="en-ZA" smtClean="0"/>
              <a:pPr/>
              <a:t>2016/03/10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49C6-EC15-42BE-A10D-10C23C96EB1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6329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0AF-FA08-4FF7-B265-436EB021D4D4}" type="datetimeFigureOut">
              <a:rPr lang="en-ZA" smtClean="0"/>
              <a:pPr/>
              <a:t>2016/03/10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49C6-EC15-42BE-A10D-10C23C96EB1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360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0AF-FA08-4FF7-B265-436EB021D4D4}" type="datetimeFigureOut">
              <a:rPr lang="en-ZA" smtClean="0"/>
              <a:pPr/>
              <a:t>2016/03/10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49C6-EC15-42BE-A10D-10C23C96EB1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403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0AF-FA08-4FF7-B265-436EB021D4D4}" type="datetimeFigureOut">
              <a:rPr lang="en-ZA" smtClean="0"/>
              <a:pPr/>
              <a:t>2016/03/10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49C6-EC15-42BE-A10D-10C23C96EB1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183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0AF-FA08-4FF7-B265-436EB021D4D4}" type="datetimeFigureOut">
              <a:rPr lang="en-ZA" smtClean="0"/>
              <a:pPr/>
              <a:t>2016/03/10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49C6-EC15-42BE-A10D-10C23C96EB1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1850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F0AF-FA08-4FF7-B265-436EB021D4D4}" type="datetimeFigureOut">
              <a:rPr lang="en-ZA" smtClean="0"/>
              <a:pPr/>
              <a:t>2016/03/10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049C6-EC15-42BE-A10D-10C23C96EB1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9656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04800" y="323850"/>
            <a:ext cx="835977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3600" dirty="0">
              <a:latin typeface="Calibri" pitchFamily="34" charset="0"/>
              <a:ea typeface="ＭＳ Ｐゴシック"/>
              <a:cs typeface="ＭＳ Ｐゴシック"/>
            </a:endParaRPr>
          </a:p>
          <a:p>
            <a:pPr algn="ctr">
              <a:defRPr/>
            </a:pPr>
            <a:endParaRPr lang="en-US" sz="2000" b="1" dirty="0">
              <a:latin typeface="+mj-lt"/>
              <a:ea typeface="ＭＳ Ｐゴシック"/>
              <a:cs typeface="ＭＳ Ｐゴシック"/>
            </a:endParaRPr>
          </a:p>
          <a:p>
            <a:pPr algn="ctr">
              <a:defRPr/>
            </a:pPr>
            <a:endParaRPr lang="en-US" sz="2000" b="1" dirty="0">
              <a:latin typeface="+mj-lt"/>
              <a:ea typeface="ＭＳ Ｐゴシック"/>
              <a:cs typeface="ＭＳ Ｐゴシック"/>
            </a:endParaRPr>
          </a:p>
          <a:p>
            <a:pPr algn="ctr">
              <a:defRPr/>
            </a:pPr>
            <a:endParaRPr lang="en-US" sz="2000" b="1" dirty="0">
              <a:latin typeface="+mj-lt"/>
              <a:ea typeface="ＭＳ Ｐゴシック"/>
              <a:cs typeface="ＭＳ Ｐゴシック"/>
            </a:endParaRPr>
          </a:p>
          <a:p>
            <a:pPr algn="ctr">
              <a:defRPr/>
            </a:pPr>
            <a:endParaRPr lang="en-US" sz="2000" b="1" dirty="0">
              <a:latin typeface="+mj-lt"/>
              <a:ea typeface="ＭＳ Ｐゴシック"/>
              <a:cs typeface="ＭＳ Ｐゴシック"/>
            </a:endParaRPr>
          </a:p>
          <a:p>
            <a:pPr algn="ctr">
              <a:defRPr/>
            </a:pPr>
            <a:r>
              <a:rPr lang="en-ZA" sz="2400" b="1" dirty="0">
                <a:solidFill>
                  <a:prstClr val="black"/>
                </a:solidFill>
                <a:latin typeface="+mj-lt"/>
              </a:rPr>
              <a:t>SPECIAL PRESIDENTIAL PACKAGE FOR </a:t>
            </a:r>
            <a:r>
              <a:rPr lang="en-ZA" sz="2400" b="1" dirty="0" smtClean="0">
                <a:solidFill>
                  <a:prstClr val="black"/>
                </a:solidFill>
                <a:latin typeface="+mj-lt"/>
              </a:rPr>
              <a:t>THE REVITALIZATION OF DISTRESSED </a:t>
            </a:r>
            <a:r>
              <a:rPr lang="en-ZA" sz="2400" b="1" dirty="0">
                <a:solidFill>
                  <a:prstClr val="black"/>
                </a:solidFill>
                <a:latin typeface="+mj-lt"/>
              </a:rPr>
              <a:t>MINING </a:t>
            </a:r>
            <a:r>
              <a:rPr lang="en-ZA" sz="2400" b="1" dirty="0" smtClean="0">
                <a:solidFill>
                  <a:prstClr val="black"/>
                </a:solidFill>
                <a:latin typeface="+mj-lt"/>
              </a:rPr>
              <a:t>COMMUNITIES - </a:t>
            </a:r>
            <a:r>
              <a:rPr lang="en-US" sz="2400" b="1" dirty="0" smtClean="0">
                <a:latin typeface="+mj-lt"/>
                <a:ea typeface="ＭＳ Ｐゴシック"/>
                <a:cs typeface="ＭＳ Ｐゴシック"/>
              </a:rPr>
              <a:t>HUMAN SETTLEMENTS INTERVENTIONS </a:t>
            </a:r>
            <a:r>
              <a:rPr lang="en-US" sz="2400" b="1" dirty="0">
                <a:latin typeface="+mj-lt"/>
                <a:ea typeface="ＭＳ Ｐゴシック"/>
                <a:cs typeface="ＭＳ Ｐゴシック"/>
              </a:rPr>
              <a:t>IN MINING </a:t>
            </a:r>
            <a:r>
              <a:rPr lang="en-US" sz="2400" b="1" dirty="0" smtClean="0">
                <a:latin typeface="+mj-lt"/>
                <a:ea typeface="ＭＳ Ｐゴシック"/>
                <a:cs typeface="ＭＳ Ｐゴシック"/>
              </a:rPr>
              <a:t>TOWNS</a:t>
            </a:r>
          </a:p>
          <a:p>
            <a:pPr algn="ctr">
              <a:defRPr/>
            </a:pPr>
            <a:endParaRPr lang="en-US" sz="2400" b="1" dirty="0">
              <a:latin typeface="+mj-lt"/>
              <a:ea typeface="ＭＳ Ｐゴシック"/>
              <a:cs typeface="ＭＳ Ｐゴシック"/>
            </a:endParaRPr>
          </a:p>
          <a:p>
            <a:pPr algn="ctr">
              <a:defRPr/>
            </a:pPr>
            <a:r>
              <a:rPr lang="en-US" sz="2200" b="1" dirty="0">
                <a:latin typeface="+mj-lt"/>
                <a:ea typeface="ＭＳ Ｐゴシック"/>
                <a:cs typeface="ＭＳ Ｐゴシック"/>
              </a:rPr>
              <a:t>  </a:t>
            </a:r>
            <a:r>
              <a:rPr lang="en-US" sz="2200" b="1" dirty="0" smtClean="0">
                <a:latin typeface="+mj-lt"/>
                <a:ea typeface="ＭＳ Ｐゴシック"/>
                <a:cs typeface="ＭＳ Ｐゴシック"/>
              </a:rPr>
              <a:t> HUMAN SETTLEMENTS PORTFOLIO COMMITTEE </a:t>
            </a:r>
            <a:endParaRPr lang="en-US" sz="2200" b="1" dirty="0">
              <a:latin typeface="+mj-lt"/>
              <a:ea typeface="ＭＳ Ｐゴシック"/>
              <a:cs typeface="ＭＳ Ｐゴシック"/>
            </a:endParaRPr>
          </a:p>
          <a:p>
            <a:pPr algn="ctr">
              <a:defRPr/>
            </a:pPr>
            <a:endParaRPr lang="en-US" sz="2200" b="1" dirty="0">
              <a:latin typeface="+mj-lt"/>
              <a:ea typeface="ＭＳ Ｐゴシック"/>
              <a:cs typeface="ＭＳ Ｐゴシック"/>
            </a:endParaRPr>
          </a:p>
          <a:p>
            <a:pPr algn="ctr">
              <a:defRPr/>
            </a:pPr>
            <a:r>
              <a:rPr lang="en-US" sz="2200" b="1" dirty="0" smtClean="0">
                <a:latin typeface="+mj-lt"/>
                <a:ea typeface="ＭＳ Ｐゴシック"/>
                <a:cs typeface="ＭＳ Ｐゴシック"/>
              </a:rPr>
              <a:t>08 MARCH 2016</a:t>
            </a:r>
            <a:endParaRPr lang="en-US" sz="2200" b="1" dirty="0">
              <a:latin typeface="+mj-lt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2800" b="1" dirty="0">
              <a:latin typeface="+mj-lt"/>
              <a:ea typeface="ＭＳ Ｐゴシック"/>
              <a:cs typeface="ＭＳ Ｐゴシック"/>
            </a:endParaRPr>
          </a:p>
        </p:txBody>
      </p:sp>
      <p:sp>
        <p:nvSpPr>
          <p:cNvPr id="205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898989"/>
                </a:solidFill>
                <a:latin typeface="Calibri" pitchFamily="34" charset="0"/>
              </a:rPr>
              <a:t>Confidential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062" y="0"/>
            <a:ext cx="2381250" cy="141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2214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3.1 Free State: </a:t>
            </a:r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Matjhabeng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1592600"/>
              </p:ext>
            </p:extLst>
          </p:nvPr>
        </p:nvGraphicFramePr>
        <p:xfrm>
          <a:off x="107505" y="692696"/>
          <a:ext cx="8928990" cy="555832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17995"/>
                <a:gridCol w="840132"/>
                <a:gridCol w="922192"/>
                <a:gridCol w="802045"/>
                <a:gridCol w="1066540"/>
                <a:gridCol w="1066540"/>
                <a:gridCol w="928076"/>
                <a:gridCol w="1066540"/>
                <a:gridCol w="1118930"/>
              </a:tblGrid>
              <a:tr h="5333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6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8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Welkom</a:t>
                      </a:r>
                      <a:r>
                        <a:rPr lang="en-ZA" sz="11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Thabong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11 094 700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</a:t>
                      </a:r>
                      <a:r>
                        <a:rPr lang="en-ZA" sz="1100" baseline="0" dirty="0" smtClean="0">
                          <a:effectLst/>
                        </a:rPr>
                        <a:t>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98%</a:t>
                      </a:r>
                      <a:r>
                        <a:rPr lang="en-ZA" sz="11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Work in progress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Bronville-two rooms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5 547 350</a:t>
                      </a: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</a:t>
                      </a:r>
                      <a:r>
                        <a:rPr lang="en-ZA" sz="1100" baseline="0" dirty="0" smtClean="0">
                          <a:effectLst/>
                        </a:rPr>
                        <a:t>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96%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Work in progress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Thandanani</a:t>
                      </a:r>
                      <a:r>
                        <a:rPr lang="en-ZA" sz="11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sewer and water reticulation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39 675 003</a:t>
                      </a: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2013/14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</a:t>
                      </a:r>
                      <a:r>
                        <a:rPr lang="en-ZA" sz="1100" baseline="0" dirty="0" smtClean="0">
                          <a:effectLst/>
                        </a:rPr>
                        <a:t>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Complete</a:t>
                      </a:r>
                      <a:r>
                        <a:rPr lang="en-ZA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Thandanani green field</a:t>
                      </a:r>
                      <a:endParaRPr lang="en-ZA" sz="12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12 226 064</a:t>
                      </a: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</a:t>
                      </a:r>
                      <a:r>
                        <a:rPr lang="en-ZA" sz="1100" baseline="0" dirty="0" smtClean="0">
                          <a:effectLst/>
                        </a:rPr>
                        <a:t>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At Practical Completion Stage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Work in progress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Welkom</a:t>
                      </a:r>
                      <a:r>
                        <a:rPr lang="en-ZA" sz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Bedilla 200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168 131</a:t>
                      </a: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</a:t>
                      </a:r>
                      <a:r>
                        <a:rPr lang="en-ZA" sz="1100" baseline="0" dirty="0" smtClean="0">
                          <a:effectLst/>
                        </a:rPr>
                        <a:t>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Complete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Bronville 200 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1 008 789</a:t>
                      </a: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2013/14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</a:t>
                      </a:r>
                      <a:r>
                        <a:rPr lang="en-ZA" sz="1100" baseline="0" dirty="0" smtClean="0">
                          <a:effectLst/>
                        </a:rPr>
                        <a:t>5FY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80% Complete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80% complete 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Marriespriut</a:t>
                      </a:r>
                      <a:r>
                        <a:rPr lang="en-ZA" sz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CRU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156 400 000</a:t>
                      </a: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201/14FY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</a:t>
                      </a:r>
                      <a:r>
                        <a:rPr lang="en-ZA" sz="1100" baseline="0" dirty="0" smtClean="0">
                          <a:effectLst/>
                        </a:rPr>
                        <a:t>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 progress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Work in progress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Welkom</a:t>
                      </a:r>
                      <a:r>
                        <a:rPr lang="en-ZA" sz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300 Quick Leap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5 715  833</a:t>
                      </a: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2013/14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</a:t>
                      </a:r>
                      <a:r>
                        <a:rPr lang="en-ZA" sz="1100" baseline="0" dirty="0" smtClean="0">
                          <a:effectLst/>
                        </a:rPr>
                        <a:t>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Complete</a:t>
                      </a:r>
                      <a:r>
                        <a:rPr lang="en-ZA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4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3.1 Free State: </a:t>
            </a:r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Matjhabeng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1258636"/>
              </p:ext>
            </p:extLst>
          </p:nvPr>
        </p:nvGraphicFramePr>
        <p:xfrm>
          <a:off x="-26504" y="836712"/>
          <a:ext cx="9170504" cy="602128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20553"/>
                <a:gridCol w="674450"/>
                <a:gridCol w="1163341"/>
                <a:gridCol w="593366"/>
                <a:gridCol w="1086625"/>
                <a:gridCol w="1086625"/>
                <a:gridCol w="945553"/>
                <a:gridCol w="1086625"/>
                <a:gridCol w="1213366"/>
              </a:tblGrid>
              <a:tr h="36380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147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50786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Welkom 1400 Quick Leap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8 405 637.00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2014/15FY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</a:t>
                      </a:r>
                      <a:r>
                        <a:rPr lang="en-ZA" sz="1100" baseline="0" dirty="0" smtClean="0">
                          <a:effectLst/>
                        </a:rPr>
                        <a:t>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 progress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Work in progress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04866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Bronville: erven 32179,23180,32371 (ext 10 homestead 668)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798 016.00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2015/16 FY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Site establishment In progress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3893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Bronville Freedom square: Erven14136,155414,28068,28069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417 901.00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2015/2016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2015/16FY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Site establishment planned Jan 16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3893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Nyakallong, 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100-portion 8 of 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uitkyk 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256 020.00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</a:t>
                      </a:r>
                      <a:r>
                        <a:rPr lang="en-ZA" sz="1100" baseline="0" dirty="0" smtClean="0">
                          <a:effectLst/>
                        </a:rPr>
                        <a:t>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Site</a:t>
                      </a:r>
                      <a:r>
                        <a:rPr lang="en-ZA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establishment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Planned Jan 16</a:t>
                      </a:r>
                      <a:endParaRPr lang="en-ZA" sz="10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Work in progress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4843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Kutlanong,  (Odendalsrus) : Portion 2 remnder of Leeubosch 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268 366.00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</a:t>
                      </a:r>
                      <a:r>
                        <a:rPr lang="en-ZA" sz="1100" baseline="0" dirty="0" smtClean="0">
                          <a:effectLst/>
                        </a:rPr>
                        <a:t>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 progress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Work in progress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907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Phokeng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949 868.00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</a:t>
                      </a:r>
                      <a:r>
                        <a:rPr lang="en-ZA" sz="1100" baseline="0" dirty="0" smtClean="0">
                          <a:effectLst/>
                        </a:rPr>
                        <a:t>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 progress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Work in progress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907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Bronville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548 247.00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</a:t>
                      </a:r>
                      <a:r>
                        <a:rPr lang="en-ZA" sz="1100" baseline="0" dirty="0" smtClean="0">
                          <a:effectLst/>
                        </a:rPr>
                        <a:t>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 progress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Work in progress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907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 Hostel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285 600 000.00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</a:t>
                      </a:r>
                      <a:r>
                        <a:rPr lang="en-ZA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progress</a:t>
                      </a:r>
                      <a:endParaRPr lang="en-ZA" sz="10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Feasibility</a:t>
                      </a:r>
                      <a:r>
                        <a:rPr lang="en-ZA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studies underway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67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3.1 Free State: </a:t>
            </a:r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Matjhabeng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083359"/>
              </p:ext>
            </p:extLst>
          </p:nvPr>
        </p:nvGraphicFramePr>
        <p:xfrm>
          <a:off x="107505" y="844430"/>
          <a:ext cx="9000999" cy="409673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17995"/>
                <a:gridCol w="840132"/>
                <a:gridCol w="994200"/>
                <a:gridCol w="730037"/>
                <a:gridCol w="1066540"/>
                <a:gridCol w="1066540"/>
                <a:gridCol w="928076"/>
                <a:gridCol w="1066540"/>
                <a:gridCol w="1190939"/>
              </a:tblGrid>
              <a:tr h="62062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52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939586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Harmony 3- 500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180 000 000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</a:t>
                      </a:r>
                      <a:r>
                        <a:rPr lang="en-ZA" sz="1100" baseline="0" dirty="0" smtClean="0">
                          <a:effectLst/>
                        </a:rPr>
                        <a:t>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In</a:t>
                      </a:r>
                      <a:r>
                        <a:rPr lang="en-US" sz="1000" baseline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 progress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Feasibility</a:t>
                      </a:r>
                      <a:r>
                        <a:rPr lang="en-ZA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studies underway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39586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Welkom </a:t>
                      </a: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Thabong 100 rectification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FS: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</a:t>
                      </a:r>
                      <a:r>
                        <a:rPr lang="en-ZA" sz="1100" baseline="0" dirty="0" smtClean="0">
                          <a:effectLst/>
                        </a:rPr>
                        <a:t>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Complete</a:t>
                      </a:r>
                      <a:r>
                        <a:rPr lang="en-US" sz="1000" baseline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 d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N</a:t>
                      </a:r>
                      <a:r>
                        <a:rPr lang="en-ZA" sz="1100" baseline="0" dirty="0" smtClean="0">
                          <a:effectLst/>
                        </a:rPr>
                        <a:t> / 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N/A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441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Bokahosane Ba Bana special Needs Hsg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FS:DHS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Assessment of </a:t>
                      </a:r>
                      <a:r>
                        <a:rPr lang="en-ZA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IS with the area completed 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940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-27384"/>
            <a:ext cx="7643866" cy="57606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820372" cy="4968552"/>
          </a:xfrm>
        </p:spPr>
        <p:txBody>
          <a:bodyPr/>
          <a:lstStyle/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b="1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ctr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r>
              <a:rPr lang="en-ZA" b="1" dirty="0" smtClean="0">
                <a:solidFill>
                  <a:srgbClr val="874515">
                    <a:lumMod val="75000"/>
                  </a:srgbClr>
                </a:solidFill>
                <a:ea typeface="Calibri"/>
                <a:cs typeface="Times New Roman"/>
              </a:rPr>
              <a:t>3.2   Limpopo</a:t>
            </a:r>
            <a:endParaRPr lang="en-ZA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60432" y="6424062"/>
            <a:ext cx="683568" cy="4001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1CEF7C-0479-4D8B-85C2-EAB109B32C17}" type="slidenum">
              <a:rPr lang="en-ZA" smtClean="0"/>
              <a:pPr>
                <a:defRPr/>
              </a:pPr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1551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76064"/>
          </a:xfrm>
        </p:spPr>
        <p:txBody>
          <a:bodyPr>
            <a:normAutofit fontScale="90000"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3.2. Limpopo: Fetakgomo, Tubatse, Elias Motsoaledi, Lephalale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5965445"/>
              </p:ext>
            </p:extLst>
          </p:nvPr>
        </p:nvGraphicFramePr>
        <p:xfrm>
          <a:off x="77808" y="620688"/>
          <a:ext cx="9036496" cy="61277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31458"/>
                <a:gridCol w="850248"/>
                <a:gridCol w="1042630"/>
                <a:gridCol w="702367"/>
                <a:gridCol w="989313"/>
                <a:gridCol w="1080120"/>
                <a:gridCol w="1044624"/>
                <a:gridCol w="971600"/>
                <a:gridCol w="1224136"/>
              </a:tblGrid>
              <a:tr h="315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6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260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Smashblock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Land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not suitable for 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Discussions underway for suitable land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2764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Northam(Anglo American)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1 305 000.00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Construction in progress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Delays in approval of beneficiaries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0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Mashifane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Tribal land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Township establishment process 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underway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022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Several Villages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870 000.00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 progress  ( rectification)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022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Several Villages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</a:t>
                      </a:r>
                      <a:r>
                        <a:rPr lang="en-ZA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36 520 000.00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022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Motetema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Township establ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process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0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Hlogotlou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Tribal land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Formalisation of 700 sites 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 process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5066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Serveral Villages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16 600 000.00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Construction in progress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49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Marapong</a:t>
                      </a:r>
                      <a:endParaRPr lang="en-ZA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45 080 000.00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Illegal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occupation of land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Provision of funding for services and land prep.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022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Marapong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2 175 000.00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001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3.2. Limpopo: Fetakgomo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, Tubatse, Elias Motsoaledi, Lephalale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612721"/>
              </p:ext>
            </p:extLst>
          </p:nvPr>
        </p:nvGraphicFramePr>
        <p:xfrm>
          <a:off x="83755" y="1340768"/>
          <a:ext cx="9036494" cy="551723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31456"/>
                <a:gridCol w="850248"/>
                <a:gridCol w="1150134"/>
                <a:gridCol w="594863"/>
                <a:gridCol w="1079380"/>
                <a:gridCol w="1079380"/>
                <a:gridCol w="939250"/>
                <a:gridCol w="987647"/>
                <a:gridCol w="1224136"/>
              </a:tblGrid>
              <a:tr h="4556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56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83613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Marapong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2 175 000.00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Designs completed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Finalise appointment service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providers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Appoint contractor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78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Several Villages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34 611 000.00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Under construction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Rural housing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2678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Steenbokpan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3 600 000.00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Finalisation of appointment of service provider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2678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Groofontein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3 600 000.00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Private unsuitable land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Alternative land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identification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613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Marapong ext3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11 421 000.00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Finalise appointment of service provider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2678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Ellisras ext 102 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10 000 000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Finalisation of appointment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Appointment of service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provider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55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3.2. Limpopo: Fetakgomo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, Tubatse, Elias Motsoaledi, Lephalale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9952254"/>
              </p:ext>
            </p:extLst>
          </p:nvPr>
        </p:nvGraphicFramePr>
        <p:xfrm>
          <a:off x="35496" y="908720"/>
          <a:ext cx="9073008" cy="541771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67970"/>
                <a:gridCol w="850248"/>
                <a:gridCol w="1078126"/>
                <a:gridCol w="666871"/>
                <a:gridCol w="1079380"/>
                <a:gridCol w="1079380"/>
                <a:gridCol w="939250"/>
                <a:gridCol w="1079380"/>
                <a:gridCol w="1132403"/>
              </a:tblGrid>
              <a:tr h="21602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6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Altoostyd / Marapong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kumimoji="0" lang="en-ZA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90 000 000.00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Relocation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 provision of services  and conversion of hostel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Finalisation of appointment of contractor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Several Villages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kumimoji="0" lang="en-ZA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2 175 000.00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Communal land rights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Several Villages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kumimoji="0" lang="en-ZA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7 636 000.00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Communal land rights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Fetakgomo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kumimoji="0" lang="en-ZA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Township establishment in progress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Ellisras ext 102 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Appoint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service provider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9943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Thabo Mbeki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kumimoji="0" lang="en-ZA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LCOGHSTA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    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    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Township establishment in 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46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-27384"/>
            <a:ext cx="7643866" cy="57606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7820372" cy="4968552"/>
          </a:xfrm>
        </p:spPr>
        <p:txBody>
          <a:bodyPr/>
          <a:lstStyle/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b="1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indent="0" algn="ctr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r>
              <a:rPr lang="en-ZA" b="1" dirty="0" smtClean="0">
                <a:solidFill>
                  <a:srgbClr val="874515">
                    <a:lumMod val="75000"/>
                  </a:srgbClr>
                </a:solidFill>
                <a:ea typeface="Calibri"/>
                <a:cs typeface="Times New Roman"/>
              </a:rPr>
              <a:t>3.3  </a:t>
            </a:r>
            <a:r>
              <a:rPr lang="en-ZA" b="1" dirty="0">
                <a:solidFill>
                  <a:srgbClr val="874515">
                    <a:lumMod val="75000"/>
                  </a:srgbClr>
                </a:solidFill>
                <a:ea typeface="Calibri"/>
                <a:cs typeface="Times New Roman"/>
              </a:rPr>
              <a:t>Mpumalanga </a:t>
            </a:r>
          </a:p>
          <a:p>
            <a:pPr marL="82296" lvl="0" indent="0" algn="ctr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b="1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algn="ctr">
              <a:buNone/>
            </a:pPr>
            <a:endParaRPr lang="en-ZA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60432" y="6424062"/>
            <a:ext cx="683568" cy="4001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1CEF7C-0479-4D8B-85C2-EAB109B32C17}" type="slidenum">
              <a:rPr lang="en-ZA" smtClean="0"/>
              <a:pPr>
                <a:defRPr/>
              </a:pPr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468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3.3.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Mpumalanga: Emalahleni, Steve </a:t>
            </a:r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Tshwete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7072265"/>
              </p:ext>
            </p:extLst>
          </p:nvPr>
        </p:nvGraphicFramePr>
        <p:xfrm>
          <a:off x="35496" y="1080123"/>
          <a:ext cx="9071993" cy="580526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35901"/>
                <a:gridCol w="853587"/>
                <a:gridCol w="808912"/>
                <a:gridCol w="942940"/>
                <a:gridCol w="1083621"/>
                <a:gridCol w="1083621"/>
                <a:gridCol w="942940"/>
                <a:gridCol w="1083621"/>
                <a:gridCol w="1136850"/>
              </a:tblGrid>
              <a:tr h="55709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3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1284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Rietspruit Mine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84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Various areas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2 635 653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Delays in availability of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developed  sites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Munic in discussion with ABSA dev. Co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84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Hlalanikahle x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69 010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In progress</a:t>
                      </a:r>
                      <a:r>
                        <a:rPr lang="en-ZA" sz="1100" baseline="0" dirty="0" smtClean="0">
                          <a:effectLst/>
                        </a:rPr>
                        <a:t> 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84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Empumelelweni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8 858 677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In</a:t>
                      </a:r>
                      <a:r>
                        <a:rPr lang="en-ZA" sz="1100" baseline="0" dirty="0" smtClean="0">
                          <a:effectLst/>
                        </a:rPr>
                        <a:t> 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84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Empumelelweni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48 236 740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In</a:t>
                      </a:r>
                      <a:r>
                        <a:rPr lang="en-ZA" sz="1100" baseline="0" dirty="0" smtClean="0">
                          <a:effectLst/>
                        </a:rPr>
                        <a:t> 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Contractor slow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Reduction</a:t>
                      </a:r>
                      <a:r>
                        <a:rPr lang="en-ZA" sz="1100" baseline="0" dirty="0" smtClean="0">
                          <a:effectLst/>
                        </a:rPr>
                        <a:t> of scope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84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Various areas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6 560 459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In</a:t>
                      </a:r>
                      <a:r>
                        <a:rPr lang="en-ZA" sz="1100" baseline="0" dirty="0" smtClean="0">
                          <a:effectLst/>
                        </a:rPr>
                        <a:t> 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84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Empumelelweni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2 531 247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progress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84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67 493 418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0245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3.3.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Mpumalanga: Emalahleni, Steve </a:t>
            </a:r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Tshwete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9023307"/>
              </p:ext>
            </p:extLst>
          </p:nvPr>
        </p:nvGraphicFramePr>
        <p:xfrm>
          <a:off x="35496" y="1052736"/>
          <a:ext cx="9071993" cy="574269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35901"/>
                <a:gridCol w="853587"/>
                <a:gridCol w="808912"/>
                <a:gridCol w="942940"/>
                <a:gridCol w="1083621"/>
                <a:gridCol w="1083621"/>
                <a:gridCol w="942940"/>
                <a:gridCol w="1083621"/>
                <a:gridCol w="1136850"/>
              </a:tblGrid>
              <a:tr h="5333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6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8677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28 068 484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in 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Phola, Empumelelweni, Emsagweni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984 913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Slow contractor perfomanace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closely monitoring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Empumelelweni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172 627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poor performance  by contractor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contractor instructed </a:t>
                      </a:r>
                      <a:r>
                        <a:rPr lang="en-ZA" sz="1100" baseline="0" dirty="0" smtClean="0">
                          <a:effectLst/>
                        </a:rPr>
                        <a:t> complete  what it started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Empumelweni ext 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3 388 700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slow contractor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conditions of contract applies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Empulelweni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38 314 765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slow progress by contractor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Klarinet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Klarinet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Klarinet HIS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153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2696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altLang="en-US" sz="4000" b="1" dirty="0" smtClean="0">
                <a:ea typeface="ＭＳ Ｐゴシック" pitchFamily="34" charset="-128"/>
              </a:rPr>
              <a:t>Presentation Outline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19638"/>
          </a:xfrm>
        </p:spPr>
        <p:txBody>
          <a:bodyPr>
            <a:normAutofit/>
          </a:bodyPr>
          <a:lstStyle/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 smtClean="0">
                <a:latin typeface="+mj-lt"/>
              </a:rPr>
              <a:t>Scope of the </a:t>
            </a:r>
            <a:r>
              <a:rPr lang="en-US" sz="2000" b="1" dirty="0">
                <a:latin typeface="+mj-lt"/>
              </a:rPr>
              <a:t>M</a:t>
            </a:r>
            <a:r>
              <a:rPr lang="en-US" sz="2000" b="1" dirty="0" smtClean="0">
                <a:latin typeface="+mj-lt"/>
              </a:rPr>
              <a:t>ining </a:t>
            </a:r>
            <a:r>
              <a:rPr lang="en-US" sz="2000" b="1" dirty="0">
                <a:latin typeface="+mj-lt"/>
              </a:rPr>
              <a:t>T</a:t>
            </a:r>
            <a:r>
              <a:rPr lang="en-US" sz="2000" b="1" dirty="0" smtClean="0">
                <a:latin typeface="+mj-lt"/>
              </a:rPr>
              <a:t>owns Intervention– 15 Mining Towns and 12 Labour-Sending Areas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 smtClean="0">
                <a:latin typeface="+mj-lt"/>
              </a:rPr>
              <a:t>Key Human Settlement Challenges in Mining Towns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 smtClean="0">
                <a:latin typeface="+mj-lt"/>
              </a:rPr>
              <a:t>Reports on Projects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 smtClean="0">
                <a:latin typeface="+mj-lt"/>
              </a:rPr>
              <a:t>Progress: Planning for Informal Settlements Upgrading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 smtClean="0">
                <a:latin typeface="+mj-lt"/>
              </a:rPr>
              <a:t>HSDG Capital Subsidy Funding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 smtClean="0">
                <a:latin typeface="+mj-lt"/>
              </a:rPr>
              <a:t>Contributions of Human Settlements Finance Institutions in Mining Towns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 smtClean="0">
                <a:latin typeface="+mj-lt"/>
              </a:rPr>
              <a:t>Human Settlements Mining Towns Strategy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b="1" dirty="0" smtClean="0">
                <a:latin typeface="+mj-lt"/>
              </a:rPr>
              <a:t>Human Settlements Partnership Projects in Mining Towns</a:t>
            </a:r>
          </a:p>
          <a:p>
            <a:pPr marL="457200" lvl="1" indent="0" algn="just">
              <a:lnSpc>
                <a:spcPct val="150000"/>
              </a:lnSpc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307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>
                <a:solidFill>
                  <a:srgbClr val="898989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xmlns="" val="89623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3.3.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Mpumalanga: Emalahleni, Steve </a:t>
            </a:r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Tshwete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2443792"/>
              </p:ext>
            </p:extLst>
          </p:nvPr>
        </p:nvGraphicFramePr>
        <p:xfrm>
          <a:off x="35496" y="1052736"/>
          <a:ext cx="9071993" cy="554461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96144"/>
                <a:gridCol w="693344"/>
                <a:gridCol w="808912"/>
                <a:gridCol w="942940"/>
                <a:gridCol w="1083621"/>
                <a:gridCol w="1083621"/>
                <a:gridCol w="942940"/>
                <a:gridCol w="1083621"/>
                <a:gridCol w="1136850"/>
              </a:tblGrid>
              <a:tr h="59375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name &amp; location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11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5317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Siyanqoba</a:t>
                      </a:r>
                      <a:endParaRPr lang="en-ZA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appointment of service  provider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3175"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 hall and child care centre, Klarinet</a:t>
                      </a: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1 210 775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2013/14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100</a:t>
                      </a:r>
                      <a:r>
                        <a:rPr lang="en-ZA" sz="1100" baseline="0" dirty="0" smtClean="0">
                          <a:effectLst/>
                        </a:rPr>
                        <a:t> % completed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16867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 of Community Residential Units at Phola Ogies, Emalahleni Local Municipality (164 units)</a:t>
                      </a: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tendering stage for appointment of contractor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317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Rockdale</a:t>
                      </a:r>
                      <a:endParaRPr lang="en-ZA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2 752 854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317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Rockdale</a:t>
                      </a:r>
                      <a:endParaRPr lang="en-ZA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3 576 243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contractor abandoned the site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In process to appoint new contractor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317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Mhluzi ext 4,5,6</a:t>
                      </a:r>
                      <a:endParaRPr lang="en-ZA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402 378</a:t>
                      </a:r>
                    </a:p>
                    <a:p>
                      <a:pPr algn="r" fontAlgn="b"/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2012/13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2012/13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in</a:t>
                      </a:r>
                      <a:r>
                        <a:rPr lang="en-ZA" sz="1100" baseline="0" dirty="0" smtClean="0">
                          <a:effectLst/>
                        </a:rPr>
                        <a:t> 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completion in</a:t>
                      </a:r>
                      <a:r>
                        <a:rPr lang="en-ZA" sz="1100" baseline="0" dirty="0" smtClean="0">
                          <a:effectLst/>
                        </a:rPr>
                        <a:t> 2015/16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03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3.3.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Mpumalanga: Emalahleni, Steve </a:t>
            </a:r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Tshwete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5142043"/>
              </p:ext>
            </p:extLst>
          </p:nvPr>
        </p:nvGraphicFramePr>
        <p:xfrm>
          <a:off x="35496" y="1052736"/>
          <a:ext cx="8948881" cy="536308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35901"/>
                <a:gridCol w="853587"/>
                <a:gridCol w="685800"/>
                <a:gridCol w="942940"/>
                <a:gridCol w="1083621"/>
                <a:gridCol w="1083621"/>
                <a:gridCol w="942940"/>
                <a:gridCol w="1083621"/>
                <a:gridCol w="1136850"/>
              </a:tblGrid>
              <a:tr h="57549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58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247997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Rockdale</a:t>
                      </a:r>
                      <a:endParaRPr lang="en-ZA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4 378 613</a:t>
                      </a:r>
                    </a:p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Munic plans to build a Thusong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centre  in Rockdale not a community hall</a:t>
                      </a:r>
                      <a:endParaRPr lang="en-ZA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Project Relocation approved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084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Tokologo</a:t>
                      </a:r>
                      <a:endParaRPr lang="en-ZA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10 790 482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2011/11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2012/13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Contractor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abandoned the site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Processing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termination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1998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Rockdale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>
                          <a:effectLst/>
                        </a:rPr>
                        <a:t>Planning</a:t>
                      </a:r>
                      <a:r>
                        <a:rPr lang="en-ZA" sz="1100" baseline="0" dirty="0" smtClean="0">
                          <a:effectLst/>
                        </a:rPr>
                        <a:t> </a:t>
                      </a:r>
                      <a:r>
                        <a:rPr lang="en-ZA" sz="1100" dirty="0" smtClean="0">
                          <a:effectLst/>
                        </a:rPr>
                        <a:t>and design of units done</a:t>
                      </a:r>
                      <a:endParaRPr lang="en-ZA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appointment of service  provider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084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Rockdale ext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appointment of service provider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084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Rockdale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084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Hendrina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Planning</a:t>
                      </a:r>
                      <a:r>
                        <a:rPr lang="en-ZA" sz="1100" baseline="0" dirty="0" smtClean="0">
                          <a:effectLst/>
                        </a:rPr>
                        <a:t> design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7732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3.4.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Mpumalanga: Emalahleni, Steve </a:t>
            </a:r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Tshwete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9035264"/>
              </p:ext>
            </p:extLst>
          </p:nvPr>
        </p:nvGraphicFramePr>
        <p:xfrm>
          <a:off x="0" y="260648"/>
          <a:ext cx="8948881" cy="640912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03648"/>
                <a:gridCol w="585840"/>
                <a:gridCol w="685800"/>
                <a:gridCol w="942940"/>
                <a:gridCol w="1083621"/>
                <a:gridCol w="1083621"/>
                <a:gridCol w="942940"/>
                <a:gridCol w="1083621"/>
                <a:gridCol w="1136850"/>
              </a:tblGrid>
              <a:tr h="57549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79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51891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Various areas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1 898 167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89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Moremela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9 621 230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Slow  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Leroro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2 168 356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Progress slow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084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Matibidi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2 235 512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2011/11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Slow contractor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Extension of time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052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Leroro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6 614 837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Slow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contractor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Matibidi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5 889 472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084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r>
                        <a:rPr lang="en-ZA" sz="2800" b="0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 </a:t>
                      </a:r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Residential</a:t>
                      </a:r>
                      <a:r>
                        <a:rPr lang="en-ZA" sz="28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Units</a:t>
                      </a:r>
                      <a:r>
                        <a:rPr lang="en-ZA" sz="2800" b="0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Sabie, </a:t>
                      </a: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Thaba </a:t>
                      </a:r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Chweu Local Municipality.Planning and 5% Construction; Excavations and foundations.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MDHS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657 153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2014/15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Stakeholder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engagement started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Request for appointment 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of service provider started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936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-27384"/>
            <a:ext cx="7643866" cy="57606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7820372" cy="4968552"/>
          </a:xfrm>
        </p:spPr>
        <p:txBody>
          <a:bodyPr/>
          <a:lstStyle/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b="1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ctr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r>
              <a:rPr lang="en-ZA" b="1" dirty="0" smtClean="0">
                <a:solidFill>
                  <a:srgbClr val="874515">
                    <a:lumMod val="75000"/>
                  </a:srgbClr>
                </a:solidFill>
                <a:ea typeface="Calibri"/>
                <a:cs typeface="Times New Roman"/>
              </a:rPr>
              <a:t>3.4  North West</a:t>
            </a:r>
            <a:endParaRPr lang="en-ZA" b="1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algn="ctr">
              <a:buNone/>
            </a:pPr>
            <a:endParaRPr lang="en-ZA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60432" y="6424062"/>
            <a:ext cx="683568" cy="4001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1CEF7C-0479-4D8B-85C2-EAB109B32C17}" type="slidenum">
              <a:rPr lang="en-ZA" smtClean="0"/>
              <a:pPr>
                <a:defRPr/>
              </a:pPr>
              <a:t>23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170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3.4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North West: Rustenburg, Moses Kotane, Madibeng, Matlosana</a:t>
            </a:r>
            <a:br>
              <a:rPr lang="en-ZA" sz="2600" b="1" dirty="0">
                <a:solidFill>
                  <a:srgbClr val="531A17">
                    <a:satMod val="130000"/>
                  </a:srgbClr>
                </a:solidFill>
              </a:rPr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4126174"/>
              </p:ext>
            </p:extLst>
          </p:nvPr>
        </p:nvGraphicFramePr>
        <p:xfrm>
          <a:off x="35496" y="700414"/>
          <a:ext cx="9000999" cy="590179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27013"/>
                <a:gridCol w="846908"/>
                <a:gridCol w="978407"/>
                <a:gridCol w="759736"/>
                <a:gridCol w="1075140"/>
                <a:gridCol w="1075140"/>
                <a:gridCol w="834400"/>
                <a:gridCol w="1296144"/>
                <a:gridCol w="1008111"/>
              </a:tblGrid>
              <a:tr h="5333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6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Sunway Land Purchase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5 412 142.40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Due diligence completed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transfer of the property may lead late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commencement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 is to be speeded up.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MarikanaExt 2 (Social Housing):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18 693 893.10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2015/2016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Illegal occupation of the CRU is at risk from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qualifying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beneficiaries.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Appointment of the SHI to be speeded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Lethlabile Block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17 537 652.00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protests as a result of slow progress on the project and the illegal occupations.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legal</a:t>
                      </a:r>
                      <a:r>
                        <a:rPr lang="en-ZA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been appraised to solve</a:t>
                      </a:r>
                      <a:endParaRPr lang="en-ZA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Rustenburg Meriting Ext 4&amp;5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5 000 000.00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 progress on the project as a result of the untraceable beneficiaries and none availability of bulk water in Ext 4.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Deregistration of untraceable and an intervention for Rand Water to supply in ext 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Bokamoso 1600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6 000 000.00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availability of bulk electricity may lead to delayed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sewer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plant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construction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connection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RLM has been engaged to speed up the process.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Rustenburg Social Housing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13 686 271.28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appointment of an SHI may lead to late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commencement.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Appointment of the SHI to be speeded up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62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3.4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North West: Rustenburg, Moses Kotane, Madibeng, Matlosana</a:t>
            </a:r>
            <a:br>
              <a:rPr lang="en-ZA" sz="2600" b="1" dirty="0">
                <a:solidFill>
                  <a:srgbClr val="531A17">
                    <a:satMod val="130000"/>
                  </a:srgbClr>
                </a:solidFill>
              </a:rPr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0758577"/>
              </p:ext>
            </p:extLst>
          </p:nvPr>
        </p:nvGraphicFramePr>
        <p:xfrm>
          <a:off x="35496" y="548680"/>
          <a:ext cx="9000999" cy="583264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27013"/>
                <a:gridCol w="846908"/>
                <a:gridCol w="978407"/>
                <a:gridCol w="759736"/>
                <a:gridCol w="1075140"/>
                <a:gridCol w="1075140"/>
                <a:gridCol w="935561"/>
                <a:gridCol w="1075140"/>
                <a:gridCol w="1127954"/>
              </a:tblGrid>
              <a:tr h="5333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6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Dwarsberg intergrated development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4 000 000.00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completion of the planning processes.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process is to be speeded up.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Freedom Park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13 686 271.28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availability and bulk services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Engagement with relevant stakeholders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Ikemeleng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4 000 000.00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availability and bulk services.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with relevant stakeholders.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Kgetleng Rivier Flisp &amp; CRU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2 529 000.00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ZA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availability and bulk services.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with relevant stakeholders.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Marikana Prencint (ALS Properties)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18 000 000.00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availability and bulk services.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with relevant stakeholders.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Mmaditlholwe( Marikana)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13 686 271.28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availability and bulk services.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with relevant stakeholders.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Mogwase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4 000 000.00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availability and bulk services.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with relevant stakeholders.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86109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Mogwase 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4 000 000.00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availability and bulk services.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with relevant stakeholders.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43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3.4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North West: Rustenburg, Moses Kotane, Madibeng, Matlosana</a:t>
            </a:r>
            <a:br>
              <a:rPr lang="en-ZA" sz="2600" b="1" dirty="0">
                <a:solidFill>
                  <a:srgbClr val="531A17">
                    <a:satMod val="130000"/>
                  </a:srgbClr>
                </a:solidFill>
              </a:rPr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9491224"/>
              </p:ext>
            </p:extLst>
          </p:nvPr>
        </p:nvGraphicFramePr>
        <p:xfrm>
          <a:off x="35496" y="700414"/>
          <a:ext cx="9000999" cy="558114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27013"/>
                <a:gridCol w="846908"/>
                <a:gridCol w="978407"/>
                <a:gridCol w="759736"/>
                <a:gridCol w="1075140"/>
                <a:gridCol w="973436"/>
                <a:gridCol w="1037265"/>
                <a:gridCol w="1075140"/>
                <a:gridCol w="1127954"/>
              </a:tblGrid>
              <a:tr h="5333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6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Moretele Intergrated development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5 000 000.00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availability and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bulk=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with relevant stakeholders.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Nkaneng (NUSP)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13 686 271.28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2015/2016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availability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bulk services.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with relevant stakeholders. Ion progress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OUKASIE 500 walk -up units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3 278 000.00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availability and bulk services.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with relevant stakeholders.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Popo Molefe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13 686 271.28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availability and bulk services.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with relevant stakeholders.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Refentse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2 500 000.00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availability and bulk services.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with relevant stakeholders.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SCHEERPOORT -700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17 348 105.00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appointment of geotech services provider.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Process to be speeded up.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Sprong Cluster North South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13 686 271.28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availability 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bulk services.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with relevant stakeholders.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Yizo Yizo (Boitetong)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13 686 271.28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availability and bulk services.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with relevant stakeholders.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80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3.4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North West: Rustenburg, Moses Kotane, Madibeng, Matlosana</a:t>
            </a:r>
            <a:br>
              <a:rPr lang="en-ZA" sz="2600" b="1" dirty="0">
                <a:solidFill>
                  <a:srgbClr val="531A17">
                    <a:satMod val="130000"/>
                  </a:srgbClr>
                </a:solidFill>
              </a:rPr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345880"/>
              </p:ext>
            </p:extLst>
          </p:nvPr>
        </p:nvGraphicFramePr>
        <p:xfrm>
          <a:off x="35496" y="700414"/>
          <a:ext cx="9073008" cy="585695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27013"/>
                <a:gridCol w="846908"/>
                <a:gridCol w="978407"/>
                <a:gridCol w="759736"/>
                <a:gridCol w="1075140"/>
                <a:gridCol w="1075140"/>
                <a:gridCol w="935561"/>
                <a:gridCol w="1075140"/>
                <a:gridCol w="1199963"/>
              </a:tblGrid>
              <a:tr h="5333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6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Greenside/ Maubane/Mogogelo  Rural (Vacant Stands)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20 414 248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in Mogogelo protest hampering progress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Contractor warned to perfom in other villages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Kgetleng Borolelo, Reagile 344 DW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17 862 467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2015/2016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Site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Geotechnical conditions – Rocky site  in Borelelo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Engagement of relevant stake holders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Bokamoso 1600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28 069 591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2015/2016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EIA finalised  and services contractor on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site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Awaiting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finalisation of installation of bulk electricity sub station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Engagement</a:t>
                      </a:r>
                      <a:r>
                        <a:rPr lang="en-ZA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Eskom underway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Madibeng Lethabong (Vacant Stands)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8 931 233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Catching up on 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Availability of stands for the development.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MKLM to provide stands to the approved beneficiaries 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Madikwe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7 091 818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Availability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stands  to approved beneficiaries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Contractor to speed up the process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Mothlutung Ext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1 786 246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 complete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None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Rustenburg Rankelenyane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2 308 627.98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Construction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progress but very slow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Contractor</a:t>
                      </a:r>
                      <a:r>
                        <a:rPr lang="en-ZA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put on terms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Boitekong X16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18</a:t>
                      </a:r>
                      <a:r>
                        <a:rPr lang="en-ZA" sz="1100" baseline="0" dirty="0" smtClean="0">
                          <a:effectLst/>
                        </a:rPr>
                        <a:t> 000 000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Bulk services completed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 planning stages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269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3.4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North West: Rustenburg, Moses Kotane, Madibeng, Matlosana</a:t>
            </a:r>
            <a:br>
              <a:rPr lang="en-ZA" sz="2600" b="1" dirty="0">
                <a:solidFill>
                  <a:srgbClr val="531A17">
                    <a:satMod val="130000"/>
                  </a:srgbClr>
                </a:solidFill>
              </a:rPr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2164441"/>
              </p:ext>
            </p:extLst>
          </p:nvPr>
        </p:nvGraphicFramePr>
        <p:xfrm>
          <a:off x="35496" y="700414"/>
          <a:ext cx="9145016" cy="582647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27013"/>
                <a:gridCol w="846908"/>
                <a:gridCol w="1050415"/>
                <a:gridCol w="687728"/>
                <a:gridCol w="1075140"/>
                <a:gridCol w="1075140"/>
                <a:gridCol w="935561"/>
                <a:gridCol w="1075140"/>
                <a:gridCol w="1271971"/>
              </a:tblGrid>
              <a:tr h="5333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6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Borolelo Ext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6 871 950.00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completion of the planning processes.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process is to be speeded up.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Kgetleng Reagile and Borolelo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2 799 412.00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completion of the planning processes.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process is to be speeded up.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Lethabong Ext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12 758 905.00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protests from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qualifying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beneficiaries.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Continuous community engagement </a:t>
                      </a:r>
                    </a:p>
                    <a:p>
                      <a:pPr algn="l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Lethlabile block  G 822/F(1661)/E(1271)/C(958)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24 241 919.50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protests from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qualifying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beneficiaries.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Continuous community engagement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Marknana Ext 2 (Phase 2 BNG)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1 316 000.00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Delays with verification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Marikana Ext 2 BNG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15 845 284.00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2015/2065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Scheduled for hand over Nov 15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Delayed due to lack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 BULK WATER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Millitary Veterans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15 458 905.00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Availability of sewer outfall.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Engagements underway to resolve the issue.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Mooinooi(Mamba)  Ext 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19 138 357.50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Due lack of availability of water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Lan</a:t>
                      </a:r>
                      <a:r>
                        <a:rPr lang="en-ZA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 p</a:t>
                      </a: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urchase</a:t>
                      </a:r>
                      <a:r>
                        <a:rPr lang="en-ZA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and  b</a:t>
                      </a: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ore</a:t>
                      </a:r>
                      <a:r>
                        <a:rPr lang="en-ZA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holes  on purchased land </a:t>
                      </a:r>
                      <a:endParaRPr lang="en-ZA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74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0618"/>
            <a:ext cx="8856984" cy="456054"/>
          </a:xfrm>
        </p:spPr>
        <p:txBody>
          <a:bodyPr>
            <a:normAutofit fontScale="90000"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/>
            </a:r>
            <a:b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</a:br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3.4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North West: Rustenburg, Moses Kotane, Madibeng, Matlosana</a:t>
            </a:r>
            <a:br>
              <a:rPr lang="en-ZA" sz="2600" b="1" dirty="0">
                <a:solidFill>
                  <a:srgbClr val="531A17">
                    <a:satMod val="130000"/>
                  </a:srgbClr>
                </a:solidFill>
              </a:rPr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2589230"/>
              </p:ext>
            </p:extLst>
          </p:nvPr>
        </p:nvGraphicFramePr>
        <p:xfrm>
          <a:off x="70992" y="332657"/>
          <a:ext cx="9073008" cy="677756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27013"/>
                <a:gridCol w="846908"/>
                <a:gridCol w="1050415"/>
                <a:gridCol w="687728"/>
                <a:gridCol w="1075140"/>
                <a:gridCol w="1075140"/>
                <a:gridCol w="935561"/>
                <a:gridCol w="1075140"/>
                <a:gridCol w="1199963"/>
              </a:tblGrid>
              <a:tr h="51165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22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62865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Reagile  8 (insitu)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7 682 653.00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completion of the planning processes.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process is to be speeded up.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6304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Reagile Ext 6 &amp;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3 591 199.08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Beneficiary verification process and developer performance.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MLM to speed up the verification process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06304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Redirile Ext 3 (insitu)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11 483 014.50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Developer performance as the project has been slow.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Developer has been cautioned on the performance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676448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Lethabile PHP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9 847 577.00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progress in construction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Terminated</a:t>
                      </a:r>
                      <a:r>
                        <a:rPr lang="en-ZA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appointment of new contractor underway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8480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Madibeng 704 PHP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15 948 631.25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Developer performance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Terminated in process  for appointment of a replacement contractor</a:t>
                      </a:r>
                      <a:r>
                        <a:rPr lang="en-ZA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8480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Bokfontein 524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13 686 271.28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completion of the planning processes.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process is to be speeded up. Completion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planned end Nov</a:t>
                      </a:r>
                      <a:endParaRPr lang="en-ZA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11900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Kgetleng Reagile Ext 6 &amp;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4 000 000.00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appointment of developer.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Developer relocation to be finalised quickly.</a:t>
                      </a:r>
                    </a:p>
                    <a:p>
                      <a:pPr algn="l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1035877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ISU:  Mbeki Sun (2000)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27 378 225.00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Illegal occupation of the CRU is at risk from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qualifying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beneficiaries.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Appointment of the SHI to be speeded Consumer education  to be conducted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869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ZA" sz="2500" b="1" dirty="0" smtClean="0"/>
              <a:t>Fifteen </a:t>
            </a:r>
            <a:r>
              <a:rPr lang="en-ZA" sz="2500" b="1" dirty="0"/>
              <a:t>P</a:t>
            </a:r>
            <a:r>
              <a:rPr lang="en-ZA" sz="2500" b="1" dirty="0" smtClean="0"/>
              <a:t>riority </a:t>
            </a:r>
            <a:r>
              <a:rPr lang="en-ZA" sz="2500" b="1" dirty="0"/>
              <a:t>M</a:t>
            </a:r>
            <a:r>
              <a:rPr lang="en-ZA" sz="2500" b="1" dirty="0" smtClean="0"/>
              <a:t>ining </a:t>
            </a:r>
            <a:r>
              <a:rPr lang="en-ZA" sz="2500" b="1" dirty="0"/>
              <a:t>T</a:t>
            </a:r>
            <a:r>
              <a:rPr lang="en-ZA" sz="2500" b="1" dirty="0" smtClean="0"/>
              <a:t>owns  for the Revitalisation of Distressed Mining Communities </a:t>
            </a:r>
            <a:endParaRPr lang="en-ZA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688632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ClrTx/>
              <a:buSzTx/>
            </a:pPr>
            <a:r>
              <a:rPr lang="en-ZA" sz="2000" dirty="0" smtClean="0">
                <a:solidFill>
                  <a:srgbClr val="874515">
                    <a:lumMod val="75000"/>
                  </a:srgbClr>
                </a:solidFill>
                <a:ea typeface="Calibri"/>
                <a:cs typeface="Times New Roman"/>
              </a:rPr>
              <a:t>Fifteen </a:t>
            </a:r>
            <a:r>
              <a:rPr lang="en-ZA" sz="2000" dirty="0">
                <a:solidFill>
                  <a:srgbClr val="874515">
                    <a:lumMod val="75000"/>
                  </a:srgbClr>
                </a:solidFill>
                <a:ea typeface="Calibri"/>
                <a:cs typeface="Times New Roman"/>
              </a:rPr>
              <a:t>mining areas in five provinces and their associated labour sending areas have been </a:t>
            </a:r>
            <a:r>
              <a:rPr lang="en-ZA" sz="2000" dirty="0" smtClean="0">
                <a:solidFill>
                  <a:srgbClr val="874515">
                    <a:lumMod val="75000"/>
                  </a:srgbClr>
                </a:solidFill>
                <a:ea typeface="Calibri"/>
                <a:cs typeface="Times New Roman"/>
              </a:rPr>
              <a:t>prioritised for the revitalisation of distressed mining communities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60432" y="6424062"/>
            <a:ext cx="683568" cy="4001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1CEF7C-0479-4D8B-85C2-EAB109B32C17}" type="slidenum">
              <a:rPr lang="en-ZA" smtClean="0"/>
              <a:pPr>
                <a:defRPr/>
              </a:pPr>
              <a:t>3</a:t>
            </a:fld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1834226"/>
              </p:ext>
            </p:extLst>
          </p:nvPr>
        </p:nvGraphicFramePr>
        <p:xfrm>
          <a:off x="539552" y="1988840"/>
          <a:ext cx="7992888" cy="403245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664296"/>
                <a:gridCol w="2664296"/>
                <a:gridCol w="2664296"/>
              </a:tblGrid>
              <a:tr h="33088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MINING TOWNS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30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PROVINCE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DISTRICT MUNICIPALITY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LOCAL MUNICIPALITES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3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Limpopo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Sekhukhune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Fetakgomo, Tubatse, Elias Motsoaledi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88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Waterberg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Lephalale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Gauteng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West Rand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Westonaria, Randfontein, Mogale City, Merafong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3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North West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Bojanala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Rustenburg, Moses Kotane, Madibeng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88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Dr. Kenneth Kaunda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Matlosana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Mpumalanga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Nkangala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Emalahleni, Steve Tshwete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Free State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Lejweleputswa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Matjhabeng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12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3.4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North West: Rustenburg, Moses Kotane, Madibeng, Matlosana</a:t>
            </a:r>
            <a:br>
              <a:rPr lang="en-ZA" sz="2600" b="1" dirty="0">
                <a:solidFill>
                  <a:srgbClr val="531A17">
                    <a:satMod val="130000"/>
                  </a:srgbClr>
                </a:solidFill>
              </a:rPr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14964320"/>
              </p:ext>
            </p:extLst>
          </p:nvPr>
        </p:nvGraphicFramePr>
        <p:xfrm>
          <a:off x="35496" y="700414"/>
          <a:ext cx="9073008" cy="636212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27013"/>
                <a:gridCol w="846908"/>
                <a:gridCol w="1122423"/>
                <a:gridCol w="615720"/>
                <a:gridCol w="1075140"/>
                <a:gridCol w="1075140"/>
                <a:gridCol w="935561"/>
                <a:gridCol w="1075140"/>
                <a:gridCol w="1199963"/>
              </a:tblGrid>
              <a:tr h="5333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6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Rustenburg Seraleng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4 000 000.00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appointment of developer.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Developer relocation to be finalised quickly.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Marikana Ext 2 CRU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27 378 225.00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Illegal occupation of the CRU is at risk from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qualifying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beneficiaries.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Marikana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Steering comm to finalise  qualification criteria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Marikana Ext 2 CRU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27 378 225.00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Illegal occupation of the CRU is at risk from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qualifying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Appointment of the SHI to be speeded 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Madibeng Sunway CRU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30 000 000.00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transfer of the property may lead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start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 is to be speeded up.</a:t>
                      </a:r>
                    </a:p>
                    <a:p>
                      <a:pPr algn="l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Moses Kotane CRU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43 457 500.00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appointment of the developer.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Appointment to be speeded up.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lethlabile CRU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2 560 000.00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completion of the planning processes.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process is to be speeded up.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Saulspoort Phase 1 Maseno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12 758 905.00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Developer performance.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monitoring to ensure that targets are met.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Mabaalstad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19 152 993.00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Developer performance.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monitoring to ensure that targets are met.</a:t>
                      </a:r>
                    </a:p>
                    <a:p>
                      <a:pPr algn="l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Rankunyane (Monnakato)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13 269 261.20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Beneficiary verification process and developer performance.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RLM to speed up the verification process 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983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3.4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North West: Rustenburg, Moses Kotane, Madibeng, Matlosana</a:t>
            </a:r>
            <a:br>
              <a:rPr lang="en-ZA" sz="2600" b="1" dirty="0">
                <a:solidFill>
                  <a:srgbClr val="531A17">
                    <a:satMod val="130000"/>
                  </a:srgbClr>
                </a:solidFill>
              </a:rPr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802095"/>
              </p:ext>
            </p:extLst>
          </p:nvPr>
        </p:nvGraphicFramePr>
        <p:xfrm>
          <a:off x="35496" y="700414"/>
          <a:ext cx="9073008" cy="652595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27013"/>
                <a:gridCol w="846908"/>
                <a:gridCol w="978407"/>
                <a:gridCol w="759736"/>
                <a:gridCol w="1075140"/>
                <a:gridCol w="1075140"/>
                <a:gridCol w="935561"/>
                <a:gridCol w="1338999"/>
                <a:gridCol w="936104"/>
              </a:tblGrid>
              <a:tr h="5333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6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Rustenburg Monakato 515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 complete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Rustenburg 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%</a:t>
                      </a: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complete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Moses Kotane Rural 900 Tantalasi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22 838 439.95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Slow progress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Developer performance.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Warning issued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Rustenburg Rural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1 311 200.00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completion of the planning processes.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 process is to be speeded up.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Moretele Villages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21 112 000.00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completion of the planning processes.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Completion of process by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v 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Moses Kotane Villages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11 334 000.00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completion of the planning processes.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process is to be speeded up.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Ratsagae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2 000 000.00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completion of the planning processes.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process is to be speeded up.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SEGWAELANE -500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20 638 357.50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 completion of the planning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processes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process is to be speeded up.</a:t>
                      </a:r>
                    </a:p>
                    <a:p>
                      <a:pPr algn="l" fontAlgn="t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Madibeng Lethabong (Vacant Stands)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-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Delays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beneficiary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verification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speedy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completion</a:t>
                      </a:r>
                      <a:endParaRPr lang="en-ZA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56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3.4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North West: Rustenburg, Moses Kotane, Madibeng, Matlosana</a:t>
            </a:r>
            <a:br>
              <a:rPr lang="en-ZA" sz="2600" b="1" dirty="0">
                <a:solidFill>
                  <a:srgbClr val="531A17">
                    <a:satMod val="130000"/>
                  </a:srgbClr>
                </a:solidFill>
              </a:rPr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0414092"/>
              </p:ext>
            </p:extLst>
          </p:nvPr>
        </p:nvGraphicFramePr>
        <p:xfrm>
          <a:off x="35496" y="700414"/>
          <a:ext cx="9073008" cy="497154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27013"/>
                <a:gridCol w="846908"/>
                <a:gridCol w="978407"/>
                <a:gridCol w="759736"/>
                <a:gridCol w="1075140"/>
                <a:gridCol w="1075140"/>
                <a:gridCol w="935561"/>
                <a:gridCol w="1338999"/>
                <a:gridCol w="936104"/>
              </a:tblGrid>
              <a:tr h="5333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6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Madibeng Lethabong (Vacant Stands)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-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Delays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beneficiary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verification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speedy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completion</a:t>
                      </a:r>
                      <a:endParaRPr lang="en-ZA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Madibeng Lethabong (Vacant Stands)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8 931 233.50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Construction in progress.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Developer has yet to register milestones.</a:t>
                      </a:r>
                    </a:p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Sunway Village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%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complete,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Mothutlung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terminated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Process to appoint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 replac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ement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Moses Kotane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complete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Mmatau 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%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complete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Saulspoort Ex t3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NW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 complete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94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-27384"/>
            <a:ext cx="7643866" cy="57606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820372" cy="4968552"/>
          </a:xfrm>
        </p:spPr>
        <p:txBody>
          <a:bodyPr/>
          <a:lstStyle/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b="1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ctr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r>
              <a:rPr lang="en-ZA" b="1" dirty="0" smtClean="0">
                <a:solidFill>
                  <a:srgbClr val="874515">
                    <a:lumMod val="75000"/>
                  </a:srgbClr>
                </a:solidFill>
                <a:ea typeface="Calibri"/>
                <a:cs typeface="Times New Roman"/>
              </a:rPr>
              <a:t>3.5  Northern Cape</a:t>
            </a:r>
            <a:endParaRPr lang="en-ZA" b="1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algn="ctr">
              <a:buNone/>
            </a:pPr>
            <a:endParaRPr lang="en-ZA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60432" y="6424062"/>
            <a:ext cx="683568" cy="4001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1CEF7C-0479-4D8B-85C2-EAB109B32C17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33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55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ZA" sz="2600" b="1" dirty="0" smtClean="0">
                <a:solidFill>
                  <a:srgbClr val="531A17">
                    <a:satMod val="130000"/>
                  </a:srgbClr>
                </a:solidFill>
              </a:rPr>
              <a:t>3.6 </a:t>
            </a:r>
            <a:r>
              <a:rPr lang="en-ZA" sz="2600" b="1" dirty="0">
                <a:solidFill>
                  <a:srgbClr val="531A17">
                    <a:satMod val="130000"/>
                  </a:srgbClr>
                </a:solidFill>
              </a:rPr>
              <a:t>Northern Cape: Tsantsabane, Ga-Segonyana, Gamagara, Kgatelopele</a:t>
            </a:r>
            <a:br>
              <a:rPr lang="en-ZA" sz="2600" b="1" dirty="0">
                <a:solidFill>
                  <a:srgbClr val="531A17">
                    <a:satMod val="130000"/>
                  </a:srgbClr>
                </a:solidFill>
              </a:rPr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9729425"/>
              </p:ext>
            </p:extLst>
          </p:nvPr>
        </p:nvGraphicFramePr>
        <p:xfrm>
          <a:off x="35496" y="980728"/>
          <a:ext cx="9073008" cy="454543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52128"/>
                <a:gridCol w="821793"/>
                <a:gridCol w="802582"/>
                <a:gridCol w="935561"/>
                <a:gridCol w="1075140"/>
                <a:gridCol w="1075140"/>
                <a:gridCol w="935561"/>
                <a:gridCol w="1075140"/>
                <a:gridCol w="1199963"/>
              </a:tblGrid>
              <a:tr h="5333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Project name &amp; 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Dept.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Budget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Timeframe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Key Challenges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Unblocking measures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71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Spent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start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Planned end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867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Skeyfontein 180</a:t>
                      </a:r>
                      <a:endParaRPr lang="en-ZA" sz="11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NCDHS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</a:t>
                      </a: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116 682</a:t>
                      </a: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2015/2016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Work in progress for 185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 sites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Bankhara </a:t>
                      </a: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NC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22 064 180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Of 200 units 49 Houses in progress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Project behind schedule as the contractor is off site. </a:t>
                      </a:r>
                      <a:endParaRPr lang="en-ZA" sz="10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To monitor progress </a:t>
                      </a:r>
                      <a:endParaRPr lang="en-ZA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r>
                        <a:rPr lang="en-ZA" sz="11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Municipality to consider termination of the contract 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Sesheng </a:t>
                      </a: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490</a:t>
                      </a:r>
                      <a:endParaRPr lang="en-ZA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 NC 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4 923 751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2014/2015</a:t>
                      </a:r>
                      <a:r>
                        <a:rPr lang="en-ZA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2014/2015 FY</a:t>
                      </a: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Delayed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Dolomitic ground (land)</a:t>
                      </a: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Detailed geotech studies to be conducted</a:t>
                      </a: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 </a:t>
                      </a: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Postmansburg 3500</a:t>
                      </a:r>
                      <a:endParaRPr lang="en-ZA" sz="11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NCDHS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14 000 000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2015/2016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-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Delayed approval of bus plan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r>
                        <a:rPr lang="en-ZA" sz="1100" dirty="0" smtClean="0">
                          <a:effectLst/>
                        </a:rPr>
                        <a:t>Approval of bus plan in process</a:t>
                      </a:r>
                      <a:endParaRPr lang="en-ZA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Tlhakalatlou 528</a:t>
                      </a:r>
                      <a:endParaRPr lang="en-ZA" sz="11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NCDHS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2 114 000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2015/2016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Approval to be finalised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809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-27384"/>
            <a:ext cx="7643866" cy="57606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820372" cy="4968552"/>
          </a:xfrm>
        </p:spPr>
        <p:txBody>
          <a:bodyPr/>
          <a:lstStyle/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b="1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ctr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r>
              <a:rPr lang="en-ZA" b="1" dirty="0" smtClean="0">
                <a:solidFill>
                  <a:srgbClr val="874515">
                    <a:lumMod val="75000"/>
                  </a:srgbClr>
                </a:solidFill>
                <a:ea typeface="Calibri"/>
                <a:cs typeface="Times New Roman"/>
              </a:rPr>
              <a:t>3.7  Labour Sending Areas - The human settlements intervention is in process of being developed based on a directive received from the DPME</a:t>
            </a:r>
            <a:endParaRPr lang="en-ZA" b="1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algn="ctr">
              <a:buNone/>
            </a:pPr>
            <a:endParaRPr lang="en-ZA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60432" y="6424062"/>
            <a:ext cx="683568" cy="4001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1CEF7C-0479-4D8B-85C2-EAB109B32C17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35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94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3267017"/>
              </p:ext>
            </p:extLst>
          </p:nvPr>
        </p:nvGraphicFramePr>
        <p:xfrm>
          <a:off x="76200" y="624646"/>
          <a:ext cx="7315201" cy="6233354"/>
        </p:xfrm>
        <a:graphic>
          <a:graphicData uri="http://schemas.openxmlformats.org/drawingml/2006/table">
            <a:tbl>
              <a:tblPr/>
              <a:tblGrid>
                <a:gridCol w="1584509"/>
                <a:gridCol w="1292220"/>
                <a:gridCol w="707645"/>
                <a:gridCol w="707645"/>
                <a:gridCol w="584576"/>
                <a:gridCol w="1292851"/>
                <a:gridCol w="1145755"/>
              </a:tblGrid>
              <a:tr h="68717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 &amp; Municipality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Categorisation of the </a:t>
                      </a: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settlements after rapid assessments  </a:t>
                      </a:r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(Jan </a:t>
                      </a: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2016)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9144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Number of Informal Settlements within Municipality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B1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B2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tbc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West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Rustenburg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n-ZA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4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Madibeng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Moses Kotane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Matlosana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2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2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 State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Matjhabeng 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Limpopo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Greate Tubatse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Elias Motsoaledi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Lephalale 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en-ZA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en-ZA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    </a:t>
                      </a:r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Fetakgomo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0</a:t>
                      </a:r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1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Mpumalanga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Emalahleni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3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9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0</a:t>
                      </a:r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Steve Tshwete 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0 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0</a:t>
                      </a:r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0</a:t>
                      </a:r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0</a:t>
                      </a:r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Gauteng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Westonaria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Randfontein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Merafong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Mogale City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45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Totals</a:t>
                      </a: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6" marR="8556" marT="8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9056"/>
            <a:ext cx="9144000" cy="492968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400" b="1" dirty="0"/>
              <a:t>Progress: Planning for Informal Settlement </a:t>
            </a:r>
            <a:r>
              <a:rPr lang="en-ZA" sz="2400" b="1" dirty="0" smtClean="0"/>
              <a:t>Upgrading (</a:t>
            </a:r>
            <a:r>
              <a:rPr lang="en-ZA" sz="2400" b="1" dirty="0"/>
              <a:t>SPP</a:t>
            </a:r>
            <a:r>
              <a:rPr lang="en-ZA" sz="2400" b="1" dirty="0" smtClean="0"/>
              <a:t>)</a:t>
            </a:r>
            <a:endParaRPr lang="en-ZA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7543800" y="762000"/>
            <a:ext cx="1480448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b="1" dirty="0"/>
              <a:t>Based on the rapid assessment informal settlements are categorised as </a:t>
            </a:r>
            <a:r>
              <a:rPr lang="en-ZA" sz="1100" b="1" dirty="0" smtClean="0"/>
              <a:t>follows:</a:t>
            </a:r>
          </a:p>
          <a:p>
            <a:r>
              <a:rPr lang="en-ZA" sz="1100" b="1" i="1" dirty="0" smtClean="0">
                <a:solidFill>
                  <a:srgbClr val="C00000"/>
                </a:solidFill>
              </a:rPr>
              <a:t>A</a:t>
            </a:r>
            <a:r>
              <a:rPr lang="en-ZA" sz="1100" b="1" i="1" dirty="0">
                <a:solidFill>
                  <a:srgbClr val="C00000"/>
                </a:solidFill>
              </a:rPr>
              <a:t>: Full </a:t>
            </a:r>
            <a:r>
              <a:rPr lang="en-ZA" sz="1100" b="1" i="1" dirty="0" smtClean="0">
                <a:solidFill>
                  <a:srgbClr val="C00000"/>
                </a:solidFill>
              </a:rPr>
              <a:t>Upgrading = Rapid </a:t>
            </a:r>
            <a:r>
              <a:rPr lang="en-ZA" sz="1100" b="1" i="1" dirty="0">
                <a:solidFill>
                  <a:srgbClr val="C00000"/>
                </a:solidFill>
              </a:rPr>
              <a:t>Formalisation, full </a:t>
            </a:r>
            <a:r>
              <a:rPr lang="en-ZA" sz="1100" b="1" i="1" dirty="0" smtClean="0">
                <a:solidFill>
                  <a:srgbClr val="C00000"/>
                </a:solidFill>
              </a:rPr>
              <a:t>services.</a:t>
            </a:r>
          </a:p>
          <a:p>
            <a:r>
              <a:rPr lang="en-ZA" sz="1100" b="1" i="1" dirty="0" smtClean="0">
                <a:solidFill>
                  <a:srgbClr val="C00000"/>
                </a:solidFill>
              </a:rPr>
              <a:t>B </a:t>
            </a:r>
            <a:r>
              <a:rPr lang="en-ZA" sz="1100" b="1" i="1" dirty="0">
                <a:solidFill>
                  <a:srgbClr val="C00000"/>
                </a:solidFill>
              </a:rPr>
              <a:t>1: Interim basic </a:t>
            </a:r>
            <a:r>
              <a:rPr lang="en-ZA" sz="1100" b="1" i="1" dirty="0" smtClean="0">
                <a:solidFill>
                  <a:srgbClr val="C00000"/>
                </a:solidFill>
              </a:rPr>
              <a:t>services =  Provision </a:t>
            </a:r>
            <a:r>
              <a:rPr lang="en-ZA" sz="1100" b="1" i="1" dirty="0">
                <a:solidFill>
                  <a:srgbClr val="C00000"/>
                </a:solidFill>
              </a:rPr>
              <a:t>of interim services leading to eventual </a:t>
            </a:r>
            <a:r>
              <a:rPr lang="en-ZA" sz="1100" b="1" i="1" dirty="0" smtClean="0">
                <a:solidFill>
                  <a:srgbClr val="C00000"/>
                </a:solidFill>
              </a:rPr>
              <a:t>formalisation  </a:t>
            </a:r>
          </a:p>
          <a:p>
            <a:r>
              <a:rPr lang="en-ZA" sz="1100" b="1" i="1" dirty="0" smtClean="0">
                <a:solidFill>
                  <a:srgbClr val="C00000"/>
                </a:solidFill>
              </a:rPr>
              <a:t>B </a:t>
            </a:r>
            <a:r>
              <a:rPr lang="en-ZA" sz="1100" b="1" i="1" dirty="0">
                <a:solidFill>
                  <a:srgbClr val="C00000"/>
                </a:solidFill>
              </a:rPr>
              <a:t>2: Emergency basic services </a:t>
            </a:r>
            <a:r>
              <a:rPr lang="en-ZA" sz="1100" b="1" i="1" dirty="0" smtClean="0">
                <a:solidFill>
                  <a:srgbClr val="C00000"/>
                </a:solidFill>
              </a:rPr>
              <a:t> = Provision </a:t>
            </a:r>
            <a:r>
              <a:rPr lang="en-ZA" sz="1100" b="1" i="1" dirty="0">
                <a:solidFill>
                  <a:srgbClr val="C00000"/>
                </a:solidFill>
              </a:rPr>
              <a:t>of emergency basic services BUT leading to eventual </a:t>
            </a:r>
            <a:r>
              <a:rPr lang="en-ZA" sz="1100" b="1" i="1" dirty="0" smtClean="0">
                <a:solidFill>
                  <a:srgbClr val="C00000"/>
                </a:solidFill>
              </a:rPr>
              <a:t>relocation  </a:t>
            </a:r>
          </a:p>
          <a:p>
            <a:r>
              <a:rPr lang="en-ZA" sz="1100" b="1" i="1" dirty="0" smtClean="0">
                <a:solidFill>
                  <a:srgbClr val="C00000"/>
                </a:solidFill>
              </a:rPr>
              <a:t>C</a:t>
            </a:r>
            <a:r>
              <a:rPr lang="en-ZA" sz="1100" b="1" i="1" dirty="0">
                <a:solidFill>
                  <a:srgbClr val="C00000"/>
                </a:solidFill>
              </a:rPr>
              <a:t>: Rapid relocation to a site which is already available or imminently available </a:t>
            </a:r>
          </a:p>
          <a:p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14504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133DD-624D-4AAC-BE4B-50B7C1F621F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HSDG Funding, Expenditure and Delivery in  Mining Towns as at 31 January 2016</a:t>
            </a:r>
            <a:endParaRPr lang="en-US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095910"/>
              </p:ext>
            </p:extLst>
          </p:nvPr>
        </p:nvGraphicFramePr>
        <p:xfrm>
          <a:off x="457200" y="1128124"/>
          <a:ext cx="8363271" cy="4893163"/>
        </p:xfrm>
        <a:graphic>
          <a:graphicData uri="http://schemas.openxmlformats.org/drawingml/2006/table">
            <a:tbl>
              <a:tblPr/>
              <a:tblGrid>
                <a:gridCol w="1260049"/>
                <a:gridCol w="1260049"/>
                <a:gridCol w="926508"/>
                <a:gridCol w="728852"/>
                <a:gridCol w="926508"/>
                <a:gridCol w="926508"/>
                <a:gridCol w="555905"/>
                <a:gridCol w="889446"/>
                <a:gridCol w="889446"/>
              </a:tblGrid>
              <a:tr h="19338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Mining Towns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9338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Annual Targets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Delivery Performance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8015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Funds Allocated (Gazetted)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Funds Allocated (As per BP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Expenditure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338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R'000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R'000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R'000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31107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 State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Matjhabeng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780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75 337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158 365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1 326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205 948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7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780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75 337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158 365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1 326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205 948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71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Gauteng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Merafong City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615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53 009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7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Randfontein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136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52 000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27 508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7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Westonaria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1 683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60 900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184 370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7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1 683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1 751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162 900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264 887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71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Limpopo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Thabazimbi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195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16 400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32 785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7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Greater Tubatse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610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740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36 500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197 230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398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39 394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7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Elias Motsoaledi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800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294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44 052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91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12 378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7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Lephalale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3 089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677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77 100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86 191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523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42 512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7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Fetakgomo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192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20 856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102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8 893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7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4 499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2 098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154 200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381 114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1 114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103 177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99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133DD-624D-4AAC-BE4B-50B7C1F621F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3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sz="3200" b="1" dirty="0"/>
              <a:t>HSDG Funding, Expenditure and Delivery in  Mining Towns as at 31 January 2016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2800649"/>
              </p:ext>
            </p:extLst>
          </p:nvPr>
        </p:nvGraphicFramePr>
        <p:xfrm>
          <a:off x="539550" y="1052735"/>
          <a:ext cx="8280921" cy="5286975"/>
        </p:xfrm>
        <a:graphic>
          <a:graphicData uri="http://schemas.openxmlformats.org/drawingml/2006/table">
            <a:tbl>
              <a:tblPr/>
              <a:tblGrid>
                <a:gridCol w="1247643"/>
                <a:gridCol w="1247643"/>
                <a:gridCol w="917384"/>
                <a:gridCol w="721675"/>
                <a:gridCol w="917384"/>
                <a:gridCol w="917384"/>
                <a:gridCol w="550430"/>
                <a:gridCol w="880689"/>
                <a:gridCol w="880689"/>
              </a:tblGrid>
              <a:tr h="136277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ZA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Mining Towns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4276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Annual Targets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Delivery Performance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1532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Funds Allocated (Gazetted)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Funds Allocated (As per BP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Expenditure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4276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R'000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R'000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R'000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49194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Mpumalanga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Emalahleni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3 990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2 809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51 400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310 814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2 500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1 106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248 303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Steve Tshwete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36 300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39 542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151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32 245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Thaba- Chweu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26 800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27 970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145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23 858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3 990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2 989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114 500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378 326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2 500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1 402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304 406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Northern Cape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Tsantsabane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22 140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37 133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15 935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Ga-Segonyana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50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15 130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207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10 542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Gamagara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4 923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3 324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Kgatelopele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2 114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2 500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Joe Morolong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153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14 867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93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50 040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59 300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360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47 168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West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Kgetleng Rivier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61 600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118 642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314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48 921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Madibeng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-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154 000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237 044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397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30 030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Moses Kotane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-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44 000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130 634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70 128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Rustenburg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2 417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149 900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329 623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520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139 612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Matlosana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966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73 200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225 547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1 567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149 136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3 383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4 130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482 700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1 041 490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3 228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437 827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13 945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11 841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1 039 677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2 283 482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2 515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7 430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1 098 526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973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-27384"/>
            <a:ext cx="7643866" cy="57606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820372" cy="4968552"/>
          </a:xfrm>
        </p:spPr>
        <p:txBody>
          <a:bodyPr/>
          <a:lstStyle/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b="1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algn="ctr">
              <a:buNone/>
            </a:pPr>
            <a:r>
              <a:rPr lang="en-ZA" sz="2400" b="1" dirty="0" smtClean="0"/>
              <a:t>ROLE OF HUMAN SETTLEMENTS DEVELOPMENT FINANCE INSTITUTIONS</a:t>
            </a:r>
            <a:endParaRPr lang="en-ZA" sz="24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60432" y="6424062"/>
            <a:ext cx="683568" cy="4001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1CEF7C-0479-4D8B-85C2-EAB109B32C17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19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ZA" sz="2500" b="1" dirty="0" smtClean="0"/>
              <a:t>Twelve Priority Labour Sending Areas for the Revitalisation of Distressed Mining Communities </a:t>
            </a:r>
            <a:endParaRPr lang="en-ZA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7" y="908720"/>
            <a:ext cx="8424936" cy="5112568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ClrTx/>
              <a:buSzTx/>
            </a:pPr>
            <a:r>
              <a:rPr lang="en-ZA" sz="2000" dirty="0" smtClean="0">
                <a:solidFill>
                  <a:srgbClr val="874515">
                    <a:lumMod val="75000"/>
                  </a:srgbClr>
                </a:solidFill>
                <a:ea typeface="Calibri"/>
                <a:cs typeface="Times New Roman"/>
              </a:rPr>
              <a:t>Twelve labour sending areas in two provinces have </a:t>
            </a:r>
            <a:r>
              <a:rPr lang="en-ZA" sz="2000" dirty="0">
                <a:solidFill>
                  <a:srgbClr val="874515">
                    <a:lumMod val="75000"/>
                  </a:srgbClr>
                </a:solidFill>
                <a:ea typeface="Calibri"/>
                <a:cs typeface="Times New Roman"/>
              </a:rPr>
              <a:t>been </a:t>
            </a:r>
            <a:r>
              <a:rPr lang="en-ZA" sz="2000" dirty="0" smtClean="0">
                <a:solidFill>
                  <a:srgbClr val="874515">
                    <a:lumMod val="75000"/>
                  </a:srgbClr>
                </a:solidFill>
                <a:ea typeface="Calibri"/>
                <a:cs typeface="Times New Roman"/>
              </a:rPr>
              <a:t>prioritised for the revitalisation of distressed mining communities</a:t>
            </a:r>
            <a:endParaRPr lang="en-US" sz="2400" dirty="0"/>
          </a:p>
          <a:p>
            <a:pPr>
              <a:lnSpc>
                <a:spcPct val="150000"/>
              </a:lnSpc>
              <a:buNone/>
            </a:pPr>
            <a:endParaRPr lang="en-ZA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60432" y="6424062"/>
            <a:ext cx="683568" cy="4001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1CEF7C-0479-4D8B-85C2-EAB109B32C17}" type="slidenum">
              <a:rPr lang="en-ZA" smtClean="0"/>
              <a:pPr>
                <a:defRPr/>
              </a:pPr>
              <a:t>4</a:t>
            </a:fld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7622606"/>
              </p:ext>
            </p:extLst>
          </p:nvPr>
        </p:nvGraphicFramePr>
        <p:xfrm>
          <a:off x="611560" y="1988840"/>
          <a:ext cx="8136903" cy="438929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712301"/>
                <a:gridCol w="2712301"/>
                <a:gridCol w="2712301"/>
              </a:tblGrid>
              <a:tr h="418208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LABOUR SENDING AREAS</a:t>
                      </a:r>
                      <a:endParaRPr lang="en-ZA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182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</a:rPr>
                        <a:t>PROVINCE</a:t>
                      </a:r>
                      <a:endParaRPr lang="en-ZA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</a:rPr>
                        <a:t>DISTRICT MUNICIPALITY</a:t>
                      </a:r>
                      <a:endParaRPr lang="en-ZA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</a:rPr>
                        <a:t>LOCAL MUNICIPALITY</a:t>
                      </a:r>
                      <a:endParaRPr lang="en-ZA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883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Eastern Cape</a:t>
                      </a:r>
                      <a:endParaRPr lang="en-ZA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OR Tambo </a:t>
                      </a:r>
                      <a:endParaRPr lang="en-ZA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King Sabata </a:t>
                      </a:r>
                      <a:r>
                        <a:rPr lang="en-ZA" sz="1800" dirty="0" smtClean="0">
                          <a:effectLst/>
                        </a:rPr>
                        <a:t>Dalindyebo,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Nyandeni</a:t>
                      </a:r>
                      <a:r>
                        <a:rPr lang="en-ZA" sz="1800" dirty="0">
                          <a:effectLst/>
                        </a:rPr>
                        <a:t>,</a:t>
                      </a:r>
                      <a:r>
                        <a:rPr lang="en-ZA" sz="1800" dirty="0" smtClean="0">
                          <a:effectLst/>
                        </a:rPr>
                        <a:t> Nquza Hill,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Mhlontlo</a:t>
                      </a:r>
                      <a:r>
                        <a:rPr lang="en-ZA" sz="1800" dirty="0">
                          <a:effectLst/>
                        </a:rPr>
                        <a:t>,</a:t>
                      </a:r>
                      <a:r>
                        <a:rPr lang="en-ZA" sz="1800" dirty="0" smtClean="0">
                          <a:effectLst/>
                        </a:rPr>
                        <a:t> Port </a:t>
                      </a:r>
                      <a:r>
                        <a:rPr lang="en-ZA" sz="1800" dirty="0">
                          <a:effectLst/>
                        </a:rPr>
                        <a:t>St Johns</a:t>
                      </a:r>
                      <a:endParaRPr lang="en-ZA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01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Alfred Nzo</a:t>
                      </a:r>
                      <a:endParaRPr lang="en-ZA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Mbizana,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Ntabankulu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1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KwaZulu Natal</a:t>
                      </a:r>
                      <a:endParaRPr lang="en-ZA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Zululand</a:t>
                      </a:r>
                      <a:endParaRPr lang="en-ZA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AbaQulusi,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eDumbe</a:t>
                      </a:r>
                      <a:r>
                        <a:rPr lang="en-ZA" sz="1800" dirty="0">
                          <a:effectLst/>
                        </a:rPr>
                        <a:t>,</a:t>
                      </a:r>
                      <a:r>
                        <a:rPr lang="en-ZA" sz="1800" dirty="0" smtClean="0">
                          <a:effectLst/>
                        </a:rPr>
                        <a:t> 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Nongoma,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Ulundi,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uPhongolo</a:t>
                      </a:r>
                      <a:endParaRPr lang="en-ZA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84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143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ZA" sz="3600" b="1" dirty="0" smtClean="0"/>
              <a:t>Loan Funding Provided In Mining Town Areas - RHLF</a:t>
            </a:r>
            <a:endParaRPr lang="en-ZA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6399440"/>
              </p:ext>
            </p:extLst>
          </p:nvPr>
        </p:nvGraphicFramePr>
        <p:xfrm>
          <a:off x="179512" y="1052736"/>
          <a:ext cx="6192689" cy="5718209"/>
        </p:xfrm>
        <a:graphic>
          <a:graphicData uri="http://schemas.openxmlformats.org/drawingml/2006/table">
            <a:tbl>
              <a:tblPr/>
              <a:tblGrid>
                <a:gridCol w="1496219"/>
                <a:gridCol w="1052896"/>
                <a:gridCol w="942065"/>
                <a:gridCol w="1219142"/>
                <a:gridCol w="1482367"/>
              </a:tblGrid>
              <a:tr h="356502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Rural housing loan fund (RHLF) loans provided in SPP mining areas (as at end </a:t>
                      </a: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</a:t>
                      </a:r>
                      <a:r>
                        <a:rPr lang="en-ZA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74382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SPP Province &amp; Municipality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No. of loans provided per municipality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value of loans per municipality (Rands)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No. of loans per province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value of loans per province (Rands)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North West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2 082 930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Rustenburg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1 866 038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Moses Kotane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158 852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Kgetlengrivier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58 040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Free State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224 084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Moqhaka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224 084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Limpopo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1 390 912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Greate Tubatse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195 165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Elias Motsoaledi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768 431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Fetakgomo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242 237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Thabazimbi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185 079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Mpumalanga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537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3 406 004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Emalahleni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537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3 406 004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Northern Cape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40 000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Kgatelopele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40000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Gauteng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3 370 744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Westonaria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3 308 152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Randfontein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62 592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67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Labour sending areas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5 327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15 129 718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 Tambo DM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3 424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9 242 640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Zululand DM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1 316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3 887 010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Alfred Nzo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587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2 000 068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3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6 417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25 644 392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6 417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25 644 392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3183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 RHLF loans are used for incremental housing purposes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95728" y="1052736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Most incremental housing loans are in labour sending areas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282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708"/>
            <a:ext cx="9144000" cy="1143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ZA" sz="3600" b="1" dirty="0" smtClean="0"/>
              <a:t>Loan Funding Provided In Mining Town Areas - NHFC</a:t>
            </a:r>
            <a:endParaRPr lang="en-ZA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7054226"/>
              </p:ext>
            </p:extLst>
          </p:nvPr>
        </p:nvGraphicFramePr>
        <p:xfrm>
          <a:off x="323528" y="1207312"/>
          <a:ext cx="7056784" cy="5318031"/>
        </p:xfrm>
        <a:graphic>
          <a:graphicData uri="http://schemas.openxmlformats.org/drawingml/2006/table">
            <a:tbl>
              <a:tblPr/>
              <a:tblGrid>
                <a:gridCol w="1392438"/>
                <a:gridCol w="1604330"/>
                <a:gridCol w="1074599"/>
                <a:gridCol w="1589195"/>
                <a:gridCol w="1396222"/>
              </a:tblGrid>
              <a:tr h="546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National Housing Finance Corporation (NHFC) loans provided in SPP mining areas (as at end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</a:t>
                      </a:r>
                      <a:r>
                        <a:rPr lang="en-ZA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98566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SPP Province &amp; Municipality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of project / loan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 of units delivered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 of loans  per municipality (Rands)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 of loans per province (Rands)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 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683 398.20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Matjhabeng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Mortgage loan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683 398.20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Gauteng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197 326 577.55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Merafong City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Mortgage loan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809 998.50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Randfontein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Ownership “Space”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192 524 000.00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Mortgage loan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3 302 580.55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Westonaria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Mortgage loan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689 998.50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Mpumalanga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121 409 995.50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Emalahleni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Mortgage loan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539 998.50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Social Housing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120 000 000.00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Steve Tshwete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Mortgage loan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869 997.00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West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353 726 815.76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Madibeng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419 998.50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Moses Kotane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Rustenburg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FLISP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4 338 937.26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Mortgage loan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348 967 880.00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673 146 787.01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673 146 787.01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741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loans provided in </a:t>
                      </a: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Limpopo </a:t>
                      </a:r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 yet.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75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l"/>
            <a:r>
              <a:rPr lang="en-ZA" sz="2800" b="1" dirty="0" smtClean="0">
                <a:cs typeface="Arial" panose="020B0604020202020204" pitchFamily="34" charset="0"/>
              </a:rPr>
              <a:t>Loan Funding Provided In Mining Town Areas - NURCHA</a:t>
            </a:r>
            <a:endParaRPr lang="en-ZA" sz="2800" b="1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764704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200" dirty="0"/>
              <a:t>NURCHA provides bridging finance to small, medium and established contractors, building low and moderate income housing and related community facilities and </a:t>
            </a:r>
            <a:r>
              <a:rPr lang="en-ZA" sz="1200" dirty="0" smtClean="0"/>
              <a:t>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200" dirty="0"/>
              <a:t>NURCHA’s </a:t>
            </a:r>
            <a:r>
              <a:rPr lang="en-ZA" sz="1200" b="1" i="1" dirty="0"/>
              <a:t>Affordable Housing lending programme</a:t>
            </a:r>
            <a:r>
              <a:rPr lang="en-ZA" sz="1200" dirty="0"/>
              <a:t> is targeted at residential developers </a:t>
            </a:r>
            <a:r>
              <a:rPr lang="en-ZA" sz="1200" dirty="0" smtClean="0"/>
              <a:t>while </a:t>
            </a:r>
            <a:r>
              <a:rPr lang="en-ZA" sz="1200" b="1" i="1" dirty="0" smtClean="0"/>
              <a:t>Subsidy </a:t>
            </a:r>
            <a:r>
              <a:rPr lang="en-ZA" sz="1200" b="1" i="1" dirty="0"/>
              <a:t>Housing lending programme is meant for contractors</a:t>
            </a:r>
            <a:r>
              <a:rPr lang="en-ZA" sz="1200" dirty="0"/>
              <a:t> awarded contracts by National, Provincial, and Local spheres of government.</a:t>
            </a:r>
            <a:endParaRPr lang="en-ZA" sz="1200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6100920"/>
              </p:ext>
            </p:extLst>
          </p:nvPr>
        </p:nvGraphicFramePr>
        <p:xfrm>
          <a:off x="251520" y="1628800"/>
          <a:ext cx="8640960" cy="5040564"/>
        </p:xfrm>
        <a:graphic>
          <a:graphicData uri="http://schemas.openxmlformats.org/drawingml/2006/table">
            <a:tbl>
              <a:tblPr/>
              <a:tblGrid>
                <a:gridCol w="1920215"/>
                <a:gridCol w="782450"/>
                <a:gridCol w="1417479"/>
                <a:gridCol w="2449406"/>
                <a:gridCol w="2071410"/>
              </a:tblGrid>
              <a:tr h="30409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NURCHA </a:t>
                      </a:r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Bridging loan funding provided in SPP areas as at </a:t>
                      </a:r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lang="en-ZA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Jan </a:t>
                      </a:r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  <a:p>
                      <a:pPr algn="ct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04096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AFFORDABLE HOUSING PROGRAMME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82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SPP Province &amp; Municipality</a:t>
                      </a:r>
                    </a:p>
                  </a:txBody>
                  <a:tcPr marL="6937" marR="6937" marT="6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loans</a:t>
                      </a:r>
                    </a:p>
                  </a:txBody>
                  <a:tcPr marL="6937" marR="6937" marT="6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of loans</a:t>
                      </a:r>
                    </a:p>
                  </a:txBody>
                  <a:tcPr marL="6937" marR="6937" marT="6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loans are used for</a:t>
                      </a:r>
                    </a:p>
                  </a:txBody>
                  <a:tcPr marL="6937" marR="6937" marT="6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Status</a:t>
                      </a:r>
                    </a:p>
                  </a:txBody>
                  <a:tcPr marL="6937" marR="6937" marT="6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5543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Mpumalanga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096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Emalahleni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R66 3000 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593 houses &amp; 128 Sectional title units in Duvha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Projects complete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598055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Steve Tshwete 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300 000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completed; handover to municipality took place in December 2015; Developer is awaiting Section 32 Certificate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5543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for this programme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R72</a:t>
                      </a:r>
                      <a:r>
                        <a:rPr lang="en-US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600 000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772 Units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5543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SUBSIDY PROGRAMME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82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</a:p>
                  </a:txBody>
                  <a:tcPr marL="6937" marR="6937" marT="6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loans</a:t>
                      </a:r>
                    </a:p>
                  </a:txBody>
                  <a:tcPr marL="6937" marR="6937" marT="6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of loans</a:t>
                      </a:r>
                    </a:p>
                  </a:txBody>
                  <a:tcPr marL="6937" marR="6937" marT="6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loans are used for</a:t>
                      </a:r>
                    </a:p>
                  </a:txBody>
                  <a:tcPr marL="6937" marR="6937" marT="6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Status</a:t>
                      </a:r>
                    </a:p>
                  </a:txBody>
                  <a:tcPr marL="6937" marR="6937" marT="6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5543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56393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Rustenburg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R4 100 000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550 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subsidy 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 units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progress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56393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Matlosana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3 800 000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200 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subsidy housing units.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5543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State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5543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Matjhabeng 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R13 000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 subsidy housing units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progress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5543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Mpumalanga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56393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Emalahleni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R8 500 000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595 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subsidy housing units.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5543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Labour sending areas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56393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Tambo DM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R21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800 000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986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subsidy housing units.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progress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4589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Alfred Nzo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R17 379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861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subsidy housing units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</a:t>
                      </a:r>
                    </a:p>
                    <a:p>
                      <a:pPr algn="r" fontAlgn="b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project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been completed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5543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for this programme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R64</a:t>
                      </a:r>
                      <a:r>
                        <a:rPr lang="en-US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479 230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</a:t>
                      </a:r>
                      <a:r>
                        <a:rPr lang="en-US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892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subsidy housing units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37" marR="6937" marT="6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10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92"/>
            <a:ext cx="9144000" cy="117156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200" b="1" dirty="0" smtClean="0"/>
              <a:t>Human Settlements Mining Towns </a:t>
            </a:r>
            <a:r>
              <a:rPr lang="en-GB" sz="3200" b="1" dirty="0"/>
              <a:t>Analysis and Strategy </a:t>
            </a:r>
            <a:br>
              <a:rPr lang="en-GB" sz="3200" b="1" dirty="0"/>
            </a:b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08388"/>
            <a:ext cx="8784976" cy="5147962"/>
          </a:xfrm>
        </p:spPr>
        <p:txBody>
          <a:bodyPr>
            <a:noAutofit/>
          </a:bodyPr>
          <a:lstStyle/>
          <a:p>
            <a:pPr marL="650875" indent="-285750" algn="just"/>
            <a:r>
              <a:rPr lang="en-ZA" sz="1800" dirty="0" smtClean="0"/>
              <a:t>A Government </a:t>
            </a:r>
            <a:r>
              <a:rPr lang="en-ZA" sz="1800" dirty="0"/>
              <a:t>Human Settlements Mining Towns Strategy is being developed - to address human settlements needs of mining town </a:t>
            </a:r>
            <a:r>
              <a:rPr lang="en-ZA" sz="1800" dirty="0" smtClean="0"/>
              <a:t>communities - linked </a:t>
            </a:r>
            <a:r>
              <a:rPr lang="en-ZA" sz="1800" dirty="0"/>
              <a:t>with the housing subsidies and grants offered to mineworkers by the mining </a:t>
            </a:r>
            <a:r>
              <a:rPr lang="en-ZA" sz="1800" dirty="0" smtClean="0"/>
              <a:t>companies</a:t>
            </a:r>
          </a:p>
          <a:p>
            <a:pPr marL="650875" indent="-285750" algn="just"/>
            <a:r>
              <a:rPr lang="en-ZA" sz="1800" dirty="0" smtClean="0"/>
              <a:t>An Implementation Plan is being developed for the Strategy – HDA is the proposed Implementing Agent</a:t>
            </a:r>
          </a:p>
          <a:p>
            <a:pPr marL="650875" indent="-285750" algn="just"/>
            <a:r>
              <a:rPr lang="en-ZA" sz="1800" dirty="0" smtClean="0"/>
              <a:t>The Strategy entails specific recommendations on policy, institutional arrangements and funding mechanisms applicable to the intervention in mining towns</a:t>
            </a:r>
          </a:p>
          <a:p>
            <a:pPr marL="650875" indent="-285750" algn="just"/>
            <a:r>
              <a:rPr lang="en-ZA" sz="1800" dirty="0" smtClean="0"/>
              <a:t>The focus </a:t>
            </a:r>
            <a:r>
              <a:rPr lang="en-ZA" sz="1800" dirty="0"/>
              <a:t>will have to be on partnerships between government (sector departments, e.g. human settlements, water and sanitation, trade and industry, economic development, small business development), mining companies and private sector</a:t>
            </a:r>
          </a:p>
          <a:p>
            <a:pPr marL="365125" indent="0" algn="just">
              <a:buNone/>
            </a:pPr>
            <a:endParaRPr lang="en-ZA" sz="1800" dirty="0"/>
          </a:p>
          <a:p>
            <a:pPr marL="365125" indent="0" algn="just">
              <a:buNone/>
            </a:pPr>
            <a:r>
              <a:rPr lang="en-ZA" sz="1800" dirty="0" smtClean="0"/>
              <a:t>Progress To Date and Way Forward:</a:t>
            </a:r>
          </a:p>
          <a:p>
            <a:pPr marL="365125" indent="0" algn="just">
              <a:buNone/>
            </a:pPr>
            <a:endParaRPr lang="en-ZA" sz="1800" dirty="0" smtClean="0"/>
          </a:p>
          <a:p>
            <a:pPr marL="650875" indent="-285750" algn="just"/>
            <a:r>
              <a:rPr lang="en-ZA" sz="1800" dirty="0" smtClean="0"/>
              <a:t>The Strategy is undergoing various internal and external consultation processes</a:t>
            </a:r>
          </a:p>
          <a:p>
            <a:pPr marL="365125" indent="0" algn="just">
              <a:buNone/>
            </a:pPr>
            <a:endParaRPr lang="en-ZA" sz="1800" dirty="0" smtClean="0"/>
          </a:p>
          <a:p>
            <a:pPr marL="650875" indent="-285750" algn="just"/>
            <a:r>
              <a:rPr lang="en-ZA" sz="1800" dirty="0" smtClean="0"/>
              <a:t>The Strategy will be finalized for approval during the course of 2016</a:t>
            </a:r>
          </a:p>
          <a:p>
            <a:pPr marL="650875" indent="-285750" algn="just"/>
            <a:endParaRPr lang="en-ZA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EED1-56C2-4107-8A8E-DE2679490C77}" type="slidenum">
              <a:rPr lang="en-ZA" smtClean="0"/>
              <a:pPr/>
              <a:t>43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04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33A149CD-641A-4E88-95F7-FBADEED99CBA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2865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GB" sz="3200" b="1" dirty="0"/>
              <a:t>Human Settlements Mining </a:t>
            </a:r>
            <a:r>
              <a:rPr lang="en-GB" sz="3200" b="1" dirty="0">
                <a:solidFill>
                  <a:schemeClr val="tx1"/>
                </a:solidFill>
              </a:rPr>
              <a:t>Town Analysis </a:t>
            </a:r>
            <a:r>
              <a:rPr lang="en-GB" sz="3200" b="1" dirty="0" smtClean="0">
                <a:solidFill>
                  <a:schemeClr val="tx1"/>
                </a:solidFill>
              </a:rPr>
              <a:t/>
            </a:r>
            <a:br>
              <a:rPr lang="en-GB" sz="3200" b="1" dirty="0" smtClean="0">
                <a:solidFill>
                  <a:schemeClr val="tx1"/>
                </a:solidFill>
              </a:rPr>
            </a:br>
            <a:r>
              <a:rPr lang="en-GB" sz="3200" b="1" dirty="0" smtClean="0">
                <a:solidFill>
                  <a:schemeClr val="tx1"/>
                </a:solidFill>
              </a:rPr>
              <a:t>Strategy</a:t>
            </a:r>
            <a:endParaRPr lang="en-GB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574329"/>
              </p:ext>
            </p:extLst>
          </p:nvPr>
        </p:nvGraphicFramePr>
        <p:xfrm>
          <a:off x="258766" y="1124745"/>
          <a:ext cx="8700184" cy="5545491"/>
        </p:xfrm>
        <a:graphic>
          <a:graphicData uri="http://schemas.openxmlformats.org/drawingml/2006/table">
            <a:tbl>
              <a:tblPr/>
              <a:tblGrid>
                <a:gridCol w="495132"/>
                <a:gridCol w="2877032"/>
                <a:gridCol w="1213979"/>
                <a:gridCol w="1213979"/>
                <a:gridCol w="1820969"/>
                <a:gridCol w="1079093"/>
              </a:tblGrid>
              <a:tr h="6055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GB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SC#</a:t>
                      </a:r>
                      <a:endParaRPr lang="en-GB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73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GB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Cluster Description</a:t>
                      </a:r>
                      <a:endParaRPr lang="en-GB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73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Municipality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73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Urban Centre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73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Municipality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73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7326"/>
                    </a:solidFill>
                  </a:tcPr>
                </a:tc>
              </a:tr>
              <a:tr h="342758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homeownership investment conditions and worsening </a:t>
                      </a: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Settlements crisis. Traditional land administration significant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Greater </a:t>
                      </a: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Tubatse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Burgersfort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Greater Sekhukhune (DC47)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Limpopo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44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Reasonable homeownership investment conditions and significant Human Settlements crisis challenges. Traditional land administration significant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Madibeng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Brits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Bojanala (DC37)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134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Rustenburg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Rustenburg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Bojanala (DC37)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1344">
                <a:tc rowSpan="6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Reasonable homeownership investment conditions and significant informal housing conditions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basic service connection backlogs. No traditional land administration.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Merafong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Carletonville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 Rand (DC48)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Gauteng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4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Matlosana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Klerksdorp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 Kenneth Kaunda (DC40) 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4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Mogale </a:t>
                      </a: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Krugersdorp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 Rand (DC48)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Gauteng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4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Matjhabeng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Welkom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Lejweleputswa (DC18)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State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4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Westonaria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Westonaria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 Rand (DC48)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Gauteng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4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Emalahleni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Witbank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Nkangala (DC3)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Mpumalanga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44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Reasonable homeownership investment conditions and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limited Human Settlements crisis challenges. No traditional land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administration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Steve </a:t>
                      </a: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Tshwete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Middelburg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Nkangala (DC3)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Mpumalanga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134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Randfontein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Randfontein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 Rand (DC48)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Gauteng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1344">
                <a:tc rowSpan="4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homeownership investment conditions and significant basic service connection backlogs. T</a:t>
                      </a: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raditional land administration significant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Fetakgomo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Greater Sekhukhune (DC47)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Limpopo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4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Lephalale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Ellisras 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Waterberg (DC36)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Limpopo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4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Elias </a:t>
                      </a: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Motsoaledi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Groblersdal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90000"/>
                        </a:lnSpc>
                      </a:pPr>
                      <a:r>
                        <a:rPr lang="en-GB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Greater Sekhukhune (DC47)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Limpopo</a:t>
                      </a:r>
                      <a:endParaRPr lang="en-GB" sz="105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4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Moses </a:t>
                      </a: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Kotane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Mogwase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Bojanala (DC37)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en-GB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</a:t>
                      </a: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45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05836" cy="5153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Cluster 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151805" y="1069397"/>
            <a:ext cx="8605837" cy="558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684213" rtl="0" eaLnBrk="0" fontAlgn="base" hangingPunct="0">
              <a:spcBef>
                <a:spcPts val="600"/>
              </a:spcBef>
              <a:spcAft>
                <a:spcPts val="600"/>
              </a:spcAft>
              <a:buSzPct val="25000"/>
              <a:buFont typeface="Wingdings" pitchFamily="2" charset="2"/>
              <a:tabLst>
                <a:tab pos="714375" algn="l"/>
                <a:tab pos="1076325" algn="l"/>
              </a:tabLst>
              <a:defRPr sz="18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1950" indent="-182563" algn="l" defTabSz="684213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4">
                  <a:lumMod val="50000"/>
                </a:schemeClr>
              </a:buClr>
              <a:buSzPct val="85000"/>
              <a:buFont typeface="Wingdings" pitchFamily="2" charset="2"/>
              <a:buChar char="l"/>
              <a:tabLst>
                <a:tab pos="714375" algn="l"/>
                <a:tab pos="10763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714375" indent="-173038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tabLst>
                <a:tab pos="714375" algn="l"/>
                <a:tab pos="1076325" algn="l"/>
              </a:tabLs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076325" indent="-182563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SzPct val="55000"/>
              <a:buFont typeface="Wingdings" pitchFamily="2" charset="2"/>
              <a:buChar char="¡"/>
              <a:tabLst>
                <a:tab pos="714375" algn="l"/>
                <a:tab pos="1076325" algn="l"/>
              </a:tabLs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38275" indent="-182563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tabLst>
                <a:tab pos="714375" algn="l"/>
                <a:tab pos="1076325" algn="l"/>
              </a:tabLs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082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5654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0226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4798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400" b="1" dirty="0" smtClean="0">
                <a:solidFill>
                  <a:srgbClr val="000000"/>
                </a:solidFill>
              </a:rPr>
              <a:t>Cluster Description: </a:t>
            </a:r>
            <a:r>
              <a:rPr lang="en-GB" sz="1400" b="1" i="1" dirty="0" smtClean="0">
                <a:solidFill>
                  <a:srgbClr val="000000"/>
                </a:solidFill>
              </a:rPr>
              <a:t>Poor </a:t>
            </a:r>
            <a:r>
              <a:rPr lang="en-GB" sz="1400" b="1" i="1" dirty="0">
                <a:solidFill>
                  <a:srgbClr val="000000"/>
                </a:solidFill>
              </a:rPr>
              <a:t>homeownership investment conditions and worsening Human Settlements crisis. Traditional land administration </a:t>
            </a:r>
            <a:r>
              <a:rPr lang="en-GB" sz="1400" b="1" i="1" dirty="0" smtClean="0">
                <a:solidFill>
                  <a:srgbClr val="000000"/>
                </a:solidFill>
              </a:rPr>
              <a:t>significant.</a:t>
            </a:r>
            <a:endParaRPr lang="en-US" sz="1400" b="1" i="1" kern="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202220"/>
              </p:ext>
            </p:extLst>
          </p:nvPr>
        </p:nvGraphicFramePr>
        <p:xfrm>
          <a:off x="181521" y="2996952"/>
          <a:ext cx="8700181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0310"/>
                <a:gridCol w="5849871"/>
              </a:tblGrid>
              <a:tr h="23600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Proposed Delivery Partners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NUSP and HDA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MISA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SHRA  and NHFC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Proposed interventions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1. Informal settlements: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Interim services to be provided to all informal settlements 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Informal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settlement upgrading to be undertaken of existing informal settlements on the basis of incremental upgrading. State investment to focus on social facilities and public amenities.</a:t>
                      </a:r>
                    </a:p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2. Backlog in basic services: 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Basic service backlog connections to be undertaken</a:t>
                      </a:r>
                      <a:endParaRPr lang="en-US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3. Homes in traditional Areas: 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Support to households to access a property and build homes in a traditional areas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Review transport accessibility to urban node and work opportunities</a:t>
                      </a:r>
                    </a:p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4. Rental accommodation for migrant miners:</a:t>
                      </a:r>
                    </a:p>
                    <a:p>
                      <a:pPr marL="2857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Mining companies incentivized to provide residential rental apartments and rooms directly, via developers and through local households.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5632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Level of intensity of Implementation Support</a:t>
                      </a:r>
                    </a:p>
                    <a:p>
                      <a:pPr algn="ctr"/>
                      <a:endParaRPr lang="en-US" sz="16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lvl="1" indent="-285750"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5110014"/>
              </p:ext>
            </p:extLst>
          </p:nvPr>
        </p:nvGraphicFramePr>
        <p:xfrm>
          <a:off x="251520" y="1645970"/>
          <a:ext cx="8640958" cy="1341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8751"/>
                <a:gridCol w="762092"/>
                <a:gridCol w="762092"/>
                <a:gridCol w="762092"/>
                <a:gridCol w="762092"/>
                <a:gridCol w="762092"/>
                <a:gridCol w="762092"/>
                <a:gridCol w="762092"/>
                <a:gridCol w="672408"/>
                <a:gridCol w="797525"/>
                <a:gridCol w="797630"/>
              </a:tblGrid>
              <a:tr h="19334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Muni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Households 2013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Size of Problem (No. of Households)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Muni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Operational Capability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Tenure (Est. no. of HHs in Tribal / Traditional)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Market Performance (churn)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661754">
                <a:tc vMerge="1">
                  <a:txBody>
                    <a:bodyPr/>
                    <a:lstStyle/>
                    <a:p>
                      <a:pPr algn="l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Informal Settlements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Backyards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Water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Sanitation (2011)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Electricity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Refuse Removal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Greater Tubatse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84,878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6,445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2,960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36,666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69,136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20,735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77,331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Adequate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76,475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940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13 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Distressed Mining Towns - Human Settlements - DRAFT STRATEGY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33A149CD-641A-4E88-95F7-FBADEED99CBA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6118" y="116632"/>
            <a:ext cx="8605836" cy="4766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Cluster Two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203525" y="619315"/>
            <a:ext cx="8605837" cy="5227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684213" rtl="0" eaLnBrk="0" fontAlgn="base" hangingPunct="0">
              <a:spcBef>
                <a:spcPts val="600"/>
              </a:spcBef>
              <a:spcAft>
                <a:spcPts val="600"/>
              </a:spcAft>
              <a:buSzPct val="25000"/>
              <a:buFont typeface="Wingdings" pitchFamily="2" charset="2"/>
              <a:tabLst>
                <a:tab pos="714375" algn="l"/>
                <a:tab pos="1076325" algn="l"/>
              </a:tabLst>
              <a:defRPr sz="18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1950" indent="-182563" algn="l" defTabSz="684213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4">
                  <a:lumMod val="50000"/>
                </a:schemeClr>
              </a:buClr>
              <a:buSzPct val="85000"/>
              <a:buFont typeface="Wingdings" pitchFamily="2" charset="2"/>
              <a:buChar char="l"/>
              <a:tabLst>
                <a:tab pos="714375" algn="l"/>
                <a:tab pos="10763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714375" indent="-173038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tabLst>
                <a:tab pos="714375" algn="l"/>
                <a:tab pos="1076325" algn="l"/>
              </a:tabLs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076325" indent="-182563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SzPct val="55000"/>
              <a:buFont typeface="Wingdings" pitchFamily="2" charset="2"/>
              <a:buChar char="¡"/>
              <a:tabLst>
                <a:tab pos="714375" algn="l"/>
                <a:tab pos="1076325" algn="l"/>
              </a:tabLs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38275" indent="-182563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tabLst>
                <a:tab pos="714375" algn="l"/>
                <a:tab pos="1076325" algn="l"/>
              </a:tabLs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082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5654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0226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4798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400" b="1" dirty="0" smtClean="0">
                <a:solidFill>
                  <a:srgbClr val="000000"/>
                </a:solidFill>
              </a:rPr>
              <a:t>Cluster description : </a:t>
            </a:r>
            <a:r>
              <a:rPr lang="en-GB" sz="1400" b="1" i="1" dirty="0" smtClean="0">
                <a:solidFill>
                  <a:srgbClr val="000000"/>
                </a:solidFill>
              </a:rPr>
              <a:t>Reasonable </a:t>
            </a:r>
            <a:r>
              <a:rPr lang="en-GB" sz="1400" b="1" i="1" dirty="0">
                <a:solidFill>
                  <a:srgbClr val="000000"/>
                </a:solidFill>
              </a:rPr>
              <a:t>homeownership investment conditions and significant Human Settlements crisis challenges. Traditional land administration </a:t>
            </a:r>
            <a:r>
              <a:rPr lang="en-GB" sz="1400" b="1" i="1" dirty="0" smtClean="0">
                <a:solidFill>
                  <a:srgbClr val="000000"/>
                </a:solidFill>
              </a:rPr>
              <a:t>significant</a:t>
            </a:r>
            <a:endParaRPr lang="en-GB" sz="1400" b="1" i="1" dirty="0">
              <a:solidFill>
                <a:srgbClr val="00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9945349"/>
              </p:ext>
            </p:extLst>
          </p:nvPr>
        </p:nvGraphicFramePr>
        <p:xfrm>
          <a:off x="203524" y="2924944"/>
          <a:ext cx="8729294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292"/>
                <a:gridCol w="6676002"/>
              </a:tblGrid>
              <a:tr h="170487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Proposed Delivery Partners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NUSP and HDA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MISA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SHRA  and NHFC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Proposed interventions</a:t>
                      </a:r>
                    </a:p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1. Informal settlements: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Interim services to be provided to all informal settlements 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Informal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settlement upgrading to be undertaken of existing informal settlements on the basis of incremental upgrading. State investment to focus on social facilities and public amenities.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2. Backlog in basic services: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Basic service backlog connections to be undertaken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3. Home ownership: 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Affordable housing programme ( Mining house and private developer led)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Support provided to households to access a property and build in a tribal authority area, to purchase a site and build (registered title) or buy on the secondary market. This should be linked to a financial wellness programme</a:t>
                      </a:r>
                    </a:p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Review transport accessibility to urban node and work opportunities</a:t>
                      </a:r>
                    </a:p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4. Rental accommodation for migrant miners: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Mining companies incentivized to provide residential rental apartments and rooms</a:t>
                      </a:r>
                    </a:p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Backyard dwelling upgrade programme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154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Level of intensity of Implementation Support</a:t>
                      </a:r>
                    </a:p>
                    <a:p>
                      <a:pPr algn="ctr"/>
                      <a:endParaRPr lang="en-US" sz="14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1" i="1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2154758"/>
              </p:ext>
            </p:extLst>
          </p:nvPr>
        </p:nvGraphicFramePr>
        <p:xfrm>
          <a:off x="251520" y="1228725"/>
          <a:ext cx="8640959" cy="144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120"/>
                <a:gridCol w="789153"/>
                <a:gridCol w="755746"/>
                <a:gridCol w="755746"/>
                <a:gridCol w="755746"/>
                <a:gridCol w="755746"/>
                <a:gridCol w="755746"/>
                <a:gridCol w="755746"/>
                <a:gridCol w="755746"/>
                <a:gridCol w="755746"/>
                <a:gridCol w="802718"/>
              </a:tblGrid>
              <a:tr h="16192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Muni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Households 2013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Size of Problem (No. of Households)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Muni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Operational Capability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Tenure (Est. no. of HHs in Tribal / Traditional)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Market Performance (churn)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838200">
                <a:tc vMerge="1">
                  <a:txBody>
                    <a:bodyPr/>
                    <a:lstStyle/>
                    <a:p>
                      <a:pPr algn="l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Informal Settlements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Backyards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Water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Sanitation (2011)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Electricity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Refuse Removal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Madibeng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165,247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48,208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15,084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36,072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95,515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31,550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116,242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Adequate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96,339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Rustenburg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205,100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28,694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30,571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23,200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70,981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35,609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54,394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Adequate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61,530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6547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13 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Distressed Mining Towns - Human Settlements - DRAFT STRATEGY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33A149CD-641A-4E88-95F7-FBADEED99CBA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05836" cy="3326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Cluster Three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258764" y="548681"/>
            <a:ext cx="8605837" cy="57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l" defTabSz="684213" rtl="0" eaLnBrk="0" fontAlgn="base" hangingPunct="0">
              <a:spcBef>
                <a:spcPts val="600"/>
              </a:spcBef>
              <a:spcAft>
                <a:spcPts val="600"/>
              </a:spcAft>
              <a:buSzPct val="25000"/>
              <a:buFont typeface="Wingdings" pitchFamily="2" charset="2"/>
              <a:tabLst>
                <a:tab pos="714375" algn="l"/>
                <a:tab pos="1076325" algn="l"/>
              </a:tabLst>
              <a:defRPr sz="18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1950" indent="-182563" algn="l" defTabSz="684213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4">
                  <a:lumMod val="50000"/>
                </a:schemeClr>
              </a:buClr>
              <a:buSzPct val="85000"/>
              <a:buFont typeface="Wingdings" pitchFamily="2" charset="2"/>
              <a:buChar char="l"/>
              <a:tabLst>
                <a:tab pos="714375" algn="l"/>
                <a:tab pos="10763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714375" indent="-173038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tabLst>
                <a:tab pos="714375" algn="l"/>
                <a:tab pos="1076325" algn="l"/>
              </a:tabLs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076325" indent="-182563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SzPct val="55000"/>
              <a:buFont typeface="Wingdings" pitchFamily="2" charset="2"/>
              <a:buChar char="¡"/>
              <a:tabLst>
                <a:tab pos="714375" algn="l"/>
                <a:tab pos="1076325" algn="l"/>
              </a:tabLs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38275" indent="-182563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tabLst>
                <a:tab pos="714375" algn="l"/>
                <a:tab pos="1076325" algn="l"/>
              </a:tabLs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082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5654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0226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4798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fontAlgn="ctr">
              <a:lnSpc>
                <a:spcPct val="90000"/>
              </a:lnSpc>
            </a:pPr>
            <a:r>
              <a:rPr lang="en-GB" sz="1600" b="1" dirty="0" smtClean="0">
                <a:solidFill>
                  <a:srgbClr val="000000"/>
                </a:solidFill>
              </a:rPr>
              <a:t>Cluster Description: </a:t>
            </a:r>
            <a:r>
              <a:rPr lang="en-GB" sz="1600" b="1" i="1" dirty="0" smtClean="0">
                <a:solidFill>
                  <a:srgbClr val="000000"/>
                </a:solidFill>
              </a:rPr>
              <a:t>Reasonable </a:t>
            </a:r>
            <a:r>
              <a:rPr lang="en-GB" sz="1600" b="1" i="1" dirty="0">
                <a:solidFill>
                  <a:srgbClr val="000000"/>
                </a:solidFill>
              </a:rPr>
              <a:t>homeownership investment conditions and significant informal housing conditions and basic service connection backlogs. No traditional land administration.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0942816"/>
              </p:ext>
            </p:extLst>
          </p:nvPr>
        </p:nvGraphicFramePr>
        <p:xfrm>
          <a:off x="250824" y="3429001"/>
          <a:ext cx="8700181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888"/>
                <a:gridCol w="6971293"/>
              </a:tblGrid>
              <a:tr h="107371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Proposed Delivery Partners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NUSP and HDA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MISA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SHRA  and NHFC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Proposed interventions</a:t>
                      </a:r>
                    </a:p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1. Informal settlements: 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Interim services to be provided to all informal settlements 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Informal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settlement upgrading to be undertaken of existing informal settlements on the basis of incremental upgrading. State investment to focus on social facilities and public amenities.</a:t>
                      </a:r>
                    </a:p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2. Backlog in basic services:</a:t>
                      </a:r>
                    </a:p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Basic service backlog connections to be undertaken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3. Home ownership:</a:t>
                      </a:r>
                    </a:p>
                    <a:p>
                      <a:pPr marL="2857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Support provided to households to to purchase a site and build (registered title) or buy on the secondary market. This should be linked to a financial wellness programme</a:t>
                      </a:r>
                    </a:p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4. Rental accommodation for migrant miners: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Rental Accommodation: Mining companies incentivized to provide residential rental apartments and rooms using private developers and local households</a:t>
                      </a:r>
                    </a:p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Back yard dwelling upgrade support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79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Level of intensity of Implementation Support</a:t>
                      </a:r>
                    </a:p>
                    <a:p>
                      <a:pPr algn="ctr"/>
                      <a:endParaRPr lang="en-US" sz="14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1" i="1" dirty="0" smtClean="0">
                          <a:solidFill>
                            <a:schemeClr val="tx1"/>
                          </a:solidFill>
                        </a:rPr>
                        <a:t>Medium for all but high in Emalahleni </a:t>
                      </a:r>
                      <a:endParaRPr lang="en-US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0679070"/>
              </p:ext>
            </p:extLst>
          </p:nvPr>
        </p:nvGraphicFramePr>
        <p:xfrm>
          <a:off x="251520" y="1124743"/>
          <a:ext cx="8640957" cy="2179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1809"/>
                <a:gridCol w="742578"/>
                <a:gridCol w="742578"/>
                <a:gridCol w="742578"/>
                <a:gridCol w="742578"/>
                <a:gridCol w="742578"/>
                <a:gridCol w="742578"/>
                <a:gridCol w="760799"/>
                <a:gridCol w="731158"/>
                <a:gridCol w="797627"/>
                <a:gridCol w="864096"/>
              </a:tblGrid>
              <a:tr h="16192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Muni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Households 2013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Size of Problem (No. of Households)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Muni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Operational Capability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Tenure (Est. no. of HHs in Tribal / Traditional)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Market Performance (churn)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838200">
                <a:tc vMerge="1">
                  <a:txBody>
                    <a:bodyPr/>
                    <a:lstStyle/>
                    <a:p>
                      <a:pPr algn="l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Informal Settlements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Backyards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Water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Sanitation (2011)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Electricity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Refuse Removal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Merafong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71,020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10,601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3,576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5,742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9,731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13,362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11,187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Adequate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       -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Matlosana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123,139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12,585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6,097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2,498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6,317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12,004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11,263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Adequate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       -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Mogale City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121,747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11,196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18,453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8,371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16,081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17,489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19,454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Adequate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       -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3.3%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Matjhabeng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123,516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16,168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8,123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5,857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21,747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11,035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14,260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Adequate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       -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Westonaria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41,829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13,194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2,354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5,511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6,185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14,964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8,102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Adequate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       -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Emalahleni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123,149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17,632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5,502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13,976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31,192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32,846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35,216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Poor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            -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31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13 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Distressed Mining Towns - Human Settlements - DRAFT STRATEGY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33A149CD-641A-4E88-95F7-FBADEED99CBA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7967" y="41189"/>
            <a:ext cx="8605836" cy="40468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Cluster Four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118582" y="445877"/>
            <a:ext cx="8605837" cy="6068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684213" rtl="0" eaLnBrk="0" fontAlgn="base" hangingPunct="0">
              <a:spcBef>
                <a:spcPts val="600"/>
              </a:spcBef>
              <a:spcAft>
                <a:spcPts val="600"/>
              </a:spcAft>
              <a:buSzPct val="25000"/>
              <a:buFont typeface="Wingdings" pitchFamily="2" charset="2"/>
              <a:tabLst>
                <a:tab pos="714375" algn="l"/>
                <a:tab pos="1076325" algn="l"/>
              </a:tabLst>
              <a:defRPr sz="18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1950" indent="-182563" algn="l" defTabSz="684213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4">
                  <a:lumMod val="50000"/>
                </a:schemeClr>
              </a:buClr>
              <a:buSzPct val="85000"/>
              <a:buFont typeface="Wingdings" pitchFamily="2" charset="2"/>
              <a:buChar char="l"/>
              <a:tabLst>
                <a:tab pos="714375" algn="l"/>
                <a:tab pos="10763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714375" indent="-173038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tabLst>
                <a:tab pos="714375" algn="l"/>
                <a:tab pos="1076325" algn="l"/>
              </a:tabLs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076325" indent="-182563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SzPct val="55000"/>
              <a:buFont typeface="Wingdings" pitchFamily="2" charset="2"/>
              <a:buChar char="¡"/>
              <a:tabLst>
                <a:tab pos="714375" algn="l"/>
                <a:tab pos="1076325" algn="l"/>
              </a:tabLs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38275" indent="-182563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tabLst>
                <a:tab pos="714375" algn="l"/>
                <a:tab pos="1076325" algn="l"/>
              </a:tabLs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082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5654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0226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4798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400" b="1" dirty="0" smtClean="0">
                <a:solidFill>
                  <a:srgbClr val="000000"/>
                </a:solidFill>
              </a:rPr>
              <a:t>Cluster description : </a:t>
            </a:r>
            <a:r>
              <a:rPr lang="en-GB" sz="1400" b="1" i="1" dirty="0" smtClean="0">
                <a:solidFill>
                  <a:srgbClr val="000000"/>
                </a:solidFill>
              </a:rPr>
              <a:t>Reasonable </a:t>
            </a:r>
            <a:r>
              <a:rPr lang="en-GB" sz="1400" b="1" i="1" dirty="0">
                <a:solidFill>
                  <a:srgbClr val="000000"/>
                </a:solidFill>
              </a:rPr>
              <a:t>homeownership investment conditions and limited Human Settlements crisis challenges. No traditional land </a:t>
            </a:r>
            <a:r>
              <a:rPr lang="en-GB" sz="1400" b="1" i="1" dirty="0" smtClean="0">
                <a:solidFill>
                  <a:srgbClr val="000000"/>
                </a:solidFill>
              </a:rPr>
              <a:t>administration</a:t>
            </a:r>
            <a:endParaRPr lang="en-GB" sz="1400" b="1" i="1" dirty="0">
              <a:solidFill>
                <a:srgbClr val="00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0906770"/>
              </p:ext>
            </p:extLst>
          </p:nvPr>
        </p:nvGraphicFramePr>
        <p:xfrm>
          <a:off x="281445" y="2776220"/>
          <a:ext cx="869822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792"/>
                <a:gridCol w="6780436"/>
              </a:tblGrid>
              <a:tr h="1386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Proposed Delivery Partners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NUSP and HDA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MISA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SHRA  and NHFC 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Proposed interventions</a:t>
                      </a:r>
                    </a:p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Informal settlements: 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Interim services to be provided to all informal settlements 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Informal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settlement upgrading to be undertaken of existing informal settlements on the basis of incremental upgrading. State investment to focus on social facilities and public amenities.</a:t>
                      </a:r>
                    </a:p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2. Backlog in basic services:</a:t>
                      </a:r>
                    </a:p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Limited Basic service backlog connections to be undertaken (most are in informal settlements)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3. Home ownership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Support provided to households to purchase a site and build (registered title) or buy on the secondary market. This should be linked to a financial wellness programme</a:t>
                      </a:r>
                    </a:p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4. Rental accommodation for migrant miners: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Mining companies incentivized to provide residential rental apartments and rooms through private developers and households</a:t>
                      </a:r>
                    </a:p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Backyard dwelling support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86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Level of intensity of Implementation Support</a:t>
                      </a:r>
                    </a:p>
                    <a:p>
                      <a:pPr algn="ctr"/>
                      <a:endParaRPr lang="en-US" sz="15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500" b="1" i="1" dirty="0" smtClean="0">
                          <a:solidFill>
                            <a:schemeClr val="tx1"/>
                          </a:solidFill>
                        </a:rPr>
                        <a:t>Medium In</a:t>
                      </a:r>
                      <a:r>
                        <a:rPr lang="en-US" sz="1500" b="1" i="1" baseline="0" dirty="0" smtClean="0">
                          <a:solidFill>
                            <a:schemeClr val="tx1"/>
                          </a:solidFill>
                        </a:rPr>
                        <a:t> Steve Tshwete and high Ranfontein</a:t>
                      </a:r>
                      <a:endParaRPr lang="en-US" sz="15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5236338"/>
              </p:ext>
            </p:extLst>
          </p:nvPr>
        </p:nvGraphicFramePr>
        <p:xfrm>
          <a:off x="251520" y="1052735"/>
          <a:ext cx="8554744" cy="144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0367"/>
                <a:gridCol w="750284"/>
                <a:gridCol w="750284"/>
                <a:gridCol w="750284"/>
                <a:gridCol w="750284"/>
                <a:gridCol w="750284"/>
                <a:gridCol w="750284"/>
                <a:gridCol w="750284"/>
                <a:gridCol w="750284"/>
                <a:gridCol w="750284"/>
                <a:gridCol w="771821"/>
              </a:tblGrid>
              <a:tr h="161925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Muni</a:t>
                      </a:r>
                      <a:endParaRPr lang="en-US" sz="16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Households 2013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Size of Problem (No. of Households)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Muni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Operational Capability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Tenure (Est. no. of HHs in Tribal / Traditional)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Market Performance (churn)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838200">
                <a:tc vMerge="1">
                  <a:txBody>
                    <a:bodyPr/>
                    <a:lstStyle/>
                    <a:p>
                      <a:pPr algn="ctr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Informal Settlements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Backyards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Water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Sanitation (2011)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Electricity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Refuse Removal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Steve Tshwete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66,555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5,174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4,014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4,381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8,421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6,135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8,323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Adequate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       -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Randfontein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44,959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3,640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4,720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2,040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5,926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6,988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8,160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Poor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       -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42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05836" cy="3326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Cluster Five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248110" y="548680"/>
            <a:ext cx="8605837" cy="64807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684213" rtl="0" eaLnBrk="0" fontAlgn="base" hangingPunct="0">
              <a:spcBef>
                <a:spcPts val="600"/>
              </a:spcBef>
              <a:spcAft>
                <a:spcPts val="600"/>
              </a:spcAft>
              <a:buSzPct val="25000"/>
              <a:buFont typeface="Wingdings" pitchFamily="2" charset="2"/>
              <a:tabLst>
                <a:tab pos="714375" algn="l"/>
                <a:tab pos="1076325" algn="l"/>
              </a:tabLst>
              <a:defRPr sz="18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1950" indent="-182563" algn="l" defTabSz="684213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4">
                  <a:lumMod val="50000"/>
                </a:schemeClr>
              </a:buClr>
              <a:buSzPct val="85000"/>
              <a:buFont typeface="Wingdings" pitchFamily="2" charset="2"/>
              <a:buChar char="l"/>
              <a:tabLst>
                <a:tab pos="714375" algn="l"/>
                <a:tab pos="10763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714375" indent="-173038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tabLst>
                <a:tab pos="714375" algn="l"/>
                <a:tab pos="1076325" algn="l"/>
              </a:tabLs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076325" indent="-182563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SzPct val="55000"/>
              <a:buFont typeface="Wingdings" pitchFamily="2" charset="2"/>
              <a:buChar char="¡"/>
              <a:tabLst>
                <a:tab pos="714375" algn="l"/>
                <a:tab pos="1076325" algn="l"/>
              </a:tabLs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38275" indent="-182563" algn="l" defTabSz="684213" rtl="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tabLst>
                <a:tab pos="714375" algn="l"/>
                <a:tab pos="1076325" algn="l"/>
              </a:tabLs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082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5654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0226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479800" indent="-228600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1" kern="0" dirty="0" smtClean="0"/>
              <a:t>Cluster description: </a:t>
            </a:r>
            <a:r>
              <a:rPr lang="en-GB" sz="1400" b="1" dirty="0">
                <a:solidFill>
                  <a:srgbClr val="000000"/>
                </a:solidFill>
              </a:rPr>
              <a:t>Poor homeownership investment conditions and significant basic service connection backlogs. Traditional land administration significant</a:t>
            </a:r>
          </a:p>
          <a:p>
            <a:endParaRPr lang="en-US" sz="1400" b="1" kern="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0914415"/>
              </p:ext>
            </p:extLst>
          </p:nvPr>
        </p:nvGraphicFramePr>
        <p:xfrm>
          <a:off x="257268" y="2996952"/>
          <a:ext cx="8708731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447"/>
                <a:gridCol w="5924284"/>
              </a:tblGrid>
              <a:tr h="161427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Proposed Delivery Partners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NUSP and HDA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MISA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SHRA  and NHFC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Proposed intervention</a:t>
                      </a:r>
                    </a:p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Informal settlements: 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Interim services to be provided to all informal settlements 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Informal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settlement upgrading to be undertaken of existing informal settlements on the basis of incremental upgrading. State investment to focus on social facilities and public amenities.</a:t>
                      </a:r>
                    </a:p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. Backlog in basic services :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Basic service backlog connections to be undertaken in traditional areas</a:t>
                      </a:r>
                    </a:p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3. Homes in traditional areas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Support provided to households to access a property and build in a tribal authority area</a:t>
                      </a:r>
                    </a:p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Review transport accessibility to urban node and work opportunities</a:t>
                      </a:r>
                    </a:p>
                    <a:p>
                      <a:pPr marL="0" lvl="1" indent="0">
                        <a:buFont typeface="+mj-lt"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4. Rental accommodation for migrant miners:</a:t>
                      </a:r>
                    </a:p>
                    <a:p>
                      <a:pPr marL="4572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Mining companies incentivized to provide residential rental apartments and rooms via developers and households in traditional areas.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014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Level of intensity of Implementation Support</a:t>
                      </a:r>
                    </a:p>
                    <a:p>
                      <a:pPr algn="ctr"/>
                      <a:endParaRPr lang="en-US" sz="14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1" i="1" dirty="0" smtClean="0">
                          <a:solidFill>
                            <a:schemeClr val="tx1"/>
                          </a:solidFill>
                        </a:rPr>
                        <a:t>Medium all but</a:t>
                      </a:r>
                      <a:r>
                        <a:rPr lang="en-US" sz="1400" b="1" i="1" baseline="0" dirty="0" smtClean="0">
                          <a:solidFill>
                            <a:schemeClr val="tx1"/>
                          </a:solidFill>
                        </a:rPr>
                        <a:t> high in Fetakgomo</a:t>
                      </a:r>
                      <a:endParaRPr lang="en-US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1638136"/>
              </p:ext>
            </p:extLst>
          </p:nvPr>
        </p:nvGraphicFramePr>
        <p:xfrm>
          <a:off x="264058" y="1196751"/>
          <a:ext cx="8600537" cy="1813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6962"/>
                <a:gridCol w="752721"/>
                <a:gridCol w="752721"/>
                <a:gridCol w="752721"/>
                <a:gridCol w="752721"/>
                <a:gridCol w="752721"/>
                <a:gridCol w="752721"/>
                <a:gridCol w="752721"/>
                <a:gridCol w="752721"/>
                <a:gridCol w="752721"/>
                <a:gridCol w="669086"/>
              </a:tblGrid>
              <a:tr h="16192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Muni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Households 2013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Size of Problem (No. of Households)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Muni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Operational Capability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Tenure (Est. no. of HHs in Tribal / Traditional)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Market Performance (churn)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838200">
                <a:tc vMerge="1">
                  <a:txBody>
                    <a:bodyPr/>
                    <a:lstStyle/>
                    <a:p>
                      <a:pPr algn="l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Informal Settlements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Backyards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Water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Sanitation (2011)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Electricity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Inadequate Refuse Removal (2013)</a:t>
                      </a:r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Fetakgomo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23,318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   402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   278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7,306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17,114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1,896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18,791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Poor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23,295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Lephalale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30,737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2,456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2,099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3,328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9,248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4,746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16,680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Adequate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13,893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9.3%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Elias Motsoaledi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61,536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1,397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1,740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25,604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48,276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5,411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52,804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Adequate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53,290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Moses Kotane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31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77,283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8,764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5,720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14,785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54,529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7,780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12,722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Adequate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71,409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835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ZA" sz="3200" b="1" dirty="0" smtClean="0"/>
              <a:t>Challenges / Issues In Mining Town Projects</a:t>
            </a:r>
            <a:endParaRPr lang="en-ZA" sz="32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3759182"/>
              </p:ext>
            </p:extLst>
          </p:nvPr>
        </p:nvGraphicFramePr>
        <p:xfrm>
          <a:off x="323528" y="1052736"/>
          <a:ext cx="8280920" cy="5569880"/>
        </p:xfrm>
        <a:graphic>
          <a:graphicData uri="http://schemas.openxmlformats.org/drawingml/2006/table">
            <a:tbl>
              <a:tblPr firstRow="1" firstCol="1" bandRow="1"/>
              <a:tblGrid>
                <a:gridCol w="3597847"/>
                <a:gridCol w="4683073"/>
              </a:tblGrid>
              <a:tr h="369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Human settlement project challenges/issues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Mitigation measures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06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Lack of </a:t>
                      </a:r>
                      <a:r>
                        <a:rPr lang="en-ZA" sz="14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planning and pipelining of projects </a:t>
                      </a: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both provincial and municipal level – projects &amp; infrastructure  funding and implementation not aligned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5 year project pipelines being developed / collected in all  mining town 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Incorporated into transformation planning work and ISU/NUSP work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ISU</a:t>
                      </a: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not prioritised in planning of provinces / municipalities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 ISU assessed, except Steve Tshwete and project prep work underway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NDHS requires that provinces prioritise and include these projects in plans and monitors 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Capacity</a:t>
                      </a: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at municipal level for planning &amp; implementation given complexities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Additional technical capacity being put in place from HDA, PRTs, DBSA to address this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Dedicated </a:t>
                      </a:r>
                      <a:r>
                        <a:rPr lang="en-ZA" sz="14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oversight structures for mining towns </a:t>
                      </a: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intervention – in place in Fstate, NCape and LP. Gauteng being formed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HDA working with provinces and municipalities to get these set-up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Have engages with DMR and DPME to assist with this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NRRT to assist with this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Negotiations with mining companies </a:t>
                      </a: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land donations, hostel donations – engaging different spheres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Different spheres brought together to talk to mining companies together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DMR advised / updated / alerted/involved in engagements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Proposals considered in context of transformation plans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Technical / transaction advisory assessment of proposal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681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329"/>
            <a:ext cx="9144000" cy="776033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ZA" sz="3600" b="1" dirty="0" smtClean="0"/>
              <a:t>Partnerships with </a:t>
            </a:r>
            <a:r>
              <a:rPr lang="en-ZA" sz="3600" b="1" dirty="0"/>
              <a:t>M</a:t>
            </a:r>
            <a:r>
              <a:rPr lang="en-ZA" sz="3600" b="1" dirty="0" smtClean="0"/>
              <a:t>ining Companies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>
            <a:noAutofit/>
          </a:bodyPr>
          <a:lstStyle/>
          <a:p>
            <a:r>
              <a:rPr lang="en-ZA" sz="1800" dirty="0" smtClean="0"/>
              <a:t>Partnerships </a:t>
            </a:r>
            <a:r>
              <a:rPr lang="en-ZA" sz="1800" dirty="0"/>
              <a:t>being concluded /underway with:</a:t>
            </a:r>
          </a:p>
          <a:p>
            <a:pPr lvl="1"/>
            <a:r>
              <a:rPr lang="en-ZA" sz="1800" dirty="0"/>
              <a:t>Anglo Platinum – Thabazimbi – 400ha land donation for ISU/FLISP project</a:t>
            </a:r>
          </a:p>
          <a:p>
            <a:pPr lvl="1"/>
            <a:r>
              <a:rPr lang="en-ZA" sz="1800" dirty="0"/>
              <a:t>Lonmin –  land donations in Marikana area and further </a:t>
            </a:r>
            <a:r>
              <a:rPr lang="en-ZA" sz="1800" dirty="0" smtClean="0"/>
              <a:t>projects</a:t>
            </a:r>
          </a:p>
          <a:p>
            <a:pPr lvl="1"/>
            <a:r>
              <a:rPr lang="en-ZA" sz="1800" dirty="0" smtClean="0"/>
              <a:t>BHP Billiton – Hotazhel, Steve Tshwete</a:t>
            </a:r>
            <a:endParaRPr lang="en-ZA" sz="1800" dirty="0"/>
          </a:p>
          <a:p>
            <a:pPr lvl="1"/>
            <a:r>
              <a:rPr lang="en-ZA" sz="1800" dirty="0"/>
              <a:t>Tharisa mine – land donation in Rustenburg</a:t>
            </a:r>
          </a:p>
          <a:p>
            <a:pPr lvl="1"/>
            <a:r>
              <a:rPr lang="en-ZA" sz="1800" dirty="0"/>
              <a:t>Steve Tshwete assisting municipality with South 24 hostels</a:t>
            </a:r>
          </a:p>
          <a:p>
            <a:pPr lvl="1"/>
            <a:r>
              <a:rPr lang="en-ZA" sz="1800" dirty="0"/>
              <a:t>Heuningvlei project assistance to DMR (Ncape</a:t>
            </a:r>
            <a:r>
              <a:rPr lang="en-ZA" sz="1800" dirty="0" smtClean="0"/>
              <a:t>)</a:t>
            </a:r>
          </a:p>
          <a:p>
            <a:pPr lvl="1"/>
            <a:r>
              <a:rPr lang="en-GB" sz="1800" dirty="0"/>
              <a:t>Kgalagadi Manganese mining - </a:t>
            </a:r>
            <a:r>
              <a:rPr lang="en-GB" sz="1800" dirty="0" smtClean="0"/>
              <a:t>engagements </a:t>
            </a:r>
            <a:r>
              <a:rPr lang="en-GB" sz="1800" dirty="0"/>
              <a:t>on potential projects in the Northern Cape.</a:t>
            </a:r>
            <a:endParaRPr lang="en-ZA" sz="1800" dirty="0"/>
          </a:p>
          <a:p>
            <a:pPr lvl="1"/>
            <a:r>
              <a:rPr lang="en-ZA" sz="1800" dirty="0" smtClean="0"/>
              <a:t>Borwa </a:t>
            </a:r>
            <a:r>
              <a:rPr lang="en-ZA" sz="1800" dirty="0"/>
              <a:t>project </a:t>
            </a:r>
            <a:r>
              <a:rPr lang="en-ZA" sz="1800" dirty="0" smtClean="0"/>
              <a:t>– Westonaria</a:t>
            </a:r>
          </a:p>
          <a:p>
            <a:pPr marL="457200" lvl="1" indent="0">
              <a:buNone/>
            </a:pPr>
            <a:endParaRPr lang="en-ZA" sz="1800" dirty="0" smtClean="0"/>
          </a:p>
          <a:p>
            <a:r>
              <a:rPr lang="en-ZA" sz="1800" dirty="0" smtClean="0"/>
              <a:t>Partnership project proposals received via catalytic projects being considered, subject to approval by the Minister of Human Settlements </a:t>
            </a:r>
          </a:p>
          <a:p>
            <a:pPr marL="0" indent="0">
              <a:buNone/>
            </a:pPr>
            <a:endParaRPr lang="en-ZA" sz="1800" dirty="0" smtClean="0"/>
          </a:p>
          <a:p>
            <a:r>
              <a:rPr lang="en-ZA" sz="1800" dirty="0"/>
              <a:t>NDHS, DBSA and Agencies partnering to facilitate and support and </a:t>
            </a:r>
          </a:p>
          <a:p>
            <a:pPr lvl="1"/>
            <a:r>
              <a:rPr lang="en-ZA" sz="1800" dirty="0"/>
              <a:t>fast-track  infrastructure provision in mining towns</a:t>
            </a:r>
          </a:p>
          <a:p>
            <a:pPr lvl="1"/>
            <a:r>
              <a:rPr lang="en-ZA" sz="1800" dirty="0"/>
              <a:t>access technical capacity in these areas</a:t>
            </a:r>
          </a:p>
          <a:p>
            <a:pPr lvl="1"/>
            <a:r>
              <a:rPr lang="en-ZA" sz="1800" dirty="0" smtClean="0"/>
              <a:t>utilise </a:t>
            </a:r>
            <a:r>
              <a:rPr lang="en-ZA" sz="1800" dirty="0"/>
              <a:t>networks and partnerships of DBSA for the benefit of housing provision</a:t>
            </a:r>
          </a:p>
          <a:p>
            <a:pPr marL="0" indent="0">
              <a:buNone/>
            </a:pPr>
            <a:endParaRPr lang="en-ZA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414737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676" y="11266"/>
            <a:ext cx="91440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ZA" b="1" dirty="0" smtClean="0"/>
              <a:t>Recommendations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800" dirty="0" smtClean="0"/>
              <a:t>	It is recommended that the Human Settlements 	Portfolio Committee :</a:t>
            </a:r>
          </a:p>
          <a:p>
            <a:endParaRPr lang="en-ZA" sz="2800" dirty="0" smtClean="0"/>
          </a:p>
          <a:p>
            <a:pPr lvl="2"/>
            <a:r>
              <a:rPr lang="en-ZA" dirty="0" smtClean="0"/>
              <a:t>Notes the overall progress report on human settlements interventions regarding the revitalization of distressed mining communities</a:t>
            </a:r>
          </a:p>
          <a:p>
            <a:pPr marL="0" indent="0">
              <a:buNone/>
            </a:pPr>
            <a:endParaRPr lang="en-ZA" sz="2800" dirty="0" smtClean="0"/>
          </a:p>
          <a:p>
            <a:pPr marL="0" indent="0">
              <a:buNone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25680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676" y="11266"/>
            <a:ext cx="91440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ZA" b="1" dirty="0" smtClean="0"/>
              <a:t>THANK YOU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xmlns="" val="46480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66"/>
            <a:ext cx="9144000" cy="89745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ZA" sz="3600" b="1" dirty="0" smtClean="0"/>
              <a:t>Challenges / Issues In Mining Town Projects</a:t>
            </a:r>
            <a:endParaRPr lang="en-ZA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10427353"/>
              </p:ext>
            </p:extLst>
          </p:nvPr>
        </p:nvGraphicFramePr>
        <p:xfrm>
          <a:off x="179512" y="1124744"/>
          <a:ext cx="8784976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3816846"/>
                <a:gridCol w="4968130"/>
              </a:tblGrid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Human settlement project challenges/issues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Mitigation measures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Consultation and communication with “communities” </a:t>
                      </a: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involvement of all role players (community/unions/employees/employers/government) and community unsettlement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Communication strategy being finalised and implemented for mining towns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NRRT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Social facilitation support strategy for all mining towns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Access to </a:t>
                      </a:r>
                      <a:r>
                        <a:rPr lang="en-ZA" sz="14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traditional authority land </a:t>
                      </a: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 servicing and title on traditional  authority land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IGR units planning and engagements with traditional authority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Specific land challenges raised with RDLR for assistance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 be included in Communication  strategy / stakeholder engagement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Application of policy </a:t>
                      </a: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 address complexities of integrated projects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LoA position paper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Human settlements strategy for mining towns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Rental housing policy exemptions being considered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4176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-27384"/>
            <a:ext cx="7643866" cy="57606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820372" cy="4968552"/>
          </a:xfrm>
        </p:spPr>
        <p:txBody>
          <a:bodyPr/>
          <a:lstStyle/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b="1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ctr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r>
              <a:rPr lang="en-ZA" b="1" dirty="0" smtClean="0">
                <a:solidFill>
                  <a:srgbClr val="874515">
                    <a:lumMod val="75000"/>
                  </a:srgbClr>
                </a:solidFill>
                <a:ea typeface="Calibri"/>
                <a:cs typeface="Times New Roman"/>
              </a:rPr>
              <a:t>3.   Reports on Projects</a:t>
            </a:r>
            <a:endParaRPr lang="en-ZA" b="1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algn="ctr">
              <a:buNone/>
            </a:pPr>
            <a:endParaRPr lang="en-ZA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60432" y="6424062"/>
            <a:ext cx="683568" cy="4001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1CEF7C-0479-4D8B-85C2-EAB109B32C17}" type="slidenum">
              <a:rPr lang="en-ZA" smtClean="0"/>
              <a:pPr>
                <a:defRPr/>
              </a:pPr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190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472608"/>
          </a:xfrm>
        </p:spPr>
        <p:txBody>
          <a:bodyPr>
            <a:normAutofit fontScale="70000" lnSpcReduction="20000"/>
          </a:bodyPr>
          <a:lstStyle/>
          <a:p>
            <a:r>
              <a:rPr lang="en-ZA" dirty="0" smtClean="0"/>
              <a:t>Project implementation and preparation in all provinces except Gauteng</a:t>
            </a:r>
          </a:p>
          <a:p>
            <a:r>
              <a:rPr lang="en-ZA" dirty="0" smtClean="0"/>
              <a:t>Not all projects Informal settlement upgrading but provinces and municipalities planning is being directed towards this specifically by NDHS</a:t>
            </a:r>
          </a:p>
          <a:p>
            <a:r>
              <a:rPr lang="en-ZA" dirty="0" smtClean="0"/>
              <a:t>Gauteng – Intervention currently underway between Minister and Premier to address underspending and under-performance</a:t>
            </a:r>
          </a:p>
          <a:p>
            <a:r>
              <a:rPr lang="en-ZA" dirty="0" smtClean="0"/>
              <a:t>Project planning requires closed linkages between water &amp; sanitation, infrastructure MIG allocations and spending  given that town planning work concluding so infrastructure becomes the focus – alignment of planning and resolution of issues being discussed in the workstream</a:t>
            </a:r>
          </a:p>
          <a:p>
            <a:r>
              <a:rPr lang="en-ZA" dirty="0" smtClean="0"/>
              <a:t>Mainly government driven human settlement projects (RDP/BNG) – </a:t>
            </a:r>
          </a:p>
          <a:p>
            <a:pPr lvl="1"/>
            <a:r>
              <a:rPr lang="en-ZA" dirty="0" smtClean="0"/>
              <a:t>more partnership projects with mining companies required and models for this are being discussed with </a:t>
            </a:r>
            <a:r>
              <a:rPr lang="en-ZA" dirty="0"/>
              <a:t>m</a:t>
            </a:r>
            <a:r>
              <a:rPr lang="en-ZA" dirty="0" smtClean="0"/>
              <a:t>ining companies that have approached  NDHS as well as projects submitted in mining areas via catalytic projects programme</a:t>
            </a:r>
          </a:p>
          <a:p>
            <a:pPr lvl="1"/>
            <a:r>
              <a:rPr lang="en-ZA" dirty="0" smtClean="0"/>
              <a:t>Rental accommodation projects limited</a:t>
            </a:r>
          </a:p>
          <a:p>
            <a:pPr marL="0" indent="0">
              <a:buNone/>
            </a:pPr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036365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dirty="0" smtClean="0">
                <a:ea typeface="ＭＳ Ｐゴシック" pitchFamily="34" charset="-128"/>
              </a:rPr>
              <a:t>Human Settlement Projects Status</a:t>
            </a:r>
          </a:p>
        </p:txBody>
      </p:sp>
    </p:spTree>
    <p:extLst>
      <p:ext uri="{BB962C8B-B14F-4D97-AF65-F5344CB8AC3E}">
        <p14:creationId xmlns:p14="http://schemas.microsoft.com/office/powerpoint/2010/main" xmlns="" val="33451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-27384"/>
            <a:ext cx="7643866" cy="57606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820372" cy="4968552"/>
          </a:xfrm>
        </p:spPr>
        <p:txBody>
          <a:bodyPr/>
          <a:lstStyle/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dirty="0" smtClean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just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endParaRPr lang="en-ZA" sz="2400" b="1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marL="82296" lvl="0" indent="0" algn="ctr">
              <a:lnSpc>
                <a:spcPct val="125000"/>
              </a:lnSpc>
              <a:spcBef>
                <a:spcPts val="0"/>
              </a:spcBef>
              <a:buClr>
                <a:srgbClr val="531A17"/>
              </a:buClr>
              <a:buSzPct val="60000"/>
              <a:buNone/>
            </a:pPr>
            <a:r>
              <a:rPr lang="en-ZA" b="1" dirty="0" smtClean="0">
                <a:solidFill>
                  <a:srgbClr val="874515">
                    <a:lumMod val="75000"/>
                  </a:srgbClr>
                </a:solidFill>
                <a:ea typeface="Calibri"/>
                <a:cs typeface="Times New Roman"/>
              </a:rPr>
              <a:t>3.1   Free State</a:t>
            </a:r>
            <a:endParaRPr lang="en-ZA" b="1" dirty="0">
              <a:solidFill>
                <a:srgbClr val="874515">
                  <a:lumMod val="75000"/>
                </a:srgbClr>
              </a:solidFill>
              <a:ea typeface="Calibri"/>
              <a:cs typeface="Times New Roman"/>
            </a:endParaRPr>
          </a:p>
          <a:p>
            <a:pPr algn="ctr">
              <a:buNone/>
            </a:pPr>
            <a:endParaRPr lang="en-ZA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60432" y="6424062"/>
            <a:ext cx="683568" cy="4001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1CEF7C-0479-4D8B-85C2-EAB109B32C17}" type="slidenum">
              <a:rPr lang="en-ZA" smtClean="0"/>
              <a:pPr>
                <a:defRPr/>
              </a:pPr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0845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7576</Words>
  <Application>Microsoft Office PowerPoint</Application>
  <PresentationFormat>On-screen Show (4:3)</PresentationFormat>
  <Paragraphs>2822</Paragraphs>
  <Slides>52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Slide 1</vt:lpstr>
      <vt:lpstr>Presentation Outline</vt:lpstr>
      <vt:lpstr>Fifteen Priority Mining Towns  for the Revitalisation of Distressed Mining Communities </vt:lpstr>
      <vt:lpstr>Twelve Priority Labour Sending Areas for the Revitalisation of Distressed Mining Communities </vt:lpstr>
      <vt:lpstr>Challenges / Issues In Mining Town Projects</vt:lpstr>
      <vt:lpstr>Challenges / Issues In Mining Town Projects</vt:lpstr>
      <vt:lpstr>  </vt:lpstr>
      <vt:lpstr>Slide 8</vt:lpstr>
      <vt:lpstr>  </vt:lpstr>
      <vt:lpstr>3.1 Free State: Matjhabeng </vt:lpstr>
      <vt:lpstr>3.1 Free State: Matjhabeng </vt:lpstr>
      <vt:lpstr>3.1 Free State: Matjhabeng </vt:lpstr>
      <vt:lpstr>  </vt:lpstr>
      <vt:lpstr>3.2. Limpopo: Fetakgomo, Tubatse, Elias Motsoaledi, Lephalale</vt:lpstr>
      <vt:lpstr>3.2. Limpopo: Fetakgomo, Tubatse, Elias Motsoaledi, Lephalale</vt:lpstr>
      <vt:lpstr>3.2. Limpopo: Fetakgomo, Tubatse, Elias Motsoaledi, Lephalale</vt:lpstr>
      <vt:lpstr>  </vt:lpstr>
      <vt:lpstr>3.3. Mpumalanga: Emalahleni, Steve Tshwete</vt:lpstr>
      <vt:lpstr>3.3. Mpumalanga: Emalahleni, Steve Tshwete</vt:lpstr>
      <vt:lpstr>3.3. Mpumalanga: Emalahleni, Steve Tshwete</vt:lpstr>
      <vt:lpstr>3.3. Mpumalanga: Emalahleni, Steve Tshwete</vt:lpstr>
      <vt:lpstr>3.4. Mpumalanga: Emalahleni, Steve Tshwete</vt:lpstr>
      <vt:lpstr>  </vt:lpstr>
      <vt:lpstr>3.4 North West: Rustenburg, Moses Kotane, Madibeng, Matlosana </vt:lpstr>
      <vt:lpstr>3.4 North West: Rustenburg, Moses Kotane, Madibeng, Matlosana </vt:lpstr>
      <vt:lpstr>3.4 North West: Rustenburg, Moses Kotane, Madibeng, Matlosana </vt:lpstr>
      <vt:lpstr>3.4 North West: Rustenburg, Moses Kotane, Madibeng, Matlosana </vt:lpstr>
      <vt:lpstr>3.4 North West: Rustenburg, Moses Kotane, Madibeng, Matlosana </vt:lpstr>
      <vt:lpstr> 3.4 North West: Rustenburg, Moses Kotane, Madibeng, Matlosana </vt:lpstr>
      <vt:lpstr>3.4 North West: Rustenburg, Moses Kotane, Madibeng, Matlosana </vt:lpstr>
      <vt:lpstr>3.4 North West: Rustenburg, Moses Kotane, Madibeng, Matlosana </vt:lpstr>
      <vt:lpstr>3.4 North West: Rustenburg, Moses Kotane, Madibeng, Matlosana </vt:lpstr>
      <vt:lpstr>  </vt:lpstr>
      <vt:lpstr>3.6 Northern Cape: Tsantsabane, Ga-Segonyana, Gamagara, Kgatelopele </vt:lpstr>
      <vt:lpstr>  </vt:lpstr>
      <vt:lpstr>Slide 36</vt:lpstr>
      <vt:lpstr>HSDG Funding, Expenditure and Delivery in  Mining Towns as at 31 January 2016</vt:lpstr>
      <vt:lpstr>HSDG Funding, Expenditure and Delivery in  Mining Towns as at 31 January 2016</vt:lpstr>
      <vt:lpstr>  </vt:lpstr>
      <vt:lpstr>Loan Funding Provided In Mining Town Areas - RHLF</vt:lpstr>
      <vt:lpstr>Loan Funding Provided In Mining Town Areas - NHFC</vt:lpstr>
      <vt:lpstr>Loan Funding Provided In Mining Town Areas - NURCHA</vt:lpstr>
      <vt:lpstr> Human Settlements Mining Towns Analysis and Strategy  </vt:lpstr>
      <vt:lpstr>Human Settlements Mining Town Analysis  Strategy</vt:lpstr>
      <vt:lpstr>Cluster One</vt:lpstr>
      <vt:lpstr>Cluster Two</vt:lpstr>
      <vt:lpstr>Cluster Three</vt:lpstr>
      <vt:lpstr>Cluster Four</vt:lpstr>
      <vt:lpstr>Cluster Five</vt:lpstr>
      <vt:lpstr>Partnerships with Mining Companies</vt:lpstr>
      <vt:lpstr>Recommendations</vt:lpstr>
      <vt:lpstr>THANK YOU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Settlements component of the Presidential Mining towns Intervention</dc:title>
  <dc:creator>Odette Crofton</dc:creator>
  <cp:lastModifiedBy>PUMZA</cp:lastModifiedBy>
  <cp:revision>75</cp:revision>
  <dcterms:created xsi:type="dcterms:W3CDTF">2015-08-07T01:01:52Z</dcterms:created>
  <dcterms:modified xsi:type="dcterms:W3CDTF">2016-03-10T10:25:51Z</dcterms:modified>
</cp:coreProperties>
</file>