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437CD-02F9-42DD-995E-F3962CADAFD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90625-9CE6-4C97-B900-F4EFD9550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443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61E86-A2E1-466B-9CF4-270D43DFE7C2}" type="datetimeFigureOut">
              <a:rPr lang="en-ZA" smtClean="0"/>
              <a:pPr/>
              <a:t>2016/03/09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AED61-53D3-4653-BCDA-12950E766C7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1077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826B-CE09-475F-BB4F-CA3955188F84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B30E-A8FE-4B1F-8BCD-CECCDF26C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7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AA24-B30D-4B85-8660-384791D08410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3AD23-77CD-438E-9054-E2FD3B13A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129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25FA-A22C-4A7C-828D-BAEC8232532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0B1E-2913-4753-8849-9F000D4AD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33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F90C-E347-460D-B2B3-3A69E5089B5B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AFC61-1361-4E48-B927-AAE60D876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38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F2E4-89CF-44EF-A81C-FF1A661D1211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8534-67CD-4F8E-99CF-315468B05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80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76CFE-3B2D-48B6-8936-04F99A70FC7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1394-743C-4DCB-9B9A-0DDA9CEC0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68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E0DC-D519-4733-9B68-957F7C98D1B1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38BAC-0EC7-40F6-8C80-64159D264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13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98966-5F95-4BC8-A98A-14E651929AD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D246-6B1C-42D3-9FD0-857B962ED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411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1A9A8-8550-4287-992C-225B7BCE35AB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F44A-DAD4-4342-9C0B-D40DA3E50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01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A1A40-3FAE-462D-A561-C8C86EC13D96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072D-73E3-4D12-BAB0-B4A9ADF4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806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959E9-0C6F-420A-A0C9-482546FCC680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574E3-7B01-4D9F-A464-3B396FE95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88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C1347388-F5DA-4375-B39A-07C379902270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F3D958B8-C6A4-4C67-AD47-593A530E9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PPS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00" y="6129338"/>
            <a:ext cx="83010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2194379"/>
            <a:ext cx="8534400" cy="1310821"/>
          </a:xfrm>
        </p:spPr>
        <p:txBody>
          <a:bodyPr/>
          <a:lstStyle/>
          <a:p>
            <a:pPr eaLnBrk="1" hangingPunct="1"/>
            <a:r>
              <a:rPr lang="en-ZA" b="1" dirty="0" smtClean="0">
                <a:latin typeface="+mn-lt"/>
              </a:rPr>
              <a:t>Portfolio Committee on Human Settlements </a:t>
            </a:r>
            <a:br>
              <a:rPr lang="en-ZA" b="1" dirty="0" smtClean="0">
                <a:latin typeface="+mn-lt"/>
              </a:rPr>
            </a:br>
            <a:r>
              <a:rPr lang="en-ZA" b="1" dirty="0" smtClean="0">
                <a:latin typeface="+mn-lt"/>
              </a:rPr>
              <a:t>08 March 2016</a:t>
            </a:r>
            <a:endParaRPr lang="en-US" altLang="en-US" b="1" dirty="0" smtClean="0">
              <a:latin typeface="+mn-lt"/>
              <a:cs typeface="Arial Bold" pitchFamily="-108" charset="0"/>
            </a:endParaRPr>
          </a:p>
        </p:txBody>
      </p:sp>
      <p:pic>
        <p:nvPicPr>
          <p:cNvPr id="2051" name="Picture 3" descr="20yrs Logo_ve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9638" y="152400"/>
            <a:ext cx="22447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ubtitle 4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5344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charset="0"/>
                <a:ea typeface="ＭＳ Ｐゴシック" charset="0"/>
                <a:cs typeface="Arial" charset="0"/>
              </a:rPr>
              <a:t>Review Of Community Residential Units Programme </a:t>
            </a:r>
            <a:r>
              <a:rPr lang="en-US" b="1" dirty="0">
                <a:latin typeface="Century Gothic" charset="0"/>
                <a:ea typeface="ＭＳ Ｐゴシック" charset="0"/>
                <a:cs typeface="Arial" charset="0"/>
              </a:rPr>
              <a:t>(CRU)</a:t>
            </a:r>
            <a:r>
              <a:rPr lang="en-US" b="1" dirty="0"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  <a:cs typeface="Arial" charset="0"/>
              </a:rPr>
            </a:br>
            <a:endParaRPr lang="en-US" b="1" dirty="0" smtClean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solidFill>
                  <a:srgbClr val="898989"/>
                </a:solidFill>
              </a:rPr>
              <a:t>Mr. M. Tshangana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78695"/>
            <a:ext cx="8763000" cy="1143000"/>
          </a:xfrm>
        </p:spPr>
        <p:txBody>
          <a:bodyPr/>
          <a:lstStyle/>
          <a:p>
            <a:r>
              <a:rPr lang="en-ZA">
                <a:latin typeface="Century Gothic" charset="0"/>
                <a:ea typeface="ＭＳ Ｐゴシック" charset="0"/>
              </a:rPr>
              <a:t>Findings…Cont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906963"/>
          </a:xfrm>
        </p:spPr>
        <p:txBody>
          <a:bodyPr/>
          <a:lstStyle/>
          <a:p>
            <a:pPr algn="just">
              <a:buFont typeface="Arial" charset="0"/>
              <a:buNone/>
            </a:pPr>
            <a:endParaRPr lang="en-US" dirty="0" smtClean="0">
              <a:latin typeface="Century Gothic" charset="0"/>
              <a:ea typeface="ＭＳ Ｐゴシック" charset="0"/>
            </a:endParaRPr>
          </a:p>
          <a:p>
            <a:pPr algn="just">
              <a:buFont typeface="Arial" charset="0"/>
              <a:buNone/>
            </a:pPr>
            <a:r>
              <a:rPr lang="en-US" dirty="0" smtClean="0">
                <a:latin typeface="Century Gothic" charset="0"/>
                <a:ea typeface="ＭＳ Ｐゴシック" charset="0"/>
              </a:rPr>
              <a:t>9. The </a:t>
            </a:r>
            <a:r>
              <a:rPr lang="en-US" sz="2800" dirty="0" smtClean="0">
                <a:latin typeface="Century Gothic" charset="0"/>
                <a:ea typeface="ＭＳ Ｐゴシック" charset="0"/>
              </a:rPr>
              <a:t>CRU </a:t>
            </a:r>
            <a:r>
              <a:rPr lang="en-US" sz="2800" b="1" dirty="0">
                <a:latin typeface="Century Gothic" charset="0"/>
                <a:ea typeface="ＭＳ Ｐゴシック" charset="0"/>
              </a:rPr>
              <a:t>Implementation Toolkit </a:t>
            </a:r>
            <a:r>
              <a:rPr lang="en-US" sz="2800" dirty="0">
                <a:latin typeface="Century Gothic" charset="0"/>
                <a:ea typeface="ＭＳ Ｐゴシック" charset="0"/>
              </a:rPr>
              <a:t>not used nor </a:t>
            </a:r>
            <a:r>
              <a:rPr lang="en-US" sz="2800" dirty="0" smtClean="0">
                <a:latin typeface="Century Gothic" charset="0"/>
                <a:ea typeface="ＭＳ Ｐゴシック" charset="0"/>
              </a:rPr>
              <a:t>	known by implementers.</a:t>
            </a:r>
            <a:endParaRPr lang="en-US" sz="2800" dirty="0">
              <a:latin typeface="Century Gothic" charset="0"/>
              <a:ea typeface="ＭＳ Ｐゴシック" charset="0"/>
            </a:endParaRPr>
          </a:p>
          <a:p>
            <a:pPr algn="just">
              <a:buFont typeface="Arial" charset="0"/>
              <a:buNone/>
            </a:pPr>
            <a:endParaRPr lang="en-US" sz="2800" dirty="0">
              <a:latin typeface="Century Gothic" charset="0"/>
              <a:ea typeface="ＭＳ Ｐゴシック" charset="0"/>
            </a:endParaRPr>
          </a:p>
          <a:p>
            <a:pPr algn="just">
              <a:buFont typeface="Arial" charset="0"/>
              <a:buNone/>
            </a:pPr>
            <a:r>
              <a:rPr lang="en-US" sz="2800" dirty="0">
                <a:latin typeface="Century Gothic" charset="0"/>
                <a:ea typeface="ＭＳ Ｐゴシック" charset="0"/>
              </a:rPr>
              <a:t>10. A majority of CRU allocations done were driven </a:t>
            </a:r>
          </a:p>
          <a:p>
            <a:pPr lvl="1" algn="just"/>
            <a:r>
              <a:rPr lang="en-US" dirty="0">
                <a:latin typeface="Century Gothic" charset="0"/>
                <a:ea typeface="ＭＳ Ｐゴシック" charset="0"/>
              </a:rPr>
              <a:t>by </a:t>
            </a:r>
            <a:r>
              <a:rPr lang="en-US" b="1" dirty="0">
                <a:latin typeface="Century Gothic" charset="0"/>
                <a:ea typeface="ＭＳ Ｐゴシック" charset="0"/>
              </a:rPr>
              <a:t>automatic allocation </a:t>
            </a:r>
            <a:r>
              <a:rPr lang="en-US" dirty="0">
                <a:latin typeface="Century Gothic" charset="0"/>
                <a:ea typeface="ＭＳ Ｐゴシック" charset="0"/>
              </a:rPr>
              <a:t>to current hostel </a:t>
            </a:r>
            <a:r>
              <a:rPr lang="en-US" dirty="0" smtClean="0">
                <a:latin typeface="Century Gothic" charset="0"/>
                <a:ea typeface="ＭＳ Ｐゴシック" charset="0"/>
              </a:rPr>
              <a:t>residents - </a:t>
            </a:r>
            <a:r>
              <a:rPr lang="en-US" sz="2800" dirty="0" smtClean="0">
                <a:latin typeface="Century Gothic" charset="0"/>
                <a:ea typeface="ＭＳ Ｐゴシック" charset="0"/>
              </a:rPr>
              <a:t>Stock </a:t>
            </a:r>
            <a:r>
              <a:rPr lang="en-US" sz="2800" dirty="0">
                <a:latin typeface="Century Gothic" charset="0"/>
                <a:ea typeface="ＭＳ Ｐゴシック" charset="0"/>
              </a:rPr>
              <a:t>was allocated to people </a:t>
            </a:r>
            <a:r>
              <a:rPr lang="en-US" sz="2800" b="1" dirty="0">
                <a:latin typeface="Century Gothic" charset="0"/>
                <a:ea typeface="ＭＳ Ｐゴシック" charset="0"/>
              </a:rPr>
              <a:t>earning well above the income threshold</a:t>
            </a:r>
            <a:r>
              <a:rPr lang="en-US" sz="2800" dirty="0">
                <a:latin typeface="Century Gothic" charset="0"/>
                <a:ea typeface="ＭＳ Ｐゴシック" charset="0"/>
              </a:rPr>
              <a:t>.</a:t>
            </a:r>
          </a:p>
          <a:p>
            <a:pPr lvl="1" algn="just">
              <a:buFont typeface="Arial" charset="0"/>
              <a:buNone/>
            </a:pPr>
            <a:endParaRPr lang="en-ZA" dirty="0">
              <a:latin typeface="Century Gothic" charset="0"/>
              <a:ea typeface="ＭＳ Ｐゴシック" charset="0"/>
            </a:endParaRPr>
          </a:p>
          <a:p>
            <a:endParaRPr lang="en-ZA" dirty="0">
              <a:latin typeface="Calibri" charset="0"/>
              <a:ea typeface="ＭＳ Ｐゴシック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F2F2CB-AAB6-D945-AF53-A4EB56978BFF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10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02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46743" y="186419"/>
            <a:ext cx="8686800" cy="868362"/>
          </a:xfrm>
        </p:spPr>
        <p:txBody>
          <a:bodyPr/>
          <a:lstStyle/>
          <a:p>
            <a:r>
              <a:rPr lang="en-ZA" dirty="0" smtClean="0">
                <a:latin typeface="Century Gothic" charset="0"/>
                <a:ea typeface="ＭＳ Ｐゴシック" charset="0"/>
              </a:rPr>
              <a:t>Problem Statement</a:t>
            </a:r>
            <a:endParaRPr lang="en-ZA" dirty="0">
              <a:latin typeface="Century Gothic" charset="0"/>
              <a:ea typeface="ＭＳ Ｐゴシック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13350"/>
          </a:xfrm>
        </p:spPr>
        <p:txBody>
          <a:bodyPr/>
          <a:lstStyle/>
          <a:p>
            <a:pPr algn="just"/>
            <a:r>
              <a:rPr lang="en-US" sz="2800" dirty="0">
                <a:latin typeface="Century Gothic" charset="0"/>
                <a:ea typeface="ＭＳ Ｐゴシック" charset="0"/>
              </a:rPr>
              <a:t>25% of the gross monthly income is </a:t>
            </a:r>
            <a:r>
              <a:rPr lang="en-US" sz="2800" b="1" dirty="0">
                <a:latin typeface="Century Gothic" charset="0"/>
                <a:ea typeface="ＭＳ Ｐゴシック" charset="0"/>
              </a:rPr>
              <a:t>only one of the assessment tools </a:t>
            </a:r>
            <a:r>
              <a:rPr lang="en-US" sz="2800" dirty="0">
                <a:latin typeface="Century Gothic" charset="0"/>
                <a:ea typeface="ＭＳ Ｐゴシック" charset="0"/>
              </a:rPr>
              <a:t>to determine affordability.</a:t>
            </a:r>
          </a:p>
          <a:p>
            <a:pPr lvl="1" algn="just"/>
            <a:r>
              <a:rPr lang="en-US" dirty="0">
                <a:latin typeface="Century Gothic" charset="0"/>
                <a:ea typeface="ＭＳ Ｐゴシック" charset="0"/>
              </a:rPr>
              <a:t>The lowest estimated monthly rental is R800 per month based on a principle of recovering the monthly operational and admin expenses.</a:t>
            </a:r>
          </a:p>
          <a:p>
            <a:pPr lvl="1" algn="just"/>
            <a:r>
              <a:rPr lang="en-US" dirty="0">
                <a:latin typeface="Century Gothic" charset="0"/>
                <a:ea typeface="ＭＳ Ｐゴシック" charset="0"/>
              </a:rPr>
              <a:t>If the qualification criterion of limiting housing debt expenses to a maximum of 25% of gross income is applied, a household must earn at least R3 200 per month to afford a monthly rental of R800.</a:t>
            </a:r>
            <a:endParaRPr lang="en-ZA" dirty="0">
              <a:latin typeface="Century Gothic" charset="0"/>
              <a:ea typeface="ＭＳ Ｐゴシック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FAA38B-7C16-F740-8D41-45A700025C91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11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156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240847"/>
            <a:ext cx="8686800" cy="902153"/>
          </a:xfrm>
        </p:spPr>
        <p:txBody>
          <a:bodyPr/>
          <a:lstStyle/>
          <a:p>
            <a:r>
              <a:rPr lang="en-ZA" dirty="0" smtClean="0">
                <a:latin typeface="Calibri" charset="0"/>
                <a:ea typeface="ＭＳ Ｐゴシック" charset="0"/>
              </a:rPr>
              <a:t>Problem Statement</a:t>
            </a:r>
            <a:endParaRPr lang="en-ZA" dirty="0">
              <a:latin typeface="Calibri" charset="0"/>
              <a:ea typeface="ＭＳ Ｐゴシック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/>
          <a:lstStyle/>
          <a:p>
            <a:pPr algn="just"/>
            <a:r>
              <a:rPr lang="en-ZA" sz="2400" b="1" dirty="0">
                <a:latin typeface="Century Gothic" charset="0"/>
                <a:ea typeface="ＭＳ Ｐゴシック" charset="0"/>
              </a:rPr>
              <a:t>Poor Programme Management</a:t>
            </a:r>
          </a:p>
          <a:p>
            <a:pPr lvl="1" algn="just"/>
            <a:r>
              <a:rPr lang="en-US" sz="2400" dirty="0">
                <a:latin typeface="Century Gothic" charset="0"/>
                <a:ea typeface="ＭＳ Ｐゴシック" charset="0"/>
              </a:rPr>
              <a:t>Norms and standards nor systems for the long term monitoring and evaluation </a:t>
            </a:r>
          </a:p>
          <a:p>
            <a:pPr lvl="1" algn="just"/>
            <a:r>
              <a:rPr lang="en-US" sz="2400" dirty="0">
                <a:latin typeface="Century Gothic" charset="0"/>
                <a:ea typeface="ＭＳ Ｐゴシック" charset="0"/>
              </a:rPr>
              <a:t>High investments on units that are too large and costing more than they would through normal market mechanisms.</a:t>
            </a:r>
          </a:p>
          <a:p>
            <a:pPr lvl="1" algn="just"/>
            <a:r>
              <a:rPr lang="en-US" sz="2400" dirty="0">
                <a:latin typeface="Century Gothic" charset="0"/>
                <a:ea typeface="ＭＳ Ｐゴシック" charset="0"/>
              </a:rPr>
              <a:t>Rentals are set below the economic cost recovery rate, forcing municipalities to apply large scale subsidization that is neither affordable nor sustainable</a:t>
            </a:r>
          </a:p>
          <a:p>
            <a:pPr lvl="1" algn="just"/>
            <a:r>
              <a:rPr lang="en-US" sz="2400" dirty="0">
                <a:latin typeface="Century Gothic" charset="0"/>
                <a:ea typeface="ＭＳ Ｐゴシック" charset="0"/>
              </a:rPr>
              <a:t>Rental collections of about only 18%.  </a:t>
            </a:r>
            <a:endParaRPr lang="en-ZA" sz="2400" dirty="0">
              <a:latin typeface="Century Gothic" charset="0"/>
              <a:ea typeface="ＭＳ Ｐゴシック" charset="0"/>
            </a:endParaRPr>
          </a:p>
          <a:p>
            <a:pPr lvl="1"/>
            <a:endParaRPr lang="en-ZA" dirty="0">
              <a:latin typeface="Calibri" charset="0"/>
              <a:ea typeface="ＭＳ Ｐゴシック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7E9570-7314-A445-ACD9-7C3E95D45EF8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12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05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240847"/>
            <a:ext cx="8763000" cy="1143000"/>
          </a:xfrm>
          <a:solidFill>
            <a:schemeClr val="bg1"/>
          </a:solidFill>
        </p:spPr>
        <p:txBody>
          <a:bodyPr/>
          <a:lstStyle/>
          <a:p>
            <a:r>
              <a:rPr lang="en-ZA">
                <a:latin typeface="Century Gothic" charset="0"/>
                <a:ea typeface="ＭＳ Ｐゴシック" charset="0"/>
              </a:rPr>
              <a:t>Proposals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440771"/>
            <a:ext cx="8763000" cy="4938712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 sz="2800" dirty="0">
                <a:latin typeface="Century Gothic" charset="0"/>
                <a:ea typeface="ＭＳ Ｐゴシック" charset="0"/>
              </a:rPr>
              <a:t>Use CRU as a </a:t>
            </a:r>
            <a:r>
              <a:rPr lang="en-US" sz="2800" b="1" dirty="0">
                <a:latin typeface="Century Gothic" charset="0"/>
                <a:ea typeface="ＭＳ Ｐゴシック" charset="0"/>
              </a:rPr>
              <a:t>Capital Grant for redevelopment </a:t>
            </a:r>
            <a:r>
              <a:rPr lang="en-US" sz="2800" dirty="0">
                <a:latin typeface="Century Gothic" charset="0"/>
                <a:ea typeface="ＭＳ Ｐゴシック" charset="0"/>
              </a:rPr>
              <a:t>of existing public sector hostels</a:t>
            </a:r>
            <a:endParaRPr lang="en-ZA" sz="2800" dirty="0">
              <a:latin typeface="Century Gothic" charset="0"/>
              <a:ea typeface="ＭＳ Ｐゴシック" charset="0"/>
            </a:endParaRPr>
          </a:p>
          <a:p>
            <a:pPr marL="514350" indent="-514350">
              <a:buFont typeface="Calibri" charset="0"/>
              <a:buAutoNum type="arabicPeriod"/>
            </a:pPr>
            <a:r>
              <a:rPr lang="en-ZA" sz="2800" dirty="0">
                <a:latin typeface="Century Gothic" charset="0"/>
                <a:ea typeface="ＭＳ Ｐゴシック" charset="0"/>
              </a:rPr>
              <a:t>Shift new build CRU  to Social Housing </a:t>
            </a:r>
          </a:p>
          <a:p>
            <a:pPr marL="971550" lvl="1" indent="-514350"/>
            <a:r>
              <a:rPr lang="en-US" dirty="0">
                <a:latin typeface="Century Gothic" charset="0"/>
                <a:ea typeface="ＭＳ Ｐゴシック" charset="0"/>
              </a:rPr>
              <a:t>Income limit of </a:t>
            </a:r>
            <a:r>
              <a:rPr lang="en-US" b="1" dirty="0">
                <a:latin typeface="Century Gothic" charset="0"/>
                <a:ea typeface="ＭＳ Ｐゴシック" charset="0"/>
              </a:rPr>
              <a:t>R3 500 be adjusted </a:t>
            </a:r>
            <a:r>
              <a:rPr lang="en-US" dirty="0">
                <a:latin typeface="Century Gothic" charset="0"/>
                <a:ea typeface="ＭＳ Ｐゴシック" charset="0"/>
              </a:rPr>
              <a:t>to accommodate households earning up to R5 500 per month. </a:t>
            </a:r>
            <a:endParaRPr lang="en-ZA" dirty="0">
              <a:latin typeface="Century Gothic" charset="0"/>
              <a:ea typeface="ＭＳ Ｐゴシック" charset="0"/>
            </a:endParaRPr>
          </a:p>
          <a:p>
            <a:pPr marL="514350" indent="-514350">
              <a:buFont typeface="Calibri" charset="0"/>
              <a:buAutoNum type="arabicPeriod"/>
            </a:pPr>
            <a:r>
              <a:rPr lang="en-ZA" sz="2800" dirty="0">
                <a:latin typeface="Century Gothic" charset="0"/>
                <a:ea typeface="ＭＳ Ｐゴシック" charset="0"/>
              </a:rPr>
              <a:t>Approve the set specifications, norms and standards</a:t>
            </a:r>
          </a:p>
          <a:p>
            <a:pPr marL="514350" indent="-514350"/>
            <a:endParaRPr lang="en-ZA" dirty="0">
              <a:latin typeface="Century Gothic" charset="0"/>
              <a:ea typeface="ＭＳ Ｐゴシック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92A240-C093-DE45-93F2-54117CE2ED9B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13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5428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45837"/>
            <a:ext cx="8763000" cy="868362"/>
          </a:xfrm>
        </p:spPr>
        <p:txBody>
          <a:bodyPr/>
          <a:lstStyle/>
          <a:p>
            <a:r>
              <a:rPr lang="en-ZA">
                <a:latin typeface="Century Gothic" charset="0"/>
                <a:ea typeface="ＭＳ Ｐゴシック" charset="0"/>
              </a:rPr>
              <a:t>Key Proposals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224416"/>
            <a:ext cx="8915400" cy="5211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ZA" dirty="0">
                <a:latin typeface="Century Gothic" charset="0"/>
                <a:ea typeface="ＭＳ Ｐゴシック" charset="0"/>
              </a:rPr>
              <a:t>4</a:t>
            </a:r>
            <a:r>
              <a:rPr lang="en-ZA" sz="2400" dirty="0">
                <a:latin typeface="Century Gothic" charset="0"/>
                <a:ea typeface="ＭＳ Ｐゴシック" charset="0"/>
              </a:rPr>
              <a:t>. Set </a:t>
            </a:r>
            <a:r>
              <a:rPr lang="en-ZA" sz="2400" b="1" dirty="0">
                <a:latin typeface="Century Gothic" charset="0"/>
                <a:ea typeface="ＭＳ Ｐゴシック" charset="0"/>
              </a:rPr>
              <a:t>cost limits </a:t>
            </a:r>
            <a:r>
              <a:rPr lang="en-ZA" sz="2400" dirty="0">
                <a:latin typeface="Century Gothic" charset="0"/>
                <a:ea typeface="ＭＳ Ｐゴシック" charset="0"/>
              </a:rPr>
              <a:t>on stock to be </a:t>
            </a:r>
            <a:r>
              <a:rPr lang="en-ZA" sz="2400" dirty="0" smtClean="0">
                <a:latin typeface="Century Gothic" charset="0"/>
                <a:ea typeface="ＭＳ Ｐゴシック" charset="0"/>
              </a:rPr>
              <a:t>constructed </a:t>
            </a:r>
            <a:endParaRPr lang="en-ZA" sz="2400" dirty="0">
              <a:latin typeface="Century Gothic" charset="0"/>
              <a:ea typeface="ＭＳ Ｐゴシック" charset="0"/>
            </a:endParaRPr>
          </a:p>
          <a:p>
            <a:pPr lvl="1"/>
            <a:r>
              <a:rPr lang="en-ZA" sz="2400" dirty="0">
                <a:latin typeface="Century Gothic" charset="0"/>
                <a:ea typeface="ＭＳ Ｐゴシック" charset="0"/>
              </a:rPr>
              <a:t>Minimum – R139 306 for a Bachelor</a:t>
            </a:r>
          </a:p>
          <a:p>
            <a:pPr lvl="1"/>
            <a:r>
              <a:rPr lang="en-ZA" sz="2400" dirty="0">
                <a:latin typeface="Century Gothic" charset="0"/>
                <a:ea typeface="ＭＳ Ｐゴシック" charset="0"/>
              </a:rPr>
              <a:t>Maximum – R395 146 for 2 bedroom </a:t>
            </a:r>
          </a:p>
          <a:p>
            <a:pPr lvl="2"/>
            <a:r>
              <a:rPr lang="en-ZA" dirty="0">
                <a:latin typeface="Century Gothic" charset="0"/>
                <a:ea typeface="ＭＳ Ｐゴシック" charset="0"/>
              </a:rPr>
              <a:t>Feasibility @ 3.5%</a:t>
            </a:r>
          </a:p>
          <a:p>
            <a:pPr lvl="2"/>
            <a:r>
              <a:rPr lang="en-ZA" dirty="0">
                <a:latin typeface="Century Gothic" charset="0"/>
                <a:ea typeface="ＭＳ Ｐゴシック" charset="0"/>
              </a:rPr>
              <a:t>Social Facilitation – Per unit @R500</a:t>
            </a:r>
          </a:p>
          <a:p>
            <a:pPr lvl="2"/>
            <a:r>
              <a:rPr lang="en-ZA" dirty="0">
                <a:latin typeface="Century Gothic" charset="0"/>
                <a:ea typeface="ＭＳ Ｐゴシック" charset="0"/>
              </a:rPr>
              <a:t>Tenant admin – Per Unit @R350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Century Gothic" charset="0"/>
                <a:ea typeface="ＭＳ Ｐゴシック" charset="0"/>
              </a:rPr>
              <a:t>5. Change  the </a:t>
            </a:r>
            <a:r>
              <a:rPr lang="en-US" sz="2400" b="1" dirty="0">
                <a:latin typeface="Century Gothic" charset="0"/>
                <a:ea typeface="ＭＳ Ｐゴシック" charset="0"/>
              </a:rPr>
              <a:t>terminology of hostel </a:t>
            </a:r>
            <a:r>
              <a:rPr lang="en-US" sz="2400" dirty="0">
                <a:latin typeface="Century Gothic" charset="0"/>
                <a:ea typeface="ＭＳ Ｐゴシック" charset="0"/>
              </a:rPr>
              <a:t>to affordable rental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Century Gothic" charset="0"/>
                <a:ea typeface="ＭＳ Ｐゴシック" charset="0"/>
              </a:rPr>
              <a:t>6. Improve the </a:t>
            </a:r>
            <a:r>
              <a:rPr lang="en-US" sz="2400" b="1" dirty="0">
                <a:latin typeface="Century Gothic" charset="0"/>
                <a:ea typeface="ＭＳ Ｐゴシック" charset="0"/>
              </a:rPr>
              <a:t>CRU management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Century Gothic" charset="0"/>
                <a:ea typeface="ＭＳ Ｐゴシック" charset="0"/>
              </a:rPr>
              <a:t>7. Negotiate </a:t>
            </a:r>
            <a:r>
              <a:rPr lang="en-US" sz="2400" b="1" dirty="0">
                <a:latin typeface="Century Gothic" charset="0"/>
                <a:ea typeface="ＭＳ Ｐゴシック" charset="0"/>
              </a:rPr>
              <a:t>funding for CRU engineering </a:t>
            </a:r>
            <a:r>
              <a:rPr lang="en-US" sz="2400" dirty="0">
                <a:latin typeface="Century Gothic" charset="0"/>
                <a:ea typeface="ＭＳ Ｐゴシック" charset="0"/>
              </a:rPr>
              <a:t>Services and social amenities with municipalities.</a:t>
            </a:r>
            <a:endParaRPr lang="en-ZA" sz="2400" dirty="0">
              <a:latin typeface="Century Gothic" charset="0"/>
              <a:ea typeface="ＭＳ Ｐゴシック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FD1C17-8428-844E-A092-BEDEC83644AE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14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66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>
                <a:latin typeface="Century Gothic" charset="0"/>
                <a:ea typeface="ＭＳ Ｐゴシック" charset="0"/>
              </a:rPr>
              <a:t>Consultation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latin typeface="Century Gothic" charset="0"/>
                <a:ea typeface="ＭＳ Ｐゴシック" charset="0"/>
              </a:rPr>
              <a:t>The proposals have been tabled at Policy , </a:t>
            </a:r>
            <a:r>
              <a:rPr lang="en-ZA" dirty="0" smtClean="0">
                <a:latin typeface="Century Gothic" charset="0"/>
                <a:ea typeface="ＭＳ Ｐゴシック" charset="0"/>
              </a:rPr>
              <a:t>Research </a:t>
            </a:r>
            <a:r>
              <a:rPr lang="en-ZA" dirty="0">
                <a:latin typeface="Century Gothic" charset="0"/>
                <a:ea typeface="ＭＳ Ｐゴシック" charset="0"/>
              </a:rPr>
              <a:t>and </a:t>
            </a:r>
            <a:r>
              <a:rPr lang="en-ZA" dirty="0" smtClean="0">
                <a:latin typeface="Century Gothic" charset="0"/>
                <a:ea typeface="ＭＳ Ｐゴシック" charset="0"/>
              </a:rPr>
              <a:t>Strategy </a:t>
            </a:r>
            <a:r>
              <a:rPr lang="en-ZA" dirty="0">
                <a:latin typeface="Century Gothic" charset="0"/>
                <a:ea typeface="ＭＳ Ｐゴシック" charset="0"/>
              </a:rPr>
              <a:t>Task Team comprised of Provinces, Municipalities, SALGA and entities</a:t>
            </a:r>
          </a:p>
          <a:p>
            <a:pPr lvl="1"/>
            <a:r>
              <a:rPr lang="en-ZA" dirty="0">
                <a:latin typeface="Century Gothic" charset="0"/>
                <a:ea typeface="ＭＳ Ｐゴシック" charset="0"/>
              </a:rPr>
              <a:t>August 2015</a:t>
            </a:r>
          </a:p>
          <a:p>
            <a:pPr lvl="1"/>
            <a:r>
              <a:rPr lang="en-ZA" dirty="0">
                <a:latin typeface="Century Gothic" charset="0"/>
                <a:ea typeface="ＭＳ Ｐゴシック" charset="0"/>
              </a:rPr>
              <a:t>February 2016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6B43A3-38C7-D640-8298-9AEDC7D2EA8D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15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947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ZA" dirty="0">
                <a:latin typeface="Century Gothic" charset="0"/>
                <a:ea typeface="ＭＳ Ｐゴシック" charset="0"/>
              </a:rPr>
              <a:t>Recommendations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ZA" dirty="0" smtClean="0">
                <a:latin typeface="Century Gothic" pitchFamily="34" charset="0"/>
                <a:ea typeface="ＭＳ Ｐゴシック" pitchFamily="34" charset="-128"/>
                <a:cs typeface="+mn-cs"/>
              </a:rPr>
              <a:t>It is recommended that the Committee:</a:t>
            </a:r>
          </a:p>
          <a:p>
            <a:pPr lvl="4">
              <a:buFont typeface="Arial" charset="0"/>
              <a:buNone/>
              <a:defRPr/>
            </a:pPr>
            <a:endParaRPr lang="en-ZA" dirty="0" smtClean="0">
              <a:latin typeface="Century Gothic" pitchFamily="34" charset="0"/>
              <a:ea typeface="ＭＳ Ｐゴシック" pitchFamily="34" charset="-128"/>
              <a:cs typeface="+mn-cs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ZA" dirty="0" smtClean="0">
                <a:latin typeface="Century Gothic" pitchFamily="34" charset="0"/>
                <a:ea typeface="ＭＳ Ｐゴシック" pitchFamily="34" charset="-128"/>
                <a:cs typeface="+mn-cs"/>
              </a:rPr>
              <a:t>Note the key findings on the review of the CRU Programme.</a:t>
            </a:r>
          </a:p>
          <a:p>
            <a:pPr marL="2228850" lvl="4" indent="-514350">
              <a:buFont typeface="Arial" charset="0"/>
              <a:buNone/>
              <a:defRPr/>
            </a:pPr>
            <a:endParaRPr lang="en-ZA" dirty="0" smtClean="0">
              <a:latin typeface="Century Gothic" pitchFamily="34" charset="0"/>
              <a:ea typeface="ＭＳ Ｐゴシック" pitchFamily="34" charset="-128"/>
              <a:cs typeface="+mn-cs"/>
            </a:endParaRPr>
          </a:p>
          <a:p>
            <a:pPr marL="514350" indent="-514350">
              <a:buFont typeface="Arial" charset="0"/>
              <a:buNone/>
              <a:defRPr/>
            </a:pPr>
            <a:r>
              <a:rPr lang="en-ZA" dirty="0" smtClean="0">
                <a:latin typeface="Century Gothic" pitchFamily="34" charset="0"/>
                <a:ea typeface="ＭＳ Ｐゴシック" pitchFamily="34" charset="-128"/>
                <a:cs typeface="+mn-cs"/>
              </a:rPr>
              <a:t>2.  The Department upon required approval of the policy by Minister and MinMec table the final policy to be implemented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86A63-704F-324F-83D3-C0EDF4302988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16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146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en-ZA" dirty="0" smtClean="0">
                <a:latin typeface="Calibri" charset="0"/>
                <a:ea typeface="ＭＳ Ｐゴシック" charset="0"/>
              </a:rPr>
              <a:t/>
            </a:r>
            <a:br>
              <a:rPr lang="en-ZA" dirty="0" smtClean="0">
                <a:latin typeface="Calibri" charset="0"/>
                <a:ea typeface="ＭＳ Ｐゴシック" charset="0"/>
              </a:rPr>
            </a:br>
            <a:r>
              <a:rPr lang="en-ZA" dirty="0" smtClean="0">
                <a:latin typeface="Calibri" charset="0"/>
                <a:ea typeface="ＭＳ Ｐゴシック" charset="0"/>
              </a:rPr>
              <a:t>Thank You </a:t>
            </a:r>
            <a:r>
              <a:rPr lang="en-ZA" dirty="0">
                <a:latin typeface="Calibri" charset="0"/>
                <a:ea typeface="ＭＳ Ｐゴシック" charset="0"/>
              </a:rPr>
              <a:t/>
            </a:r>
            <a:br>
              <a:rPr lang="en-ZA" dirty="0">
                <a:latin typeface="Calibri" charset="0"/>
                <a:ea typeface="ＭＳ Ｐゴシック" charset="0"/>
              </a:rPr>
            </a:br>
            <a:endParaRPr lang="en-ZA" dirty="0">
              <a:latin typeface="Calibri" charset="0"/>
              <a:ea typeface="ＭＳ Ｐゴシック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B5B9A1-5023-AA4B-8C00-84BD066AA55A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17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65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chemeClr val="bg1"/>
          </a:solidFill>
        </p:spPr>
        <p:txBody>
          <a:bodyPr/>
          <a:lstStyle/>
          <a:p>
            <a:r>
              <a:rPr lang="en-ZA" dirty="0">
                <a:latin typeface="Century Gothic" charset="0"/>
                <a:ea typeface="ＭＳ Ｐゴシック" charset="0"/>
              </a:rPr>
              <a:t>Contents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1371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ZA" sz="3600" dirty="0" smtClean="0">
                <a:latin typeface="Century Gothic" pitchFamily="34" charset="0"/>
                <a:ea typeface="ＭＳ Ｐゴシック" pitchFamily="34" charset="-128"/>
                <a:cs typeface="+mn-cs"/>
              </a:rPr>
              <a:t>Purpose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ZA" sz="3600" dirty="0" smtClean="0">
                <a:latin typeface="Century Gothic" pitchFamily="34" charset="0"/>
                <a:ea typeface="ＭＳ Ｐゴシック" pitchFamily="34" charset="-128"/>
                <a:cs typeface="+mn-cs"/>
              </a:rPr>
              <a:t>Background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ZA" sz="3600" dirty="0" smtClean="0">
                <a:latin typeface="Century Gothic" pitchFamily="34" charset="0"/>
                <a:ea typeface="ＭＳ Ｐゴシック" pitchFamily="34" charset="-128"/>
                <a:cs typeface="+mn-cs"/>
              </a:rPr>
              <a:t>Findings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ZA" sz="3600" dirty="0" smtClean="0">
                <a:latin typeface="Century Gothic" pitchFamily="34" charset="0"/>
                <a:ea typeface="ＭＳ Ｐゴシック" pitchFamily="34" charset="-128"/>
                <a:cs typeface="+mn-cs"/>
              </a:rPr>
              <a:t>Key Policy Proposals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ZA" sz="3600" dirty="0" smtClean="0">
                <a:latin typeface="Century Gothic" pitchFamily="34" charset="0"/>
                <a:ea typeface="ＭＳ Ｐゴシック" pitchFamily="34" charset="-128"/>
                <a:cs typeface="+mn-cs"/>
              </a:rPr>
              <a:t>Consultations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ZA" sz="3600" dirty="0" smtClean="0">
                <a:latin typeface="Century Gothic" pitchFamily="34" charset="0"/>
                <a:ea typeface="ＭＳ Ｐゴシック" pitchFamily="34" charset="-128"/>
                <a:cs typeface="+mn-cs"/>
              </a:rPr>
              <a:t>Recommendations</a:t>
            </a:r>
          </a:p>
          <a:p>
            <a:pPr>
              <a:buFont typeface="Wingdings" pitchFamily="2" charset="2"/>
              <a:buChar char="Ø"/>
              <a:defRPr/>
            </a:pPr>
            <a:endParaRPr lang="en-ZA" dirty="0" smtClean="0">
              <a:ea typeface="ＭＳ Ｐゴシック" pitchFamily="34" charset="-128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endParaRPr lang="en-ZA" dirty="0" smtClean="0">
              <a:ea typeface="ＭＳ Ｐゴシック" pitchFamily="34" charset="-128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endParaRPr lang="en-ZA" dirty="0" smtClean="0">
              <a:ea typeface="ＭＳ Ｐゴシック" pitchFamily="34" charset="-128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endParaRPr lang="en-ZA" dirty="0" smtClean="0"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1C73C6-8134-3746-AEB0-E5130BC21E24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2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71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  <a:solidFill>
            <a:schemeClr val="bg1"/>
          </a:solidFill>
        </p:spPr>
        <p:txBody>
          <a:bodyPr/>
          <a:lstStyle/>
          <a:p>
            <a:r>
              <a:rPr lang="en-ZA">
                <a:latin typeface="Century Gothic" charset="0"/>
                <a:ea typeface="ＭＳ Ｐゴシック" charset="0"/>
              </a:rPr>
              <a:t>Purpose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algn="just">
              <a:buFont typeface="Arial" pitchFamily="34" charset="0"/>
              <a:buNone/>
              <a:defRPr/>
            </a:pPr>
            <a:r>
              <a:rPr lang="en-ZA" dirty="0" smtClean="0">
                <a:latin typeface="Century Gothic" pitchFamily="34" charset="0"/>
                <a:cs typeface="Arial" pitchFamily="34" charset="0"/>
              </a:rPr>
              <a:t>The purpose is for  the Committee to:</a:t>
            </a:r>
          </a:p>
          <a:p>
            <a:pPr marL="2171700" lvl="5" indent="0" algn="just">
              <a:buFont typeface="Arial" pitchFamily="34" charset="0"/>
              <a:buNone/>
              <a:defRPr/>
            </a:pPr>
            <a:endParaRPr lang="en-ZA" dirty="0" smtClean="0">
              <a:latin typeface="Century Gothic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ZA" sz="2800" dirty="0" smtClean="0">
                <a:latin typeface="Century Gothic" pitchFamily="34" charset="0"/>
                <a:cs typeface="Arial" pitchFamily="34" charset="0"/>
              </a:rPr>
              <a:t>Note the key research findings on the CRU Study by the Department.</a:t>
            </a:r>
          </a:p>
          <a:p>
            <a:pPr marL="2171700" lvl="5" indent="0" algn="just">
              <a:buNone/>
              <a:defRPr/>
            </a:pPr>
            <a:endParaRPr lang="en-ZA" sz="2800" dirty="0" smtClean="0">
              <a:latin typeface="Century Gothic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ZA" sz="2800" dirty="0" smtClean="0">
                <a:latin typeface="Century Gothic" pitchFamily="34" charset="0"/>
                <a:cs typeface="Arial" pitchFamily="34" charset="0"/>
              </a:rPr>
              <a:t>Share key strategies for review of the existing policy provisions for the programme.</a:t>
            </a:r>
          </a:p>
          <a:p>
            <a:pPr marL="0" indent="0" algn="just">
              <a:buFont typeface="Arial" pitchFamily="34" charset="0"/>
              <a:buNone/>
              <a:defRPr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ZA" altLang="en-US" sz="2800" dirty="0" smtClean="0">
              <a:ea typeface="ＭＳ Ｐゴシック" pitchFamily="34" charset="-128"/>
              <a:cs typeface="+mn-cs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en-ZA" altLang="en-US" sz="2800" dirty="0" smtClean="0">
              <a:ea typeface="ＭＳ Ｐゴシック" pitchFamily="34" charset="-128"/>
              <a:cs typeface="+mn-cs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en-ZA" altLang="en-US" sz="2800" dirty="0" smtClean="0">
              <a:ea typeface="ＭＳ Ｐゴシック" pitchFamily="34" charset="-128"/>
              <a:cs typeface="+mn-cs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en-ZA" altLang="en-US" dirty="0" smtClean="0">
              <a:ea typeface="ＭＳ Ｐゴシック" pitchFamily="34" charset="-128"/>
              <a:cs typeface="+mn-cs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en-ZA" altLang="en-US" dirty="0" smtClean="0">
              <a:ea typeface="ＭＳ Ｐゴシック" pitchFamily="34" charset="-128"/>
              <a:cs typeface="+mn-cs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en-ZA" altLang="en-US" dirty="0" smtClean="0">
              <a:ea typeface="ＭＳ Ｐゴシック" pitchFamily="34" charset="-128"/>
              <a:cs typeface="+mn-cs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4FFFDB-7959-1044-B0B2-1C7E4B428202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3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9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  <a:solidFill>
            <a:schemeClr val="bg1"/>
          </a:solidFill>
        </p:spPr>
        <p:txBody>
          <a:bodyPr/>
          <a:lstStyle/>
          <a:p>
            <a:r>
              <a:rPr lang="en-ZA" dirty="0">
                <a:latin typeface="Century Gothic" charset="0"/>
                <a:ea typeface="ＭＳ Ｐゴシック" charset="0"/>
              </a:rPr>
              <a:t>Background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pPr algn="just"/>
            <a:r>
              <a:rPr lang="en-US" sz="2800" dirty="0">
                <a:latin typeface="Century Gothic" charset="0"/>
                <a:ea typeface="ＭＳ Ｐゴシック" charset="0"/>
              </a:rPr>
              <a:t>There are </a:t>
            </a:r>
            <a:r>
              <a:rPr lang="en-US" sz="2800" b="1" dirty="0">
                <a:latin typeface="Century Gothic" charset="0"/>
                <a:ea typeface="ＭＳ Ｐゴシック" charset="0"/>
              </a:rPr>
              <a:t>181 public sector hostels </a:t>
            </a:r>
            <a:r>
              <a:rPr lang="en-US" sz="2800" dirty="0">
                <a:latin typeface="Century Gothic" charset="0"/>
                <a:ea typeface="ＭＳ Ｐゴシック" charset="0"/>
              </a:rPr>
              <a:t>which are owned by Provincial Governments </a:t>
            </a:r>
            <a:r>
              <a:rPr lang="en-US" sz="2800" dirty="0" smtClean="0">
                <a:latin typeface="Century Gothic" charset="0"/>
                <a:ea typeface="ＭＳ Ｐゴシック" charset="0"/>
              </a:rPr>
              <a:t>and/or </a:t>
            </a:r>
            <a:r>
              <a:rPr lang="en-US" sz="2800" dirty="0">
                <a:latin typeface="Century Gothic" charset="0"/>
                <a:ea typeface="ＭＳ Ｐゴシック" charset="0"/>
              </a:rPr>
              <a:t>Municipalities excluding hostels </a:t>
            </a:r>
            <a:r>
              <a:rPr lang="en-US" sz="2800" dirty="0" smtClean="0">
                <a:latin typeface="Century Gothic" charset="0"/>
                <a:ea typeface="ＭＳ Ｐゴシック" charset="0"/>
              </a:rPr>
              <a:t>for use </a:t>
            </a:r>
            <a:r>
              <a:rPr lang="en-US" sz="2800" dirty="0">
                <a:latin typeface="Century Gothic" charset="0"/>
                <a:ea typeface="ＭＳ Ｐゴシック" charset="0"/>
              </a:rPr>
              <a:t>by municipal employees. </a:t>
            </a:r>
          </a:p>
          <a:p>
            <a:pPr algn="just"/>
            <a:r>
              <a:rPr lang="en-US" sz="2800" dirty="0" smtClean="0">
                <a:latin typeface="Century Gothic" charset="0"/>
                <a:ea typeface="ＭＳ Ｐゴシック" charset="0"/>
              </a:rPr>
              <a:t>The BNG </a:t>
            </a:r>
            <a:r>
              <a:rPr lang="en-US" sz="2800" dirty="0">
                <a:latin typeface="Century Gothic" charset="0"/>
                <a:ea typeface="ＭＳ Ｐゴシック" charset="0"/>
              </a:rPr>
              <a:t>strategy concept</a:t>
            </a:r>
            <a:r>
              <a:rPr lang="en-ZA" sz="2800" dirty="0">
                <a:latin typeface="Century Gothic" charset="0"/>
                <a:ea typeface="ＭＳ Ｐゴシック" charset="0"/>
              </a:rPr>
              <a:t>ualized hostels as part of the </a:t>
            </a:r>
            <a:r>
              <a:rPr lang="en-ZA" sz="2800" b="1" dirty="0">
                <a:latin typeface="Century Gothic" charset="0"/>
                <a:ea typeface="ＭＳ Ｐゴシック" charset="0"/>
              </a:rPr>
              <a:t>social housing programme </a:t>
            </a:r>
            <a:r>
              <a:rPr lang="en-ZA" sz="2800" dirty="0">
                <a:latin typeface="Century Gothic" charset="0"/>
                <a:ea typeface="ＭＳ Ｐゴシック" charset="0"/>
              </a:rPr>
              <a:t>which included communal </a:t>
            </a:r>
            <a:r>
              <a:rPr lang="en-ZA" dirty="0">
                <a:latin typeface="Century Gothic" charset="0"/>
                <a:ea typeface="ＭＳ Ｐゴシック" charset="0"/>
              </a:rPr>
              <a:t>housing, family units and shared facilities.</a:t>
            </a:r>
          </a:p>
          <a:p>
            <a:pPr algn="just"/>
            <a:r>
              <a:rPr lang="en-ZA" dirty="0">
                <a:latin typeface="Calibri" charset="0"/>
                <a:ea typeface="ＭＳ Ｐゴシック" charset="0"/>
              </a:rPr>
              <a:t> </a:t>
            </a:r>
            <a:endParaRPr lang="en-ZA" dirty="0">
              <a:latin typeface="Century Gothic" charset="0"/>
              <a:ea typeface="ＭＳ Ｐゴシック" charset="0"/>
            </a:endParaRPr>
          </a:p>
          <a:p>
            <a:pPr algn="just"/>
            <a:endParaRPr lang="en-ZA" dirty="0">
              <a:latin typeface="Century Gothic" charset="0"/>
              <a:ea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85A822-E1F6-804B-BB34-CB159E3E64F7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4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56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868362"/>
          </a:xfrm>
        </p:spPr>
        <p:txBody>
          <a:bodyPr/>
          <a:lstStyle/>
          <a:p>
            <a:r>
              <a:rPr lang="en-ZA">
                <a:latin typeface="Century Gothic" charset="0"/>
                <a:ea typeface="ＭＳ Ｐゴシック" charset="0"/>
              </a:rPr>
              <a:t>Background…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213350"/>
          </a:xfrm>
        </p:spPr>
        <p:txBody>
          <a:bodyPr/>
          <a:lstStyle/>
          <a:p>
            <a:pPr algn="just"/>
            <a:r>
              <a:rPr lang="en-ZA" sz="2800" dirty="0" smtClean="0">
                <a:latin typeface="Century Gothic" charset="0"/>
                <a:ea typeface="ＭＳ Ｐゴシック" charset="0"/>
              </a:rPr>
              <a:t>The CRU </a:t>
            </a:r>
            <a:r>
              <a:rPr lang="en-ZA" sz="2800" dirty="0">
                <a:latin typeface="Century Gothic" charset="0"/>
                <a:ea typeface="ＭＳ Ｐゴシック" charset="0"/>
              </a:rPr>
              <a:t>is a sub programme of the Social and Rental interventions and accessible to households earning up to </a:t>
            </a:r>
            <a:r>
              <a:rPr lang="en-ZA" sz="2800" b="1" dirty="0">
                <a:latin typeface="Century Gothic" charset="0"/>
                <a:ea typeface="ＭＳ Ｐゴシック" charset="0"/>
              </a:rPr>
              <a:t>R3500 PM</a:t>
            </a:r>
            <a:r>
              <a:rPr lang="en-ZA" sz="2800" dirty="0">
                <a:latin typeface="Century Gothic" charset="0"/>
                <a:ea typeface="ＭＳ Ｐゴシック" charset="0"/>
              </a:rPr>
              <a:t>. </a:t>
            </a:r>
            <a:r>
              <a:rPr lang="en-ZA" sz="2800" dirty="0" smtClean="0">
                <a:latin typeface="Century Gothic" charset="0"/>
                <a:ea typeface="ＭＳ Ｐゴシック" charset="0"/>
              </a:rPr>
              <a:t>It is </a:t>
            </a:r>
            <a:r>
              <a:rPr lang="en-ZA" sz="2800" dirty="0">
                <a:latin typeface="Century Gothic" charset="0"/>
                <a:ea typeface="ＭＳ Ｐゴシック" charset="0"/>
              </a:rPr>
              <a:t>comprised of 8 options:</a:t>
            </a:r>
          </a:p>
          <a:p>
            <a:pPr marL="914400" lvl="1" indent="-457200" algn="just">
              <a:buFont typeface="Calibri" charset="0"/>
              <a:buAutoNum type="arabicPeriod"/>
            </a:pPr>
            <a:r>
              <a:rPr lang="en-US" sz="2000" dirty="0">
                <a:latin typeface="Century Gothic" charset="0"/>
                <a:ea typeface="ＭＳ Ｐゴシック" charset="0"/>
              </a:rPr>
              <a:t>Stabilization option, </a:t>
            </a:r>
            <a:endParaRPr lang="en-ZA" sz="2000" dirty="0">
              <a:latin typeface="Century Gothic" charset="0"/>
              <a:ea typeface="ＭＳ Ｐゴシック" charset="0"/>
            </a:endParaRPr>
          </a:p>
          <a:p>
            <a:pPr marL="914400" lvl="1" indent="-457200" algn="just">
              <a:buFont typeface="Calibri" charset="0"/>
              <a:buAutoNum type="arabicPeriod"/>
            </a:pPr>
            <a:r>
              <a:rPr lang="en-US" sz="2000" dirty="0">
                <a:latin typeface="Century Gothic" charset="0"/>
                <a:ea typeface="ＭＳ Ｐゴシック" charset="0"/>
              </a:rPr>
              <a:t>Demolition option, </a:t>
            </a:r>
            <a:endParaRPr lang="en-ZA" sz="2000" dirty="0">
              <a:latin typeface="Century Gothic" charset="0"/>
              <a:ea typeface="ＭＳ Ｐゴシック" charset="0"/>
            </a:endParaRPr>
          </a:p>
          <a:p>
            <a:pPr marL="914400" lvl="1" indent="-457200" algn="just">
              <a:buFont typeface="Calibri" charset="0"/>
              <a:buAutoNum type="arabicPeriod"/>
            </a:pPr>
            <a:r>
              <a:rPr lang="en-US" sz="2000" dirty="0">
                <a:latin typeface="Century Gothic" charset="0"/>
                <a:ea typeface="ＭＳ Ｐゴシック" charset="0"/>
              </a:rPr>
              <a:t>Refurbishment option, </a:t>
            </a:r>
            <a:endParaRPr lang="en-ZA" sz="2000" dirty="0">
              <a:latin typeface="Century Gothic" charset="0"/>
              <a:ea typeface="ＭＳ Ｐゴシック" charset="0"/>
            </a:endParaRPr>
          </a:p>
          <a:p>
            <a:pPr marL="914400" lvl="1" indent="-457200" algn="just">
              <a:buFont typeface="Calibri" charset="0"/>
              <a:buAutoNum type="arabicPeriod"/>
            </a:pPr>
            <a:r>
              <a:rPr lang="en-US" sz="2000" dirty="0">
                <a:latin typeface="Century Gothic" charset="0"/>
                <a:ea typeface="ＭＳ Ｐゴシック" charset="0"/>
              </a:rPr>
              <a:t>Conversion of other use buildings for residential purposes, </a:t>
            </a:r>
            <a:endParaRPr lang="en-ZA" sz="2000" dirty="0">
              <a:latin typeface="Century Gothic" charset="0"/>
              <a:ea typeface="ＭＳ Ｐゴシック" charset="0"/>
            </a:endParaRPr>
          </a:p>
          <a:p>
            <a:pPr marL="914400" lvl="1" indent="-457200" algn="just">
              <a:buFont typeface="Calibri" charset="0"/>
              <a:buAutoNum type="arabicPeriod"/>
            </a:pPr>
            <a:r>
              <a:rPr lang="en-US" sz="2000" dirty="0">
                <a:latin typeface="Century Gothic" charset="0"/>
                <a:ea typeface="ＭＳ Ｐゴシック" charset="0"/>
              </a:rPr>
              <a:t>New build infill development option, </a:t>
            </a:r>
            <a:endParaRPr lang="en-ZA" sz="2000" dirty="0">
              <a:latin typeface="Century Gothic" charset="0"/>
              <a:ea typeface="ＭＳ Ｐゴシック" charset="0"/>
            </a:endParaRPr>
          </a:p>
          <a:p>
            <a:pPr marL="914400" lvl="1" indent="-457200" algn="just">
              <a:buFont typeface="Calibri" charset="0"/>
              <a:buAutoNum type="arabicPeriod"/>
            </a:pPr>
            <a:r>
              <a:rPr lang="en-US" sz="2000" dirty="0">
                <a:latin typeface="Century Gothic" charset="0"/>
                <a:ea typeface="ＭＳ Ｐゴシック" charset="0"/>
              </a:rPr>
              <a:t>New build Greenfield developments option, </a:t>
            </a:r>
            <a:endParaRPr lang="en-ZA" sz="2000" dirty="0">
              <a:latin typeface="Century Gothic" charset="0"/>
              <a:ea typeface="ＭＳ Ｐゴシック" charset="0"/>
            </a:endParaRPr>
          </a:p>
          <a:p>
            <a:pPr marL="914400" lvl="1" indent="-457200" algn="just">
              <a:buFont typeface="Calibri" charset="0"/>
              <a:buAutoNum type="arabicPeriod"/>
            </a:pPr>
            <a:r>
              <a:rPr lang="en-US" sz="2000" dirty="0">
                <a:latin typeface="Century Gothic" charset="0"/>
                <a:ea typeface="ＭＳ Ｐゴシック" charset="0"/>
              </a:rPr>
              <a:t>Complete hostel development</a:t>
            </a:r>
            <a:endParaRPr lang="en-ZA" sz="2000" dirty="0">
              <a:latin typeface="Century Gothic" charset="0"/>
              <a:ea typeface="ＭＳ Ｐゴシック" charset="0"/>
            </a:endParaRPr>
          </a:p>
          <a:p>
            <a:pPr marL="914400" lvl="1" indent="-457200" algn="just">
              <a:buFont typeface="Calibri" charset="0"/>
              <a:buAutoNum type="arabicPeriod"/>
            </a:pPr>
            <a:r>
              <a:rPr lang="en-US" sz="2000" dirty="0">
                <a:latin typeface="Century Gothic" charset="0"/>
                <a:ea typeface="ＭＳ Ｐゴシック" charset="0"/>
              </a:rPr>
              <a:t>Long term maintenance </a:t>
            </a:r>
            <a:endParaRPr lang="en-ZA" sz="2000" dirty="0">
              <a:latin typeface="Century Gothic" charset="0"/>
              <a:ea typeface="ＭＳ Ｐゴシック" charset="0"/>
            </a:endParaRPr>
          </a:p>
          <a:p>
            <a:pPr algn="just"/>
            <a:endParaRPr lang="en-ZA" dirty="0">
              <a:latin typeface="Century Gothic" charset="0"/>
              <a:ea typeface="ＭＳ Ｐゴシック" charset="0"/>
            </a:endParaRPr>
          </a:p>
          <a:p>
            <a:pPr algn="just">
              <a:buFont typeface="Arial" charset="0"/>
              <a:buNone/>
            </a:pPr>
            <a:endParaRPr lang="en-ZA" dirty="0">
              <a:latin typeface="Century Gothic" charset="0"/>
              <a:ea typeface="ＭＳ Ｐゴシック" charset="0"/>
            </a:endParaRPr>
          </a:p>
          <a:p>
            <a:endParaRPr lang="en-ZA" dirty="0">
              <a:latin typeface="Calibri" charset="0"/>
              <a:ea typeface="ＭＳ Ｐゴシック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33F5A7-60B9-1440-B5F0-B7EE41FC0BA6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5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24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2400" y="78695"/>
            <a:ext cx="8839200" cy="1143000"/>
          </a:xfrm>
        </p:spPr>
        <p:txBody>
          <a:bodyPr/>
          <a:lstStyle/>
          <a:p>
            <a:r>
              <a:rPr lang="en-ZA" dirty="0" smtClean="0">
                <a:latin typeface="Century Gothic" charset="0"/>
                <a:ea typeface="ＭＳ Ｐゴシック" charset="0"/>
              </a:rPr>
              <a:t>Key Findings</a:t>
            </a:r>
            <a:r>
              <a:rPr lang="en-ZA" b="1" dirty="0" smtClean="0">
                <a:latin typeface="Century Gothic" charset="0"/>
                <a:ea typeface="ＭＳ Ｐゴシック" charset="0"/>
              </a:rPr>
              <a:t> </a:t>
            </a:r>
            <a:endParaRPr lang="en-ZA" b="1" dirty="0">
              <a:latin typeface="Century Gothic" charset="0"/>
              <a:ea typeface="ＭＳ Ｐゴシック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069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dirty="0" smtClean="0">
                <a:latin typeface="Century Gothic" pitchFamily="34" charset="0"/>
                <a:cs typeface="+mn-cs"/>
              </a:rPr>
              <a:t>Since 2007 an estimated </a:t>
            </a:r>
            <a:r>
              <a:rPr lang="en-US" sz="2800" b="1" dirty="0" smtClean="0">
                <a:latin typeface="Century Gothic" pitchFamily="34" charset="0"/>
                <a:cs typeface="+mn-cs"/>
              </a:rPr>
              <a:t>29 837 </a:t>
            </a:r>
            <a:r>
              <a:rPr lang="en-US" sz="2800" dirty="0" smtClean="0">
                <a:latin typeface="Century Gothic" pitchFamily="34" charset="0"/>
                <a:cs typeface="+mn-cs"/>
              </a:rPr>
              <a:t>units were either developed or refurbished against a budget of </a:t>
            </a:r>
            <a:r>
              <a:rPr lang="en-US" sz="2800" b="1" dirty="0" smtClean="0">
                <a:latin typeface="Century Gothic" pitchFamily="34" charset="0"/>
                <a:cs typeface="+mn-cs"/>
              </a:rPr>
              <a:t>R9, 5 billion</a:t>
            </a:r>
            <a:r>
              <a:rPr lang="en-US" sz="2800" dirty="0" smtClean="0">
                <a:latin typeface="Century Gothic" pitchFamily="34" charset="0"/>
                <a:cs typeface="+mn-cs"/>
              </a:rPr>
              <a:t>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dirty="0" smtClean="0">
                <a:latin typeface="Century Gothic" pitchFamily="34" charset="0"/>
                <a:cs typeface="+mn-cs"/>
              </a:rPr>
              <a:t>The programme was only applied to </a:t>
            </a:r>
            <a:r>
              <a:rPr lang="en-US" sz="2800" b="1" dirty="0" smtClean="0">
                <a:latin typeface="Century Gothic" pitchFamily="34" charset="0"/>
                <a:cs typeface="+mn-cs"/>
              </a:rPr>
              <a:t>78 projects </a:t>
            </a:r>
            <a:r>
              <a:rPr lang="en-US" sz="2800" dirty="0" smtClean="0">
                <a:latin typeface="Century Gothic" pitchFamily="34" charset="0"/>
                <a:cs typeface="+mn-cs"/>
              </a:rPr>
              <a:t>in all Provinces excluding the Eastern Cape.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dirty="0" smtClean="0">
                <a:latin typeface="Century Gothic" pitchFamily="34" charset="0"/>
                <a:cs typeface="+mn-cs"/>
              </a:rPr>
              <a:t>Approximately 89% of undertaken projects used the </a:t>
            </a:r>
            <a:r>
              <a:rPr lang="en-US" sz="2800" b="1" dirty="0" smtClean="0">
                <a:latin typeface="Century Gothic" pitchFamily="34" charset="0"/>
                <a:cs typeface="+mn-cs"/>
              </a:rPr>
              <a:t>redevelopment option </a:t>
            </a:r>
            <a:r>
              <a:rPr lang="en-US" sz="2800" dirty="0" smtClean="0">
                <a:latin typeface="Century Gothic" pitchFamily="34" charset="0"/>
                <a:cs typeface="+mn-cs"/>
              </a:rPr>
              <a:t>and or </a:t>
            </a:r>
            <a:r>
              <a:rPr lang="en-US" sz="2800" b="1" dirty="0" smtClean="0">
                <a:latin typeface="Century Gothic" pitchFamily="34" charset="0"/>
                <a:cs typeface="+mn-cs"/>
              </a:rPr>
              <a:t>refurbishment of existing hostels.</a:t>
            </a:r>
          </a:p>
          <a:p>
            <a:pPr>
              <a:defRPr/>
            </a:pPr>
            <a:endParaRPr lang="en-ZA" dirty="0" smtClean="0">
              <a:ea typeface="ＭＳ Ｐゴシック" pitchFamily="34" charset="-128"/>
              <a:cs typeface="+mn-cs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381A777-7A8F-334D-AA8B-6B6428AC74FD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6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0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/>
          <a:lstStyle/>
          <a:p>
            <a:r>
              <a:rPr lang="en-ZA" dirty="0" smtClean="0">
                <a:latin typeface="Century Gothic" charset="0"/>
                <a:ea typeface="ＭＳ Ｐゴシック" charset="0"/>
              </a:rPr>
              <a:t>Key Findings</a:t>
            </a:r>
            <a:r>
              <a:rPr lang="en-ZA" dirty="0">
                <a:latin typeface="Century Gothic" charset="0"/>
                <a:ea typeface="ＭＳ Ｐゴシック" charset="0"/>
              </a:rPr>
              <a:t>…cont..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Arial" charset="0"/>
              <a:buNone/>
            </a:pPr>
            <a:r>
              <a:rPr lang="en-US" dirty="0">
                <a:latin typeface="Century Gothic" charset="0"/>
                <a:ea typeface="ＭＳ Ｐゴシック" charset="0"/>
              </a:rPr>
              <a:t>4. </a:t>
            </a:r>
            <a:r>
              <a:rPr lang="en-US" sz="2800" dirty="0">
                <a:latin typeface="Century Gothic" charset="0"/>
                <a:ea typeface="ＭＳ Ｐゴシック" charset="0"/>
              </a:rPr>
              <a:t>The </a:t>
            </a:r>
            <a:r>
              <a:rPr lang="en-US" sz="2800" b="1" dirty="0">
                <a:latin typeface="Century Gothic" charset="0"/>
                <a:ea typeface="ＭＳ Ｐゴシック" charset="0"/>
              </a:rPr>
              <a:t>average cost per unit </a:t>
            </a:r>
            <a:r>
              <a:rPr lang="en-US" sz="2800" dirty="0">
                <a:latin typeface="Century Gothic" charset="0"/>
                <a:ea typeface="ＭＳ Ｐゴシック" charset="0"/>
              </a:rPr>
              <a:t>amounted to R319 301.</a:t>
            </a:r>
          </a:p>
          <a:p>
            <a:pPr marL="2228850" lvl="4" indent="-514350" algn="just">
              <a:buFont typeface="Arial" charset="0"/>
              <a:buNone/>
            </a:pPr>
            <a:endParaRPr lang="en-US" sz="2800" dirty="0">
              <a:latin typeface="Century Gothic" charset="0"/>
              <a:ea typeface="ＭＳ Ｐゴシック" charset="0"/>
            </a:endParaRPr>
          </a:p>
          <a:p>
            <a:pPr marL="514350" indent="-514350" algn="just">
              <a:buFont typeface="Arial" charset="0"/>
              <a:buNone/>
            </a:pPr>
            <a:r>
              <a:rPr lang="en-US" sz="2800" dirty="0">
                <a:latin typeface="Century Gothic" charset="0"/>
                <a:ea typeface="ＭＳ Ｐゴシック" charset="0"/>
              </a:rPr>
              <a:t>5. </a:t>
            </a:r>
            <a:r>
              <a:rPr lang="en-US" sz="2800" dirty="0" smtClean="0">
                <a:latin typeface="Century Gothic" charset="0"/>
                <a:ea typeface="ＭＳ Ｐゴシック" charset="0"/>
              </a:rPr>
              <a:t>	Size </a:t>
            </a:r>
            <a:r>
              <a:rPr lang="en-US" sz="2800" dirty="0">
                <a:latin typeface="Century Gothic" charset="0"/>
                <a:ea typeface="ＭＳ Ｐゴシック" charset="0"/>
              </a:rPr>
              <a:t>of units range between </a:t>
            </a:r>
            <a:r>
              <a:rPr lang="en-US" sz="2800" b="1" dirty="0">
                <a:latin typeface="Century Gothic" charset="0"/>
                <a:ea typeface="ＭＳ Ｐゴシック" charset="0"/>
              </a:rPr>
              <a:t>46 to 65</a:t>
            </a:r>
            <a:r>
              <a:rPr lang="en-US" sz="2800" dirty="0">
                <a:latin typeface="Century Gothic" charset="0"/>
                <a:ea typeface="ＭＳ Ｐゴシック" charset="0"/>
              </a:rPr>
              <a:t>sqm.</a:t>
            </a:r>
          </a:p>
          <a:p>
            <a:pPr marL="1771650" lvl="3" indent="-514350" algn="just">
              <a:buFont typeface="Arial" charset="0"/>
              <a:buNone/>
            </a:pPr>
            <a:endParaRPr lang="en-US" sz="2800" dirty="0">
              <a:latin typeface="Century Gothic" charset="0"/>
              <a:ea typeface="ＭＳ Ｐゴシック" charset="0"/>
            </a:endParaRPr>
          </a:p>
          <a:p>
            <a:pPr marL="514350" indent="-514350" algn="just">
              <a:buFont typeface="Arial" charset="0"/>
              <a:buNone/>
            </a:pPr>
            <a:r>
              <a:rPr lang="en-US" sz="2800" dirty="0">
                <a:latin typeface="Century Gothic" charset="0"/>
                <a:ea typeface="ＭＳ Ｐゴシック" charset="0"/>
              </a:rPr>
              <a:t>6. </a:t>
            </a:r>
            <a:r>
              <a:rPr lang="en-US" sz="2800" dirty="0" smtClean="0">
                <a:latin typeface="Century Gothic" charset="0"/>
                <a:ea typeface="ＭＳ Ｐゴシック" charset="0"/>
              </a:rPr>
              <a:t>The </a:t>
            </a:r>
            <a:r>
              <a:rPr lang="en-US" sz="2800" dirty="0">
                <a:latin typeface="Century Gothic" charset="0"/>
                <a:ea typeface="ＭＳ Ｐゴシック" charset="0"/>
              </a:rPr>
              <a:t>majority of units were</a:t>
            </a:r>
            <a:r>
              <a:rPr lang="en-US" dirty="0">
                <a:latin typeface="Century Gothic" charset="0"/>
                <a:ea typeface="ＭＳ Ｐゴシック" charset="0"/>
              </a:rPr>
              <a:t> 2 or 3 bedroom family units.</a:t>
            </a:r>
            <a:endParaRPr lang="en-ZA" dirty="0">
              <a:latin typeface="Century Gothic" charset="0"/>
              <a:ea typeface="ＭＳ Ｐゴシック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B355B5-D7B9-A041-851E-ECBD28EFCB8F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7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56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3757977"/>
              </p:ext>
            </p:extLst>
          </p:nvPr>
        </p:nvGraphicFramePr>
        <p:xfrm>
          <a:off x="0" y="1"/>
          <a:ext cx="9144000" cy="7209027"/>
        </p:xfrm>
        <a:graphic>
          <a:graphicData uri="http://schemas.openxmlformats.org/drawingml/2006/table">
            <a:tbl>
              <a:tblPr/>
              <a:tblGrid>
                <a:gridCol w="1306513"/>
                <a:gridCol w="1306512"/>
                <a:gridCol w="1306513"/>
                <a:gridCol w="1304925"/>
                <a:gridCol w="1557337"/>
                <a:gridCol w="1219200"/>
                <a:gridCol w="1143000"/>
              </a:tblGrid>
              <a:tr h="72570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DEV TYPE</a:t>
                      </a:r>
                      <a:endParaRPr kumimoji="0" lang="en-Z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NO. PROJECTS</a:t>
                      </a:r>
                      <a:endParaRPr kumimoji="0" lang="en-Z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NO.OF UNITS</a:t>
                      </a:r>
                      <a:endParaRPr kumimoji="0" lang="en-Z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TOTAL </a:t>
                      </a:r>
                      <a:endParaRPr kumimoji="0" lang="en-Z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Z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TOTAL NATIONAL INVESTMENT</a:t>
                      </a:r>
                      <a:endParaRPr kumimoji="0" lang="en-Z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AVERAGE COST PER UNIT</a:t>
                      </a:r>
                      <a:endParaRPr kumimoji="0" lang="en-Z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AVG. COST PER m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Z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E. Cape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Free State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6144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231 299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1 322 679 288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215 280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5 718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Gauteng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23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10 611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499 752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4 546 719 606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428 491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9 098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K/Natal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19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1 684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86 923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750 284 403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445 537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8 632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Limpopo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703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43 061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323 039 000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459 515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7 502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691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Mpumalanga total: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996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55 071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494 911 515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496 899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8 987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New Build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386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22 359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230 845 626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598 046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10 325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Hostel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Redev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610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32 712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264 065 889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432 895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8 072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NW Province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726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40 380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289 266 791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398 439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7 164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NC Province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458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18 320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132 628 937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289 583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7 240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W. Cape total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8515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406344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1 648 611 494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193 613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4 057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691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W. Cape -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Refurb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7 560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365 884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1 362 749 612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180 258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3 725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691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W. Cape -New Build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955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40 460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285 861 882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299 332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7 065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TOTAL 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78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29 837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1 381 150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charset="0"/>
                          <a:ea typeface="ＭＳ Ｐゴシック" charset="0"/>
                          <a:cs typeface="Times New Roman" charset="0"/>
                        </a:rPr>
                        <a:t>R9 508 141 034</a:t>
                      </a: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3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0BBE9F-9DB4-E94F-8DBC-9D3BA9B5B1B9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8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02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/>
          <a:lstStyle/>
          <a:p>
            <a:r>
              <a:rPr lang="en-ZA" dirty="0">
                <a:latin typeface="Century Gothic" charset="0"/>
                <a:ea typeface="ＭＳ Ｐゴシック" charset="0"/>
              </a:rPr>
              <a:t>Findings…Cont..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133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ZA" dirty="0">
                <a:latin typeface="Century Gothic" charset="0"/>
                <a:ea typeface="ＭＳ Ｐゴシック" charset="0"/>
              </a:rPr>
              <a:t>7</a:t>
            </a:r>
            <a:r>
              <a:rPr lang="en-ZA" dirty="0" smtClean="0">
                <a:latin typeface="Century Gothic" charset="0"/>
                <a:ea typeface="ＭＳ Ｐゴシック" charset="0"/>
              </a:rPr>
              <a:t>.</a:t>
            </a:r>
            <a:r>
              <a:rPr lang="en-ZA" sz="2800" dirty="0" smtClean="0">
                <a:latin typeface="Century Gothic" charset="0"/>
                <a:ea typeface="ＭＳ Ｐゴシック" charset="0"/>
              </a:rPr>
              <a:t>There </a:t>
            </a:r>
            <a:r>
              <a:rPr lang="en-ZA" sz="2800" dirty="0">
                <a:latin typeface="Century Gothic" charset="0"/>
                <a:ea typeface="ＭＳ Ｐゴシック" charset="0"/>
              </a:rPr>
              <a:t>are </a:t>
            </a:r>
            <a:r>
              <a:rPr lang="en-ZA" sz="2800" b="1" dirty="0">
                <a:latin typeface="Century Gothic" charset="0"/>
                <a:ea typeface="ＭＳ Ｐゴシック" charset="0"/>
              </a:rPr>
              <a:t>high cost on the demolition </a:t>
            </a:r>
            <a:r>
              <a:rPr lang="en-ZA" sz="2800" dirty="0">
                <a:latin typeface="Century Gothic" charset="0"/>
                <a:ea typeface="ＭＳ Ｐゴシック" charset="0"/>
              </a:rPr>
              <a:t>of </a:t>
            </a:r>
            <a:r>
              <a:rPr lang="en-ZA" sz="2800" b="1" dirty="0">
                <a:latin typeface="Century Gothic" charset="0"/>
                <a:ea typeface="ＭＳ Ｐゴシック" charset="0"/>
              </a:rPr>
              <a:t>existing buildings </a:t>
            </a:r>
            <a:r>
              <a:rPr lang="en-ZA" sz="2800" dirty="0">
                <a:latin typeface="Century Gothic" charset="0"/>
                <a:ea typeface="ＭＳ Ｐゴシック" charset="0"/>
              </a:rPr>
              <a:t>and </a:t>
            </a:r>
            <a:r>
              <a:rPr lang="en-ZA" sz="2800" b="1" dirty="0">
                <a:latin typeface="Century Gothic" charset="0"/>
                <a:ea typeface="ＭＳ Ｐゴシック" charset="0"/>
              </a:rPr>
              <a:t>site rehabilitation </a:t>
            </a:r>
            <a:r>
              <a:rPr lang="en-ZA" sz="2800" dirty="0">
                <a:latin typeface="Century Gothic" charset="0"/>
                <a:ea typeface="ＭＳ Ｐゴシック" charset="0"/>
              </a:rPr>
              <a:t>as hostel were originally built on </a:t>
            </a:r>
            <a:r>
              <a:rPr lang="en-ZA" sz="2800" b="1" i="1" dirty="0">
                <a:latin typeface="Century Gothic" charset="0"/>
                <a:ea typeface="ＭＳ Ｐゴシック" charset="0"/>
              </a:rPr>
              <a:t>less than ideal terrain</a:t>
            </a:r>
            <a:r>
              <a:rPr lang="en-ZA" sz="2800" dirty="0">
                <a:latin typeface="Century Gothic" charset="0"/>
                <a:ea typeface="ＭＳ Ｐゴシック" charset="0"/>
              </a:rPr>
              <a:t>.</a:t>
            </a:r>
          </a:p>
          <a:p>
            <a:pPr lvl="3" algn="just">
              <a:buFont typeface="Arial" charset="0"/>
              <a:buNone/>
            </a:pPr>
            <a:endParaRPr lang="en-ZA" sz="2800" dirty="0">
              <a:latin typeface="Century Gothic" charset="0"/>
              <a:ea typeface="ＭＳ Ｐゴシック" charset="0"/>
            </a:endParaRPr>
          </a:p>
          <a:p>
            <a:pPr algn="just">
              <a:buFont typeface="Arial" charset="0"/>
              <a:buNone/>
            </a:pPr>
            <a:r>
              <a:rPr lang="en-ZA" sz="2800" dirty="0">
                <a:latin typeface="Century Gothic" charset="0"/>
                <a:ea typeface="ＭＳ Ｐゴシック" charset="0"/>
              </a:rPr>
              <a:t>8. </a:t>
            </a:r>
            <a:r>
              <a:rPr lang="en-ZA" sz="2800" dirty="0" smtClean="0">
                <a:latin typeface="Century Gothic" charset="0"/>
                <a:ea typeface="ＭＳ Ｐゴシック" charset="0"/>
              </a:rPr>
              <a:t>The CRU </a:t>
            </a:r>
            <a:r>
              <a:rPr lang="en-ZA" sz="2800" dirty="0">
                <a:latin typeface="Century Gothic" charset="0"/>
                <a:ea typeface="ＭＳ Ｐゴシック" charset="0"/>
              </a:rPr>
              <a:t>grant was to fund the construction of top structures but was used to </a:t>
            </a:r>
            <a:r>
              <a:rPr lang="en-ZA" sz="2800" b="1" i="1" dirty="0">
                <a:latin typeface="Century Gothic" charset="0"/>
                <a:ea typeface="ＭＳ Ｐゴシック" charset="0"/>
              </a:rPr>
              <a:t>finance infrastructure upgrades </a:t>
            </a:r>
            <a:r>
              <a:rPr lang="en-ZA" sz="2800" dirty="0">
                <a:latin typeface="Century Gothic" charset="0"/>
                <a:ea typeface="ＭＳ Ｐゴシック" charset="0"/>
              </a:rPr>
              <a:t>such as water and sanitation including the provision of social amenities.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8B0EBB-65F9-6D4E-ABC9-0E8324DA1210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9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15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769</Words>
  <Application>Microsoft Office PowerPoint</Application>
  <PresentationFormat>On-screen Show (4:3)</PresentationFormat>
  <Paragraphs>214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Portfolio Committee on Human Settlements  08 March 2016</vt:lpstr>
      <vt:lpstr>Contents</vt:lpstr>
      <vt:lpstr>Purpose</vt:lpstr>
      <vt:lpstr>Background</vt:lpstr>
      <vt:lpstr>Background…</vt:lpstr>
      <vt:lpstr>Key Findings </vt:lpstr>
      <vt:lpstr>Key Findings…cont..</vt:lpstr>
      <vt:lpstr>Slide 8</vt:lpstr>
      <vt:lpstr>Findings…Cont..</vt:lpstr>
      <vt:lpstr>Findings…Cont</vt:lpstr>
      <vt:lpstr>Problem Statement</vt:lpstr>
      <vt:lpstr>Problem Statement</vt:lpstr>
      <vt:lpstr>Proposals</vt:lpstr>
      <vt:lpstr>Key Proposals</vt:lpstr>
      <vt:lpstr>Consultation </vt:lpstr>
      <vt:lpstr>Recommendations</vt:lpstr>
      <vt:lpstr> Thank You  </vt:lpstr>
    </vt:vector>
  </TitlesOfParts>
  <Company>Department of Housing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DOH 3</dc:creator>
  <cp:lastModifiedBy>PUMZA</cp:lastModifiedBy>
  <cp:revision>99</cp:revision>
  <cp:lastPrinted>2016-02-29T06:53:20Z</cp:lastPrinted>
  <dcterms:created xsi:type="dcterms:W3CDTF">2013-08-12T09:46:59Z</dcterms:created>
  <dcterms:modified xsi:type="dcterms:W3CDTF">2016-03-09T09:29:01Z</dcterms:modified>
</cp:coreProperties>
</file>