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84" r:id="rId2"/>
    <p:sldMasterId id="2147483732" r:id="rId3"/>
    <p:sldMasterId id="2147483744" r:id="rId4"/>
  </p:sldMasterIdLst>
  <p:notesMasterIdLst>
    <p:notesMasterId r:id="rId35"/>
  </p:notesMasterIdLst>
  <p:handoutMasterIdLst>
    <p:handoutMasterId r:id="rId36"/>
  </p:handoutMasterIdLst>
  <p:sldIdLst>
    <p:sldId id="256" r:id="rId5"/>
    <p:sldId id="464" r:id="rId6"/>
    <p:sldId id="581" r:id="rId7"/>
    <p:sldId id="573" r:id="rId8"/>
    <p:sldId id="578" r:id="rId9"/>
    <p:sldId id="540" r:id="rId10"/>
    <p:sldId id="565" r:id="rId11"/>
    <p:sldId id="551" r:id="rId12"/>
    <p:sldId id="577" r:id="rId13"/>
    <p:sldId id="554" r:id="rId14"/>
    <p:sldId id="502" r:id="rId15"/>
    <p:sldId id="589" r:id="rId16"/>
    <p:sldId id="588" r:id="rId17"/>
    <p:sldId id="586" r:id="rId18"/>
    <p:sldId id="559" r:id="rId19"/>
    <p:sldId id="534" r:id="rId20"/>
    <p:sldId id="552" r:id="rId21"/>
    <p:sldId id="582" r:id="rId22"/>
    <p:sldId id="583" r:id="rId23"/>
    <p:sldId id="584" r:id="rId24"/>
    <p:sldId id="585" r:id="rId25"/>
    <p:sldId id="542" r:id="rId26"/>
    <p:sldId id="548" r:id="rId27"/>
    <p:sldId id="545" r:id="rId28"/>
    <p:sldId id="547" r:id="rId29"/>
    <p:sldId id="549" r:id="rId30"/>
    <p:sldId id="587" r:id="rId31"/>
    <p:sldId id="562" r:id="rId32"/>
    <p:sldId id="575" r:id="rId33"/>
    <p:sldId id="47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y Daweti" initials="MD" lastIdx="5" clrIdx="0"/>
  <p:cmAuthor id="2" name="Pumla Nhleko" initials="P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E6D4"/>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16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2.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Cash Received </a:t>
            </a:r>
          </a:p>
        </c:rich>
      </c:tx>
      <c:spPr>
        <a:noFill/>
        <a:ln>
          <a:noFill/>
        </a:ln>
        <a:effectLst/>
      </c:spPr>
    </c:title>
    <c:plotArea>
      <c:layout/>
      <c:barChart>
        <c:barDir val="col"/>
        <c:grouping val="clustered"/>
        <c:ser>
          <c:idx val="0"/>
          <c:order val="0"/>
          <c:tx>
            <c:strRef>
              <c:f>Sheet1!$B$1</c:f>
              <c:strCache>
                <c:ptCount val="1"/>
                <c:pt idx="0">
                  <c:v>2011/12</c:v>
                </c:pt>
              </c:strCache>
            </c:strRef>
          </c:tx>
          <c:spPr>
            <a:solidFill>
              <a:schemeClr val="accent1"/>
            </a:solidFill>
            <a:ln>
              <a:noFill/>
            </a:ln>
            <a:effectLst/>
          </c:spPr>
          <c:cat>
            <c:strRef>
              <c:f>Sheet1!$A$2:$A$10</c:f>
              <c:strCache>
                <c:ptCount val="9"/>
                <c:pt idx="0">
                  <c:v>April</c:v>
                </c:pt>
                <c:pt idx="1">
                  <c:v>May</c:v>
                </c:pt>
                <c:pt idx="2">
                  <c:v>Jun</c:v>
                </c:pt>
                <c:pt idx="3">
                  <c:v>Jul</c:v>
                </c:pt>
                <c:pt idx="4">
                  <c:v>Aug</c:v>
                </c:pt>
                <c:pt idx="5">
                  <c:v>Sept</c:v>
                </c:pt>
                <c:pt idx="6">
                  <c:v>Oct</c:v>
                </c:pt>
                <c:pt idx="7">
                  <c:v>Nov</c:v>
                </c:pt>
                <c:pt idx="8">
                  <c:v>Dec</c:v>
                </c:pt>
              </c:strCache>
            </c:strRef>
          </c:cat>
          <c:val>
            <c:numRef>
              <c:f>Sheet1!$B$2:$B$10</c:f>
              <c:numCache>
                <c:formatCode>_(* #,##0_);_(* \(#,##0\);_(* "-"??_);_(@_)</c:formatCode>
                <c:ptCount val="9"/>
                <c:pt idx="0">
                  <c:v>14434068.6</c:v>
                </c:pt>
                <c:pt idx="1">
                  <c:v>3229329.56</c:v>
                </c:pt>
                <c:pt idx="2">
                  <c:v>3007129.08</c:v>
                </c:pt>
                <c:pt idx="3">
                  <c:v>2621574</c:v>
                </c:pt>
                <c:pt idx="4">
                  <c:v>5781678.8700000001</c:v>
                </c:pt>
                <c:pt idx="5">
                  <c:v>7060199.6400000006</c:v>
                </c:pt>
                <c:pt idx="6">
                  <c:v>13567249.970000003</c:v>
                </c:pt>
                <c:pt idx="7">
                  <c:v>5568312.54</c:v>
                </c:pt>
                <c:pt idx="8">
                  <c:v>9806969.6699999981</c:v>
                </c:pt>
              </c:numCache>
            </c:numRef>
          </c:val>
        </c:ser>
        <c:ser>
          <c:idx val="1"/>
          <c:order val="1"/>
          <c:tx>
            <c:strRef>
              <c:f>Sheet1!$C$1</c:f>
              <c:strCache>
                <c:ptCount val="1"/>
                <c:pt idx="0">
                  <c:v>2012/13</c:v>
                </c:pt>
              </c:strCache>
            </c:strRef>
          </c:tx>
          <c:spPr>
            <a:solidFill>
              <a:schemeClr val="accent2"/>
            </a:solidFill>
            <a:ln>
              <a:noFill/>
            </a:ln>
            <a:effectLst/>
          </c:spPr>
          <c:cat>
            <c:strRef>
              <c:f>Sheet1!$A$2:$A$10</c:f>
              <c:strCache>
                <c:ptCount val="9"/>
                <c:pt idx="0">
                  <c:v>April</c:v>
                </c:pt>
                <c:pt idx="1">
                  <c:v>May</c:v>
                </c:pt>
                <c:pt idx="2">
                  <c:v>Jun</c:v>
                </c:pt>
                <c:pt idx="3">
                  <c:v>Jul</c:v>
                </c:pt>
                <c:pt idx="4">
                  <c:v>Aug</c:v>
                </c:pt>
                <c:pt idx="5">
                  <c:v>Sept</c:v>
                </c:pt>
                <c:pt idx="6">
                  <c:v>Oct</c:v>
                </c:pt>
                <c:pt idx="7">
                  <c:v>Nov</c:v>
                </c:pt>
                <c:pt idx="8">
                  <c:v>Dec</c:v>
                </c:pt>
              </c:strCache>
            </c:strRef>
          </c:cat>
          <c:val>
            <c:numRef>
              <c:f>Sheet1!$C$2:$C$10</c:f>
              <c:numCache>
                <c:formatCode>_(* #,##0_);_(* \(#,##0\);_(* "-"??_);_(@_)</c:formatCode>
                <c:ptCount val="9"/>
                <c:pt idx="0">
                  <c:v>9941373.8499999978</c:v>
                </c:pt>
                <c:pt idx="1">
                  <c:v>6823292.8300000001</c:v>
                </c:pt>
                <c:pt idx="2">
                  <c:v>4560221.29</c:v>
                </c:pt>
                <c:pt idx="3">
                  <c:v>12311464.119999997</c:v>
                </c:pt>
                <c:pt idx="4">
                  <c:v>11161552.15</c:v>
                </c:pt>
                <c:pt idx="5">
                  <c:v>8535267.3300000001</c:v>
                </c:pt>
                <c:pt idx="6">
                  <c:v>10384378.91</c:v>
                </c:pt>
                <c:pt idx="7">
                  <c:v>8192731.1499999994</c:v>
                </c:pt>
                <c:pt idx="8">
                  <c:v>10935046.43</c:v>
                </c:pt>
              </c:numCache>
            </c:numRef>
          </c:val>
        </c:ser>
        <c:ser>
          <c:idx val="2"/>
          <c:order val="2"/>
          <c:tx>
            <c:strRef>
              <c:f>Sheet1!$D$1</c:f>
              <c:strCache>
                <c:ptCount val="1"/>
                <c:pt idx="0">
                  <c:v>2013/14</c:v>
                </c:pt>
              </c:strCache>
            </c:strRef>
          </c:tx>
          <c:spPr>
            <a:solidFill>
              <a:schemeClr val="accent3"/>
            </a:solidFill>
            <a:ln>
              <a:noFill/>
            </a:ln>
            <a:effectLst/>
          </c:spPr>
          <c:cat>
            <c:strRef>
              <c:f>Sheet1!$A$2:$A$10</c:f>
              <c:strCache>
                <c:ptCount val="9"/>
                <c:pt idx="0">
                  <c:v>April</c:v>
                </c:pt>
                <c:pt idx="1">
                  <c:v>May</c:v>
                </c:pt>
                <c:pt idx="2">
                  <c:v>Jun</c:v>
                </c:pt>
                <c:pt idx="3">
                  <c:v>Jul</c:v>
                </c:pt>
                <c:pt idx="4">
                  <c:v>Aug</c:v>
                </c:pt>
                <c:pt idx="5">
                  <c:v>Sept</c:v>
                </c:pt>
                <c:pt idx="6">
                  <c:v>Oct</c:v>
                </c:pt>
                <c:pt idx="7">
                  <c:v>Nov</c:v>
                </c:pt>
                <c:pt idx="8">
                  <c:v>Dec</c:v>
                </c:pt>
              </c:strCache>
            </c:strRef>
          </c:cat>
          <c:val>
            <c:numRef>
              <c:f>Sheet1!$D$2:$D$10</c:f>
              <c:numCache>
                <c:formatCode>_(* #,##0_);_(* \(#,##0\);_(* "-"??_);_(@_)</c:formatCode>
                <c:ptCount val="9"/>
                <c:pt idx="0">
                  <c:v>9120196.1799999978</c:v>
                </c:pt>
                <c:pt idx="1">
                  <c:v>5390788.7400000002</c:v>
                </c:pt>
                <c:pt idx="2">
                  <c:v>3463104.15</c:v>
                </c:pt>
                <c:pt idx="3">
                  <c:v>8881382.8300000001</c:v>
                </c:pt>
                <c:pt idx="4">
                  <c:v>8279583.8199999994</c:v>
                </c:pt>
                <c:pt idx="5">
                  <c:v>8100612.2300000004</c:v>
                </c:pt>
                <c:pt idx="6">
                  <c:v>14089902.310000002</c:v>
                </c:pt>
                <c:pt idx="7">
                  <c:v>10722206.560000002</c:v>
                </c:pt>
                <c:pt idx="8">
                  <c:v>7789222.6499999994</c:v>
                </c:pt>
              </c:numCache>
            </c:numRef>
          </c:val>
        </c:ser>
        <c:ser>
          <c:idx val="3"/>
          <c:order val="3"/>
          <c:tx>
            <c:strRef>
              <c:f>Sheet1!$E$1</c:f>
              <c:strCache>
                <c:ptCount val="1"/>
                <c:pt idx="0">
                  <c:v>2014/15</c:v>
                </c:pt>
              </c:strCache>
            </c:strRef>
          </c:tx>
          <c:spPr>
            <a:solidFill>
              <a:schemeClr val="accent4"/>
            </a:solidFill>
            <a:ln>
              <a:noFill/>
            </a:ln>
            <a:effectLst/>
          </c:spPr>
          <c:cat>
            <c:strRef>
              <c:f>Sheet1!$A$2:$A$10</c:f>
              <c:strCache>
                <c:ptCount val="9"/>
                <c:pt idx="0">
                  <c:v>April</c:v>
                </c:pt>
                <c:pt idx="1">
                  <c:v>May</c:v>
                </c:pt>
                <c:pt idx="2">
                  <c:v>Jun</c:v>
                </c:pt>
                <c:pt idx="3">
                  <c:v>Jul</c:v>
                </c:pt>
                <c:pt idx="4">
                  <c:v>Aug</c:v>
                </c:pt>
                <c:pt idx="5">
                  <c:v>Sept</c:v>
                </c:pt>
                <c:pt idx="6">
                  <c:v>Oct</c:v>
                </c:pt>
                <c:pt idx="7">
                  <c:v>Nov</c:v>
                </c:pt>
                <c:pt idx="8">
                  <c:v>Dec</c:v>
                </c:pt>
              </c:strCache>
            </c:strRef>
          </c:cat>
          <c:val>
            <c:numRef>
              <c:f>Sheet1!$E$2:$E$10</c:f>
              <c:numCache>
                <c:formatCode>_(* #,##0_);_(* \(#,##0\);_(* "-"??_);_(@_)</c:formatCode>
                <c:ptCount val="9"/>
                <c:pt idx="0">
                  <c:v>4808053.3100000005</c:v>
                </c:pt>
                <c:pt idx="1">
                  <c:v>8241997.5700000003</c:v>
                </c:pt>
                <c:pt idx="2">
                  <c:v>1987478.46</c:v>
                </c:pt>
                <c:pt idx="3">
                  <c:v>6637311.29</c:v>
                </c:pt>
                <c:pt idx="4">
                  <c:v>5743657.71</c:v>
                </c:pt>
                <c:pt idx="5">
                  <c:v>8449416.0099999979</c:v>
                </c:pt>
                <c:pt idx="6">
                  <c:v>7465652.2000000002</c:v>
                </c:pt>
                <c:pt idx="7">
                  <c:v>7339469.7400000002</c:v>
                </c:pt>
                <c:pt idx="8">
                  <c:v>12086775.789999997</c:v>
                </c:pt>
              </c:numCache>
            </c:numRef>
          </c:val>
        </c:ser>
        <c:ser>
          <c:idx val="4"/>
          <c:order val="4"/>
          <c:tx>
            <c:strRef>
              <c:f>Sheet1!$F$1</c:f>
              <c:strCache>
                <c:ptCount val="1"/>
                <c:pt idx="0">
                  <c:v>2015/16</c:v>
                </c:pt>
              </c:strCache>
            </c:strRef>
          </c:tx>
          <c:spPr>
            <a:solidFill>
              <a:schemeClr val="accent5"/>
            </a:solidFill>
            <a:ln>
              <a:noFill/>
            </a:ln>
            <a:effectLst/>
          </c:spPr>
          <c:cat>
            <c:strRef>
              <c:f>Sheet1!$A$2:$A$10</c:f>
              <c:strCache>
                <c:ptCount val="9"/>
                <c:pt idx="0">
                  <c:v>April</c:v>
                </c:pt>
                <c:pt idx="1">
                  <c:v>May</c:v>
                </c:pt>
                <c:pt idx="2">
                  <c:v>Jun</c:v>
                </c:pt>
                <c:pt idx="3">
                  <c:v>Jul</c:v>
                </c:pt>
                <c:pt idx="4">
                  <c:v>Aug</c:v>
                </c:pt>
                <c:pt idx="5">
                  <c:v>Sept</c:v>
                </c:pt>
                <c:pt idx="6">
                  <c:v>Oct</c:v>
                </c:pt>
                <c:pt idx="7">
                  <c:v>Nov</c:v>
                </c:pt>
                <c:pt idx="8">
                  <c:v>Dec</c:v>
                </c:pt>
              </c:strCache>
            </c:strRef>
          </c:cat>
          <c:val>
            <c:numRef>
              <c:f>Sheet1!$F$2:$F$10</c:f>
              <c:numCache>
                <c:formatCode>_(* #,##0_);_(* \(#,##0\);_(* "-"??_);_(@_)</c:formatCode>
                <c:ptCount val="9"/>
                <c:pt idx="0">
                  <c:v>8823666.6699999981</c:v>
                </c:pt>
                <c:pt idx="1">
                  <c:v>6419501.6899999995</c:v>
                </c:pt>
                <c:pt idx="2">
                  <c:v>2741003.2600000002</c:v>
                </c:pt>
                <c:pt idx="3">
                  <c:v>14259964.66</c:v>
                </c:pt>
                <c:pt idx="4">
                  <c:v>11741347.739999998</c:v>
                </c:pt>
                <c:pt idx="5">
                  <c:v>17183101.07</c:v>
                </c:pt>
                <c:pt idx="6">
                  <c:v>10760102.720000001</c:v>
                </c:pt>
                <c:pt idx="7">
                  <c:v>12240226.9</c:v>
                </c:pt>
                <c:pt idx="8">
                  <c:v>7517144.1899999995</c:v>
                </c:pt>
              </c:numCache>
            </c:numRef>
          </c:val>
        </c:ser>
        <c:dLbls/>
        <c:gapWidth val="75"/>
        <c:overlap val="-25"/>
        <c:axId val="119009664"/>
        <c:axId val="119011200"/>
      </c:barChart>
      <c:catAx>
        <c:axId val="119009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011200"/>
        <c:crosses val="autoZero"/>
        <c:auto val="1"/>
        <c:lblAlgn val="ctr"/>
        <c:lblOffset val="100"/>
      </c:catAx>
      <c:valAx>
        <c:axId val="119011200"/>
        <c:scaling>
          <c:orientation val="minMax"/>
        </c:scaling>
        <c:axPos val="l"/>
        <c:majorGridlines>
          <c:spPr>
            <a:ln w="9525" cap="flat" cmpd="sng" algn="ctr">
              <a:no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009664"/>
        <c:crosses val="autoZero"/>
        <c:crossBetween val="between"/>
      </c:valAx>
      <c:spPr>
        <a:noFill/>
        <a:ln>
          <a:noFill/>
        </a:ln>
        <a:effectLst/>
      </c:spPr>
    </c:plotArea>
    <c:legend>
      <c:legendPos val="b"/>
      <c:layout>
        <c:manualLayout>
          <c:xMode val="edge"/>
          <c:yMode val="edge"/>
          <c:x val="0.24667764756286803"/>
          <c:y val="0.90332756765246691"/>
          <c:w val="0.53774889886254995"/>
          <c:h val="7.1315859704279796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solidFill>
      <a:round/>
    </a:ln>
    <a:effectLst/>
  </c:spPr>
  <c:txPr>
    <a:bodyPr/>
    <a:lstStyle/>
    <a:p>
      <a:pPr>
        <a:defRPr sz="11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smtClean="0"/>
              <a:t>VOTE </a:t>
            </a:r>
            <a:r>
              <a:rPr lang="en-US" dirty="0"/>
              <a:t>: DECEMBER 2015</a:t>
            </a:r>
          </a:p>
        </c:rich>
      </c:tx>
    </c:title>
    <c:view3D>
      <c:rotX val="30"/>
      <c:perspective val="30"/>
    </c:view3D>
    <c:plotArea>
      <c:layout/>
      <c:pie3DChart>
        <c:varyColors val="1"/>
        <c:ser>
          <c:idx val="0"/>
          <c:order val="0"/>
          <c:explosion val="25"/>
          <c:dPt>
            <c:idx val="0"/>
          </c:dPt>
          <c:dPt>
            <c:idx val="1"/>
          </c:dPt>
          <c:dPt>
            <c:idx val="2"/>
          </c:dPt>
          <c:dLbls>
            <c:spPr>
              <a:noFill/>
              <a:ln>
                <a:noFill/>
              </a:ln>
              <a:effectLst/>
            </c:spPr>
            <c:showPercent val="1"/>
            <c:showLeaderLines val="1"/>
            <c:extLst>
              <c:ext xmlns:c15="http://schemas.microsoft.com/office/drawing/2012/chart" uri="{CE6537A1-D6FC-4f65-9D91-7224C49458BB}"/>
            </c:extLst>
          </c:dLbls>
          <c:cat>
            <c:strRef>
              <c:f>'AA VOTE'!$M$132:$O$132</c:f>
              <c:strCache>
                <c:ptCount val="3"/>
                <c:pt idx="0">
                  <c:v>10 days</c:v>
                </c:pt>
                <c:pt idx="1">
                  <c:v>20 days</c:v>
                </c:pt>
                <c:pt idx="2">
                  <c:v>30 days</c:v>
                </c:pt>
              </c:strCache>
            </c:strRef>
          </c:cat>
          <c:val>
            <c:numRef>
              <c:f>'AA VOTE'!$M$133:$O$133</c:f>
              <c:numCache>
                <c:formatCode>General</c:formatCode>
                <c:ptCount val="3"/>
                <c:pt idx="0">
                  <c:v>104</c:v>
                </c:pt>
                <c:pt idx="1">
                  <c:v>15</c:v>
                </c:pt>
                <c:pt idx="2">
                  <c:v>3</c:v>
                </c:pt>
              </c:numCache>
            </c:numRef>
          </c:val>
        </c:ser>
        <c:dLbls/>
      </c:pie3DChart>
      <c:spPr>
        <a:noFill/>
        <a:ln w="25400">
          <a:noFill/>
        </a:ln>
      </c:spPr>
    </c:plotArea>
    <c:legend>
      <c:legendPos val="r"/>
      <c:layout>
        <c:manualLayout>
          <c:xMode val="edge"/>
          <c:yMode val="edge"/>
          <c:x val="0.200000723382246"/>
          <c:y val="0.15767666801062497"/>
          <c:w val="0.59259473594739587"/>
          <c:h val="8.7137106005871504E-2"/>
        </c:manualLayout>
      </c:layout>
    </c:legend>
    <c:plotVisOnly val="1"/>
    <c:dispBlanksAs val="zero"/>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dirty="0" smtClean="0"/>
              <a:t>TRADE </a:t>
            </a:r>
            <a:r>
              <a:rPr lang="en-US" dirty="0"/>
              <a:t>DECEMBER 2015</a:t>
            </a:r>
          </a:p>
        </c:rich>
      </c:tx>
    </c:title>
    <c:view3D>
      <c:rotX val="30"/>
      <c:perspective val="30"/>
    </c:view3D>
    <c:plotArea>
      <c:layout/>
      <c:pie3DChart>
        <c:varyColors val="1"/>
        <c:ser>
          <c:idx val="0"/>
          <c:order val="0"/>
          <c:explosion val="25"/>
          <c:dPt>
            <c:idx val="0"/>
          </c:dPt>
          <c:dPt>
            <c:idx val="1"/>
          </c:dPt>
          <c:dPt>
            <c:idx val="2"/>
          </c:dPt>
          <c:dLbls>
            <c:spPr>
              <a:noFill/>
              <a:ln>
                <a:noFill/>
              </a:ln>
              <a:effectLst/>
            </c:spPr>
            <c:showPercent val="1"/>
            <c:showLeaderLines val="1"/>
            <c:extLst>
              <c:ext xmlns:c15="http://schemas.microsoft.com/office/drawing/2012/chart" uri="{CE6537A1-D6FC-4f65-9D91-7224C49458BB}"/>
            </c:extLst>
          </c:dLbls>
          <c:cat>
            <c:strRef>
              <c:f>'AA TRADE'!$M$145:$O$145</c:f>
              <c:strCache>
                <c:ptCount val="3"/>
                <c:pt idx="0">
                  <c:v>10 Days</c:v>
                </c:pt>
                <c:pt idx="1">
                  <c:v>20 Days</c:v>
                </c:pt>
                <c:pt idx="2">
                  <c:v>30 Days</c:v>
                </c:pt>
              </c:strCache>
            </c:strRef>
          </c:cat>
          <c:val>
            <c:numRef>
              <c:f>'AA TRADE'!$M$146:$O$146</c:f>
              <c:numCache>
                <c:formatCode>General</c:formatCode>
                <c:ptCount val="3"/>
                <c:pt idx="0">
                  <c:v>112</c:v>
                </c:pt>
                <c:pt idx="1">
                  <c:v>21</c:v>
                </c:pt>
                <c:pt idx="2">
                  <c:v>6</c:v>
                </c:pt>
              </c:numCache>
            </c:numRef>
          </c:val>
        </c:ser>
        <c:dLbls/>
      </c:pie3DChart>
      <c:spPr>
        <a:noFill/>
        <a:ln w="25400">
          <a:noFill/>
        </a:ln>
      </c:spPr>
    </c:plotArea>
    <c:legend>
      <c:legendPos val="r"/>
      <c:layout>
        <c:manualLayout>
          <c:xMode val="edge"/>
          <c:yMode val="edge"/>
          <c:x val="0.16176470588235303"/>
          <c:y val="0.16538461538461494"/>
          <c:w val="0.67647058823529405"/>
          <c:h val="8.4615384615384606E-2"/>
        </c:manualLayout>
      </c:layout>
    </c:legend>
    <c:plotVisOnly val="1"/>
    <c:dispBlanksAs val="zero"/>
  </c:chart>
  <c:spPr>
    <a:solidFill>
      <a:sysClr val="window" lastClr="FFFFFF"/>
    </a:solidFill>
    <a:ln w="25400" cap="flat" cmpd="sng" algn="ctr">
      <a:solidFill>
        <a:sysClr val="windowText" lastClr="000000"/>
      </a:solidFill>
      <a:prstDash val="solid"/>
    </a:ln>
    <a:effectLst/>
  </c:spPr>
  <c:txPr>
    <a:bodyPr/>
    <a:lstStyle/>
    <a:p>
      <a:pPr>
        <a:defRPr>
          <a:solidFill>
            <a:sysClr val="windowText" lastClr="000000"/>
          </a:solidFill>
          <a:latin typeface="+mn-lt"/>
          <a:ea typeface="+mn-ea"/>
          <a:cs typeface="+mn-cs"/>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59" y="1"/>
            <a:ext cx="3038604" cy="465340"/>
          </a:xfrm>
          <a:prstGeom prst="rect">
            <a:avLst/>
          </a:prstGeom>
        </p:spPr>
        <p:txBody>
          <a:bodyPr vert="horz" lIns="91440" tIns="45720" rIns="91440" bIns="45720" rtlCol="0"/>
          <a:lstStyle>
            <a:lvl1pPr algn="r">
              <a:defRPr sz="1200"/>
            </a:lvl1pPr>
          </a:lstStyle>
          <a:p>
            <a:fld id="{909D25D7-43AF-48DA-A66C-7AFF35830907}" type="datetimeFigureOut">
              <a:rPr lang="en-ZA" smtClean="0"/>
              <a:pPr/>
              <a:t>2016/04/04</a:t>
            </a:fld>
            <a:endParaRPr lang="en-ZA"/>
          </a:p>
        </p:txBody>
      </p:sp>
      <p:sp>
        <p:nvSpPr>
          <p:cNvPr id="4" name="Footer Placeholder 3"/>
          <p:cNvSpPr>
            <a:spLocks noGrp="1"/>
          </p:cNvSpPr>
          <p:nvPr>
            <p:ph type="ftr" sz="quarter" idx="2"/>
          </p:nvPr>
        </p:nvSpPr>
        <p:spPr>
          <a:xfrm>
            <a:off x="0" y="8831060"/>
            <a:ext cx="3038604" cy="46534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59" y="8831060"/>
            <a:ext cx="3038604" cy="465340"/>
          </a:xfrm>
          <a:prstGeom prst="rect">
            <a:avLst/>
          </a:prstGeom>
        </p:spPr>
        <p:txBody>
          <a:bodyPr vert="horz" lIns="91440" tIns="45720" rIns="91440" bIns="45720" rtlCol="0" anchor="b"/>
          <a:lstStyle>
            <a:lvl1pPr algn="r">
              <a:defRPr sz="1200"/>
            </a:lvl1pPr>
          </a:lstStyle>
          <a:p>
            <a:fld id="{F03AB5A7-22E7-47F6-8906-A6D803496F57}" type="slidenum">
              <a:rPr lang="en-ZA" smtClean="0"/>
              <a:pPr/>
              <a:t>‹#›</a:t>
            </a:fld>
            <a:endParaRPr lang="en-ZA"/>
          </a:p>
        </p:txBody>
      </p:sp>
    </p:spTree>
    <p:extLst>
      <p:ext uri="{BB962C8B-B14F-4D97-AF65-F5344CB8AC3E}">
        <p14:creationId xmlns:p14="http://schemas.microsoft.com/office/powerpoint/2010/main" xmlns="" val="332417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A35D978A-D81D-40E3-ADB7-82795D22C5D5}" type="datetimeFigureOut">
              <a:rPr lang="en-ZA" smtClean="0"/>
              <a:pPr/>
              <a:t>2016/04/04</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xmlns="" val="263595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49F5674-4C00-4853-A626-D8B6F7CDA5EE}" type="datetime1">
              <a:rPr lang="en-ZA" smtClean="0"/>
              <a:pPr/>
              <a:t>2016/04/04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68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2B40878-F59E-4199-9BA0-5E7239975B4B}" type="datetime1">
              <a:rPr lang="en-ZA" smtClean="0"/>
              <a:pPr/>
              <a:t>2016/04/04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71912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3195072-35D1-4AD5-87C6-7FD6E1A46BB2}" type="datetime1">
              <a:rPr lang="en-ZA" smtClean="0"/>
              <a:pPr/>
              <a:t>2016/04/04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52544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49F5674-4C00-4853-A626-D8B6F7CDA5EE}"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296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C9FB9DD-8628-4F8C-AA74-EDE74F36E7AF}"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88938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9BBAC-3B99-4F45-A3A2-2DE86B58E27B}"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5926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CD30EBD-FE77-4EE5-AE42-B8A8463BE866}"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781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68132E3-F916-4190-A114-CE2C505E8633}" type="datetime1">
              <a:rPr lang="en-ZA" smtClean="0">
                <a:solidFill>
                  <a:prstClr val="black">
                    <a:tint val="75000"/>
                  </a:prstClr>
                </a:solidFill>
              </a:rPr>
              <a:pPr/>
              <a:t>2016/04/04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0160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AE779C0-EC8C-4F28-976A-A2CDC0714503}" type="datetime1">
              <a:rPr lang="en-ZA" smtClean="0">
                <a:solidFill>
                  <a:prstClr val="black">
                    <a:tint val="75000"/>
                  </a:prstClr>
                </a:solidFill>
              </a:rPr>
              <a:pPr/>
              <a:t>2016/04/04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58972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4535A-76FA-44DA-8378-D7E182F4CB82}" type="datetime1">
              <a:rPr lang="en-ZA" smtClean="0">
                <a:solidFill>
                  <a:prstClr val="black">
                    <a:tint val="75000"/>
                  </a:prstClr>
                </a:solidFill>
              </a:rPr>
              <a:pPr/>
              <a:t>2016/04/04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5972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384D2-6801-48D7-AA8B-20B2C75B11B8}"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756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C9FB9DD-8628-4F8C-AA74-EDE74F36E7AF}" type="datetime1">
              <a:rPr lang="en-ZA" smtClean="0"/>
              <a:pPr/>
              <a:t>2016/04/04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03796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081C7-6CB0-4BFD-BC85-B4B6A83F51B7}"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3862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2B40878-F59E-4199-9BA0-5E7239975B4B}"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94949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3195072-35D1-4AD5-87C6-7FD6E1A46BB2}"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4040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7772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29869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272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1845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78262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46489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3982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9BBAC-3B99-4F45-A3A2-2DE86B58E27B}" type="datetime1">
              <a:rPr lang="en-ZA" smtClean="0"/>
              <a:pPr/>
              <a:t>2016/04/04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047414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3323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34889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44479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6955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A92EB30-4C73-4D9D-B0FD-E90B5247192C}"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96004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28BFA96-348C-41C4-8CC9-F50E3D604A6D}"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6019800" y="6400800"/>
            <a:ext cx="2133600" cy="365125"/>
          </a:xfrm>
        </p:spPr>
        <p:txBody>
          <a:bodyPr/>
          <a:lstStyle>
            <a:lvl1pPr algn="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53257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063F8-0166-476D-8744-BBDF86F5B73D}"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38265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C4680DF-F599-4144-A71C-523424F8B20E}"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29736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26D59AE-76AF-494E-BF2D-A02DCABF25B1}" type="datetime1">
              <a:rPr lang="en-ZA" smtClean="0">
                <a:solidFill>
                  <a:prstClr val="black">
                    <a:tint val="75000"/>
                  </a:prstClr>
                </a:solidFill>
              </a:rPr>
              <a:pPr/>
              <a:t>2016/04/04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71819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FA2E7A3-D8A4-4DDB-8EFA-44E2473CD3D3}" type="datetime1">
              <a:rPr lang="en-ZA" smtClean="0">
                <a:solidFill>
                  <a:prstClr val="black">
                    <a:tint val="75000"/>
                  </a:prstClr>
                </a:solidFill>
              </a:rPr>
              <a:pPr/>
              <a:t>2016/04/04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6483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CD30EBD-FE77-4EE5-AE42-B8A8463BE866}" type="datetime1">
              <a:rPr lang="en-ZA" smtClean="0"/>
              <a:pPr/>
              <a:t>2016/04/04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4102533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B2B0C-EBF9-478F-9623-9D8509FCE422}" type="datetime1">
              <a:rPr lang="en-ZA" smtClean="0">
                <a:solidFill>
                  <a:prstClr val="black">
                    <a:tint val="75000"/>
                  </a:prstClr>
                </a:solidFill>
              </a:rPr>
              <a:pPr/>
              <a:t>2016/04/04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60361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2112A-1C82-4DB9-AD32-FF6D54873BB8}"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20545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36492-E042-4BD3-9081-2A2E1E26CADA}" type="datetime1">
              <a:rPr lang="en-ZA" smtClean="0">
                <a:solidFill>
                  <a:prstClr val="black">
                    <a:tint val="75000"/>
                  </a:prstClr>
                </a:solidFill>
              </a:rPr>
              <a:pPr/>
              <a:t>2016/04/04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9158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D3CD9CD-7BB7-44B3-962B-F165C06F4471}"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18836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744D2C-FB63-4CB4-8072-EAE7726E2983}"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2053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68132E3-F916-4190-A114-CE2C505E8633}" type="datetime1">
              <a:rPr lang="en-ZA" smtClean="0"/>
              <a:pPr/>
              <a:t>2016/04/04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4204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AE779C0-EC8C-4F28-976A-A2CDC0714503}" type="datetime1">
              <a:rPr lang="en-ZA" smtClean="0"/>
              <a:pPr/>
              <a:t>2016/04/04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7508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4535A-76FA-44DA-8378-D7E182F4CB82}" type="datetime1">
              <a:rPr lang="en-ZA" smtClean="0"/>
              <a:pPr/>
              <a:t>2016/04/04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79074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384D2-6801-48D7-AA8B-20B2C75B11B8}" type="datetime1">
              <a:rPr lang="en-ZA" smtClean="0"/>
              <a:pPr/>
              <a:t>2016/04/04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67524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081C7-6CB0-4BFD-BC85-B4B6A83F51B7}" type="datetime1">
              <a:rPr lang="en-ZA" smtClean="0"/>
              <a:pPr/>
              <a:t>2016/04/04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84423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3925F-0C36-4043-AAAD-B7DA7F8A4F4F}" type="datetime1">
              <a:rPr lang="en-ZA" smtClean="0"/>
              <a:pPr/>
              <a:t>2016/04/04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3925F-0C36-4043-AAAD-B7DA7F8A4F4F}"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47713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33CDD-C3E6-4DA3-9BFE-85833E12699A}" type="datetimeFigureOut">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175278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0A6F7-F205-4BB1-B335-5BB4E653D0EF}" type="datetime1">
              <a:rPr lang="en-ZA" smtClean="0">
                <a:solidFill>
                  <a:prstClr val="black">
                    <a:tint val="75000"/>
                  </a:prstClr>
                </a:solidFill>
              </a:rPr>
              <a:pPr/>
              <a:t>2016/04/04</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521082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tif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988424" cy="2016224"/>
          </a:xfrm>
        </p:spPr>
        <p:txBody>
          <a:bodyPr>
            <a:norm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National School of Government </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Performance Results for Quarter 3: 2015/16</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and </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Strategic Plan and Annual Plan for 2016/17</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
        <p:nvSpPr>
          <p:cNvPr id="4" name="Title 1"/>
          <p:cNvSpPr txBox="1">
            <a:spLocks/>
          </p:cNvSpPr>
          <p:nvPr/>
        </p:nvSpPr>
        <p:spPr>
          <a:xfrm>
            <a:off x="3419872" y="5805263"/>
            <a:ext cx="4464496" cy="7272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600" dirty="0" smtClean="0">
                <a:solidFill>
                  <a:srgbClr val="006600"/>
                </a:solidFill>
                <a:latin typeface="Tahoma" panose="020B0604030504040204" pitchFamily="34" charset="0"/>
                <a:ea typeface="Tahoma" panose="020B0604030504040204" pitchFamily="34" charset="0"/>
                <a:cs typeface="Tahoma" panose="020B0604030504040204" pitchFamily="34" charset="0"/>
              </a:rPr>
              <a:t>02 March 2016 </a:t>
            </a:r>
            <a:endParaRPr lang="en-ZA" sz="16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8968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5536" y="52282"/>
            <a:ext cx="8229600" cy="648072"/>
          </a:xfrm>
        </p:spPr>
        <p:txBody>
          <a:bodyPr>
            <a:normAutofit fontScale="90000"/>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Achievements </a:t>
            </a:r>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endPar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5496" y="757363"/>
            <a:ext cx="9108504" cy="4953653"/>
          </a:xfrm>
        </p:spPr>
        <p:txBody>
          <a:bodyPr>
            <a:noAutofit/>
          </a:bodyPr>
          <a:lstStyle/>
          <a:p>
            <a:pPr>
              <a:lnSpc>
                <a:spcPct val="150000"/>
              </a:lnSpc>
              <a:buClr>
                <a:srgbClr val="C00000"/>
              </a:buClr>
              <a:buSzPts val="800"/>
              <a:tabLst>
                <a:tab pos="360045" algn="l"/>
              </a:tabLst>
            </a:pPr>
            <a:r>
              <a:rPr lang="en-ZA" sz="1800" b="1" dirty="0" smtClean="0">
                <a:solidFill>
                  <a:prstClr val="black"/>
                </a:solidFill>
                <a:latin typeface="Tahoma" pitchFamily="34" charset="0"/>
                <a:ea typeface="Tahoma" pitchFamily="34" charset="0"/>
                <a:cs typeface="Tahoma" pitchFamily="34" charset="0"/>
              </a:rPr>
              <a:t>Changes to the NSG delivery model:</a:t>
            </a:r>
          </a:p>
          <a:p>
            <a:pPr>
              <a:lnSpc>
                <a:spcPct val="150000"/>
              </a:lnSpc>
              <a:buClr>
                <a:srgbClr val="C00000"/>
              </a:buClr>
              <a:buSzPts val="800"/>
              <a:tabLst>
                <a:tab pos="360045" algn="l"/>
              </a:tabLst>
            </a:pPr>
            <a:r>
              <a:rPr lang="en-ZA" sz="1800" dirty="0" smtClean="0">
                <a:solidFill>
                  <a:prstClr val="black"/>
                </a:solidFill>
                <a:latin typeface="Tahoma" pitchFamily="34" charset="0"/>
                <a:ea typeface="Tahoma" pitchFamily="34" charset="0"/>
                <a:cs typeface="Tahoma" pitchFamily="34" charset="0"/>
              </a:rPr>
              <a:t>Self-registering and </a:t>
            </a:r>
            <a:r>
              <a:rPr lang="en-ZA" sz="1800" dirty="0">
                <a:solidFill>
                  <a:prstClr val="black"/>
                </a:solidFill>
                <a:latin typeface="Tahoma" pitchFamily="34" charset="0"/>
                <a:ea typeface="Tahoma" pitchFamily="34" charset="0"/>
                <a:cs typeface="Tahoma" pitchFamily="34" charset="0"/>
              </a:rPr>
              <a:t>self-paced online Managing Performance Course (MPC) </a:t>
            </a:r>
            <a:r>
              <a:rPr lang="en-ZA" sz="1800" dirty="0" smtClean="0">
                <a:solidFill>
                  <a:prstClr val="black"/>
                </a:solidFill>
                <a:latin typeface="Tahoma" pitchFamily="34" charset="0"/>
                <a:ea typeface="Tahoma" pitchFamily="34" charset="0"/>
                <a:cs typeface="Tahoma" pitchFamily="34" charset="0"/>
              </a:rPr>
              <a:t> introduced in Quarter 3. Over 1000 officials already registered. The course  is </a:t>
            </a:r>
            <a:r>
              <a:rPr lang="en-ZA" sz="1800" dirty="0">
                <a:solidFill>
                  <a:prstClr val="black"/>
                </a:solidFill>
                <a:latin typeface="Tahoma" pitchFamily="34" charset="0"/>
                <a:ea typeface="Tahoma" pitchFamily="34" charset="0"/>
                <a:cs typeface="Tahoma" pitchFamily="34" charset="0"/>
              </a:rPr>
              <a:t>freely available to any South African public servant working in national, provincial or local government</a:t>
            </a:r>
            <a:r>
              <a:rPr lang="en-ZA" sz="1800" dirty="0" smtClean="0">
                <a:solidFill>
                  <a:prstClr val="black"/>
                </a:solidFill>
                <a:latin typeface="Tahoma" pitchFamily="34" charset="0"/>
                <a:ea typeface="Tahoma" pitchFamily="34" charset="0"/>
                <a:cs typeface="Tahoma" pitchFamily="34" charset="0"/>
              </a:rPr>
              <a:t>. A PILIR free on-Line course also launched this year.</a:t>
            </a:r>
          </a:p>
          <a:p>
            <a:pPr>
              <a:lnSpc>
                <a:spcPct val="150000"/>
              </a:lnSpc>
              <a:buClr>
                <a:srgbClr val="C00000"/>
              </a:buClr>
              <a:buSzPts val="800"/>
              <a:tabLst>
                <a:tab pos="360045" algn="l"/>
              </a:tabLst>
            </a:pPr>
            <a:r>
              <a:rPr lang="en-ZA" sz="1800" dirty="0">
                <a:solidFill>
                  <a:prstClr val="black"/>
                </a:solidFill>
                <a:latin typeface="Tahoma" pitchFamily="34" charset="0"/>
                <a:ea typeface="Tahoma" pitchFamily="34" charset="0"/>
                <a:cs typeface="Tahoma" pitchFamily="34" charset="0"/>
              </a:rPr>
              <a:t>A Programme </a:t>
            </a:r>
            <a:r>
              <a:rPr lang="en-ZA" sz="1800" dirty="0" smtClean="0">
                <a:solidFill>
                  <a:prstClr val="black"/>
                </a:solidFill>
                <a:latin typeface="Tahoma" pitchFamily="34" charset="0"/>
                <a:ea typeface="Tahoma" pitchFamily="34" charset="0"/>
                <a:cs typeface="Tahoma" pitchFamily="34" charset="0"/>
              </a:rPr>
              <a:t>Management Unit </a:t>
            </a:r>
            <a:r>
              <a:rPr lang="en-ZA" sz="1800" dirty="0">
                <a:solidFill>
                  <a:prstClr val="black"/>
                </a:solidFill>
                <a:latin typeface="Tahoma" pitchFamily="34" charset="0"/>
                <a:ea typeface="Tahoma" pitchFamily="34" charset="0"/>
                <a:cs typeface="Tahoma" pitchFamily="34" charset="0"/>
              </a:rPr>
              <a:t>has been established </a:t>
            </a:r>
            <a:r>
              <a:rPr lang="en-ZA" sz="1800" dirty="0" smtClean="0">
                <a:solidFill>
                  <a:prstClr val="black"/>
                </a:solidFill>
                <a:latin typeface="Tahoma" pitchFamily="34" charset="0"/>
                <a:ea typeface="Tahoma" pitchFamily="34" charset="0"/>
                <a:cs typeface="Tahoma" pitchFamily="34" charset="0"/>
              </a:rPr>
              <a:t>to develop in</a:t>
            </a:r>
            <a:r>
              <a:rPr lang="en-ZA" sz="1800" dirty="0">
                <a:solidFill>
                  <a:prstClr val="black"/>
                </a:solidFill>
                <a:latin typeface="Tahoma" pitchFamily="34" charset="0"/>
                <a:ea typeface="Tahoma" pitchFamily="34" charset="0"/>
                <a:cs typeface="Tahoma" pitchFamily="34" charset="0"/>
              </a:rPr>
              <a:t>-house </a:t>
            </a:r>
            <a:r>
              <a:rPr lang="en-ZA" sz="1800" dirty="0" smtClean="0">
                <a:solidFill>
                  <a:prstClr val="black"/>
                </a:solidFill>
                <a:latin typeface="Tahoma" pitchFamily="34" charset="0"/>
                <a:ea typeface="Tahoma" pitchFamily="34" charset="0"/>
                <a:cs typeface="Tahoma" pitchFamily="34" charset="0"/>
              </a:rPr>
              <a:t>training capacity for the CIP. Eight </a:t>
            </a:r>
            <a:r>
              <a:rPr lang="en-ZA" sz="1800" dirty="0">
                <a:solidFill>
                  <a:prstClr val="black"/>
                </a:solidFill>
                <a:latin typeface="Tahoma" pitchFamily="34" charset="0"/>
                <a:ea typeface="Tahoma" pitchFamily="34" charset="0"/>
                <a:cs typeface="Tahoma" pitchFamily="34" charset="0"/>
              </a:rPr>
              <a:t>(8</a:t>
            </a:r>
            <a:r>
              <a:rPr lang="en-ZA" sz="1800" dirty="0" smtClean="0">
                <a:solidFill>
                  <a:prstClr val="black"/>
                </a:solidFill>
                <a:latin typeface="Tahoma" pitchFamily="34" charset="0"/>
                <a:ea typeface="Tahoma" pitchFamily="34" charset="0"/>
                <a:cs typeface="Tahoma" pitchFamily="34" charset="0"/>
              </a:rPr>
              <a:t>) trainers </a:t>
            </a:r>
            <a:r>
              <a:rPr lang="en-ZA" sz="1800" dirty="0">
                <a:solidFill>
                  <a:prstClr val="black"/>
                </a:solidFill>
                <a:latin typeface="Tahoma" pitchFamily="34" charset="0"/>
                <a:ea typeface="Tahoma" pitchFamily="34" charset="0"/>
                <a:cs typeface="Tahoma" pitchFamily="34" charset="0"/>
              </a:rPr>
              <a:t>joined </a:t>
            </a:r>
            <a:r>
              <a:rPr lang="en-ZA" sz="1800" dirty="0" smtClean="0">
                <a:solidFill>
                  <a:prstClr val="black"/>
                </a:solidFill>
                <a:latin typeface="Tahoma" pitchFamily="34" charset="0"/>
                <a:ea typeface="Tahoma" pitchFamily="34" charset="0"/>
                <a:cs typeface="Tahoma" pitchFamily="34" charset="0"/>
              </a:rPr>
              <a:t>the NSG </a:t>
            </a:r>
            <a:r>
              <a:rPr lang="en-ZA" sz="1800" dirty="0">
                <a:solidFill>
                  <a:prstClr val="black"/>
                </a:solidFill>
                <a:latin typeface="Tahoma" pitchFamily="34" charset="0"/>
                <a:ea typeface="Tahoma" pitchFamily="34" charset="0"/>
                <a:cs typeface="Tahoma" pitchFamily="34" charset="0"/>
              </a:rPr>
              <a:t>in February </a:t>
            </a:r>
            <a:r>
              <a:rPr lang="en-ZA" sz="1800" dirty="0" smtClean="0">
                <a:solidFill>
                  <a:prstClr val="black"/>
                </a:solidFill>
                <a:latin typeface="Tahoma" pitchFamily="34" charset="0"/>
                <a:ea typeface="Tahoma" pitchFamily="34" charset="0"/>
                <a:cs typeface="Tahoma" pitchFamily="34" charset="0"/>
              </a:rPr>
              <a:t>2016.</a:t>
            </a:r>
          </a:p>
          <a:p>
            <a:pPr>
              <a:lnSpc>
                <a:spcPct val="150000"/>
              </a:lnSpc>
              <a:buClr>
                <a:srgbClr val="C00000"/>
              </a:buClr>
              <a:buSzPts val="800"/>
              <a:tabLst>
                <a:tab pos="360045" algn="l"/>
              </a:tabLst>
            </a:pPr>
            <a:r>
              <a:rPr lang="en-ZA" sz="1800" dirty="0" smtClean="0">
                <a:solidFill>
                  <a:prstClr val="black"/>
                </a:solidFill>
                <a:latin typeface="Tahoma" pitchFamily="34" charset="0"/>
                <a:ea typeface="Tahoma" pitchFamily="34" charset="0"/>
                <a:cs typeface="Tahoma" pitchFamily="34" charset="0"/>
              </a:rPr>
              <a:t>The proposal to utilise public servants as trainers was approved by Cabinet in February 2016. Selected Public Service trainers will also benefit from the Trainer Capacity Development Programme (TCDP) currently sponsored by GIZ.</a:t>
            </a:r>
          </a:p>
        </p:txBody>
      </p:sp>
      <p:sp>
        <p:nvSpPr>
          <p:cNvPr id="3" name="Slide Number Placeholder 2"/>
          <p:cNvSpPr>
            <a:spLocks noGrp="1"/>
          </p:cNvSpPr>
          <p:nvPr>
            <p:ph type="sldNum" sz="quarter" idx="12"/>
          </p:nvPr>
        </p:nvSpPr>
        <p:spPr>
          <a:xfrm>
            <a:off x="6156176" y="6381328"/>
            <a:ext cx="2133600" cy="365125"/>
          </a:xfrm>
        </p:spPr>
        <p:txBody>
          <a:bodyPr/>
          <a:lstStyle/>
          <a:p>
            <a:fld id="{1CE6738C-8955-4CF1-A256-1C49941BBB03}" type="slidenum">
              <a:rPr lang="en-ZA" smtClean="0">
                <a:solidFill>
                  <a:prstClr val="black">
                    <a:tint val="75000"/>
                  </a:prstClr>
                </a:solidFill>
              </a:rPr>
              <a:pPr/>
              <a:t>10</a:t>
            </a:fld>
            <a:endParaRPr lang="en-ZA" dirty="0">
              <a:solidFill>
                <a:prstClr val="black">
                  <a:tint val="75000"/>
                </a:prstClr>
              </a:solidFill>
            </a:endParaRPr>
          </a:p>
        </p:txBody>
      </p:sp>
      <p:sp>
        <p:nvSpPr>
          <p:cNvPr id="6" name="Content Placeholder 4"/>
          <p:cNvSpPr txBox="1">
            <a:spLocks/>
          </p:cNvSpPr>
          <p:nvPr/>
        </p:nvSpPr>
        <p:spPr>
          <a:xfrm>
            <a:off x="303040" y="942794"/>
            <a:ext cx="8558608" cy="495365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Font typeface="Arial" pitchFamily="34" charset="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849781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908720"/>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Achievements </a:t>
            </a:r>
            <a:b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marL="0" indent="0">
              <a:buClr>
                <a:srgbClr val="006600"/>
              </a:buClr>
              <a:buSzPct val="60000"/>
              <a:buNone/>
            </a:pPr>
            <a:endParaRPr lang="en-ZA" sz="1800" dirty="0" smtClean="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133600" cy="365125"/>
          </a:xfrm>
        </p:spPr>
        <p:txBody>
          <a:bodyPr/>
          <a:lstStyle/>
          <a:p>
            <a:fld id="{1CE6738C-8955-4CF1-A256-1C49941BBB03}" type="slidenum">
              <a:rPr lang="en-ZA" smtClean="0">
                <a:solidFill>
                  <a:prstClr val="black">
                    <a:tint val="75000"/>
                  </a:prstClr>
                </a:solidFill>
              </a:rPr>
              <a:pPr/>
              <a:t>11</a:t>
            </a:fld>
            <a:endParaRPr lang="en-ZA" dirty="0">
              <a:solidFill>
                <a:prstClr val="black">
                  <a:tint val="75000"/>
                </a:prstClr>
              </a:solidFill>
            </a:endParaRPr>
          </a:p>
        </p:txBody>
      </p:sp>
      <p:sp>
        <p:nvSpPr>
          <p:cNvPr id="6" name="Content Placeholder 4"/>
          <p:cNvSpPr txBox="1">
            <a:spLocks/>
          </p:cNvSpPr>
          <p:nvPr/>
        </p:nvSpPr>
        <p:spPr>
          <a:xfrm>
            <a:off x="303040" y="942794"/>
            <a:ext cx="8558608" cy="495365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16224" y="965298"/>
            <a:ext cx="8445424" cy="5055230"/>
          </a:xfrm>
          <a:prstGeom prst="rect">
            <a:avLst/>
          </a:prstGeom>
        </p:spPr>
        <p:txBody>
          <a:bodyPr wrap="square">
            <a:spAutoFit/>
          </a:bodyPr>
          <a:lstStyle/>
          <a:p>
            <a:pPr marL="342900" lvl="0" indent="-342900">
              <a:lnSpc>
                <a:spcPct val="150000"/>
              </a:lnSpc>
              <a:buClr>
                <a:srgbClr val="C00000"/>
              </a:buClr>
              <a:buSzPts val="800"/>
              <a:buFont typeface="Wingdings" panose="05000000000000000000" pitchFamily="2" charset="2"/>
              <a:buChar char=""/>
              <a:tabLst>
                <a:tab pos="360045" algn="l"/>
              </a:tabLst>
            </a:pPr>
            <a:r>
              <a:rPr lang="en-GB" dirty="0" err="1" smtClean="0">
                <a:solidFill>
                  <a:prstClr val="black"/>
                </a:solidFill>
                <a:latin typeface="Tahoma" pitchFamily="34" charset="0"/>
                <a:ea typeface="Tahoma" pitchFamily="34" charset="0"/>
                <a:cs typeface="Tahoma" pitchFamily="34" charset="0"/>
              </a:rPr>
              <a:t>MoU</a:t>
            </a:r>
            <a:r>
              <a:rPr lang="en-GB" dirty="0" smtClean="0">
                <a:solidFill>
                  <a:prstClr val="black"/>
                </a:solidFill>
                <a:latin typeface="Tahoma" pitchFamily="34" charset="0"/>
                <a:ea typeface="Tahoma" pitchFamily="34" charset="0"/>
                <a:cs typeface="Tahoma" pitchFamily="34" charset="0"/>
              </a:rPr>
              <a:t> signed with </a:t>
            </a:r>
            <a:r>
              <a:rPr lang="en-GB" dirty="0">
                <a:solidFill>
                  <a:prstClr val="black"/>
                </a:solidFill>
                <a:latin typeface="Tahoma" pitchFamily="34" charset="0"/>
                <a:ea typeface="Tahoma" pitchFamily="34" charset="0"/>
                <a:cs typeface="Tahoma" pitchFamily="34" charset="0"/>
              </a:rPr>
              <a:t>the China Academy of Governance (CAG</a:t>
            </a:r>
            <a:r>
              <a:rPr lang="en-GB" dirty="0" smtClean="0">
                <a:solidFill>
                  <a:prstClr val="black"/>
                </a:solidFill>
                <a:latin typeface="Tahoma" pitchFamily="34" charset="0"/>
                <a:ea typeface="Tahoma" pitchFamily="34" charset="0"/>
                <a:cs typeface="Tahoma" pitchFamily="34" charset="0"/>
              </a:rPr>
              <a:t>) </a:t>
            </a:r>
            <a:r>
              <a:rPr lang="en-GB" dirty="0">
                <a:solidFill>
                  <a:prstClr val="black"/>
                </a:solidFill>
                <a:latin typeface="Tahoma" pitchFamily="34" charset="0"/>
                <a:ea typeface="Tahoma" pitchFamily="34" charset="0"/>
                <a:cs typeface="Tahoma" pitchFamily="34" charset="0"/>
              </a:rPr>
              <a:t>in </a:t>
            </a:r>
            <a:r>
              <a:rPr lang="en-GB" dirty="0" smtClean="0">
                <a:solidFill>
                  <a:prstClr val="black"/>
                </a:solidFill>
                <a:latin typeface="Tahoma" pitchFamily="34" charset="0"/>
                <a:ea typeface="Tahoma" pitchFamily="34" charset="0"/>
                <a:cs typeface="Tahoma" pitchFamily="34" charset="0"/>
              </a:rPr>
              <a:t>October 2015. </a:t>
            </a:r>
            <a:r>
              <a:rPr lang="en-GB" dirty="0">
                <a:solidFill>
                  <a:prstClr val="black"/>
                </a:solidFill>
                <a:latin typeface="Tahoma" pitchFamily="34" charset="0"/>
                <a:ea typeface="Tahoma" pitchFamily="34" charset="0"/>
                <a:cs typeface="Tahoma" pitchFamily="34" charset="0"/>
              </a:rPr>
              <a:t>23 public servants attended a pilot learning </a:t>
            </a:r>
            <a:r>
              <a:rPr lang="en-GB" dirty="0" smtClean="0">
                <a:solidFill>
                  <a:prstClr val="black"/>
                </a:solidFill>
                <a:latin typeface="Tahoma" pitchFamily="34" charset="0"/>
                <a:ea typeface="Tahoma" pitchFamily="34" charset="0"/>
                <a:cs typeface="Tahoma" pitchFamily="34" charset="0"/>
              </a:rPr>
              <a:t>program focusing on development planning, implementation and evaluation </a:t>
            </a:r>
            <a:r>
              <a:rPr lang="en-GB" dirty="0">
                <a:solidFill>
                  <a:prstClr val="black"/>
                </a:solidFill>
                <a:latin typeface="Tahoma" pitchFamily="34" charset="0"/>
                <a:ea typeface="Tahoma" pitchFamily="34" charset="0"/>
                <a:cs typeface="Tahoma" pitchFamily="34" charset="0"/>
              </a:rPr>
              <a:t>in </a:t>
            </a:r>
            <a:r>
              <a:rPr lang="en-GB" dirty="0" smtClean="0">
                <a:solidFill>
                  <a:prstClr val="black"/>
                </a:solidFill>
                <a:latin typeface="Tahoma" pitchFamily="34" charset="0"/>
                <a:ea typeface="Tahoma" pitchFamily="34" charset="0"/>
                <a:cs typeface="Tahoma" pitchFamily="34" charset="0"/>
              </a:rPr>
              <a:t>China. </a:t>
            </a:r>
            <a:endParaRPr lang="en-US" dirty="0">
              <a:solidFill>
                <a:prstClr val="black"/>
              </a:solidFill>
              <a:latin typeface="Tahoma" pitchFamily="34" charset="0"/>
              <a:ea typeface="Tahoma" pitchFamily="34" charset="0"/>
              <a:cs typeface="Tahoma" pitchFamily="34" charset="0"/>
            </a:endParaRPr>
          </a:p>
          <a:p>
            <a:pPr marL="342900" lvl="0" indent="-342900">
              <a:lnSpc>
                <a:spcPct val="150000"/>
              </a:lnSpc>
              <a:buClr>
                <a:srgbClr val="C00000"/>
              </a:buClr>
              <a:buSzPts val="800"/>
              <a:buFont typeface="Wingdings" panose="05000000000000000000" pitchFamily="2" charset="2"/>
              <a:buChar char=""/>
              <a:tabLst>
                <a:tab pos="360045" algn="l"/>
              </a:tabLst>
            </a:pPr>
            <a:r>
              <a:rPr lang="en-GB" dirty="0">
                <a:solidFill>
                  <a:prstClr val="black"/>
                </a:solidFill>
                <a:latin typeface="Tahoma" pitchFamily="34" charset="0"/>
                <a:ea typeface="Tahoma" pitchFamily="34" charset="0"/>
                <a:cs typeface="Tahoma" pitchFamily="34" charset="0"/>
              </a:rPr>
              <a:t>A proposal was submitted to the European Union (EU) for consideration of funding and was approved during December 2015. The NSG awaits the finalisation of the Financing Agreement which will be signed between the EU and National Treasury. Once approved this will greatly assist the re-engineering of the NSG as well as delivery on compulsory programmes.  </a:t>
            </a:r>
            <a:endParaRPr lang="en-GB" dirty="0" smtClean="0">
              <a:solidFill>
                <a:prstClr val="black"/>
              </a:solidFill>
              <a:latin typeface="Tahoma" pitchFamily="34" charset="0"/>
              <a:ea typeface="Tahoma" pitchFamily="34" charset="0"/>
              <a:cs typeface="Tahoma" pitchFamily="34" charset="0"/>
            </a:endParaRPr>
          </a:p>
          <a:p>
            <a:pPr marL="342900" indent="-342900">
              <a:lnSpc>
                <a:spcPct val="150000"/>
              </a:lnSpc>
              <a:buClr>
                <a:srgbClr val="C00000"/>
              </a:buClr>
              <a:buSzPts val="800"/>
              <a:buFont typeface="Wingdings" panose="05000000000000000000" pitchFamily="2" charset="2"/>
              <a:buChar char=""/>
              <a:tabLst>
                <a:tab pos="360045" algn="l"/>
              </a:tabLst>
            </a:pPr>
            <a:r>
              <a:rPr lang="en-ZA" dirty="0">
                <a:solidFill>
                  <a:prstClr val="black"/>
                </a:solidFill>
                <a:latin typeface="Tahoma" pitchFamily="34" charset="0"/>
                <a:ea typeface="Tahoma" pitchFamily="34" charset="0"/>
                <a:cs typeface="Tahoma" pitchFamily="34" charset="0"/>
              </a:rPr>
              <a:t>Certificates in Executive Leadership were issued to eighty two (82) Executive Development Programme (EDP) participants in collaboration with the North West University at a Graduation Ceremony held on 13 October 2015.</a:t>
            </a:r>
          </a:p>
          <a:p>
            <a:pPr marL="342900" lvl="0" indent="-342900">
              <a:lnSpc>
                <a:spcPct val="150000"/>
              </a:lnSpc>
              <a:buClr>
                <a:srgbClr val="C00000"/>
              </a:buClr>
              <a:buSzPts val="800"/>
              <a:buFont typeface="Wingdings" panose="05000000000000000000" pitchFamily="2" charset="2"/>
              <a:buChar char=""/>
              <a:tabLst>
                <a:tab pos="360045" algn="l"/>
              </a:tabLst>
            </a:pPr>
            <a:endParaRPr lang="en-US"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378972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908720"/>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Achievements </a:t>
            </a:r>
            <a:b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marL="0" indent="0">
              <a:buClr>
                <a:srgbClr val="006600"/>
              </a:buClr>
              <a:buSzPct val="60000"/>
              <a:buNone/>
            </a:pPr>
            <a:endParaRPr lang="en-ZA" sz="1800" dirty="0" smtClean="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133600" cy="365125"/>
          </a:xfrm>
        </p:spPr>
        <p:txBody>
          <a:bodyPr/>
          <a:lstStyle/>
          <a:p>
            <a:fld id="{1CE6738C-8955-4CF1-A256-1C49941BBB03}" type="slidenum">
              <a:rPr lang="en-ZA" smtClean="0">
                <a:solidFill>
                  <a:prstClr val="black">
                    <a:tint val="75000"/>
                  </a:prstClr>
                </a:solidFill>
              </a:rPr>
              <a:pPr/>
              <a:t>12</a:t>
            </a:fld>
            <a:endParaRPr lang="en-ZA" dirty="0">
              <a:solidFill>
                <a:prstClr val="black">
                  <a:tint val="75000"/>
                </a:prstClr>
              </a:solidFill>
            </a:endParaRPr>
          </a:p>
        </p:txBody>
      </p:sp>
      <p:sp>
        <p:nvSpPr>
          <p:cNvPr id="6" name="Content Placeholder 4"/>
          <p:cNvSpPr txBox="1">
            <a:spLocks/>
          </p:cNvSpPr>
          <p:nvPr/>
        </p:nvSpPr>
        <p:spPr>
          <a:xfrm>
            <a:off x="303040" y="942794"/>
            <a:ext cx="8558608" cy="495365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p:cNvSpPr txBox="1">
            <a:spLocks/>
          </p:cNvSpPr>
          <p:nvPr/>
        </p:nvSpPr>
        <p:spPr>
          <a:xfrm>
            <a:off x="179512" y="590291"/>
            <a:ext cx="8810109" cy="59890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ZA"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Premier of Gauteng’s emphasis on frontline delivery staff is being supported through the NSG’s Excellent Customer Care Programme with PSETA funding support targeting 1,500 learners.</a:t>
            </a:r>
          </a:p>
          <a:p>
            <a:pPr>
              <a:lnSpc>
                <a:spcPct val="150000"/>
              </a:lnSpc>
            </a:pPr>
            <a:r>
              <a:rPr lang="en-ZA"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Over 1,000 unemployed graduates have been trained with 1,000 more to be trained before year end to meet the target.</a:t>
            </a:r>
          </a:p>
          <a:p>
            <a:pPr>
              <a:lnSpc>
                <a:spcPct val="150000"/>
              </a:lnSpc>
            </a:pPr>
            <a:r>
              <a:rPr lang="en-ZA"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Public Sector Trainers Forum (PSTF) conference was held in Kimberley in October 2015 and attended by 600 delegates. The CIP Level 13-14 pilot was presented and favourably received. Feedback will be utilised to strengthen the Induction materials for senior managers and other programmes of the NSG.</a:t>
            </a:r>
          </a:p>
          <a:p>
            <a:pPr>
              <a:lnSpc>
                <a:spcPct val="150000"/>
              </a:lnSpc>
            </a:pPr>
            <a:r>
              <a:rPr lang="en-ZA" sz="1800" dirty="0" smtClean="0">
                <a:latin typeface="Tahoma" panose="020B0604030504040204" pitchFamily="34" charset="0"/>
                <a:ea typeface="Tahoma" panose="020B0604030504040204" pitchFamily="34" charset="0"/>
                <a:cs typeface="Tahoma" panose="020B0604030504040204" pitchFamily="34" charset="0"/>
              </a:rPr>
              <a:t>The Library Management System (SLIMS) was officially launched on the 30 November 2015 and the current library collection was catalogued on the new system.</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ZA" sz="1800" dirty="0" smtClean="0">
              <a:solidFill>
                <a:prstClr val="black"/>
              </a:solidFill>
              <a:latin typeface="Tahoma" pitchFamily="34" charset="0"/>
              <a:ea typeface="Tahoma" pitchFamily="34" charset="0"/>
              <a:cs typeface="Tahoma" pitchFamily="34" charset="0"/>
            </a:endParaRPr>
          </a:p>
          <a:p>
            <a:pPr>
              <a:lnSpc>
                <a:spcPct val="150000"/>
              </a:lnSpc>
            </a:pPr>
            <a:endParaRPr lang="en-US" sz="1800" dirty="0" smtClean="0">
              <a:solidFill>
                <a:prstClr val="black"/>
              </a:solidFill>
              <a:latin typeface="Tahoma" pitchFamily="34" charset="0"/>
              <a:ea typeface="Tahoma" pitchFamily="34" charset="0"/>
              <a:cs typeface="Tahoma" pitchFamily="34" charset="0"/>
            </a:endParaRPr>
          </a:p>
          <a:p>
            <a:pPr>
              <a:lnSpc>
                <a:spcPct val="150000"/>
              </a:lnSpc>
            </a:pPr>
            <a:endParaRPr lang="en-ZA" sz="1800" dirty="0" smtClean="0">
              <a:solidFill>
                <a:prstClr val="black"/>
              </a:solidFill>
              <a:latin typeface="Tahoma" pitchFamily="34" charset="0"/>
              <a:ea typeface="Tahoma" pitchFamily="34" charset="0"/>
              <a:cs typeface="Tahoma" pitchFamily="34" charset="0"/>
            </a:endParaRPr>
          </a:p>
          <a:p>
            <a:pPr>
              <a:lnSpc>
                <a:spcPct val="150000"/>
              </a:lnSpc>
            </a:pPr>
            <a:r>
              <a:rPr lang="en-ZA" sz="1800" dirty="0" smtClean="0">
                <a:solidFill>
                  <a:prstClr val="black"/>
                </a:solidFill>
                <a:latin typeface="Tahoma" pitchFamily="34" charset="0"/>
                <a:ea typeface="Tahoma" pitchFamily="34" charset="0"/>
                <a:cs typeface="Tahoma" pitchFamily="34" charset="0"/>
              </a:rPr>
              <a:t>  </a:t>
            </a:r>
            <a:endParaRPr lang="en-ZA" sz="18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573828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8229600" cy="576064"/>
          </a:xfrm>
        </p:spPr>
        <p:txBody>
          <a:bodyPr>
            <a:no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Challenges and Opportunities </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79513" y="764704"/>
            <a:ext cx="8856984"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indent="-285750">
              <a:lnSpc>
                <a:spcPct val="150000"/>
              </a:lnSpc>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The decentralized and unregulated public service HRD environment.</a:t>
            </a:r>
          </a:p>
          <a:p>
            <a:pPr marL="285750" indent="-285750">
              <a:lnSpc>
                <a:spcPct val="150000"/>
              </a:lnSpc>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NSG not fully geared to operate as a business given the reality of the trading account (requires  strong marketing and sales functions /division).</a:t>
            </a:r>
          </a:p>
          <a:p>
            <a:pPr marL="285750" indent="-285750">
              <a:lnSpc>
                <a:spcPct val="150000"/>
              </a:lnSpc>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Focused outreach visits to provincial and national departments as well as state funded sector and provincial academies; this outreach </a:t>
            </a:r>
            <a:r>
              <a:rPr lang="en-US"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programme</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  started early in quarter 3 has resulted in 15 </a:t>
            </a:r>
            <a:r>
              <a:rPr lang="en-US"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MoUs</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 currently in final consultation phase for sign-off.</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The launch of free on-line </a:t>
            </a:r>
            <a:r>
              <a:rPr lang="en-US"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programmes</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by NSG can support the move to high volume training.</a:t>
            </a:r>
          </a:p>
          <a:p>
            <a:pPr marL="285750" indent="-285750">
              <a:lnSpc>
                <a:spcPct val="150000"/>
              </a:lnSpc>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Deepening relations with PSETA will strengthen the quality of learning and development in the public sector and could extend the NSG’s reach and available resources.</a:t>
            </a:r>
          </a:p>
          <a:p>
            <a:pPr marL="0" indent="0" algn="just">
              <a:lnSpc>
                <a:spcPct val="150000"/>
              </a:lnSpc>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5013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3183" y="40074"/>
            <a:ext cx="8373616" cy="720080"/>
          </a:xfrm>
        </p:spPr>
        <p:txBody>
          <a:bodyPr>
            <a:normAutofit fontScale="90000"/>
          </a:bodyPr>
          <a:lstStyle/>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Summary of Performance </a:t>
            </a:r>
            <a:b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Human Resource Oversight </a:t>
            </a:r>
            <a:r>
              <a:rPr lang="en-ZA" sz="3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3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endParaRPr lang="en-ZA" sz="2400" dirty="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30094" y="620118"/>
            <a:ext cx="8568952" cy="4953653"/>
          </a:xfrm>
        </p:spPr>
        <p:txBody>
          <a:bodyPr>
            <a:noAutofit/>
          </a:bodyPr>
          <a:lstStyle/>
          <a:p>
            <a:pPr marL="0" indent="0">
              <a:buNone/>
            </a:pPr>
            <a:endParaRPr lang="en-ZA" sz="20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100" b="1" dirty="0">
              <a:latin typeface="Tahoma" panose="020B0604030504040204" pitchFamily="34" charset="0"/>
              <a:ea typeface="Tahoma" panose="020B0604030504040204" pitchFamily="34" charset="0"/>
              <a:cs typeface="Tahoma" panose="020B0604030504040204" pitchFamily="34" charset="0"/>
            </a:endParaRPr>
          </a:p>
          <a:p>
            <a:pPr marL="0" lvl="1" indent="0">
              <a:buClr>
                <a:srgbClr val="006600"/>
              </a:buClr>
              <a:buSzPct val="60000"/>
              <a:buNone/>
            </a:pPr>
            <a:endParaRPr lang="en-ZA" sz="16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342900" lvl="1" indent="-342900">
              <a:buClr>
                <a:srgbClr val="006600"/>
              </a:buClr>
              <a:buSzPct val="60000"/>
              <a:buFont typeface="Wingdings" panose="05000000000000000000" pitchFamily="2" charset="2"/>
              <a:buChar char="v"/>
            </a:pPr>
            <a:endParaRPr lang="en-ZA" sz="1600" dirty="0">
              <a:solidFill>
                <a:schemeClr val="tx1">
                  <a:lumMod val="95000"/>
                  <a:lumOff val="5000"/>
                </a:schemeClr>
              </a:solidFill>
              <a:latin typeface="Arial" pitchFamily="34" charset="0"/>
              <a:ea typeface="Century Schoolbook"/>
              <a:cs typeface="Arial" pitchFamily="34" charset="0"/>
            </a:endParaRPr>
          </a:p>
          <a:p>
            <a:pPr marL="0" lvl="1" indent="0">
              <a:buClr>
                <a:srgbClr val="006600"/>
              </a:buClr>
              <a:buSzPct val="60000"/>
              <a:buNone/>
            </a:pPr>
            <a:endParaRPr lang="en-ZA" altLang="ja-JP" sz="1600" b="1" dirty="0" smtClean="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lvl="1" indent="0">
              <a:buClr>
                <a:srgbClr val="006600"/>
              </a:buClr>
              <a:buSzPct val="60000"/>
              <a:buNone/>
            </a:pPr>
            <a:endParaRPr lang="en-ZA" altLang="ja-JP" sz="16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lvl="1" indent="0">
              <a:buClr>
                <a:srgbClr val="006600"/>
              </a:buClr>
              <a:buSzPct val="60000"/>
              <a:buNone/>
            </a:pPr>
            <a:r>
              <a:rPr lang="en-ZA" altLang="ja-JP"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Employment </a:t>
            </a:r>
            <a:r>
              <a:rPr lang="en-ZA" altLang="ja-JP" sz="1200" b="1" dirty="0">
                <a:solidFill>
                  <a:srgbClr val="000000"/>
                </a:solidFill>
                <a:latin typeface="Tahoma" panose="020B0604030504040204" pitchFamily="34" charset="0"/>
                <a:ea typeface="Tahoma" panose="020B0604030504040204" pitchFamily="34" charset="0"/>
                <a:cs typeface="Tahoma" panose="020B0604030504040204" pitchFamily="34" charset="0"/>
              </a:rPr>
              <a:t>and vacancies by salary band as on 31 </a:t>
            </a:r>
            <a:r>
              <a:rPr lang="en-ZA" altLang="ja-JP"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December 2015</a:t>
            </a:r>
            <a:endParaRPr lang="en-ZA" altLang="ja-JP" sz="1200" b="1" dirty="0">
              <a:latin typeface="Tahoma" panose="020B0604030504040204" pitchFamily="34" charset="0"/>
              <a:ea typeface="Tahoma" panose="020B0604030504040204" pitchFamily="34" charset="0"/>
              <a:cs typeface="Tahoma" panose="020B0604030504040204" pitchFamily="34" charset="0"/>
            </a:endParaRPr>
          </a:p>
          <a:p>
            <a:pPr marL="0" lvl="1" indent="0">
              <a:buClr>
                <a:srgbClr val="006600"/>
              </a:buClr>
              <a:buSzPct val="60000"/>
              <a:buNone/>
            </a:pPr>
            <a:endParaRPr lang="en-ZA" sz="1200" b="1" dirty="0">
              <a:solidFill>
                <a:schemeClr val="tx1">
                  <a:lumMod val="95000"/>
                  <a:lumOff val="5000"/>
                </a:schemeClr>
              </a:solidFill>
              <a:latin typeface="Arial" pitchFamily="34" charset="0"/>
              <a:ea typeface="Century Schoolbook"/>
              <a:cs typeface="Arial" pitchFamily="34" charset="0"/>
            </a:endParaRP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14</a:t>
            </a:fld>
            <a:endParaRPr lang="en-ZA" dirty="0">
              <a:solidFill>
                <a:prstClr val="black">
                  <a:tint val="75000"/>
                </a:prstClr>
              </a:solidFill>
            </a:endParaRPr>
          </a:p>
        </p:txBody>
      </p:sp>
      <p:graphicFrame>
        <p:nvGraphicFramePr>
          <p:cNvPr id="7" name="Table 6"/>
          <p:cNvGraphicFramePr>
            <a:graphicFrameLocks noGrp="1"/>
          </p:cNvGraphicFramePr>
          <p:nvPr>
            <p:extLst/>
          </p:nvPr>
        </p:nvGraphicFramePr>
        <p:xfrm>
          <a:off x="395535" y="1123645"/>
          <a:ext cx="8229599" cy="1472184"/>
        </p:xfrm>
        <a:graphic>
          <a:graphicData uri="http://schemas.openxmlformats.org/drawingml/2006/table">
            <a:tbl>
              <a:tblPr firstRow="1" firstCol="1" bandRow="1" bandCol="1"/>
              <a:tblGrid>
                <a:gridCol w="1687068"/>
                <a:gridCol w="1341425"/>
                <a:gridCol w="1453347"/>
                <a:gridCol w="1451701"/>
                <a:gridCol w="2296058"/>
              </a:tblGrid>
              <a:tr h="0">
                <a:tc>
                  <a:txBody>
                    <a:bodyPr/>
                    <a:lstStyle/>
                    <a:p>
                      <a:pP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Programme</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posts on approved establishment</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posts filled</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Vacancy Rate</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employees additional to the establishment</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98755">
                <a:tc>
                  <a:txBody>
                    <a:bodyPr/>
                    <a:lstStyle/>
                    <a:p>
                      <a:pPr>
                        <a:lnSpc>
                          <a:spcPct val="115000"/>
                        </a:lnSpc>
                        <a:spcAft>
                          <a:spcPts val="0"/>
                        </a:spcAft>
                      </a:pPr>
                      <a:r>
                        <a:rPr lang="en-ZA"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Programme 1</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89</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7,8%</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a:lnSpc>
                          <a:spcPct val="115000"/>
                        </a:lnSpc>
                        <a:spcAft>
                          <a:spcPts val="0"/>
                        </a:spcAft>
                      </a:pPr>
                      <a:r>
                        <a:rPr lang="en-ZA"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Programme 2</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138</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120</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Total</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227</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202</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11%</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11</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graphicFrame>
        <p:nvGraphicFramePr>
          <p:cNvPr id="8" name="Table 7"/>
          <p:cNvGraphicFramePr>
            <a:graphicFrameLocks noGrp="1"/>
          </p:cNvGraphicFramePr>
          <p:nvPr>
            <p:extLst/>
          </p:nvPr>
        </p:nvGraphicFramePr>
        <p:xfrm>
          <a:off x="395535" y="2924944"/>
          <a:ext cx="8208912" cy="2944368"/>
        </p:xfrm>
        <a:graphic>
          <a:graphicData uri="http://schemas.openxmlformats.org/drawingml/2006/table">
            <a:tbl>
              <a:tblPr firstRow="1" firstCol="1" bandRow="1" bandCol="1"/>
              <a:tblGrid>
                <a:gridCol w="1656185"/>
                <a:gridCol w="1368152"/>
                <a:gridCol w="1440160"/>
                <a:gridCol w="1440160"/>
                <a:gridCol w="2304255"/>
              </a:tblGrid>
              <a:tr h="0">
                <a:tc>
                  <a:txBody>
                    <a:bodyPr/>
                    <a:lstStyle/>
                    <a:p>
                      <a:pPr algn="ct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Salary band</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posts on approved establishment</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posts filled</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Vacancy Rate</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Number of employees additional to the establishment</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15900">
                <a:tc>
                  <a:txBody>
                    <a:bodyPr/>
                    <a:lstStyle/>
                    <a:p>
                      <a:pPr>
                        <a:lnSpc>
                          <a:spcPct val="115000"/>
                        </a:lnSpc>
                        <a:spcAft>
                          <a:spcPts val="0"/>
                        </a:spcAft>
                      </a:pPr>
                      <a:r>
                        <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Senior management </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0"/>
                        </a:spcAft>
                      </a:pPr>
                      <a:r>
                        <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(13-16)</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49</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42</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14,2%</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n-ZA" sz="1200" b="1">
                          <a:solidFill>
                            <a:schemeClr val="tx1"/>
                          </a:solidFill>
                          <a:effectLst/>
                          <a:latin typeface="Tahoma" panose="020B0604030504040204" pitchFamily="34" charset="0"/>
                          <a:ea typeface="Tahoma" panose="020B0604030504040204" pitchFamily="34" charset="0"/>
                          <a:cs typeface="Tahoma" panose="020B0604030504040204" pitchFamily="34" charset="0"/>
                        </a:rPr>
                        <a:t>Highly skilled supervision (9-12)</a:t>
                      </a:r>
                      <a:endParaRPr lang="en-ZA" sz="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81</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72</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11,1%</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ZA" sz="1200" b="1">
                          <a:solidFill>
                            <a:schemeClr val="tx1"/>
                          </a:solidFill>
                          <a:effectLst/>
                          <a:latin typeface="Tahoma" panose="020B0604030504040204" pitchFamily="34" charset="0"/>
                          <a:ea typeface="Tahoma" panose="020B0604030504040204" pitchFamily="34" charset="0"/>
                          <a:cs typeface="Tahoma" panose="020B0604030504040204" pitchFamily="34" charset="0"/>
                        </a:rPr>
                        <a:t>Highly skilled production (6-8)</a:t>
                      </a:r>
                      <a:endParaRPr lang="en-ZA" sz="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66</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8,3%</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Skilled</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0"/>
                        </a:spcAft>
                      </a:pPr>
                      <a:r>
                        <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22</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ZA"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a:txBody>
                    <a:bodyPr/>
                    <a:lstStyle/>
                    <a:p>
                      <a:pPr>
                        <a:lnSpc>
                          <a:spcPct val="115000"/>
                        </a:lnSpc>
                        <a:spcAft>
                          <a:spcPts val="0"/>
                        </a:spcAft>
                      </a:pPr>
                      <a:r>
                        <a:rPr lang="en-ZA" sz="1200" b="1">
                          <a:solidFill>
                            <a:srgbClr val="FFFFFF"/>
                          </a:solidFill>
                          <a:effectLst/>
                          <a:latin typeface="Tahoma" panose="020B0604030504040204" pitchFamily="34" charset="0"/>
                          <a:ea typeface="Tahoma" panose="020B0604030504040204" pitchFamily="34" charset="0"/>
                          <a:cs typeface="Tahoma" panose="020B0604030504040204" pitchFamily="34" charset="0"/>
                        </a:rPr>
                        <a:t>Total</a:t>
                      </a:r>
                      <a:endParaRPr lang="en-ZA" sz="120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227</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202</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11%</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n-ZA" sz="1200" b="1"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11</a:t>
                      </a:r>
                      <a:endParaRPr lang="en-ZA" sz="1200" dirty="0">
                        <a:solidFill>
                          <a:srgbClr val="41475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
        <p:nvSpPr>
          <p:cNvPr id="9" name="Rectangle 1"/>
          <p:cNvSpPr>
            <a:spLocks noChangeArrowheads="1"/>
          </p:cNvSpPr>
          <p:nvPr/>
        </p:nvSpPr>
        <p:spPr bwMode="auto">
          <a:xfrm>
            <a:off x="328707" y="620268"/>
            <a:ext cx="829642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Employment and vacancies by programme as on 31 December  2015 </a:t>
            </a:r>
          </a:p>
          <a:p>
            <a:pPr eaLnBrk="0" fontAlgn="base" hangingPunct="0">
              <a:spcBef>
                <a:spcPct val="0"/>
              </a:spcBef>
              <a:spcAft>
                <a:spcPct val="0"/>
              </a:spcAft>
            </a:pPr>
            <a:r>
              <a:rPr lang="en-ZA" altLang="en-US" sz="1200" b="1" i="1" dirty="0">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ZA" altLang="en-US" sz="12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mprovement from 15.4 % compared to end of March 2015</a:t>
            </a:r>
            <a:endParaRPr lang="en-ZA" altLang="en-US" sz="1200"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pPr>
            <a:endParaRPr lang="en-ZA" altLang="ja-JP"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xmlns="" val="223886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Financial Performance for 2015/16</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143375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6738C-8955-4CF1-A256-1C49941BBB03}" type="slidenum">
              <a:rPr lang="en-ZA" smtClean="0">
                <a:solidFill>
                  <a:prstClr val="black">
                    <a:tint val="75000"/>
                  </a:prstClr>
                </a:solidFill>
              </a:rPr>
              <a:pPr/>
              <a:t>16</a:t>
            </a:fld>
            <a:endParaRPr lang="en-ZA" dirty="0">
              <a:solidFill>
                <a:prstClr val="black">
                  <a:tint val="75000"/>
                </a:prstClr>
              </a:solidFill>
            </a:endParaRPr>
          </a:p>
        </p:txBody>
      </p:sp>
      <p:sp>
        <p:nvSpPr>
          <p:cNvPr id="7" name="Title 6"/>
          <p:cNvSpPr>
            <a:spLocks noGrp="1"/>
          </p:cNvSpPr>
          <p:nvPr>
            <p:ph type="title"/>
          </p:nvPr>
        </p:nvSpPr>
        <p:spPr>
          <a:xfrm>
            <a:off x="457200" y="0"/>
            <a:ext cx="8229600" cy="1124744"/>
          </a:xfrm>
        </p:spPr>
        <p:txBody>
          <a:bodyPr>
            <a:normAutofit/>
          </a:bodyPr>
          <a:lstStyle/>
          <a:p>
            <a:r>
              <a:rPr lang="en-ZA" sz="2000" dirty="0" smtClean="0">
                <a:solidFill>
                  <a:srgbClr val="006600"/>
                </a:solidFill>
                <a:latin typeface="Tahoma" panose="020B0604030504040204" pitchFamily="34" charset="0"/>
                <a:ea typeface="Tahoma" panose="020B0604030504040204" pitchFamily="34" charset="0"/>
                <a:cs typeface="Tahoma" panose="020B0604030504040204" pitchFamily="34" charset="0"/>
              </a:rPr>
              <a:t>Vote 12a </a:t>
            </a:r>
            <a:endParaRPr lang="en-ZA" sz="20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496930" y="59194"/>
            <a:ext cx="5315879" cy="430887"/>
          </a:xfrm>
          <a:prstGeom prst="rect">
            <a:avLst/>
          </a:prstGeom>
        </p:spPr>
        <p:txBody>
          <a:bodyPr wrap="none">
            <a:spAutoFit/>
          </a:bodyPr>
          <a:lstStyle/>
          <a:p>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Summary of </a:t>
            </a:r>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Financial Performance </a:t>
            </a:r>
            <a:endParaRPr lang="en-ZA"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394674"/>
              </p:ext>
            </p:extLst>
          </p:nvPr>
        </p:nvGraphicFramePr>
        <p:xfrm>
          <a:off x="179512" y="836712"/>
          <a:ext cx="8784975" cy="3769492"/>
        </p:xfrm>
        <a:graphic>
          <a:graphicData uri="http://schemas.openxmlformats.org/drawingml/2006/table">
            <a:tbl>
              <a:tblPr/>
              <a:tblGrid>
                <a:gridCol w="3445757"/>
                <a:gridCol w="904086"/>
                <a:gridCol w="1091725"/>
                <a:gridCol w="1057609"/>
                <a:gridCol w="1142899"/>
                <a:gridCol w="1142899"/>
              </a:tblGrid>
              <a:tr h="310214">
                <a:tc>
                  <a:txBody>
                    <a:bodyPr/>
                    <a:lstStyle/>
                    <a:p>
                      <a:pPr algn="l" fontAlgn="b"/>
                      <a:r>
                        <a:rPr lang="en-GB"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GB" sz="1400" b="1" i="0" u="none" strike="noStrike">
                          <a:solidFill>
                            <a:srgbClr val="000000"/>
                          </a:solidFill>
                          <a:effectLst/>
                          <a:latin typeface="Calibri" panose="020F0502020204030204" pitchFamily="34" charset="0"/>
                        </a:rPr>
                        <a:t>2015/16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0214">
                <a:tc>
                  <a:txBody>
                    <a:bodyPr/>
                    <a:lstStyle/>
                    <a:p>
                      <a:pPr algn="l" fontAlgn="b"/>
                      <a:r>
                        <a:rPr lang="en-GB"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1" i="0" u="none" strike="noStrike">
                          <a:solidFill>
                            <a:srgbClr val="000000"/>
                          </a:solidFill>
                          <a:effectLst/>
                          <a:latin typeface="Calibri" panose="020F0502020204030204" pitchFamily="34" charset="0"/>
                        </a:rPr>
                        <a:t>Annual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1" i="0" u="none" strike="noStrike" dirty="0">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1" i="0" u="none" strike="noStrike" dirty="0">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62704">
                <a:tc>
                  <a:txBody>
                    <a:bodyPr/>
                    <a:lstStyle/>
                    <a:p>
                      <a:pPr algn="l" fontAlgn="b"/>
                      <a:r>
                        <a:rPr lang="en-GB"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smtClean="0">
                          <a:solidFill>
                            <a:srgbClr val="000000"/>
                          </a:solidFill>
                          <a:effectLst/>
                          <a:latin typeface="Calibri" panose="020F0502020204030204" pitchFamily="34" charset="0"/>
                        </a:rPr>
                        <a:t>Budget</a:t>
                      </a:r>
                      <a:endParaRPr lang="en-GB" sz="14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Calibri" panose="020F0502020204030204" pitchFamily="34" charset="0"/>
                        </a:rPr>
                        <a:t> Pro-rata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Calibri" panose="020F0502020204030204" pitchFamily="34" charset="0"/>
                        </a:rPr>
                        <a:t>Actual Expenditure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Calibri" panose="020F0502020204030204" pitchFamily="34" charset="0"/>
                        </a:rPr>
                        <a:t>Variance </a:t>
                      </a:r>
                      <a:br>
                        <a:rPr lang="en-GB" sz="1400" b="1" i="0" u="none" strike="noStrike" dirty="0">
                          <a:solidFill>
                            <a:srgbClr val="000000"/>
                          </a:solidFill>
                          <a:effectLst/>
                          <a:latin typeface="Calibri" panose="020F0502020204030204" pitchFamily="34" charset="0"/>
                        </a:rPr>
                      </a:br>
                      <a:r>
                        <a:rPr lang="en-GB" sz="1400" b="1" i="0" u="none" strike="noStrike" dirty="0">
                          <a:solidFill>
                            <a:srgbClr val="000000"/>
                          </a:solidFill>
                          <a:effectLst/>
                          <a:latin typeface="Calibri" panose="020F0502020204030204" pitchFamily="34" charset="0"/>
                        </a:rPr>
                        <a:t>Pro-rata Budget compared to Actual (over)/under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Calibri" panose="020F0502020204030204" pitchFamily="34" charset="0"/>
                        </a:rPr>
                        <a:t>Expenditure as % of pro-rata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0214">
                <a:tc>
                  <a:txBody>
                    <a:bodyPr/>
                    <a:lstStyle/>
                    <a:p>
                      <a:pPr algn="l" fontAlgn="b"/>
                      <a:r>
                        <a:rPr lang="en-GB"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dirty="0">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0214">
                <a:tc>
                  <a:txBody>
                    <a:bodyPr/>
                    <a:lstStyle/>
                    <a:p>
                      <a:pPr algn="l" fontAlgn="b"/>
                      <a:r>
                        <a:rPr lang="en-GB" sz="1400" b="0" i="0" u="none" strike="noStrike">
                          <a:solidFill>
                            <a:srgbClr val="000000"/>
                          </a:solidFill>
                          <a:effectLst/>
                          <a:latin typeface="Calibri" panose="020F0502020204030204" pitchFamily="34" charset="0"/>
                        </a:rPr>
                        <a:t> Compensation of employees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47 790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35 146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33 256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1 890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0214">
                <a:tc>
                  <a:txBody>
                    <a:bodyPr/>
                    <a:lstStyle/>
                    <a:p>
                      <a:pPr algn="l" fontAlgn="b"/>
                      <a:r>
                        <a:rPr lang="en-GB" sz="1400" b="0" i="0" u="none" strike="noStrike" dirty="0">
                          <a:solidFill>
                            <a:srgbClr val="000000"/>
                          </a:solidFill>
                          <a:effectLst/>
                          <a:latin typeface="Calibri" panose="020F0502020204030204" pitchFamily="34" charset="0"/>
                        </a:rPr>
                        <a:t> Goods and services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34 141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27 131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25 351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1 780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0214">
                <a:tc>
                  <a:txBody>
                    <a:bodyPr/>
                    <a:lstStyle/>
                    <a:p>
                      <a:pPr algn="l" fontAlgn="b"/>
                      <a:r>
                        <a:rPr lang="en-GB" sz="1400" b="0" i="0" u="none" strike="noStrike">
                          <a:solidFill>
                            <a:srgbClr val="000000"/>
                          </a:solidFill>
                          <a:effectLst/>
                          <a:latin typeface="Calibri" panose="020F0502020204030204" pitchFamily="34" charset="0"/>
                        </a:rPr>
                        <a:t> Payment for capital assets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2 358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1 714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2 613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panose="020F0502020204030204" pitchFamily="34" charset="0"/>
                        </a:rPr>
                        <a:t>                (899)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400" b="0" i="0" u="none" strike="noStrike">
                          <a:solidFill>
                            <a:srgbClr val="000000"/>
                          </a:solidFill>
                          <a:effectLst/>
                          <a:latin typeface="Calibri" panose="020F0502020204030204" pitchFamily="34" charset="0"/>
                        </a:rPr>
                        <a:t>152%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0214">
                <a:tc>
                  <a:txBody>
                    <a:bodyPr/>
                    <a:lstStyle/>
                    <a:p>
                      <a:pPr algn="l" fontAlgn="b"/>
                      <a:r>
                        <a:rPr lang="en-GB" sz="1400" b="0" i="0" u="none" strike="noStrike">
                          <a:solidFill>
                            <a:srgbClr val="000000"/>
                          </a:solidFill>
                          <a:effectLst/>
                          <a:latin typeface="Calibri" panose="020F0502020204030204" pitchFamily="34" charset="0"/>
                        </a:rPr>
                        <a:t> Transfer to Trading Entity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55 247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42 040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41 981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59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0214">
                <a:tc>
                  <a:txBody>
                    <a:bodyPr/>
                    <a:lstStyle/>
                    <a:p>
                      <a:pPr algn="l" fontAlgn="b"/>
                      <a:r>
                        <a:rPr lang="en-GB" sz="1400" b="1" i="0" u="none" strike="noStrike">
                          <a:solidFill>
                            <a:srgbClr val="000000"/>
                          </a:solidFill>
                          <a:effectLst/>
                          <a:latin typeface="Calibri" panose="020F0502020204030204" pitchFamily="34" charset="0"/>
                        </a:rPr>
                        <a:t>Total Vote Expenditure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Calibri" panose="020F0502020204030204" pitchFamily="34" charset="0"/>
                        </a:rPr>
                        <a:t>     139 536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0000"/>
                          </a:solidFill>
                          <a:effectLst/>
                          <a:latin typeface="Calibri" panose="020F0502020204030204" pitchFamily="34" charset="0"/>
                        </a:rPr>
                        <a:t>         106 031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0000"/>
                          </a:solidFill>
                          <a:effectLst/>
                          <a:latin typeface="Calibri" panose="020F0502020204030204" pitchFamily="34" charset="0"/>
                        </a:rPr>
                        <a:t>        103 201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0000"/>
                          </a:solidFill>
                          <a:effectLst/>
                          <a:latin typeface="Calibri" panose="020F0502020204030204" pitchFamily="34" charset="0"/>
                        </a:rPr>
                        <a:t>               2 830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dirty="0">
                          <a:solidFill>
                            <a:srgbClr val="000000"/>
                          </a:solidFill>
                          <a:effectLst/>
                          <a:latin typeface="Calibri" panose="020F0502020204030204" pitchFamily="34" charset="0"/>
                        </a:rPr>
                        <a:t>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79080" y="4606204"/>
            <a:ext cx="8784975" cy="13234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smtClean="0">
                <a:solidFill>
                  <a:schemeClr val="tx1"/>
                </a:solidFill>
              </a:rPr>
              <a:t>Compensation of employees underspending of R1.8m is due to movement of employees</a:t>
            </a:r>
          </a:p>
          <a:p>
            <a:pPr marL="285750" indent="-285750">
              <a:buFont typeface="Arial" panose="020B0604020202020204" pitchFamily="34" charset="0"/>
              <a:buChar char="•"/>
            </a:pPr>
            <a:r>
              <a:rPr lang="en-US" sz="1600" dirty="0" smtClean="0">
                <a:solidFill>
                  <a:schemeClr val="tx1"/>
                </a:solidFill>
              </a:rPr>
              <a:t>Goods and services underspending is due to timing of expenditure full budget will be spent by the end of Q4 </a:t>
            </a:r>
          </a:p>
          <a:p>
            <a:pPr marL="285750" indent="-285750">
              <a:buFont typeface="Arial" panose="020B0604020202020204" pitchFamily="34" charset="0"/>
              <a:buChar char="•"/>
            </a:pPr>
            <a:r>
              <a:rPr lang="en-US" sz="1600" dirty="0" smtClean="0">
                <a:solidFill>
                  <a:schemeClr val="tx1"/>
                </a:solidFill>
              </a:rPr>
              <a:t>Capital assets overspent by R0.9 million due to IT improvement needs savings from the goods and services will be used to cover the over expenditure.</a:t>
            </a:r>
            <a:endParaRPr lang="en-GB" sz="1600" dirty="0">
              <a:solidFill>
                <a:schemeClr val="tx1"/>
              </a:solidFill>
            </a:endParaRPr>
          </a:p>
        </p:txBody>
      </p:sp>
    </p:spTree>
    <p:extLst>
      <p:ext uri="{BB962C8B-B14F-4D97-AF65-F5344CB8AC3E}">
        <p14:creationId xmlns:p14="http://schemas.microsoft.com/office/powerpoint/2010/main" xmlns="" val="358152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sp>
        <p:nvSpPr>
          <p:cNvPr id="7" name="Title 6"/>
          <p:cNvSpPr>
            <a:spLocks noGrp="1"/>
          </p:cNvSpPr>
          <p:nvPr>
            <p:ph type="title"/>
          </p:nvPr>
        </p:nvSpPr>
        <p:spPr>
          <a:xfrm>
            <a:off x="457200" y="0"/>
            <a:ext cx="8229600" cy="1124744"/>
          </a:xfrm>
        </p:spPr>
        <p:txBody>
          <a:bodyPr>
            <a:normAutofit/>
          </a:bodyPr>
          <a:lstStyle/>
          <a:p>
            <a:r>
              <a:rPr lang="en-ZA" sz="2000" dirty="0" smtClean="0">
                <a:solidFill>
                  <a:srgbClr val="006600"/>
                </a:solidFill>
                <a:latin typeface="Tahoma" panose="020B0604030504040204" pitchFamily="34" charset="0"/>
                <a:ea typeface="Tahoma" panose="020B0604030504040204" pitchFamily="34" charset="0"/>
                <a:cs typeface="Tahoma" panose="020B0604030504040204" pitchFamily="34" charset="0"/>
              </a:rPr>
              <a:t>Training Trading Account </a:t>
            </a:r>
            <a:endParaRPr lang="en-ZA" sz="20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496930" y="59194"/>
            <a:ext cx="5315879" cy="430887"/>
          </a:xfrm>
          <a:prstGeom prst="rect">
            <a:avLst/>
          </a:prstGeom>
        </p:spPr>
        <p:txBody>
          <a:bodyPr wrap="none">
            <a:spAutoFit/>
          </a:bodyPr>
          <a:lstStyle/>
          <a:p>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Summary of </a:t>
            </a:r>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Financial Performance </a:t>
            </a:r>
            <a:endParaRPr lang="en-ZA"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850629412"/>
              </p:ext>
            </p:extLst>
          </p:nvPr>
        </p:nvGraphicFramePr>
        <p:xfrm>
          <a:off x="251520" y="692696"/>
          <a:ext cx="8352927" cy="4032453"/>
        </p:xfrm>
        <a:graphic>
          <a:graphicData uri="http://schemas.openxmlformats.org/drawingml/2006/table">
            <a:tbl>
              <a:tblPr/>
              <a:tblGrid>
                <a:gridCol w="3327990"/>
                <a:gridCol w="873185"/>
                <a:gridCol w="1054414"/>
                <a:gridCol w="1021462"/>
                <a:gridCol w="1103839"/>
                <a:gridCol w="972037"/>
              </a:tblGrid>
              <a:tr h="203376">
                <a:tc>
                  <a:txBody>
                    <a:bodyPr/>
                    <a:lstStyle/>
                    <a:p>
                      <a:pPr algn="l" fontAlgn="b"/>
                      <a:r>
                        <a:rPr lang="en-GB" sz="12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5">
                  <a:txBody>
                    <a:bodyPr/>
                    <a:lstStyle/>
                    <a:p>
                      <a:pPr algn="ctr" fontAlgn="b"/>
                      <a:r>
                        <a:rPr lang="en-GB" sz="1200" b="1" i="0" u="none" strike="noStrike">
                          <a:solidFill>
                            <a:srgbClr val="000000"/>
                          </a:solidFill>
                          <a:effectLst/>
                          <a:latin typeface="Calibri" panose="020F0502020204030204" pitchFamily="34" charset="0"/>
                        </a:rPr>
                        <a:t>2015/16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3376">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a:solidFill>
                            <a:srgbClr val="000000"/>
                          </a:solidFill>
                          <a:effectLst/>
                          <a:latin typeface="Calibri" panose="020F0502020204030204" pitchFamily="34" charset="0"/>
                        </a:rPr>
                        <a:t>Annual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3rd Quarter</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5189">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200" b="1" i="0" u="none" strike="noStrike">
                          <a:solidFill>
                            <a:srgbClr val="000000"/>
                          </a:solidFill>
                          <a:effectLst/>
                          <a:latin typeface="Calibri" panose="020F0502020204030204" pitchFamily="34" charset="0"/>
                        </a:rPr>
                        <a:t>Approved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a:solidFill>
                            <a:srgbClr val="000000"/>
                          </a:solidFill>
                          <a:effectLst/>
                          <a:latin typeface="Calibri" panose="020F0502020204030204" pitchFamily="34" charset="0"/>
                        </a:rPr>
                        <a:t>Pro-rata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a:solidFill>
                            <a:srgbClr val="000000"/>
                          </a:solidFill>
                          <a:effectLst/>
                          <a:latin typeface="Calibri" panose="020F0502020204030204" pitchFamily="34" charset="0"/>
                        </a:rPr>
                        <a:t>Actual Expenditure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a:solidFill>
                            <a:srgbClr val="000000"/>
                          </a:solidFill>
                          <a:effectLst/>
                          <a:latin typeface="Calibri" panose="020F0502020204030204" pitchFamily="34" charset="0"/>
                        </a:rPr>
                        <a:t>Variance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Pro-rata Budget compared to Actual (over)/under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a:solidFill>
                            <a:srgbClr val="000000"/>
                          </a:solidFill>
                          <a:effectLst/>
                          <a:latin typeface="Calibri" panose="020F0502020204030204" pitchFamily="34" charset="0"/>
                        </a:rPr>
                        <a:t>Expenditure as % of pro-rata budget</a:t>
                      </a:r>
                    </a:p>
                  </a:txBody>
                  <a:tcPr marL="7620" marR="7620" marT="762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376">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1" i="0" u="none" strike="noStrike">
                          <a:solidFill>
                            <a:srgbClr val="000000"/>
                          </a:solidFill>
                          <a:effectLst/>
                          <a:latin typeface="Calibri" panose="020F0502020204030204" pitchFamily="34" charset="0"/>
                        </a:rPr>
                        <a:t> R'000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1"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3376">
                <a:tc>
                  <a:txBody>
                    <a:bodyPr/>
                    <a:lstStyle/>
                    <a:p>
                      <a:pPr algn="l" fontAlgn="b"/>
                      <a:r>
                        <a:rPr lang="en-GB" sz="1200" b="0" i="0" u="none" strike="noStrike">
                          <a:solidFill>
                            <a:srgbClr val="000000"/>
                          </a:solidFill>
                          <a:effectLst/>
                          <a:latin typeface="Calibri" panose="020F0502020204030204" pitchFamily="34" charset="0"/>
                        </a:rPr>
                        <a:t>Transfers NSG</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55 796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42 398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42 398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03376">
                <a:tc>
                  <a:txBody>
                    <a:bodyPr/>
                    <a:lstStyle/>
                    <a:p>
                      <a:pPr algn="l" fontAlgn="b"/>
                      <a:r>
                        <a:rPr lang="en-GB" sz="1200" b="0" i="0" u="none" strike="noStrike">
                          <a:solidFill>
                            <a:srgbClr val="000000"/>
                          </a:solidFill>
                          <a:effectLst/>
                          <a:latin typeface="Calibri" panose="020F0502020204030204" pitchFamily="34" charset="0"/>
                        </a:rPr>
                        <a:t>Training related revenue - course fees</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143 632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109 139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54 649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54 490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03376">
                <a:tc>
                  <a:txBody>
                    <a:bodyPr/>
                    <a:lstStyle/>
                    <a:p>
                      <a:pPr algn="l" fontAlgn="b"/>
                      <a:r>
                        <a:rPr lang="en-GB" sz="1200" b="0" i="0" u="none" strike="noStrike">
                          <a:solidFill>
                            <a:srgbClr val="000000"/>
                          </a:solidFill>
                          <a:effectLst/>
                          <a:latin typeface="Calibri" panose="020F0502020204030204" pitchFamily="34" charset="0"/>
                        </a:rPr>
                        <a:t>Other revenue (Interest)</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2 319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1 762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4 669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(2 907)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265%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3376">
                <a:tc>
                  <a:txBody>
                    <a:bodyPr/>
                    <a:lstStyle/>
                    <a:p>
                      <a:pPr algn="l" fontAlgn="b"/>
                      <a:r>
                        <a:rPr lang="en-GB" sz="1200" b="1" i="0" u="none" strike="noStrike">
                          <a:solidFill>
                            <a:srgbClr val="000000"/>
                          </a:solidFill>
                          <a:effectLst/>
                          <a:latin typeface="Calibri" panose="020F0502020204030204" pitchFamily="34" charset="0"/>
                        </a:rPr>
                        <a:t>Total revenue</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1" i="0" u="none" strike="noStrike" dirty="0">
                          <a:solidFill>
                            <a:srgbClr val="000000"/>
                          </a:solidFill>
                          <a:effectLst/>
                          <a:latin typeface="Calibri" panose="020F0502020204030204" pitchFamily="34" charset="0"/>
                        </a:rPr>
                        <a:t>     201 747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153 299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101 716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51 583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1" i="0" u="none" strike="noStrike">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376">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3376">
                <a:tc>
                  <a:txBody>
                    <a:bodyPr/>
                    <a:lstStyle/>
                    <a:p>
                      <a:pPr algn="l" fontAlgn="b"/>
                      <a:r>
                        <a:rPr lang="en-GB" sz="1200" b="0" i="0" u="none" strike="noStrike" dirty="0" smtClean="0">
                          <a:solidFill>
                            <a:srgbClr val="000000"/>
                          </a:solidFill>
                          <a:effectLst/>
                          <a:latin typeface="Calibri" panose="020F0502020204030204" pitchFamily="34" charset="0"/>
                        </a:rPr>
                        <a:t>Compensation of employees</a:t>
                      </a:r>
                      <a:endParaRPr lang="en-GB"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(82 619)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(62 778)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(46 495)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(16 283)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74%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03376">
                <a:tc>
                  <a:txBody>
                    <a:bodyPr/>
                    <a:lstStyle/>
                    <a:p>
                      <a:pPr algn="l" fontAlgn="b"/>
                      <a:r>
                        <a:rPr lang="en-GB" sz="1200" b="0" i="0" u="none" strike="noStrike" dirty="0">
                          <a:solidFill>
                            <a:srgbClr val="000000"/>
                          </a:solidFill>
                          <a:effectLst/>
                          <a:latin typeface="Calibri" panose="020F0502020204030204" pitchFamily="34" charset="0"/>
                        </a:rPr>
                        <a:t>Operating expenses</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(119 128)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(89 900)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(47 877)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(42 023)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03376">
                <a:tc>
                  <a:txBody>
                    <a:bodyPr/>
                    <a:lstStyle/>
                    <a:p>
                      <a:pPr algn="l" fontAlgn="b"/>
                      <a:r>
                        <a:rPr lang="en-GB" sz="1200" b="0" i="0" u="none" strike="noStrike">
                          <a:solidFill>
                            <a:srgbClr val="000000"/>
                          </a:solidFill>
                          <a:effectLst/>
                          <a:latin typeface="Calibri" panose="020F0502020204030204" pitchFamily="34" charset="0"/>
                        </a:rPr>
                        <a:t>Software and intangible assets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(22 562)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(17 144)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(1 356)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(15 788)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3376">
                <a:tc>
                  <a:txBody>
                    <a:bodyPr/>
                    <a:lstStyle/>
                    <a:p>
                      <a:pPr algn="l" fontAlgn="b"/>
                      <a:r>
                        <a:rPr lang="en-GB" sz="1200" b="1" i="0" u="none" strike="noStrike">
                          <a:solidFill>
                            <a:srgbClr val="000000"/>
                          </a:solidFill>
                          <a:effectLst/>
                          <a:latin typeface="Calibri" panose="020F0502020204030204" pitchFamily="34" charset="0"/>
                        </a:rPr>
                        <a:t>Total expenditure</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   (224 309)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(169 822)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(95 728)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(74 094)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376">
                <a:tc>
                  <a:txBody>
                    <a:bodyPr/>
                    <a:lstStyle/>
                    <a:p>
                      <a:pPr algn="l" fontAlgn="b"/>
                      <a:r>
                        <a:rPr lang="en-GB" sz="1200" b="1" i="0" u="none" strike="noStrike">
                          <a:solidFill>
                            <a:srgbClr val="000000"/>
                          </a:solidFill>
                          <a:effectLst/>
                          <a:latin typeface="Calibri" panose="020F0502020204030204" pitchFamily="34" charset="0"/>
                        </a:rPr>
                        <a:t>Surplus/(deficit) </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(22 562)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(16 523)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5 988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panose="020F0502020204030204" pitchFamily="34" charset="0"/>
                        </a:rPr>
                        <a:t>          (22 511)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376">
                <a:tc>
                  <a:txBody>
                    <a:bodyPr/>
                    <a:lstStyle/>
                    <a:p>
                      <a:pPr algn="l" fontAlgn="b"/>
                      <a:r>
                        <a:rPr lang="en-GB" sz="1200" b="1" i="0" u="none" strike="noStrike" dirty="0">
                          <a:solidFill>
                            <a:srgbClr val="000000"/>
                          </a:solidFill>
                          <a:effectLst/>
                          <a:latin typeface="Calibri" panose="020F0502020204030204" pitchFamily="34" charset="0"/>
                        </a:rPr>
                        <a:t>** expenditure funded </a:t>
                      </a:r>
                      <a:r>
                        <a:rPr lang="en-GB" sz="1200" b="1" i="0" u="none" strike="noStrike" dirty="0" smtClean="0">
                          <a:solidFill>
                            <a:srgbClr val="000000"/>
                          </a:solidFill>
                          <a:effectLst/>
                          <a:latin typeface="Calibri" panose="020F0502020204030204" pitchFamily="34" charset="0"/>
                        </a:rPr>
                        <a:t>from </a:t>
                      </a:r>
                      <a:r>
                        <a:rPr lang="en-GB" sz="1200" b="1" i="0" u="none" strike="noStrike" dirty="0">
                          <a:solidFill>
                            <a:srgbClr val="000000"/>
                          </a:solidFill>
                          <a:effectLst/>
                          <a:latin typeface="Calibri" panose="020F0502020204030204" pitchFamily="34" charset="0"/>
                        </a:rPr>
                        <a:t>surplus funds</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200" b="1"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200" b="1"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200" b="1"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51520" y="4725149"/>
            <a:ext cx="8352927" cy="10772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smtClean="0">
                <a:solidFill>
                  <a:schemeClr val="tx1"/>
                </a:solidFill>
              </a:rPr>
              <a:t>Actual revenue is 66% of the budgeted amount mainly due to course fees that are 50% below budget </a:t>
            </a:r>
          </a:p>
          <a:p>
            <a:pPr marL="285750" indent="-285750">
              <a:buFont typeface="Arial" panose="020B0604020202020204" pitchFamily="34" charset="0"/>
              <a:buChar char="•"/>
            </a:pPr>
            <a:r>
              <a:rPr lang="en-GB" sz="1600" dirty="0">
                <a:solidFill>
                  <a:schemeClr val="tx1"/>
                </a:solidFill>
              </a:rPr>
              <a:t>Compensation of employees has a saving of R16.2m due to vacancies</a:t>
            </a:r>
          </a:p>
          <a:p>
            <a:pPr marL="285750" indent="-285750">
              <a:buFont typeface="Arial" panose="020B0604020202020204" pitchFamily="34" charset="0"/>
              <a:buChar char="•"/>
            </a:pPr>
            <a:r>
              <a:rPr lang="en-US" sz="1600" dirty="0">
                <a:solidFill>
                  <a:schemeClr val="tx1"/>
                </a:solidFill>
              </a:rPr>
              <a:t>Operating expenses are below budget due to low training  </a:t>
            </a:r>
            <a:r>
              <a:rPr lang="en-US" sz="1600" dirty="0" smtClean="0">
                <a:solidFill>
                  <a:schemeClr val="tx1"/>
                </a:solidFill>
              </a:rPr>
              <a:t> </a:t>
            </a:r>
            <a:endParaRPr lang="en-GB" sz="1600" dirty="0">
              <a:solidFill>
                <a:schemeClr val="tx1"/>
              </a:solidFill>
            </a:endParaRPr>
          </a:p>
        </p:txBody>
      </p:sp>
    </p:spTree>
    <p:extLst>
      <p:ext uri="{BB962C8B-B14F-4D97-AF65-F5344CB8AC3E}">
        <p14:creationId xmlns:p14="http://schemas.microsoft.com/office/powerpoint/2010/main" xmlns="" val="2518620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275844" y="76200"/>
            <a:ext cx="841095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sz="2000" b="1" dirty="0">
                <a:solidFill>
                  <a:srgbClr val="006600"/>
                </a:solidFill>
                <a:latin typeface="Tahoma" panose="020B0604030504040204" pitchFamily="34" charset="0"/>
                <a:ea typeface="Tahoma" panose="020B0604030504040204" pitchFamily="34" charset="0"/>
                <a:cs typeface="Tahoma" panose="020B0604030504040204" pitchFamily="34" charset="0"/>
              </a:rPr>
              <a:t>Revenue from Training fees</a:t>
            </a:r>
          </a:p>
        </p:txBody>
      </p:sp>
      <p:sp>
        <p:nvSpPr>
          <p:cNvPr id="2" name="Slide Number Placeholder 1"/>
          <p:cNvSpPr>
            <a:spLocks noGrp="1"/>
          </p:cNvSpPr>
          <p:nvPr>
            <p:ph type="sldNum" sz="quarter" idx="12"/>
          </p:nvPr>
        </p:nvSpPr>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sp>
        <p:nvSpPr>
          <p:cNvPr id="8" name="Rectangle 7"/>
          <p:cNvSpPr/>
          <p:nvPr/>
        </p:nvSpPr>
        <p:spPr>
          <a:xfrm>
            <a:off x="6516216" y="1268760"/>
            <a:ext cx="2561844" cy="3352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ZA" dirty="0">
                <a:solidFill>
                  <a:schemeClr val="tx1"/>
                </a:solidFill>
              </a:rPr>
              <a:t>Revenue generated from training activities </a:t>
            </a:r>
            <a:r>
              <a:rPr lang="en-ZA" dirty="0" smtClean="0">
                <a:solidFill>
                  <a:schemeClr val="tx1"/>
                </a:solidFill>
              </a:rPr>
              <a:t>up to December is R54.6million</a:t>
            </a:r>
          </a:p>
          <a:p>
            <a:pPr marL="0" lvl="1"/>
            <a:endParaRPr lang="en-ZA" dirty="0" smtClean="0">
              <a:solidFill>
                <a:schemeClr val="tx1"/>
              </a:solidFill>
            </a:endParaRPr>
          </a:p>
          <a:p>
            <a:r>
              <a:rPr lang="en-ZA" dirty="0" smtClean="0">
                <a:solidFill>
                  <a:schemeClr val="tx1"/>
                </a:solidFill>
              </a:rPr>
              <a:t>Excluded are prepayments </a:t>
            </a:r>
            <a:r>
              <a:rPr lang="en-ZA" dirty="0">
                <a:solidFill>
                  <a:schemeClr val="tx1"/>
                </a:solidFill>
              </a:rPr>
              <a:t>received of R23.7 </a:t>
            </a:r>
            <a:r>
              <a:rPr lang="en-ZA" dirty="0" smtClean="0">
                <a:solidFill>
                  <a:schemeClr val="tx1"/>
                </a:solidFill>
              </a:rPr>
              <a:t>million for invoices issued for Q4 training </a:t>
            </a:r>
          </a:p>
          <a:p>
            <a:pPr algn="just"/>
            <a:r>
              <a:rPr lang="en-ZA" dirty="0" smtClean="0">
                <a:solidFill>
                  <a:schemeClr val="tx1"/>
                </a:solidFill>
              </a:rPr>
              <a:t> </a:t>
            </a:r>
            <a:endParaRPr lang="en-ZA" dirty="0">
              <a:solidFill>
                <a:schemeClr val="tx1"/>
              </a:solidFill>
            </a:endParaRPr>
          </a:p>
        </p:txBody>
      </p:sp>
      <p:pic>
        <p:nvPicPr>
          <p:cNvPr id="3" name="Picture 2"/>
          <p:cNvPicPr>
            <a:picLocks noChangeAspect="1"/>
          </p:cNvPicPr>
          <p:nvPr/>
        </p:nvPicPr>
        <p:blipFill>
          <a:blip r:embed="rId3" cstate="print"/>
          <a:stretch>
            <a:fillRect/>
          </a:stretch>
        </p:blipFill>
        <p:spPr>
          <a:xfrm>
            <a:off x="272934" y="657434"/>
            <a:ext cx="6099265" cy="2619166"/>
          </a:xfrm>
          <a:prstGeom prst="rect">
            <a:avLst/>
          </a:prstGeom>
          <a:ln>
            <a:solidFill>
              <a:schemeClr val="tx1"/>
            </a:solidFill>
          </a:ln>
        </p:spPr>
      </p:pic>
      <p:graphicFrame>
        <p:nvGraphicFramePr>
          <p:cNvPr id="10" name="Table 9"/>
          <p:cNvGraphicFramePr>
            <a:graphicFrameLocks noGrp="1"/>
          </p:cNvGraphicFramePr>
          <p:nvPr>
            <p:extLst>
              <p:ext uri="{D42A27DB-BD31-4B8C-83A1-F6EECF244321}">
                <p14:modId xmlns:p14="http://schemas.microsoft.com/office/powerpoint/2010/main" xmlns="" val="1520683335"/>
              </p:ext>
            </p:extLst>
          </p:nvPr>
        </p:nvGraphicFramePr>
        <p:xfrm>
          <a:off x="272935" y="3276600"/>
          <a:ext cx="6099264" cy="2473053"/>
        </p:xfrm>
        <a:graphic>
          <a:graphicData uri="http://schemas.openxmlformats.org/drawingml/2006/table">
            <a:tbl>
              <a:tblPr/>
              <a:tblGrid>
                <a:gridCol w="1125106"/>
                <a:gridCol w="962263"/>
                <a:gridCol w="962263"/>
                <a:gridCol w="1125106"/>
                <a:gridCol w="962263"/>
                <a:gridCol w="962263"/>
              </a:tblGrid>
              <a:tr h="224823">
                <a:tc>
                  <a:txBody>
                    <a:bodyPr/>
                    <a:lstStyle/>
                    <a:p>
                      <a:pPr algn="l" fontAlgn="b"/>
                      <a:r>
                        <a:rPr lang="en-GB" sz="1200" b="1" i="0" u="none" strike="noStrike" dirty="0">
                          <a:solidFill>
                            <a:srgbClr val="333333"/>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c>
                  <a:txBody>
                    <a:bodyPr/>
                    <a:lstStyle/>
                    <a:p>
                      <a:pPr algn="l" fontAlgn="b"/>
                      <a:r>
                        <a:rPr lang="en-GB" sz="1200" b="1" i="0" u="none" strike="noStrike">
                          <a:solidFill>
                            <a:srgbClr val="333333"/>
                          </a:solidFill>
                          <a:effectLst/>
                          <a:latin typeface="Calibri" panose="020F0502020204030204" pitchFamily="34" charset="0"/>
                        </a:rPr>
                        <a:t>Sales 2011-12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c>
                  <a:txBody>
                    <a:bodyPr/>
                    <a:lstStyle/>
                    <a:p>
                      <a:pPr algn="l" fontAlgn="b"/>
                      <a:r>
                        <a:rPr lang="en-GB" sz="1200" b="1" i="0" u="none" strike="noStrike" dirty="0">
                          <a:solidFill>
                            <a:srgbClr val="333333"/>
                          </a:solidFill>
                          <a:effectLst/>
                          <a:latin typeface="Calibri" panose="020F0502020204030204" pitchFamily="34" charset="0"/>
                        </a:rPr>
                        <a:t>Sales 2012-13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c>
                  <a:txBody>
                    <a:bodyPr/>
                    <a:lstStyle/>
                    <a:p>
                      <a:pPr algn="l" fontAlgn="b"/>
                      <a:r>
                        <a:rPr lang="en-GB" sz="1200" b="1" i="0" u="none" strike="noStrike">
                          <a:solidFill>
                            <a:srgbClr val="333333"/>
                          </a:solidFill>
                          <a:effectLst/>
                          <a:latin typeface="Calibri" panose="020F0502020204030204" pitchFamily="34" charset="0"/>
                        </a:rPr>
                        <a:t>Sales 2013-14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c>
                  <a:txBody>
                    <a:bodyPr/>
                    <a:lstStyle/>
                    <a:p>
                      <a:pPr algn="l" fontAlgn="b"/>
                      <a:r>
                        <a:rPr lang="en-GB" sz="1200" b="1" i="0" u="none" strike="noStrike">
                          <a:solidFill>
                            <a:srgbClr val="333333"/>
                          </a:solidFill>
                          <a:effectLst/>
                          <a:latin typeface="Calibri" panose="020F0502020204030204" pitchFamily="34" charset="0"/>
                        </a:rPr>
                        <a:t>Sales 2014-15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c>
                  <a:txBody>
                    <a:bodyPr/>
                    <a:lstStyle/>
                    <a:p>
                      <a:pPr algn="l" fontAlgn="b"/>
                      <a:r>
                        <a:rPr lang="en-GB" sz="1200" b="1" i="0" u="none" strike="noStrike">
                          <a:solidFill>
                            <a:srgbClr val="333333"/>
                          </a:solidFill>
                          <a:effectLst/>
                          <a:latin typeface="Calibri" panose="020F0502020204030204" pitchFamily="34" charset="0"/>
                        </a:rPr>
                        <a:t>Sales 2015-16</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5F5F5"/>
                    </a:solidFill>
                  </a:tcPr>
                </a:tc>
              </a:tr>
              <a:tr h="224823">
                <a:tc>
                  <a:txBody>
                    <a:bodyPr/>
                    <a:lstStyle/>
                    <a:p>
                      <a:pPr algn="l" fontAlgn="b"/>
                      <a:r>
                        <a:rPr lang="en-GB" sz="1200" b="0" i="0" u="none" strike="noStrike">
                          <a:solidFill>
                            <a:srgbClr val="333333"/>
                          </a:solidFill>
                          <a:effectLst/>
                          <a:latin typeface="Calibri" panose="020F0502020204030204" pitchFamily="34" charset="0"/>
                        </a:rPr>
                        <a:t>April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3 445 384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10 271 674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4 417 821</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3 774 473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2 362 403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May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6 209 310</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13 735 144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6 025 808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4 400 569</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3 424 773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June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5 984 523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10 775 579</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7 571 403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5 867 923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4 769 414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July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8 429 848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7 754 059</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10 043 335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8 973 763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13 280 699</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August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11 411 973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8 939 026</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12 325 618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12 682 042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7 744 378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September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7 470 500</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11 540 062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15 244 767</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8 309 925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6 280 222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October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11 654 187</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23 439 585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12 421 904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9 926 484</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3 685 142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November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10 116 191</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16 240 320</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4 840 418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11 753 832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11 729 217</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0" i="0" u="none" strike="noStrike">
                          <a:solidFill>
                            <a:srgbClr val="333333"/>
                          </a:solidFill>
                          <a:effectLst/>
                          <a:latin typeface="Calibri" panose="020F0502020204030204" pitchFamily="34" charset="0"/>
                        </a:rPr>
                        <a:t>December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3 686 295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8 827 765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5 964 995</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4 221 531</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333333"/>
                          </a:solidFill>
                          <a:effectLst/>
                          <a:latin typeface="Calibri" panose="020F0502020204030204" pitchFamily="34" charset="0"/>
                        </a:rPr>
                        <a:t>1 370 820</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r>
              <a:tr h="224823">
                <a:tc>
                  <a:txBody>
                    <a:bodyPr/>
                    <a:lstStyle/>
                    <a:p>
                      <a:pPr algn="l" fontAlgn="b"/>
                      <a:r>
                        <a:rPr lang="en-GB" sz="12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r>
                        <a:rPr lang="en-GB" sz="1200" b="1" i="0" u="none" strike="noStrike">
                          <a:solidFill>
                            <a:srgbClr val="000000"/>
                          </a:solidFill>
                          <a:effectLst/>
                          <a:latin typeface="Calibri" panose="020F0502020204030204" pitchFamily="34" charset="0"/>
                        </a:rPr>
                        <a:t>68 408 212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r>
                        <a:rPr lang="en-GB" sz="1200" b="1" i="0" u="none" strike="noStrike" dirty="0">
                          <a:solidFill>
                            <a:srgbClr val="000000"/>
                          </a:solidFill>
                          <a:effectLst/>
                          <a:latin typeface="Calibri" panose="020F0502020204030204" pitchFamily="34" charset="0"/>
                        </a:rPr>
                        <a:t>111 523 213</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r>
                        <a:rPr lang="en-GB" sz="1200" b="1" i="0" u="none" strike="noStrike">
                          <a:solidFill>
                            <a:srgbClr val="000000"/>
                          </a:solidFill>
                          <a:effectLst/>
                          <a:latin typeface="Calibri" panose="020F0502020204030204" pitchFamily="34" charset="0"/>
                        </a:rPr>
                        <a:t>78 856 068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r>
                        <a:rPr lang="en-GB" sz="1200" b="1" i="0" u="none" strike="noStrike">
                          <a:solidFill>
                            <a:srgbClr val="000000"/>
                          </a:solidFill>
                          <a:effectLst/>
                          <a:latin typeface="Calibri" panose="020F0502020204030204" pitchFamily="34" charset="0"/>
                        </a:rPr>
                        <a:t>69 910 542</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r>
                        <a:rPr lang="en-GB" sz="1200" b="1" i="0" u="none" strike="noStrike" dirty="0">
                          <a:solidFill>
                            <a:srgbClr val="000000"/>
                          </a:solidFill>
                          <a:effectLst/>
                          <a:latin typeface="Calibri" panose="020F0502020204030204" pitchFamily="34" charset="0"/>
                        </a:rPr>
                        <a:t>54 647 068</a:t>
                      </a:r>
                    </a:p>
                  </a:txBody>
                  <a:tcPr marL="7620" marR="7620" marT="7620" marB="0" anchor="b">
                    <a:lnL w="6350" cap="flat" cmpd="sng" algn="ctr">
                      <a:solidFill>
                        <a:srgbClr val="DCDC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240064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457200" y="762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Debtors Collection</a:t>
            </a:r>
            <a:endParaRPr lang="en-US"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4" name="Rectangle 3"/>
          <p:cNvSpPr/>
          <p:nvPr/>
        </p:nvSpPr>
        <p:spPr>
          <a:xfrm>
            <a:off x="107504" y="4822166"/>
            <a:ext cx="8928992" cy="105274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 outstanding debtors book as at 31 December 2015 is R40.1 million made up of </a:t>
            </a:r>
            <a:r>
              <a:rPr lang="en-GB" sz="1600" dirty="0" smtClean="0">
                <a:solidFill>
                  <a:schemeClr val="tx1"/>
                </a:solidFill>
              </a:rPr>
              <a:t>22.4 million prior years and </a:t>
            </a:r>
            <a:r>
              <a:rPr lang="en-GB" sz="1600" dirty="0">
                <a:solidFill>
                  <a:schemeClr val="tx1"/>
                </a:solidFill>
              </a:rPr>
              <a:t>R17.6 million for the current year. </a:t>
            </a:r>
            <a:r>
              <a:rPr lang="en-GB" sz="1600" dirty="0" smtClean="0">
                <a:solidFill>
                  <a:schemeClr val="tx1"/>
                </a:solidFill>
              </a:rPr>
              <a:t>A </a:t>
            </a:r>
            <a:r>
              <a:rPr lang="en-GB" sz="1600" dirty="0">
                <a:solidFill>
                  <a:schemeClr val="tx1"/>
                </a:solidFill>
              </a:rPr>
              <a:t>total of R21.7 million has been collected in the current year relating to prior </a:t>
            </a:r>
            <a:r>
              <a:rPr lang="en-GB" sz="1600" dirty="0" smtClean="0">
                <a:solidFill>
                  <a:schemeClr val="tx1"/>
                </a:solidFill>
              </a:rPr>
              <a:t>years. Letters to DGs have been sent; if not paid by end February, National Treasury will be asked to intervene in the prior year debt.</a:t>
            </a:r>
            <a:endParaRPr lang="en-ZA" sz="1600" dirty="0">
              <a:solidFill>
                <a:schemeClr val="tx1"/>
              </a:solidFill>
            </a:endParaRPr>
          </a:p>
        </p:txBody>
      </p:sp>
      <p:graphicFrame>
        <p:nvGraphicFramePr>
          <p:cNvPr id="8" name="Chart 7"/>
          <p:cNvGraphicFramePr/>
          <p:nvPr>
            <p:extLst>
              <p:ext uri="{D42A27DB-BD31-4B8C-83A1-F6EECF244321}">
                <p14:modId xmlns:p14="http://schemas.microsoft.com/office/powerpoint/2010/main" xmlns="" val="1720868085"/>
              </p:ext>
            </p:extLst>
          </p:nvPr>
        </p:nvGraphicFramePr>
        <p:xfrm>
          <a:off x="304799" y="620689"/>
          <a:ext cx="8515672" cy="2160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205341272"/>
              </p:ext>
            </p:extLst>
          </p:nvPr>
        </p:nvGraphicFramePr>
        <p:xfrm>
          <a:off x="304799" y="2788680"/>
          <a:ext cx="8515672" cy="2011680"/>
        </p:xfrm>
        <a:graphic>
          <a:graphicData uri="http://schemas.openxmlformats.org/drawingml/2006/table">
            <a:tbl>
              <a:tblPr firstRow="1" firstCol="1" bandRow="1"/>
              <a:tblGrid>
                <a:gridCol w="871057"/>
                <a:gridCol w="1528923"/>
                <a:gridCol w="1528923"/>
                <a:gridCol w="1528923"/>
                <a:gridCol w="1528923"/>
                <a:gridCol w="1528923"/>
              </a:tblGrid>
              <a:tr h="179705">
                <a:tc>
                  <a:txBody>
                    <a:bodyPr/>
                    <a:lstStyle/>
                    <a:p>
                      <a:pPr algn="ctr">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a:t>
                      </a:r>
                      <a:endParaRPr lang="en-GB" sz="1200" dirty="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2011/12</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2012/13</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2013/14</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2014/15</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2015/16</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14 434 069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9 941 374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9 120 196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4 808 053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8 823 667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3 229 330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6 823 293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5 390 789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8 241 998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6 419 502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Jun</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3 007 129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4 560 221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3 463 104 </a:t>
                      </a:r>
                      <a:endParaRPr lang="en-GB" sz="1200" dirty="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1 987 478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2 741 003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2 621 574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12 311 464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8 881 383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6 637 311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14 259 965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5 781 679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11 161 552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8 279 584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5 743 658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11 741 348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a:t>
                      </a:r>
                      <a:endParaRPr lang="en-GB" sz="1200" dirty="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7 060 200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8 535 267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8 100 612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8 449 416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17 183 101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13 567 250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10 384 379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14 089 902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7 465 652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10 760 103 </a:t>
                      </a:r>
                      <a:endParaRPr lang="en-GB" sz="1200" dirty="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5 568 313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8 192 731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10 722 207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7 339 470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12 240 227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015">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9 806 970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10 935 046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7 789 223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12 086 776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7 517 144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0015">
                <a:tc>
                  <a:txBody>
                    <a:bodyPr/>
                    <a:lstStyle/>
                    <a:p>
                      <a:pP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65 076 512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82 845 328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75 836 999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62 759 812 </a:t>
                      </a:r>
                      <a:endParaRPr lang="en-GB" sz="120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91 686 059 </a:t>
                      </a:r>
                      <a:endParaRPr lang="en-GB" sz="1200" dirty="0">
                        <a:effectLst/>
                        <a:latin typeface="Garamond" panose="020205020503060202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xmlns="" val="240780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8620"/>
            <a:ext cx="8229600" cy="576064"/>
          </a:xfrm>
        </p:spPr>
        <p:txBody>
          <a:bodyPr>
            <a:norm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Outline of Presentation</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276705" y="476672"/>
            <a:ext cx="8518581"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eaLnBrk="1" hangingPunct="1">
              <a:spcBef>
                <a:spcPct val="20000"/>
              </a:spcBef>
              <a:buClr>
                <a:schemeClr val="accent3">
                  <a:lumMod val="50000"/>
                </a:schemeClr>
              </a:buClr>
              <a:buSzPct val="60000"/>
            </a:pPr>
            <a:r>
              <a:rPr lang="en-ZA" sz="2000" dirty="0" smtClean="0">
                <a:solidFill>
                  <a:prstClr val="black"/>
                </a:solidFill>
                <a:latin typeface="Tahoma" pitchFamily="34" charset="0"/>
                <a:ea typeface="Tahoma" pitchFamily="34" charset="0"/>
                <a:cs typeface="Tahoma" pitchFamily="34" charset="0"/>
              </a:rPr>
              <a:t> </a:t>
            </a:r>
          </a:p>
          <a:p>
            <a:pPr eaLnBrk="1" hangingPunct="1">
              <a:spcBef>
                <a:spcPct val="20000"/>
              </a:spcBef>
              <a:buClr>
                <a:schemeClr val="accent3">
                  <a:lumMod val="50000"/>
                </a:schemeClr>
              </a:buClr>
              <a:buSzPct val="60000"/>
              <a:buFont typeface="+mj-lt"/>
              <a:buAutoNum type="arabicPeriod"/>
            </a:pPr>
            <a:r>
              <a:rPr lang="en-ZA" sz="2000" dirty="0" smtClean="0">
                <a:solidFill>
                  <a:prstClr val="black"/>
                </a:solidFill>
                <a:latin typeface="Tahoma" pitchFamily="34" charset="0"/>
                <a:ea typeface="Tahoma" pitchFamily="34" charset="0"/>
                <a:cs typeface="Tahoma" pitchFamily="34" charset="0"/>
              </a:rPr>
              <a:t>Strategic Overview 2015-2020</a:t>
            </a:r>
          </a:p>
          <a:p>
            <a:pPr marL="457200" lvl="1" indent="0" eaLnBrk="1" hangingPunct="1">
              <a:spcBef>
                <a:spcPct val="20000"/>
              </a:spcBef>
              <a:buClr>
                <a:schemeClr val="accent3">
                  <a:lumMod val="50000"/>
                </a:schemeClr>
              </a:buClr>
              <a:buSzPct val="60000"/>
            </a:pPr>
            <a:r>
              <a:rPr lang="en-ZA" sz="1400" dirty="0">
                <a:solidFill>
                  <a:prstClr val="black"/>
                </a:solidFill>
                <a:latin typeface="Tahoma" pitchFamily="34" charset="0"/>
                <a:ea typeface="Tahoma" pitchFamily="34" charset="0"/>
                <a:cs typeface="Tahoma" pitchFamily="34" charset="0"/>
              </a:rPr>
              <a:t>2.1</a:t>
            </a:r>
            <a:r>
              <a:rPr lang="en-ZA" sz="2000" dirty="0" smtClean="0">
                <a:solidFill>
                  <a:prstClr val="black"/>
                </a:solidFill>
                <a:latin typeface="Tahoma" pitchFamily="34" charset="0"/>
                <a:ea typeface="Tahoma" pitchFamily="34" charset="0"/>
                <a:cs typeface="Tahoma" pitchFamily="34" charset="0"/>
              </a:rPr>
              <a:t>  Programme structure</a:t>
            </a:r>
          </a:p>
          <a:p>
            <a:pPr eaLnBrk="1" hangingPunct="1">
              <a:spcBef>
                <a:spcPct val="20000"/>
              </a:spcBef>
              <a:buClr>
                <a:schemeClr val="accent3">
                  <a:lumMod val="50000"/>
                </a:schemeClr>
              </a:buClr>
              <a:buSzPct val="60000"/>
              <a:buFont typeface="+mj-lt"/>
              <a:buAutoNum type="arabicPeriod"/>
            </a:pPr>
            <a:r>
              <a:rPr lang="en-ZA" sz="2000" dirty="0" smtClean="0">
                <a:solidFill>
                  <a:prstClr val="black"/>
                </a:solidFill>
                <a:latin typeface="Tahoma" pitchFamily="34" charset="0"/>
                <a:ea typeface="Tahoma" pitchFamily="34" charset="0"/>
                <a:cs typeface="Tahoma" pitchFamily="34" charset="0"/>
              </a:rPr>
              <a:t>Non-Financial Performance assessed against  the APP: QTR3 -2015/16</a:t>
            </a:r>
          </a:p>
          <a:p>
            <a:pPr marL="457200" lvl="1" indent="0" eaLnBrk="1" hangingPunct="1">
              <a:spcBef>
                <a:spcPct val="20000"/>
              </a:spcBef>
              <a:buClr>
                <a:schemeClr val="accent3">
                  <a:lumMod val="50000"/>
                </a:schemeClr>
              </a:buClr>
              <a:buSzPct val="60000"/>
            </a:pPr>
            <a:r>
              <a:rPr lang="en-ZA" sz="1400" dirty="0" smtClean="0">
                <a:solidFill>
                  <a:prstClr val="black"/>
                </a:solidFill>
                <a:latin typeface="Tahoma" pitchFamily="34" charset="0"/>
                <a:ea typeface="Tahoma" pitchFamily="34" charset="0"/>
                <a:cs typeface="Tahoma" pitchFamily="34" charset="0"/>
              </a:rPr>
              <a:t>3.1</a:t>
            </a:r>
            <a:r>
              <a:rPr lang="en-ZA" sz="2000" dirty="0" smtClean="0">
                <a:solidFill>
                  <a:prstClr val="black"/>
                </a:solidFill>
                <a:latin typeface="Tahoma" pitchFamily="34" charset="0"/>
                <a:ea typeface="Tahoma" pitchFamily="34" charset="0"/>
                <a:cs typeface="Tahoma" pitchFamily="34" charset="0"/>
              </a:rPr>
              <a:t>	Programme 1  </a:t>
            </a:r>
          </a:p>
          <a:p>
            <a:pPr marL="457200" lvl="1" indent="0" eaLnBrk="1" hangingPunct="1">
              <a:spcBef>
                <a:spcPct val="20000"/>
              </a:spcBef>
              <a:buClr>
                <a:schemeClr val="accent3">
                  <a:lumMod val="50000"/>
                </a:schemeClr>
              </a:buClr>
              <a:buSzPct val="60000"/>
            </a:pPr>
            <a:r>
              <a:rPr lang="en-ZA" sz="1400" dirty="0" smtClean="0">
                <a:solidFill>
                  <a:prstClr val="black"/>
                </a:solidFill>
                <a:latin typeface="Tahoma" pitchFamily="34" charset="0"/>
                <a:ea typeface="Tahoma" pitchFamily="34" charset="0"/>
                <a:cs typeface="Tahoma" pitchFamily="34" charset="0"/>
              </a:rPr>
              <a:t>3.2</a:t>
            </a:r>
            <a:r>
              <a:rPr lang="en-ZA" sz="2000" dirty="0">
                <a:solidFill>
                  <a:prstClr val="black"/>
                </a:solidFill>
                <a:latin typeface="Tahoma" pitchFamily="34" charset="0"/>
                <a:ea typeface="Tahoma" pitchFamily="34" charset="0"/>
                <a:cs typeface="Tahoma" pitchFamily="34" charset="0"/>
              </a:rPr>
              <a:t> </a:t>
            </a:r>
            <a:r>
              <a:rPr lang="en-ZA" sz="2000" dirty="0" smtClean="0">
                <a:solidFill>
                  <a:prstClr val="black"/>
                </a:solidFill>
                <a:latin typeface="Tahoma" pitchFamily="34" charset="0"/>
                <a:ea typeface="Tahoma" pitchFamily="34" charset="0"/>
                <a:cs typeface="Tahoma" pitchFamily="34" charset="0"/>
              </a:rPr>
              <a:t>  Programme 2 </a:t>
            </a:r>
          </a:p>
          <a:p>
            <a:pPr eaLnBrk="1" hangingPunct="1">
              <a:spcBef>
                <a:spcPct val="20000"/>
              </a:spcBef>
              <a:buClr>
                <a:schemeClr val="accent3">
                  <a:lumMod val="50000"/>
                </a:schemeClr>
              </a:buClr>
              <a:buSzPct val="60000"/>
              <a:buFont typeface="+mj-lt"/>
              <a:buAutoNum type="arabicPeriod"/>
            </a:pPr>
            <a:r>
              <a:rPr lang="en-ZA" sz="2000" dirty="0" smtClean="0">
                <a:solidFill>
                  <a:prstClr val="black"/>
                </a:solidFill>
                <a:latin typeface="Tahoma" pitchFamily="34" charset="0"/>
                <a:ea typeface="Tahoma" pitchFamily="34" charset="0"/>
                <a:cs typeface="Tahoma" pitchFamily="34" charset="0"/>
              </a:rPr>
              <a:t>Summary of Financial Performance: QTR3-2015/16</a:t>
            </a:r>
          </a:p>
          <a:p>
            <a:pPr eaLnBrk="1" hangingPunct="1">
              <a:spcBef>
                <a:spcPct val="20000"/>
              </a:spcBef>
              <a:buClr>
                <a:schemeClr val="accent3">
                  <a:lumMod val="50000"/>
                </a:schemeClr>
              </a:buClr>
              <a:buSzPct val="60000"/>
              <a:buFont typeface="+mj-lt"/>
              <a:buAutoNum type="arabicPeriod"/>
            </a:pPr>
            <a:r>
              <a:rPr lang="en-ZA" sz="2000" dirty="0" smtClean="0">
                <a:solidFill>
                  <a:prstClr val="black"/>
                </a:solidFill>
                <a:latin typeface="Tahoma" pitchFamily="34" charset="0"/>
                <a:ea typeface="Tahoma" pitchFamily="34" charset="0"/>
                <a:cs typeface="Tahoma" pitchFamily="34" charset="0"/>
              </a:rPr>
              <a:t>HR Oversight as at 31 December 2015</a:t>
            </a:r>
          </a:p>
          <a:p>
            <a:pPr eaLnBrk="1" hangingPunct="1">
              <a:spcBef>
                <a:spcPct val="20000"/>
              </a:spcBef>
              <a:buClr>
                <a:schemeClr val="accent3">
                  <a:lumMod val="50000"/>
                </a:schemeClr>
              </a:buClr>
              <a:buSzPct val="60000"/>
              <a:buFont typeface="+mj-lt"/>
              <a:buAutoNum type="arabicPeriod"/>
            </a:pPr>
            <a:r>
              <a:rPr lang="en-ZA" sz="2000" dirty="0" smtClean="0">
                <a:solidFill>
                  <a:prstClr val="black"/>
                </a:solidFill>
                <a:latin typeface="Tahoma" pitchFamily="34" charset="0"/>
                <a:ea typeface="Tahoma" pitchFamily="34" charset="0"/>
                <a:cs typeface="Tahoma" pitchFamily="34" charset="0"/>
              </a:rPr>
              <a:t>Strategic </a:t>
            </a:r>
            <a:r>
              <a:rPr lang="en-ZA" sz="2000" dirty="0">
                <a:solidFill>
                  <a:prstClr val="black"/>
                </a:solidFill>
                <a:latin typeface="Tahoma" pitchFamily="34" charset="0"/>
                <a:ea typeface="Tahoma" pitchFamily="34" charset="0"/>
                <a:cs typeface="Tahoma" pitchFamily="34" charset="0"/>
              </a:rPr>
              <a:t>plan and annual </a:t>
            </a:r>
            <a:r>
              <a:rPr lang="en-ZA" sz="2000" dirty="0" smtClean="0">
                <a:solidFill>
                  <a:prstClr val="black"/>
                </a:solidFill>
                <a:latin typeface="Tahoma" pitchFamily="34" charset="0"/>
                <a:ea typeface="Tahoma" pitchFamily="34" charset="0"/>
                <a:cs typeface="Tahoma" pitchFamily="34" charset="0"/>
              </a:rPr>
              <a:t>performance </a:t>
            </a:r>
            <a:r>
              <a:rPr lang="en-ZA" sz="2000" dirty="0">
                <a:solidFill>
                  <a:prstClr val="black"/>
                </a:solidFill>
                <a:latin typeface="Tahoma" pitchFamily="34" charset="0"/>
                <a:ea typeface="Tahoma" pitchFamily="34" charset="0"/>
                <a:cs typeface="Tahoma" pitchFamily="34" charset="0"/>
              </a:rPr>
              <a:t>plan for </a:t>
            </a:r>
            <a:r>
              <a:rPr lang="en-ZA" sz="2000" dirty="0" smtClean="0">
                <a:solidFill>
                  <a:prstClr val="black"/>
                </a:solidFill>
                <a:latin typeface="Tahoma" pitchFamily="34" charset="0"/>
                <a:ea typeface="Tahoma" pitchFamily="34" charset="0"/>
                <a:cs typeface="Tahoma" pitchFamily="34" charset="0"/>
              </a:rPr>
              <a:t>2016/17</a:t>
            </a:r>
          </a:p>
          <a:p>
            <a:pPr marL="0" lvl="1" indent="0" eaLnBrk="1" hangingPunct="1">
              <a:spcBef>
                <a:spcPct val="20000"/>
              </a:spcBef>
              <a:buClr>
                <a:schemeClr val="accent3">
                  <a:lumMod val="50000"/>
                </a:schemeClr>
              </a:buClr>
              <a:buSzPct val="60000"/>
            </a:pPr>
            <a:r>
              <a:rPr lang="en-ZA" sz="2000" dirty="0">
                <a:solidFill>
                  <a:prstClr val="black"/>
                </a:solidFill>
                <a:latin typeface="Tahoma" pitchFamily="34" charset="0"/>
                <a:ea typeface="Tahoma" pitchFamily="34" charset="0"/>
                <a:cs typeface="Tahoma" pitchFamily="34" charset="0"/>
              </a:rPr>
              <a:t> </a:t>
            </a:r>
            <a:r>
              <a:rPr lang="en-ZA" sz="2000" dirty="0" smtClean="0">
                <a:solidFill>
                  <a:prstClr val="black"/>
                </a:solidFill>
                <a:latin typeface="Tahoma" pitchFamily="34" charset="0"/>
                <a:ea typeface="Tahoma" pitchFamily="34" charset="0"/>
                <a:cs typeface="Tahoma" pitchFamily="34" charset="0"/>
              </a:rPr>
              <a:t>    </a:t>
            </a:r>
            <a:r>
              <a:rPr lang="en-ZA" sz="1400" dirty="0">
                <a:solidFill>
                  <a:prstClr val="black"/>
                </a:solidFill>
                <a:latin typeface="Tahoma" pitchFamily="34" charset="0"/>
                <a:ea typeface="Tahoma" pitchFamily="34" charset="0"/>
                <a:cs typeface="Tahoma" pitchFamily="34" charset="0"/>
              </a:rPr>
              <a:t>5</a:t>
            </a:r>
            <a:r>
              <a:rPr lang="en-ZA" sz="1400" dirty="0" smtClean="0">
                <a:solidFill>
                  <a:prstClr val="black"/>
                </a:solidFill>
                <a:latin typeface="Tahoma" pitchFamily="34" charset="0"/>
                <a:ea typeface="Tahoma" pitchFamily="34" charset="0"/>
                <a:cs typeface="Tahoma" pitchFamily="34" charset="0"/>
              </a:rPr>
              <a:t>.1</a:t>
            </a:r>
            <a:r>
              <a:rPr lang="en-ZA" sz="2000" dirty="0" smtClean="0">
                <a:solidFill>
                  <a:prstClr val="black"/>
                </a:solidFill>
                <a:latin typeface="Tahoma" pitchFamily="34" charset="0"/>
                <a:ea typeface="Tahoma" pitchFamily="34" charset="0"/>
                <a:cs typeface="Tahoma" pitchFamily="34" charset="0"/>
              </a:rPr>
              <a:t> Strategic goals and objectives</a:t>
            </a:r>
          </a:p>
          <a:p>
            <a:pPr marL="0" lvl="1" indent="0" eaLnBrk="1" hangingPunct="1">
              <a:spcBef>
                <a:spcPct val="20000"/>
              </a:spcBef>
              <a:buClr>
                <a:schemeClr val="accent3">
                  <a:lumMod val="50000"/>
                </a:schemeClr>
              </a:buClr>
              <a:buSzPct val="60000"/>
            </a:pPr>
            <a:r>
              <a:rPr lang="en-ZA" sz="2000" dirty="0">
                <a:solidFill>
                  <a:prstClr val="black"/>
                </a:solidFill>
                <a:latin typeface="Tahoma" pitchFamily="34" charset="0"/>
                <a:ea typeface="Tahoma" pitchFamily="34" charset="0"/>
                <a:cs typeface="Tahoma" pitchFamily="34" charset="0"/>
              </a:rPr>
              <a:t> </a:t>
            </a:r>
            <a:r>
              <a:rPr lang="en-ZA" sz="2000" dirty="0" smtClean="0">
                <a:solidFill>
                  <a:prstClr val="black"/>
                </a:solidFill>
                <a:latin typeface="Tahoma" pitchFamily="34" charset="0"/>
                <a:ea typeface="Tahoma" pitchFamily="34" charset="0"/>
                <a:cs typeface="Tahoma" pitchFamily="34" charset="0"/>
              </a:rPr>
              <a:t>    </a:t>
            </a:r>
            <a:r>
              <a:rPr lang="en-ZA" sz="1400" dirty="0">
                <a:solidFill>
                  <a:prstClr val="black"/>
                </a:solidFill>
                <a:latin typeface="Tahoma" pitchFamily="34" charset="0"/>
                <a:ea typeface="Tahoma" pitchFamily="34" charset="0"/>
                <a:cs typeface="Tahoma" pitchFamily="34" charset="0"/>
              </a:rPr>
              <a:t>5</a:t>
            </a:r>
            <a:r>
              <a:rPr lang="en-ZA" sz="1400" dirty="0" smtClean="0">
                <a:solidFill>
                  <a:prstClr val="black"/>
                </a:solidFill>
                <a:latin typeface="Tahoma" pitchFamily="34" charset="0"/>
                <a:ea typeface="Tahoma" pitchFamily="34" charset="0"/>
                <a:cs typeface="Tahoma" pitchFamily="34" charset="0"/>
              </a:rPr>
              <a:t>.2</a:t>
            </a:r>
            <a:r>
              <a:rPr lang="en-ZA" sz="2000" dirty="0" smtClean="0">
                <a:solidFill>
                  <a:prstClr val="black"/>
                </a:solidFill>
                <a:latin typeface="Tahoma" pitchFamily="34" charset="0"/>
                <a:ea typeface="Tahoma" pitchFamily="34" charset="0"/>
                <a:cs typeface="Tahoma" pitchFamily="34" charset="0"/>
              </a:rPr>
              <a:t> </a:t>
            </a:r>
            <a:r>
              <a:rPr lang="en-ZA" sz="2000" dirty="0">
                <a:solidFill>
                  <a:prstClr val="black"/>
                </a:solidFill>
                <a:latin typeface="Tahoma" pitchFamily="34" charset="0"/>
                <a:ea typeface="Tahoma" pitchFamily="34" charset="0"/>
                <a:cs typeface="Tahoma" pitchFamily="34" charset="0"/>
              </a:rPr>
              <a:t>Priority Areas by Programmes  (APP)</a:t>
            </a:r>
          </a:p>
          <a:p>
            <a:pPr marL="0" indent="0" eaLnBrk="1" hangingPunct="1">
              <a:spcBef>
                <a:spcPct val="20000"/>
              </a:spcBef>
              <a:buClr>
                <a:schemeClr val="accent3">
                  <a:lumMod val="50000"/>
                </a:schemeClr>
              </a:buClr>
              <a:buSzPct val="60000"/>
            </a:pPr>
            <a:r>
              <a:rPr lang="en-ZA" sz="2000" dirty="0" smtClean="0">
                <a:solidFill>
                  <a:prstClr val="black"/>
                </a:solidFill>
                <a:latin typeface="Tahoma" pitchFamily="34" charset="0"/>
                <a:ea typeface="Tahoma" pitchFamily="34" charset="0"/>
                <a:cs typeface="Tahoma" pitchFamily="34" charset="0"/>
              </a:rPr>
              <a:t>     </a:t>
            </a:r>
            <a:r>
              <a:rPr lang="en-ZA" sz="1400" dirty="0">
                <a:solidFill>
                  <a:prstClr val="black"/>
                </a:solidFill>
                <a:latin typeface="Tahoma" pitchFamily="34" charset="0"/>
                <a:ea typeface="Tahoma" pitchFamily="34" charset="0"/>
                <a:cs typeface="Tahoma" pitchFamily="34" charset="0"/>
              </a:rPr>
              <a:t>5</a:t>
            </a:r>
            <a:r>
              <a:rPr lang="en-ZA" sz="1400" dirty="0" smtClean="0">
                <a:solidFill>
                  <a:prstClr val="black"/>
                </a:solidFill>
                <a:latin typeface="Tahoma" pitchFamily="34" charset="0"/>
                <a:ea typeface="Tahoma" pitchFamily="34" charset="0"/>
                <a:cs typeface="Tahoma" pitchFamily="34" charset="0"/>
              </a:rPr>
              <a:t>.3</a:t>
            </a:r>
            <a:r>
              <a:rPr lang="en-ZA" sz="2000" dirty="0" smtClean="0">
                <a:solidFill>
                  <a:prstClr val="black"/>
                </a:solidFill>
                <a:latin typeface="Tahoma" pitchFamily="34" charset="0"/>
                <a:ea typeface="Tahoma" pitchFamily="34" charset="0"/>
                <a:cs typeface="Tahoma" pitchFamily="34" charset="0"/>
              </a:rPr>
              <a:t> MTEF Budget Allocation </a:t>
            </a:r>
          </a:p>
          <a:p>
            <a:pPr marL="0" indent="0" eaLnBrk="1" hangingPunct="1">
              <a:spcBef>
                <a:spcPct val="20000"/>
              </a:spcBef>
              <a:buClr>
                <a:schemeClr val="accent3">
                  <a:lumMod val="50000"/>
                </a:schemeClr>
              </a:buClr>
              <a:buSzPct val="60000"/>
            </a:pPr>
            <a:r>
              <a:rPr lang="en-ZA" sz="2000" dirty="0" smtClean="0">
                <a:solidFill>
                  <a:prstClr val="black"/>
                </a:solidFill>
                <a:latin typeface="Tahoma" pitchFamily="34" charset="0"/>
                <a:ea typeface="Tahoma" pitchFamily="34" charset="0"/>
                <a:cs typeface="Tahoma" pitchFamily="34" charset="0"/>
              </a:rPr>
              <a:t>     </a:t>
            </a:r>
            <a:r>
              <a:rPr lang="en-ZA" sz="1400" dirty="0">
                <a:solidFill>
                  <a:prstClr val="black"/>
                </a:solidFill>
                <a:latin typeface="Tahoma" pitchFamily="34" charset="0"/>
                <a:ea typeface="Tahoma" pitchFamily="34" charset="0"/>
                <a:cs typeface="Tahoma" pitchFamily="34" charset="0"/>
              </a:rPr>
              <a:t>5</a:t>
            </a:r>
            <a:r>
              <a:rPr lang="en-ZA" sz="1400" dirty="0" smtClean="0">
                <a:solidFill>
                  <a:prstClr val="black"/>
                </a:solidFill>
                <a:latin typeface="Tahoma" pitchFamily="34" charset="0"/>
                <a:ea typeface="Tahoma" pitchFamily="34" charset="0"/>
                <a:cs typeface="Tahoma" pitchFamily="34" charset="0"/>
              </a:rPr>
              <a:t>.4</a:t>
            </a:r>
            <a:r>
              <a:rPr lang="en-ZA" sz="2000" dirty="0" smtClean="0">
                <a:solidFill>
                  <a:prstClr val="black"/>
                </a:solidFill>
                <a:latin typeface="Tahoma" pitchFamily="34" charset="0"/>
                <a:ea typeface="Tahoma" pitchFamily="34" charset="0"/>
                <a:cs typeface="Tahoma" pitchFamily="34" charset="0"/>
              </a:rPr>
              <a:t> Conclusion </a:t>
            </a:r>
          </a:p>
          <a:p>
            <a:pPr marL="0" indent="0" eaLnBrk="1" hangingPunct="1">
              <a:spcBef>
                <a:spcPct val="20000"/>
              </a:spcBef>
              <a:buClr>
                <a:schemeClr val="accent3">
                  <a:lumMod val="50000"/>
                </a:schemeClr>
              </a:buClr>
              <a:buSzPct val="60000"/>
            </a:pPr>
            <a:endParaRPr lang="en-ZA" sz="2000" dirty="0" smtClean="0">
              <a:solidFill>
                <a:prstClr val="black"/>
              </a:solidFill>
              <a:latin typeface="Tahoma" pitchFamily="34" charset="0"/>
              <a:ea typeface="Tahoma" pitchFamily="34" charset="0"/>
              <a:cs typeface="Tahoma"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xmlns="" val="3562319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229600" cy="576064"/>
          </a:xfrm>
        </p:spPr>
        <p:txBody>
          <a:bodyPr>
            <a:noAutofit/>
          </a:bodyPr>
          <a:lstStyle/>
          <a:p>
            <a:pPr eaLnBrk="0" hangingPunct="0"/>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30 Days Payments</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9" name="Rectangle 1"/>
          <p:cNvSpPr>
            <a:spLocks noChangeArrowheads="1"/>
          </p:cNvSpPr>
          <p:nvPr/>
        </p:nvSpPr>
        <p:spPr bwMode="auto">
          <a:xfrm>
            <a:off x="179512" y="3747001"/>
            <a:ext cx="14849851" cy="756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solidFill>
                <a:prstClr val="black"/>
              </a:solidFill>
            </a:endParaRPr>
          </a:p>
        </p:txBody>
      </p:sp>
      <p:graphicFrame>
        <p:nvGraphicFramePr>
          <p:cNvPr id="10" name="Chart 9"/>
          <p:cNvGraphicFramePr/>
          <p:nvPr>
            <p:extLst>
              <p:ext uri="{D42A27DB-BD31-4B8C-83A1-F6EECF244321}">
                <p14:modId xmlns:p14="http://schemas.microsoft.com/office/powerpoint/2010/main" xmlns="" val="3684971030"/>
              </p:ext>
            </p:extLst>
          </p:nvPr>
        </p:nvGraphicFramePr>
        <p:xfrm>
          <a:off x="683568" y="773817"/>
          <a:ext cx="3816424" cy="2727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xmlns="" val="3304595657"/>
              </p:ext>
            </p:extLst>
          </p:nvPr>
        </p:nvGraphicFramePr>
        <p:xfrm>
          <a:off x="4644008" y="773817"/>
          <a:ext cx="3996444" cy="2727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589997217"/>
              </p:ext>
            </p:extLst>
          </p:nvPr>
        </p:nvGraphicFramePr>
        <p:xfrm>
          <a:off x="698647" y="3630614"/>
          <a:ext cx="7992889" cy="645182"/>
        </p:xfrm>
        <a:graphic>
          <a:graphicData uri="http://schemas.openxmlformats.org/drawingml/2006/table">
            <a:tbl>
              <a:tblPr firstRow="1" firstCol="1" bandRow="1"/>
              <a:tblGrid>
                <a:gridCol w="967665"/>
                <a:gridCol w="1036447"/>
                <a:gridCol w="1036447"/>
                <a:gridCol w="775450"/>
                <a:gridCol w="1149513"/>
                <a:gridCol w="1184376"/>
                <a:gridCol w="1036447"/>
                <a:gridCol w="806544"/>
              </a:tblGrid>
              <a:tr h="370862">
                <a:tc>
                  <a:txBody>
                    <a:bodyPr/>
                    <a:lstStyle/>
                    <a:p>
                      <a:pPr algn="r">
                        <a:spcAft>
                          <a:spcPts val="0"/>
                        </a:spcAft>
                      </a:pPr>
                      <a:r>
                        <a:rPr lang="en-ZA" sz="1800" b="1" dirty="0">
                          <a:effectLst/>
                          <a:latin typeface="+mn-lt"/>
                          <a:ea typeface="Times New Roman" panose="02020603050405020304" pitchFamily="18" charset="0"/>
                          <a:cs typeface="Times New Roman" panose="02020603050405020304" pitchFamily="18" charset="0"/>
                        </a:rPr>
                        <a:t>10 DAYS</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20 DAYS </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dirty="0">
                          <a:effectLst/>
                          <a:latin typeface="+mn-lt"/>
                          <a:ea typeface="Times New Roman" panose="02020603050405020304" pitchFamily="18" charset="0"/>
                          <a:cs typeface="Times New Roman" panose="02020603050405020304" pitchFamily="18" charset="0"/>
                        </a:rPr>
                        <a:t>30 DAYS</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TOTAL</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10 DAYS</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20 DAYS</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30 DAYS</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1">
                          <a:effectLst/>
                          <a:latin typeface="+mn-lt"/>
                          <a:ea typeface="Times New Roman" panose="02020603050405020304" pitchFamily="18" charset="0"/>
                          <a:cs typeface="Times New Roman" panose="02020603050405020304" pitchFamily="18" charset="0"/>
                        </a:rPr>
                        <a:t>TOTAL</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40">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105</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15</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3</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122</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dirty="0">
                          <a:effectLst/>
                          <a:latin typeface="+mn-lt"/>
                          <a:ea typeface="Times New Roman" panose="02020603050405020304" pitchFamily="18" charset="0"/>
                          <a:cs typeface="Times New Roman" panose="02020603050405020304" pitchFamily="18" charset="0"/>
                        </a:rPr>
                        <a:t>112</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21</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a:effectLst/>
                          <a:latin typeface="+mn-lt"/>
                          <a:ea typeface="Times New Roman" panose="02020603050405020304" pitchFamily="18" charset="0"/>
                          <a:cs typeface="Times New Roman" panose="02020603050405020304" pitchFamily="18" charset="0"/>
                        </a:rPr>
                        <a:t>6</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dirty="0">
                          <a:effectLst/>
                          <a:latin typeface="+mn-lt"/>
                          <a:ea typeface="Times New Roman" panose="02020603050405020304" pitchFamily="18" charset="0"/>
                          <a:cs typeface="Times New Roman" panose="02020603050405020304" pitchFamily="18" charset="0"/>
                        </a:rPr>
                        <a:t>139</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593558" y="4522117"/>
            <a:ext cx="8100900" cy="92333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solidFill>
                  <a:schemeClr val="tx1"/>
                </a:solidFill>
              </a:rPr>
              <a:t>A total of 261 payments were processed for the month of December 2015 of which 9 were on the last day of prescribed 30 days period. </a:t>
            </a:r>
            <a:r>
              <a:rPr lang="en-GB" dirty="0" smtClean="0">
                <a:solidFill>
                  <a:schemeClr val="tx1"/>
                </a:solidFill>
              </a:rPr>
              <a:t>All payments up to Q3 have been made on time.</a:t>
            </a:r>
            <a:endParaRPr lang="en-GB" dirty="0">
              <a:solidFill>
                <a:schemeClr val="tx1"/>
              </a:solidFill>
            </a:endParaRPr>
          </a:p>
        </p:txBody>
      </p:sp>
    </p:spTree>
    <p:extLst>
      <p:ext uri="{BB962C8B-B14F-4D97-AF65-F5344CB8AC3E}">
        <p14:creationId xmlns:p14="http://schemas.microsoft.com/office/powerpoint/2010/main" xmlns="" val="46399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08720"/>
            <a:ext cx="8640960" cy="2406129"/>
          </a:xfrm>
        </p:spPr>
        <p:txBody>
          <a:bodyPr>
            <a:normAutofit/>
          </a:bodyPr>
          <a:lstStyle/>
          <a:p>
            <a:r>
              <a:rPr lang="en-ZA" sz="2400" dirty="0">
                <a:latin typeface="Arial"/>
                <a:ea typeface="Calibri"/>
              </a:rPr>
              <a:t/>
            </a:r>
            <a:br>
              <a:rPr lang="en-ZA" sz="2400" dirty="0">
                <a:latin typeface="Arial"/>
                <a:ea typeface="Calibri"/>
              </a:rPr>
            </a:br>
            <a:r>
              <a:rPr lang="en-ZA" sz="2400" dirty="0" smtClean="0">
                <a:latin typeface="Arial"/>
                <a:ea typeface="Calibri"/>
              </a:rPr>
              <a:t/>
            </a:r>
            <a:br>
              <a:rPr lang="en-ZA" sz="2400" dirty="0" smtClean="0">
                <a:latin typeface="Arial"/>
                <a:ea typeface="Calibri"/>
              </a:rPr>
            </a:br>
            <a:r>
              <a:rPr lang="en-ZA" sz="2000" b="1" dirty="0">
                <a:solidFill>
                  <a:srgbClr val="C00000"/>
                </a:solidFill>
                <a:latin typeface="Tahoma" panose="020B0604030504040204" pitchFamily="34" charset="0"/>
                <a:ea typeface="Tahoma" panose="020B0604030504040204" pitchFamily="34" charset="0"/>
                <a:cs typeface="Tahoma" panose="020B0604030504040204" pitchFamily="34" charset="0"/>
              </a:rPr>
              <a:t>Strategic Plan and Annual Plan for 2016/17</a:t>
            </a:r>
            <a:endPar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prstClr val="black"/>
                </a:solidFill>
                <a:cs typeface="Arial" pitchFamily="34" charset="0"/>
              </a:rPr>
              <a:t> </a:t>
            </a:r>
            <a:endParaRPr lang="en-ZA" sz="2000" b="1" dirty="0">
              <a:solidFill>
                <a:prstClr val="black"/>
              </a:solidFill>
              <a:cs typeface="Arial" pitchFamily="34" charset="0"/>
            </a:endParaRPr>
          </a:p>
        </p:txBody>
      </p:sp>
      <p:sp>
        <p:nvSpPr>
          <p:cNvPr id="4" name="Title 1"/>
          <p:cNvSpPr txBox="1">
            <a:spLocks/>
          </p:cNvSpPr>
          <p:nvPr/>
        </p:nvSpPr>
        <p:spPr>
          <a:xfrm>
            <a:off x="3851920" y="4869160"/>
            <a:ext cx="4464496" cy="7272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36023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373616" cy="432048"/>
          </a:xfrm>
        </p:spPr>
        <p:txBody>
          <a:bodyPr>
            <a:normAutofit fontScale="90000"/>
          </a:bodyPr>
          <a:lstStyle/>
          <a:p>
            <a:r>
              <a:rPr lang="en-ZA" sz="22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NSG Strategy for 2015-2020</a:t>
            </a:r>
            <a:br>
              <a:rPr lang="en-ZA" sz="22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r>
              <a:rPr lang="en-ZA" sz="22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Strategic Plan not Revised </a:t>
            </a:r>
            <a:endParaRPr lang="en-ZA"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23528" y="836712"/>
            <a:ext cx="8496944" cy="4953653"/>
          </a:xfrm>
        </p:spPr>
        <p:txBody>
          <a:bodyPr>
            <a:noAutofit/>
          </a:bodyPr>
          <a:lstStyle/>
          <a:p>
            <a:pPr marL="0" indent="0">
              <a:buNone/>
            </a:pPr>
            <a:r>
              <a:rPr lang="en-ZA" sz="1600" b="1" dirty="0" smtClean="0">
                <a:latin typeface="Tahoma" panose="020B0604030504040204" pitchFamily="34" charset="0"/>
                <a:ea typeface="Tahoma" panose="020B0604030504040204" pitchFamily="34" charset="0"/>
                <a:cs typeface="Tahoma" panose="020B0604030504040204" pitchFamily="34" charset="0"/>
              </a:rPr>
              <a:t>Strategic </a:t>
            </a:r>
            <a:r>
              <a:rPr lang="en-ZA" sz="1600" b="1" smtClean="0">
                <a:latin typeface="Tahoma" panose="020B0604030504040204" pitchFamily="34" charset="0"/>
                <a:ea typeface="Tahoma" panose="020B0604030504040204" pitchFamily="34" charset="0"/>
                <a:cs typeface="Tahoma" panose="020B0604030504040204" pitchFamily="34" charset="0"/>
              </a:rPr>
              <a:t>Outcome Goals</a:t>
            </a:r>
            <a:endParaRPr lang="en-ZA" sz="16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800" dirty="0">
                <a:latin typeface="Tahoma" panose="020B0604030504040204" pitchFamily="34" charset="0"/>
                <a:ea typeface="Tahoma" panose="020B0604030504040204" pitchFamily="34" charset="0"/>
                <a:cs typeface="Tahoma" panose="020B0604030504040204" pitchFamily="34" charset="0"/>
              </a:rPr>
              <a:t>A fully established, well-resourced and high performance institution </a:t>
            </a: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endParaRPr lang="en-ZA" sz="18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800" dirty="0">
                <a:latin typeface="Tahoma" panose="020B0604030504040204" pitchFamily="34" charset="0"/>
                <a:ea typeface="Tahoma" panose="020B0604030504040204" pitchFamily="34" charset="0"/>
                <a:cs typeface="Tahoma" panose="020B0604030504040204" pitchFamily="34" charset="0"/>
              </a:rPr>
              <a:t>Improved learning and development opportunities influenced by impactful research, strategic diagnosis and monitoring and </a:t>
            </a:r>
            <a:r>
              <a:rPr lang="en-ZA" sz="1800" dirty="0" smtClean="0">
                <a:latin typeface="Tahoma" panose="020B0604030504040204" pitchFamily="34" charset="0"/>
                <a:ea typeface="Tahoma" panose="020B0604030504040204" pitchFamily="34" charset="0"/>
                <a:cs typeface="Tahoma" panose="020B0604030504040204" pitchFamily="34" charset="0"/>
              </a:rPr>
              <a:t>evaluation</a:t>
            </a:r>
          </a:p>
          <a:p>
            <a:pPr>
              <a:buClr>
                <a:srgbClr val="006600"/>
              </a:buClr>
              <a:buSzPct val="60000"/>
              <a:buFont typeface="Wingdings" panose="05000000000000000000" pitchFamily="2" charset="2"/>
              <a:buChar char="v"/>
            </a:pPr>
            <a:endParaRPr lang="en-ZA" sz="18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800" dirty="0">
                <a:latin typeface="Tahoma" panose="020B0604030504040204" pitchFamily="34" charset="0"/>
                <a:ea typeface="Tahoma" panose="020B0604030504040204" pitchFamily="34" charset="0"/>
                <a:cs typeface="Tahoma" panose="020B0604030504040204" pitchFamily="34" charset="0"/>
              </a:rPr>
              <a:t>Cutting-edge learning and development tools, quality-driven curriculum, programmes and services responding to public service needs and </a:t>
            </a:r>
            <a:r>
              <a:rPr lang="en-ZA" sz="1800" dirty="0" smtClean="0">
                <a:latin typeface="Tahoma" panose="020B0604030504040204" pitchFamily="34" charset="0"/>
                <a:ea typeface="Tahoma" panose="020B0604030504040204" pitchFamily="34" charset="0"/>
                <a:cs typeface="Tahoma" panose="020B0604030504040204" pitchFamily="34" charset="0"/>
              </a:rPr>
              <a:t>training, </a:t>
            </a:r>
            <a:r>
              <a:rPr lang="en-ZA" sz="1800" dirty="0">
                <a:latin typeface="Tahoma" panose="020B0604030504040204" pitchFamily="34" charset="0"/>
                <a:ea typeface="Tahoma" panose="020B0604030504040204" pitchFamily="34" charset="0"/>
                <a:cs typeface="Tahoma" panose="020B0604030504040204" pitchFamily="34" charset="0"/>
              </a:rPr>
              <a:t>staff development and support </a:t>
            </a:r>
            <a:r>
              <a:rPr lang="en-ZA" sz="1800" dirty="0" smtClean="0">
                <a:latin typeface="Tahoma" panose="020B0604030504040204" pitchFamily="34" charset="0"/>
                <a:ea typeface="Tahoma" panose="020B0604030504040204" pitchFamily="34" charset="0"/>
                <a:cs typeface="Tahoma" panose="020B0604030504040204" pitchFamily="34" charset="0"/>
              </a:rPr>
              <a:t> </a:t>
            </a:r>
          </a:p>
          <a:p>
            <a:pPr>
              <a:buClr>
                <a:srgbClr val="006600"/>
              </a:buClr>
              <a:buSzPct val="60000"/>
              <a:buFont typeface="Wingdings" panose="05000000000000000000" pitchFamily="2" charset="2"/>
              <a:buChar char="v"/>
            </a:pPr>
            <a:endParaRPr lang="en-ZA" sz="18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800" dirty="0">
                <a:latin typeface="Tahoma" panose="020B0604030504040204" pitchFamily="34" charset="0"/>
                <a:ea typeface="Tahoma" panose="020B0604030504040204" pitchFamily="34" charset="0"/>
                <a:cs typeface="Tahoma" panose="020B0604030504040204" pitchFamily="34" charset="0"/>
              </a:rPr>
              <a:t>Integrated and collaborative network of learning and development institutions and practitioners providing the public service with affordable access to quality learning and development opportunities</a:t>
            </a: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Tree>
    <p:extLst>
      <p:ext uri="{BB962C8B-B14F-4D97-AF65-F5344CB8AC3E}">
        <p14:creationId xmlns:p14="http://schemas.microsoft.com/office/powerpoint/2010/main" xmlns="" val="1548702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373616" cy="720080"/>
          </a:xfrm>
        </p:spPr>
        <p:txBody>
          <a:bodyPr>
            <a:no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2016 /17 – 8 Critical steps</a:t>
            </a:r>
            <a:r>
              <a:rPr lang="en-ZA"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ZA"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23</a:t>
            </a:fld>
            <a:endParaRPr lang="en-ZA" dirty="0">
              <a:solidFill>
                <a:prstClr val="black">
                  <a:tint val="75000"/>
                </a:prstClr>
              </a:solidFill>
            </a:endParaRPr>
          </a:p>
        </p:txBody>
      </p:sp>
      <p:sp>
        <p:nvSpPr>
          <p:cNvPr id="7" name="Content Placeholder 4"/>
          <p:cNvSpPr txBox="1">
            <a:spLocks/>
          </p:cNvSpPr>
          <p:nvPr/>
        </p:nvSpPr>
        <p:spPr>
          <a:xfrm>
            <a:off x="225860" y="404664"/>
            <a:ext cx="8568952" cy="49536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cannot maintain a contracted brokerage service to supporting the construction of a Capable Developmental State in line with the NDP. </a:t>
            </a:r>
          </a:p>
          <a:p>
            <a:pPr>
              <a:buClr>
                <a:srgbClr val="006600"/>
              </a:buClr>
              <a:buSzPct val="60000"/>
              <a:buFont typeface="Wingdings" panose="05000000000000000000" pitchFamily="2" charset="2"/>
              <a:buChar char="v"/>
            </a:pP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The pilot programme to build internal training capacity within the NSG must be fast tracked and consolidated. </a:t>
            </a: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Cabinet approval of the utilisation of serving and retired public servants as educators and trainers must be speedily implemented.</a:t>
            </a: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 suite of compulsory programmes in the broad areas of human resource management, financial management, supply chain management and monitoring and evaluation must be identified, prescribed and taught.</a:t>
            </a: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must introduce a calender of courses for the year to bring predictability to an unregulated, decentralised capacity development environment.</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he NSG must broaden its focus, to local government education and learning, while expanding its work in the legislative sectors to build human capabilities across all branches and components of the state.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requires further ICT investment to support the extensive training coverage, particularly mandatory programmes through online courses, as well as expanding its depth and reach.</a:t>
            </a:r>
          </a:p>
          <a:p>
            <a:pPr>
              <a:buClr>
                <a:srgbClr val="006600"/>
              </a:buClr>
              <a:buSzPct val="60000"/>
              <a:buFont typeface="Wingdings" panose="05000000000000000000" pitchFamily="2" charset="2"/>
              <a:buChar char="v"/>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 fully-fledged campus with classrooms and infrastructure supporting education and learning is the most critical additional requirement in the next MTEF.</a:t>
            </a:r>
          </a:p>
          <a:p>
            <a:pPr>
              <a:buClr>
                <a:srgbClr val="006600"/>
              </a:buClr>
              <a:buSzPct val="60000"/>
              <a:buFont typeface="Wingdings" panose="05000000000000000000"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85851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373616" cy="720080"/>
          </a:xfrm>
        </p:spPr>
        <p:txBody>
          <a:bodyPr>
            <a:normAutofit/>
          </a:bodyPr>
          <a:lstStyle/>
          <a:p>
            <a:r>
              <a:rPr lang="en-ZA" sz="20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NSG Strategic Pan and APP for 2016-2020</a:t>
            </a:r>
            <a:br>
              <a:rPr lang="en-ZA" sz="20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endParaRPr lang="en-ZA"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24</a:t>
            </a:fld>
            <a:endParaRPr lang="en-ZA" dirty="0">
              <a:solidFill>
                <a:prstClr val="black">
                  <a:tint val="75000"/>
                </a:prstClr>
              </a:solidFill>
            </a:endParaRPr>
          </a:p>
        </p:txBody>
      </p:sp>
      <p:sp>
        <p:nvSpPr>
          <p:cNvPr id="7" name="Content Placeholder 4"/>
          <p:cNvSpPr txBox="1">
            <a:spLocks/>
          </p:cNvSpPr>
          <p:nvPr/>
        </p:nvSpPr>
        <p:spPr>
          <a:xfrm>
            <a:off x="251520" y="730559"/>
            <a:ext cx="8568952" cy="49536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Training delivery targets per training stream </a:t>
            </a: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v"/>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Year 1 is inclusive of addressing the CIP implementation backlog</a:t>
            </a:r>
          </a:p>
          <a:p>
            <a:pPr>
              <a:buClr>
                <a:srgbClr val="C00000"/>
              </a:buClr>
              <a:buSzPct val="80000"/>
              <a:buFont typeface="Wingdings" panose="05000000000000000000" pitchFamily="2" charset="2"/>
              <a:buChar char="v"/>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Projected figures are also based on expected uptake of additional mandatory programmes to be introduced from 20016/17.</a:t>
            </a:r>
          </a:p>
          <a:p>
            <a:pPr marL="0" indent="0">
              <a:buFont typeface="Arial" pitchFamily="34" charset="0"/>
              <a:buNone/>
            </a:pPr>
            <a:endParaRPr lang="en-ZA"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nvPr>
        </p:nvGraphicFramePr>
        <p:xfrm>
          <a:off x="286070" y="1340768"/>
          <a:ext cx="6988540" cy="2372360"/>
        </p:xfrm>
        <a:graphic>
          <a:graphicData uri="http://schemas.openxmlformats.org/drawingml/2006/table">
            <a:tbl>
              <a:tblPr firstRow="1" bandRow="1">
                <a:tableStyleId>{8799B23B-EC83-4686-B30A-512413B5E67A}</a:tableStyleId>
              </a:tblPr>
              <a:tblGrid>
                <a:gridCol w="1401846"/>
                <a:gridCol w="1401846"/>
                <a:gridCol w="1401846"/>
                <a:gridCol w="1401846"/>
                <a:gridCol w="1381156"/>
              </a:tblGrid>
              <a:tr h="370840">
                <a:tc>
                  <a:txBody>
                    <a:bodyPr/>
                    <a:lstStyle/>
                    <a:p>
                      <a:r>
                        <a:rPr lang="en-ZA" sz="1400" dirty="0" smtClean="0">
                          <a:solidFill>
                            <a:srgbClr val="006600"/>
                          </a:solidFill>
                        </a:rPr>
                        <a:t>Stream</a:t>
                      </a:r>
                      <a:endParaRPr lang="en-ZA" sz="1400" dirty="0">
                        <a:solidFill>
                          <a:srgbClr val="006600"/>
                        </a:solidFill>
                      </a:endParaRPr>
                    </a:p>
                  </a:txBody>
                  <a:tcPr/>
                </a:tc>
                <a:tc>
                  <a:txBody>
                    <a:bodyPr/>
                    <a:lstStyle/>
                    <a:p>
                      <a:r>
                        <a:rPr lang="en-ZA" sz="1400" dirty="0" smtClean="0">
                          <a:solidFill>
                            <a:srgbClr val="006600"/>
                          </a:solidFill>
                        </a:rPr>
                        <a:t>2016/17</a:t>
                      </a:r>
                      <a:endParaRPr lang="en-ZA" sz="1400" dirty="0">
                        <a:solidFill>
                          <a:srgbClr val="006600"/>
                        </a:solidFill>
                      </a:endParaRPr>
                    </a:p>
                  </a:txBody>
                  <a:tcPr/>
                </a:tc>
                <a:tc>
                  <a:txBody>
                    <a:bodyPr/>
                    <a:lstStyle/>
                    <a:p>
                      <a:r>
                        <a:rPr lang="en-ZA" sz="1400" dirty="0" smtClean="0">
                          <a:solidFill>
                            <a:srgbClr val="006600"/>
                          </a:solidFill>
                        </a:rPr>
                        <a:t>2017/18</a:t>
                      </a:r>
                      <a:endParaRPr lang="en-ZA" sz="1400" dirty="0">
                        <a:solidFill>
                          <a:srgbClr val="006600"/>
                        </a:solidFill>
                      </a:endParaRPr>
                    </a:p>
                  </a:txBody>
                  <a:tcPr/>
                </a:tc>
                <a:tc>
                  <a:txBody>
                    <a:bodyPr/>
                    <a:lstStyle/>
                    <a:p>
                      <a:r>
                        <a:rPr lang="en-ZA" sz="1400" dirty="0" smtClean="0">
                          <a:solidFill>
                            <a:srgbClr val="006600"/>
                          </a:solidFill>
                        </a:rPr>
                        <a:t>2018/19</a:t>
                      </a:r>
                      <a:endParaRPr lang="en-ZA" sz="1400" dirty="0">
                        <a:solidFill>
                          <a:srgbClr val="006600"/>
                        </a:solidFill>
                      </a:endParaRPr>
                    </a:p>
                  </a:txBody>
                  <a:tcPr/>
                </a:tc>
                <a:tc>
                  <a:txBody>
                    <a:bodyPr/>
                    <a:lstStyle/>
                    <a:p>
                      <a:r>
                        <a:rPr lang="en-ZA" sz="1400" dirty="0" smtClean="0">
                          <a:solidFill>
                            <a:srgbClr val="006600"/>
                          </a:solidFill>
                        </a:rPr>
                        <a:t>2019/20</a:t>
                      </a:r>
                      <a:endParaRPr lang="en-ZA" sz="1400" dirty="0">
                        <a:solidFill>
                          <a:srgbClr val="006600"/>
                        </a:solidFill>
                      </a:endParaRPr>
                    </a:p>
                  </a:txBody>
                  <a:tcPr/>
                </a:tc>
              </a:tr>
              <a:tr h="370840">
                <a:tc>
                  <a:txBody>
                    <a:bodyPr/>
                    <a:lstStyle/>
                    <a:p>
                      <a:r>
                        <a:rPr lang="en-ZA" sz="1400" dirty="0" smtClean="0">
                          <a:solidFill>
                            <a:srgbClr val="006600"/>
                          </a:solidFill>
                        </a:rPr>
                        <a:t>Induction &amp; BB2E</a:t>
                      </a:r>
                      <a:endParaRPr lang="en-ZA" sz="1400" dirty="0">
                        <a:solidFill>
                          <a:srgbClr val="006600"/>
                        </a:solidFill>
                      </a:endParaRPr>
                    </a:p>
                  </a:txBody>
                  <a:tcPr/>
                </a:tc>
                <a:tc>
                  <a:txBody>
                    <a:bodyPr/>
                    <a:lstStyle/>
                    <a:p>
                      <a:pPr algn="r"/>
                      <a:r>
                        <a:rPr lang="en-ZA" sz="1400" dirty="0" smtClean="0"/>
                        <a:t>22 750</a:t>
                      </a:r>
                      <a:endParaRPr lang="en-ZA" sz="1400" dirty="0"/>
                    </a:p>
                  </a:txBody>
                  <a:tcPr/>
                </a:tc>
                <a:tc>
                  <a:txBody>
                    <a:bodyPr/>
                    <a:lstStyle/>
                    <a:p>
                      <a:pPr algn="r"/>
                      <a:r>
                        <a:rPr lang="en-ZA" sz="1400" dirty="0" smtClean="0"/>
                        <a:t>23 000</a:t>
                      </a:r>
                      <a:endParaRPr lang="en-ZA" sz="1400" dirty="0"/>
                    </a:p>
                  </a:txBody>
                  <a:tcPr/>
                </a:tc>
                <a:tc>
                  <a:txBody>
                    <a:bodyPr/>
                    <a:lstStyle/>
                    <a:p>
                      <a:pPr algn="r"/>
                      <a:r>
                        <a:rPr lang="en-ZA" sz="1400" dirty="0" smtClean="0"/>
                        <a:t>23 000</a:t>
                      </a:r>
                      <a:endParaRPr lang="en-ZA" sz="1400" dirty="0"/>
                    </a:p>
                  </a:txBody>
                  <a:tcPr/>
                </a:tc>
                <a:tc>
                  <a:txBody>
                    <a:bodyPr/>
                    <a:lstStyle/>
                    <a:p>
                      <a:pPr algn="r"/>
                      <a:r>
                        <a:rPr lang="en-ZA" sz="1400" dirty="0" smtClean="0"/>
                        <a:t>23 000</a:t>
                      </a:r>
                      <a:endParaRPr lang="en-ZA" sz="1400" dirty="0"/>
                    </a:p>
                  </a:txBody>
                  <a:tcPr/>
                </a:tc>
              </a:tr>
              <a:tr h="370840">
                <a:tc>
                  <a:txBody>
                    <a:bodyPr/>
                    <a:lstStyle/>
                    <a:p>
                      <a:r>
                        <a:rPr lang="en-ZA" sz="1400" dirty="0" smtClean="0">
                          <a:solidFill>
                            <a:srgbClr val="006600"/>
                          </a:solidFill>
                        </a:rPr>
                        <a:t>Administration</a:t>
                      </a:r>
                      <a:endParaRPr lang="en-ZA" sz="1400" dirty="0">
                        <a:solidFill>
                          <a:srgbClr val="006600"/>
                        </a:solidFill>
                      </a:endParaRPr>
                    </a:p>
                  </a:txBody>
                  <a:tcPr/>
                </a:tc>
                <a:tc>
                  <a:txBody>
                    <a:bodyPr/>
                    <a:lstStyle/>
                    <a:p>
                      <a:pPr algn="r"/>
                      <a:r>
                        <a:rPr lang="en-ZA" sz="1400" dirty="0" smtClean="0"/>
                        <a:t>5 350</a:t>
                      </a:r>
                      <a:endParaRPr lang="en-ZA" sz="1400" dirty="0"/>
                    </a:p>
                  </a:txBody>
                  <a:tcPr/>
                </a:tc>
                <a:tc>
                  <a:txBody>
                    <a:bodyPr/>
                    <a:lstStyle/>
                    <a:p>
                      <a:pPr algn="r"/>
                      <a:r>
                        <a:rPr lang="en-ZA" sz="1400" dirty="0" smtClean="0"/>
                        <a:t>5 550</a:t>
                      </a:r>
                      <a:endParaRPr lang="en-ZA" sz="1400" dirty="0"/>
                    </a:p>
                  </a:txBody>
                  <a:tcPr/>
                </a:tc>
                <a:tc>
                  <a:txBody>
                    <a:bodyPr/>
                    <a:lstStyle/>
                    <a:p>
                      <a:pPr algn="r"/>
                      <a:r>
                        <a:rPr lang="en-ZA" sz="1400" dirty="0" smtClean="0"/>
                        <a:t>5 750 </a:t>
                      </a:r>
                      <a:endParaRPr lang="en-ZA" sz="1400" dirty="0"/>
                    </a:p>
                  </a:txBody>
                  <a:tcPr/>
                </a:tc>
                <a:tc>
                  <a:txBody>
                    <a:bodyPr/>
                    <a:lstStyle/>
                    <a:p>
                      <a:pPr algn="r"/>
                      <a:r>
                        <a:rPr lang="en-ZA" sz="1400" dirty="0" smtClean="0"/>
                        <a:t>6</a:t>
                      </a:r>
                      <a:r>
                        <a:rPr lang="en-ZA" sz="1400" baseline="0" dirty="0" smtClean="0"/>
                        <a:t> 000</a:t>
                      </a:r>
                      <a:endParaRPr lang="en-ZA" sz="1400" dirty="0"/>
                    </a:p>
                  </a:txBody>
                  <a:tcPr/>
                </a:tc>
              </a:tr>
              <a:tr h="370840">
                <a:tc>
                  <a:txBody>
                    <a:bodyPr/>
                    <a:lstStyle/>
                    <a:p>
                      <a:r>
                        <a:rPr lang="en-ZA" sz="1400" dirty="0" smtClean="0">
                          <a:solidFill>
                            <a:srgbClr val="006600"/>
                          </a:solidFill>
                        </a:rPr>
                        <a:t>Management</a:t>
                      </a:r>
                      <a:endParaRPr lang="en-ZA" sz="1400" dirty="0">
                        <a:solidFill>
                          <a:srgbClr val="006600"/>
                        </a:solidFill>
                      </a:endParaRPr>
                    </a:p>
                  </a:txBody>
                  <a:tcPr/>
                </a:tc>
                <a:tc>
                  <a:txBody>
                    <a:bodyPr/>
                    <a:lstStyle/>
                    <a:p>
                      <a:pPr algn="r"/>
                      <a:r>
                        <a:rPr lang="en-ZA" sz="1400" dirty="0" smtClean="0"/>
                        <a:t>13 500</a:t>
                      </a:r>
                      <a:endParaRPr lang="en-ZA" sz="1400" dirty="0"/>
                    </a:p>
                  </a:txBody>
                  <a:tcPr/>
                </a:tc>
                <a:tc>
                  <a:txBody>
                    <a:bodyPr/>
                    <a:lstStyle/>
                    <a:p>
                      <a:pPr algn="r"/>
                      <a:r>
                        <a:rPr lang="en-ZA" sz="1400" dirty="0" smtClean="0"/>
                        <a:t>15 100</a:t>
                      </a:r>
                      <a:endParaRPr lang="en-ZA" sz="1400" dirty="0"/>
                    </a:p>
                  </a:txBody>
                  <a:tcPr/>
                </a:tc>
                <a:tc>
                  <a:txBody>
                    <a:bodyPr/>
                    <a:lstStyle/>
                    <a:p>
                      <a:pPr algn="r"/>
                      <a:r>
                        <a:rPr lang="en-ZA" sz="1400" dirty="0" smtClean="0"/>
                        <a:t>16 700</a:t>
                      </a:r>
                      <a:endParaRPr lang="en-ZA" sz="1400" dirty="0"/>
                    </a:p>
                  </a:txBody>
                  <a:tcPr/>
                </a:tc>
                <a:tc>
                  <a:txBody>
                    <a:bodyPr/>
                    <a:lstStyle/>
                    <a:p>
                      <a:pPr algn="r"/>
                      <a:r>
                        <a:rPr lang="en-ZA" sz="1400" dirty="0" smtClean="0"/>
                        <a:t>18 300</a:t>
                      </a:r>
                      <a:endParaRPr lang="en-ZA" sz="1400" dirty="0"/>
                    </a:p>
                  </a:txBody>
                  <a:tcPr/>
                </a:tc>
              </a:tr>
              <a:tr h="370840">
                <a:tc>
                  <a:txBody>
                    <a:bodyPr/>
                    <a:lstStyle/>
                    <a:p>
                      <a:r>
                        <a:rPr lang="en-ZA" sz="1400" dirty="0" smtClean="0">
                          <a:solidFill>
                            <a:srgbClr val="006600"/>
                          </a:solidFill>
                        </a:rPr>
                        <a:t>Leadership</a:t>
                      </a:r>
                      <a:endParaRPr lang="en-ZA" sz="1400" dirty="0">
                        <a:solidFill>
                          <a:srgbClr val="006600"/>
                        </a:solidFill>
                      </a:endParaRPr>
                    </a:p>
                  </a:txBody>
                  <a:tcPr/>
                </a:tc>
                <a:tc>
                  <a:txBody>
                    <a:bodyPr/>
                    <a:lstStyle/>
                    <a:p>
                      <a:pPr algn="r"/>
                      <a:r>
                        <a:rPr lang="en-ZA" sz="1400" dirty="0" smtClean="0"/>
                        <a:t>11 000</a:t>
                      </a:r>
                      <a:endParaRPr lang="en-ZA" sz="1400" dirty="0"/>
                    </a:p>
                  </a:txBody>
                  <a:tcPr/>
                </a:tc>
                <a:tc>
                  <a:txBody>
                    <a:bodyPr/>
                    <a:lstStyle/>
                    <a:p>
                      <a:pPr algn="r"/>
                      <a:r>
                        <a:rPr lang="en-ZA" sz="1400" dirty="0" smtClean="0"/>
                        <a:t>11 100</a:t>
                      </a:r>
                      <a:endParaRPr lang="en-ZA" sz="1400" dirty="0"/>
                    </a:p>
                  </a:txBody>
                  <a:tcPr/>
                </a:tc>
                <a:tc>
                  <a:txBody>
                    <a:bodyPr/>
                    <a:lstStyle/>
                    <a:p>
                      <a:pPr algn="r"/>
                      <a:r>
                        <a:rPr lang="en-ZA" sz="1400" dirty="0" smtClean="0"/>
                        <a:t>11 300</a:t>
                      </a:r>
                      <a:endParaRPr lang="en-ZA" sz="1400" dirty="0"/>
                    </a:p>
                  </a:txBody>
                  <a:tcPr/>
                </a:tc>
                <a:tc>
                  <a:txBody>
                    <a:bodyPr/>
                    <a:lstStyle/>
                    <a:p>
                      <a:pPr algn="r"/>
                      <a:r>
                        <a:rPr lang="en-ZA" sz="1400" dirty="0" smtClean="0"/>
                        <a:t>11 500</a:t>
                      </a:r>
                      <a:endParaRPr lang="en-ZA" sz="1400" dirty="0"/>
                    </a:p>
                  </a:txBody>
                  <a:tcPr/>
                </a:tc>
              </a:tr>
              <a:tr h="370840">
                <a:tc>
                  <a:txBody>
                    <a:bodyPr/>
                    <a:lstStyle/>
                    <a:p>
                      <a:r>
                        <a:rPr lang="en-ZA" sz="1400" b="1" dirty="0" smtClean="0">
                          <a:solidFill>
                            <a:srgbClr val="C00000"/>
                          </a:solidFill>
                        </a:rPr>
                        <a:t>TOTAL</a:t>
                      </a:r>
                      <a:endParaRPr lang="en-ZA" sz="1400" b="1" dirty="0">
                        <a:solidFill>
                          <a:srgbClr val="C00000"/>
                        </a:solidFill>
                      </a:endParaRPr>
                    </a:p>
                  </a:txBody>
                  <a:tcPr/>
                </a:tc>
                <a:tc>
                  <a:txBody>
                    <a:bodyPr/>
                    <a:lstStyle/>
                    <a:p>
                      <a:pPr algn="r"/>
                      <a:r>
                        <a:rPr lang="en-ZA" sz="1400" b="1" dirty="0" smtClean="0">
                          <a:solidFill>
                            <a:srgbClr val="C00000"/>
                          </a:solidFill>
                        </a:rPr>
                        <a:t>52 600 </a:t>
                      </a:r>
                      <a:endParaRPr lang="en-ZA" sz="1400" b="1" dirty="0">
                        <a:solidFill>
                          <a:srgbClr val="C00000"/>
                        </a:solidFill>
                      </a:endParaRPr>
                    </a:p>
                  </a:txBody>
                  <a:tcPr/>
                </a:tc>
                <a:tc>
                  <a:txBody>
                    <a:bodyPr/>
                    <a:lstStyle/>
                    <a:p>
                      <a:pPr algn="r"/>
                      <a:r>
                        <a:rPr lang="en-ZA" sz="1400" b="1" dirty="0" smtClean="0">
                          <a:solidFill>
                            <a:srgbClr val="C00000"/>
                          </a:solidFill>
                        </a:rPr>
                        <a:t>54 750</a:t>
                      </a:r>
                      <a:endParaRPr lang="en-ZA" sz="1400" b="1" dirty="0">
                        <a:solidFill>
                          <a:srgbClr val="C00000"/>
                        </a:solidFill>
                      </a:endParaRPr>
                    </a:p>
                  </a:txBody>
                  <a:tcPr/>
                </a:tc>
                <a:tc>
                  <a:txBody>
                    <a:bodyPr/>
                    <a:lstStyle/>
                    <a:p>
                      <a:pPr algn="r"/>
                      <a:r>
                        <a:rPr lang="en-ZA" sz="1400" b="1" dirty="0" smtClean="0">
                          <a:solidFill>
                            <a:srgbClr val="C00000"/>
                          </a:solidFill>
                        </a:rPr>
                        <a:t>56 750</a:t>
                      </a:r>
                      <a:endParaRPr lang="en-ZA" sz="1400" b="1" dirty="0">
                        <a:solidFill>
                          <a:srgbClr val="C00000"/>
                        </a:solidFill>
                      </a:endParaRPr>
                    </a:p>
                  </a:txBody>
                  <a:tcPr/>
                </a:tc>
                <a:tc>
                  <a:txBody>
                    <a:bodyPr/>
                    <a:lstStyle/>
                    <a:p>
                      <a:pPr algn="r"/>
                      <a:r>
                        <a:rPr lang="en-ZA" sz="1400" b="1" dirty="0" smtClean="0">
                          <a:solidFill>
                            <a:srgbClr val="C00000"/>
                          </a:solidFill>
                        </a:rPr>
                        <a:t>59</a:t>
                      </a:r>
                      <a:r>
                        <a:rPr lang="en-ZA" sz="1400" b="1" baseline="0" dirty="0" smtClean="0">
                          <a:solidFill>
                            <a:srgbClr val="C00000"/>
                          </a:solidFill>
                        </a:rPr>
                        <a:t> 000</a:t>
                      </a:r>
                      <a:endParaRPr lang="en-ZA" sz="1400" b="1" dirty="0">
                        <a:solidFill>
                          <a:srgbClr val="C00000"/>
                        </a:solidFill>
                      </a:endParaRPr>
                    </a:p>
                  </a:txBody>
                  <a:tcPr/>
                </a:tc>
              </a:tr>
            </a:tbl>
          </a:graphicData>
        </a:graphic>
      </p:graphicFrame>
    </p:spTree>
    <p:extLst>
      <p:ext uri="{BB962C8B-B14F-4D97-AF65-F5344CB8AC3E}">
        <p14:creationId xmlns:p14="http://schemas.microsoft.com/office/powerpoint/2010/main" xmlns="" val="369765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MTEF Budgetary Allocation</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116135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229600" cy="720080"/>
          </a:xfrm>
        </p:spPr>
        <p:txBody>
          <a:bodyPr>
            <a:normAutofit fontScale="90000"/>
          </a:bodyPr>
          <a:lstStyle/>
          <a:p>
            <a:r>
              <a:rPr lang="en-ZA" sz="2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MTEF Allocation- Vote Account</a:t>
            </a:r>
            <a:r>
              <a:rPr lang="en-ZA" sz="3200" b="1" dirty="0" smtClean="0">
                <a:solidFill>
                  <a:srgbClr val="006600"/>
                </a:solidFill>
                <a:latin typeface="Arial" pitchFamily="34" charset="0"/>
                <a:cs typeface="Arial" pitchFamily="34" charset="0"/>
              </a:rPr>
              <a:t/>
            </a:r>
            <a:br>
              <a:rPr lang="en-ZA" sz="3200" b="1" dirty="0" smtClean="0">
                <a:solidFill>
                  <a:srgbClr val="006600"/>
                </a:solidFill>
                <a:latin typeface="Arial" pitchFamily="34" charset="0"/>
                <a:cs typeface="Arial" pitchFamily="34" charset="0"/>
              </a:rPr>
            </a:br>
            <a:r>
              <a:rPr lang="en-ZA" sz="2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Actual Budget Aligned to MTEF Budget Cuts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26</a:t>
            </a:fld>
            <a:endParaRPr lang="en-ZA" dirty="0">
              <a:solidFill>
                <a:prstClr val="black">
                  <a:tint val="75000"/>
                </a:prstClr>
              </a:solidFill>
            </a:endParaRPr>
          </a:p>
        </p:txBody>
      </p:sp>
      <p:sp>
        <p:nvSpPr>
          <p:cNvPr id="3" name="Rectangle 2"/>
          <p:cNvSpPr/>
          <p:nvPr/>
        </p:nvSpPr>
        <p:spPr>
          <a:xfrm>
            <a:off x="539552" y="836712"/>
            <a:ext cx="7272808" cy="1449628"/>
          </a:xfrm>
          <a:prstGeom prst="rect">
            <a:avLst/>
          </a:prstGeom>
        </p:spPr>
        <p:txBody>
          <a:bodyPr wrap="square">
            <a:spAutoFit/>
          </a:bodyPr>
          <a:lstStyle/>
          <a:p>
            <a:pPr defTabSz="457200" fontAlgn="base">
              <a:lnSpc>
                <a:spcPct val="150000"/>
              </a:lnSpc>
              <a:spcBef>
                <a:spcPct val="20000"/>
              </a:spcBef>
              <a:spcAft>
                <a:spcPct val="0"/>
              </a:spcAft>
            </a:pPr>
            <a:endParaRPr lang="en-ZA" b="1" dirty="0" smtClean="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520717334"/>
              </p:ext>
            </p:extLst>
          </p:nvPr>
        </p:nvGraphicFramePr>
        <p:xfrm>
          <a:off x="179512" y="1124744"/>
          <a:ext cx="8784975" cy="4322024"/>
        </p:xfrm>
        <a:graphic>
          <a:graphicData uri="http://schemas.openxmlformats.org/drawingml/2006/table">
            <a:tbl>
              <a:tblPr firstRow="1" firstCol="1" bandRow="1"/>
              <a:tblGrid>
                <a:gridCol w="1800200"/>
                <a:gridCol w="1039267"/>
                <a:gridCol w="991418"/>
                <a:gridCol w="990418"/>
                <a:gridCol w="990418"/>
                <a:gridCol w="991418"/>
                <a:gridCol w="991418"/>
                <a:gridCol w="990418"/>
              </a:tblGrid>
              <a:tr h="899348">
                <a:tc rowSpan="2">
                  <a:txBody>
                    <a:bodyPr/>
                    <a:lstStyle/>
                    <a:p>
                      <a:pPr>
                        <a:lnSpc>
                          <a:spcPct val="107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 outcome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 outcome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Estimate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nSpc>
                          <a:spcPct val="107000"/>
                        </a:lnSpc>
                        <a:spcAft>
                          <a:spcPts val="0"/>
                        </a:spcAft>
                      </a:pPr>
                      <a:r>
                        <a:rPr lang="en-ZA" sz="1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Baseline</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Baseline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nSpc>
                          <a:spcPct val="107000"/>
                        </a:lnSpc>
                        <a:spcAft>
                          <a:spcPts val="0"/>
                        </a:spcAft>
                      </a:pPr>
                      <a:r>
                        <a:rPr lang="en-ZA" sz="1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Baseline</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446166">
                <a:tc vMerge="1">
                  <a:txBody>
                    <a:bodyPr/>
                    <a:lstStyle/>
                    <a:p>
                      <a:endParaRPr lang="en-ZA"/>
                    </a:p>
                  </a:txBody>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2012/13</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2013/14</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2014/15</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2015/16</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2016/17</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2017/18</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just">
                        <a:lnSpc>
                          <a:spcPct val="107000"/>
                        </a:lnSpc>
                        <a:spcAft>
                          <a:spcPts val="0"/>
                        </a:spcAft>
                      </a:pPr>
                      <a:r>
                        <a:rPr lang="en-ZA" sz="1400" b="1">
                          <a:solidFill>
                            <a:srgbClr val="C00000"/>
                          </a:solidFill>
                          <a:effectLst/>
                          <a:latin typeface="Calibri" panose="020F0502020204030204" pitchFamily="34" charset="0"/>
                          <a:ea typeface="Century Schoolbook" panose="02040604050505020304" pitchFamily="18" charset="0"/>
                          <a:cs typeface="Khmer UI" panose="020B0502040204020203" pitchFamily="34" charset="0"/>
                        </a:rPr>
                        <a:t>2018/19</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382678">
                <a:tc>
                  <a:txBody>
                    <a:bodyPr/>
                    <a:lstStyle/>
                    <a:p>
                      <a:pP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Administration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68 631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85 622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82 911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84 643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400" dirty="0" smtClean="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55 101</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96 042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105 421</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720080">
                <a:tc>
                  <a:txBody>
                    <a:bodyPr/>
                    <a:lstStyle/>
                    <a:p>
                      <a:pPr>
                        <a:lnSpc>
                          <a:spcPct val="107000"/>
                        </a:lnSpc>
                        <a:spcAft>
                          <a:spcPts val="0"/>
                        </a:spcAft>
                      </a:pPr>
                      <a:r>
                        <a:rPr lang="en-ZA" sz="1400"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Public Sector Organisational and Staff Development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52 097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49 000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55 597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55 796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0</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60 520 </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64 030</a:t>
                      </a:r>
                      <a:endParaRPr lang="en-ZA" sz="14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04056">
                <a:tc>
                  <a:txBody>
                    <a:bodyPr/>
                    <a:lstStyle/>
                    <a:p>
                      <a:pPr>
                        <a:lnSpc>
                          <a:spcPct val="107000"/>
                        </a:lnSpc>
                        <a:spcAft>
                          <a:spcPts val="0"/>
                        </a:spcAft>
                      </a:pPr>
                      <a:r>
                        <a:rPr lang="en-ZA" sz="1400" b="1" dirty="0" smtClean="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Total Allocation</a:t>
                      </a:r>
                      <a:endParaRPr lang="en-ZA" sz="1400" b="1"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120 728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134 622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138 508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140 439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400" b="1" dirty="0" smtClean="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55 101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156 562 </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169 451</a:t>
                      </a:r>
                      <a:endParaRPr lang="en-ZA" sz="14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648484">
                <a:tc>
                  <a:txBody>
                    <a:bodyPr/>
                    <a:lstStyle/>
                    <a:p>
                      <a:pPr marL="0" algn="l" defTabSz="914400" rtl="0" eaLnBrk="1" latinLnBrk="0" hangingPunct="1">
                        <a:lnSpc>
                          <a:spcPct val="107000"/>
                        </a:lnSpc>
                        <a:spcAft>
                          <a:spcPts val="0"/>
                        </a:spcAft>
                      </a:pPr>
                      <a:r>
                        <a:rPr lang="en-ZA" sz="1400" kern="1200" dirty="0" smtClean="0">
                          <a:solidFill>
                            <a:srgbClr val="414751"/>
                          </a:solidFill>
                          <a:effectLst/>
                          <a:latin typeface="+mn-lt"/>
                          <a:ea typeface="Times New Roman" panose="02020603050405020304" pitchFamily="18" charset="0"/>
                          <a:cs typeface="Times New Roman" panose="02020603050405020304" pitchFamily="18" charset="0"/>
                        </a:rPr>
                        <a:t>Funding from the Trading reserves - Administration</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33 489</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r>
                        <a:rPr lang="en-ZA" sz="1400" dirty="0" smtClean="0">
                          <a:solidFill>
                            <a:srgbClr val="414751"/>
                          </a:solidFill>
                          <a:effectLst/>
                          <a:latin typeface="+mn-lt"/>
                          <a:ea typeface="Century Schoolbook" panose="02040604050505020304" pitchFamily="18" charset="0"/>
                          <a:cs typeface="Century Schoolbook" panose="02040604050505020304" pitchFamily="18" charset="0"/>
                        </a:rPr>
                        <a:t>-</a:t>
                      </a: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648484">
                <a:tc>
                  <a:txBody>
                    <a:bodyPr/>
                    <a:lstStyle/>
                    <a:p>
                      <a:pPr marL="0" algn="l" defTabSz="914400" rtl="0" eaLnBrk="1" latinLnBrk="0" hangingPunct="1">
                        <a:lnSpc>
                          <a:spcPct val="107000"/>
                        </a:lnSpc>
                        <a:spcAft>
                          <a:spcPts val="0"/>
                        </a:spcAft>
                      </a:pPr>
                      <a:r>
                        <a:rPr lang="en-ZA" sz="1400" b="1" kern="1200" dirty="0" smtClean="0">
                          <a:solidFill>
                            <a:srgbClr val="414751"/>
                          </a:solidFill>
                          <a:effectLst/>
                          <a:latin typeface="+mn-lt"/>
                          <a:ea typeface="Times New Roman" panose="02020603050405020304" pitchFamily="18" charset="0"/>
                          <a:cs typeface="Times New Roman" panose="02020603050405020304" pitchFamily="18" charset="0"/>
                        </a:rPr>
                        <a:t>Total budget for Programme 1 Administration</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indent="0" algn="r" defTabSz="914400" rtl="0" eaLnBrk="1" fontAlgn="auto" latinLnBrk="0" hangingPunct="1">
                        <a:lnSpc>
                          <a:spcPct val="107000"/>
                        </a:lnSpc>
                        <a:spcBef>
                          <a:spcPts val="0"/>
                        </a:spcBef>
                        <a:spcAft>
                          <a:spcPts val="0"/>
                        </a:spcAft>
                        <a:buClrTx/>
                        <a:buSzTx/>
                        <a:buFontTx/>
                        <a:buNone/>
                        <a:tabLst/>
                        <a:defRPr/>
                      </a:pPr>
                      <a:r>
                        <a:rPr lang="en-ZA" sz="1400" b="1" dirty="0" smtClean="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88 590</a:t>
                      </a:r>
                      <a:endParaRPr lang="en-ZA" sz="1400" dirty="0" smtClean="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Aft>
                          <a:spcPts val="0"/>
                        </a:spcAft>
                      </a:pPr>
                      <a:endParaRPr lang="en-ZA" sz="1400" dirty="0">
                        <a:solidFill>
                          <a:srgbClr val="414751"/>
                        </a:solidFill>
                        <a:effectLst/>
                        <a:latin typeface="+mn-lt"/>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11350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27</a:t>
            </a:fld>
            <a:endParaRPr lang="en-ZA" dirty="0">
              <a:solidFill>
                <a:prstClr val="black">
                  <a:tint val="75000"/>
                </a:prstClr>
              </a:solidFill>
            </a:endParaRPr>
          </a:p>
        </p:txBody>
      </p:sp>
      <p:sp>
        <p:nvSpPr>
          <p:cNvPr id="7" name="Title 3"/>
          <p:cNvSpPr txBox="1">
            <a:spLocks/>
          </p:cNvSpPr>
          <p:nvPr/>
        </p:nvSpPr>
        <p:spPr>
          <a:xfrm>
            <a:off x="539552" y="-9939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700" b="1" dirty="0">
                <a:solidFill>
                  <a:srgbClr val="006600"/>
                </a:solidFill>
                <a:latin typeface="Tahoma" panose="020B0604030504040204" pitchFamily="34" charset="0"/>
                <a:ea typeface="Tahoma" panose="020B0604030504040204" pitchFamily="34" charset="0"/>
                <a:cs typeface="Tahoma" panose="020B0604030504040204" pitchFamily="34" charset="0"/>
              </a:rPr>
              <a:t>MTEF Allocation Trade Account  </a:t>
            </a:r>
          </a:p>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Forecast Budget Aligned  </a:t>
            </a:r>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to the MTEF Budget Cuts </a:t>
            </a:r>
          </a:p>
        </p:txBody>
      </p:sp>
      <p:graphicFrame>
        <p:nvGraphicFramePr>
          <p:cNvPr id="3" name="Table 2"/>
          <p:cNvGraphicFramePr>
            <a:graphicFrameLocks noGrp="1"/>
          </p:cNvGraphicFramePr>
          <p:nvPr/>
        </p:nvGraphicFramePr>
        <p:xfrm>
          <a:off x="35496" y="764704"/>
          <a:ext cx="9108506" cy="5839576"/>
        </p:xfrm>
        <a:graphic>
          <a:graphicData uri="http://schemas.openxmlformats.org/drawingml/2006/table">
            <a:tbl>
              <a:tblPr firstRow="1" firstCol="1" bandRow="1"/>
              <a:tblGrid>
                <a:gridCol w="1257561"/>
                <a:gridCol w="1178057"/>
                <a:gridCol w="1178057"/>
                <a:gridCol w="1178057"/>
                <a:gridCol w="1178057"/>
                <a:gridCol w="1178057"/>
                <a:gridCol w="980330"/>
                <a:gridCol w="980330"/>
              </a:tblGrid>
              <a:tr h="792088">
                <a:tc rowSpan="2">
                  <a:txBody>
                    <a:bodyPr/>
                    <a:lstStyle/>
                    <a:p>
                      <a:pPr>
                        <a:lnSpc>
                          <a:spcPct val="115000"/>
                        </a:lnSpc>
                        <a:spcAft>
                          <a:spcPts val="0"/>
                        </a:spcAft>
                      </a:pPr>
                      <a:r>
                        <a:rPr lang="en-Z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Training Trading Account</a:t>
                      </a:r>
                      <a:endParaRPr lang="en-ZA" sz="12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 outcome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Audited outcome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 Budget Estimate</a:t>
                      </a:r>
                      <a:endParaRPr lang="en-ZA" sz="12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 Budget Estimate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 Budget Estimate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Revised Budget Estimate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vMerge="1">
                  <a:txBody>
                    <a:bodyPr/>
                    <a:lstStyle/>
                    <a:p>
                      <a:endParaRPr lang="en-ZA"/>
                    </a:p>
                  </a:txBody>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2012/13</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2013/14</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2014/15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2015/16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2016/17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2018/19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Revenue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Tax revenue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134 807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108 770</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94 252</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145 951</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153 405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161 225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169 877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Course Fees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128 507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102 126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87 393</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143 632</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150 971</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158 669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167184</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Interest</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6 300</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5 858</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6 859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2 319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2 434</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2 556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2693</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Other Income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786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Reserve Funds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57 786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Transfers received</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52 317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49 419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55 597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55 796</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60 520</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64 030</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Total revenue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187 124</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158 189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149 849</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201 747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211 191</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221 745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233 907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Expenses</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Current expense</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160 092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157 955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148 405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201 747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211 191</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221 745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233 907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Compensation of employees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55 639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58 202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61 471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82 619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86 713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90 911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99 989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Salary &amp; wages</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50 223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51 490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54 602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73 448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77 038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80 752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88 816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Social contributions (employer contributions only)</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5 416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6 712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6 869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9 171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9 675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10 159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11 173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Goods and services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104 453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99 753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86 934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119 128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124 478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130 834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133 918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Total expenses</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160 092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157 955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148 405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201 747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211 191</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221 745</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233 907</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Surplus / (Deficit)</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27 032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234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1 444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ZA" sz="120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200" b="1" dirty="0">
                          <a:solidFill>
                            <a:srgbClr val="414751"/>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ZA" sz="1200" dirty="0">
                        <a:solidFill>
                          <a:srgbClr val="414751"/>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xmlns="" val="128093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28</a:t>
            </a:fld>
            <a:endParaRPr lang="en-ZA" dirty="0">
              <a:solidFill>
                <a:prstClr val="black">
                  <a:tint val="75000"/>
                </a:prstClr>
              </a:solidFill>
            </a:endParaRPr>
          </a:p>
        </p:txBody>
      </p:sp>
      <p:sp>
        <p:nvSpPr>
          <p:cNvPr id="7" name="Title 3"/>
          <p:cNvSpPr txBox="1">
            <a:spLocks/>
          </p:cNvSpPr>
          <p:nvPr/>
        </p:nvSpPr>
        <p:spPr>
          <a:xfrm>
            <a:off x="179512" y="1166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MTEF Allocation Amendments  </a:t>
            </a:r>
          </a:p>
        </p:txBody>
      </p:sp>
      <p:sp>
        <p:nvSpPr>
          <p:cNvPr id="3" name="Rectangle 2"/>
          <p:cNvSpPr/>
          <p:nvPr/>
        </p:nvSpPr>
        <p:spPr>
          <a:xfrm>
            <a:off x="0" y="836712"/>
            <a:ext cx="8928992" cy="4893647"/>
          </a:xfrm>
          <a:prstGeom prst="rect">
            <a:avLst/>
          </a:prstGeom>
        </p:spPr>
        <p:txBody>
          <a:bodyPr wrap="square">
            <a:spAutoFit/>
          </a:bodyPr>
          <a:lstStyle/>
          <a:p>
            <a:pPr>
              <a:spcBef>
                <a:spcPct val="20000"/>
              </a:spcBef>
              <a:buClr>
                <a:srgbClr val="006600"/>
              </a:buClr>
              <a:buSzPct val="60000"/>
            </a:pP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ZA"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NSG Budget Cut  Implications</a:t>
            </a:r>
          </a:p>
          <a:p>
            <a:pPr>
              <a:spcBef>
                <a:spcPct val="20000"/>
              </a:spcBef>
              <a:buClr>
                <a:srgbClr val="006600"/>
              </a:buClr>
              <a:buSzPct val="60000"/>
            </a:pPr>
            <a:endParaRPr lang="en-ZA" sz="2000" dirty="0" smtClean="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sz="2000" dirty="0" smtClean="0">
                <a:solidFill>
                  <a:prstClr val="black"/>
                </a:solidFill>
                <a:latin typeface="Tahoma" pitchFamily="34" charset="0"/>
                <a:ea typeface="Tahoma" pitchFamily="34" charset="0"/>
                <a:cs typeface="Tahoma" pitchFamily="34" charset="0"/>
              </a:rPr>
              <a:t>The 2016/17  </a:t>
            </a:r>
            <a:r>
              <a:rPr lang="en-ZA" sz="2000" dirty="0">
                <a:solidFill>
                  <a:prstClr val="black"/>
                </a:solidFill>
                <a:latin typeface="Tahoma" pitchFamily="34" charset="0"/>
                <a:ea typeface="Tahoma" pitchFamily="34" charset="0"/>
                <a:cs typeface="Tahoma" pitchFamily="34" charset="0"/>
              </a:rPr>
              <a:t>budget </a:t>
            </a:r>
            <a:r>
              <a:rPr lang="en-ZA" sz="2000" dirty="0" smtClean="0">
                <a:solidFill>
                  <a:prstClr val="black"/>
                </a:solidFill>
                <a:latin typeface="Tahoma" pitchFamily="34" charset="0"/>
                <a:ea typeface="Tahoma" pitchFamily="34" charset="0"/>
                <a:cs typeface="Tahoma" pitchFamily="34" charset="0"/>
              </a:rPr>
              <a:t>transfer </a:t>
            </a:r>
            <a:r>
              <a:rPr lang="en-ZA" sz="2000" dirty="0">
                <a:solidFill>
                  <a:prstClr val="black"/>
                </a:solidFill>
                <a:latin typeface="Tahoma" pitchFamily="34" charset="0"/>
                <a:ea typeface="Tahoma" pitchFamily="34" charset="0"/>
                <a:cs typeface="Tahoma" pitchFamily="34" charset="0"/>
              </a:rPr>
              <a:t>to </a:t>
            </a:r>
            <a:r>
              <a:rPr lang="en-ZA" sz="2000" dirty="0" smtClean="0">
                <a:solidFill>
                  <a:prstClr val="black"/>
                </a:solidFill>
                <a:latin typeface="Tahoma" pitchFamily="34" charset="0"/>
                <a:ea typeface="Tahoma" pitchFamily="34" charset="0"/>
                <a:cs typeface="Tahoma" pitchFamily="34" charset="0"/>
              </a:rPr>
              <a:t>the NSG has been reduced by </a:t>
            </a:r>
            <a:r>
              <a:rPr lang="en-ZA" sz="2000" dirty="0">
                <a:solidFill>
                  <a:prstClr val="black"/>
                </a:solidFill>
                <a:latin typeface="Tahoma" pitchFamily="34" charset="0"/>
                <a:ea typeface="Tahoma" pitchFamily="34" charset="0"/>
                <a:cs typeface="Tahoma" pitchFamily="34" charset="0"/>
              </a:rPr>
              <a:t>R91.2m </a:t>
            </a:r>
            <a:r>
              <a:rPr lang="en-ZA" sz="2000" dirty="0" smtClean="0">
                <a:solidFill>
                  <a:prstClr val="black"/>
                </a:solidFill>
                <a:latin typeface="Tahoma" pitchFamily="34" charset="0"/>
                <a:ea typeface="Tahoma" pitchFamily="34" charset="0"/>
                <a:cs typeface="Tahoma" pitchFamily="34" charset="0"/>
              </a:rPr>
              <a:t>from R146.3m to R55.1m</a:t>
            </a:r>
          </a:p>
          <a:p>
            <a:pPr>
              <a:spcBef>
                <a:spcPct val="20000"/>
              </a:spcBef>
              <a:buClr>
                <a:srgbClr val="006600"/>
              </a:buClr>
              <a:buSzPct val="60000"/>
            </a:pPr>
            <a:endParaRPr lang="en-ZA" sz="2000" dirty="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sz="2000" dirty="0">
                <a:solidFill>
                  <a:prstClr val="black"/>
                </a:solidFill>
                <a:latin typeface="Tahoma" pitchFamily="34" charset="0"/>
                <a:ea typeface="Tahoma" pitchFamily="34" charset="0"/>
                <a:cs typeface="Tahoma" pitchFamily="34" charset="0"/>
              </a:rPr>
              <a:t>With the reduced budget, </a:t>
            </a:r>
            <a:r>
              <a:rPr lang="en-ZA" sz="2000" dirty="0" smtClean="0">
                <a:solidFill>
                  <a:prstClr val="black"/>
                </a:solidFill>
                <a:latin typeface="Tahoma" pitchFamily="34" charset="0"/>
                <a:ea typeface="Tahoma" pitchFamily="34" charset="0"/>
                <a:cs typeface="Tahoma" pitchFamily="34" charset="0"/>
              </a:rPr>
              <a:t>the revenue generation </a:t>
            </a:r>
            <a:r>
              <a:rPr lang="en-ZA" sz="2000" dirty="0">
                <a:solidFill>
                  <a:prstClr val="black"/>
                </a:solidFill>
                <a:latin typeface="Tahoma" pitchFamily="34" charset="0"/>
                <a:ea typeface="Tahoma" pitchFamily="34" charset="0"/>
                <a:cs typeface="Tahoma" pitchFamily="34" charset="0"/>
              </a:rPr>
              <a:t>projection </a:t>
            </a:r>
            <a:r>
              <a:rPr lang="en-ZA" sz="2000" dirty="0" smtClean="0">
                <a:solidFill>
                  <a:prstClr val="black"/>
                </a:solidFill>
                <a:latin typeface="Tahoma" pitchFamily="34" charset="0"/>
                <a:ea typeface="Tahoma" pitchFamily="34" charset="0"/>
                <a:cs typeface="Tahoma" pitchFamily="34" charset="0"/>
              </a:rPr>
              <a:t>for 2016/17 will </a:t>
            </a:r>
            <a:r>
              <a:rPr lang="en-ZA" sz="2000" dirty="0">
                <a:solidFill>
                  <a:prstClr val="black"/>
                </a:solidFill>
                <a:latin typeface="Tahoma" pitchFamily="34" charset="0"/>
                <a:ea typeface="Tahoma" pitchFamily="34" charset="0"/>
                <a:cs typeface="Tahoma" pitchFamily="34" charset="0"/>
              </a:rPr>
              <a:t>have to increase </a:t>
            </a:r>
            <a:r>
              <a:rPr lang="en-ZA" sz="2000" dirty="0" smtClean="0">
                <a:solidFill>
                  <a:prstClr val="black"/>
                </a:solidFill>
                <a:latin typeface="Tahoma" pitchFamily="34" charset="0"/>
                <a:ea typeface="Tahoma" pitchFamily="34" charset="0"/>
                <a:cs typeface="Tahoma" pitchFamily="34" charset="0"/>
              </a:rPr>
              <a:t>to ensure full self funding and the </a:t>
            </a:r>
            <a:r>
              <a:rPr lang="en-ZA" sz="2000" dirty="0">
                <a:solidFill>
                  <a:prstClr val="black"/>
                </a:solidFill>
                <a:latin typeface="Tahoma" pitchFamily="34" charset="0"/>
                <a:ea typeface="Tahoma" pitchFamily="34" charset="0"/>
                <a:cs typeface="Tahoma" pitchFamily="34" charset="0"/>
              </a:rPr>
              <a:t>NSG will use up all </a:t>
            </a:r>
            <a:r>
              <a:rPr lang="en-ZA" sz="2000" dirty="0" smtClean="0">
                <a:solidFill>
                  <a:prstClr val="black"/>
                </a:solidFill>
                <a:latin typeface="Tahoma" pitchFamily="34" charset="0"/>
                <a:ea typeface="Tahoma" pitchFamily="34" charset="0"/>
                <a:cs typeface="Tahoma" pitchFamily="34" charset="0"/>
              </a:rPr>
              <a:t>its </a:t>
            </a:r>
            <a:r>
              <a:rPr lang="en-ZA" sz="2000" dirty="0">
                <a:solidFill>
                  <a:prstClr val="black"/>
                </a:solidFill>
                <a:latin typeface="Tahoma" pitchFamily="34" charset="0"/>
                <a:ea typeface="Tahoma" pitchFamily="34" charset="0"/>
                <a:cs typeface="Tahoma" pitchFamily="34" charset="0"/>
              </a:rPr>
              <a:t>current reserves </a:t>
            </a:r>
            <a:r>
              <a:rPr lang="en-ZA" sz="2000" dirty="0" smtClean="0">
                <a:solidFill>
                  <a:prstClr val="black"/>
                </a:solidFill>
                <a:latin typeface="Tahoma" pitchFamily="34" charset="0"/>
                <a:ea typeface="Tahoma" pitchFamily="34" charset="0"/>
                <a:cs typeface="Tahoma" pitchFamily="34" charset="0"/>
              </a:rPr>
              <a:t>of R92m </a:t>
            </a:r>
          </a:p>
          <a:p>
            <a:pPr>
              <a:spcBef>
                <a:spcPct val="20000"/>
              </a:spcBef>
              <a:buClr>
                <a:srgbClr val="006600"/>
              </a:buClr>
              <a:buSzPct val="60000"/>
            </a:pPr>
            <a:endParaRPr lang="en-ZA" sz="2000" dirty="0" smtClean="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sz="2000" dirty="0" smtClean="0">
                <a:solidFill>
                  <a:prstClr val="black"/>
                </a:solidFill>
                <a:latin typeface="Tahoma" pitchFamily="34" charset="0"/>
                <a:ea typeface="Tahoma" pitchFamily="34" charset="0"/>
                <a:cs typeface="Tahoma" pitchFamily="34" charset="0"/>
              </a:rPr>
              <a:t>The Trading Account will </a:t>
            </a:r>
            <a:r>
              <a:rPr lang="en-ZA" sz="2000" dirty="0">
                <a:solidFill>
                  <a:prstClr val="black"/>
                </a:solidFill>
                <a:latin typeface="Tahoma" pitchFamily="34" charset="0"/>
                <a:ea typeface="Tahoma" pitchFamily="34" charset="0"/>
                <a:cs typeface="Tahoma" pitchFamily="34" charset="0"/>
              </a:rPr>
              <a:t>have had to raise R153.4m from course fees, based on an annual budget </a:t>
            </a:r>
            <a:r>
              <a:rPr lang="en-ZA" sz="2000" dirty="0" smtClean="0">
                <a:solidFill>
                  <a:prstClr val="black"/>
                </a:solidFill>
                <a:latin typeface="Tahoma" pitchFamily="34" charset="0"/>
                <a:ea typeface="Tahoma" pitchFamily="34" charset="0"/>
                <a:cs typeface="Tahoma" pitchFamily="34" charset="0"/>
              </a:rPr>
              <a:t>of </a:t>
            </a:r>
            <a:r>
              <a:rPr lang="en-ZA" sz="2000" dirty="0">
                <a:solidFill>
                  <a:prstClr val="black"/>
                </a:solidFill>
                <a:latin typeface="Tahoma" pitchFamily="34" charset="0"/>
                <a:ea typeface="Tahoma" pitchFamily="34" charset="0"/>
                <a:cs typeface="Tahoma" pitchFamily="34" charset="0"/>
              </a:rPr>
              <a:t>R211.1m </a:t>
            </a:r>
            <a:endParaRPr lang="en-ZA" sz="2000" dirty="0" smtClean="0">
              <a:solidFill>
                <a:prstClr val="black"/>
              </a:solidFill>
              <a:latin typeface="Tahoma" pitchFamily="34" charset="0"/>
              <a:ea typeface="Tahoma" pitchFamily="34" charset="0"/>
              <a:cs typeface="Tahoma" pitchFamily="34" charset="0"/>
            </a:endParaRPr>
          </a:p>
          <a:p>
            <a:pPr>
              <a:spcBef>
                <a:spcPct val="20000"/>
              </a:spcBef>
              <a:buClr>
                <a:srgbClr val="006600"/>
              </a:buClr>
              <a:buSzPct val="60000"/>
            </a:pPr>
            <a:endParaRPr lang="en-ZA" sz="2000" dirty="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sz="2000" dirty="0" smtClean="0">
                <a:solidFill>
                  <a:prstClr val="black"/>
                </a:solidFill>
                <a:latin typeface="Tahoma" pitchFamily="34" charset="0"/>
                <a:ea typeface="Tahoma" pitchFamily="34" charset="0"/>
                <a:cs typeface="Tahoma" pitchFamily="34" charset="0"/>
              </a:rPr>
              <a:t>Historically</a:t>
            </a:r>
            <a:r>
              <a:rPr lang="en-ZA" sz="2000" dirty="0">
                <a:solidFill>
                  <a:prstClr val="black"/>
                </a:solidFill>
                <a:latin typeface="Tahoma" pitchFamily="34" charset="0"/>
                <a:ea typeface="Tahoma" pitchFamily="34" charset="0"/>
                <a:cs typeface="Tahoma" pitchFamily="34" charset="0"/>
              </a:rPr>
              <a:t>, and with the current </a:t>
            </a:r>
            <a:r>
              <a:rPr lang="en-ZA" sz="2000" dirty="0" smtClean="0">
                <a:solidFill>
                  <a:prstClr val="black"/>
                </a:solidFill>
                <a:latin typeface="Tahoma" pitchFamily="34" charset="0"/>
                <a:ea typeface="Tahoma" pitchFamily="34" charset="0"/>
                <a:cs typeface="Tahoma" pitchFamily="34" charset="0"/>
              </a:rPr>
              <a:t>approaches </a:t>
            </a:r>
            <a:r>
              <a:rPr lang="en-ZA" sz="2000" dirty="0">
                <a:solidFill>
                  <a:prstClr val="black"/>
                </a:solidFill>
                <a:latin typeface="Tahoma" pitchFamily="34" charset="0"/>
                <a:ea typeface="Tahoma" pitchFamily="34" charset="0"/>
                <a:cs typeface="Tahoma" pitchFamily="34" charset="0"/>
              </a:rPr>
              <a:t>to </a:t>
            </a:r>
            <a:r>
              <a:rPr lang="en-ZA" sz="2000" dirty="0" smtClean="0">
                <a:solidFill>
                  <a:prstClr val="black"/>
                </a:solidFill>
                <a:latin typeface="Tahoma" pitchFamily="34" charset="0"/>
                <a:ea typeface="Tahoma" pitchFamily="34" charset="0"/>
                <a:cs typeface="Tahoma" pitchFamily="34" charset="0"/>
              </a:rPr>
              <a:t>the execution </a:t>
            </a:r>
            <a:r>
              <a:rPr lang="en-ZA" sz="2000" dirty="0">
                <a:solidFill>
                  <a:prstClr val="black"/>
                </a:solidFill>
                <a:latin typeface="Tahoma" pitchFamily="34" charset="0"/>
                <a:ea typeface="Tahoma" pitchFamily="34" charset="0"/>
                <a:cs typeface="Tahoma" pitchFamily="34" charset="0"/>
              </a:rPr>
              <a:t>of year plans, </a:t>
            </a:r>
            <a:r>
              <a:rPr lang="en-ZA" sz="2000" dirty="0" smtClean="0">
                <a:solidFill>
                  <a:prstClr val="black"/>
                </a:solidFill>
                <a:latin typeface="Tahoma" pitchFamily="34" charset="0"/>
                <a:ea typeface="Tahoma" pitchFamily="34" charset="0"/>
                <a:cs typeface="Tahoma" pitchFamily="34" charset="0"/>
              </a:rPr>
              <a:t>the </a:t>
            </a:r>
            <a:r>
              <a:rPr lang="en-ZA" sz="2000" dirty="0">
                <a:solidFill>
                  <a:prstClr val="black"/>
                </a:solidFill>
                <a:latin typeface="Tahoma" pitchFamily="34" charset="0"/>
                <a:ea typeface="Tahoma" pitchFamily="34" charset="0"/>
                <a:cs typeface="Tahoma" pitchFamily="34" charset="0"/>
              </a:rPr>
              <a:t>NSG </a:t>
            </a:r>
            <a:r>
              <a:rPr lang="en-ZA" sz="2000" dirty="0" smtClean="0">
                <a:solidFill>
                  <a:prstClr val="black"/>
                </a:solidFill>
                <a:latin typeface="Tahoma" pitchFamily="34" charset="0"/>
                <a:ea typeface="Tahoma" pitchFamily="34" charset="0"/>
                <a:cs typeface="Tahoma" pitchFamily="34" charset="0"/>
              </a:rPr>
              <a:t>has </a:t>
            </a:r>
            <a:r>
              <a:rPr lang="en-ZA" sz="2000" dirty="0">
                <a:solidFill>
                  <a:prstClr val="black"/>
                </a:solidFill>
                <a:latin typeface="Tahoma" pitchFamily="34" charset="0"/>
                <a:ea typeface="Tahoma" pitchFamily="34" charset="0"/>
                <a:cs typeface="Tahoma" pitchFamily="34" charset="0"/>
              </a:rPr>
              <a:t>never </a:t>
            </a:r>
            <a:r>
              <a:rPr lang="en-ZA" sz="2000" dirty="0" smtClean="0">
                <a:solidFill>
                  <a:prstClr val="black"/>
                </a:solidFill>
                <a:latin typeface="Tahoma" pitchFamily="34" charset="0"/>
                <a:ea typeface="Tahoma" pitchFamily="34" charset="0"/>
                <a:cs typeface="Tahoma" pitchFamily="34" charset="0"/>
              </a:rPr>
              <a:t>raised </a:t>
            </a:r>
            <a:r>
              <a:rPr lang="en-ZA" sz="2000" dirty="0">
                <a:solidFill>
                  <a:prstClr val="black"/>
                </a:solidFill>
                <a:latin typeface="Tahoma" pitchFamily="34" charset="0"/>
                <a:ea typeface="Tahoma" pitchFamily="34" charset="0"/>
                <a:cs typeface="Tahoma" pitchFamily="34" charset="0"/>
              </a:rPr>
              <a:t>more than </a:t>
            </a:r>
            <a:r>
              <a:rPr lang="en-ZA" sz="2000" dirty="0" smtClean="0">
                <a:solidFill>
                  <a:prstClr val="black"/>
                </a:solidFill>
                <a:latin typeface="Tahoma" pitchFamily="34" charset="0"/>
                <a:ea typeface="Tahoma" pitchFamily="34" charset="0"/>
                <a:cs typeface="Tahoma" pitchFamily="34" charset="0"/>
              </a:rPr>
              <a:t>R134m</a:t>
            </a:r>
            <a:endParaRPr lang="en-ZA" sz="20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362801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29</a:t>
            </a:fld>
            <a:endParaRPr lang="en-ZA" dirty="0">
              <a:solidFill>
                <a:prstClr val="black">
                  <a:tint val="75000"/>
                </a:prstClr>
              </a:solidFill>
            </a:endParaRPr>
          </a:p>
        </p:txBody>
      </p:sp>
      <p:sp>
        <p:nvSpPr>
          <p:cNvPr id="7" name="Title 3"/>
          <p:cNvSpPr txBox="1">
            <a:spLocks/>
          </p:cNvSpPr>
          <p:nvPr/>
        </p:nvSpPr>
        <p:spPr>
          <a:xfrm>
            <a:off x="19492" y="0"/>
            <a:ext cx="8229600" cy="43204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Conclusion</a:t>
            </a:r>
            <a:r>
              <a:rPr lang="en-ZA" sz="3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t>
            </a:r>
            <a:endParaRPr lang="en-ZA" sz="3200" b="1" dirty="0" smtClean="0">
              <a:solidFill>
                <a:srgbClr val="006600"/>
              </a:solidFill>
              <a:latin typeface="Arial" pitchFamily="34" charset="0"/>
              <a:cs typeface="Arial" pitchFamily="34" charset="0"/>
            </a:endParaRPr>
          </a:p>
        </p:txBody>
      </p:sp>
      <p:sp>
        <p:nvSpPr>
          <p:cNvPr id="3" name="Rectangle 2"/>
          <p:cNvSpPr/>
          <p:nvPr/>
        </p:nvSpPr>
        <p:spPr>
          <a:xfrm>
            <a:off x="-11028" y="461804"/>
            <a:ext cx="9108504" cy="5669245"/>
          </a:xfrm>
          <a:prstGeom prst="rect">
            <a:avLst/>
          </a:prstGeom>
        </p:spPr>
        <p:txBody>
          <a:bodyPr wrap="square">
            <a:spAutoFit/>
          </a:bodyPr>
          <a:lstStyle/>
          <a:p>
            <a:pPr>
              <a:buClr>
                <a:srgbClr val="006600"/>
              </a:buClr>
              <a:buSzPct val="60000"/>
            </a:pPr>
            <a:r>
              <a:rPr lang="en-ZA"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Sustainability Risk </a:t>
            </a:r>
            <a:endParaRPr lang="en-ZA" sz="20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pPr>
            <a:endParaRPr lang="en-ZA"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ct val="20000"/>
              </a:spcBef>
              <a:buClr>
                <a:srgbClr val="006600"/>
              </a:buClr>
              <a:buSzPct val="60000"/>
            </a:pPr>
            <a:r>
              <a:rPr lang="en-ZA" dirty="0" smtClean="0">
                <a:solidFill>
                  <a:prstClr val="black"/>
                </a:solidFill>
                <a:latin typeface="Tahoma" pitchFamily="34" charset="0"/>
                <a:ea typeface="Tahoma" pitchFamily="34" charset="0"/>
                <a:cs typeface="Tahoma" pitchFamily="34" charset="0"/>
              </a:rPr>
              <a:t>If the NSG is unable to improve its delivery performance in 2016</a:t>
            </a:r>
            <a:r>
              <a:rPr lang="en-ZA" dirty="0">
                <a:solidFill>
                  <a:prstClr val="black"/>
                </a:solidFill>
                <a:latin typeface="Tahoma" pitchFamily="34" charset="0"/>
                <a:ea typeface="Tahoma" pitchFamily="34" charset="0"/>
                <a:cs typeface="Tahoma" pitchFamily="34" charset="0"/>
              </a:rPr>
              <a:t>/</a:t>
            </a:r>
            <a:r>
              <a:rPr lang="en-ZA" dirty="0" smtClean="0">
                <a:solidFill>
                  <a:prstClr val="black"/>
                </a:solidFill>
                <a:latin typeface="Tahoma" pitchFamily="34" charset="0"/>
                <a:ea typeface="Tahoma" pitchFamily="34" charset="0"/>
                <a:cs typeface="Tahoma" pitchFamily="34" charset="0"/>
              </a:rPr>
              <a:t>17, its financial  sustainability will be at risk. Any budget </a:t>
            </a:r>
            <a:r>
              <a:rPr lang="en-ZA" dirty="0">
                <a:solidFill>
                  <a:prstClr val="black"/>
                </a:solidFill>
                <a:latin typeface="Tahoma" pitchFamily="34" charset="0"/>
                <a:ea typeface="Tahoma" pitchFamily="34" charset="0"/>
                <a:cs typeface="Tahoma" pitchFamily="34" charset="0"/>
              </a:rPr>
              <a:t>cuts beyond 2016/17, </a:t>
            </a:r>
            <a:r>
              <a:rPr lang="en-ZA" dirty="0" smtClean="0">
                <a:solidFill>
                  <a:prstClr val="black"/>
                </a:solidFill>
                <a:latin typeface="Tahoma" pitchFamily="34" charset="0"/>
                <a:ea typeface="Tahoma" pitchFamily="34" charset="0"/>
                <a:cs typeface="Tahoma" pitchFamily="34" charset="0"/>
              </a:rPr>
              <a:t>will undermine the NSG’s ability to meet its </a:t>
            </a:r>
            <a:r>
              <a:rPr lang="en-ZA" dirty="0">
                <a:solidFill>
                  <a:prstClr val="black"/>
                </a:solidFill>
                <a:latin typeface="Tahoma" pitchFamily="34" charset="0"/>
                <a:ea typeface="Tahoma" pitchFamily="34" charset="0"/>
                <a:cs typeface="Tahoma" pitchFamily="34" charset="0"/>
              </a:rPr>
              <a:t>financial </a:t>
            </a:r>
            <a:r>
              <a:rPr lang="en-ZA" dirty="0" smtClean="0">
                <a:solidFill>
                  <a:prstClr val="black"/>
                </a:solidFill>
                <a:latin typeface="Tahoma" pitchFamily="34" charset="0"/>
                <a:ea typeface="Tahoma" pitchFamily="34" charset="0"/>
                <a:cs typeface="Tahoma" pitchFamily="34" charset="0"/>
              </a:rPr>
              <a:t>obligations.</a:t>
            </a:r>
          </a:p>
          <a:p>
            <a:pPr>
              <a:spcBef>
                <a:spcPct val="20000"/>
              </a:spcBef>
              <a:buClr>
                <a:srgbClr val="006600"/>
              </a:buClr>
              <a:buSzPct val="60000"/>
            </a:pPr>
            <a:endParaRPr lang="en-ZA" dirty="0">
              <a:solidFill>
                <a:prstClr val="black"/>
              </a:solidFill>
              <a:latin typeface="Tahoma" pitchFamily="34" charset="0"/>
              <a:ea typeface="Tahoma" pitchFamily="34" charset="0"/>
              <a:cs typeface="Tahoma" pitchFamily="34" charset="0"/>
            </a:endParaRPr>
          </a:p>
          <a:p>
            <a:pPr>
              <a:buClr>
                <a:srgbClr val="006600"/>
              </a:buClr>
              <a:buSzPct val="60000"/>
            </a:pPr>
            <a:r>
              <a:rPr lang="en-ZA"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Positive Contributors </a:t>
            </a:r>
            <a:endParaRPr lang="en-ZA" sz="20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pPr>
            <a:r>
              <a:rPr lang="en-ZA" b="1" dirty="0">
                <a:solidFill>
                  <a:prstClr val="black"/>
                </a:solidFill>
                <a:latin typeface="Tahoma" pitchFamily="34" charset="0"/>
                <a:ea typeface="Tahoma" pitchFamily="34" charset="0"/>
                <a:cs typeface="Tahoma" pitchFamily="34" charset="0"/>
              </a:rPr>
              <a:t>The relentless focus on execution </a:t>
            </a:r>
            <a:r>
              <a:rPr lang="en-ZA" b="1" dirty="0" smtClean="0">
                <a:solidFill>
                  <a:prstClr val="black"/>
                </a:solidFill>
                <a:latin typeface="Tahoma" pitchFamily="34" charset="0"/>
                <a:ea typeface="Tahoma" pitchFamily="34" charset="0"/>
                <a:cs typeface="Tahoma" pitchFamily="34" charset="0"/>
              </a:rPr>
              <a:t>will </a:t>
            </a:r>
            <a:r>
              <a:rPr lang="en-ZA" b="1" dirty="0">
                <a:solidFill>
                  <a:prstClr val="black"/>
                </a:solidFill>
                <a:latin typeface="Tahoma" pitchFamily="34" charset="0"/>
                <a:ea typeface="Tahoma" pitchFamily="34" charset="0"/>
                <a:cs typeface="Tahoma" pitchFamily="34" charset="0"/>
              </a:rPr>
              <a:t>ensure </a:t>
            </a:r>
            <a:r>
              <a:rPr lang="en-ZA" b="1" dirty="0" smtClean="0">
                <a:solidFill>
                  <a:prstClr val="black"/>
                </a:solidFill>
                <a:latin typeface="Tahoma" pitchFamily="34" charset="0"/>
                <a:ea typeface="Tahoma" pitchFamily="34" charset="0"/>
                <a:cs typeface="Tahoma" pitchFamily="34" charset="0"/>
              </a:rPr>
              <a:t>that: </a:t>
            </a:r>
            <a:endParaRPr lang="en-ZA" b="1" dirty="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dirty="0" smtClean="0">
                <a:solidFill>
                  <a:prstClr val="black"/>
                </a:solidFill>
                <a:latin typeface="Tahoma" pitchFamily="34" charset="0"/>
                <a:ea typeface="Tahoma" pitchFamily="34" charset="0"/>
                <a:cs typeface="Tahoma" pitchFamily="34" charset="0"/>
              </a:rPr>
              <a:t>Confirmed bookings for the first quarter of 2016/17, some of which are already paid for, will be implemented.</a:t>
            </a:r>
          </a:p>
          <a:p>
            <a:pPr marL="285750" indent="-285750">
              <a:spcBef>
                <a:spcPct val="20000"/>
              </a:spcBef>
              <a:buClr>
                <a:srgbClr val="006600"/>
              </a:buClr>
              <a:buSzPct val="60000"/>
              <a:buFont typeface="Arial" panose="020B0604020202020204" pitchFamily="34" charset="0"/>
              <a:buChar char="•"/>
            </a:pPr>
            <a:r>
              <a:rPr lang="en-ZA" dirty="0" smtClean="0">
                <a:solidFill>
                  <a:prstClr val="black"/>
                </a:solidFill>
                <a:latin typeface="Tahoma" pitchFamily="34" charset="0"/>
                <a:ea typeface="Tahoma" pitchFamily="34" charset="0"/>
                <a:cs typeface="Tahoma" pitchFamily="34" charset="0"/>
              </a:rPr>
              <a:t>Follow </a:t>
            </a:r>
            <a:r>
              <a:rPr lang="en-ZA" dirty="0">
                <a:solidFill>
                  <a:prstClr val="black"/>
                </a:solidFill>
                <a:latin typeface="Tahoma" pitchFamily="34" charset="0"/>
                <a:ea typeface="Tahoma" pitchFamily="34" charset="0"/>
                <a:cs typeface="Tahoma" pitchFamily="34" charset="0"/>
              </a:rPr>
              <a:t>up </a:t>
            </a:r>
            <a:r>
              <a:rPr lang="en-ZA" dirty="0" smtClean="0">
                <a:solidFill>
                  <a:prstClr val="black"/>
                </a:solidFill>
                <a:latin typeface="Tahoma" pitchFamily="34" charset="0"/>
                <a:ea typeface="Tahoma" pitchFamily="34" charset="0"/>
                <a:cs typeface="Tahoma" pitchFamily="34" charset="0"/>
              </a:rPr>
              <a:t>is made on quotations issued </a:t>
            </a:r>
            <a:r>
              <a:rPr lang="en-ZA" dirty="0">
                <a:solidFill>
                  <a:prstClr val="black"/>
                </a:solidFill>
                <a:latin typeface="Tahoma" pitchFamily="34" charset="0"/>
                <a:ea typeface="Tahoma" pitchFamily="34" charset="0"/>
                <a:cs typeface="Tahoma" pitchFamily="34" charset="0"/>
              </a:rPr>
              <a:t>to </a:t>
            </a:r>
            <a:r>
              <a:rPr lang="en-ZA" dirty="0" smtClean="0">
                <a:solidFill>
                  <a:prstClr val="black"/>
                </a:solidFill>
                <a:latin typeface="Tahoma" pitchFamily="34" charset="0"/>
                <a:ea typeface="Tahoma" pitchFamily="34" charset="0"/>
                <a:cs typeface="Tahoma" pitchFamily="34" charset="0"/>
              </a:rPr>
              <a:t>close commitments for 2016/17, noting that the current record of quotations issued without confirmation of acceptance is in the range of 20,000 for 2015/16. </a:t>
            </a:r>
          </a:p>
          <a:p>
            <a:pPr marL="285750" indent="-285750">
              <a:spcBef>
                <a:spcPct val="20000"/>
              </a:spcBef>
              <a:buClr>
                <a:srgbClr val="006600"/>
              </a:buClr>
              <a:buSzPct val="60000"/>
              <a:buFont typeface="Arial" panose="020B0604020202020204" pitchFamily="34" charset="0"/>
              <a:buChar char="•"/>
            </a:pPr>
            <a:r>
              <a:rPr lang="en-ZA" dirty="0">
                <a:solidFill>
                  <a:prstClr val="black"/>
                </a:solidFill>
                <a:latin typeface="Tahoma" pitchFamily="34" charset="0"/>
                <a:ea typeface="Tahoma" pitchFamily="34" charset="0"/>
                <a:cs typeface="Tahoma" pitchFamily="34" charset="0"/>
              </a:rPr>
              <a:t>P</a:t>
            </a:r>
            <a:r>
              <a:rPr lang="en-ZA" dirty="0" smtClean="0">
                <a:solidFill>
                  <a:prstClr val="black"/>
                </a:solidFill>
                <a:latin typeface="Tahoma" pitchFamily="34" charset="0"/>
                <a:ea typeface="Tahoma" pitchFamily="34" charset="0"/>
                <a:cs typeface="Tahoma" pitchFamily="34" charset="0"/>
              </a:rPr>
              <a:t>ush-marketing for on-line courses will drive up the numbers trained.</a:t>
            </a:r>
            <a:endParaRPr lang="en-ZA" dirty="0">
              <a:solidFill>
                <a:prstClr val="black"/>
              </a:solidFill>
              <a:latin typeface="Tahoma" pitchFamily="34" charset="0"/>
              <a:ea typeface="Tahoma" pitchFamily="34" charset="0"/>
              <a:cs typeface="Tahoma" pitchFamily="34" charset="0"/>
            </a:endParaRPr>
          </a:p>
          <a:p>
            <a:pPr marL="285750" indent="-285750">
              <a:spcBef>
                <a:spcPct val="20000"/>
              </a:spcBef>
              <a:buClr>
                <a:srgbClr val="006600"/>
              </a:buClr>
              <a:buSzPct val="60000"/>
              <a:buFont typeface="Arial" panose="020B0604020202020204" pitchFamily="34" charset="0"/>
              <a:buChar char="•"/>
            </a:pPr>
            <a:r>
              <a:rPr lang="en-ZA" dirty="0" smtClean="0">
                <a:solidFill>
                  <a:prstClr val="black"/>
                </a:solidFill>
                <a:latin typeface="Tahoma" pitchFamily="34" charset="0"/>
                <a:ea typeface="Tahoma" pitchFamily="34" charset="0"/>
                <a:cs typeface="Tahoma" pitchFamily="34" charset="0"/>
              </a:rPr>
              <a:t>Funding </a:t>
            </a:r>
            <a:r>
              <a:rPr lang="en-ZA" dirty="0">
                <a:solidFill>
                  <a:prstClr val="black"/>
                </a:solidFill>
                <a:latin typeface="Tahoma" pitchFamily="34" charset="0"/>
                <a:ea typeface="Tahoma" pitchFamily="34" charset="0"/>
                <a:cs typeface="Tahoma" pitchFamily="34" charset="0"/>
              </a:rPr>
              <a:t>from EU – </a:t>
            </a:r>
            <a:r>
              <a:rPr lang="en-ZA" dirty="0" smtClean="0">
                <a:solidFill>
                  <a:prstClr val="black"/>
                </a:solidFill>
                <a:latin typeface="Tahoma" pitchFamily="34" charset="0"/>
                <a:ea typeface="Tahoma" pitchFamily="34" charset="0"/>
                <a:cs typeface="Tahoma" pitchFamily="34" charset="0"/>
              </a:rPr>
              <a:t>EURO </a:t>
            </a:r>
            <a:r>
              <a:rPr lang="en-ZA" dirty="0">
                <a:solidFill>
                  <a:prstClr val="black"/>
                </a:solidFill>
                <a:latin typeface="Tahoma" pitchFamily="34" charset="0"/>
                <a:ea typeface="Tahoma" pitchFamily="34" charset="0"/>
                <a:cs typeface="Tahoma" pitchFamily="34" charset="0"/>
              </a:rPr>
              <a:t>10m over the next 5 </a:t>
            </a:r>
            <a:r>
              <a:rPr lang="en-ZA" dirty="0" smtClean="0">
                <a:solidFill>
                  <a:prstClr val="black"/>
                </a:solidFill>
                <a:latin typeface="Tahoma" pitchFamily="34" charset="0"/>
                <a:ea typeface="Tahoma" pitchFamily="34" charset="0"/>
                <a:cs typeface="Tahoma" pitchFamily="34" charset="0"/>
              </a:rPr>
              <a:t>years is obtained and optimally used.</a:t>
            </a:r>
          </a:p>
          <a:p>
            <a:pPr marL="285750" indent="-285750">
              <a:spcBef>
                <a:spcPct val="20000"/>
              </a:spcBef>
              <a:buClr>
                <a:srgbClr val="006600"/>
              </a:buClr>
              <a:buSzPct val="60000"/>
              <a:buFont typeface="Arial" panose="020B0604020202020204" pitchFamily="34" charset="0"/>
              <a:buChar char="•"/>
            </a:pPr>
            <a:r>
              <a:rPr lang="en-ZA" dirty="0" smtClean="0">
                <a:solidFill>
                  <a:prstClr val="black"/>
                </a:solidFill>
                <a:latin typeface="Tahoma" pitchFamily="34" charset="0"/>
                <a:ea typeface="Tahoma" pitchFamily="34" charset="0"/>
                <a:cs typeface="Tahoma" pitchFamily="34" charset="0"/>
              </a:rPr>
              <a:t>Letters </a:t>
            </a:r>
            <a:r>
              <a:rPr lang="en-ZA" dirty="0">
                <a:solidFill>
                  <a:prstClr val="black"/>
                </a:solidFill>
                <a:latin typeface="Tahoma" pitchFamily="34" charset="0"/>
                <a:ea typeface="Tahoma" pitchFamily="34" charset="0"/>
                <a:cs typeface="Tahoma" pitchFamily="34" charset="0"/>
              </a:rPr>
              <a:t>from National </a:t>
            </a:r>
            <a:r>
              <a:rPr lang="en-ZA" dirty="0" smtClean="0">
                <a:solidFill>
                  <a:prstClr val="black"/>
                </a:solidFill>
                <a:latin typeface="Tahoma" pitchFamily="34" charset="0"/>
                <a:ea typeface="Tahoma" pitchFamily="34" charset="0"/>
                <a:cs typeface="Tahoma" pitchFamily="34" charset="0"/>
              </a:rPr>
              <a:t>Treasury </a:t>
            </a:r>
            <a:r>
              <a:rPr lang="en-ZA" dirty="0">
                <a:solidFill>
                  <a:prstClr val="black"/>
                </a:solidFill>
                <a:latin typeface="Tahoma" pitchFamily="34" charset="0"/>
                <a:ea typeface="Tahoma" pitchFamily="34" charset="0"/>
                <a:cs typeface="Tahoma" pitchFamily="34" charset="0"/>
              </a:rPr>
              <a:t>to follow up on old </a:t>
            </a:r>
            <a:r>
              <a:rPr lang="en-ZA" dirty="0" smtClean="0">
                <a:solidFill>
                  <a:prstClr val="black"/>
                </a:solidFill>
                <a:latin typeface="Tahoma" pitchFamily="34" charset="0"/>
                <a:ea typeface="Tahoma" pitchFamily="34" charset="0"/>
                <a:cs typeface="Tahoma" pitchFamily="34" charset="0"/>
              </a:rPr>
              <a:t>debt, contribute to reduction of </a:t>
            </a:r>
          </a:p>
          <a:p>
            <a:pPr>
              <a:spcBef>
                <a:spcPct val="20000"/>
              </a:spcBef>
              <a:buClr>
                <a:srgbClr val="006600"/>
              </a:buClr>
              <a:buSzPct val="60000"/>
            </a:pPr>
            <a:r>
              <a:rPr lang="en-ZA" dirty="0" smtClean="0">
                <a:solidFill>
                  <a:prstClr val="black"/>
                </a:solidFill>
                <a:latin typeface="Tahoma" pitchFamily="34" charset="0"/>
                <a:ea typeface="Tahoma" pitchFamily="34" charset="0"/>
                <a:cs typeface="Tahoma" pitchFamily="34" charset="0"/>
              </a:rPr>
              <a:t>    bad debt value and enable the NSG to build a positive reserve balance.</a:t>
            </a:r>
            <a:endParaRPr lang="en-ZA" dirty="0">
              <a:solidFill>
                <a:prstClr val="black"/>
              </a:solidFill>
              <a:latin typeface="Tahoma" pitchFamily="34" charset="0"/>
              <a:ea typeface="Tahoma" pitchFamily="34" charset="0"/>
              <a:cs typeface="Tahoma" pitchFamily="34" charset="0"/>
            </a:endParaRPr>
          </a:p>
          <a:p>
            <a:pPr>
              <a:spcBef>
                <a:spcPct val="20000"/>
              </a:spcBef>
              <a:buClr>
                <a:srgbClr val="006600"/>
              </a:buClr>
              <a:buSzPct val="60000"/>
            </a:pPr>
            <a:endParaRPr lang="en-ZA"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91588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229600" cy="576064"/>
          </a:xfrm>
        </p:spPr>
        <p:txBody>
          <a:bodyPr>
            <a:norm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Key Message</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5496" y="620688"/>
            <a:ext cx="9108504"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eaLnBrk="1" hangingPunct="1">
              <a:spcBef>
                <a:spcPct val="20000"/>
              </a:spcBef>
              <a:buClr>
                <a:srgbClr val="006600"/>
              </a:buClr>
              <a:buSzPct val="60000"/>
            </a:pPr>
            <a:r>
              <a:rPr lang="en-ZA" dirty="0" smtClean="0">
                <a:solidFill>
                  <a:prstClr val="black"/>
                </a:solidFill>
                <a:latin typeface="Tahoma" pitchFamily="34" charset="0"/>
                <a:ea typeface="Tahoma" pitchFamily="34" charset="0"/>
                <a:cs typeface="Tahoma" pitchFamily="34" charset="0"/>
              </a:rPr>
              <a:t>Key priorities arising out of the 2015/16 annual performance plan of the NSG are informed by:  </a:t>
            </a:r>
            <a:endParaRPr lang="en-ZA" dirty="0">
              <a:solidFill>
                <a:prstClr val="black"/>
              </a:solidFill>
              <a:latin typeface="Tahoma" pitchFamily="34" charset="0"/>
              <a:ea typeface="Tahoma" pitchFamily="34" charset="0"/>
              <a:cs typeface="Tahoma" pitchFamily="34" charset="0"/>
            </a:endParaRP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The</a:t>
            </a:r>
            <a:r>
              <a:rPr lang="en-ZA" sz="2800" dirty="0">
                <a:solidFill>
                  <a:prstClr val="black"/>
                </a:solidFill>
                <a:latin typeface="Tahoma" pitchFamily="34" charset="0"/>
                <a:ea typeface="Tahoma" pitchFamily="34" charset="0"/>
                <a:cs typeface="Tahoma" pitchFamily="34" charset="0"/>
              </a:rPr>
              <a:t> </a:t>
            </a:r>
            <a:r>
              <a:rPr lang="en-ZA" sz="2800" baseline="-25000" dirty="0" smtClean="0">
                <a:solidFill>
                  <a:prstClr val="black"/>
                </a:solidFill>
                <a:latin typeface="Tahoma" pitchFamily="34" charset="0"/>
                <a:ea typeface="Tahoma" pitchFamily="34" charset="0"/>
                <a:cs typeface="Tahoma" pitchFamily="34" charset="0"/>
              </a:rPr>
              <a:t>National Development Plan imperative</a:t>
            </a:r>
            <a:r>
              <a:rPr lang="en-ZA" sz="2800" baseline="-25000" dirty="0" smtClean="0">
                <a:solidFill>
                  <a:prstClr val="black"/>
                </a:solidFill>
              </a:rPr>
              <a:t> to build a capable development state that is able to deliver to the needs of the public </a:t>
            </a: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rPr>
              <a:t>Medium </a:t>
            </a:r>
            <a:r>
              <a:rPr lang="en-ZA" sz="2800" baseline="-25000" dirty="0">
                <a:solidFill>
                  <a:prstClr val="black"/>
                </a:solidFill>
              </a:rPr>
              <a:t>Term Strategic </a:t>
            </a:r>
            <a:r>
              <a:rPr lang="en-ZA" sz="2800" baseline="-25000" dirty="0" smtClean="0">
                <a:solidFill>
                  <a:prstClr val="black"/>
                </a:solidFill>
              </a:rPr>
              <a:t>Framework </a:t>
            </a:r>
            <a:r>
              <a:rPr lang="en-ZA" sz="2800" baseline="-25000" dirty="0">
                <a:solidFill>
                  <a:prstClr val="black"/>
                </a:solidFill>
              </a:rPr>
              <a:t>(</a:t>
            </a:r>
            <a:r>
              <a:rPr lang="en-ZA" sz="2800" baseline="-25000" dirty="0" smtClean="0">
                <a:solidFill>
                  <a:prstClr val="black"/>
                </a:solidFill>
              </a:rPr>
              <a:t>MTSF 2014 </a:t>
            </a:r>
            <a:r>
              <a:rPr lang="en-ZA" sz="2800" baseline="-25000" dirty="0">
                <a:solidFill>
                  <a:prstClr val="black"/>
                </a:solidFill>
              </a:rPr>
              <a:t>– </a:t>
            </a:r>
            <a:r>
              <a:rPr lang="en-ZA" sz="2800" baseline="-25000" dirty="0" smtClean="0">
                <a:solidFill>
                  <a:prstClr val="black"/>
                </a:solidFill>
              </a:rPr>
              <a:t>2019)</a:t>
            </a:r>
            <a:r>
              <a:rPr lang="en-ZA" sz="2800" baseline="-25000" dirty="0" smtClean="0">
                <a:solidFill>
                  <a:prstClr val="black"/>
                </a:solidFill>
                <a:latin typeface="Tahoma" pitchFamily="34" charset="0"/>
                <a:ea typeface="Tahoma" pitchFamily="34" charset="0"/>
                <a:cs typeface="Tahoma" pitchFamily="34" charset="0"/>
              </a:rPr>
              <a:t> Outcome </a:t>
            </a:r>
            <a:r>
              <a:rPr lang="en-ZA" sz="2800" baseline="-25000" dirty="0">
                <a:solidFill>
                  <a:prstClr val="black"/>
                </a:solidFill>
                <a:latin typeface="Tahoma" pitchFamily="34" charset="0"/>
                <a:ea typeface="Tahoma" pitchFamily="34" charset="0"/>
                <a:cs typeface="Tahoma" pitchFamily="34" charset="0"/>
              </a:rPr>
              <a:t>12 </a:t>
            </a:r>
            <a:r>
              <a:rPr lang="en-ZA" sz="2800" baseline="-25000" dirty="0" smtClean="0">
                <a:solidFill>
                  <a:prstClr val="black"/>
                </a:solidFill>
                <a:latin typeface="Tahoma" pitchFamily="34" charset="0"/>
                <a:ea typeface="Tahoma" pitchFamily="34" charset="0"/>
                <a:cs typeface="Tahoma" pitchFamily="34" charset="0"/>
              </a:rPr>
              <a:t>priorities</a:t>
            </a: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The Ministerial Directives</a:t>
            </a:r>
            <a:r>
              <a:rPr lang="en-ZA" sz="2800" baseline="-25000" dirty="0">
                <a:solidFill>
                  <a:prstClr val="black"/>
                </a:solidFill>
                <a:latin typeface="Tahoma" pitchFamily="34" charset="0"/>
                <a:ea typeface="Tahoma" pitchFamily="34" charset="0"/>
                <a:cs typeface="Tahoma" pitchFamily="34" charset="0"/>
              </a:rPr>
              <a:t> </a:t>
            </a:r>
            <a:r>
              <a:rPr lang="en-ZA" sz="2800" baseline="-25000" dirty="0" smtClean="0">
                <a:solidFill>
                  <a:prstClr val="black"/>
                </a:solidFill>
                <a:latin typeface="Tahoma" pitchFamily="34" charset="0"/>
                <a:ea typeface="Tahoma" pitchFamily="34" charset="0"/>
                <a:cs typeface="Tahoma" pitchFamily="34" charset="0"/>
              </a:rPr>
              <a:t>including</a:t>
            </a:r>
            <a:r>
              <a:rPr lang="en-ZA" sz="2800" dirty="0" smtClean="0">
                <a:solidFill>
                  <a:prstClr val="black"/>
                </a:solidFill>
                <a:latin typeface="Tahoma" pitchFamily="34" charset="0"/>
                <a:ea typeface="Tahoma" pitchFamily="34" charset="0"/>
                <a:cs typeface="Tahoma" pitchFamily="34" charset="0"/>
              </a:rPr>
              <a:t> </a:t>
            </a:r>
            <a:r>
              <a:rPr lang="en-ZA" sz="2800" baseline="-25000" dirty="0" smtClean="0">
                <a:solidFill>
                  <a:prstClr val="black"/>
                </a:solidFill>
                <a:latin typeface="Tahoma" pitchFamily="34" charset="0"/>
                <a:ea typeface="Tahoma" pitchFamily="34" charset="0"/>
                <a:cs typeface="Tahoma" pitchFamily="34" charset="0"/>
              </a:rPr>
              <a:t>the Induction SMS training</a:t>
            </a: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Building a centre of excellence in “Thought Leadership” for the Public and Private Sectors</a:t>
            </a: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Recognising that the NSG’s current performance levels are unacceptable</a:t>
            </a: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Taking steps to improve performance and master the basics of an education and training institution capable of delivering high volume training</a:t>
            </a:r>
            <a:r>
              <a:rPr lang="en-ZA" sz="2800" dirty="0" smtClean="0">
                <a:solidFill>
                  <a:prstClr val="black"/>
                </a:solidFill>
                <a:latin typeface="Tahoma" pitchFamily="34" charset="0"/>
                <a:ea typeface="Tahoma" pitchFamily="34" charset="0"/>
                <a:cs typeface="Tahoma" pitchFamily="34" charset="0"/>
              </a:rPr>
              <a:t> </a:t>
            </a:r>
            <a:endParaRPr lang="en-ZA" sz="2800" baseline="-25000" dirty="0" smtClean="0">
              <a:solidFill>
                <a:prstClr val="black"/>
              </a:solidFill>
              <a:latin typeface="Tahoma" pitchFamily="34" charset="0"/>
              <a:ea typeface="Tahoma" pitchFamily="34" charset="0"/>
              <a:cs typeface="Tahoma" pitchFamily="34" charset="0"/>
            </a:endParaRPr>
          </a:p>
          <a:p>
            <a:pPr eaLnBrk="1" hangingPunct="1">
              <a:spcBef>
                <a:spcPct val="20000"/>
              </a:spcBef>
              <a:buClr>
                <a:srgbClr val="006600"/>
              </a:buClr>
              <a:buSzPct val="60000"/>
              <a:buFont typeface="Wingdings" pitchFamily="2" charset="2"/>
              <a:buChar char="v"/>
            </a:pPr>
            <a:r>
              <a:rPr lang="en-ZA" sz="2800" baseline="-25000" dirty="0" smtClean="0">
                <a:solidFill>
                  <a:prstClr val="black"/>
                </a:solidFill>
                <a:latin typeface="Tahoma" pitchFamily="34" charset="0"/>
                <a:ea typeface="Tahoma" pitchFamily="34" charset="0"/>
                <a:cs typeface="Tahoma" pitchFamily="34" charset="0"/>
              </a:rPr>
              <a:t>Creating organisational stability,</a:t>
            </a:r>
            <a:r>
              <a:rPr lang="en-ZA" sz="2800" dirty="0" smtClean="0">
                <a:solidFill>
                  <a:prstClr val="black"/>
                </a:solidFill>
                <a:latin typeface="Tahoma" pitchFamily="34" charset="0"/>
                <a:ea typeface="Tahoma" pitchFamily="34" charset="0"/>
                <a:cs typeface="Tahoma" pitchFamily="34" charset="0"/>
              </a:rPr>
              <a:t> </a:t>
            </a:r>
            <a:r>
              <a:rPr lang="en-ZA" sz="2800" baseline="-25000" dirty="0" smtClean="0">
                <a:solidFill>
                  <a:prstClr val="black"/>
                </a:solidFill>
                <a:latin typeface="Tahoma" pitchFamily="34" charset="0"/>
                <a:ea typeface="Tahoma" pitchFamily="34" charset="0"/>
                <a:cs typeface="Tahoma" pitchFamily="34" charset="0"/>
              </a:rPr>
              <a:t>building stakeholder confidence towards NSG offerings and massified access to its learning and development programmes</a:t>
            </a:r>
            <a:endParaRPr lang="en-ZA" sz="2800" baseline="-25000" dirty="0">
              <a:solidFill>
                <a:prstClr val="black"/>
              </a:solidFill>
              <a:latin typeface="Tahoma" pitchFamily="34" charset="0"/>
              <a:ea typeface="Tahoma" pitchFamily="34" charset="0"/>
              <a:cs typeface="Tahoma" pitchFamily="34" charset="0"/>
            </a:endParaRPr>
          </a:p>
          <a:p>
            <a:pPr algn="just" eaLnBrk="1" hangingPunct="1">
              <a:spcBef>
                <a:spcPct val="20000"/>
              </a:spcBef>
              <a:buClr>
                <a:srgbClr val="006600"/>
              </a:buClr>
              <a:buSzPct val="60000"/>
              <a:buFont typeface="Wingdings" pitchFamily="2" charset="2"/>
              <a:buChar char="v"/>
            </a:pPr>
            <a:endParaRPr lang="en-ZA" sz="2000" baseline="-25000"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sz="2000" baseline="-25000" dirty="0" smtClean="0">
              <a:solidFill>
                <a:prstClr val="black"/>
              </a:solidFill>
              <a:latin typeface="Calibri"/>
            </a:endParaRPr>
          </a:p>
          <a:p>
            <a:pPr marL="285750" indent="-285750" algn="just" eaLnBrk="1" hangingPunct="1">
              <a:buFont typeface="Arial" pitchFamily="34" charset="0"/>
              <a:buChar char="•"/>
            </a:pPr>
            <a:endParaRPr lang="en-ZA" sz="2000" baseline="-250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dirty="0" smtClean="0">
              <a:solidFill>
                <a:prstClr val="black"/>
              </a:solidFill>
              <a:latin typeface="Gill Sans" pitchFamily="-52" charset="0"/>
            </a:endParaRPr>
          </a:p>
          <a:p>
            <a:pPr marL="285750" indent="-285750" algn="just" eaLnBrk="1" hangingPunct="1">
              <a:buFont typeface="Arial" pitchFamily="34" charset="0"/>
              <a:buChar char="•"/>
            </a:pPr>
            <a:endParaRPr lang="en-ZA" dirty="0">
              <a:solidFill>
                <a:prstClr val="black"/>
              </a:solidFill>
              <a:latin typeface="Gill Sans" pitchFamily="-52" charset="0"/>
            </a:endParaRPr>
          </a:p>
          <a:p>
            <a:pPr marL="285750" indent="-285750" algn="just"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xmlns="" val="225916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757363"/>
            <a:ext cx="8229600" cy="908720"/>
          </a:xfrm>
        </p:spPr>
        <p:txBody>
          <a:bodyPr>
            <a:normAutofit/>
          </a:bodyPr>
          <a:lstStyle/>
          <a:p>
            <a:r>
              <a:rPr lang="en-ZA" sz="3200" dirty="0" smtClean="0">
                <a:solidFill>
                  <a:srgbClr val="006600"/>
                </a:solidFill>
                <a:latin typeface="Tahoma" panose="020B0604030504040204" pitchFamily="34" charset="0"/>
                <a:ea typeface="Tahoma" panose="020B0604030504040204" pitchFamily="34" charset="0"/>
                <a:cs typeface="Tahoma" panose="020B0604030504040204" pitchFamily="34" charset="0"/>
              </a:rPr>
              <a:t>Enkosi, Realeboga, Dankie, Thank you</a:t>
            </a:r>
            <a:endParaRPr lang="en-ZA" sz="32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smtClean="0">
              <a:latin typeface="Calibri" pitchFamily="34" charset="0"/>
              <a:cs typeface="Calibri" pitchFamily="34" charset="0"/>
            </a:endParaRPr>
          </a:p>
          <a:p>
            <a:pPr marL="0" indent="0">
              <a:buClr>
                <a:srgbClr val="006600"/>
              </a:buClr>
              <a:buSzPct val="60000"/>
              <a:buNone/>
            </a:pPr>
            <a:endParaRPr lang="en-ZA" sz="1800" i="1"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228184" y="6381328"/>
            <a:ext cx="2133600" cy="365125"/>
          </a:xfrm>
        </p:spPr>
        <p:txBody>
          <a:bodyPr/>
          <a:lstStyle/>
          <a:p>
            <a:fld id="{1CE6738C-8955-4CF1-A256-1C49941BBB03}" type="slidenum">
              <a:rPr lang="en-ZA" smtClean="0">
                <a:solidFill>
                  <a:prstClr val="black">
                    <a:tint val="75000"/>
                  </a:prstClr>
                </a:solidFill>
              </a:rPr>
              <a:pPr/>
              <a:t>30</a:t>
            </a:fld>
            <a:endParaRPr lang="en-ZA">
              <a:solidFill>
                <a:prstClr val="black">
                  <a:tint val="75000"/>
                </a:prstClr>
              </a:solidFill>
            </a:endParaRPr>
          </a:p>
        </p:txBody>
      </p:sp>
      <p:pic>
        <p:nvPicPr>
          <p:cNvPr id="6" name="Picture 5" descr="C:\Users\DinoP\Documents\Annual Report 2013-14\Pictures for AR1314\ZKM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0450" y="1666083"/>
            <a:ext cx="2160240" cy="3563117"/>
          </a:xfrm>
          <a:prstGeom prst="rect">
            <a:avLst/>
          </a:prstGeom>
          <a:noFill/>
          <a:ln>
            <a:noFill/>
          </a:ln>
        </p:spPr>
      </p:pic>
    </p:spTree>
    <p:extLst>
      <p:ext uri="{BB962C8B-B14F-4D97-AF65-F5344CB8AC3E}">
        <p14:creationId xmlns:p14="http://schemas.microsoft.com/office/powerpoint/2010/main" xmlns="" val="1016481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692696"/>
          </a:xfrm>
        </p:spPr>
        <p:txBody>
          <a:bodyPr>
            <a:noAutofit/>
          </a:bodyPr>
          <a:lstStyle/>
          <a:p>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Strategic Overview  </a:t>
            </a:r>
            <a:r>
              <a:rPr lang="en-ZA" sz="2000"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t/>
            </a:r>
            <a:br>
              <a:rPr lang="en-ZA" sz="2000"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en-ZA" sz="1600" dirty="0" smtClean="0">
                <a:solidFill>
                  <a:srgbClr val="006600"/>
                </a:solidFill>
                <a:latin typeface="Tahoma" panose="020B0604030504040204" pitchFamily="34" charset="0"/>
                <a:ea typeface="Tahoma" panose="020B0604030504040204" pitchFamily="34" charset="0"/>
                <a:cs typeface="Tahoma" panose="020B0604030504040204" pitchFamily="34" charset="0"/>
              </a:rPr>
              <a:t>Alignment </a:t>
            </a:r>
            <a:r>
              <a:rPr lang="en-ZA" sz="1600" dirty="0">
                <a:solidFill>
                  <a:srgbClr val="006600"/>
                </a:solidFill>
                <a:latin typeface="Tahoma" panose="020B0604030504040204" pitchFamily="34" charset="0"/>
                <a:ea typeface="Tahoma" panose="020B0604030504040204" pitchFamily="34" charset="0"/>
                <a:cs typeface="Tahoma" panose="020B0604030504040204" pitchFamily="34" charset="0"/>
              </a:rPr>
              <a:t>to MPSA Priorities </a:t>
            </a:r>
          </a:p>
        </p:txBody>
      </p:sp>
      <p:sp>
        <p:nvSpPr>
          <p:cNvPr id="5" name="Content Placeholder 4"/>
          <p:cNvSpPr>
            <a:spLocks noGrp="1"/>
          </p:cNvSpPr>
          <p:nvPr>
            <p:ph idx="1"/>
          </p:nvPr>
        </p:nvSpPr>
        <p:spPr>
          <a:xfrm>
            <a:off x="107504" y="692696"/>
            <a:ext cx="9036496" cy="4953653"/>
          </a:xfrm>
          <a:ln>
            <a:noFill/>
          </a:ln>
        </p:spPr>
        <p:txBody>
          <a:bodyPr>
            <a:noAutofit/>
          </a:bodyPr>
          <a:lstStyle/>
          <a:p>
            <a:pPr marL="1714500" lvl="4" indent="0" algn="just">
              <a:spcBef>
                <a:spcPts val="0"/>
              </a:spcBef>
              <a:buClr>
                <a:srgbClr val="006600"/>
              </a:buClr>
              <a:buSzPct val="60000"/>
              <a:buNone/>
            </a:pPr>
            <a:endParaRPr lang="en-ZA" sz="16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eaLnBrk="0" hangingPunct="0">
              <a:lnSpc>
                <a:spcPct val="107000"/>
              </a:lnSpc>
              <a:spcAft>
                <a:spcPts val="0"/>
              </a:spcAft>
              <a:buClr>
                <a:srgbClr val="006600"/>
              </a:buClr>
              <a:buSzPct val="60000"/>
              <a:buFont typeface="Wingdings" panose="05000000000000000000" pitchFamily="2" charset="2"/>
              <a:buChar char="v"/>
              <a:tabLst>
                <a:tab pos="457200" algn="l"/>
              </a:tabLst>
            </a:pPr>
            <a:r>
              <a:rPr lang="en-ZA" sz="1800" dirty="0" smtClean="0">
                <a:solidFill>
                  <a:prstClr val="black"/>
                </a:solidFill>
                <a:latin typeface="Tahoma" pitchFamily="34" charset="0"/>
                <a:ea typeface="Tahoma" pitchFamily="34" charset="0"/>
                <a:cs typeface="Tahoma" pitchFamily="34" charset="0"/>
              </a:rPr>
              <a:t>The National </a:t>
            </a:r>
            <a:r>
              <a:rPr lang="en-ZA" sz="1800" dirty="0">
                <a:solidFill>
                  <a:prstClr val="black"/>
                </a:solidFill>
                <a:latin typeface="Tahoma" pitchFamily="34" charset="0"/>
                <a:ea typeface="Tahoma" pitchFamily="34" charset="0"/>
                <a:cs typeface="Tahoma" pitchFamily="34" charset="0"/>
              </a:rPr>
              <a:t>School of Government will </a:t>
            </a:r>
            <a:endParaRPr lang="en-ZA" sz="1800" dirty="0" smtClean="0">
              <a:solidFill>
                <a:prstClr val="black"/>
              </a:solidFill>
              <a:latin typeface="Tahoma" pitchFamily="34" charset="0"/>
              <a:ea typeface="Tahoma" pitchFamily="34" charset="0"/>
              <a:cs typeface="Tahoma" pitchFamily="34" charset="0"/>
            </a:endParaRP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Refine </a:t>
            </a:r>
            <a:r>
              <a:rPr lang="en-ZA" sz="1600" dirty="0" smtClean="0">
                <a:solidFill>
                  <a:srgbClr val="414751"/>
                </a:solidFill>
                <a:latin typeface="Arial Narrow"/>
                <a:ea typeface="Times New Roman"/>
                <a:cs typeface="Times New Roman"/>
              </a:rPr>
              <a:t>strategy </a:t>
            </a:r>
            <a:r>
              <a:rPr lang="en-ZA" sz="1600" dirty="0">
                <a:solidFill>
                  <a:srgbClr val="414751"/>
                </a:solidFill>
                <a:latin typeface="Arial Narrow"/>
                <a:ea typeface="Times New Roman"/>
                <a:cs typeface="Times New Roman"/>
              </a:rPr>
              <a:t>for the roll out of the Compulsory Induction </a:t>
            </a:r>
            <a:r>
              <a:rPr lang="en-ZA" sz="1600" dirty="0" smtClean="0">
                <a:solidFill>
                  <a:srgbClr val="414751"/>
                </a:solidFill>
                <a:latin typeface="Arial Narrow"/>
                <a:ea typeface="Times New Roman"/>
                <a:cs typeface="Times New Roman"/>
              </a:rPr>
              <a:t>Programme</a:t>
            </a:r>
          </a:p>
          <a:p>
            <a:pPr marL="735012" lvl="1" eaLnBrk="0" hangingPunct="0">
              <a:lnSpc>
                <a:spcPct val="107000"/>
              </a:lnSpc>
              <a:buClr>
                <a:srgbClr val="C00000"/>
              </a:buClr>
              <a:buSzPct val="60000"/>
              <a:tabLst>
                <a:tab pos="457200" algn="l"/>
              </a:tabLst>
            </a:pPr>
            <a:r>
              <a:rPr lang="en-ZA" sz="1600" dirty="0" smtClean="0">
                <a:solidFill>
                  <a:srgbClr val="414751"/>
                </a:solidFill>
                <a:latin typeface="Arial Narrow"/>
                <a:ea typeface="Times New Roman"/>
                <a:cs typeface="Times New Roman"/>
              </a:rPr>
              <a:t>Give more focus to training of frontline staff</a:t>
            </a:r>
          </a:p>
          <a:p>
            <a:pPr eaLnBrk="0" hangingPunct="0">
              <a:lnSpc>
                <a:spcPct val="107000"/>
              </a:lnSpc>
              <a:buClr>
                <a:srgbClr val="006600"/>
              </a:buClr>
              <a:buSzPct val="60000"/>
              <a:buFont typeface="Wingdings" panose="05000000000000000000" pitchFamily="2" charset="2"/>
              <a:buChar char="v"/>
              <a:tabLst>
                <a:tab pos="457200" algn="l"/>
              </a:tabLst>
            </a:pPr>
            <a:r>
              <a:rPr lang="en-ZA" sz="1800" dirty="0" smtClean="0">
                <a:solidFill>
                  <a:prstClr val="black"/>
                </a:solidFill>
                <a:latin typeface="Tahoma" pitchFamily="34" charset="0"/>
                <a:ea typeface="Tahoma" pitchFamily="34" charset="0"/>
                <a:cs typeface="Tahoma" pitchFamily="34" charset="0"/>
              </a:rPr>
              <a:t>The </a:t>
            </a:r>
            <a:r>
              <a:rPr lang="en-ZA" sz="1800" dirty="0">
                <a:solidFill>
                  <a:prstClr val="black"/>
                </a:solidFill>
                <a:latin typeface="Tahoma" pitchFamily="34" charset="0"/>
                <a:ea typeface="Tahoma" pitchFamily="34" charset="0"/>
                <a:cs typeface="Tahoma" pitchFamily="34" charset="0"/>
              </a:rPr>
              <a:t>National School of</a:t>
            </a:r>
            <a:r>
              <a:rPr lang="en-ZA" sz="1800" dirty="0">
                <a:solidFill>
                  <a:srgbClr val="414751"/>
                </a:solidFill>
                <a:latin typeface="Arial Narrow"/>
                <a:ea typeface="Times New Roman"/>
                <a:cs typeface="Times New Roman"/>
              </a:rPr>
              <a:t> </a:t>
            </a:r>
            <a:r>
              <a:rPr lang="en-ZA" sz="1800" dirty="0">
                <a:solidFill>
                  <a:prstClr val="black"/>
                </a:solidFill>
                <a:latin typeface="Tahoma" pitchFamily="34" charset="0"/>
                <a:ea typeface="Tahoma" pitchFamily="34" charset="0"/>
                <a:cs typeface="Tahoma" pitchFamily="34" charset="0"/>
              </a:rPr>
              <a:t>Government will support </a:t>
            </a:r>
            <a:r>
              <a:rPr lang="en-ZA" sz="1800" dirty="0" smtClean="0">
                <a:solidFill>
                  <a:prstClr val="black"/>
                </a:solidFill>
                <a:latin typeface="Tahoma" pitchFamily="34" charset="0"/>
                <a:ea typeface="Tahoma" pitchFamily="34" charset="0"/>
                <a:cs typeface="Tahoma" pitchFamily="34" charset="0"/>
              </a:rPr>
              <a:t>the implementation of the directive in relation to compulsory capacity development, mandatory training days and  minimum entry requirements for SMS;  </a:t>
            </a: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Compulsory training and mandatory training</a:t>
            </a: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Pre-entry requirement for SMS</a:t>
            </a: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Specific training for Heads of Departments  </a:t>
            </a:r>
          </a:p>
          <a:p>
            <a:pPr lvl="0" algn="just">
              <a:lnSpc>
                <a:spcPct val="107000"/>
              </a:lnSpc>
              <a:buClr>
                <a:srgbClr val="006600"/>
              </a:buClr>
              <a:buSzPts val="900"/>
              <a:buFont typeface="Wingdings" panose="05000000000000000000" pitchFamily="2" charset="2"/>
              <a:buChar char="v"/>
            </a:pPr>
            <a:r>
              <a:rPr lang="en-ZA" sz="1800" dirty="0" smtClean="0">
                <a:solidFill>
                  <a:prstClr val="black"/>
                </a:solidFill>
                <a:latin typeface="Tahoma" pitchFamily="34" charset="0"/>
                <a:ea typeface="Tahoma" pitchFamily="34" charset="0"/>
                <a:cs typeface="Tahoma" pitchFamily="34" charset="0"/>
              </a:rPr>
              <a:t>Training </a:t>
            </a:r>
            <a:r>
              <a:rPr lang="en-ZA" sz="1800" dirty="0">
                <a:solidFill>
                  <a:prstClr val="black"/>
                </a:solidFill>
                <a:latin typeface="Tahoma" pitchFamily="34" charset="0"/>
                <a:ea typeface="Tahoma" pitchFamily="34" charset="0"/>
                <a:cs typeface="Tahoma" pitchFamily="34" charset="0"/>
              </a:rPr>
              <a:t>focus will </a:t>
            </a:r>
            <a:r>
              <a:rPr lang="en-ZA" sz="1800" dirty="0" smtClean="0">
                <a:solidFill>
                  <a:prstClr val="black"/>
                </a:solidFill>
                <a:latin typeface="Tahoma" pitchFamily="34" charset="0"/>
                <a:ea typeface="Tahoma" pitchFamily="34" charset="0"/>
                <a:cs typeface="Tahoma" pitchFamily="34" charset="0"/>
              </a:rPr>
              <a:t>be geared to support the following;</a:t>
            </a:r>
            <a:endParaRPr lang="en-ZA" sz="1800" dirty="0">
              <a:solidFill>
                <a:prstClr val="black"/>
              </a:solidFill>
              <a:latin typeface="Tahoma" pitchFamily="34" charset="0"/>
              <a:ea typeface="Tahoma" pitchFamily="34" charset="0"/>
              <a:cs typeface="Tahoma" pitchFamily="34" charset="0"/>
            </a:endParaRP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Closing  identified development gaps as determined by a competency assessment and/or a performance assessment at specific performer level.</a:t>
            </a: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A combination of generic and technical/ professional training over a three year performance cycle (18 day minimum period) </a:t>
            </a:r>
          </a:p>
          <a:p>
            <a:pPr marL="735012" lvl="1" eaLnBrk="0" hangingPunct="0">
              <a:lnSpc>
                <a:spcPct val="107000"/>
              </a:lnSpc>
              <a:buClr>
                <a:srgbClr val="C00000"/>
              </a:buClr>
              <a:buSzPct val="60000"/>
              <a:tabLst>
                <a:tab pos="457200" algn="l"/>
              </a:tabLst>
            </a:pPr>
            <a:r>
              <a:rPr lang="en-ZA" sz="1600" dirty="0">
                <a:solidFill>
                  <a:srgbClr val="414751"/>
                </a:solidFill>
                <a:latin typeface="Arial Narrow"/>
                <a:ea typeface="Times New Roman"/>
                <a:cs typeface="Times New Roman"/>
              </a:rPr>
              <a:t>Prescribed minimum entry requirements into SMS and movement within the SMS,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Tree>
    <p:extLst>
      <p:ext uri="{BB962C8B-B14F-4D97-AF65-F5344CB8AC3E}">
        <p14:creationId xmlns:p14="http://schemas.microsoft.com/office/powerpoint/2010/main" xmlns="" val="361315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908720"/>
          </a:xfrm>
        </p:spPr>
        <p:txBody>
          <a:bodyPr>
            <a:normAutofit/>
          </a:bodyPr>
          <a:lstStyle/>
          <a:p>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Budget Programme Structure  of the NSG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6" name="Subtitle 2"/>
          <p:cNvSpPr txBox="1">
            <a:spLocks noGrp="1"/>
          </p:cNvSpPr>
          <p:nvPr>
            <p:ph idx="1"/>
          </p:nvPr>
        </p:nvSpPr>
        <p:spPr bwMode="auto">
          <a:xfrm>
            <a:off x="323528" y="836712"/>
            <a:ext cx="7993063" cy="495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eaLnBrk="1" hangingPunct="1">
              <a:spcBef>
                <a:spcPct val="20000"/>
              </a:spcBef>
              <a:buNone/>
            </a:pPr>
            <a:endParaRPr lang="en-ZA" sz="1800" b="1" dirty="0" smtClean="0">
              <a:latin typeface="Tahoma" panose="020B0604030504040204" pitchFamily="34" charset="0"/>
              <a:ea typeface="Tahoma" panose="020B0604030504040204" pitchFamily="34" charset="0"/>
              <a:cs typeface="Tahoma" panose="020B0604030504040204" pitchFamily="34" charset="0"/>
            </a:endParaRPr>
          </a:p>
          <a:p>
            <a:pPr marL="0" lvl="0" indent="0" eaLnBrk="1" hangingPunct="1">
              <a:buNone/>
            </a:pPr>
            <a:r>
              <a:rPr lang="en-ZA" sz="1900" b="1" dirty="0">
                <a:solidFill>
                  <a:prstClr val="black"/>
                </a:solidFill>
                <a:latin typeface="Tahoma" pitchFamily="34" charset="0"/>
                <a:ea typeface="Tahoma" pitchFamily="34" charset="0"/>
                <a:cs typeface="Tahoma" pitchFamily="34" charset="0"/>
              </a:rPr>
              <a:t>Programme 1: Administration</a:t>
            </a:r>
          </a:p>
          <a:p>
            <a:pPr marL="0" lvl="0" indent="0" eaLnBrk="1" hangingPunct="1">
              <a:buNone/>
            </a:pPr>
            <a:endParaRPr lang="en-ZA"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eaLnBrk="1" hangingPunct="1">
              <a:buClr>
                <a:srgbClr val="C00000"/>
              </a:buClr>
              <a:buSzPct val="60000"/>
            </a:pPr>
            <a:r>
              <a:rPr lang="en-ZA" sz="1900" dirty="0">
                <a:solidFill>
                  <a:prstClr val="black"/>
                </a:solidFill>
                <a:latin typeface="Tahoma" pitchFamily="34" charset="0"/>
                <a:ea typeface="Tahoma" pitchFamily="34" charset="0"/>
                <a:cs typeface="Tahoma" pitchFamily="34" charset="0"/>
              </a:rPr>
              <a:t>Office of the Principal, comprising of Finance and Internal </a:t>
            </a:r>
            <a:r>
              <a:rPr lang="en-ZA" sz="1900" dirty="0" smtClean="0">
                <a:solidFill>
                  <a:prstClr val="black"/>
                </a:solidFill>
                <a:latin typeface="Tahoma" pitchFamily="34" charset="0"/>
                <a:ea typeface="Tahoma" pitchFamily="34" charset="0"/>
                <a:cs typeface="Tahoma" pitchFamily="34" charset="0"/>
              </a:rPr>
              <a:t>Audit, </a:t>
            </a:r>
            <a:r>
              <a:rPr lang="en-ZA" sz="1900" dirty="0">
                <a:solidFill>
                  <a:prstClr val="black"/>
                </a:solidFill>
                <a:latin typeface="Tahoma" pitchFamily="34" charset="0"/>
                <a:ea typeface="Tahoma" pitchFamily="34" charset="0"/>
                <a:cs typeface="Tahoma" pitchFamily="34" charset="0"/>
              </a:rPr>
              <a:t>International &amp; Special Projects, Communications </a:t>
            </a:r>
          </a:p>
          <a:p>
            <a:pPr lvl="1" eaLnBrk="1" hangingPunct="1">
              <a:buClr>
                <a:srgbClr val="C00000"/>
              </a:buClr>
              <a:buSzPct val="60000"/>
            </a:pPr>
            <a:endParaRPr lang="en-ZA" sz="1900" dirty="0">
              <a:solidFill>
                <a:prstClr val="black"/>
              </a:solidFill>
              <a:latin typeface="Tahoma" pitchFamily="34" charset="0"/>
              <a:ea typeface="Tahoma" pitchFamily="34" charset="0"/>
              <a:cs typeface="Tahoma" pitchFamily="34" charset="0"/>
            </a:endParaRPr>
          </a:p>
          <a:p>
            <a:pPr lvl="1" eaLnBrk="1" hangingPunct="1">
              <a:buClr>
                <a:srgbClr val="C00000"/>
              </a:buClr>
              <a:buSzPct val="60000"/>
            </a:pPr>
            <a:r>
              <a:rPr lang="en-ZA" sz="1900" dirty="0">
                <a:solidFill>
                  <a:prstClr val="black"/>
                </a:solidFill>
                <a:latin typeface="Tahoma" pitchFamily="34" charset="0"/>
                <a:ea typeface="Tahoma" pitchFamily="34" charset="0"/>
                <a:cs typeface="Tahoma" pitchFamily="34" charset="0"/>
              </a:rPr>
              <a:t>Corporate Management comprising of Strategic Planning and ICT, Corporate Services, as well as Legal and Contract Management </a:t>
            </a:r>
          </a:p>
          <a:p>
            <a:pPr marL="0" indent="0" eaLnBrk="1" hangingPunct="1">
              <a:spcBef>
                <a:spcPct val="20000"/>
              </a:spcBef>
              <a:buNone/>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r>
              <a:rPr lang="en-ZA" sz="1900" b="1" dirty="0">
                <a:solidFill>
                  <a:prstClr val="black"/>
                </a:solidFill>
                <a:latin typeface="Tahoma" pitchFamily="34" charset="0"/>
                <a:ea typeface="Tahoma" pitchFamily="34" charset="0"/>
                <a:cs typeface="Tahoma" pitchFamily="34" charset="0"/>
              </a:rPr>
              <a:t>Programme 2: Public Sector Organisational and Staff Development </a:t>
            </a:r>
          </a:p>
          <a:p>
            <a:pPr marL="0" indent="0" eaLnBrk="1" hangingPunct="1">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lvl="1" eaLnBrk="1" hangingPunct="1">
              <a:buClr>
                <a:srgbClr val="C00000"/>
              </a:buClr>
              <a:buSzPct val="60000"/>
            </a:pPr>
            <a:r>
              <a:rPr lang="en-ZA" sz="1900" dirty="0">
                <a:solidFill>
                  <a:prstClr val="black"/>
                </a:solidFill>
                <a:latin typeface="Tahoma" pitchFamily="34" charset="0"/>
                <a:ea typeface="Tahoma" pitchFamily="34" charset="0"/>
                <a:cs typeface="Tahoma" pitchFamily="34" charset="0"/>
              </a:rPr>
              <a:t>Training Policy and Planning comprising of Research and Innovation, Monitoring and Evaluation: (Curriculum Policy and Planning Coordination, Training Quality Assurance - Norms and Standards not created) ,</a:t>
            </a:r>
          </a:p>
          <a:p>
            <a:pPr lvl="1" eaLnBrk="1" hangingPunct="1">
              <a:buClr>
                <a:srgbClr val="C00000"/>
              </a:buClr>
              <a:buSzPct val="60000"/>
            </a:pPr>
            <a:endParaRPr lang="en-ZA" sz="1900" dirty="0">
              <a:solidFill>
                <a:prstClr val="black"/>
              </a:solidFill>
              <a:latin typeface="Tahoma" pitchFamily="34" charset="0"/>
              <a:ea typeface="Tahoma" pitchFamily="34" charset="0"/>
              <a:cs typeface="Tahoma" pitchFamily="34" charset="0"/>
            </a:endParaRPr>
          </a:p>
          <a:p>
            <a:pPr lvl="1" eaLnBrk="1" hangingPunct="1">
              <a:buClr>
                <a:srgbClr val="C00000"/>
              </a:buClr>
              <a:buSzPct val="60000"/>
            </a:pPr>
            <a:r>
              <a:rPr lang="en-ZA" sz="1900" dirty="0">
                <a:solidFill>
                  <a:prstClr val="black"/>
                </a:solidFill>
                <a:latin typeface="Tahoma" pitchFamily="34" charset="0"/>
                <a:ea typeface="Tahoma" pitchFamily="34" charset="0"/>
                <a:cs typeface="Tahoma" pitchFamily="34" charset="0"/>
              </a:rPr>
              <a:t>Training Management and Delivery comprising </a:t>
            </a:r>
            <a:r>
              <a:rPr lang="en-ZA" sz="1900" dirty="0" smtClean="0">
                <a:solidFill>
                  <a:prstClr val="black"/>
                </a:solidFill>
                <a:latin typeface="Tahoma" pitchFamily="34" charset="0"/>
                <a:ea typeface="Tahoma" pitchFamily="34" charset="0"/>
                <a:cs typeface="Tahoma" pitchFamily="34" charset="0"/>
              </a:rPr>
              <a:t>of Induction</a:t>
            </a:r>
            <a:r>
              <a:rPr lang="en-ZA" sz="1900" dirty="0">
                <a:solidFill>
                  <a:prstClr val="black"/>
                </a:solidFill>
                <a:latin typeface="Tahoma" pitchFamily="34" charset="0"/>
                <a:ea typeface="Tahoma" pitchFamily="34" charset="0"/>
                <a:cs typeface="Tahoma" pitchFamily="34" charset="0"/>
              </a:rPr>
              <a:t>, Leadership, Administration, Management, Technical Support  and Marketing</a:t>
            </a:r>
          </a:p>
          <a:p>
            <a:pPr lvl="1" eaLnBrk="1" hangingPunct="1">
              <a:buClr>
                <a:srgbClr val="C00000"/>
              </a:buClr>
              <a:buSzPct val="60000"/>
            </a:pPr>
            <a:endParaRPr lang="en-ZA" sz="1900" dirty="0">
              <a:solidFill>
                <a:prstClr val="black"/>
              </a:solidFill>
              <a:latin typeface="Tahoma" pitchFamily="34" charset="0"/>
              <a:ea typeface="Tahoma" pitchFamily="34" charset="0"/>
              <a:cs typeface="Tahoma" pitchFamily="34" charset="0"/>
            </a:endParaRPr>
          </a:p>
          <a:p>
            <a:pPr lvl="1" eaLnBrk="1" hangingPunct="1">
              <a:buClr>
                <a:srgbClr val="C00000"/>
              </a:buClr>
              <a:buSzPct val="60000"/>
            </a:pPr>
            <a:r>
              <a:rPr lang="en-ZA" sz="1900" dirty="0">
                <a:solidFill>
                  <a:prstClr val="black"/>
                </a:solidFill>
                <a:latin typeface="Tahoma" pitchFamily="34" charset="0"/>
                <a:ea typeface="Tahoma" pitchFamily="34" charset="0"/>
                <a:cs typeface="Tahoma" pitchFamily="34" charset="0"/>
              </a:rPr>
              <a:t>Specialised Services comprising of NSG Curriculum Design and Development, Quality Assurance, Accreditation, and ELearning</a:t>
            </a:r>
          </a:p>
          <a:p>
            <a:pPr lvl="1" algn="just" eaLnBrk="1" hangingPunct="1">
              <a:buClr>
                <a:srgbClr val="C00000"/>
              </a:buClr>
              <a:buSzPct val="60000"/>
            </a:pPr>
            <a:endParaRPr lang="en-ZA" sz="19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67295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Non-financial Performance for 2015/16</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183512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Summary of QTR </a:t>
            </a: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3:  Sub-Programme Performance</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07701591"/>
              </p:ext>
            </p:extLst>
          </p:nvPr>
        </p:nvGraphicFramePr>
        <p:xfrm>
          <a:off x="0" y="836712"/>
          <a:ext cx="9144000" cy="5055947"/>
        </p:xfrm>
        <a:graphic>
          <a:graphicData uri="http://schemas.openxmlformats.org/drawingml/2006/table">
            <a:tbl>
              <a:tblPr firstRow="1" bandRow="1">
                <a:tableStyleId>{F5AB1C69-6EDB-4FF4-983F-18BD219EF322}</a:tableStyleId>
              </a:tblPr>
              <a:tblGrid>
                <a:gridCol w="2286000"/>
                <a:gridCol w="1853952"/>
                <a:gridCol w="2232248"/>
                <a:gridCol w="2771800"/>
              </a:tblGrid>
              <a:tr h="921437">
                <a:tc>
                  <a:txBody>
                    <a:bodyPr/>
                    <a:lstStyle/>
                    <a:p>
                      <a:pPr>
                        <a:spcAft>
                          <a:spcPts val="0"/>
                        </a:spcAft>
                      </a:pPr>
                      <a:r>
                        <a:rPr lang="en-ZA" sz="1400" dirty="0">
                          <a:effectLst/>
                        </a:rPr>
                        <a:t>Branch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spcAft>
                          <a:spcPts val="0"/>
                        </a:spcAft>
                      </a:pPr>
                      <a:r>
                        <a:rPr lang="en-ZA" sz="1400" dirty="0">
                          <a:effectLst/>
                        </a:rPr>
                        <a:t>Annual Performance Targets </a:t>
                      </a:r>
                      <a:r>
                        <a:rPr lang="en-ZA" sz="1400" dirty="0" smtClean="0">
                          <a:effectLst/>
                        </a:rPr>
                        <a:t>as</a:t>
                      </a:r>
                      <a:r>
                        <a:rPr lang="en-ZA" sz="1400" baseline="0" dirty="0" smtClean="0">
                          <a:effectLst/>
                        </a:rPr>
                        <a:t> Per Operational plans</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spcAft>
                          <a:spcPts val="0"/>
                        </a:spcAft>
                      </a:pPr>
                      <a:r>
                        <a:rPr lang="en-ZA" sz="1400" dirty="0">
                          <a:effectLst/>
                        </a:rPr>
                        <a:t>Achieved Targets / Milestone </a:t>
                      </a:r>
                      <a:r>
                        <a:rPr lang="en-ZA" sz="1400" dirty="0" smtClean="0">
                          <a:effectLst/>
                        </a:rPr>
                        <a:t>Based</a:t>
                      </a:r>
                      <a:r>
                        <a:rPr lang="en-ZA" sz="1400" baseline="0" dirty="0" smtClean="0">
                          <a:effectLst/>
                        </a:rPr>
                        <a:t> on </a:t>
                      </a:r>
                      <a:r>
                        <a:rPr lang="en-ZA" sz="1400" dirty="0" smtClean="0">
                          <a:effectLst/>
                        </a:rPr>
                        <a:t> Quarter</a:t>
                      </a:r>
                      <a:r>
                        <a:rPr lang="en-ZA" sz="1400" baseline="0" dirty="0" smtClean="0">
                          <a:effectLst/>
                        </a:rPr>
                        <a:t> 3 Targets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spcAft>
                          <a:spcPts val="0"/>
                        </a:spcAft>
                      </a:pPr>
                      <a:r>
                        <a:rPr lang="en-ZA" sz="1400" dirty="0">
                          <a:effectLst/>
                        </a:rPr>
                        <a:t>Indicators to be closely monitored/ </a:t>
                      </a:r>
                      <a:endParaRPr lang="en-ZA" sz="1400" dirty="0" smtClean="0">
                        <a:effectLst/>
                      </a:endParaRPr>
                    </a:p>
                    <a:p>
                      <a:pPr>
                        <a:spcAft>
                          <a:spcPts val="0"/>
                        </a:spcAft>
                      </a:pPr>
                      <a:r>
                        <a:rPr lang="en-ZA" sz="1400" dirty="0" smtClean="0">
                          <a:effectLst/>
                        </a:rPr>
                        <a:t>Contributing </a:t>
                      </a:r>
                      <a:r>
                        <a:rPr lang="en-ZA" sz="1400" dirty="0">
                          <a:effectLst/>
                        </a:rPr>
                        <a:t>areas to targets not achieved</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r>
              <a:tr h="590731">
                <a:tc>
                  <a:txBody>
                    <a:bodyPr/>
                    <a:lstStyle/>
                    <a:p>
                      <a:pPr>
                        <a:spcAft>
                          <a:spcPts val="0"/>
                        </a:spcAft>
                      </a:pPr>
                      <a:r>
                        <a:rPr lang="en-ZA" sz="1400" dirty="0">
                          <a:effectLst/>
                        </a:rPr>
                        <a:t>Training Management and Delivery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marL="0" algn="r" defTabSz="914400" rtl="0" eaLnBrk="1" latinLnBrk="0" hangingPunct="1">
                        <a:spcAft>
                          <a:spcPts val="0"/>
                        </a:spcAft>
                      </a:pPr>
                      <a:r>
                        <a:rPr lang="en-ZA" sz="1400" kern="1200" dirty="0" smtClean="0">
                          <a:effectLst/>
                        </a:rPr>
                        <a:t>17</a:t>
                      </a:r>
                      <a:endParaRPr lang="en-ZA" sz="1400" kern="1200" dirty="0">
                        <a:solidFill>
                          <a:schemeClr val="dk1"/>
                        </a:solidFill>
                        <a:effectLst/>
                        <a:latin typeface="+mn-lt"/>
                        <a:ea typeface="+mn-ea"/>
                        <a:cs typeface="+mn-cs"/>
                      </a:endParaRPr>
                    </a:p>
                  </a:txBody>
                  <a:tcPr marL="46288" marR="46288" marT="0" marB="0"/>
                </a:tc>
                <a:tc>
                  <a:txBody>
                    <a:bodyPr/>
                    <a:lstStyle/>
                    <a:p>
                      <a:pPr marL="0" algn="r" defTabSz="914400" rtl="0" eaLnBrk="1" latinLnBrk="0" hangingPunct="1">
                        <a:spcAft>
                          <a:spcPts val="0"/>
                        </a:spcAft>
                      </a:pPr>
                      <a:r>
                        <a:rPr lang="en-ZA" sz="1400" kern="1200" dirty="0" smtClean="0">
                          <a:effectLst/>
                        </a:rPr>
                        <a:t>8</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Low turn</a:t>
                      </a:r>
                      <a:r>
                        <a:rPr lang="en-ZA" sz="1400" kern="1200" baseline="0" dirty="0" smtClean="0">
                          <a:effectLst/>
                        </a:rPr>
                        <a:t> around in the uptake of all four training stream</a:t>
                      </a:r>
                      <a:endParaRPr lang="en-US" sz="1400" kern="1200" dirty="0">
                        <a:solidFill>
                          <a:schemeClr val="dk1"/>
                        </a:solidFill>
                        <a:effectLst/>
                        <a:latin typeface="+mn-lt"/>
                        <a:ea typeface="+mn-ea"/>
                        <a:cs typeface="+mn-cs"/>
                      </a:endParaRPr>
                    </a:p>
                  </a:txBody>
                  <a:tcPr/>
                </a:tc>
              </a:tr>
              <a:tr h="570394">
                <a:tc>
                  <a:txBody>
                    <a:bodyPr/>
                    <a:lstStyle/>
                    <a:p>
                      <a:pPr>
                        <a:spcAft>
                          <a:spcPts val="0"/>
                        </a:spcAft>
                      </a:pPr>
                      <a:r>
                        <a:rPr lang="en-ZA" sz="1400" dirty="0">
                          <a:effectLst/>
                        </a:rPr>
                        <a:t>Training Policy and Planning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lgn="r">
                        <a:spcAft>
                          <a:spcPts val="0"/>
                        </a:spcAft>
                      </a:pPr>
                      <a:r>
                        <a:rPr lang="en-ZA" sz="1400" dirty="0">
                          <a:effectLst/>
                        </a:rPr>
                        <a:t>13</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marL="0" algn="r" defTabSz="914400" rtl="0" eaLnBrk="1" latinLnBrk="0" hangingPunct="1">
                        <a:spcAft>
                          <a:spcPts val="0"/>
                        </a:spcAft>
                      </a:pPr>
                      <a:r>
                        <a:rPr lang="en-ZA" sz="1400" kern="1200" dirty="0" smtClean="0">
                          <a:effectLst/>
                        </a:rPr>
                        <a:t>13</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a:t>
                      </a:r>
                      <a:endParaRPr lang="en-US" sz="1400" kern="1200" dirty="0">
                        <a:solidFill>
                          <a:schemeClr val="dk1"/>
                        </a:solidFill>
                        <a:effectLst/>
                        <a:latin typeface="+mn-lt"/>
                        <a:ea typeface="+mn-ea"/>
                        <a:cs typeface="+mn-cs"/>
                      </a:endParaRPr>
                    </a:p>
                  </a:txBody>
                  <a:tcPr/>
                </a:tc>
              </a:tr>
              <a:tr h="653900">
                <a:tc>
                  <a:txBody>
                    <a:bodyPr/>
                    <a:lstStyle/>
                    <a:p>
                      <a:pPr>
                        <a:spcAft>
                          <a:spcPts val="0"/>
                        </a:spcAft>
                      </a:pPr>
                      <a:r>
                        <a:rPr lang="en-ZA" sz="1400" dirty="0">
                          <a:effectLst/>
                        </a:rPr>
                        <a:t>Specialised Services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lgn="r">
                        <a:spcAft>
                          <a:spcPts val="0"/>
                        </a:spcAft>
                      </a:pPr>
                      <a:r>
                        <a:rPr lang="en-ZA" sz="1400" dirty="0">
                          <a:effectLst/>
                        </a:rPr>
                        <a:t>5</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marL="0" algn="r" defTabSz="914400" rtl="0" eaLnBrk="1" latinLnBrk="0" hangingPunct="1">
                        <a:spcAft>
                          <a:spcPts val="0"/>
                        </a:spcAft>
                      </a:pPr>
                      <a:r>
                        <a:rPr lang="en-ZA" sz="1400" kern="1200" dirty="0" smtClean="0">
                          <a:effectLst/>
                        </a:rPr>
                        <a:t>5</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a:t>
                      </a:r>
                      <a:endParaRPr lang="en-US" sz="1400" kern="1200" dirty="0">
                        <a:solidFill>
                          <a:schemeClr val="dk1"/>
                        </a:solidFill>
                        <a:effectLst/>
                        <a:latin typeface="+mn-lt"/>
                        <a:ea typeface="+mn-ea"/>
                        <a:cs typeface="+mn-cs"/>
                      </a:endParaRPr>
                    </a:p>
                  </a:txBody>
                  <a:tcPr/>
                </a:tc>
              </a:tr>
              <a:tr h="906337">
                <a:tc>
                  <a:txBody>
                    <a:bodyPr/>
                    <a:lstStyle/>
                    <a:p>
                      <a:pPr>
                        <a:spcAft>
                          <a:spcPts val="0"/>
                        </a:spcAft>
                      </a:pPr>
                      <a:r>
                        <a:rPr lang="en-ZA" sz="1400" dirty="0">
                          <a:effectLst/>
                        </a:rPr>
                        <a:t>Corporate Management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algn="r">
                        <a:spcAft>
                          <a:spcPts val="0"/>
                        </a:spcAft>
                      </a:pPr>
                      <a:r>
                        <a:rPr lang="en-ZA" sz="1400" dirty="0" smtClean="0">
                          <a:effectLst/>
                        </a:rPr>
                        <a:t>23</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marL="0" algn="r" defTabSz="914400" rtl="0" eaLnBrk="1" latinLnBrk="0" hangingPunct="1">
                        <a:spcAft>
                          <a:spcPts val="0"/>
                        </a:spcAft>
                      </a:pPr>
                      <a:r>
                        <a:rPr lang="en-US" sz="1400" kern="1200" dirty="0" smtClean="0">
                          <a:effectLst/>
                        </a:rPr>
                        <a:t>9</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Policies: Leave Utilisation SOP; Protection against Sexual Harassment Policy implemented.</a:t>
                      </a:r>
                    </a:p>
                    <a:p>
                      <a:pPr marL="0" algn="l" defTabSz="914400" rtl="0" eaLnBrk="1" latinLnBrk="0" hangingPunct="1">
                        <a:spcAft>
                          <a:spcPts val="0"/>
                        </a:spcAft>
                      </a:pPr>
                      <a:r>
                        <a:rPr lang="en-GB" sz="1400" dirty="0" smtClean="0">
                          <a:effectLst/>
                        </a:rPr>
                        <a:t>Compliance Reporting: MPAT</a:t>
                      </a:r>
                      <a:r>
                        <a:rPr lang="en-GB" sz="1400" baseline="0" dirty="0" smtClean="0">
                          <a:effectLst/>
                        </a:rPr>
                        <a:t> ratings</a:t>
                      </a:r>
                      <a:endParaRPr lang="en-US" sz="1400" b="0" kern="1200" dirty="0">
                        <a:solidFill>
                          <a:schemeClr val="dk1"/>
                        </a:solidFill>
                        <a:effectLst/>
                        <a:latin typeface="+mn-lt"/>
                        <a:ea typeface="+mn-ea"/>
                        <a:cs typeface="+mn-cs"/>
                      </a:endParaRPr>
                    </a:p>
                  </a:txBody>
                  <a:tcPr/>
                </a:tc>
              </a:tr>
              <a:tr h="406006">
                <a:tc>
                  <a:txBody>
                    <a:bodyPr/>
                    <a:lstStyle/>
                    <a:p>
                      <a:pPr>
                        <a:spcAft>
                          <a:spcPts val="0"/>
                        </a:spcAft>
                      </a:pPr>
                      <a:r>
                        <a:rPr lang="en-ZA" sz="1400" dirty="0">
                          <a:effectLst/>
                        </a:rPr>
                        <a:t>Finance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46288" marR="46288" marT="0" marB="0"/>
                </a:tc>
                <a:tc>
                  <a:txBody>
                    <a:bodyPr/>
                    <a:lstStyle/>
                    <a:p>
                      <a:pPr marL="0" algn="r" defTabSz="914400" rtl="0" eaLnBrk="1" latinLnBrk="0" hangingPunct="1">
                        <a:spcAft>
                          <a:spcPts val="0"/>
                        </a:spcAft>
                      </a:pPr>
                      <a:r>
                        <a:rPr lang="en-ZA" sz="1400" kern="1200" dirty="0">
                          <a:effectLst/>
                        </a:rPr>
                        <a:t>16</a:t>
                      </a:r>
                      <a:endParaRPr lang="en-ZA" sz="1400" kern="1200" dirty="0">
                        <a:solidFill>
                          <a:schemeClr val="dk1"/>
                        </a:solidFill>
                        <a:effectLst/>
                        <a:latin typeface="+mn-lt"/>
                        <a:ea typeface="+mn-ea"/>
                        <a:cs typeface="+mn-cs"/>
                      </a:endParaRPr>
                    </a:p>
                  </a:txBody>
                  <a:tcPr marL="46288" marR="46288" marT="0" marB="0"/>
                </a:tc>
                <a:tc>
                  <a:txBody>
                    <a:bodyPr/>
                    <a:lstStyle/>
                    <a:p>
                      <a:pPr marL="0" algn="r" defTabSz="914400" rtl="0" eaLnBrk="1" latinLnBrk="0" hangingPunct="1">
                        <a:spcAft>
                          <a:spcPts val="0"/>
                        </a:spcAft>
                      </a:pPr>
                      <a:r>
                        <a:rPr lang="en-ZA" sz="1400" kern="1200" dirty="0" smtClean="0">
                          <a:effectLst/>
                        </a:rPr>
                        <a:t>13</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Lack of donor funding in place</a:t>
                      </a:r>
                      <a:endParaRPr lang="en-US" sz="1400" kern="1200" dirty="0">
                        <a:solidFill>
                          <a:schemeClr val="dk1"/>
                        </a:solidFill>
                        <a:effectLst/>
                        <a:latin typeface="+mn-lt"/>
                        <a:ea typeface="+mn-ea"/>
                        <a:cs typeface="+mn-cs"/>
                      </a:endParaRPr>
                    </a:p>
                  </a:txBody>
                  <a:tcPr/>
                </a:tc>
              </a:tr>
              <a:tr h="755239">
                <a:tc>
                  <a:txBody>
                    <a:bodyPr/>
                    <a:lstStyle/>
                    <a:p>
                      <a:pPr marL="0" algn="l" defTabSz="914400" rtl="0" eaLnBrk="1" latinLnBrk="0" hangingPunct="1">
                        <a:spcAft>
                          <a:spcPts val="0"/>
                        </a:spcAft>
                      </a:pPr>
                      <a:r>
                        <a:rPr lang="en-ZA" sz="1400" kern="1200" dirty="0" smtClean="0">
                          <a:effectLst/>
                        </a:rPr>
                        <a:t>Communication, International Relations and Special Projects</a:t>
                      </a:r>
                      <a:endParaRPr lang="en-ZA" sz="1400" b="0" kern="1200" dirty="0">
                        <a:solidFill>
                          <a:schemeClr val="dk1"/>
                        </a:solidFill>
                        <a:effectLst/>
                        <a:latin typeface="+mn-lt"/>
                        <a:ea typeface="+mn-ea"/>
                        <a:cs typeface="+mn-cs"/>
                      </a:endParaRPr>
                    </a:p>
                  </a:txBody>
                  <a:tcPr marL="46288" marR="46288" marT="0" marB="0"/>
                </a:tc>
                <a:tc>
                  <a:txBody>
                    <a:bodyPr/>
                    <a:lstStyle/>
                    <a:p>
                      <a:pPr marL="0" algn="r" defTabSz="914400" rtl="0" eaLnBrk="1" latinLnBrk="0" hangingPunct="1">
                        <a:spcAft>
                          <a:spcPts val="0"/>
                        </a:spcAft>
                      </a:pPr>
                      <a:r>
                        <a:rPr lang="en-ZA" sz="1400" kern="1200" dirty="0" smtClean="0">
                          <a:effectLst/>
                        </a:rPr>
                        <a:t>6</a:t>
                      </a:r>
                      <a:endParaRPr lang="en-ZA" sz="1400" kern="1200" dirty="0">
                        <a:solidFill>
                          <a:schemeClr val="dk1"/>
                        </a:solidFill>
                        <a:effectLst/>
                        <a:latin typeface="+mn-lt"/>
                        <a:ea typeface="+mn-ea"/>
                        <a:cs typeface="+mn-cs"/>
                      </a:endParaRPr>
                    </a:p>
                  </a:txBody>
                  <a:tcPr marL="46288" marR="46288" marT="0" marB="0"/>
                </a:tc>
                <a:tc>
                  <a:txBody>
                    <a:bodyPr/>
                    <a:lstStyle/>
                    <a:p>
                      <a:pPr marL="0" algn="r" defTabSz="914400" rtl="0" eaLnBrk="1" latinLnBrk="0" hangingPunct="1">
                        <a:spcAft>
                          <a:spcPts val="0"/>
                        </a:spcAft>
                      </a:pPr>
                      <a:r>
                        <a:rPr lang="en-ZA" sz="1400" kern="1200" dirty="0" smtClean="0">
                          <a:effectLst/>
                        </a:rPr>
                        <a:t>4</a:t>
                      </a:r>
                      <a:endParaRPr lang="en-US" sz="1400" kern="1200" dirty="0">
                        <a:solidFill>
                          <a:schemeClr val="dk1"/>
                        </a:solidFill>
                        <a:effectLst/>
                        <a:latin typeface="+mn-lt"/>
                        <a:ea typeface="+mn-ea"/>
                        <a:cs typeface="+mn-cs"/>
                      </a:endParaRPr>
                    </a:p>
                  </a:txBody>
                  <a:tcPr/>
                </a:tc>
                <a:tc>
                  <a:txBody>
                    <a:bodyPr/>
                    <a:lstStyle/>
                    <a:p>
                      <a:pPr marL="0" algn="l" defTabSz="914400" rtl="0" eaLnBrk="1" latinLnBrk="0" hangingPunct="1">
                        <a:spcAft>
                          <a:spcPts val="0"/>
                        </a:spcAft>
                      </a:pPr>
                      <a:r>
                        <a:rPr lang="en-ZA" sz="1400" kern="1200" dirty="0" smtClean="0">
                          <a:effectLst/>
                        </a:rPr>
                        <a:t>Implementation of the website strategy </a:t>
                      </a:r>
                      <a:endParaRPr lang="en-US" sz="1400" b="0" kern="1200" dirty="0">
                        <a:solidFill>
                          <a:schemeClr val="dk1"/>
                        </a:solidFill>
                        <a:effectLst/>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1CE6738C-8955-4CF1-A256-1C49941BBB03}" type="slidenum">
              <a:rPr lang="en-ZA" smtClean="0"/>
              <a:pPr/>
              <a:t>7</a:t>
            </a:fld>
            <a:endParaRPr lang="en-ZA"/>
          </a:p>
        </p:txBody>
      </p:sp>
    </p:spTree>
    <p:extLst>
      <p:ext uri="{BB962C8B-B14F-4D97-AF65-F5344CB8AC3E}">
        <p14:creationId xmlns:p14="http://schemas.microsoft.com/office/powerpoint/2010/main" xmlns="" val="34474272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404664"/>
            <a:ext cx="8373616" cy="720080"/>
          </a:xfrm>
        </p:spPr>
        <p:txBody>
          <a:bodyPr>
            <a:normAutofit fontScale="90000"/>
          </a:bodyPr>
          <a:lstStyle/>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Summary of Performance Against APP Training Targets </a:t>
            </a:r>
            <a:r>
              <a:rPr lang="en-ZA" sz="2200" dirty="0" smtClean="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200" dirty="0" smtClean="0">
                <a:solidFill>
                  <a:srgbClr val="006600"/>
                </a:solidFill>
                <a:latin typeface="Tahoma" panose="020B0604030504040204" pitchFamily="34" charset="0"/>
                <a:ea typeface="Tahoma" panose="020B0604030504040204" pitchFamily="34" charset="0"/>
                <a:cs typeface="Tahoma" panose="020B0604030504040204" pitchFamily="34" charset="0"/>
              </a:rPr>
              <a:t>Number of persons trained per stream</a:t>
            </a:r>
            <a:r>
              <a:rPr lang="en-ZA" sz="2000" dirty="0"/>
              <a:t/>
            </a:r>
            <a:br>
              <a:rPr lang="en-ZA" sz="2000" dirty="0"/>
            </a:br>
            <a:r>
              <a:rPr lang="en-ZA" sz="3200" b="1"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t/>
            </a:r>
            <a:br>
              <a:rPr lang="en-ZA" sz="3200" b="1"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br>
            <a:endParaRPr lang="en-ZA" sz="2400" dirty="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xmlns="" val="2838991885"/>
              </p:ext>
            </p:extLst>
          </p:nvPr>
        </p:nvGraphicFramePr>
        <p:xfrm>
          <a:off x="539552" y="1196753"/>
          <a:ext cx="8424937" cy="4104454"/>
        </p:xfrm>
        <a:graphic>
          <a:graphicData uri="http://schemas.openxmlformats.org/drawingml/2006/table">
            <a:tbl>
              <a:tblPr firstRow="1" firstCol="1" bandRow="1">
                <a:tableStyleId>{69C7853C-536D-4A76-A0AE-DD22124D55A5}</a:tableStyleId>
              </a:tblPr>
              <a:tblGrid>
                <a:gridCol w="1689970"/>
                <a:gridCol w="1697941"/>
                <a:gridCol w="1836447"/>
                <a:gridCol w="1697941"/>
                <a:gridCol w="1502638"/>
              </a:tblGrid>
              <a:tr h="1119398">
                <a:tc>
                  <a:txBody>
                    <a:bodyPr/>
                    <a:lstStyle/>
                    <a:p>
                      <a:pPr algn="l">
                        <a:lnSpc>
                          <a:spcPct val="107000"/>
                        </a:lnSpc>
                        <a:spcAft>
                          <a:spcPts val="0"/>
                        </a:spcAft>
                        <a:tabLst>
                          <a:tab pos="180340" algn="l"/>
                          <a:tab pos="540385" algn="l"/>
                        </a:tabLst>
                      </a:pPr>
                      <a:r>
                        <a:rPr lang="en-ZA" sz="1400" dirty="0">
                          <a:effectLst/>
                        </a:rPr>
                        <a:t>Training Stream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Aft>
                          <a:spcPts val="0"/>
                        </a:spcAft>
                        <a:tabLst>
                          <a:tab pos="180340" algn="l"/>
                          <a:tab pos="540385" algn="l"/>
                        </a:tabLst>
                      </a:pPr>
                      <a:r>
                        <a:rPr lang="en-ZA" sz="1400" dirty="0">
                          <a:effectLst/>
                        </a:rPr>
                        <a:t>Projected target to date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Aft>
                          <a:spcPts val="0"/>
                        </a:spcAft>
                        <a:tabLst>
                          <a:tab pos="180340" algn="l"/>
                          <a:tab pos="540385" algn="l"/>
                        </a:tabLst>
                      </a:pPr>
                      <a:r>
                        <a:rPr lang="en-ZA" sz="1400">
                          <a:effectLst/>
                        </a:rPr>
                        <a:t>Actual performance to date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Aft>
                          <a:spcPts val="0"/>
                        </a:spcAft>
                        <a:tabLst>
                          <a:tab pos="180340" algn="l"/>
                          <a:tab pos="540385" algn="l"/>
                        </a:tabLst>
                      </a:pPr>
                      <a:r>
                        <a:rPr lang="en-ZA" sz="1400">
                          <a:effectLst/>
                        </a:rPr>
                        <a:t>Actual performance as percentage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Aft>
                          <a:spcPts val="0"/>
                        </a:spcAft>
                        <a:tabLst>
                          <a:tab pos="180340" algn="l"/>
                          <a:tab pos="540385" algn="l"/>
                        </a:tabLst>
                      </a:pPr>
                      <a:r>
                        <a:rPr lang="en-ZA" sz="1400">
                          <a:effectLst/>
                        </a:rPr>
                        <a:t>3</a:t>
                      </a:r>
                      <a:r>
                        <a:rPr lang="en-ZA" sz="1400" baseline="30000">
                          <a:effectLst/>
                        </a:rPr>
                        <a:t>rd</a:t>
                      </a:r>
                      <a:r>
                        <a:rPr lang="en-ZA" sz="1400">
                          <a:effectLst/>
                        </a:rPr>
                        <a:t> quarter revenue generated </a:t>
                      </a:r>
                      <a:endParaRPr lang="en-ZA" sz="1400">
                        <a:effectLst/>
                        <a:latin typeface="Times New Roman" panose="02020603050405020304" pitchFamily="18" charset="0"/>
                        <a:ea typeface="Times New Roman" panose="02020603050405020304" pitchFamily="18" charset="0"/>
                      </a:endParaRPr>
                    </a:p>
                  </a:txBody>
                  <a:tcPr marL="68580" marR="68580" marT="0" marB="0"/>
                </a:tc>
              </a:tr>
              <a:tr h="373132">
                <a:tc>
                  <a:txBody>
                    <a:bodyPr/>
                    <a:lstStyle/>
                    <a:p>
                      <a:pPr algn="just">
                        <a:lnSpc>
                          <a:spcPct val="107000"/>
                        </a:lnSpc>
                        <a:spcAft>
                          <a:spcPts val="0"/>
                        </a:spcAft>
                        <a:tabLst>
                          <a:tab pos="180340" algn="l"/>
                          <a:tab pos="540385" algn="l"/>
                        </a:tabLst>
                      </a:pPr>
                      <a:r>
                        <a:rPr lang="en-ZA" sz="1400">
                          <a:effectLst/>
                        </a:rPr>
                        <a:t>Leadership</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8175</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4246</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dirty="0">
                          <a:effectLst/>
                        </a:rPr>
                        <a:t>52%</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R14 903 817</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373132">
                <a:tc>
                  <a:txBody>
                    <a:bodyPr/>
                    <a:lstStyle/>
                    <a:p>
                      <a:pPr algn="just">
                        <a:lnSpc>
                          <a:spcPct val="107000"/>
                        </a:lnSpc>
                        <a:spcAft>
                          <a:spcPts val="0"/>
                        </a:spcAft>
                        <a:tabLst>
                          <a:tab pos="180340" algn="l"/>
                          <a:tab pos="540385" algn="l"/>
                        </a:tabLst>
                      </a:pPr>
                      <a:r>
                        <a:rPr lang="en-ZA" sz="1400">
                          <a:effectLst/>
                        </a:rPr>
                        <a:t>Management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8925</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3676</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a:effectLst/>
                        </a:rPr>
                        <a:t>41%</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R11 314 832</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373132">
                <a:tc>
                  <a:txBody>
                    <a:bodyPr/>
                    <a:lstStyle/>
                    <a:p>
                      <a:pPr algn="just">
                        <a:lnSpc>
                          <a:spcPct val="107000"/>
                        </a:lnSpc>
                        <a:spcAft>
                          <a:spcPts val="0"/>
                        </a:spcAft>
                        <a:tabLst>
                          <a:tab pos="180340" algn="l"/>
                          <a:tab pos="540385" algn="l"/>
                        </a:tabLst>
                      </a:pPr>
                      <a:r>
                        <a:rPr lang="en-ZA" sz="1400">
                          <a:effectLst/>
                        </a:rPr>
                        <a:t>Administration</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3863</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1536</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a:effectLst/>
                        </a:rPr>
                        <a:t>40%</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R4 871 843</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373132">
                <a:tc>
                  <a:txBody>
                    <a:bodyPr/>
                    <a:lstStyle/>
                    <a:p>
                      <a:pPr algn="just">
                        <a:lnSpc>
                          <a:spcPct val="107000"/>
                        </a:lnSpc>
                        <a:spcAft>
                          <a:spcPts val="0"/>
                        </a:spcAft>
                        <a:tabLst>
                          <a:tab pos="180340" algn="l"/>
                          <a:tab pos="540385" algn="l"/>
                        </a:tabLst>
                      </a:pPr>
                      <a:r>
                        <a:rPr lang="en-ZA" sz="1400" dirty="0">
                          <a:effectLst/>
                        </a:rPr>
                        <a:t>Induction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22012</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10435</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a:effectLst/>
                        </a:rPr>
                        <a:t>47%</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R8 506 752</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746264">
                <a:tc>
                  <a:txBody>
                    <a:bodyPr/>
                    <a:lstStyle/>
                    <a:p>
                      <a:pPr algn="just">
                        <a:lnSpc>
                          <a:spcPct val="107000"/>
                        </a:lnSpc>
                        <a:spcAft>
                          <a:spcPts val="0"/>
                        </a:spcAft>
                        <a:tabLst>
                          <a:tab pos="180340" algn="l"/>
                          <a:tab pos="540385" algn="l"/>
                        </a:tabLst>
                      </a:pPr>
                      <a:r>
                        <a:rPr lang="en-ZA" sz="1400">
                          <a:effectLst/>
                        </a:rPr>
                        <a:t>Unemployed youth graduates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2063</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1060</a:t>
                      </a:r>
                    </a:p>
                    <a:p>
                      <a:pPr algn="r">
                        <a:lnSpc>
                          <a:spcPct val="107000"/>
                        </a:lnSpc>
                        <a:spcAft>
                          <a:spcPts val="0"/>
                        </a:spcAft>
                      </a:pPr>
                      <a:r>
                        <a:rPr lang="en-ZA" sz="1400">
                          <a:effectLst/>
                        </a:rPr>
                        <a:t>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a:effectLst/>
                        </a:rPr>
                        <a:t>51%</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746264">
                <a:tc>
                  <a:txBody>
                    <a:bodyPr/>
                    <a:lstStyle/>
                    <a:p>
                      <a:pPr algn="just">
                        <a:lnSpc>
                          <a:spcPct val="107000"/>
                        </a:lnSpc>
                        <a:spcAft>
                          <a:spcPts val="0"/>
                        </a:spcAft>
                        <a:tabLst>
                          <a:tab pos="180340" algn="l"/>
                          <a:tab pos="540385" algn="l"/>
                        </a:tabLst>
                      </a:pPr>
                      <a:r>
                        <a:rPr lang="en-ZA" sz="1400">
                          <a:effectLst/>
                        </a:rPr>
                        <a:t>Total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45038</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a:effectLst/>
                        </a:rPr>
                        <a:t>20953</a:t>
                      </a:r>
                    </a:p>
                    <a:p>
                      <a:pPr algn="r">
                        <a:lnSpc>
                          <a:spcPct val="107000"/>
                        </a:lnSpc>
                        <a:spcAft>
                          <a:spcPts val="0"/>
                        </a:spcAft>
                        <a:tabLst>
                          <a:tab pos="180340" algn="l"/>
                          <a:tab pos="540385" algn="l"/>
                        </a:tabLst>
                      </a:pPr>
                      <a:r>
                        <a:rPr lang="en-ZA" sz="1400">
                          <a:effectLst/>
                        </a:rPr>
                        <a:t> </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tabLst>
                          <a:tab pos="180340" algn="l"/>
                          <a:tab pos="540385" algn="l"/>
                        </a:tabLst>
                      </a:pPr>
                      <a:r>
                        <a:rPr lang="en-ZA" sz="1400">
                          <a:effectLst/>
                        </a:rPr>
                        <a:t>46%</a:t>
                      </a:r>
                      <a:endParaRPr lang="en-ZA"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ZA" sz="1400" dirty="0">
                          <a:effectLst/>
                        </a:rPr>
                        <a:t>R43 670 644</a:t>
                      </a:r>
                    </a:p>
                    <a:p>
                      <a:pPr algn="r">
                        <a:lnSpc>
                          <a:spcPct val="107000"/>
                        </a:lnSpc>
                        <a:spcAft>
                          <a:spcPts val="0"/>
                        </a:spcAft>
                        <a:tabLst>
                          <a:tab pos="180340" algn="l"/>
                          <a:tab pos="540385" algn="l"/>
                        </a:tabLst>
                      </a:pPr>
                      <a:r>
                        <a:rPr lang="en-ZA" sz="1400" dirty="0">
                          <a:effectLst/>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8" name="Rectangle 10"/>
          <p:cNvSpPr>
            <a:spLocks noChangeArrowheads="1"/>
          </p:cNvSpPr>
          <p:nvPr/>
        </p:nvSpPr>
        <p:spPr bwMode="auto">
          <a:xfrm rot="456791">
            <a:off x="1691681" y="206157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anose="020B0604020202020204" pitchFamily="34" charset="0"/>
              </a:rPr>
              <a:t/>
            </a:r>
            <a:br>
              <a:rPr kumimoji="0" lang="en-ZA" altLang="en-US" sz="1800" b="0" i="0" u="none" strike="noStrike" cap="none" normalizeH="0" baseline="0" smtClean="0">
                <a:ln>
                  <a:noFill/>
                </a:ln>
                <a:solidFill>
                  <a:schemeClr val="tx1"/>
                </a:solidFill>
                <a:effectLst/>
                <a:latin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07645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3378" y="167429"/>
            <a:ext cx="8373616" cy="720080"/>
          </a:xfrm>
        </p:spPr>
        <p:txBody>
          <a:bodyPr>
            <a:normAutofit fontScale="90000"/>
          </a:bodyPr>
          <a:lstStyle/>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Quarter 3 Activities Contributing to  2015/16 year-end Forecast  </a:t>
            </a:r>
            <a:b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3200" b="1"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t/>
            </a:r>
            <a:br>
              <a:rPr lang="en-ZA" sz="3200" b="1" dirty="0" smtClean="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rPr>
            </a:br>
            <a:endParaRPr lang="en-ZA" sz="2400" dirty="0">
              <a:solidFill>
                <a:schemeClr val="accent3">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13554947"/>
              </p:ext>
            </p:extLst>
          </p:nvPr>
        </p:nvGraphicFramePr>
        <p:xfrm>
          <a:off x="4451119" y="327958"/>
          <a:ext cx="4626993" cy="3505255"/>
        </p:xfrm>
        <a:graphic>
          <a:graphicData uri="http://schemas.openxmlformats.org/drawingml/2006/table">
            <a:tbl>
              <a:tblPr firstRow="1" firstCol="1" bandRow="1">
                <a:tableStyleId>{21E4AEA4-8DFA-4A89-87EB-49C32662AFE0}</a:tableStyleId>
              </a:tblPr>
              <a:tblGrid>
                <a:gridCol w="1264305"/>
                <a:gridCol w="895831"/>
                <a:gridCol w="2466857"/>
              </a:tblGrid>
              <a:tr h="998844">
                <a:tc gridSpan="2">
                  <a:txBody>
                    <a:bodyPr/>
                    <a:lstStyle/>
                    <a:p>
                      <a:pPr algn="l">
                        <a:lnSpc>
                          <a:spcPct val="107000"/>
                        </a:lnSpc>
                        <a:spcAft>
                          <a:spcPts val="0"/>
                        </a:spcAft>
                      </a:pPr>
                      <a:r>
                        <a:rPr lang="en-ZA" sz="1400" dirty="0" smtClean="0">
                          <a:effectLst/>
                        </a:rPr>
                        <a:t>STAGE 2</a:t>
                      </a:r>
                      <a:endParaRPr lang="en-ZA" sz="1400" dirty="0">
                        <a:effectLst/>
                      </a:endParaRPr>
                    </a:p>
                    <a:p>
                      <a:pPr algn="l">
                        <a:lnSpc>
                          <a:spcPct val="107000"/>
                        </a:lnSpc>
                        <a:spcAft>
                          <a:spcPts val="0"/>
                        </a:spcAft>
                      </a:pPr>
                      <a:r>
                        <a:rPr lang="en-ZA" sz="1400" dirty="0">
                          <a:effectLst/>
                        </a:rPr>
                        <a:t>  </a:t>
                      </a:r>
                    </a:p>
                    <a:p>
                      <a:pPr algn="l">
                        <a:lnSpc>
                          <a:spcPct val="107000"/>
                        </a:lnSpc>
                        <a:spcAft>
                          <a:spcPts val="0"/>
                        </a:spcAft>
                      </a:pPr>
                      <a:r>
                        <a:rPr lang="en-ZA" sz="1400" dirty="0" smtClean="0">
                          <a:effectLst/>
                        </a:rPr>
                        <a:t>PAID CLIENTS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smtClean="0">
                          <a:effectLst/>
                        </a:rPr>
                        <a:t>Action taken or Proposed</a:t>
                      </a:r>
                    </a:p>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6980">
                <a:tc>
                  <a:txBody>
                    <a:bodyPr/>
                    <a:lstStyle/>
                    <a:p>
                      <a:pPr algn="l">
                        <a:lnSpc>
                          <a:spcPct val="107000"/>
                        </a:lnSpc>
                        <a:spcAft>
                          <a:spcPts val="0"/>
                        </a:spcAft>
                      </a:pPr>
                      <a:r>
                        <a:rPr lang="en-ZA" sz="1400" dirty="0" smtClean="0">
                          <a:effectLst/>
                        </a:rPr>
                        <a:t>TOTAL</a:t>
                      </a:r>
                    </a:p>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400" dirty="0">
                          <a:effectLst/>
                        </a:rPr>
                        <a:t>10 395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l">
                        <a:lnSpc>
                          <a:spcPct val="107000"/>
                        </a:lnSpc>
                        <a:spcAft>
                          <a:spcPts val="0"/>
                        </a:spcAft>
                      </a:pPr>
                      <a:r>
                        <a:rPr lang="en-ZA" sz="1400" dirty="0" smtClean="0">
                          <a:effectLst/>
                        </a:rPr>
                        <a:t>Call departments on a daily basis to follow up with and</a:t>
                      </a:r>
                      <a:r>
                        <a:rPr lang="en-ZA" sz="1400" baseline="0" dirty="0" smtClean="0">
                          <a:effectLst/>
                        </a:rPr>
                        <a:t> to confirm training dates.</a:t>
                      </a:r>
                      <a:r>
                        <a:rPr lang="en-ZA" sz="1400" dirty="0" smtClean="0">
                          <a:effectLst/>
                        </a:rPr>
                        <a:t> In</a:t>
                      </a:r>
                      <a:r>
                        <a:rPr lang="en-ZA" sz="1400" baseline="0" dirty="0" smtClean="0">
                          <a:effectLst/>
                        </a:rPr>
                        <a:t> –house trainers (8 new employees from Feb 2016)  will contribute greatly to CIP roll-out.</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6980">
                <a:tc>
                  <a:txBody>
                    <a:bodyPr/>
                    <a:lstStyle/>
                    <a:p>
                      <a:pPr algn="l">
                        <a:lnSpc>
                          <a:spcPct val="107000"/>
                        </a:lnSpc>
                        <a:spcAft>
                          <a:spcPts val="0"/>
                        </a:spcAft>
                      </a:pPr>
                      <a:r>
                        <a:rPr lang="en-ZA" sz="1400" dirty="0" smtClean="0">
                          <a:effectLst/>
                        </a:rPr>
                        <a:t>CIP</a:t>
                      </a:r>
                    </a:p>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400">
                          <a:effectLst/>
                        </a:rPr>
                        <a:t>6783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92451">
                <a:tc>
                  <a:txBody>
                    <a:bodyPr/>
                    <a:lstStyle/>
                    <a:p>
                      <a:pPr algn="l">
                        <a:lnSpc>
                          <a:spcPct val="107000"/>
                        </a:lnSpc>
                        <a:spcAft>
                          <a:spcPts val="0"/>
                        </a:spcAft>
                      </a:pPr>
                      <a:r>
                        <a:rPr lang="en-ZA" sz="1400" dirty="0" smtClean="0">
                          <a:effectLst/>
                        </a:rPr>
                        <a:t>NON-CIP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400" dirty="0">
                          <a:effectLst/>
                        </a:rPr>
                        <a:t>3612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42421404"/>
              </p:ext>
            </p:extLst>
          </p:nvPr>
        </p:nvGraphicFramePr>
        <p:xfrm>
          <a:off x="62261" y="332656"/>
          <a:ext cx="4388858" cy="3505254"/>
        </p:xfrm>
        <a:graphic>
          <a:graphicData uri="http://schemas.openxmlformats.org/drawingml/2006/table">
            <a:tbl>
              <a:tblPr firstRow="1" firstCol="1" bandRow="1">
                <a:tableStyleId>{5C22544A-7EE6-4342-B048-85BDC9FD1C3A}</a:tableStyleId>
              </a:tblPr>
              <a:tblGrid>
                <a:gridCol w="1470291"/>
                <a:gridCol w="833965"/>
                <a:gridCol w="2084602"/>
              </a:tblGrid>
              <a:tr h="1161203">
                <a:tc gridSpan="2">
                  <a:txBody>
                    <a:bodyPr/>
                    <a:lstStyle/>
                    <a:p>
                      <a:pPr algn="l">
                        <a:lnSpc>
                          <a:spcPct val="107000"/>
                        </a:lnSpc>
                        <a:spcAft>
                          <a:spcPts val="0"/>
                        </a:spcAft>
                      </a:pPr>
                      <a:r>
                        <a:rPr lang="en-ZA" sz="1400" dirty="0" smtClean="0">
                          <a:effectLst/>
                        </a:rPr>
                        <a:t>STAGE 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400" dirty="0">
                          <a:effectLst/>
                        </a:rPr>
                        <a:t> </a:t>
                      </a:r>
                    </a:p>
                    <a:p>
                      <a:pPr algn="l">
                        <a:lnSpc>
                          <a:spcPct val="107000"/>
                        </a:lnSpc>
                        <a:spcAft>
                          <a:spcPts val="0"/>
                        </a:spcAft>
                      </a:pPr>
                      <a:r>
                        <a:rPr lang="en-ZA" sz="1400" dirty="0" smtClean="0">
                          <a:effectLst/>
                        </a:rPr>
                        <a:t>ISSUED QUOTATION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hMerge="1">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rPr>
                        <a:t>Action taken or proposed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dirty="0"/>
                    </a:p>
                  </a:txBody>
                  <a:tcPr>
                    <a:solidFill>
                      <a:srgbClr val="DEE6D4"/>
                    </a:solidFill>
                  </a:tcPr>
                </a:tc>
              </a:tr>
              <a:tr h="508076">
                <a:tc>
                  <a:txBody>
                    <a:bodyPr/>
                    <a:lstStyle/>
                    <a:p>
                      <a:pPr algn="l">
                        <a:lnSpc>
                          <a:spcPct val="107000"/>
                        </a:lnSpc>
                        <a:spcAft>
                          <a:spcPts val="0"/>
                        </a:spcAft>
                      </a:pPr>
                      <a:r>
                        <a:rPr lang="en-ZA" sz="1400" dirty="0">
                          <a:effectLst/>
                        </a:rPr>
                        <a:t>TOTAL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a:txBody>
                    <a:bodyPr/>
                    <a:lstStyle/>
                    <a:p>
                      <a:pPr algn="l">
                        <a:lnSpc>
                          <a:spcPct val="107000"/>
                        </a:lnSpc>
                        <a:spcAft>
                          <a:spcPts val="0"/>
                        </a:spcAft>
                      </a:pPr>
                      <a:r>
                        <a:rPr lang="en-ZA" sz="1400" dirty="0" smtClean="0">
                          <a:effectLst/>
                        </a:rPr>
                        <a:t>±24 </a:t>
                      </a:r>
                      <a:r>
                        <a:rPr lang="en-ZA" sz="1400" dirty="0">
                          <a:effectLst/>
                        </a:rPr>
                        <a:t>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rowSpan="3">
                  <a:txBody>
                    <a:bodyPr/>
                    <a:lstStyle/>
                    <a:p>
                      <a:pPr algn="l">
                        <a:lnSpc>
                          <a:spcPct val="107000"/>
                        </a:lnSpc>
                        <a:spcAft>
                          <a:spcPts val="0"/>
                        </a:spcAft>
                      </a:pPr>
                      <a:r>
                        <a:rPr lang="en-ZA" sz="1400" dirty="0" smtClean="0">
                          <a:effectLst/>
                        </a:rPr>
                        <a:t>There is a dedicated team involving stream managers which call /email departments on a daily basis (monitored weekly) to follow up the quotations.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DEE6D4"/>
                    </a:solidFill>
                  </a:tcPr>
                </a:tc>
              </a:tr>
              <a:tr h="376844">
                <a:tc>
                  <a:txBody>
                    <a:bodyPr/>
                    <a:lstStyle/>
                    <a:p>
                      <a:pPr algn="l">
                        <a:lnSpc>
                          <a:spcPct val="107000"/>
                        </a:lnSpc>
                        <a:spcAft>
                          <a:spcPts val="0"/>
                        </a:spcAft>
                      </a:pPr>
                      <a:r>
                        <a:rPr lang="en-ZA" sz="1400" dirty="0">
                          <a:effectLst/>
                        </a:rPr>
                        <a:t>CIP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a:txBody>
                    <a:bodyPr/>
                    <a:lstStyle/>
                    <a:p>
                      <a:pPr algn="l">
                        <a:lnSpc>
                          <a:spcPct val="107000"/>
                        </a:lnSpc>
                        <a:spcAft>
                          <a:spcPts val="0"/>
                        </a:spcAft>
                      </a:pPr>
                      <a:r>
                        <a:rPr lang="en-ZA" sz="1400" dirty="0">
                          <a:effectLst/>
                        </a:rPr>
                        <a:t> </a:t>
                      </a:r>
                      <a:r>
                        <a:rPr lang="en-ZA" sz="1400" dirty="0" smtClean="0">
                          <a:effectLst/>
                        </a:rPr>
                        <a:t>TBC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vMerge="1">
                  <a:txBody>
                    <a:bodyPr/>
                    <a:lstStyle/>
                    <a:p>
                      <a:endParaRPr lang="en-ZA" dirty="0"/>
                    </a:p>
                  </a:txBody>
                  <a:tcPr/>
                </a:tc>
              </a:tr>
              <a:tr h="1459131">
                <a:tc>
                  <a:txBody>
                    <a:bodyPr/>
                    <a:lstStyle/>
                    <a:p>
                      <a:pPr algn="l">
                        <a:lnSpc>
                          <a:spcPct val="107000"/>
                        </a:lnSpc>
                        <a:spcAft>
                          <a:spcPts val="0"/>
                        </a:spcAft>
                      </a:pPr>
                      <a:r>
                        <a:rPr lang="en-ZA" sz="1400" dirty="0">
                          <a:effectLst/>
                        </a:rPr>
                        <a:t>NON-CIP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a:txBody>
                    <a:bodyPr/>
                    <a:lstStyle/>
                    <a:p>
                      <a:pPr algn="l">
                        <a:lnSpc>
                          <a:spcPct val="107000"/>
                        </a:lnSpc>
                        <a:spcAft>
                          <a:spcPts val="0"/>
                        </a:spcAft>
                      </a:pPr>
                      <a:r>
                        <a:rPr lang="en-ZA" sz="1400" dirty="0">
                          <a:effectLst/>
                        </a:rPr>
                        <a:t> </a:t>
                      </a:r>
                      <a:r>
                        <a:rPr lang="en-ZA" sz="1400" dirty="0" smtClean="0">
                          <a:effectLst/>
                        </a:rPr>
                        <a:t>TBC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EE6D4"/>
                    </a:solidFill>
                  </a:tcPr>
                </a:tc>
                <a:tc vMerge="1">
                  <a:txBody>
                    <a:bodyPr/>
                    <a:lstStyle/>
                    <a:p>
                      <a:endParaRPr lang="en-ZA" dirty="0"/>
                    </a:p>
                  </a:txBody>
                  <a:tcPr/>
                </a:tc>
              </a:tr>
            </a:tbl>
          </a:graphicData>
        </a:graphic>
      </p:graphicFrame>
      <p:sp>
        <p:nvSpPr>
          <p:cNvPr id="2" name="Rectangle 1"/>
          <p:cNvSpPr/>
          <p:nvPr/>
        </p:nvSpPr>
        <p:spPr>
          <a:xfrm>
            <a:off x="62260" y="3830157"/>
            <a:ext cx="9015851" cy="2731261"/>
          </a:xfrm>
          <a:prstGeom prst="rect">
            <a:avLst/>
          </a:prstGeom>
        </p:spPr>
        <p:txBody>
          <a:bodyPr wrap="square">
            <a:spAutoFit/>
          </a:bodyPr>
          <a:lstStyle/>
          <a:p>
            <a:pPr>
              <a:lnSpc>
                <a:spcPct val="107000"/>
              </a:lnSpc>
              <a:spcAft>
                <a:spcPts val="800"/>
              </a:spcAft>
            </a:pPr>
            <a:r>
              <a:rPr lang="en-ZA" sz="1600" dirty="0">
                <a:latin typeface="Calibri" panose="020F0502020204030204" pitchFamily="34" charset="0"/>
                <a:ea typeface="Calibri" panose="020F0502020204030204" pitchFamily="34" charset="0"/>
                <a:cs typeface="Times New Roman" panose="02020603050405020304" pitchFamily="18" charset="0"/>
              </a:rPr>
              <a:t>The conservative forecast </a:t>
            </a:r>
            <a:r>
              <a:rPr lang="en-ZA" sz="1600" dirty="0" smtClean="0">
                <a:latin typeface="Calibri" panose="020F0502020204030204" pitchFamily="34" charset="0"/>
                <a:ea typeface="Calibri" panose="020F0502020204030204" pitchFamily="34" charset="0"/>
                <a:cs typeface="Times New Roman" panose="02020603050405020304" pitchFamily="18" charset="0"/>
              </a:rPr>
              <a:t> </a:t>
            </a:r>
            <a:r>
              <a:rPr lang="en-ZA" sz="1600" dirty="0">
                <a:latin typeface="Calibri" panose="020F0502020204030204" pitchFamily="34" charset="0"/>
                <a:ea typeface="Calibri" panose="020F0502020204030204" pitchFamily="34" charset="0"/>
                <a:cs typeface="Times New Roman" panose="02020603050405020304" pitchFamily="18" charset="0"/>
              </a:rPr>
              <a:t>for the 2015-16 financial year is (17 798 for non-CIP) and (12 341 for CIP) totalling 30 139. </a:t>
            </a:r>
            <a:r>
              <a:rPr lang="en-ZA" sz="1600" dirty="0" smtClean="0">
                <a:latin typeface="Calibri" panose="020F0502020204030204" pitchFamily="34" charset="0"/>
                <a:ea typeface="Calibri" panose="020F0502020204030204" pitchFamily="34" charset="0"/>
                <a:cs typeface="Times New Roman" panose="02020603050405020304" pitchFamily="18" charset="0"/>
              </a:rPr>
              <a:t>Nevertheless, stock for 18,775 Induction learners has been delivered so the numbers may rise once full reconciliation has been done at financial year end. This forecast excludes </a:t>
            </a:r>
            <a:r>
              <a:rPr lang="en-ZA" sz="1600" dirty="0">
                <a:latin typeface="Calibri" panose="020F0502020204030204" pitchFamily="34" charset="0"/>
                <a:ea typeface="Calibri" panose="020F0502020204030204" pitchFamily="34" charset="0"/>
                <a:cs typeface="Times New Roman" panose="02020603050405020304" pitchFamily="18" charset="0"/>
              </a:rPr>
              <a:t>training that could be immediately booked and confirmed in </a:t>
            </a:r>
            <a:r>
              <a:rPr lang="en-ZA" sz="1600" dirty="0" smtClean="0">
                <a:latin typeface="Calibri" panose="020F0502020204030204" pitchFamily="34" charset="0"/>
                <a:ea typeface="Calibri" panose="020F0502020204030204" pitchFamily="34" charset="0"/>
                <a:cs typeface="Times New Roman" panose="02020603050405020304" pitchFamily="18" charset="0"/>
              </a:rPr>
              <a:t>March, as well as training done through free online courses (PILIR  and Management of Performance Courses – numbers  for these  to be consolidated in the 4</a:t>
            </a:r>
            <a:r>
              <a:rPr lang="en-ZA" sz="16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ZA" sz="1600" dirty="0" smtClean="0">
                <a:latin typeface="Calibri" panose="020F0502020204030204" pitchFamily="34" charset="0"/>
                <a:ea typeface="Calibri" panose="020F0502020204030204" pitchFamily="34" charset="0"/>
                <a:cs typeface="Times New Roman" panose="02020603050405020304" pitchFamily="18" charset="0"/>
              </a:rPr>
              <a:t> quarter report). Of note is that the CIP training backlog (used to project target for 2015/16) remains as  there have been challenges with regard to deployment of officials that NSG trained to roll out CIP.</a:t>
            </a:r>
          </a:p>
          <a:p>
            <a:pPr>
              <a:lnSpc>
                <a:spcPct val="107000"/>
              </a:lnSpc>
              <a:spcAft>
                <a:spcPts val="800"/>
              </a:spcAft>
            </a:pPr>
            <a:endParaRPr lang="en-Z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dirty="0" smtClean="0">
                <a:latin typeface="Calibri" panose="020F0502020204030204" pitchFamily="34" charset="0"/>
                <a:ea typeface="Calibri" panose="020F0502020204030204" pitchFamily="34"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57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niversity To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to National HRD Managers (22 November 2013)</Template>
  <TotalTime>10974</TotalTime>
  <Words>3466</Words>
  <Application>Microsoft Office PowerPoint</Application>
  <PresentationFormat>On-screen Show (4:3)</PresentationFormat>
  <Paragraphs>911</Paragraphs>
  <Slides>30</Slides>
  <Notes>1</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Presentation to National HRD Managers (22 November 2013)</vt:lpstr>
      <vt:lpstr>3_Presentation to National HRD Managers (22 November 2013)</vt:lpstr>
      <vt:lpstr>11_Presentation to National HRD Managers (22 November 2013)</vt:lpstr>
      <vt:lpstr>1_University ToTs</vt:lpstr>
      <vt:lpstr>National School of Government   Performance Results for Quarter 3: 2015/16 and  Strategic Plan and Annual Plan for 2016/17</vt:lpstr>
      <vt:lpstr>Outline of Presentation</vt:lpstr>
      <vt:lpstr>Key Message</vt:lpstr>
      <vt:lpstr>Strategic Overview   Alignment to MPSA Priorities </vt:lpstr>
      <vt:lpstr>Budget Programme Structure  of the NSG </vt:lpstr>
      <vt:lpstr> Non-financial Performance for 2015/16</vt:lpstr>
      <vt:lpstr>Summary of QTR 3:  Sub-Programme Performance</vt:lpstr>
      <vt:lpstr>Summary of Performance Against APP Training Targets  Number of persons trained per stream  </vt:lpstr>
      <vt:lpstr>Quarter 3 Activities Contributing to  2015/16 year-end Forecast    </vt:lpstr>
      <vt:lpstr> Achievements   </vt:lpstr>
      <vt:lpstr>Achievements  </vt:lpstr>
      <vt:lpstr>Achievements  </vt:lpstr>
      <vt:lpstr>Challenges and Opportunities </vt:lpstr>
      <vt:lpstr>Summary of Performance  Human Resource Oversight  </vt:lpstr>
      <vt:lpstr>Financial Performance for 2015/16</vt:lpstr>
      <vt:lpstr>Vote 12a </vt:lpstr>
      <vt:lpstr>Training Trading Account </vt:lpstr>
      <vt:lpstr>Revenue from Training fees</vt:lpstr>
      <vt:lpstr>Debtors Collection</vt:lpstr>
      <vt:lpstr>30 Days Payments</vt:lpstr>
      <vt:lpstr>  Strategic Plan and Annual Plan for 2016/17</vt:lpstr>
      <vt:lpstr>NSG Strategy for 2015-2020 Strategic Plan not Revised </vt:lpstr>
      <vt:lpstr> 2016 /17 – 8 Critical steps </vt:lpstr>
      <vt:lpstr>NSG Strategic Pan and APP for 2016-2020 </vt:lpstr>
      <vt:lpstr>MTEF Budgetary Allocation</vt:lpstr>
      <vt:lpstr>MTEF Allocation- Vote Account Actual Budget Aligned to MTEF Budget Cuts </vt:lpstr>
      <vt:lpstr>Slide 27</vt:lpstr>
      <vt:lpstr>Slide 28</vt:lpstr>
      <vt:lpstr>Slide 29</vt:lpstr>
      <vt:lpstr>Enkosi, Realeboga, Dankie, 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PUMZA</cp:lastModifiedBy>
  <cp:revision>485</cp:revision>
  <cp:lastPrinted>2016-02-12T06:35:25Z</cp:lastPrinted>
  <dcterms:created xsi:type="dcterms:W3CDTF">2013-12-04T07:03:32Z</dcterms:created>
  <dcterms:modified xsi:type="dcterms:W3CDTF">2016-04-04T09:17:38Z</dcterms:modified>
</cp:coreProperties>
</file>