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88" r:id="rId2"/>
    <p:sldId id="389" r:id="rId3"/>
    <p:sldId id="390" r:id="rId4"/>
    <p:sldId id="593" r:id="rId5"/>
    <p:sldId id="591" r:id="rId6"/>
    <p:sldId id="592" r:id="rId7"/>
    <p:sldId id="583" r:id="rId8"/>
    <p:sldId id="584" r:id="rId9"/>
    <p:sldId id="467" r:id="rId10"/>
    <p:sldId id="473" r:id="rId11"/>
    <p:sldId id="488" r:id="rId12"/>
    <p:sldId id="514" r:id="rId13"/>
    <p:sldId id="515" r:id="rId14"/>
    <p:sldId id="526" r:id="rId15"/>
    <p:sldId id="516" r:id="rId16"/>
    <p:sldId id="523" r:id="rId17"/>
    <p:sldId id="525" r:id="rId18"/>
    <p:sldId id="518" r:id="rId19"/>
    <p:sldId id="586" r:id="rId20"/>
    <p:sldId id="588" r:id="rId21"/>
    <p:sldId id="590" r:id="rId22"/>
    <p:sldId id="512" r:id="rId23"/>
    <p:sldId id="489" r:id="rId24"/>
    <p:sldId id="490" r:id="rId25"/>
    <p:sldId id="546" r:id="rId26"/>
    <p:sldId id="594" r:id="rId27"/>
    <p:sldId id="596" r:id="rId28"/>
    <p:sldId id="580" r:id="rId2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B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9275" autoAdjust="0"/>
  </p:normalViewPr>
  <p:slideViewPr>
    <p:cSldViewPr snapToGrid="0" snapToObjects="1">
      <p:cViewPr varScale="1">
        <p:scale>
          <a:sx n="116" d="100"/>
          <a:sy n="116" d="100"/>
        </p:scale>
        <p:origin x="-1494" y="-96"/>
      </p:cViewPr>
      <p:guideLst>
        <p:guide orient="horz" pos="23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mban\Desktop\Capex%20Rev.(2)2010-2015%20Projec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mban\Desktop\Capex%20Rev.(2)2010-2015%20Projec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mban\Desktop\Capex%20Rev.(2)2010-2015%20Projec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emban\Desktop\Capex%20Rev.(2)2010-2015%20Projec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/>
              <a:t>Infrastucture commitments R'000</a:t>
            </a:r>
          </a:p>
        </c:rich>
      </c:tx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Sheet1!$B$5:$B$6</c:f>
              <c:strCache>
                <c:ptCount val="1"/>
                <c:pt idx="0">
                  <c:v>Infrastucture commitments Amount</c:v>
                </c:pt>
              </c:strCache>
            </c:strRef>
          </c:tx>
          <c:cat>
            <c:strRef>
              <c:f>Sheet1!$A$7:$A$8</c:f>
              <c:strCache>
                <c:ptCount val="2"/>
                <c:pt idx="0">
                  <c:v>2013/14</c:v>
                </c:pt>
                <c:pt idx="1">
                  <c:v>2014/15</c:v>
                </c:pt>
              </c:strCache>
            </c:strRef>
          </c:cat>
          <c:val>
            <c:numRef>
              <c:f>Sheet1!$B$7:$B$8</c:f>
              <c:numCache>
                <c:formatCode>#,##0</c:formatCode>
                <c:ptCount val="2"/>
                <c:pt idx="0">
                  <c:v>243252</c:v>
                </c:pt>
                <c:pt idx="1">
                  <c:v>269247</c:v>
                </c:pt>
              </c:numCache>
            </c:numRef>
          </c:val>
        </c:ser>
        <c:shape val="box"/>
        <c:axId val="62542592"/>
        <c:axId val="62544128"/>
        <c:axId val="0"/>
      </c:bar3DChart>
      <c:catAx>
        <c:axId val="62542592"/>
        <c:scaling>
          <c:orientation val="minMax"/>
        </c:scaling>
        <c:axPos val="b"/>
        <c:tickLblPos val="nextTo"/>
        <c:crossAx val="62544128"/>
        <c:crosses val="autoZero"/>
        <c:auto val="1"/>
        <c:lblAlgn val="ctr"/>
        <c:lblOffset val="100"/>
      </c:catAx>
      <c:valAx>
        <c:axId val="62544128"/>
        <c:scaling>
          <c:orientation val="minMax"/>
        </c:scaling>
        <c:axPos val="l"/>
        <c:majorGridlines/>
        <c:numFmt formatCode="#,##0" sourceLinked="1"/>
        <c:tickLblPos val="nextTo"/>
        <c:crossAx val="6254259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11"/>
  <c:chart>
    <c:title>
      <c:tx>
        <c:rich>
          <a:bodyPr/>
          <a:lstStyle/>
          <a:p>
            <a:pPr>
              <a:defRPr/>
            </a:pPr>
            <a:r>
              <a:rPr lang="en-ZA"/>
              <a:t>2010-2015: Capex Program                                                                                                              Completed Projects</a:t>
            </a:r>
          </a:p>
        </c:rich>
      </c:tx>
      <c:layout>
        <c:manualLayout>
          <c:xMode val="edge"/>
          <c:yMode val="edge"/>
          <c:x val="0.37826100841288135"/>
          <c:y val="6.1134713764172947E-2"/>
        </c:manualLayout>
      </c:layout>
    </c:title>
    <c:plotArea>
      <c:layout>
        <c:manualLayout>
          <c:layoutTarget val="inner"/>
          <c:xMode val="edge"/>
          <c:yMode val="edge"/>
          <c:x val="6.1116099781288964E-2"/>
          <c:y val="0.11162394409500938"/>
          <c:w val="0.93859920700198973"/>
          <c:h val="0.77842496250468762"/>
        </c:manualLayout>
      </c:layout>
      <c:barChart>
        <c:barDir val="col"/>
        <c:grouping val="clustered"/>
        <c:ser>
          <c:idx val="0"/>
          <c:order val="0"/>
          <c:tx>
            <c:strRef>
              <c:f>'Completed Projects'!$C$194</c:f>
              <c:strCache>
                <c:ptCount val="1"/>
                <c:pt idx="0">
                  <c:v>Number</c:v>
                </c:pt>
              </c:strCache>
            </c:strRef>
          </c:tx>
          <c:dLbls>
            <c:showVal val="1"/>
          </c:dLbls>
          <c:cat>
            <c:strRef>
              <c:f>'Completed Projects'!$B$195:$B$199</c:f>
              <c:strCache>
                <c:ptCount val="5"/>
                <c:pt idx="0">
                  <c:v>Total Capex Program</c:v>
                </c:pt>
                <c:pt idx="1">
                  <c:v>Completed Projects</c:v>
                </c:pt>
                <c:pt idx="2">
                  <c:v>O&amp;M Completed</c:v>
                </c:pt>
                <c:pt idx="3">
                  <c:v>Capex Completed</c:v>
                </c:pt>
                <c:pt idx="4">
                  <c:v>Active projects</c:v>
                </c:pt>
              </c:strCache>
            </c:strRef>
          </c:cat>
          <c:val>
            <c:numRef>
              <c:f>'Completed Projects'!$C$195:$C$199</c:f>
              <c:numCache>
                <c:formatCode>General</c:formatCode>
                <c:ptCount val="5"/>
                <c:pt idx="0">
                  <c:v>190</c:v>
                </c:pt>
                <c:pt idx="1">
                  <c:v>133</c:v>
                </c:pt>
                <c:pt idx="2">
                  <c:v>104</c:v>
                </c:pt>
                <c:pt idx="3">
                  <c:v>29</c:v>
                </c:pt>
                <c:pt idx="4">
                  <c:v>57</c:v>
                </c:pt>
              </c:numCache>
            </c:numRef>
          </c:val>
        </c:ser>
        <c:ser>
          <c:idx val="1"/>
          <c:order val="1"/>
          <c:tx>
            <c:strRef>
              <c:f>'Completed Projects'!$D$194</c:f>
              <c:strCache>
                <c:ptCount val="1"/>
                <c:pt idx="0">
                  <c:v>Percentage %</c:v>
                </c:pt>
              </c:strCache>
            </c:strRef>
          </c:tx>
          <c:dLbls>
            <c:showVal val="1"/>
          </c:dLbls>
          <c:cat>
            <c:strRef>
              <c:f>'Completed Projects'!$B$195:$B$199</c:f>
              <c:strCache>
                <c:ptCount val="5"/>
                <c:pt idx="0">
                  <c:v>Total Capex Program</c:v>
                </c:pt>
                <c:pt idx="1">
                  <c:v>Completed Projects</c:v>
                </c:pt>
                <c:pt idx="2">
                  <c:v>O&amp;M Completed</c:v>
                </c:pt>
                <c:pt idx="3">
                  <c:v>Capex Completed</c:v>
                </c:pt>
                <c:pt idx="4">
                  <c:v>Active projects</c:v>
                </c:pt>
              </c:strCache>
            </c:strRef>
          </c:cat>
          <c:val>
            <c:numRef>
              <c:f>'Completed Projects'!$D$195:$D$199</c:f>
              <c:numCache>
                <c:formatCode>General</c:formatCode>
                <c:ptCount val="5"/>
                <c:pt idx="0">
                  <c:v>100</c:v>
                </c:pt>
                <c:pt idx="1">
                  <c:v>70</c:v>
                </c:pt>
                <c:pt idx="2">
                  <c:v>78</c:v>
                </c:pt>
                <c:pt idx="3">
                  <c:v>21</c:v>
                </c:pt>
                <c:pt idx="4">
                  <c:v>30</c:v>
                </c:pt>
              </c:numCache>
            </c:numRef>
          </c:val>
        </c:ser>
        <c:gapWidth val="37"/>
        <c:axId val="50339840"/>
        <c:axId val="50341376"/>
      </c:barChart>
      <c:catAx>
        <c:axId val="50339840"/>
        <c:scaling>
          <c:orientation val="minMax"/>
        </c:scaling>
        <c:axPos val="b"/>
        <c:majorTickMark val="none"/>
        <c:tickLblPos val="nextTo"/>
        <c:crossAx val="50341376"/>
        <c:crosses val="autoZero"/>
        <c:auto val="1"/>
        <c:lblAlgn val="ctr"/>
        <c:lblOffset val="100"/>
      </c:catAx>
      <c:valAx>
        <c:axId val="50341376"/>
        <c:scaling>
          <c:orientation val="minMax"/>
        </c:scaling>
        <c:axPos val="l"/>
        <c:numFmt formatCode="General" sourceLinked="1"/>
        <c:majorTickMark val="none"/>
        <c:tickLblPos val="nextTo"/>
        <c:crossAx val="5033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43088603135969"/>
          <c:y val="0.27443478311512831"/>
          <c:w val="0.17732658742972271"/>
          <c:h val="0.13250941805670394"/>
        </c:manualLayout>
      </c:layout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26"/>
  <c:chart>
    <c:title>
      <c:tx>
        <c:rich>
          <a:bodyPr/>
          <a:lstStyle/>
          <a:p>
            <a:pPr>
              <a:defRPr/>
            </a:pPr>
            <a:r>
              <a:rPr lang="en-ZA"/>
              <a:t>5 Year Capex (2010-2015) Program Budget</a:t>
            </a:r>
          </a:p>
        </c:rich>
      </c:tx>
    </c:title>
    <c:plotArea>
      <c:layout/>
      <c:barChart>
        <c:barDir val="col"/>
        <c:grouping val="clustered"/>
        <c:ser>
          <c:idx val="1"/>
          <c:order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364</a:t>
                    </a:r>
                    <a:r>
                      <a:rPr lang="en-US" baseline="0"/>
                      <a:t> 154</a:t>
                    </a:r>
                    <a:r>
                      <a:rPr lang="en-US"/>
                      <a:t> 112.73</a:t>
                    </a: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269 246 724.05</a:t>
                    </a:r>
                  </a:p>
                </c:rich>
              </c:tx>
              <c:showVal val="1"/>
            </c:dLbl>
            <c:showVal val="1"/>
          </c:dLbls>
          <c:cat>
            <c:strRef>
              <c:f>'2010-2015 Capex Program'!$D$253:$D$256</c:f>
              <c:strCache>
                <c:ptCount val="4"/>
                <c:pt idx="0">
                  <c:v>Total Budget 2010-2015</c:v>
                </c:pt>
                <c:pt idx="1">
                  <c:v>Borrowing Limit 2010-2015</c:v>
                </c:pt>
                <c:pt idx="2">
                  <c:v>Actual Exp. 2010-YTD 2015</c:v>
                </c:pt>
                <c:pt idx="3">
                  <c:v>Available Budget 2014-2015</c:v>
                </c:pt>
              </c:strCache>
            </c:strRef>
          </c:cat>
          <c:val>
            <c:numRef>
              <c:f>'2010-2015 Capex Program'!$F$253:$F$256</c:f>
              <c:numCache>
                <c:formatCode>#,##0.00</c:formatCode>
                <c:ptCount val="4"/>
                <c:pt idx="0">
                  <c:v>633040836.58000004</c:v>
                </c:pt>
                <c:pt idx="1">
                  <c:v>269600000</c:v>
                </c:pt>
                <c:pt idx="2">
                  <c:v>367787975.69999999</c:v>
                </c:pt>
                <c:pt idx="3">
                  <c:v>265252860.88000008</c:v>
                </c:pt>
              </c:numCache>
            </c:numRef>
          </c:val>
        </c:ser>
        <c:axId val="50378240"/>
        <c:axId val="50379776"/>
      </c:barChart>
      <c:catAx>
        <c:axId val="50378240"/>
        <c:scaling>
          <c:orientation val="minMax"/>
        </c:scaling>
        <c:axPos val="b"/>
        <c:majorTickMark val="none"/>
        <c:tickLblPos val="nextTo"/>
        <c:txPr>
          <a:bodyPr rot="-1380000"/>
          <a:lstStyle/>
          <a:p>
            <a:pPr>
              <a:defRPr/>
            </a:pPr>
            <a:endParaRPr lang="en-US"/>
          </a:p>
        </c:txPr>
        <c:crossAx val="50379776"/>
        <c:crosses val="autoZero"/>
        <c:auto val="1"/>
        <c:lblAlgn val="ctr"/>
        <c:lblOffset val="100"/>
      </c:catAx>
      <c:valAx>
        <c:axId val="50379776"/>
        <c:scaling>
          <c:orientation val="minMax"/>
        </c:scaling>
        <c:axPos val="l"/>
        <c:numFmt formatCode="#,##0.00" sourceLinked="1"/>
        <c:majorTickMark val="none"/>
        <c:tickLblPos val="nextTo"/>
        <c:crossAx val="50378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32"/>
  <c:chart>
    <c:title>
      <c:tx>
        <c:rich>
          <a:bodyPr/>
          <a:lstStyle/>
          <a:p>
            <a:pPr>
              <a:defRPr/>
            </a:pPr>
            <a:r>
              <a:rPr lang="en-ZA"/>
              <a:t>Expenditure  Projects 2010-2015:Completed </a:t>
            </a:r>
          </a:p>
        </c:rich>
      </c:tx>
      <c:layout>
        <c:manualLayout>
          <c:xMode val="edge"/>
          <c:yMode val="edge"/>
          <c:x val="0.20379979456617725"/>
          <c:y val="4.2756050592553711E-2"/>
        </c:manualLayout>
      </c:layout>
    </c:title>
    <c:plotArea>
      <c:layout>
        <c:manualLayout>
          <c:layoutTarget val="inner"/>
          <c:xMode val="edge"/>
          <c:yMode val="edge"/>
          <c:x val="0.21338858063181571"/>
          <c:y val="0.21056399837217649"/>
          <c:w val="0.78619793224473555"/>
          <c:h val="0.63795223228476416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'Completed Projects'!$B$168:$B$170</c:f>
              <c:strCache>
                <c:ptCount val="3"/>
                <c:pt idx="0">
                  <c:v>Total Budget Completed Projects</c:v>
                </c:pt>
                <c:pt idx="1">
                  <c:v>Actual Exp.Completed Projects</c:v>
                </c:pt>
                <c:pt idx="2">
                  <c:v>Available ( retention)</c:v>
                </c:pt>
              </c:strCache>
            </c:strRef>
          </c:cat>
          <c:val>
            <c:numRef>
              <c:f>'Completed Projects'!$C$168:$C$170</c:f>
              <c:numCache>
                <c:formatCode>#,##0.00</c:formatCode>
                <c:ptCount val="3"/>
                <c:pt idx="0">
                  <c:v>233510855.47</c:v>
                </c:pt>
                <c:pt idx="1">
                  <c:v>222630431.5</c:v>
                </c:pt>
                <c:pt idx="2">
                  <c:v>10880423.970000004</c:v>
                </c:pt>
              </c:numCache>
            </c:numRef>
          </c:val>
        </c:ser>
        <c:gapWidth val="82"/>
        <c:axId val="33442432"/>
        <c:axId val="33481088"/>
      </c:barChart>
      <c:catAx>
        <c:axId val="33442432"/>
        <c:scaling>
          <c:orientation val="minMax"/>
        </c:scaling>
        <c:axPos val="b"/>
        <c:majorTickMark val="none"/>
        <c:tickLblPos val="nextTo"/>
        <c:crossAx val="33481088"/>
        <c:crosses val="autoZero"/>
        <c:auto val="1"/>
        <c:lblAlgn val="ctr"/>
        <c:lblOffset val="100"/>
      </c:catAx>
      <c:valAx>
        <c:axId val="33481088"/>
        <c:scaling>
          <c:orientation val="minMax"/>
        </c:scaling>
        <c:axPos val="l"/>
        <c:numFmt formatCode="#,##0.00" sourceLinked="1"/>
        <c:majorTickMark val="none"/>
        <c:tickLblPos val="nextTo"/>
        <c:crossAx val="33442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26"/>
  <c:chart>
    <c:title>
      <c:tx>
        <c:rich>
          <a:bodyPr/>
          <a:lstStyle/>
          <a:p>
            <a:pPr>
              <a:defRPr/>
            </a:pPr>
            <a:r>
              <a:rPr lang="en-ZA"/>
              <a:t>2014/2015: Expansion Vs Refurbishment</a:t>
            </a:r>
          </a:p>
        </c:rich>
      </c:tx>
      <c:layout>
        <c:manualLayout>
          <c:xMode val="edge"/>
          <c:yMode val="edge"/>
          <c:x val="0.15780613948283892"/>
          <c:y val="0.11556873559282649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7445404556166547"/>
                  <c:y val="-0.14540813667679126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9.2224986230073705E-2"/>
                  <c:y val="1.66567868165842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Refurbishment Projects:, 36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7.886374179661168E-2"/>
                  <c:y val="-2.182225418516247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Expansion Projects, 21</a:t>
                    </a:r>
                    <a:endParaRPr lang="en-US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'Active Projects'!$C$65:$C$67</c:f>
              <c:strCache>
                <c:ptCount val="3"/>
                <c:pt idx="0">
                  <c:v>2014/2015 Active Projects</c:v>
                </c:pt>
                <c:pt idx="1">
                  <c:v>O &amp; M Projects:</c:v>
                </c:pt>
                <c:pt idx="2">
                  <c:v>Capex Projects</c:v>
                </c:pt>
              </c:strCache>
            </c:strRef>
          </c:cat>
          <c:val>
            <c:numRef>
              <c:f>'Active Projects'!$D$65:$D$67</c:f>
              <c:numCache>
                <c:formatCode>General</c:formatCode>
                <c:ptCount val="3"/>
                <c:pt idx="0">
                  <c:v>57</c:v>
                </c:pt>
                <c:pt idx="1">
                  <c:v>36</c:v>
                </c:pt>
                <c:pt idx="2">
                  <c:v>21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1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/>
            </a:pPr>
            <a:r>
              <a:rPr lang="en-ZA" dirty="0" smtClean="0"/>
              <a:t>Organisational goals</a:t>
            </a:r>
            <a:endParaRPr lang="en-ZA" dirty="0"/>
          </a:p>
        </c:rich>
      </c:tx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Achieved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Sheet1!$A$2:$A$6</c:f>
              <c:strCache>
                <c:ptCount val="5"/>
                <c:pt idx="0">
                  <c:v>Goal 1: 
Develop, operate and maintain infrastructure to ensure sustainable water service delivery</c:v>
                </c:pt>
                <c:pt idx="1">
                  <c:v>Goal 2: 
Secureing the supply and quality of raw water sources</c:v>
                </c:pt>
                <c:pt idx="2">
                  <c:v>Goal 3: 
Managing financial affairs to meet current and future obligations</c:v>
                </c:pt>
                <c:pt idx="3">
                  <c:v>Goal 4: 
Engaging in strategic parnterships with all relevant stakeholders</c:v>
                </c:pt>
                <c:pt idx="4">
                  <c:v>Achieving an aligned and efficient institiution through o ptimization of all business processes and systems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0.66000000000000036</c:v>
                </c:pt>
                <c:pt idx="1">
                  <c:v>1</c:v>
                </c:pt>
                <c:pt idx="2">
                  <c:v>0.92</c:v>
                </c:pt>
                <c:pt idx="3">
                  <c:v>0.5</c:v>
                </c:pt>
                <c:pt idx="4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Partially achieved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Sheet1!$A$2:$A$6</c:f>
              <c:strCache>
                <c:ptCount val="5"/>
                <c:pt idx="0">
                  <c:v>Goal 1: 
Develop, operate and maintain infrastructure to ensure sustainable water service delivery</c:v>
                </c:pt>
                <c:pt idx="1">
                  <c:v>Goal 2: 
Secureing the supply and quality of raw water sources</c:v>
                </c:pt>
                <c:pt idx="2">
                  <c:v>Goal 3: 
Managing financial affairs to meet current and future obligations</c:v>
                </c:pt>
                <c:pt idx="3">
                  <c:v>Goal 4: 
Engaging in strategic parnterships with all relevant stakeholders</c:v>
                </c:pt>
                <c:pt idx="4">
                  <c:v>Achieving an aligned and efficient institiution through o ptimization of all business processes and systems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1.0000000000000005E-2</c:v>
                </c:pt>
                <c:pt idx="1">
                  <c:v>0</c:v>
                </c:pt>
                <c:pt idx="2">
                  <c:v>0</c:v>
                </c:pt>
                <c:pt idx="3">
                  <c:v>0.5</c:v>
                </c:pt>
                <c:pt idx="4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achieved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Sheet1!$A$2:$A$6</c:f>
              <c:strCache>
                <c:ptCount val="5"/>
                <c:pt idx="0">
                  <c:v>Goal 1: 
Develop, operate and maintain infrastructure to ensure sustainable water service delivery</c:v>
                </c:pt>
                <c:pt idx="1">
                  <c:v>Goal 2: 
Secureing the supply and quality of raw water sources</c:v>
                </c:pt>
                <c:pt idx="2">
                  <c:v>Goal 3: 
Managing financial affairs to meet current and future obligations</c:v>
                </c:pt>
                <c:pt idx="3">
                  <c:v>Goal 4: 
Engaging in strategic parnterships with all relevant stakeholders</c:v>
                </c:pt>
                <c:pt idx="4">
                  <c:v>Achieving an aligned and efficient institiution through o ptimization of all business processes and systems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0.33000000000000024</c:v>
                </c:pt>
                <c:pt idx="1">
                  <c:v>0</c:v>
                </c:pt>
                <c:pt idx="2">
                  <c:v>8.0000000000000043E-2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gapWidth val="95"/>
        <c:overlap val="100"/>
        <c:axId val="123408384"/>
        <c:axId val="123409920"/>
      </c:barChart>
      <c:catAx>
        <c:axId val="123408384"/>
        <c:scaling>
          <c:orientation val="minMax"/>
        </c:scaling>
        <c:axPos val="b"/>
        <c:majorTickMark val="none"/>
        <c:tickLblPos val="nextTo"/>
        <c:crossAx val="123409920"/>
        <c:crosses val="autoZero"/>
        <c:auto val="1"/>
        <c:lblAlgn val="ctr"/>
        <c:lblOffset val="100"/>
      </c:catAx>
      <c:valAx>
        <c:axId val="123409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 dirty="0" smtClean="0"/>
                  <a:t>% achievement of annual milestones</a:t>
                </a:r>
                <a:endParaRPr lang="en-ZA" dirty="0"/>
              </a:p>
            </c:rich>
          </c:tx>
        </c:title>
        <c:numFmt formatCode="0%" sourceLinked="1"/>
        <c:majorTickMark val="none"/>
        <c:tickLblPos val="nextTo"/>
        <c:crossAx val="123408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30FF5-7F71-4FD9-B1F8-6B96D4AFAD8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8ACD69-D0DC-449B-A63B-7BEDBBD4BB73}">
      <dgm:prSet phldrT="[Text]"/>
      <dgm:spPr/>
      <dgm:t>
        <a:bodyPr/>
        <a:lstStyle/>
        <a:p>
          <a:r>
            <a:rPr lang="en-GB" dirty="0">
              <a:latin typeface="Arial" pitchFamily="34" charset="0"/>
              <a:cs typeface="Arial" pitchFamily="34" charset="0"/>
            </a:rPr>
            <a:t>Compensation of employees</a:t>
          </a:r>
        </a:p>
      </dgm:t>
    </dgm:pt>
    <dgm:pt modelId="{B082B82B-35B7-4810-B42E-26E91CDE0530}" type="parTrans" cxnId="{5E8F8FC5-1200-4627-956A-133EE4F0CEEE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7071B40A-13E4-4411-ABF5-C26D77FA7B2F}" type="sibTrans" cxnId="{5E8F8FC5-1200-4627-956A-133EE4F0CEEE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1A2BEF10-67F2-40D2-BEA9-F31FBB14385A}">
      <dgm:prSet phldrT="[Text]"/>
      <dgm:spPr/>
      <dgm:t>
        <a:bodyPr/>
        <a:lstStyle/>
        <a:p>
          <a:r>
            <a:rPr lang="en-GB" dirty="0">
              <a:latin typeface="Arial" pitchFamily="34" charset="0"/>
              <a:cs typeface="Arial" pitchFamily="34" charset="0"/>
            </a:rPr>
            <a:t>Goods &amp; services</a:t>
          </a:r>
        </a:p>
      </dgm:t>
    </dgm:pt>
    <dgm:pt modelId="{94A447DD-D104-4B6A-9AA3-0C70F1779BA5}" type="parTrans" cxnId="{5368866C-A2BB-4251-9753-7450A6D526E9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D1515349-501B-4518-ACF2-153D306DD1CC}" type="sibTrans" cxnId="{5368866C-A2BB-4251-9753-7450A6D526E9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CF5B2020-632F-4260-B0CA-30AC1CEF3344}">
      <dgm:prSet/>
      <dgm:spPr/>
      <dgm:t>
        <a:bodyPr/>
        <a:lstStyle/>
        <a:p>
          <a:r>
            <a:rPr lang="en-GB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30%</a:t>
          </a:r>
          <a:endParaRPr lang="en-GB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098FAE5-C533-4D77-B09A-75CC6BBA2BD6}" type="parTrans" cxnId="{89B4304E-3A71-45E5-B5B2-5E6E9CECC79F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8A33BD08-4363-40CE-AC8B-95FD250EC876}" type="sibTrans" cxnId="{89B4304E-3A71-45E5-B5B2-5E6E9CECC79F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8B37EC9B-45F3-4103-8747-6283CA4C8F84}">
      <dgm:prSet/>
      <dgm:spPr/>
      <dgm:t>
        <a:bodyPr/>
        <a:lstStyle/>
        <a:p>
          <a:r>
            <a:rPr lang="en-GB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70%</a:t>
          </a:r>
          <a:endParaRPr lang="en-GB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2">
                <a:lumMod val="75000"/>
              </a:schemeClr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18CA0DA-328E-44F2-A278-8E2293B460BA}" type="parTrans" cxnId="{9C977F56-78FB-467C-B517-C72F018C22B9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69410E2C-5E08-4603-A855-6E40E63ED24B}" type="sibTrans" cxnId="{9C977F56-78FB-467C-B517-C72F018C22B9}">
      <dgm:prSet/>
      <dgm:spPr/>
      <dgm:t>
        <a:bodyPr/>
        <a:lstStyle/>
        <a:p>
          <a:endParaRPr lang="en-GB">
            <a:latin typeface="Arial" pitchFamily="34" charset="0"/>
            <a:cs typeface="Arial" pitchFamily="34" charset="0"/>
          </a:endParaRPr>
        </a:p>
      </dgm:t>
    </dgm:pt>
    <dgm:pt modelId="{B6ADFC5B-5696-4846-BA0D-6FC14D5A7DE2}" type="pres">
      <dgm:prSet presAssocID="{C6C30FF5-7F71-4FD9-B1F8-6B96D4AFAD8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ZA"/>
        </a:p>
      </dgm:t>
    </dgm:pt>
    <dgm:pt modelId="{349E1F98-4C71-4514-9045-D32B90E24849}" type="pres">
      <dgm:prSet presAssocID="{C6C30FF5-7F71-4FD9-B1F8-6B96D4AFAD8E}" presName="pyramid" presStyleLbl="node1" presStyleIdx="0" presStyleCnt="1"/>
      <dgm:spPr/>
    </dgm:pt>
    <dgm:pt modelId="{91445732-674D-4679-8755-6FF2FCE24A93}" type="pres">
      <dgm:prSet presAssocID="{C6C30FF5-7F71-4FD9-B1F8-6B96D4AFAD8E}" presName="theList" presStyleCnt="0"/>
      <dgm:spPr/>
    </dgm:pt>
    <dgm:pt modelId="{1AEBD69A-49BC-48B4-BC6A-DAD7FB3D8F62}" type="pres">
      <dgm:prSet presAssocID="{9C8ACD69-D0DC-449B-A63B-7BEDBBD4BB73}" presName="aNode" presStyleLbl="fgAcc1" presStyleIdx="0" presStyleCnt="4" custScaleY="139461" custLinFactY="85914" custLinFactNeighborX="8462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908AA7-5480-4DD4-A4C9-DF816A2057FA}" type="pres">
      <dgm:prSet presAssocID="{9C8ACD69-D0DC-449B-A63B-7BEDBBD4BB73}" presName="aSpace" presStyleCnt="0"/>
      <dgm:spPr/>
    </dgm:pt>
    <dgm:pt modelId="{FB2EBEC0-8400-46F9-81DD-EA1D39E53A3C}" type="pres">
      <dgm:prSet presAssocID="{CF5B2020-632F-4260-B0CA-30AC1CEF3344}" presName="aNode" presStyleLbl="fgAcc1" presStyleIdx="1" presStyleCnt="4" custAng="19089886" custScaleX="21539" custScaleY="49306" custLinFactY="-44644" custLinFactNeighborX="-31927" custLinFactNeighborY="-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970AFB8-B976-4283-B8F3-3CB27F4649A1}" type="pres">
      <dgm:prSet presAssocID="{CF5B2020-632F-4260-B0CA-30AC1CEF3344}" presName="aSpace" presStyleCnt="0"/>
      <dgm:spPr/>
    </dgm:pt>
    <dgm:pt modelId="{9B4A882C-BB6E-4022-8DDE-7F4A0C659D56}" type="pres">
      <dgm:prSet presAssocID="{1A2BEF10-67F2-40D2-BEA9-F31FBB14385A}" presName="aNode" presStyleLbl="fgAcc1" presStyleIdx="2" presStyleCnt="4" custScaleY="145518" custLinFactY="99045" custLinFactNeighborX="14615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EB4D5F-97F5-4172-BE73-B3B7A0589BFD}" type="pres">
      <dgm:prSet presAssocID="{1A2BEF10-67F2-40D2-BEA9-F31FBB14385A}" presName="aSpace" presStyleCnt="0"/>
      <dgm:spPr/>
    </dgm:pt>
    <dgm:pt modelId="{CDD73B72-C9F1-4D1C-BC3C-524C45A47386}" type="pres">
      <dgm:prSet presAssocID="{8B37EC9B-45F3-4103-8747-6283CA4C8F84}" presName="aNode" presStyleLbl="fgAcc1" presStyleIdx="3" presStyleCnt="4" custAng="19089886" custScaleX="21539" custScaleY="49306" custLinFactY="-36671" custLinFactNeighborX="-28850" custLinFactNeighborY="-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E6FB5B4-3EB0-425B-8505-BAA3AE3CF6CE}" type="pres">
      <dgm:prSet presAssocID="{8B37EC9B-45F3-4103-8747-6283CA4C8F84}" presName="aSpace" presStyleCnt="0"/>
      <dgm:spPr/>
    </dgm:pt>
  </dgm:ptLst>
  <dgm:cxnLst>
    <dgm:cxn modelId="{B5363E67-B2CA-4203-A8DB-42660F0E9295}" type="presOf" srcId="{1A2BEF10-67F2-40D2-BEA9-F31FBB14385A}" destId="{9B4A882C-BB6E-4022-8DDE-7F4A0C659D56}" srcOrd="0" destOrd="0" presId="urn:microsoft.com/office/officeart/2005/8/layout/pyramid2"/>
    <dgm:cxn modelId="{927B6DF2-EF70-4EB3-9708-DB0D4323FD42}" type="presOf" srcId="{CF5B2020-632F-4260-B0CA-30AC1CEF3344}" destId="{FB2EBEC0-8400-46F9-81DD-EA1D39E53A3C}" srcOrd="0" destOrd="0" presId="urn:microsoft.com/office/officeart/2005/8/layout/pyramid2"/>
    <dgm:cxn modelId="{5368866C-A2BB-4251-9753-7450A6D526E9}" srcId="{C6C30FF5-7F71-4FD9-B1F8-6B96D4AFAD8E}" destId="{1A2BEF10-67F2-40D2-BEA9-F31FBB14385A}" srcOrd="2" destOrd="0" parTransId="{94A447DD-D104-4B6A-9AA3-0C70F1779BA5}" sibTransId="{D1515349-501B-4518-ACF2-153D306DD1CC}"/>
    <dgm:cxn modelId="{5E8F8FC5-1200-4627-956A-133EE4F0CEEE}" srcId="{C6C30FF5-7F71-4FD9-B1F8-6B96D4AFAD8E}" destId="{9C8ACD69-D0DC-449B-A63B-7BEDBBD4BB73}" srcOrd="0" destOrd="0" parTransId="{B082B82B-35B7-4810-B42E-26E91CDE0530}" sibTransId="{7071B40A-13E4-4411-ABF5-C26D77FA7B2F}"/>
    <dgm:cxn modelId="{9C977F56-78FB-467C-B517-C72F018C22B9}" srcId="{C6C30FF5-7F71-4FD9-B1F8-6B96D4AFAD8E}" destId="{8B37EC9B-45F3-4103-8747-6283CA4C8F84}" srcOrd="3" destOrd="0" parTransId="{D18CA0DA-328E-44F2-A278-8E2293B460BA}" sibTransId="{69410E2C-5E08-4603-A855-6E40E63ED24B}"/>
    <dgm:cxn modelId="{C9B9C062-2B78-4E2E-B31A-CFB5B93E4284}" type="presOf" srcId="{9C8ACD69-D0DC-449B-A63B-7BEDBBD4BB73}" destId="{1AEBD69A-49BC-48B4-BC6A-DAD7FB3D8F62}" srcOrd="0" destOrd="0" presId="urn:microsoft.com/office/officeart/2005/8/layout/pyramid2"/>
    <dgm:cxn modelId="{07C9D827-662B-4521-BC62-8A4CFC8BE8CE}" type="presOf" srcId="{C6C30FF5-7F71-4FD9-B1F8-6B96D4AFAD8E}" destId="{B6ADFC5B-5696-4846-BA0D-6FC14D5A7DE2}" srcOrd="0" destOrd="0" presId="urn:microsoft.com/office/officeart/2005/8/layout/pyramid2"/>
    <dgm:cxn modelId="{80EAF8DD-7A43-4B87-8FE3-FB0633032B86}" type="presOf" srcId="{8B37EC9B-45F3-4103-8747-6283CA4C8F84}" destId="{CDD73B72-C9F1-4D1C-BC3C-524C45A47386}" srcOrd="0" destOrd="0" presId="urn:microsoft.com/office/officeart/2005/8/layout/pyramid2"/>
    <dgm:cxn modelId="{89B4304E-3A71-45E5-B5B2-5E6E9CECC79F}" srcId="{C6C30FF5-7F71-4FD9-B1F8-6B96D4AFAD8E}" destId="{CF5B2020-632F-4260-B0CA-30AC1CEF3344}" srcOrd="1" destOrd="0" parTransId="{7098FAE5-C533-4D77-B09A-75CC6BBA2BD6}" sibTransId="{8A33BD08-4363-40CE-AC8B-95FD250EC876}"/>
    <dgm:cxn modelId="{22B14CE8-4E23-4C55-9563-C1F0C79078BF}" type="presParOf" srcId="{B6ADFC5B-5696-4846-BA0D-6FC14D5A7DE2}" destId="{349E1F98-4C71-4514-9045-D32B90E24849}" srcOrd="0" destOrd="0" presId="urn:microsoft.com/office/officeart/2005/8/layout/pyramid2"/>
    <dgm:cxn modelId="{FB472104-7E68-410D-B867-0F4AA1BA59B7}" type="presParOf" srcId="{B6ADFC5B-5696-4846-BA0D-6FC14D5A7DE2}" destId="{91445732-674D-4679-8755-6FF2FCE24A93}" srcOrd="1" destOrd="0" presId="urn:microsoft.com/office/officeart/2005/8/layout/pyramid2"/>
    <dgm:cxn modelId="{C46129E6-DC14-4D0F-82B6-E9430EDC580D}" type="presParOf" srcId="{91445732-674D-4679-8755-6FF2FCE24A93}" destId="{1AEBD69A-49BC-48B4-BC6A-DAD7FB3D8F62}" srcOrd="0" destOrd="0" presId="urn:microsoft.com/office/officeart/2005/8/layout/pyramid2"/>
    <dgm:cxn modelId="{C6B8F331-9E20-41B6-BE1E-26429D8CCBC7}" type="presParOf" srcId="{91445732-674D-4679-8755-6FF2FCE24A93}" destId="{11908AA7-5480-4DD4-A4C9-DF816A2057FA}" srcOrd="1" destOrd="0" presId="urn:microsoft.com/office/officeart/2005/8/layout/pyramid2"/>
    <dgm:cxn modelId="{1202FA94-A416-475D-B3FA-9BE5464A7D6B}" type="presParOf" srcId="{91445732-674D-4679-8755-6FF2FCE24A93}" destId="{FB2EBEC0-8400-46F9-81DD-EA1D39E53A3C}" srcOrd="2" destOrd="0" presId="urn:microsoft.com/office/officeart/2005/8/layout/pyramid2"/>
    <dgm:cxn modelId="{E70F1515-4563-4DE7-896A-D3F414C39828}" type="presParOf" srcId="{91445732-674D-4679-8755-6FF2FCE24A93}" destId="{7970AFB8-B976-4283-B8F3-3CB27F4649A1}" srcOrd="3" destOrd="0" presId="urn:microsoft.com/office/officeart/2005/8/layout/pyramid2"/>
    <dgm:cxn modelId="{FCEB1CBC-CB5B-4C4B-B6A6-D73A28EDCD54}" type="presParOf" srcId="{91445732-674D-4679-8755-6FF2FCE24A93}" destId="{9B4A882C-BB6E-4022-8DDE-7F4A0C659D56}" srcOrd="4" destOrd="0" presId="urn:microsoft.com/office/officeart/2005/8/layout/pyramid2"/>
    <dgm:cxn modelId="{3BAD6CFF-1AC7-4B29-A2F1-BFF07201BAE9}" type="presParOf" srcId="{91445732-674D-4679-8755-6FF2FCE24A93}" destId="{B1EB4D5F-97F5-4172-BE73-B3B7A0589BFD}" srcOrd="5" destOrd="0" presId="urn:microsoft.com/office/officeart/2005/8/layout/pyramid2"/>
    <dgm:cxn modelId="{63FEE576-0469-406E-8E37-25F665FD057E}" type="presParOf" srcId="{91445732-674D-4679-8755-6FF2FCE24A93}" destId="{CDD73B72-C9F1-4D1C-BC3C-524C45A47386}" srcOrd="6" destOrd="0" presId="urn:microsoft.com/office/officeart/2005/8/layout/pyramid2"/>
    <dgm:cxn modelId="{B7E26D95-F8F8-415D-A854-84DE5A1E001B}" type="presParOf" srcId="{91445732-674D-4679-8755-6FF2FCE24A93}" destId="{CE6FB5B4-3EB0-425B-8505-BAA3AE3CF6C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7293D-1818-4223-8B3F-3C4F2731E652}" type="datetimeFigureOut">
              <a:rPr lang="en-US" smtClean="0"/>
              <a:pPr/>
              <a:t>3/4/2016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75ABD-8730-445B-9E58-B39A89F82D5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6282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55F565B-C9B6-4DD2-9A67-1E63910511A9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942B5C7-AB45-4537-B522-62FCAE1E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5716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D6D3-1A3A-452C-B4E4-090A155ECAD1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3F329C91-F08C-4597-BA65-C56241B832B4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51217295-DBCE-4F0B-B883-1C9DE8418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F93397EF-FD3C-447D-A217-BED3C8A4C6B3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74E18BEC-B791-4667-9550-153E3F71E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7FC8633D-1582-4DDA-809B-BF93BD1E7F27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D24AB0AE-FD3F-4776-A959-1D045317C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89576"/>
            <a:ext cx="7195457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342" y="1600200"/>
            <a:ext cx="7195457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E6F267F6-8A38-4653-A296-8802DB700D83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483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ABFDD9-386B-4635-A8AB-4BCCAEB4E3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4C6B0E13-AF2A-4FF9-9C11-2156FB95FE38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CAD041C9-F1BE-498E-A6B1-DAF350FEA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7A475333-E012-4A88-BCEE-7693E600F9EA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EEC6507D-7A9B-4CBD-AECD-8A240EE11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FBFAE5DD-3505-4E23-8462-6A9407202B2D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246718E0-1054-4BA3-B139-7AE800E79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E6E31FFB-DE7F-43E1-ABBB-D4A1721C96DF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B26AA24C-6DF8-4126-814D-D4898393D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2E513819-C663-40CD-86D0-2554AA9B2389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2CCE0A75-9371-4C25-90ED-378BF618A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C3ECCA2C-9511-432E-9294-71C39DD0C780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7AFD5DE1-1848-48AE-9C2F-FB52CF72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11C7945D-79C0-486F-A1A3-D4AFC2DB1E6C}" type="datetimeFigureOut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95AAAEF6-0C29-415D-9079-6FFC7BE16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88" y="2251075"/>
            <a:ext cx="5089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Gill Sans MT" pitchFamily="34" charset="0"/>
              </a:rPr>
              <a:t>PRESENTATION TITLE</a:t>
            </a:r>
          </a:p>
          <a:p>
            <a:endParaRPr lang="en-US" sz="1800">
              <a:solidFill>
                <a:schemeClr val="bg1"/>
              </a:solidFill>
              <a:latin typeface="Gill Sans" pitchFamily="-84" charset="0"/>
            </a:endParaRP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sz="1800">
                <a:solidFill>
                  <a:schemeClr val="bg1"/>
                </a:solidFill>
                <a:latin typeface="Gill Sans Light" pitchFamily="-84" charset="0"/>
              </a:rPr>
              <a:t>Directorate</a:t>
            </a:r>
          </a:p>
          <a:p>
            <a:endParaRPr lang="en-US" sz="1400">
              <a:solidFill>
                <a:schemeClr val="bg1"/>
              </a:solidFill>
              <a:latin typeface="Gill Sans Light" pitchFamily="-84" charset="0"/>
            </a:endParaRPr>
          </a:p>
          <a:p>
            <a:r>
              <a:rPr lang="en-US" sz="1400">
                <a:solidFill>
                  <a:schemeClr val="bg1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" descr="DWS Slide Cover pic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31273" y="2163763"/>
            <a:ext cx="800792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ZA" b="1" dirty="0" smtClean="0">
                <a:latin typeface="Arial" pitchFamily="34" charset="0"/>
                <a:cs typeface="Arial" pitchFamily="34" charset="0"/>
              </a:rPr>
              <a:t>BLOEM WATER BOARD</a:t>
            </a:r>
          </a:p>
          <a:p>
            <a:pPr algn="ctr" eaLnBrk="1" hangingPunct="1">
              <a:defRPr/>
            </a:pPr>
            <a:endParaRPr lang="en-ZA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ZA" b="1" dirty="0" smtClean="0">
                <a:latin typeface="Arial" pitchFamily="34" charset="0"/>
                <a:cs typeface="Arial" pitchFamily="34" charset="0"/>
              </a:rPr>
              <a:t>Annual report for the 2014/15 financial year </a:t>
            </a:r>
          </a:p>
          <a:p>
            <a:pPr algn="just" eaLnBrk="1" hangingPunct="1">
              <a:defRPr/>
            </a:pPr>
            <a:endParaRPr lang="en-ZA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en-ZA" b="1" dirty="0" smtClean="0">
                <a:latin typeface="Arial" pitchFamily="34" charset="0"/>
                <a:cs typeface="Arial" pitchFamily="34" charset="0"/>
              </a:rPr>
              <a:t>02 March 2016 </a:t>
            </a:r>
          </a:p>
          <a:p>
            <a:pPr algn="ctr" eaLnBrk="1" hangingPunct="1"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by: CE Dr L Moorosi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91342" y="1111454"/>
            <a:ext cx="7431941" cy="5103378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-ZA" sz="2000" b="1" dirty="0" smtClean="0">
                <a:cs typeface="Arial" charset="0"/>
              </a:rPr>
              <a:t>Provide reasons for under / overspending:</a:t>
            </a:r>
          </a:p>
          <a:p>
            <a:pPr marL="0" lvl="0" indent="0" algn="just">
              <a:buNone/>
              <a:defRPr/>
            </a:pPr>
            <a:endParaRPr lang="en-ZA" sz="2000" b="1" dirty="0" smtClean="0">
              <a:cs typeface="Arial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/>
              <a:t>Underspending due to cost containment measures implemented and to assist with capital requirements	.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ZA" sz="2000" dirty="0" smtClean="0"/>
              <a:t>Raw water charges were below the targeted expense mainly due to a decrease in abstraction from </a:t>
            </a:r>
            <a:r>
              <a:rPr lang="en-ZA" sz="2000" dirty="0" err="1" smtClean="0"/>
              <a:t>Groothoek</a:t>
            </a:r>
            <a:r>
              <a:rPr lang="en-ZA" sz="2000" dirty="0" smtClean="0"/>
              <a:t> dam.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ZA" sz="2000" dirty="0" smtClean="0"/>
              <a:t>Depreciation is lower due to project values not capitalized and depreciated before operational.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ZA" sz="2000" dirty="0" smtClean="0"/>
              <a:t>Staff cost is marginally lower as recruitment is done in a phased approach.</a:t>
            </a:r>
          </a:p>
          <a:p>
            <a:pPr lvl="0" algn="just">
              <a:lnSpc>
                <a:spcPct val="150000"/>
              </a:lnSpc>
              <a:defRPr/>
            </a:pPr>
            <a:endParaRPr lang="en-ZA" sz="2000" dirty="0" smtClean="0">
              <a:cs typeface="Arial" charset="0"/>
            </a:endParaRPr>
          </a:p>
          <a:p>
            <a:pPr marL="0" indent="0">
              <a:buNone/>
            </a:pP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10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4046" y="653053"/>
            <a:ext cx="7012754" cy="1362075"/>
          </a:xfrm>
        </p:spPr>
        <p:txBody>
          <a:bodyPr>
            <a:normAutofit/>
          </a:bodyPr>
          <a:lstStyle/>
          <a:p>
            <a:pPr algn="ctr"/>
            <a:r>
              <a:rPr lang="en-ZA" sz="3200" dirty="0" smtClean="0">
                <a:latin typeface="Arial" pitchFamily="34" charset="0"/>
                <a:cs typeface="Arial" pitchFamily="34" charset="0"/>
              </a:rPr>
              <a:t>Notes to the financial statements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19860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11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674046" y="2024476"/>
            <a:ext cx="7012754" cy="1009478"/>
          </a:xfrm>
          <a:prstGeom prst="rect">
            <a:avLst/>
          </a:prstGeom>
        </p:spPr>
        <p:txBody>
          <a:bodyPr anchor="t">
            <a:normAutofit fontScale="70000" lnSpcReduction="20000"/>
          </a:bodyPr>
          <a:lstStyle/>
          <a:p>
            <a:pPr algn="just" eaLnBrk="0" hangingPunct="0">
              <a:lnSpc>
                <a:spcPct val="160000"/>
              </a:lnSpc>
              <a:buNone/>
              <a:defRPr/>
            </a:pPr>
            <a:r>
              <a:rPr lang="en-US" sz="2000" dirty="0" smtClean="0">
                <a:ea typeface="Verdana" panose="020B0604030504040204" pitchFamily="34" charset="0"/>
                <a:cs typeface="Arial" panose="020B0604020202020204" pitchFamily="34" charset="0"/>
              </a:rPr>
              <a:t>The financial statements have been prepared in accordance with South African Statements of Generally Accepted Accounting Practice and the Public Management Act of South Africa.</a:t>
            </a:r>
            <a:endParaRPr lang="en-ZA" sz="2000" dirty="0" smtClean="0"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Analysis of current payments</a:t>
            </a:r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19860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12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4322341"/>
              </p:ext>
            </p:extLst>
          </p:nvPr>
        </p:nvGraphicFramePr>
        <p:xfrm>
          <a:off x="1491342" y="1232576"/>
          <a:ext cx="7195458" cy="427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1447800"/>
            <a:ext cx="7772400" cy="2308225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ZA" sz="4000" dirty="0">
                <a:latin typeface="+mj-lt"/>
                <a:ea typeface="ＭＳ Ｐゴシック" charset="-128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ZA" sz="6300" dirty="0">
                <a:latin typeface="+mj-lt"/>
                <a:ea typeface="ＭＳ Ｐゴシック" charset="-128"/>
                <a:cs typeface="+mj-cs"/>
              </a:rPr>
              <a:t>  </a:t>
            </a:r>
            <a:endParaRPr lang="en-ZA" sz="2800" dirty="0">
              <a:latin typeface="Arial" pitchFamily="34" charset="0"/>
            </a:endParaRPr>
          </a:p>
          <a:p>
            <a:pPr algn="ctr" eaLnBrk="0" hangingPunct="0">
              <a:defRPr/>
            </a:pPr>
            <a:endParaRPr lang="en-ZA" sz="6000" dirty="0">
              <a:latin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3073728"/>
              </p:ext>
            </p:extLst>
          </p:nvPr>
        </p:nvGraphicFramePr>
        <p:xfrm>
          <a:off x="1497723" y="1289290"/>
          <a:ext cx="7646276" cy="1467765"/>
        </p:xfrm>
        <a:graphic>
          <a:graphicData uri="http://schemas.openxmlformats.org/drawingml/2006/table">
            <a:tbl>
              <a:tblPr/>
              <a:tblGrid>
                <a:gridCol w="2891836"/>
                <a:gridCol w="1316466"/>
                <a:gridCol w="1258599"/>
                <a:gridCol w="1171799"/>
                <a:gridCol w="1007576"/>
              </a:tblGrid>
              <a:tr h="715375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Variance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Variance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5">
                <a:tc>
                  <a:txBody>
                    <a:bodyPr/>
                    <a:lstStyle/>
                    <a:p>
                      <a:pPr algn="l" fontAlgn="b"/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5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Unauthorised expenditure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1497722" y="128744"/>
            <a:ext cx="764627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b="1" dirty="0" smtClean="0">
                <a:latin typeface="Arial"/>
                <a:cs typeface="ＭＳ Ｐゴシック" pitchFamily="-109" charset="-128"/>
              </a:rPr>
              <a:t>Unauthorised expenditure</a:t>
            </a:r>
            <a:endParaRPr lang="en-ZA" sz="3600" b="1" dirty="0">
              <a:latin typeface="Arial"/>
              <a:cs typeface="ＭＳ Ｐゴシック" pitchFamily="-109" charset="-128"/>
            </a:endParaRP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6553200" y="608832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1D6C542-E34D-4FE8-8ACB-7E5F2A69A3E5}" type="slidenum">
              <a:rPr lang="en-US" sz="1200" b="0">
                <a:cs typeface="Arial" pitchFamily="34" charset="0"/>
              </a:rPr>
              <a:pPr algn="r"/>
              <a:t>13</a:t>
            </a:fld>
            <a:endParaRPr lang="en-US" sz="1200" b="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724" y="122238"/>
            <a:ext cx="7425559" cy="792162"/>
          </a:xfrm>
        </p:spPr>
        <p:txBody>
          <a:bodyPr>
            <a:noAutofit/>
          </a:bodyPr>
          <a:lstStyle/>
          <a:p>
            <a:r>
              <a:rPr lang="en-US" b="1" dirty="0" smtClean="0"/>
              <a:t>Irregular expenditure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A114-0370-4CC0-9313-334D49B2E98A}" type="slidenum">
              <a:rPr lang="en-ZA" smtClean="0"/>
              <a:pPr/>
              <a:t>14</a:t>
            </a:fld>
            <a:endParaRPr lang="en-Z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115990"/>
              </p:ext>
            </p:extLst>
          </p:nvPr>
        </p:nvGraphicFramePr>
        <p:xfrm>
          <a:off x="1497723" y="1289290"/>
          <a:ext cx="7646276" cy="1398492"/>
        </p:xfrm>
        <a:graphic>
          <a:graphicData uri="http://schemas.openxmlformats.org/drawingml/2006/table">
            <a:tbl>
              <a:tblPr/>
              <a:tblGrid>
                <a:gridCol w="2342103"/>
                <a:gridCol w="1707066"/>
                <a:gridCol w="1200732"/>
                <a:gridCol w="1084999"/>
                <a:gridCol w="1311376"/>
              </a:tblGrid>
              <a:tr h="46616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Variance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Variance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4">
                <a:tc>
                  <a:txBody>
                    <a:bodyPr/>
                    <a:lstStyle/>
                    <a:p>
                      <a:pPr algn="l" fontAlgn="b"/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6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Irregular expenditure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Fruitless and Wasteful Expenditure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A114-0370-4CC0-9313-334D49B2E98A}" type="slidenum">
              <a:rPr lang="en-ZA" smtClean="0"/>
              <a:pPr/>
              <a:t>15</a:t>
            </a:fld>
            <a:endParaRPr lang="en-Z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7037228"/>
              </p:ext>
            </p:extLst>
          </p:nvPr>
        </p:nvGraphicFramePr>
        <p:xfrm>
          <a:off x="1491341" y="1676400"/>
          <a:ext cx="7271658" cy="1519563"/>
        </p:xfrm>
        <a:graphic>
          <a:graphicData uri="http://schemas.openxmlformats.org/drawingml/2006/table">
            <a:tbl>
              <a:tblPr/>
              <a:tblGrid>
                <a:gridCol w="4813632"/>
                <a:gridCol w="1229013"/>
                <a:gridCol w="1229013"/>
              </a:tblGrid>
              <a:tr h="434161"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2014/15</a:t>
                      </a:r>
                      <a:endParaRPr lang="en-GB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2013/14</a:t>
                      </a:r>
                      <a:endParaRPr lang="en-GB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4741"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R'000</a:t>
                      </a:r>
                      <a:endParaRPr lang="en-GB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R'000</a:t>
                      </a:r>
                      <a:endParaRPr lang="en-GB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06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Fruitless and wasteful expenditure awaiting resolution</a:t>
                      </a:r>
                      <a:endParaRPr lang="en-GB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1700</a:t>
                      </a:r>
                      <a:endParaRPr lang="en-GB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2700</a:t>
                      </a:r>
                      <a:endParaRPr lang="en-GB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91342" y="3562864"/>
            <a:ext cx="727165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ZA" sz="1800" dirty="0"/>
              <a:t>Measures implemented: The executive Management has suspended the implicated individuals pending the outcome of a detailed investigation into the matter.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61089" y="23019"/>
            <a:ext cx="7583214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b="1" dirty="0" smtClean="0">
                <a:latin typeface="Arial"/>
                <a:cs typeface="ＭＳ Ｐゴシック" pitchFamily="-109" charset="-128"/>
              </a:rPr>
              <a:t>Accruals</a:t>
            </a:r>
            <a:endParaRPr lang="en-ZA" sz="3600" b="1" dirty="0">
              <a:latin typeface="Arial"/>
              <a:cs typeface="ＭＳ Ｐゴシック" pitchFamily="-109" charset="-128"/>
            </a:endParaRP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6553200" y="6135626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1D6C542-E34D-4FE8-8ACB-7E5F2A69A3E5}" type="slidenum">
              <a:rPr lang="en-US" sz="1200" b="0">
                <a:cs typeface="Arial" pitchFamily="34" charset="0"/>
              </a:rPr>
              <a:pPr algn="r"/>
              <a:t>16</a:t>
            </a:fld>
            <a:endParaRPr lang="en-US" sz="1200" b="0" dirty="0"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8577126"/>
              </p:ext>
            </p:extLst>
          </p:nvPr>
        </p:nvGraphicFramePr>
        <p:xfrm>
          <a:off x="1560785" y="1676401"/>
          <a:ext cx="7583214" cy="2421464"/>
        </p:xfrm>
        <a:graphic>
          <a:graphicData uri="http://schemas.openxmlformats.org/drawingml/2006/table">
            <a:tbl>
              <a:tblPr/>
              <a:tblGrid>
                <a:gridCol w="3115952"/>
                <a:gridCol w="2137799"/>
                <a:gridCol w="2329463"/>
              </a:tblGrid>
              <a:tr h="396021">
                <a:tc>
                  <a:txBody>
                    <a:bodyPr/>
                    <a:lstStyle/>
                    <a:p>
                      <a:endParaRPr lang="en-GB" sz="2000" dirty="0">
                        <a:latin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2014/15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2013/14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6407">
                <a:tc>
                  <a:txBody>
                    <a:bodyPr/>
                    <a:lstStyle/>
                    <a:p>
                      <a:endParaRPr lang="en-GB" sz="2000" dirty="0">
                        <a:latin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R’000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R’000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1371">
                <a:tc>
                  <a:txBody>
                    <a:bodyPr/>
                    <a:lstStyle/>
                    <a:p>
                      <a:endParaRPr lang="en-GB" sz="2000" dirty="0">
                        <a:latin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602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Goods and services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r>
                        <a:rPr lang="en-GB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525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36 764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Capital assets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26 771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8 709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Calibri"/>
                          <a:ea typeface="Calibri"/>
                          <a:cs typeface="Times New Roman"/>
                        </a:rPr>
                        <a:t>108 296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Calibri"/>
                          <a:ea typeface="Calibri"/>
                          <a:cs typeface="Times New Roman"/>
                        </a:rPr>
                        <a:t>45 473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1447800"/>
            <a:ext cx="7772400" cy="2308225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ZA" sz="4000" dirty="0">
                <a:latin typeface="+mj-lt"/>
                <a:ea typeface="ＭＳ Ｐゴシック" charset="-128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ZA" sz="6300" dirty="0">
                <a:latin typeface="+mj-lt"/>
                <a:ea typeface="ＭＳ Ｐゴシック" charset="-128"/>
                <a:cs typeface="+mj-cs"/>
              </a:rPr>
              <a:t>  </a:t>
            </a:r>
            <a:endParaRPr lang="en-ZA" sz="2800" dirty="0">
              <a:latin typeface="Arial" pitchFamily="34" charset="0"/>
            </a:endParaRPr>
          </a:p>
          <a:p>
            <a:pPr algn="ctr" eaLnBrk="0" hangingPunct="0">
              <a:defRPr/>
            </a:pPr>
            <a:endParaRPr lang="en-ZA" sz="6000" dirty="0">
              <a:latin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ZA" sz="4000" dirty="0"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" y="198438"/>
            <a:ext cx="9144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dirty="0" smtClean="0">
                <a:latin typeface="Arial"/>
                <a:cs typeface="ＭＳ Ｐゴシック" pitchFamily="-109" charset="-128"/>
              </a:rPr>
              <a:t>Contingent liabilities and assets</a:t>
            </a:r>
            <a:endParaRPr lang="en-ZA" sz="2800" b="1" dirty="0">
              <a:latin typeface="Arial"/>
              <a:cs typeface="ＭＳ Ｐゴシック" pitchFamily="-109" charset="-128"/>
            </a:endParaRP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6553200" y="6135626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1D6C542-E34D-4FE8-8ACB-7E5F2A69A3E5}" type="slidenum">
              <a:rPr lang="en-US" sz="1200" b="0">
                <a:latin typeface="Baskerville Old Face" pitchFamily="18" charset="0"/>
              </a:rPr>
              <a:pPr algn="r"/>
              <a:t>17</a:t>
            </a:fld>
            <a:endParaRPr lang="en-US" sz="1200" b="0" dirty="0">
              <a:latin typeface="Baskerville Old Face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2894316"/>
              </p:ext>
            </p:extLst>
          </p:nvPr>
        </p:nvGraphicFramePr>
        <p:xfrm>
          <a:off x="1497723" y="2233186"/>
          <a:ext cx="7646276" cy="1302494"/>
        </p:xfrm>
        <a:graphic>
          <a:graphicData uri="http://schemas.openxmlformats.org/drawingml/2006/table">
            <a:tbl>
              <a:tblPr/>
              <a:tblGrid>
                <a:gridCol w="3282095"/>
                <a:gridCol w="1149927"/>
                <a:gridCol w="1066800"/>
                <a:gridCol w="1136073"/>
                <a:gridCol w="1011381"/>
              </a:tblGrid>
              <a:tr h="29140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Variance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Variance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06">
                <a:tc>
                  <a:txBody>
                    <a:bodyPr/>
                    <a:lstStyle/>
                    <a:p>
                      <a:pPr algn="l" fontAlgn="b"/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R'000</a:t>
                      </a:r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49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Contingent</a:t>
                      </a:r>
                      <a:r>
                        <a:rPr lang="en-ZA" sz="18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liabilities and assets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99" marR="5499" marT="549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97724" y="164276"/>
            <a:ext cx="7189076" cy="1143000"/>
          </a:xfrm>
        </p:spPr>
        <p:txBody>
          <a:bodyPr/>
          <a:lstStyle/>
          <a:p>
            <a:r>
              <a:rPr lang="en-ZA" sz="3600" dirty="0" smtClean="0">
                <a:latin typeface="Arial" pitchFamily="34" charset="0"/>
                <a:cs typeface="Arial" pitchFamily="34" charset="0"/>
              </a:rPr>
              <a:t>Commitment analysis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35626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200" smtClean="0">
                <a:latin typeface="Arial" pitchFamily="34" charset="0"/>
                <a:cs typeface="Arial" pitchFamily="34" charset="0"/>
              </a:rPr>
              <a:pPr algn="r"/>
              <a:t>18</a:t>
            </a:fld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7788984"/>
              </p:ext>
            </p:extLst>
          </p:nvPr>
        </p:nvGraphicFramePr>
        <p:xfrm>
          <a:off x="1497725" y="1307276"/>
          <a:ext cx="7646276" cy="423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0"/>
            <a:ext cx="8229600" cy="940208"/>
          </a:xfrm>
        </p:spPr>
        <p:txBody>
          <a:bodyPr/>
          <a:lstStyle/>
          <a:p>
            <a:r>
              <a:rPr lang="en-ZA" sz="3600" dirty="0" smtClean="0"/>
              <a:t>Capex Projects</a:t>
            </a:r>
            <a:br>
              <a:rPr lang="en-ZA" sz="3600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599016578"/>
              </p:ext>
            </p:extLst>
          </p:nvPr>
        </p:nvGraphicFramePr>
        <p:xfrm>
          <a:off x="4376449" y="2313709"/>
          <a:ext cx="4767552" cy="40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3"/>
          <p:cNvSpPr>
            <a:spLocks noGrp="1"/>
          </p:cNvSpPr>
          <p:nvPr>
            <p:ph type="body" idx="1"/>
          </p:nvPr>
        </p:nvSpPr>
        <p:spPr>
          <a:xfrm>
            <a:off x="1399308" y="1162595"/>
            <a:ext cx="3603765" cy="1495606"/>
          </a:xfrm>
        </p:spPr>
        <p:txBody>
          <a:bodyPr/>
          <a:lstStyle/>
          <a:p>
            <a:r>
              <a:rPr lang="en-ZA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Background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ZA" sz="1200" dirty="0" smtClean="0">
                <a:latin typeface="Arial" pitchFamily="34" charset="0"/>
                <a:cs typeface="Arial" pitchFamily="34" charset="0"/>
              </a:rPr>
              <a:t>Capex 2010-2015 Programme came to end in June 2015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ZA" sz="1200" dirty="0" smtClean="0">
                <a:latin typeface="Arial" pitchFamily="34" charset="0"/>
                <a:cs typeface="Arial" pitchFamily="34" charset="0"/>
              </a:rPr>
              <a:t>Programme had 190 projects in total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ZA" sz="1200" dirty="0" smtClean="0">
                <a:latin typeface="Arial" pitchFamily="34" charset="0"/>
                <a:cs typeface="Arial" pitchFamily="34" charset="0"/>
              </a:rPr>
              <a:t>Programme budget : R563 million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ZA" sz="1200" dirty="0" smtClean="0">
                <a:latin typeface="Arial" pitchFamily="34" charset="0"/>
                <a:cs typeface="Arial" pitchFamily="34" charset="0"/>
              </a:rPr>
              <a:t>Loan funding: R269 million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ZA" sz="1200" dirty="0" smtClean="0">
                <a:latin typeface="Arial" pitchFamily="34" charset="0"/>
                <a:cs typeface="Arial" pitchFamily="34" charset="0"/>
              </a:rPr>
              <a:t>Grant Funding ( NWRI) R100 million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ZA" sz="1200" dirty="0" smtClean="0">
                <a:latin typeface="Arial" pitchFamily="34" charset="0"/>
                <a:cs typeface="Arial" pitchFamily="34" charset="0"/>
              </a:rPr>
              <a:t>Total Capex Programme Budget :R633 million</a:t>
            </a:r>
          </a:p>
          <a:p>
            <a:pPr marL="171450" indent="-171450">
              <a:buFont typeface="Arial" pitchFamily="34" charset="0"/>
              <a:buChar char="•"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endParaRPr lang="en-Z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5003074" y="829401"/>
            <a:ext cx="3931920" cy="182880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Performance of Capex Programme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1200" dirty="0" smtClean="0">
                <a:latin typeface="Arial" pitchFamily="34" charset="0"/>
                <a:cs typeface="Arial" pitchFamily="34" charset="0"/>
              </a:rPr>
              <a:t>Capex </a:t>
            </a:r>
            <a:r>
              <a:rPr lang="en-ZA" sz="1200" dirty="0">
                <a:latin typeface="Arial" pitchFamily="34" charset="0"/>
                <a:cs typeface="Arial" pitchFamily="34" charset="0"/>
              </a:rPr>
              <a:t>Programme 2010-2015 consists of 190 projects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1200" dirty="0">
                <a:latin typeface="Arial" pitchFamily="34" charset="0"/>
                <a:cs typeface="Arial" pitchFamily="34" charset="0"/>
              </a:rPr>
              <a:t>140 Projects operations and Maintenance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1200" dirty="0">
                <a:latin typeface="Arial" pitchFamily="34" charset="0"/>
                <a:cs typeface="Arial" pitchFamily="34" charset="0"/>
              </a:rPr>
              <a:t>50 Capital Projects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1200" dirty="0">
                <a:latin typeface="Arial" pitchFamily="34" charset="0"/>
                <a:cs typeface="Arial" pitchFamily="34" charset="0"/>
              </a:rPr>
              <a:t>133 Completed :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en-ZA" sz="1200" dirty="0">
                <a:latin typeface="Arial" pitchFamily="34" charset="0"/>
                <a:cs typeface="Arial" pitchFamily="34" charset="0"/>
              </a:rPr>
              <a:t>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1200" dirty="0">
                <a:latin typeface="Arial" pitchFamily="34" charset="0"/>
                <a:cs typeface="Arial" pitchFamily="34" charset="0"/>
              </a:rPr>
              <a:t>Balance of 57 Active </a:t>
            </a:r>
            <a:r>
              <a:rPr lang="en-ZA" sz="1200" dirty="0" smtClean="0">
                <a:latin typeface="Arial" pitchFamily="34" charset="0"/>
                <a:cs typeface="Arial" pitchFamily="34" charset="0"/>
              </a:rPr>
              <a:t>projects (30% )  to be completed in the year 2015/2016</a:t>
            </a:r>
            <a:endParaRPr lang="en-ZA" sz="1200" dirty="0">
              <a:latin typeface="Arial" pitchFamily="34" charset="0"/>
              <a:cs typeface="Arial" pitchFamily="34" charset="0"/>
            </a:endParaRPr>
          </a:p>
          <a:p>
            <a:endParaRPr lang="en-ZA" sz="1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14098699"/>
              </p:ext>
            </p:extLst>
          </p:nvPr>
        </p:nvGraphicFramePr>
        <p:xfrm>
          <a:off x="336261" y="2313709"/>
          <a:ext cx="4040188" cy="40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1942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500188" y="80963"/>
            <a:ext cx="7458075" cy="6309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ZA" sz="1100" dirty="0" smtClean="0">
                <a:cs typeface="Arial" pitchFamily="34" charset="0"/>
              </a:rPr>
              <a:t>Annual report for the 2014/15 financial year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A4B16F">
                  <a:alpha val="20000"/>
                </a:srgbClr>
              </a:solidFill>
              <a:latin typeface="Gill Sans"/>
              <a:ea typeface="+mn-ea"/>
              <a:cs typeface="Gill Sans"/>
            </a:endParaRP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1531938" y="1474790"/>
            <a:ext cx="7154862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en-ZA" dirty="0" smtClean="0"/>
              <a:t>Part 1: Overview of financial performance</a:t>
            </a:r>
          </a:p>
          <a:p>
            <a:pPr marL="630238" lvl="1" indent="-173038">
              <a:lnSpc>
                <a:spcPct val="150000"/>
              </a:lnSpc>
              <a:buFont typeface="Arial" pitchFamily="34" charset="0"/>
              <a:buChar char="•"/>
            </a:pPr>
            <a:endParaRPr lang="en-ZA" dirty="0" smtClean="0"/>
          </a:p>
          <a:p>
            <a:pPr marL="173038" indent="-173038">
              <a:lnSpc>
                <a:spcPct val="150000"/>
              </a:lnSpc>
              <a:buFont typeface="Arial" pitchFamily="34" charset="0"/>
              <a:buChar char="•"/>
            </a:pPr>
            <a:r>
              <a:rPr lang="en-ZA" dirty="0" smtClean="0">
                <a:ea typeface="Calibri"/>
                <a:cs typeface="Times New Roman"/>
              </a:rPr>
              <a:t>Part 2: Overview of non-financial performance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12888" y="821733"/>
            <a:ext cx="6811603" cy="461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rPr>
              <a:t>CONTENTS</a:t>
            </a:r>
            <a:endParaRPr lang="en-US" b="1" dirty="0">
              <a:solidFill>
                <a:srgbClr val="A4B16F"/>
              </a:solidFill>
              <a:latin typeface="Gill Sans"/>
              <a:ea typeface="+mn-ea"/>
              <a:cs typeface="Gill Sans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19860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2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45" y="0"/>
            <a:ext cx="8229600" cy="835705"/>
          </a:xfrm>
        </p:spPr>
        <p:txBody>
          <a:bodyPr/>
          <a:lstStyle/>
          <a:p>
            <a:r>
              <a:rPr lang="en-ZA" sz="3600" dirty="0"/>
              <a:t>Capex </a:t>
            </a:r>
            <a:r>
              <a:rPr lang="en-ZA" sz="3600" dirty="0" smtClean="0"/>
              <a:t>Projects- Performance Cont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7018" y="790462"/>
            <a:ext cx="3477490" cy="639762"/>
          </a:xfrm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ZA" sz="1400" dirty="0" smtClean="0"/>
              <a:t>Completed Projects R233 million utilised</a:t>
            </a:r>
          </a:p>
          <a:p>
            <a:pPr marL="171450" indent="-171450">
              <a:buFont typeface="Arial" pitchFamily="34" charset="0"/>
              <a:buChar char="•"/>
            </a:pPr>
            <a:endParaRPr lang="en-ZA" sz="14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90462"/>
            <a:ext cx="4041775" cy="456447"/>
          </a:xfrm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ZA" sz="1400" dirty="0" smtClean="0"/>
              <a:t>57 Projects  to be implemented with R269 million in 2015/2016</a:t>
            </a:r>
            <a:endParaRPr lang="en-ZA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979054558"/>
              </p:ext>
            </p:extLst>
          </p:nvPr>
        </p:nvGraphicFramePr>
        <p:xfrm>
          <a:off x="117565" y="1246909"/>
          <a:ext cx="4786943" cy="437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825733297"/>
              </p:ext>
            </p:extLst>
          </p:nvPr>
        </p:nvGraphicFramePr>
        <p:xfrm>
          <a:off x="4497388" y="1430225"/>
          <a:ext cx="4489857" cy="4996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58001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ZA" sz="3600" dirty="0"/>
              <a:t>Capex Projects- Performance Cont</a:t>
            </a:r>
            <a:r>
              <a:rPr lang="en-ZA" dirty="0"/>
              <a:t>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302809266"/>
              </p:ext>
            </p:extLst>
          </p:nvPr>
        </p:nvGraphicFramePr>
        <p:xfrm>
          <a:off x="3749040" y="665018"/>
          <a:ext cx="5290458" cy="5162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2451"/>
                <a:gridCol w="1330036"/>
                <a:gridCol w="914400"/>
                <a:gridCol w="872837"/>
                <a:gridCol w="920734"/>
              </a:tblGrid>
              <a:tr h="59748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Region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Project 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Budget (M) 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Actual Expenditure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Status 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</a:tr>
              <a:tr h="597486">
                <a:tc row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0" dirty="0">
                          <a:effectLst/>
                        </a:rPr>
                        <a:t>Modder River Region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Replace Tanks at Rural Villages Phase 2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R 1.7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 1.6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Completed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</a:tr>
              <a:tr h="89623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Replace Tanks at Rural Villages Phase 3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0" dirty="0">
                          <a:effectLst/>
                        </a:rPr>
                        <a:t>R 2.3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0" dirty="0">
                          <a:effectLst/>
                        </a:rPr>
                        <a:t>R 2.3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Completed Under Retention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</a:tr>
              <a:tr h="5974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Raw Water Pumps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 4.2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R 3.5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Completed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</a:tr>
              <a:tr h="59748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Replacement of Morago Pipeline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endParaRPr lang="en-ZA" sz="140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0" dirty="0">
                          <a:effectLst/>
                        </a:rPr>
                        <a:t> 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Completed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</a:tr>
              <a:tr h="8090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0">
                          <a:effectLst/>
                        </a:rPr>
                        <a:t>Caledon River Region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Extension of NOVO Pumping Capacity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R38.8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R34.7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completed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</a:tr>
              <a:tr h="72611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Orange </a:t>
                      </a:r>
                      <a:r>
                        <a:rPr lang="en-US" sz="1400" kern="1000" dirty="0">
                          <a:effectLst/>
                        </a:rPr>
                        <a:t>River Region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Hydro Power Generation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R2.0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R1.6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completed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87" marR="48887" marT="0" marB="0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858980"/>
            <a:ext cx="3383280" cy="5241058"/>
          </a:xfrm>
        </p:spPr>
        <p:txBody>
          <a:bodyPr/>
          <a:lstStyle/>
          <a:p>
            <a:pPr marL="0" indent="0">
              <a:buNone/>
            </a:pPr>
            <a:r>
              <a:rPr lang="en-ZA" sz="1600" dirty="0" smtClean="0">
                <a:solidFill>
                  <a:schemeClr val="accent1"/>
                </a:solidFill>
              </a:rPr>
              <a:t>     </a:t>
            </a:r>
            <a:r>
              <a:rPr lang="en-ZA" sz="1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Completed Projects</a:t>
            </a:r>
          </a:p>
          <a:p>
            <a:pPr marL="0" indent="0">
              <a:buNone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Expansion: 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21 Infrastructure Expansion Projects , 6 completed  ( 28.5%)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15 Projects to be completed : R240 million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Variance due to multi year projects that take long in terms of planning </a:t>
            </a:r>
          </a:p>
          <a:p>
            <a:endParaRPr lang="en-ZA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Refurbishment Projects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36 Projects  in total , 11 completed (30.5%)  budget R 29 million</a:t>
            </a:r>
          </a:p>
          <a:p>
            <a:pPr marL="0" indent="0">
              <a:buNone/>
            </a:pPr>
            <a:endParaRPr lang="en-ZA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171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81959" y="3209440"/>
            <a:ext cx="7012754" cy="1362075"/>
          </a:xfrm>
        </p:spPr>
        <p:txBody>
          <a:bodyPr>
            <a:normAutofit/>
          </a:bodyPr>
          <a:lstStyle/>
          <a:p>
            <a:pPr algn="ctr"/>
            <a:r>
              <a:rPr lang="en-ZA" sz="3200" dirty="0" smtClean="0">
                <a:latin typeface="Arial" pitchFamily="34" charset="0"/>
                <a:cs typeface="Arial" pitchFamily="34" charset="0"/>
              </a:rPr>
              <a:t>OVERVIEW OF audit report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19860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22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89576"/>
            <a:ext cx="7195457" cy="1143000"/>
          </a:xfrm>
        </p:spPr>
        <p:txBody>
          <a:bodyPr/>
          <a:lstStyle/>
          <a:p>
            <a:r>
              <a:rPr lang="en-ZA" dirty="0" smtClean="0"/>
              <a:t>Analysis: matters relating the audit report per year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5809929"/>
              </p:ext>
            </p:extLst>
          </p:nvPr>
        </p:nvGraphicFramePr>
        <p:xfrm>
          <a:off x="1491342" y="1954398"/>
          <a:ext cx="7652658" cy="941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5244"/>
                <a:gridCol w="1648695"/>
                <a:gridCol w="1438567"/>
                <a:gridCol w="1339279"/>
                <a:gridCol w="1440873"/>
              </a:tblGrid>
              <a:tr h="470601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itchFamily="34" charset="0"/>
                          <a:cs typeface="Arial" pitchFamily="34" charset="0"/>
                        </a:rPr>
                        <a:t>2010/11</a:t>
                      </a:r>
                      <a:endParaRPr lang="en-ZA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itchFamily="34" charset="0"/>
                          <a:cs typeface="Arial" pitchFamily="34" charset="0"/>
                        </a:rPr>
                        <a:t>2011/12</a:t>
                      </a:r>
                      <a:endParaRPr lang="en-ZA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itchFamily="34" charset="0"/>
                          <a:cs typeface="Arial" pitchFamily="34" charset="0"/>
                        </a:rPr>
                        <a:t>2012/13</a:t>
                      </a:r>
                      <a:endParaRPr lang="en-ZA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itchFamily="34" charset="0"/>
                          <a:cs typeface="Arial" pitchFamily="34" charset="0"/>
                        </a:rPr>
                        <a:t>2013/14</a:t>
                      </a:r>
                      <a:endParaRPr lang="en-ZA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" pitchFamily="34" charset="0"/>
                          <a:cs typeface="Arial" pitchFamily="34" charset="0"/>
                        </a:rPr>
                        <a:t>2014/15</a:t>
                      </a:r>
                      <a:endParaRPr lang="en-ZA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06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8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8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8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8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ZA" sz="18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Unqualified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21213" y="6053398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23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0867" y="3105835"/>
            <a:ext cx="7095066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eaLnBrk="1" hangingPunct="1">
              <a:lnSpc>
                <a:spcPct val="150000"/>
              </a:lnSpc>
              <a:buClr>
                <a:srgbClr val="7DBA0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No Matter of emphasis</a:t>
            </a:r>
          </a:p>
          <a:p>
            <a:pPr marL="742950" lvl="1" indent="-285750" algn="just" eaLnBrk="1" hangingPunct="1">
              <a:lnSpc>
                <a:spcPct val="150000"/>
              </a:lnSpc>
              <a:buClr>
                <a:srgbClr val="7DBA00"/>
              </a:buClr>
              <a:buFont typeface="Arial" panose="020B0604020202020204" pitchFamily="34" charset="0"/>
              <a:buChar char="•"/>
              <a:defRPr/>
            </a:pPr>
            <a:r>
              <a:rPr lang="en-ZA" sz="1800" dirty="0" smtClean="0"/>
              <a:t>Opinion </a:t>
            </a:r>
            <a:r>
              <a:rPr lang="en-ZA" sz="1800" dirty="0"/>
              <a:t>that financial statements  fairly presents the financial position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89576"/>
            <a:ext cx="7195457" cy="1143000"/>
          </a:xfrm>
        </p:spPr>
        <p:txBody>
          <a:bodyPr/>
          <a:lstStyle/>
          <a:p>
            <a:r>
              <a:rPr lang="en-ZA" dirty="0" smtClean="0"/>
              <a:t>Other reports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21213" y="6053398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24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342" y="1600200"/>
            <a:ext cx="7463471" cy="2528455"/>
          </a:xfrm>
        </p:spPr>
        <p:txBody>
          <a:bodyPr/>
          <a:lstStyle/>
          <a:p>
            <a:r>
              <a:rPr lang="en-ZA" sz="2000" dirty="0" smtClean="0"/>
              <a:t>Agreed upon procedures on engagements – performance contracts</a:t>
            </a:r>
          </a:p>
          <a:p>
            <a:pPr marL="0" indent="0">
              <a:buNone/>
            </a:pPr>
            <a:endParaRPr lang="en-ZA" sz="2000" dirty="0" smtClean="0"/>
          </a:p>
          <a:p>
            <a:r>
              <a:rPr lang="en-ZA" sz="2000" dirty="0" smtClean="0"/>
              <a:t>Investigations by Executive Management to probe alleged irregularities – in process</a:t>
            </a:r>
            <a:endParaRPr lang="en-Z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50785" y="1221248"/>
            <a:ext cx="7012754" cy="1362075"/>
          </a:xfrm>
        </p:spPr>
        <p:txBody>
          <a:bodyPr>
            <a:normAutofit/>
          </a:bodyPr>
          <a:lstStyle/>
          <a:p>
            <a:pPr algn="ctr"/>
            <a:r>
              <a:rPr lang="en-ZA" sz="3200" dirty="0" smtClean="0">
                <a:latin typeface="Arial" pitchFamily="34" charset="0"/>
                <a:cs typeface="Arial" pitchFamily="34" charset="0"/>
              </a:rPr>
              <a:t>Part 2: overview of non-financial performance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19860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25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0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1342" y="89576"/>
            <a:ext cx="7500937" cy="1143000"/>
          </a:xfrm>
        </p:spPr>
        <p:txBody>
          <a:bodyPr/>
          <a:lstStyle/>
          <a:p>
            <a:r>
              <a:rPr lang="en-ZA" dirty="0" smtClean="0"/>
              <a:t>Analysis: achievement of the strategic oriented goals </a:t>
            </a:r>
            <a:endParaRPr lang="en-Z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3274950"/>
              </p:ext>
            </p:extLst>
          </p:nvPr>
        </p:nvGraphicFramePr>
        <p:xfrm>
          <a:off x="1654629" y="1404258"/>
          <a:ext cx="73376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19860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26</a:t>
            </a:fld>
            <a:endParaRPr lang="en-ZA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5"/>
          <p:cNvGrpSpPr/>
          <p:nvPr/>
        </p:nvGrpSpPr>
        <p:grpSpPr>
          <a:xfrm>
            <a:off x="3828647" y="5867399"/>
            <a:ext cx="2615682" cy="547709"/>
            <a:chOff x="3505200" y="6324600"/>
            <a:chExt cx="2209800" cy="381000"/>
          </a:xfrm>
        </p:grpSpPr>
        <p:sp>
          <p:nvSpPr>
            <p:cNvPr id="9" name="Rectangle 8"/>
            <p:cNvSpPr/>
            <p:nvPr/>
          </p:nvSpPr>
          <p:spPr>
            <a:xfrm>
              <a:off x="3505200" y="6324600"/>
              <a:ext cx="685800" cy="381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Achieved</a:t>
              </a:r>
            </a:p>
            <a:p>
              <a:pPr algn="ctr"/>
              <a:r>
                <a:rPr lang="en-ZA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(100%)</a:t>
              </a:r>
              <a:endParaRPr lang="en-ZA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6324600"/>
              <a:ext cx="685800" cy="381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Partially achieved </a:t>
              </a:r>
            </a:p>
            <a:p>
              <a:pPr algn="ctr"/>
              <a:r>
                <a:rPr lang="en-ZA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(50 – 99%)</a:t>
              </a:r>
              <a:endParaRPr lang="en-ZA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29200" y="6324600"/>
              <a:ext cx="685800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Not achieved </a:t>
              </a:r>
              <a:endParaRPr lang="en-ZA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ZA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(&lt;50%)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66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200" b="0" dirty="0" smtClean="0">
                <a:latin typeface="Arial" pitchFamily="34" charset="0"/>
                <a:cs typeface="Arial" pitchFamily="34" charset="0"/>
              </a:rPr>
              <a:t>Concluding Remarks</a:t>
            </a:r>
            <a:endParaRPr lang="en-ZA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91342" y="956734"/>
            <a:ext cx="7195457" cy="2243666"/>
          </a:xfrm>
        </p:spPr>
        <p:txBody>
          <a:bodyPr/>
          <a:lstStyle/>
          <a:p>
            <a:pPr algn="just"/>
            <a:r>
              <a:rPr lang="en-ZA" sz="2400" dirty="0" smtClean="0"/>
              <a:t>Water Challenges</a:t>
            </a:r>
          </a:p>
          <a:p>
            <a:pPr algn="just"/>
            <a:r>
              <a:rPr lang="en-ZA" sz="2400" dirty="0" smtClean="0"/>
              <a:t>Debtors position and Cash flow constraints</a:t>
            </a:r>
          </a:p>
          <a:p>
            <a:pPr algn="just"/>
            <a:r>
              <a:rPr lang="en-ZA" sz="2400" dirty="0" smtClean="0"/>
              <a:t>Capacity constraints and </a:t>
            </a:r>
            <a:r>
              <a:rPr lang="en-ZA" sz="2400" dirty="0" err="1" smtClean="0"/>
              <a:t>Capex</a:t>
            </a:r>
            <a:r>
              <a:rPr lang="en-ZA" sz="2400" dirty="0" smtClean="0"/>
              <a:t> funding</a:t>
            </a:r>
          </a:p>
          <a:p>
            <a:pPr algn="just"/>
            <a:r>
              <a:rPr lang="en-ZA" sz="2400" dirty="0" smtClean="0"/>
              <a:t>Investigation and disciplinary cases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27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0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400"/>
            <a:ext cx="7772400" cy="1362075"/>
          </a:xfrm>
        </p:spPr>
        <p:txBody>
          <a:bodyPr/>
          <a:lstStyle/>
          <a:p>
            <a:pPr algn="ctr"/>
            <a:r>
              <a:rPr lang="en-ZA" dirty="0" smtClean="0"/>
              <a:t>End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991225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mtClean="0"/>
              <a:pPr algn="r"/>
              <a:t>28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190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704" y="1889842"/>
            <a:ext cx="7012754" cy="1362075"/>
          </a:xfrm>
        </p:spPr>
        <p:txBody>
          <a:bodyPr>
            <a:normAutofit/>
          </a:bodyPr>
          <a:lstStyle/>
          <a:p>
            <a:pPr algn="ctr"/>
            <a:r>
              <a:rPr lang="en-ZA" sz="3200" dirty="0" smtClean="0">
                <a:latin typeface="Arial" pitchFamily="34" charset="0"/>
                <a:cs typeface="Arial" pitchFamily="34" charset="0"/>
              </a:rPr>
              <a:t>Part 1: overview of financial performance</a:t>
            </a:r>
            <a:endParaRPr lang="en-Z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19860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803566"/>
          </a:xfrm>
        </p:spPr>
        <p:txBody>
          <a:bodyPr/>
          <a:lstStyle/>
          <a:p>
            <a:r>
              <a:rPr lang="en-ZA" sz="2000" b="1" dirty="0"/>
              <a:t>STATEMENT OF </a:t>
            </a:r>
            <a:r>
              <a:rPr lang="en-ZA" sz="2000" b="1" dirty="0" smtClean="0"/>
              <a:t>COMPREHENSIVE INCOME FOR </a:t>
            </a:r>
            <a:r>
              <a:rPr lang="en-ZA" sz="2000" b="1" dirty="0"/>
              <a:t>THE YEAR ENDED 30 JUNE 2015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01975"/>
              </p:ext>
            </p:extLst>
          </p:nvPr>
        </p:nvGraphicFramePr>
        <p:xfrm>
          <a:off x="969819" y="623443"/>
          <a:ext cx="5684983" cy="5555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0628"/>
                <a:gridCol w="870255"/>
                <a:gridCol w="193845"/>
                <a:gridCol w="870255"/>
              </a:tblGrid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2015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2014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R’000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R’000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Revenue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462 255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418 593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Water abstraction costs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(23 323)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(23 337)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Gross income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438 932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395 256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Other income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25 453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20 178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Chemicals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(18 899)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(14 826)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Depreciation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(52 508)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(47 209)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Distribution cost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(16 592)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(14 630)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Energy cost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(87 645)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(75 443)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Repairs and maintenance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(14 523)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(12 437)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Employment costs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(140 790)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(116 553)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Impairment of trade receivables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(34 754)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(15 213)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Operating expenses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(66 971)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(56 516)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Operating profit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31 703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62 607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Finance income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27 772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24 036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Finance costs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(17 339)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(21 008)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Profit for the year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42 136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65 635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Other comprehensive income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  <a:tr h="2222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 comprehensive income for the year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42 136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65 635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846" marR="63846" marT="0" marB="0"/>
                </a:tc>
              </a:tr>
            </a:tbl>
          </a:graphicData>
        </a:graphic>
      </p:graphicFrame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018868" y="1516891"/>
            <a:ext cx="1888065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ZA" sz="1000" dirty="0"/>
              <a:t>Income aligned to volumes budgeted and tariff</a:t>
            </a:r>
          </a:p>
          <a:p>
            <a:pPr>
              <a:defRPr/>
            </a:pPr>
            <a:r>
              <a:rPr lang="en-ZA" sz="1000" dirty="0"/>
              <a:t>Expenditure aligned to raw water transfer, treated volumes and budget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 smtClean="0"/>
          </a:p>
          <a:p>
            <a:pPr>
              <a:defRPr/>
            </a:pPr>
            <a:r>
              <a:rPr lang="en-ZA" sz="1000" dirty="0" smtClean="0"/>
              <a:t>Increase </a:t>
            </a:r>
            <a:r>
              <a:rPr lang="en-ZA" sz="1000" dirty="0"/>
              <a:t>in Implementing agent fees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r>
              <a:rPr lang="en-ZA" sz="1000" dirty="0"/>
              <a:t>HR expenditure accommodated  pension fund valuation movements, filling of vacant positions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r>
              <a:rPr lang="en-ZA" sz="1000" dirty="0"/>
              <a:t>Improvement of provision for bad debt  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r>
              <a:rPr lang="en-ZA" sz="1000" dirty="0"/>
              <a:t>Finance revenue high for interest charges on debtors. </a:t>
            </a:r>
          </a:p>
          <a:p>
            <a:pPr>
              <a:defRPr/>
            </a:pPr>
            <a:r>
              <a:rPr lang="en-ZA" sz="1000" dirty="0"/>
              <a:t>Finance cost – payment of loans</a:t>
            </a:r>
          </a:p>
          <a:p>
            <a:pPr>
              <a:defRPr/>
            </a:pPr>
            <a:endParaRPr lang="en-ZA" sz="1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654801" y="1921933"/>
            <a:ext cx="474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6654801" y="2235199"/>
            <a:ext cx="474132" cy="59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654801" y="2921000"/>
            <a:ext cx="47413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455835" y="2493434"/>
            <a:ext cx="795866" cy="550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78600" y="2370667"/>
            <a:ext cx="550333" cy="1317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129867" y="2819400"/>
            <a:ext cx="1447800" cy="550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561668" y="3437467"/>
            <a:ext cx="584200" cy="550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6654801" y="4157135"/>
            <a:ext cx="474132" cy="59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6654803" y="4961467"/>
            <a:ext cx="474133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6654801" y="5198533"/>
            <a:ext cx="474132" cy="67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259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872" y="0"/>
            <a:ext cx="7703128" cy="563562"/>
          </a:xfrm>
        </p:spPr>
        <p:txBody>
          <a:bodyPr/>
          <a:lstStyle/>
          <a:p>
            <a:r>
              <a:rPr lang="en-ZA" sz="2000" b="1" dirty="0"/>
              <a:t>STATEMENT OF FINANCIAL POSITION FOR THE YEAR ENDED 30 JUNE 2015 </a:t>
            </a:r>
            <a:r>
              <a:rPr lang="en-ZA" b="1" dirty="0"/>
              <a:t/>
            </a:r>
            <a:br>
              <a:rPr lang="en-ZA" b="1" dirty="0"/>
            </a:b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620553"/>
              </p:ext>
            </p:extLst>
          </p:nvPr>
        </p:nvGraphicFramePr>
        <p:xfrm>
          <a:off x="1783080" y="956727"/>
          <a:ext cx="5127880" cy="5417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8680"/>
                <a:gridCol w="809799"/>
                <a:gridCol w="180237"/>
                <a:gridCol w="809164"/>
              </a:tblGrid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R’000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R’000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951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/>
                          <a:ea typeface="Times New Roman"/>
                        </a:rPr>
                        <a:t>Assets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Times New Roman"/>
                        </a:rPr>
                        <a:t>Non-current assets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859 648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801 125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Calibri"/>
                          <a:ea typeface="Times New Roman"/>
                        </a:rPr>
                        <a:t>Property, plant and equipment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833 242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780 313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0">
                          <a:effectLst/>
                          <a:latin typeface="Calibri"/>
                          <a:ea typeface="Times New Roman"/>
                        </a:rPr>
                        <a:t>Defined benefit asset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26 406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20 812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Times New Roman"/>
                        </a:rPr>
                        <a:t>Current assets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504 574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443 446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Inventories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10 581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12 117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Trade and other receivables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103 700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71 583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Short term investments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160 376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170 348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Cash and cash equivalents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133 188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159 185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Infrastructure project receivable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96 729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30 213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Times New Roman"/>
                        </a:rPr>
                        <a:t>Total assets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1 364 222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1 244 571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938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kern="0">
                          <a:effectLst/>
                        </a:rPr>
                        <a:t> 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kern="0">
                          <a:effectLst/>
                        </a:rPr>
                        <a:t> 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kern="0">
                          <a:effectLst/>
                        </a:rPr>
                        <a:t> </a:t>
                      </a:r>
                      <a:endParaRPr lang="en-ZA" sz="1400" kern="100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 hangingPunct="0">
                        <a:lnSpc>
                          <a:spcPct val="12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ZA" sz="1400" kern="1000" dirty="0">
                        <a:solidFill>
                          <a:srgbClr val="59595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310439" y="1928813"/>
            <a:ext cx="1731962" cy="29700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ZA" sz="1100" dirty="0"/>
              <a:t>Non current assets marginally lower than budget as not all CAPEX projects were concluded</a:t>
            </a:r>
          </a:p>
          <a:p>
            <a:pPr>
              <a:defRPr/>
            </a:pPr>
            <a:r>
              <a:rPr lang="en-ZA" sz="1100" dirty="0"/>
              <a:t>Defined Benefit asset pension fund improved</a:t>
            </a:r>
          </a:p>
          <a:p>
            <a:pPr>
              <a:defRPr/>
            </a:pPr>
            <a:endParaRPr lang="en-ZA" sz="1100" dirty="0"/>
          </a:p>
          <a:p>
            <a:pPr>
              <a:defRPr/>
            </a:pPr>
            <a:endParaRPr lang="en-ZA" sz="1100" dirty="0"/>
          </a:p>
          <a:p>
            <a:pPr>
              <a:defRPr/>
            </a:pPr>
            <a:r>
              <a:rPr lang="en-ZA" sz="1100" dirty="0" smtClean="0"/>
              <a:t>Current </a:t>
            </a:r>
            <a:r>
              <a:rPr lang="en-ZA" sz="1100" dirty="0"/>
              <a:t>assets marginally higher  than budget </a:t>
            </a:r>
          </a:p>
          <a:p>
            <a:pPr>
              <a:defRPr/>
            </a:pPr>
            <a:endParaRPr lang="en-ZA" sz="1100" dirty="0"/>
          </a:p>
          <a:p>
            <a:pPr>
              <a:defRPr/>
            </a:pPr>
            <a:endParaRPr lang="en-ZA" sz="1100" dirty="0" smtClean="0"/>
          </a:p>
          <a:p>
            <a:pPr>
              <a:defRPr/>
            </a:pPr>
            <a:r>
              <a:rPr lang="en-ZA" sz="1100" dirty="0" err="1" smtClean="0"/>
              <a:t>Mangaung</a:t>
            </a:r>
            <a:r>
              <a:rPr lang="en-ZA" sz="1100" dirty="0" smtClean="0"/>
              <a:t> </a:t>
            </a:r>
            <a:r>
              <a:rPr lang="en-ZA" sz="1100" dirty="0"/>
              <a:t>and </a:t>
            </a:r>
            <a:r>
              <a:rPr lang="en-ZA" sz="1100" dirty="0" err="1"/>
              <a:t>Kopanong</a:t>
            </a:r>
            <a:r>
              <a:rPr lang="en-ZA" sz="1100" dirty="0"/>
              <a:t> outstanding accounts </a:t>
            </a:r>
          </a:p>
          <a:p>
            <a:pPr>
              <a:defRPr/>
            </a:pPr>
            <a:endParaRPr lang="en-ZA" sz="1100" dirty="0"/>
          </a:p>
          <a:p>
            <a:pPr>
              <a:defRPr/>
            </a:pPr>
            <a:r>
              <a:rPr lang="en-ZA" sz="1100" dirty="0"/>
              <a:t>Funding  committed for  loans and CAPEX projects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910960" y="2040467"/>
            <a:ext cx="505840" cy="118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910960" y="2734733"/>
            <a:ext cx="505840" cy="211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1"/>
          </p:cNvCxnSpPr>
          <p:nvPr/>
        </p:nvCxnSpPr>
        <p:spPr>
          <a:xfrm flipH="1">
            <a:off x="6910960" y="3413835"/>
            <a:ext cx="3994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910960" y="4097867"/>
            <a:ext cx="505840" cy="118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910960" y="4588933"/>
            <a:ext cx="505840" cy="169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9178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132" y="0"/>
            <a:ext cx="7526868" cy="766762"/>
          </a:xfrm>
        </p:spPr>
        <p:txBody>
          <a:bodyPr/>
          <a:lstStyle/>
          <a:p>
            <a:r>
              <a:rPr lang="en-ZA" sz="2000" b="1" dirty="0" smtClean="0"/>
              <a:t>STATEMENT OF FINANCIAL POSITION FOR THE YEAR ENDED 30 JUNE 2015 (Cont.)</a:t>
            </a:r>
            <a:endParaRPr lang="en-ZA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9131336"/>
              </p:ext>
            </p:extLst>
          </p:nvPr>
        </p:nvGraphicFramePr>
        <p:xfrm>
          <a:off x="1617132" y="1185335"/>
          <a:ext cx="5392498" cy="5226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3206"/>
                <a:gridCol w="854692"/>
                <a:gridCol w="190229"/>
                <a:gridCol w="834371"/>
              </a:tblGrid>
              <a:tr h="22578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/>
                          <a:ea typeface="Times New Roman"/>
                        </a:rPr>
                        <a:t>Equity and liabilities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31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Times New Roman"/>
                        </a:rPr>
                        <a:t>Capital and reserves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855 070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812 934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463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Retained earnings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643 482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602 276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Capital replacement fund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87 350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87 350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Capital development fund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70 217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70 217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Insurance fund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10 442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9 512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Asset DWS reserve fund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43 579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43 579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099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31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Times New Roman"/>
                        </a:rPr>
                        <a:t>Non-current liabilities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320 765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309 090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88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Interest bearing loans and borrowings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233 046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221 371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Deferred income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87 719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87 719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31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Times New Roman"/>
                        </a:rPr>
                        <a:t>Current liabilities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188 387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122 547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Current portion of interest bearing loans and borrowings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69 362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69 586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Trade and other payables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119 025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52 961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401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31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/>
                          <a:ea typeface="Times New Roman"/>
                        </a:rPr>
                        <a:t>Total equity and liabilities</a:t>
                      </a:r>
                      <a:endParaRPr lang="en-ZA" sz="14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1 364 222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Z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Times New Roman"/>
                        </a:rPr>
                        <a:t>1 244 571</a:t>
                      </a:r>
                      <a:endParaRPr lang="en-Z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459133" y="1507067"/>
            <a:ext cx="1532467" cy="40934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ZA" sz="1000" dirty="0"/>
              <a:t>Reserves improved  from retained earnings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 smtClean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r>
              <a:rPr lang="en-ZA" sz="1000" dirty="0" smtClean="0"/>
              <a:t>Transfer </a:t>
            </a:r>
            <a:r>
              <a:rPr lang="en-ZA" sz="1000" dirty="0"/>
              <a:t>to insurance Fund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r>
              <a:rPr lang="en-ZA" sz="1000" dirty="0" smtClean="0"/>
              <a:t>Non </a:t>
            </a:r>
            <a:r>
              <a:rPr lang="en-ZA" sz="1000" dirty="0"/>
              <a:t>current liabilities aligned with </a:t>
            </a:r>
            <a:r>
              <a:rPr lang="en-ZA" sz="1000" dirty="0" smtClean="0"/>
              <a:t>implementation </a:t>
            </a:r>
            <a:r>
              <a:rPr lang="en-ZA" sz="1000" dirty="0"/>
              <a:t>plan and budget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endParaRPr lang="en-ZA" sz="1000" dirty="0"/>
          </a:p>
          <a:p>
            <a:pPr>
              <a:defRPr/>
            </a:pPr>
            <a:r>
              <a:rPr lang="en-ZA" sz="1000" dirty="0" smtClean="0"/>
              <a:t>Accruals </a:t>
            </a:r>
            <a:r>
              <a:rPr lang="en-ZA" sz="1000" dirty="0"/>
              <a:t>for Implementing Agent projects, Eskom, etc</a:t>
            </a:r>
          </a:p>
          <a:p>
            <a:pPr>
              <a:defRPr/>
            </a:pPr>
            <a:endParaRPr lang="en-ZA" sz="1000" dirty="0"/>
          </a:p>
          <a:p>
            <a:pPr>
              <a:defRPr/>
            </a:pPr>
            <a:r>
              <a:rPr lang="en-ZA" sz="1000" dirty="0"/>
              <a:t>Current liabilities aligned with revised implementation plan and budget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900333" y="1617133"/>
            <a:ext cx="660401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009630" y="2531533"/>
            <a:ext cx="551104" cy="84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009630" y="3217333"/>
            <a:ext cx="551104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009630" y="4402667"/>
            <a:ext cx="551104" cy="313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7009630" y="4910667"/>
            <a:ext cx="551104" cy="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763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6037"/>
          </a:xfrm>
        </p:spPr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7" y="627844"/>
            <a:ext cx="8146473" cy="6230156"/>
          </a:xfrm>
        </p:spPr>
        <p:txBody>
          <a:bodyPr/>
          <a:lstStyle/>
          <a:p>
            <a:pPr marL="360363" lvl="2" indent="0">
              <a:buNone/>
            </a:pPr>
            <a:r>
              <a:rPr lang="en-ZA" sz="1600" b="1" dirty="0" smtClean="0"/>
              <a:t>Liquidity</a:t>
            </a:r>
            <a:endParaRPr lang="en-US" sz="1600" dirty="0" smtClean="0"/>
          </a:p>
          <a:p>
            <a:pPr marL="360363" indent="0">
              <a:buNone/>
            </a:pPr>
            <a:r>
              <a:rPr lang="en-ZA" sz="1600" dirty="0" smtClean="0"/>
              <a:t>      		The current ratio: 2.68</a:t>
            </a:r>
          </a:p>
          <a:p>
            <a:pPr marL="360363" lvl="2" indent="0"/>
            <a:endParaRPr lang="en-ZA" sz="1600" b="1" dirty="0" smtClean="0"/>
          </a:p>
          <a:p>
            <a:pPr marL="360363" lvl="2" indent="0">
              <a:buNone/>
            </a:pPr>
            <a:r>
              <a:rPr lang="en-ZA" sz="1600" b="1" dirty="0" smtClean="0"/>
              <a:t>Cash and cash equivalents</a:t>
            </a:r>
            <a:endParaRPr lang="en-US" sz="1600" dirty="0" smtClean="0"/>
          </a:p>
          <a:p>
            <a:pPr marL="360363" lvl="2" indent="0">
              <a:lnSpc>
                <a:spcPct val="150000"/>
              </a:lnSpc>
              <a:buNone/>
            </a:pPr>
            <a:r>
              <a:rPr lang="en-ZA" sz="1600" dirty="0" smtClean="0"/>
              <a:t>The </a:t>
            </a:r>
            <a:r>
              <a:rPr lang="en-ZA" sz="1600" dirty="0"/>
              <a:t>cash and cash equivalent at the end of the year </a:t>
            </a:r>
            <a:r>
              <a:rPr lang="en-ZA" sz="1600" dirty="0" smtClean="0"/>
              <a:t>amounted to</a:t>
            </a:r>
            <a:r>
              <a:rPr lang="en-ZA" sz="1600" dirty="0"/>
              <a:t>: R293 mil. </a:t>
            </a:r>
            <a:r>
              <a:rPr lang="en-ZA" sz="1600" dirty="0" smtClean="0"/>
              <a:t>It is earmarked for capital projects – commitments of R269 mil.</a:t>
            </a:r>
            <a:endParaRPr lang="en-US" sz="1600" b="1" dirty="0" smtClean="0"/>
          </a:p>
          <a:p>
            <a:pPr marL="360363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	</a:t>
            </a:r>
            <a:r>
              <a:rPr lang="en-ZA" sz="1600" b="1" dirty="0" smtClean="0"/>
              <a:t>Return on assets</a:t>
            </a:r>
            <a:endParaRPr lang="en-US" sz="1600" dirty="0" smtClean="0"/>
          </a:p>
          <a:p>
            <a:pPr marL="360363" lvl="2" indent="0">
              <a:lnSpc>
                <a:spcPct val="150000"/>
              </a:lnSpc>
              <a:buNone/>
            </a:pPr>
            <a:r>
              <a:rPr lang="en-ZA" sz="1600" dirty="0" smtClean="0"/>
              <a:t>The </a:t>
            </a:r>
            <a:r>
              <a:rPr lang="en-ZA" sz="1600" dirty="0"/>
              <a:t>ratio on return on assets is 2.32%. This illustrates the 	</a:t>
            </a:r>
            <a:r>
              <a:rPr lang="en-ZA" sz="1600" dirty="0" smtClean="0"/>
              <a:t>entity’s </a:t>
            </a:r>
            <a:r>
              <a:rPr lang="en-ZA" sz="1600" dirty="0"/>
              <a:t>effectiveness in using its investment in assets.</a:t>
            </a:r>
          </a:p>
          <a:p>
            <a:pPr marL="360363" indent="0">
              <a:buNone/>
            </a:pPr>
            <a:endParaRPr lang="en-ZA" sz="1600" dirty="0" smtClean="0"/>
          </a:p>
          <a:p>
            <a:pPr marL="360363" lvl="2" indent="0">
              <a:buNone/>
            </a:pPr>
            <a:r>
              <a:rPr lang="en-ZA" sz="1600" b="1" dirty="0" smtClean="0"/>
              <a:t>Debtor days </a:t>
            </a:r>
          </a:p>
          <a:p>
            <a:pPr marL="360363" lvl="2" indent="0">
              <a:lnSpc>
                <a:spcPct val="150000"/>
              </a:lnSpc>
              <a:buNone/>
            </a:pPr>
            <a:r>
              <a:rPr lang="en-ZA" sz="1600" dirty="0" smtClean="0"/>
              <a:t>During the period under review, the debtor days’ analysis reflected a regression from 2013/14: 52.01 days to  2014/15: 76.27 days.</a:t>
            </a:r>
          </a:p>
          <a:p>
            <a:pPr marL="360363" lvl="2" indent="0" algn="just">
              <a:lnSpc>
                <a:spcPct val="150000"/>
              </a:lnSpc>
              <a:buNone/>
            </a:pPr>
            <a:r>
              <a:rPr lang="en-ZA" sz="1600" dirty="0" smtClean="0"/>
              <a:t>This is due to Late Payment of June 2015 invoices by Mangaung Metro Municipality and continues defaulting and non payment of accounts by Kopanong Local Municipality.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3D2A8-B5D1-4D12-9C08-6E1A38172D9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48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Indicators and Financial Actions</a:t>
            </a: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4933" y="649778"/>
            <a:ext cx="65786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Clr>
                <a:srgbClr val="000066"/>
              </a:buClr>
              <a:buFontTx/>
              <a:buNone/>
              <a:defRPr/>
            </a:pPr>
            <a:r>
              <a:rPr lang="en-ZA" sz="1800" dirty="0"/>
              <a:t>	</a:t>
            </a:r>
            <a:r>
              <a:rPr lang="en-ZA" dirty="0"/>
              <a:t>-	</a:t>
            </a:r>
            <a:r>
              <a:rPr lang="en-ZA" sz="1800" dirty="0"/>
              <a:t>Continued Solvency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Tx/>
              <a:buNone/>
              <a:defRPr/>
            </a:pPr>
            <a:r>
              <a:rPr lang="en-ZA" sz="1800" dirty="0"/>
              <a:t>	</a:t>
            </a:r>
            <a:r>
              <a:rPr lang="en-US" sz="1800" dirty="0"/>
              <a:t>-	Ongoing Liquidity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Tx/>
              <a:buNone/>
              <a:defRPr/>
            </a:pPr>
            <a:r>
              <a:rPr lang="en-US" sz="1800" dirty="0"/>
              <a:t>	-	Remain a Going Concern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Tx/>
              <a:buNone/>
              <a:defRPr/>
            </a:pPr>
            <a:r>
              <a:rPr lang="en-US" sz="1800" dirty="0"/>
              <a:t>	-	Debtors position worsened </a:t>
            </a:r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Tx/>
              <a:buNone/>
              <a:defRPr/>
            </a:pPr>
            <a:r>
              <a:rPr lang="en-US" sz="1800" dirty="0"/>
              <a:t>	-	Cash position </a:t>
            </a:r>
            <a:r>
              <a:rPr lang="en-US" sz="1800" dirty="0" smtClean="0"/>
              <a:t>stable</a:t>
            </a:r>
            <a:endParaRPr lang="en-US" sz="1800" dirty="0"/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Tx/>
              <a:buNone/>
              <a:defRPr/>
            </a:pPr>
            <a:r>
              <a:rPr lang="en-US" sz="1800" dirty="0"/>
              <a:t>	-	Debt ratios remained high due to </a:t>
            </a:r>
            <a:r>
              <a:rPr lang="en-US" sz="1800" dirty="0" smtClean="0"/>
              <a:t>CAPEX 				requirements</a:t>
            </a:r>
            <a:endParaRPr lang="en-US" sz="1800" dirty="0"/>
          </a:p>
          <a:p>
            <a:pPr eaLnBrk="1" hangingPunct="1">
              <a:lnSpc>
                <a:spcPct val="150000"/>
              </a:lnSpc>
              <a:buClr>
                <a:srgbClr val="000066"/>
              </a:buClr>
              <a:buFontTx/>
              <a:buNone/>
              <a:defRPr/>
            </a:pPr>
            <a:r>
              <a:rPr lang="en-US" sz="1800" dirty="0"/>
              <a:t>	-	Sales volumes aligned to budget</a:t>
            </a:r>
          </a:p>
          <a:p>
            <a:pPr eaLnBrk="1" hangingPunct="1">
              <a:buClr>
                <a:srgbClr val="000066"/>
              </a:buClr>
              <a:buFontTx/>
              <a:buNone/>
              <a:defRPr/>
            </a:pPr>
            <a:r>
              <a:rPr lang="en-US" sz="1800" dirty="0"/>
              <a:t>	-	Streamlining of the pension fund </a:t>
            </a:r>
            <a:r>
              <a:rPr lang="en-US" sz="1800" dirty="0" smtClean="0"/>
              <a:t>in terms </a:t>
            </a:r>
            <a:r>
              <a:rPr lang="en-US" sz="1800" dirty="0"/>
              <a:t>of Funding </a:t>
            </a:r>
            <a:r>
              <a:rPr lang="en-US" sz="1800" dirty="0" smtClean="0"/>
              <a:t>		the </a:t>
            </a:r>
            <a:r>
              <a:rPr lang="en-US" sz="1800" dirty="0"/>
              <a:t>deficit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4548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7724" y="85446"/>
            <a:ext cx="7189076" cy="1143000"/>
          </a:xfrm>
        </p:spPr>
        <p:txBody>
          <a:bodyPr/>
          <a:lstStyle/>
          <a:p>
            <a:r>
              <a:rPr lang="en-ZA" sz="3600" dirty="0" smtClean="0">
                <a:latin typeface="Arial" pitchFamily="34" charset="0"/>
                <a:cs typeface="Arial" pitchFamily="34" charset="0"/>
              </a:rPr>
              <a:t>Expenditure outcome: </a:t>
            </a:r>
            <a:br>
              <a:rPr lang="en-ZA" sz="3600" dirty="0" smtClean="0">
                <a:latin typeface="Arial" pitchFamily="34" charset="0"/>
                <a:cs typeface="Arial" pitchFamily="34" charset="0"/>
              </a:rPr>
            </a:br>
            <a:r>
              <a:rPr lang="en-ZA" sz="3600" dirty="0" smtClean="0">
                <a:latin typeface="Arial" pitchFamily="34" charset="0"/>
                <a:cs typeface="Arial" pitchFamily="34" charset="0"/>
              </a:rPr>
              <a:t>30 June 2015</a:t>
            </a:r>
            <a:endParaRPr lang="en-ZA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5211748"/>
              </p:ext>
            </p:extLst>
          </p:nvPr>
        </p:nvGraphicFramePr>
        <p:xfrm>
          <a:off x="1497724" y="1413164"/>
          <a:ext cx="7466166" cy="2942525"/>
        </p:xfrm>
        <a:graphic>
          <a:graphicData uri="http://schemas.openxmlformats.org/drawingml/2006/table">
            <a:tbl>
              <a:tblPr/>
              <a:tblGrid>
                <a:gridCol w="3033343"/>
                <a:gridCol w="1132891"/>
                <a:gridCol w="1321453"/>
                <a:gridCol w="1005889"/>
                <a:gridCol w="972590"/>
              </a:tblGrid>
              <a:tr h="619086">
                <a:tc>
                  <a:txBody>
                    <a:bodyPr/>
                    <a:lstStyle/>
                    <a:p>
                      <a:pPr algn="l" fontAlgn="t"/>
                      <a:r>
                        <a:rPr lang="en-ZA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Programme (R'000)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Budget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Expenditure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Variance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% Spent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098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Administration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126784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102499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24285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80.8%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870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latin typeface="Arial" pitchFamily="34" charset="0"/>
                          <a:cs typeface="Arial" pitchFamily="34" charset="0"/>
                        </a:rPr>
                        <a:t>Water Sector Management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375641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370845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4796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98.7%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4375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502425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473344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29081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94.2%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30222"/>
            <a:ext cx="2133600" cy="365125"/>
          </a:xfrm>
        </p:spPr>
        <p:txBody>
          <a:bodyPr/>
          <a:lstStyle/>
          <a:p>
            <a:pPr algn="r"/>
            <a:fld id="{48F0A114-0370-4CC0-9313-334D49B2E98A}" type="slidenum">
              <a:rPr lang="en-ZA" sz="1400" smtClean="0">
                <a:latin typeface="Arial" pitchFamily="34" charset="0"/>
                <a:cs typeface="Arial" pitchFamily="34" charset="0"/>
              </a:rPr>
              <a:pPr algn="r"/>
              <a:t>9</a:t>
            </a:fld>
            <a:endParaRPr lang="en-ZA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7730</TotalTime>
  <Words>1147</Words>
  <Application>Microsoft Office PowerPoint</Application>
  <PresentationFormat>On-screen Show (4:3)</PresentationFormat>
  <Paragraphs>584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Part 1: overview of financial performance</vt:lpstr>
      <vt:lpstr>STATEMENT OF COMPREHENSIVE INCOME FOR THE YEAR ENDED 30 JUNE 2015 </vt:lpstr>
      <vt:lpstr>STATEMENT OF FINANCIAL POSITION FOR THE YEAR ENDED 30 JUNE 2015  </vt:lpstr>
      <vt:lpstr>STATEMENT OF FINANCIAL POSITION FOR THE YEAR ENDED 30 JUNE 2015 (Cont.)</vt:lpstr>
      <vt:lpstr>Ratios</vt:lpstr>
      <vt:lpstr>Indicators and Financial Actions </vt:lpstr>
      <vt:lpstr>Expenditure outcome:  30 June 2015</vt:lpstr>
      <vt:lpstr>Slide 10</vt:lpstr>
      <vt:lpstr>Notes to the financial statements</vt:lpstr>
      <vt:lpstr>Analysis of current payments</vt:lpstr>
      <vt:lpstr>Slide 13</vt:lpstr>
      <vt:lpstr>Irregular expenditure </vt:lpstr>
      <vt:lpstr>Fruitless and Wasteful Expenditure</vt:lpstr>
      <vt:lpstr>Slide 16</vt:lpstr>
      <vt:lpstr>Slide 17</vt:lpstr>
      <vt:lpstr>Commitment analysis</vt:lpstr>
      <vt:lpstr>Capex Projects   </vt:lpstr>
      <vt:lpstr>Capex Projects- Performance Cont.</vt:lpstr>
      <vt:lpstr>Capex Projects- Performance Cont.</vt:lpstr>
      <vt:lpstr>OVERVIEW OF audit report</vt:lpstr>
      <vt:lpstr>Analysis: matters relating the audit report per year</vt:lpstr>
      <vt:lpstr>Other reports</vt:lpstr>
      <vt:lpstr>Part 2: overview of non-financial performance</vt:lpstr>
      <vt:lpstr>Analysis: achievement of the strategic oriented goals </vt:lpstr>
      <vt:lpstr>Concluding Remarks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Maree</dc:creator>
  <cp:lastModifiedBy>PUMZA</cp:lastModifiedBy>
  <cp:revision>519</cp:revision>
  <dcterms:created xsi:type="dcterms:W3CDTF">2012-08-01T10:33:21Z</dcterms:created>
  <dcterms:modified xsi:type="dcterms:W3CDTF">2016-03-04T08:45:51Z</dcterms:modified>
</cp:coreProperties>
</file>