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17" r:id="rId2"/>
    <p:sldId id="429" r:id="rId3"/>
    <p:sldId id="408" r:id="rId4"/>
    <p:sldId id="419" r:id="rId5"/>
    <p:sldId id="421" r:id="rId6"/>
    <p:sldId id="434" r:id="rId7"/>
    <p:sldId id="420" r:id="rId8"/>
    <p:sldId id="430" r:id="rId9"/>
    <p:sldId id="405" r:id="rId10"/>
    <p:sldId id="435" r:id="rId11"/>
    <p:sldId id="437" r:id="rId12"/>
    <p:sldId id="406" r:id="rId13"/>
    <p:sldId id="431" r:id="rId14"/>
    <p:sldId id="432" r:id="rId15"/>
    <p:sldId id="438" r:id="rId16"/>
    <p:sldId id="433" r:id="rId17"/>
  </p:sldIdLst>
  <p:sldSz cx="9144000" cy="6858000" type="screen4x3"/>
  <p:notesSz cx="6797675" cy="987266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00"/>
    <a:srgbClr val="CC3300"/>
    <a:srgbClr val="66FF33"/>
    <a:srgbClr val="C0C0C0"/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19" autoAdjust="0"/>
    <p:restoredTop sz="94595" autoAdjust="0"/>
  </p:normalViewPr>
  <p:slideViewPr>
    <p:cSldViewPr>
      <p:cViewPr varScale="1">
        <p:scale>
          <a:sx n="116" d="100"/>
          <a:sy n="116" d="100"/>
        </p:scale>
        <p:origin x="-222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576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99" y="0"/>
            <a:ext cx="2946576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77"/>
            <a:ext cx="2946576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099" y="9378477"/>
            <a:ext cx="2946576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413E60FE-1CA2-45DA-9F62-D978A62C6C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4553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576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99" y="0"/>
            <a:ext cx="2946576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141" y="4690818"/>
            <a:ext cx="4985393" cy="444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477"/>
            <a:ext cx="2946576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99" y="9378477"/>
            <a:ext cx="2946576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9D812BA9-54FF-431F-9C8E-C2270AFB5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5350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Powerpoint"/>
          <p:cNvPicPr>
            <a:picLocks noChangeAspect="1" noChangeArrowheads="1"/>
          </p:cNvPicPr>
          <p:nvPr/>
        </p:nvPicPr>
        <p:blipFill>
          <a:blip r:embed="rId2" cstate="print"/>
          <a:srcRect b="15651"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5715000"/>
            <a:ext cx="9144000" cy="76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6" name="Picture 7" descr="dirc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943600"/>
            <a:ext cx="22098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683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44CA4-10AE-4143-AFC0-28BA91F20FB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364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364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D1FD8-21A8-4F0D-B332-366D9511A25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3EFC6-1851-44B1-BC60-E659A967025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0386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1E397-AF75-47BA-AC99-562E183C33C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9EE66-2FCC-4546-B75E-BB50BC394FC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FE12A-59AD-48F1-A570-44ECC5A5E84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F012A-A3AB-42E1-93C1-622DA75F6B5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D9E36-8A64-4D06-A8A1-9AEC38A88CF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1BA4D-6099-444B-9DE9-8FC8031EA18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A520-04CD-4975-B549-E753DAC6464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A7445-77FB-4656-8229-CBEADADC80A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FC58F-4E36-49F1-826C-F2024729BD3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BB94A-2C10-4160-8DDF-5F9513C2157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5715000"/>
            <a:ext cx="9144000" cy="76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20" descr="dirclogo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28600" y="5943600"/>
            <a:ext cx="22098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9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D12E3C05-DE48-4804-B62A-3A1FE1ECC5F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26" r:id="rId2"/>
    <p:sldLayoutId id="2147484127" r:id="rId3"/>
    <p:sldLayoutId id="2147484128" r:id="rId4"/>
    <p:sldLayoutId id="2147484129" r:id="rId5"/>
    <p:sldLayoutId id="2147484130" r:id="rId6"/>
    <p:sldLayoutId id="2147484131" r:id="rId7"/>
    <p:sldLayoutId id="2147484132" r:id="rId8"/>
    <p:sldLayoutId id="2147484133" r:id="rId9"/>
    <p:sldLayoutId id="2147484134" r:id="rId10"/>
    <p:sldLayoutId id="2147484135" r:id="rId11"/>
    <p:sldLayoutId id="2147484136" r:id="rId12"/>
    <p:sldLayoutId id="2147484137" r:id="rId13"/>
    <p:sldLayoutId id="2147484138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ZA" dirty="0" smtClean="0"/>
              <a:t/>
            </a:r>
            <a:br>
              <a:rPr lang="en-ZA" dirty="0" smtClean="0"/>
            </a:br>
            <a:r>
              <a:rPr lang="en-ZA" sz="3600" dirty="0" smtClean="0">
                <a:latin typeface="Times"/>
              </a:rPr>
              <a:t>BURUNDI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> </a:t>
            </a:r>
            <a:br>
              <a:rPr lang="en-ZA" dirty="0" smtClean="0"/>
            </a:br>
            <a:endParaRPr lang="en-ZA" sz="2000" dirty="0">
              <a:latin typeface="Time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357290" y="2348880"/>
            <a:ext cx="6400800" cy="2761282"/>
          </a:xfrm>
        </p:spPr>
        <p:txBody>
          <a:bodyPr/>
          <a:lstStyle/>
          <a:p>
            <a:r>
              <a:rPr lang="en-ZA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Briefing to the Portfolio Committee on International Relations</a:t>
            </a:r>
          </a:p>
          <a:p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Cape Town</a:t>
            </a:r>
            <a:endParaRPr lang="en-ZA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ZA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ZA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 March 2016</a:t>
            </a:r>
            <a:endParaRPr lang="en-Z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396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0275"/>
            <a:ext cx="8229600" cy="752971"/>
          </a:xfrm>
        </p:spPr>
        <p:txBody>
          <a:bodyPr/>
          <a:lstStyle/>
          <a:p>
            <a:r>
              <a:rPr lang="en-US" dirty="0" smtClean="0"/>
              <a:t>AU High-Level visit Outcomes (contd.)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658072"/>
          </a:xfrm>
        </p:spPr>
        <p:txBody>
          <a:bodyPr/>
          <a:lstStyle/>
          <a:p>
            <a:pPr lvl="1"/>
            <a:r>
              <a:rPr lang="en-US" sz="1600" dirty="0" smtClean="0"/>
              <a:t>Called </a:t>
            </a:r>
            <a:r>
              <a:rPr lang="en-US" sz="1600" dirty="0"/>
              <a:t>on all armed groups to lay down their arms and fully participate in the </a:t>
            </a:r>
            <a:r>
              <a:rPr lang="en-US" sz="1600" dirty="0" smtClean="0"/>
              <a:t>Inter-Burundian </a:t>
            </a:r>
            <a:r>
              <a:rPr lang="en-US" sz="1600" dirty="0"/>
              <a:t>Dialogue.</a:t>
            </a:r>
          </a:p>
          <a:p>
            <a:pPr lvl="1"/>
            <a:r>
              <a:rPr lang="en-US" sz="1600" dirty="0"/>
              <a:t>Encouraged </a:t>
            </a:r>
            <a:r>
              <a:rPr lang="en-US" sz="1600" dirty="0" smtClean="0"/>
              <a:t>countries and peoples of </a:t>
            </a:r>
            <a:r>
              <a:rPr lang="en-US" sz="1600" dirty="0"/>
              <a:t>the region to refrain from actions that may destabilize </a:t>
            </a:r>
            <a:r>
              <a:rPr lang="en-US" sz="1600" dirty="0" smtClean="0"/>
              <a:t>Burundi.</a:t>
            </a:r>
            <a:endParaRPr lang="en-US" sz="1600" dirty="0"/>
          </a:p>
          <a:p>
            <a:pPr lvl="1"/>
            <a:r>
              <a:rPr lang="en-US" sz="1600" dirty="0" smtClean="0"/>
              <a:t>Welcomed the commitment of all stakeholders to participate without preconditions in an inclusive dialogue.</a:t>
            </a:r>
          </a:p>
          <a:p>
            <a:r>
              <a:rPr lang="en-US" sz="1800" dirty="0" smtClean="0"/>
              <a:t>Commended the government for:</a:t>
            </a:r>
          </a:p>
          <a:p>
            <a:pPr marL="0" indent="0">
              <a:buNone/>
            </a:pPr>
            <a:r>
              <a:rPr lang="en-US" sz="1800" dirty="0" smtClean="0"/>
              <a:t>	-  lifting warrants of arrest against some Burundians;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-  re-opening of radio and broadcasting stations;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-  the announcement of the imminent release of detainees under 	   common law;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-  allowing the AU to deploy 100 human rights observers and 100 	   military monitors.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4FE12A-59AD-48F1-A570-44ECC5A5E84D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85627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txBody>
          <a:bodyPr/>
          <a:lstStyle/>
          <a:p>
            <a:r>
              <a:rPr lang="en-US" dirty="0" smtClean="0"/>
              <a:t>AU High-Level Visit Outcomes (contd.)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442048"/>
          </a:xfrm>
        </p:spPr>
        <p:txBody>
          <a:bodyPr/>
          <a:lstStyle/>
          <a:p>
            <a:endParaRPr lang="en-US" sz="1800" dirty="0" smtClean="0">
              <a:solidFill>
                <a:srgbClr val="7030A0"/>
              </a:solidFill>
            </a:endParaRPr>
          </a:p>
          <a:p>
            <a:r>
              <a:rPr lang="en-US" sz="1800" dirty="0"/>
              <a:t>Encouraged the government to:</a:t>
            </a:r>
          </a:p>
          <a:p>
            <a:pPr marL="0" indent="0">
              <a:buNone/>
            </a:pPr>
            <a:r>
              <a:rPr lang="en-US" sz="1800" dirty="0"/>
              <a:t>	- continue in </a:t>
            </a:r>
            <a:r>
              <a:rPr lang="en-US" sz="1800" dirty="0" smtClean="0"/>
              <a:t>the above-mentioned direction</a:t>
            </a:r>
            <a:r>
              <a:rPr lang="en-US" sz="1800" dirty="0"/>
              <a:t>; and</a:t>
            </a:r>
          </a:p>
          <a:p>
            <a:pPr marL="0" indent="0">
              <a:buNone/>
            </a:pPr>
            <a:r>
              <a:rPr lang="en-US" sz="1800" dirty="0"/>
              <a:t>	- consider granting temporary amnesty to all opposition 	   </a:t>
            </a:r>
            <a:r>
              <a:rPr lang="en-US" sz="1800" dirty="0" smtClean="0"/>
              <a:t>	   leaders </a:t>
            </a:r>
            <a:r>
              <a:rPr lang="en-US" sz="1800" dirty="0"/>
              <a:t>against whom arrest warrants have been issued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Called upon the international community to restore aid to Burundi</a:t>
            </a:r>
            <a:r>
              <a:rPr lang="en-ZA" sz="1800" dirty="0"/>
              <a:t> </a:t>
            </a:r>
            <a:r>
              <a:rPr lang="en-US" sz="1800" dirty="0"/>
              <a:t>in order to encourage </a:t>
            </a:r>
            <a:r>
              <a:rPr lang="en-US" sz="1800" dirty="0" smtClean="0"/>
              <a:t>participation by all stakeholders in the Inclusive Dialogue and to permit development to continue.  </a:t>
            </a:r>
            <a:endParaRPr lang="en-ZA" sz="1800" dirty="0"/>
          </a:p>
          <a:p>
            <a:endParaRPr lang="en-US" sz="1800" dirty="0"/>
          </a:p>
          <a:p>
            <a:pPr marL="0" indent="0">
              <a:buNone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4FE12A-59AD-48F1-A570-44ECC5A5E84D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730391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432048"/>
          </a:xfrm>
        </p:spPr>
        <p:txBody>
          <a:bodyPr/>
          <a:lstStyle/>
          <a:p>
            <a:r>
              <a:rPr lang="en-US" dirty="0" smtClean="0"/>
              <a:t>High Level </a:t>
            </a:r>
            <a:r>
              <a:rPr lang="en-US" dirty="0" err="1" smtClean="0"/>
              <a:t>contd</a:t>
            </a:r>
            <a:r>
              <a:rPr lang="en-ZA" dirty="0"/>
              <a:t/>
            </a:r>
            <a:br>
              <a:rPr lang="en-ZA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124744"/>
            <a:ext cx="7221488" cy="4968552"/>
          </a:xfrm>
        </p:spPr>
        <p:txBody>
          <a:bodyPr/>
          <a:lstStyle/>
          <a:p>
            <a:endParaRPr lang="en-GB" sz="1800" dirty="0" smtClean="0"/>
          </a:p>
          <a:p>
            <a:r>
              <a:rPr lang="en-GB" sz="1800" dirty="0" smtClean="0"/>
              <a:t>AU High-Level Delegation to provide a full report to the AU Chairperson which will include recommendations on the way forward.</a:t>
            </a:r>
          </a:p>
          <a:p>
            <a:r>
              <a:rPr lang="en-GB" sz="1800" dirty="0" smtClean="0"/>
              <a:t>Inclusive mediation / dialogue will start as soon as possible, with the convening of a meeting by President Museveni before the end of March 2016.</a:t>
            </a:r>
          </a:p>
          <a:p>
            <a:pPr lvl="1"/>
            <a:endParaRPr lang="en-GB" sz="1800" dirty="0" smtClean="0"/>
          </a:p>
          <a:p>
            <a:pPr lvl="1"/>
            <a:endParaRPr lang="en-GB" sz="1800" dirty="0" smtClean="0"/>
          </a:p>
          <a:p>
            <a:pPr lvl="0"/>
            <a:endParaRPr lang="en-ZA" sz="1800" dirty="0"/>
          </a:p>
          <a:p>
            <a:pPr marL="0" indent="0">
              <a:buNone/>
            </a:pPr>
            <a:r>
              <a:rPr lang="en-GB" sz="1800" b="1" dirty="0"/>
              <a:t> </a:t>
            </a:r>
            <a:endParaRPr lang="en-ZA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4FE12A-59AD-48F1-A570-44ECC5A5E84D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SA Role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038600"/>
          </a:xfrm>
        </p:spPr>
        <p:txBody>
          <a:bodyPr/>
          <a:lstStyle/>
          <a:p>
            <a:r>
              <a:rPr lang="en-US" sz="1800" dirty="0" smtClean="0"/>
              <a:t>Visit of interdepartmental Team on a fact-finding mission from 8-9 December 2015 and met wide range of stakeholders.</a:t>
            </a:r>
          </a:p>
          <a:p>
            <a:r>
              <a:rPr lang="en-US" sz="1800" dirty="0" smtClean="0"/>
              <a:t>While not negating the seriously volatile and unstable situation, concluded that:</a:t>
            </a:r>
          </a:p>
          <a:p>
            <a:pPr lvl="1"/>
            <a:r>
              <a:rPr lang="en-US" sz="1800" dirty="0" smtClean="0"/>
              <a:t>Violence by unidentified attackers is sporadic, mainly restricted to some parts of Bujumbura;</a:t>
            </a:r>
          </a:p>
          <a:p>
            <a:pPr lvl="1"/>
            <a:r>
              <a:rPr lang="en-US" sz="1800" dirty="0" smtClean="0"/>
              <a:t>Reports of impending civil war and genocide exaggerated;</a:t>
            </a:r>
          </a:p>
          <a:p>
            <a:pPr lvl="1"/>
            <a:r>
              <a:rPr lang="en-US" sz="1800" dirty="0" smtClean="0"/>
              <a:t>Economy in dire straits worsened by suspension of donor funding;</a:t>
            </a:r>
          </a:p>
          <a:p>
            <a:pPr lvl="1"/>
            <a:r>
              <a:rPr lang="en-US" sz="1800" dirty="0" smtClean="0"/>
              <a:t>All stakeholders committed to resumption of dialogue - however, agenda and objectives differ widely;</a:t>
            </a:r>
          </a:p>
          <a:p>
            <a:pPr lvl="1"/>
            <a:r>
              <a:rPr lang="en-US" sz="1800" dirty="0" smtClean="0"/>
              <a:t>Need to include the internal National Commission on Inter-Burundian Dialogue into EAC-led dialogue process;</a:t>
            </a:r>
          </a:p>
          <a:p>
            <a:pPr lvl="1"/>
            <a:r>
              <a:rPr lang="en-US" sz="1800" dirty="0" smtClean="0"/>
              <a:t>Need to strengthen AU military observers; human rights observers; and include police observers.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4FE12A-59AD-48F1-A570-44ECC5A5E84D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95757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Way Forward: SA Role (contd.)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038600"/>
          </a:xfrm>
        </p:spPr>
        <p:txBody>
          <a:bodyPr/>
          <a:lstStyle/>
          <a:p>
            <a:pPr marL="457200" lvl="1" indent="0">
              <a:buNone/>
            </a:pPr>
            <a:endParaRPr lang="en-GB" sz="1800" dirty="0"/>
          </a:p>
          <a:p>
            <a:r>
              <a:rPr lang="en-US" sz="1800" dirty="0" smtClean="0"/>
              <a:t>As </a:t>
            </a:r>
            <a:r>
              <a:rPr lang="en-US" sz="1800" dirty="0"/>
              <a:t>one of the </a:t>
            </a:r>
            <a:r>
              <a:rPr lang="en-US" sz="1800" dirty="0" smtClean="0"/>
              <a:t>guarantors </a:t>
            </a:r>
            <a:r>
              <a:rPr lang="en-US" sz="1800" dirty="0"/>
              <a:t>of the Arusha </a:t>
            </a:r>
            <a:r>
              <a:rPr lang="en-US" sz="1800" dirty="0" smtClean="0"/>
              <a:t>Peace </a:t>
            </a:r>
            <a:r>
              <a:rPr lang="en-US" sz="1800" dirty="0"/>
              <a:t>Accords, </a:t>
            </a:r>
            <a:r>
              <a:rPr lang="en-US" sz="1800" dirty="0" smtClean="0"/>
              <a:t>South Africa remains </a:t>
            </a:r>
            <a:r>
              <a:rPr lang="en-US" sz="1800" dirty="0"/>
              <a:t>ready to </a:t>
            </a:r>
            <a:r>
              <a:rPr lang="en-US" sz="1800" dirty="0" smtClean="0"/>
              <a:t>play her part to assist in the peace process in Burundi.</a:t>
            </a:r>
          </a:p>
          <a:p>
            <a:r>
              <a:rPr lang="en-US" sz="1800" dirty="0" smtClean="0"/>
              <a:t>Already playing her part through participation in the EAC meetings, and AU level engagements through PSC and High Level Representatives</a:t>
            </a:r>
          </a:p>
          <a:p>
            <a:r>
              <a:rPr lang="en-US" sz="1800" dirty="0" smtClean="0"/>
              <a:t>South Africa expected to participate in the AU military observer deployment.</a:t>
            </a:r>
          </a:p>
          <a:p>
            <a:r>
              <a:rPr lang="en-US" sz="1800" dirty="0" smtClean="0"/>
              <a:t>South Africa has agreed to be part of the mediation under President Museveni (pending a formal request).</a:t>
            </a:r>
          </a:p>
          <a:p>
            <a:pPr lvl="0"/>
            <a:endParaRPr lang="en-GB" sz="1800" dirty="0" smtClean="0"/>
          </a:p>
          <a:p>
            <a:endParaRPr lang="en-ZA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4FE12A-59AD-48F1-A570-44ECC5A5E84D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70318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SA role contd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1800" dirty="0" smtClean="0"/>
              <a:t>On a bilateral level, South Africa will, pursuant to the request from the Government of Burundi, resuscitate her Post Conflict Reconstruction and Development (PCRD) on Burundi which includes:</a:t>
            </a:r>
            <a:endParaRPr lang="en-GB" sz="1800" dirty="0"/>
          </a:p>
          <a:p>
            <a:pPr lvl="1"/>
            <a:r>
              <a:rPr lang="en-GB" sz="1800" dirty="0"/>
              <a:t>Training Burundian diplomats;</a:t>
            </a:r>
          </a:p>
          <a:p>
            <a:pPr lvl="1"/>
            <a:r>
              <a:rPr lang="en-GB" sz="1800" dirty="0"/>
              <a:t>TRC support;</a:t>
            </a:r>
          </a:p>
          <a:p>
            <a:pPr lvl="1"/>
            <a:r>
              <a:rPr lang="en-GB" sz="1800" dirty="0"/>
              <a:t>Institutional capacity building;</a:t>
            </a:r>
          </a:p>
          <a:p>
            <a:pPr lvl="1"/>
            <a:r>
              <a:rPr lang="en-GB" sz="1800" dirty="0"/>
              <a:t>Establishment of Business Council</a:t>
            </a:r>
          </a:p>
          <a:p>
            <a:pPr lvl="1"/>
            <a:r>
              <a:rPr lang="en-GB" sz="1800" dirty="0"/>
              <a:t>Structured Bilateral engagements (JCC</a:t>
            </a:r>
            <a:r>
              <a:rPr lang="en-GB" sz="1800" dirty="0" smtClean="0"/>
              <a:t>).</a:t>
            </a:r>
          </a:p>
          <a:p>
            <a:pPr lvl="1"/>
            <a:r>
              <a:rPr lang="en-GB" sz="1800" dirty="0" smtClean="0"/>
              <a:t>Development and identification of economic and infrastructure projects </a:t>
            </a:r>
            <a:endParaRPr lang="en-GB" sz="1800" dirty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4FE12A-59AD-48F1-A570-44ECC5A5E84D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882514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  <a:r>
              <a:rPr lang="en-US" dirty="0" smtClean="0"/>
              <a:t>	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THANK YOU</a:t>
            </a:r>
            <a:endParaRPr lang="en-Z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4FE12A-59AD-48F1-A570-44ECC5A5E84D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99296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373014"/>
          </a:xfrm>
        </p:spPr>
        <p:txBody>
          <a:bodyPr/>
          <a:lstStyle/>
          <a:p>
            <a:r>
              <a:rPr lang="en-US" dirty="0"/>
              <a:t> 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4FE12A-59AD-48F1-A570-44ECC5A5E84D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pic>
        <p:nvPicPr>
          <p:cNvPr id="5" name="Content Placeholder 4" descr="BurundiOMC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4624"/>
            <a:ext cx="7560840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938549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4FE12A-59AD-48F1-A570-44ECC5A5E84D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Genesis </a:t>
            </a:r>
            <a:r>
              <a:rPr lang="en-ZA" dirty="0"/>
              <a:t>of </a:t>
            </a:r>
            <a:r>
              <a:rPr lang="en-ZA" dirty="0" smtClean="0"/>
              <a:t>Problem</a:t>
            </a:r>
          </a:p>
          <a:p>
            <a:r>
              <a:rPr lang="en-ZA" dirty="0" smtClean="0"/>
              <a:t>Security </a:t>
            </a:r>
            <a:r>
              <a:rPr lang="en-ZA" dirty="0"/>
              <a:t>and Stability</a:t>
            </a:r>
          </a:p>
          <a:p>
            <a:r>
              <a:rPr lang="en-US" dirty="0" smtClean="0"/>
              <a:t>Interventions: Regional</a:t>
            </a:r>
          </a:p>
          <a:p>
            <a:r>
              <a:rPr lang="en-US" dirty="0" smtClean="0"/>
              <a:t>Interventions:  African Union</a:t>
            </a:r>
            <a:endParaRPr lang="en-ZA" dirty="0" smtClean="0"/>
          </a:p>
          <a:p>
            <a:r>
              <a:rPr lang="en-ZA" dirty="0" smtClean="0"/>
              <a:t>AU High-Level Visit Outcomes</a:t>
            </a:r>
          </a:p>
          <a:p>
            <a:r>
              <a:rPr lang="en-US" dirty="0" smtClean="0"/>
              <a:t>Expected Way Forward</a:t>
            </a:r>
          </a:p>
          <a:p>
            <a:r>
              <a:rPr lang="en-US" dirty="0" smtClean="0"/>
              <a:t>Expected Way Forward: SA Role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9137"/>
          </a:xfrm>
        </p:spPr>
        <p:txBody>
          <a:bodyPr/>
          <a:lstStyle/>
          <a:p>
            <a:r>
              <a:rPr lang="en-ZA" dirty="0"/>
              <a:t>Genesis of Problem</a:t>
            </a:r>
            <a:br>
              <a:rPr lang="en-ZA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4FE12A-59AD-48F1-A570-44ECC5A5E84D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4802088"/>
          </a:xfrm>
        </p:spPr>
        <p:txBody>
          <a:bodyPr/>
          <a:lstStyle/>
          <a:p>
            <a:r>
              <a:rPr lang="en-US" sz="1800" dirty="0" smtClean="0"/>
              <a:t>Prior to the 2015 election, Burundi was a stable country, with a fairly open media and democratic freedoms (expression and association). </a:t>
            </a:r>
          </a:p>
          <a:p>
            <a:r>
              <a:rPr lang="en-US" sz="1800" dirty="0" smtClean="0"/>
              <a:t>President Nkurunziza announced candidature for re-election May 2015. </a:t>
            </a:r>
          </a:p>
          <a:p>
            <a:r>
              <a:rPr lang="en-US" sz="1800" dirty="0" smtClean="0"/>
              <a:t>Opposition parties rejected his eligibility as unconstitutional and against the Arusha Accords, as he had already served “two” full five-year terms.</a:t>
            </a:r>
          </a:p>
          <a:p>
            <a:r>
              <a:rPr lang="en-US" sz="1800" dirty="0" smtClean="0"/>
              <a:t>Constitutional Court declared his candidature legitimate.  </a:t>
            </a:r>
          </a:p>
          <a:p>
            <a:r>
              <a:rPr lang="en-US" sz="1800" dirty="0" smtClean="0"/>
              <a:t>Elections held in July 2015 and President </a:t>
            </a:r>
            <a:r>
              <a:rPr lang="en-US" sz="1800" dirty="0" err="1" smtClean="0"/>
              <a:t>Nkurunziza</a:t>
            </a:r>
            <a:r>
              <a:rPr lang="en-US" sz="1800" dirty="0" smtClean="0"/>
              <a:t> won by 69% of poll,  70% voter turnout. Most opposition parties boycotted</a:t>
            </a:r>
            <a:r>
              <a:rPr lang="en-US" sz="1800" dirty="0"/>
              <a:t> </a:t>
            </a:r>
            <a:r>
              <a:rPr lang="en-US" sz="1800" dirty="0" smtClean="0"/>
              <a:t>the elections.</a:t>
            </a:r>
          </a:p>
          <a:p>
            <a:r>
              <a:rPr lang="en-US" sz="1800" dirty="0" smtClean="0"/>
              <a:t>East African Community (EAC) and United Nations (UN) election observers declared elections peaceful, but not free and fair. AU did not send observers to elections.</a:t>
            </a:r>
          </a:p>
          <a:p>
            <a:r>
              <a:rPr lang="en-US" sz="1800" dirty="0" smtClean="0"/>
              <a:t>“Government of National Unity” formed in August 2015, includes some members of opposition, notably Mr Agathon Rwasa, of the </a:t>
            </a:r>
            <a:r>
              <a:rPr lang="en-ZA" sz="1800" i="1" dirty="0"/>
              <a:t>Abigenga Mizero Y’Abarundi </a:t>
            </a:r>
            <a:r>
              <a:rPr lang="en-US" sz="1800" i="1" dirty="0" smtClean="0"/>
              <a:t>Party</a:t>
            </a:r>
            <a:r>
              <a:rPr lang="en-US" sz="1800" dirty="0" smtClean="0"/>
              <a:t>, a former exiled rebel and fierce opponent of President Nkurunziza. He got 20% of the vote and party given 5 Cabinet posts.</a:t>
            </a:r>
            <a:endParaRPr lang="en-US" sz="1800" dirty="0" smtClean="0">
              <a:solidFill>
                <a:srgbClr val="CC0000"/>
              </a:solidFill>
            </a:endParaRPr>
          </a:p>
          <a:p>
            <a:r>
              <a:rPr lang="en-US" sz="1800" dirty="0" smtClean="0"/>
              <a:t>Mr Rwasa was elected Deputy Speaker of the National Assembly.</a:t>
            </a:r>
          </a:p>
          <a:p>
            <a:pPr marL="0" indent="0">
              <a:buNone/>
            </a:pPr>
            <a:endParaRPr lang="en-US" sz="1800" dirty="0" smtClean="0"/>
          </a:p>
          <a:p>
            <a:endParaRPr lang="en-ZA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332656"/>
          </a:xfrm>
        </p:spPr>
        <p:txBody>
          <a:bodyPr/>
          <a:lstStyle/>
          <a:p>
            <a:r>
              <a:rPr lang="en-ZA" dirty="0"/>
              <a:t>Security and Stability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4FE12A-59AD-48F1-A570-44ECC5A5E84D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04664"/>
            <a:ext cx="8604448" cy="5112568"/>
          </a:xfrm>
        </p:spPr>
        <p:txBody>
          <a:bodyPr/>
          <a:lstStyle/>
          <a:p>
            <a:r>
              <a:rPr lang="en-US" sz="1800" dirty="0" smtClean="0"/>
              <a:t>Street </a:t>
            </a:r>
            <a:r>
              <a:rPr lang="en-US" sz="1800" dirty="0"/>
              <a:t>protests and civil unrest </a:t>
            </a:r>
            <a:r>
              <a:rPr lang="en-US" sz="1800" dirty="0" smtClean="0"/>
              <a:t>against “Third Term” degenerated into violence mainly in Bujumbura, </a:t>
            </a:r>
            <a:r>
              <a:rPr lang="en-US" sz="1800" dirty="0"/>
              <a:t>met by </a:t>
            </a:r>
            <a:r>
              <a:rPr lang="en-US" sz="1800" dirty="0" smtClean="0"/>
              <a:t>strong response by </a:t>
            </a:r>
            <a:r>
              <a:rPr lang="en-US" sz="1800" dirty="0"/>
              <a:t>security </a:t>
            </a:r>
            <a:r>
              <a:rPr lang="en-US" sz="1800" dirty="0" smtClean="0"/>
              <a:t>forces,.</a:t>
            </a:r>
          </a:p>
          <a:p>
            <a:r>
              <a:rPr lang="en-US" sz="1800" dirty="0" smtClean="0"/>
              <a:t>Attempted coup d’etat allegedly led by former Chief of Military Intelligence, General Godefroid Niyombare on 13 May 2015, </a:t>
            </a:r>
            <a:r>
              <a:rPr lang="en-US" sz="1800" dirty="0"/>
              <a:t>thwarted by loyalist troops</a:t>
            </a:r>
            <a:r>
              <a:rPr lang="en-US" sz="1800" dirty="0" smtClean="0"/>
              <a:t>.</a:t>
            </a:r>
          </a:p>
          <a:p>
            <a:pPr marL="457200" lvl="1" indent="0">
              <a:buNone/>
            </a:pPr>
            <a:r>
              <a:rPr lang="en-US" sz="1800" dirty="0" smtClean="0"/>
              <a:t>-	Niyombare has since launched an armed rebel movement in exile.</a:t>
            </a:r>
          </a:p>
          <a:p>
            <a:pPr lvl="1">
              <a:buFontTx/>
              <a:buChar char="-"/>
            </a:pPr>
            <a:r>
              <a:rPr lang="en-US" sz="1800" dirty="0" smtClean="0"/>
              <a:t>   President dismissed three Ministers (Defence, Foreign Affairs; Economic 	Development)</a:t>
            </a:r>
          </a:p>
          <a:p>
            <a:r>
              <a:rPr lang="en-US" sz="1800" dirty="0" smtClean="0"/>
              <a:t>Continuing </a:t>
            </a:r>
            <a:r>
              <a:rPr lang="en-US" sz="1800" dirty="0"/>
              <a:t>protests and random attacks on security forces </a:t>
            </a:r>
            <a:r>
              <a:rPr lang="en-US" sz="1800" dirty="0" smtClean="0"/>
              <a:t>by unnamed groups and security </a:t>
            </a:r>
            <a:r>
              <a:rPr lang="en-US" sz="1800" dirty="0"/>
              <a:t>force </a:t>
            </a:r>
            <a:r>
              <a:rPr lang="en-US" sz="1800" dirty="0" smtClean="0"/>
              <a:t>retaliations / roundups in opposition stronghold areas.</a:t>
            </a:r>
          </a:p>
          <a:p>
            <a:r>
              <a:rPr lang="en-US" sz="1800" dirty="0" smtClean="0"/>
              <a:t>Assassinations </a:t>
            </a:r>
            <a:r>
              <a:rPr lang="en-US" sz="1800" dirty="0"/>
              <a:t>of high-profile </a:t>
            </a:r>
            <a:r>
              <a:rPr lang="en-US" sz="1800" dirty="0" smtClean="0"/>
              <a:t>leaders of both Government and opposition, Hutus and Tutsis, including:</a:t>
            </a:r>
          </a:p>
          <a:p>
            <a:pPr marL="0" indent="0">
              <a:buNone/>
            </a:pPr>
            <a:r>
              <a:rPr lang="en-US" sz="1800" dirty="0" smtClean="0"/>
              <a:t>	- </a:t>
            </a:r>
            <a:r>
              <a:rPr lang="en-ZA" sz="1400" dirty="0"/>
              <a:t>opposition leader </a:t>
            </a:r>
            <a:r>
              <a:rPr lang="en-ZA" sz="1400" b="1" dirty="0"/>
              <a:t>Zedi </a:t>
            </a:r>
            <a:r>
              <a:rPr lang="en-ZA" sz="1400" b="1" dirty="0" smtClean="0"/>
              <a:t>Feruzi </a:t>
            </a:r>
            <a:r>
              <a:rPr lang="en-ZA" sz="1400" dirty="0" smtClean="0"/>
              <a:t>on 23 May 2015; </a:t>
            </a:r>
          </a:p>
          <a:p>
            <a:pPr marL="0" indent="0">
              <a:buNone/>
            </a:pPr>
            <a:r>
              <a:rPr lang="en-ZA" sz="1400" dirty="0"/>
              <a:t>	</a:t>
            </a:r>
            <a:r>
              <a:rPr lang="en-ZA" sz="1400" dirty="0" smtClean="0"/>
              <a:t>- former Head of National Intelligence, political-military advisor to the President and co-ordinator 	  of militant youth wing of ruling party </a:t>
            </a:r>
            <a:r>
              <a:rPr lang="en-US" sz="1400" dirty="0" smtClean="0"/>
              <a:t>Imbonerakure</a:t>
            </a:r>
            <a:r>
              <a:rPr lang="en-ZA" sz="1400" dirty="0" smtClean="0"/>
              <a:t> </a:t>
            </a:r>
            <a:r>
              <a:rPr lang="en-ZA" sz="1400" b="1" dirty="0" smtClean="0"/>
              <a:t>Gen Adolphe Nshiririmana </a:t>
            </a:r>
            <a:r>
              <a:rPr lang="en-ZA" sz="1400" dirty="0" smtClean="0"/>
              <a:t>on 2 August 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- </a:t>
            </a:r>
            <a:r>
              <a:rPr lang="en-US" sz="1400" b="1" dirty="0" smtClean="0"/>
              <a:t>Come Harerimana</a:t>
            </a:r>
            <a:r>
              <a:rPr lang="en-US" sz="1400" dirty="0" smtClean="0"/>
              <a:t>, another leader of the CNDD -FDD youth militia on 4 August 2015;</a:t>
            </a:r>
            <a:endParaRPr lang="en-ZA" sz="1400" dirty="0" smtClean="0"/>
          </a:p>
          <a:p>
            <a:pPr marL="0" indent="0">
              <a:buNone/>
            </a:pPr>
            <a:r>
              <a:rPr lang="en-ZA" sz="1400" dirty="0" smtClean="0"/>
              <a:t> 	-  military strong-man </a:t>
            </a:r>
            <a:r>
              <a:rPr lang="en-ZA" sz="1400" b="1" dirty="0" smtClean="0"/>
              <a:t>Colonel </a:t>
            </a:r>
            <a:r>
              <a:rPr lang="en-ZA" sz="1400" b="1" dirty="0"/>
              <a:t>Jean </a:t>
            </a:r>
            <a:r>
              <a:rPr lang="en-ZA" sz="1400" b="1" dirty="0" smtClean="0"/>
              <a:t>Bikomagu </a:t>
            </a:r>
            <a:r>
              <a:rPr lang="en-ZA" sz="1400" dirty="0" smtClean="0"/>
              <a:t>on </a:t>
            </a:r>
            <a:r>
              <a:rPr lang="en-ZA" sz="1400" dirty="0"/>
              <a:t>15 August </a:t>
            </a:r>
            <a:r>
              <a:rPr lang="en-ZA" sz="1400" dirty="0" smtClean="0"/>
              <a:t>2015;</a:t>
            </a:r>
          </a:p>
          <a:p>
            <a:pPr marL="0" indent="0">
              <a:buNone/>
            </a:pPr>
            <a:r>
              <a:rPr lang="en-ZA" sz="1400" dirty="0" smtClean="0"/>
              <a:t>	-  </a:t>
            </a:r>
            <a:r>
              <a:rPr lang="en-US" sz="1400" dirty="0" smtClean="0"/>
              <a:t>attempted assassination of high-profile activist  </a:t>
            </a:r>
            <a:r>
              <a:rPr lang="en-US" sz="1400" b="1" dirty="0" smtClean="0"/>
              <a:t>Pierre-Claver Mbonimpa</a:t>
            </a:r>
            <a:r>
              <a:rPr lang="en-US" sz="1400" dirty="0" smtClean="0"/>
              <a:t>, son killed;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- </a:t>
            </a:r>
            <a:r>
              <a:rPr lang="en-US" sz="1400" dirty="0"/>
              <a:t>attempted assassination of </a:t>
            </a:r>
            <a:r>
              <a:rPr lang="en-US" sz="1400" b="1" dirty="0" smtClean="0"/>
              <a:t>wife of Mr Agathon Rwasa</a:t>
            </a:r>
            <a:r>
              <a:rPr lang="en-US" sz="1400" dirty="0" smtClean="0"/>
              <a:t>, later elected Speaker.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endParaRPr lang="en-ZA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914" y="0"/>
            <a:ext cx="8229600" cy="1143000"/>
          </a:xfrm>
        </p:spPr>
        <p:txBody>
          <a:bodyPr/>
          <a:lstStyle/>
          <a:p>
            <a:r>
              <a:rPr lang="en-US" dirty="0" smtClean="0"/>
              <a:t>Security and Stability (contd.)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4802088"/>
          </a:xfrm>
        </p:spPr>
        <p:txBody>
          <a:bodyPr/>
          <a:lstStyle/>
          <a:p>
            <a:r>
              <a:rPr lang="en-US" sz="1800" dirty="0"/>
              <a:t>Reportedly 450 </a:t>
            </a:r>
            <a:r>
              <a:rPr lang="en-US" sz="1800" dirty="0" smtClean="0"/>
              <a:t>civilians and security forces killed </a:t>
            </a:r>
            <a:r>
              <a:rPr lang="en-US" sz="1800" dirty="0"/>
              <a:t>to </a:t>
            </a:r>
            <a:r>
              <a:rPr lang="en-US" sz="1800" dirty="0" smtClean="0"/>
              <a:t>date. </a:t>
            </a:r>
          </a:p>
          <a:p>
            <a:r>
              <a:rPr lang="en-US" sz="1800" dirty="0" smtClean="0"/>
              <a:t>230 </a:t>
            </a:r>
            <a:r>
              <a:rPr lang="en-US" sz="1800" dirty="0"/>
              <a:t>000 </a:t>
            </a:r>
            <a:r>
              <a:rPr lang="en-US" sz="1800" dirty="0" smtClean="0"/>
              <a:t>people reportedly fled </a:t>
            </a:r>
            <a:r>
              <a:rPr lang="en-US" sz="1800" dirty="0"/>
              <a:t>to neighbouring countries.</a:t>
            </a:r>
          </a:p>
          <a:p>
            <a:r>
              <a:rPr lang="en-US" sz="1800" dirty="0" smtClean="0"/>
              <a:t>Arrests</a:t>
            </a:r>
            <a:r>
              <a:rPr lang="en-US" sz="1800" dirty="0"/>
              <a:t>, detentions, alleged human rights </a:t>
            </a:r>
            <a:r>
              <a:rPr lang="en-US" sz="1800" dirty="0" smtClean="0"/>
              <a:t>violations, torture and disappearances, as well as deaths continue</a:t>
            </a:r>
            <a:r>
              <a:rPr lang="en-US" sz="1800" dirty="0"/>
              <a:t>.</a:t>
            </a:r>
          </a:p>
          <a:p>
            <a:r>
              <a:rPr lang="en-US" sz="1800" dirty="0" smtClean="0"/>
              <a:t>Claims </a:t>
            </a:r>
            <a:r>
              <a:rPr lang="en-US" sz="1800" dirty="0"/>
              <a:t>of emerging genocide and civil war thus far found to be unsubstantiated</a:t>
            </a:r>
            <a:r>
              <a:rPr lang="en-US" sz="1800" dirty="0" smtClean="0"/>
              <a:t>.</a:t>
            </a:r>
          </a:p>
          <a:p>
            <a:r>
              <a:rPr lang="en-US" sz="1800" dirty="0"/>
              <a:t>Fears of regional spill-over of instability and </a:t>
            </a:r>
            <a:r>
              <a:rPr lang="en-US" sz="1800" dirty="0" smtClean="0"/>
              <a:t>violence</a:t>
            </a:r>
          </a:p>
          <a:p>
            <a:r>
              <a:rPr lang="en-US" sz="1800" dirty="0" smtClean="0"/>
              <a:t>Burundian </a:t>
            </a:r>
            <a:r>
              <a:rPr lang="en-US" sz="1800" dirty="0"/>
              <a:t>Government openly accuses Rwanda of recruiting, training and arming rebels </a:t>
            </a:r>
            <a:r>
              <a:rPr lang="en-US" sz="1800" dirty="0" smtClean="0"/>
              <a:t>from refugee camps in </a:t>
            </a:r>
            <a:r>
              <a:rPr lang="en-US" sz="1800" dirty="0"/>
              <a:t>R</a:t>
            </a:r>
            <a:r>
              <a:rPr lang="en-US" sz="1800" dirty="0" smtClean="0"/>
              <a:t>wanda. (e.g.. </a:t>
            </a:r>
            <a:r>
              <a:rPr lang="en-US" sz="1800" dirty="0"/>
              <a:t>in official representations to the AU and UN). </a:t>
            </a:r>
            <a:endParaRPr lang="en-US" sz="1800" dirty="0" smtClean="0"/>
          </a:p>
          <a:p>
            <a:r>
              <a:rPr lang="en-US" sz="1800" dirty="0" smtClean="0"/>
              <a:t>Rwanda denies charges.</a:t>
            </a:r>
          </a:p>
          <a:p>
            <a:r>
              <a:rPr lang="en-US" sz="1800" dirty="0" smtClean="0"/>
              <a:t>Economy </a:t>
            </a:r>
            <a:r>
              <a:rPr lang="en-US" sz="1800" dirty="0"/>
              <a:t>in severe decline; exacerbated by withdrawal of donor </a:t>
            </a:r>
            <a:r>
              <a:rPr lang="en-US" sz="1800" dirty="0" smtClean="0"/>
              <a:t>funds. Tax revenues heavily reduced; Government social programmes cut back and may struggle to pay civil servants</a:t>
            </a:r>
            <a:endParaRPr lang="en-ZA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4FE12A-59AD-48F1-A570-44ECC5A5E84D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61654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r>
              <a:rPr lang="en-US" dirty="0" smtClean="0"/>
              <a:t>Interventions : Regional</a:t>
            </a:r>
            <a:r>
              <a:rPr lang="en-ZA" dirty="0"/>
              <a:t/>
            </a:r>
            <a:br>
              <a:rPr lang="en-ZA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4FE12A-59AD-48F1-A570-44ECC5A5E84D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019" y="836712"/>
            <a:ext cx="8229600" cy="4824536"/>
          </a:xfrm>
        </p:spPr>
        <p:txBody>
          <a:bodyPr/>
          <a:lstStyle/>
          <a:p>
            <a:r>
              <a:rPr lang="en-US" sz="1800" dirty="0" smtClean="0"/>
              <a:t>EAC convened several summits to address the crisis.</a:t>
            </a:r>
          </a:p>
          <a:p>
            <a:r>
              <a:rPr lang="en-US" sz="1800" dirty="0" smtClean="0"/>
              <a:t>SA participated in all summits as invited guest.</a:t>
            </a:r>
          </a:p>
          <a:p>
            <a:r>
              <a:rPr lang="en-US" sz="1800" dirty="0" smtClean="0"/>
              <a:t>EAC summit of 6 July 2015 appointed President Museveni as Mediator for all-inclusive Inter-Burundian Dialogue; </a:t>
            </a:r>
          </a:p>
          <a:p>
            <a:r>
              <a:rPr lang="en-US" sz="1800" dirty="0" smtClean="0"/>
              <a:t>Since July, no demonstrable progress </a:t>
            </a:r>
            <a:r>
              <a:rPr lang="en-US" sz="1800" dirty="0"/>
              <a:t>in dialogue </a:t>
            </a:r>
            <a:r>
              <a:rPr lang="en-US" sz="1800" dirty="0" smtClean="0"/>
              <a:t>process,</a:t>
            </a:r>
          </a:p>
          <a:p>
            <a:r>
              <a:rPr lang="en-US" sz="1800" dirty="0" smtClean="0"/>
              <a:t>Government initially put conditions on dialogue, including refusal to </a:t>
            </a:r>
            <a:r>
              <a:rPr lang="en-US" sz="1800" dirty="0"/>
              <a:t>talk to </a:t>
            </a:r>
            <a:r>
              <a:rPr lang="en-US" sz="1800" dirty="0" smtClean="0"/>
              <a:t>alleged coup </a:t>
            </a:r>
            <a:r>
              <a:rPr lang="en-US" sz="1800" dirty="0"/>
              <a:t>plotters and certain </a:t>
            </a:r>
            <a:r>
              <a:rPr lang="en-US" sz="1800" dirty="0" smtClean="0"/>
              <a:t>Civil Society Organisations.</a:t>
            </a:r>
            <a:endParaRPr lang="en-US" sz="1800" dirty="0"/>
          </a:p>
          <a:p>
            <a:r>
              <a:rPr lang="en-US" sz="1800" dirty="0" smtClean="0"/>
              <a:t>Opposition </a:t>
            </a:r>
            <a:r>
              <a:rPr lang="en-US" sz="1800" dirty="0"/>
              <a:t>divided but all seek dialogue. Some in exile. </a:t>
            </a:r>
            <a:endParaRPr lang="en-US" sz="1800" dirty="0" smtClean="0"/>
          </a:p>
          <a:p>
            <a:r>
              <a:rPr lang="en-US" sz="1800" dirty="0" smtClean="0"/>
              <a:t>Agenda for dialogue will be the main hurdle – opposition parties seek President’s resignation and new elections as well as their inclusion in government, at least Interim Government to organize fresh elections</a:t>
            </a:r>
          </a:p>
          <a:p>
            <a:r>
              <a:rPr lang="en-US" sz="1800" dirty="0" smtClean="0"/>
              <a:t>Government unlikely to agree to an Interim Government and new elections – but may be open to inclusive government that will allow President </a:t>
            </a:r>
            <a:r>
              <a:rPr lang="en-US" sz="1800" dirty="0" err="1" smtClean="0"/>
              <a:t>Nkurunziza</a:t>
            </a:r>
            <a:r>
              <a:rPr lang="en-US" sz="1800" dirty="0" smtClean="0"/>
              <a:t> to serve his term. </a:t>
            </a:r>
          </a:p>
          <a:p>
            <a:pPr marL="0" indent="0">
              <a:buNone/>
            </a:pPr>
            <a:endParaRPr lang="en-US" sz="1800" dirty="0"/>
          </a:p>
          <a:p>
            <a:endParaRPr lang="en-ZA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914" y="0"/>
            <a:ext cx="8229600" cy="404664"/>
          </a:xfrm>
        </p:spPr>
        <p:txBody>
          <a:bodyPr/>
          <a:lstStyle/>
          <a:p>
            <a:r>
              <a:rPr lang="en-US" dirty="0" smtClean="0"/>
              <a:t>Interventions: African Union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404664"/>
            <a:ext cx="8305634" cy="5184576"/>
          </a:xfrm>
        </p:spPr>
        <p:txBody>
          <a:bodyPr/>
          <a:lstStyle/>
          <a:p>
            <a:r>
              <a:rPr lang="en-US" sz="1800" dirty="0"/>
              <a:t>AU </a:t>
            </a:r>
            <a:r>
              <a:rPr lang="en-US" sz="1800" dirty="0" smtClean="0"/>
              <a:t>has endorsed EAC mandate to President Museveni, called for dialogue to start urgently </a:t>
            </a:r>
          </a:p>
          <a:p>
            <a:r>
              <a:rPr lang="en-US" sz="1800" dirty="0" smtClean="0"/>
              <a:t>AU initially sent around 100 military </a:t>
            </a:r>
            <a:r>
              <a:rPr lang="en-US" sz="1800" dirty="0"/>
              <a:t>and human rights observers to </a:t>
            </a:r>
            <a:r>
              <a:rPr lang="en-US" sz="1800" dirty="0" smtClean="0"/>
              <a:t>Burundi -</a:t>
            </a:r>
            <a:r>
              <a:rPr lang="en-US" sz="2400" dirty="0" smtClean="0"/>
              <a:t> </a:t>
            </a:r>
            <a:r>
              <a:rPr lang="en-US" sz="1800" dirty="0" smtClean="0"/>
              <a:t>effectiveness hampered by non-finalized MOU and limited numbers to cover the country. </a:t>
            </a:r>
          </a:p>
          <a:p>
            <a:r>
              <a:rPr lang="en-US" sz="1800" dirty="0" smtClean="0"/>
              <a:t>AU Peace and Security Council (PSC) met several times against backdrop of escalation of violence.</a:t>
            </a:r>
          </a:p>
          <a:p>
            <a:r>
              <a:rPr lang="en-US" sz="1800" dirty="0" smtClean="0"/>
              <a:t>Based on Article 4(h) of the AU Constitutive Act, PSC decided 17 December 2015 to deploy a protection and prevention force (MAPROBU) of up to 5,000 troops to Burundi. Requested UN Security Council (UNSC) endorsement.</a:t>
            </a:r>
          </a:p>
          <a:p>
            <a:r>
              <a:rPr lang="en-US" sz="1800" dirty="0" smtClean="0"/>
              <a:t>UNSC has not endorsed as no evidence of impending genocide and civil war </a:t>
            </a:r>
          </a:p>
          <a:p>
            <a:r>
              <a:rPr lang="en-US" sz="1800" dirty="0" smtClean="0"/>
              <a:t>AU Summit 31 January 2016 decided not to deploy the force, but to send a High-Level Delegation to discuss with Government and all stake-holders the urgent resumption of inclusive dialogue under President Museveni.</a:t>
            </a:r>
          </a:p>
          <a:p>
            <a:r>
              <a:rPr lang="en-US" sz="1800" dirty="0" smtClean="0"/>
              <a:t>AU Summit also mandated additional AU military observers as well as more human rights observers.</a:t>
            </a:r>
            <a:endParaRPr lang="en-US" sz="1800" dirty="0"/>
          </a:p>
          <a:p>
            <a:endParaRPr lang="en-US" sz="2400" dirty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4FE12A-59AD-48F1-A570-44ECC5A5E84D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27276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724" y="116632"/>
            <a:ext cx="8229600" cy="1143000"/>
          </a:xfrm>
        </p:spPr>
        <p:txBody>
          <a:bodyPr/>
          <a:lstStyle/>
          <a:p>
            <a:r>
              <a:rPr lang="en-ZA" dirty="0"/>
              <a:t>AU High-Level Visit </a:t>
            </a:r>
            <a:r>
              <a:rPr lang="en-ZA" dirty="0" smtClean="0"/>
              <a:t>Outcomes</a:t>
            </a:r>
            <a:r>
              <a:rPr lang="en-ZA" dirty="0"/>
              <a:t/>
            </a:r>
            <a:br>
              <a:rPr lang="en-ZA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686672"/>
          </a:xfrm>
        </p:spPr>
        <p:txBody>
          <a:bodyPr/>
          <a:lstStyle/>
          <a:p>
            <a:pPr lvl="0"/>
            <a:r>
              <a:rPr lang="en-GB" sz="1800" dirty="0" smtClean="0"/>
              <a:t>AU Chairperson appointed 5-member High-Level Delegation representing each of Africa’s RECs (Presidents of RSA; Senegal; Gabon; Mauritania and PM of Ethiopia).</a:t>
            </a:r>
          </a:p>
          <a:p>
            <a:pPr lvl="0"/>
            <a:r>
              <a:rPr lang="en-GB" sz="1800" dirty="0" smtClean="0"/>
              <a:t>President Zuma led the delegation to Burundi, 25 – 26 February 2016.</a:t>
            </a:r>
          </a:p>
          <a:p>
            <a:r>
              <a:rPr lang="en-US" sz="1800" dirty="0" smtClean="0"/>
              <a:t>Delegation engaged relevant stakeholders during the visit</a:t>
            </a:r>
          </a:p>
          <a:p>
            <a:r>
              <a:rPr lang="en-US" sz="1800" dirty="0" smtClean="0"/>
              <a:t>Its communique highlighted the following:</a:t>
            </a:r>
          </a:p>
          <a:p>
            <a:pPr lvl="1"/>
            <a:r>
              <a:rPr lang="en-US" sz="1600" dirty="0" smtClean="0"/>
              <a:t>Condemnation of all violations of human rights and violence perpetrated against civilians and security forces.</a:t>
            </a:r>
          </a:p>
          <a:p>
            <a:pPr lvl="1"/>
            <a:r>
              <a:rPr lang="en-US" sz="1600" dirty="0" smtClean="0"/>
              <a:t>Expressed concern at the deterioration of the humanitarian situation.</a:t>
            </a:r>
          </a:p>
          <a:p>
            <a:pPr lvl="1"/>
            <a:r>
              <a:rPr lang="en-US" sz="1600" dirty="0" smtClean="0"/>
              <a:t>Urged the government and all armed groups to end the violence.</a:t>
            </a:r>
          </a:p>
          <a:p>
            <a:pPr lvl="1"/>
            <a:r>
              <a:rPr lang="en-US" sz="1600" dirty="0" smtClean="0"/>
              <a:t>Stressed the need to dismantle and disarm all the militias.</a:t>
            </a:r>
          </a:p>
          <a:p>
            <a:endParaRPr lang="en-ZA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4FE12A-59AD-48F1-A570-44ECC5A5E84D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CO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DICO Presentation</Template>
  <TotalTime>11720</TotalTime>
  <Words>1247</Words>
  <Application>Microsoft Office PowerPoint</Application>
  <PresentationFormat>On-screen Show (4:3)</PresentationFormat>
  <Paragraphs>141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DICO Presentation</vt:lpstr>
      <vt:lpstr> BURUNDI    </vt:lpstr>
      <vt:lpstr> </vt:lpstr>
      <vt:lpstr>CONTENTS</vt:lpstr>
      <vt:lpstr>Genesis of Problem </vt:lpstr>
      <vt:lpstr>Security and Stability</vt:lpstr>
      <vt:lpstr>Security and Stability (contd.)</vt:lpstr>
      <vt:lpstr>Interventions : Regional </vt:lpstr>
      <vt:lpstr>Interventions: African Union</vt:lpstr>
      <vt:lpstr>AU High-Level Visit Outcomes </vt:lpstr>
      <vt:lpstr>AU High-Level visit Outcomes (contd.)</vt:lpstr>
      <vt:lpstr>AU High-Level Visit Outcomes (contd.)</vt:lpstr>
      <vt:lpstr>High Level contd </vt:lpstr>
      <vt:lpstr> SA Role</vt:lpstr>
      <vt:lpstr>Expected Way Forward: SA Role (contd.)</vt:lpstr>
      <vt:lpstr>SA role contd</vt:lpstr>
      <vt:lpstr>  </vt:lpstr>
    </vt:vector>
  </TitlesOfParts>
  <Company>DFA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hza001</dc:creator>
  <cp:lastModifiedBy>PUMZA</cp:lastModifiedBy>
  <cp:revision>349</cp:revision>
  <cp:lastPrinted>2016-03-01T09:15:42Z</cp:lastPrinted>
  <dcterms:created xsi:type="dcterms:W3CDTF">2009-08-26T14:37:34Z</dcterms:created>
  <dcterms:modified xsi:type="dcterms:W3CDTF">2016-03-03T10:05:06Z</dcterms:modified>
</cp:coreProperties>
</file>