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71" r:id="rId3"/>
    <p:sldId id="377" r:id="rId4"/>
    <p:sldId id="375" r:id="rId5"/>
    <p:sldId id="376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pe Matolo" initials="H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FF33"/>
    <a:srgbClr val="800000"/>
    <a:srgbClr val="B77727"/>
    <a:srgbClr val="FF9900"/>
    <a:srgbClr val="CAA53B"/>
    <a:srgbClr val="A99F1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6" autoAdjust="0"/>
    <p:restoredTop sz="94671" autoAdjust="0"/>
  </p:normalViewPr>
  <p:slideViewPr>
    <p:cSldViewPr>
      <p:cViewPr varScale="1">
        <p:scale>
          <a:sx n="110" d="100"/>
          <a:sy n="110" d="100"/>
        </p:scale>
        <p:origin x="-20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 dirty="0" smtClean="0">
                <a:latin typeface="Gill Sans"/>
                <a:cs typeface="Gill Sans"/>
              </a:rPr>
              <a:t>DEPARTMENT OF ARTS AND CULTURE</a:t>
            </a:r>
            <a:endParaRPr lang="en-US" sz="1000" dirty="0">
              <a:latin typeface="Gill Sans"/>
              <a:cs typeface="Gill San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9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67551-1F5D-0341-B9EA-7928B0DA13A7}" type="datetime1">
              <a:rPr lang="en-US" sz="900" smtClean="0">
                <a:latin typeface="Gill Sans"/>
                <a:cs typeface="Gill Sans"/>
              </a:rPr>
              <a:pPr/>
              <a:t>3/3/2016</a:t>
            </a:fld>
            <a:endParaRPr lang="en-US" sz="900" dirty="0">
              <a:latin typeface="Gill Sans"/>
              <a:cs typeface="Gill San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9430309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/>
            </a:lvl1pPr>
          </a:lstStyle>
          <a:p>
            <a:r>
              <a:rPr lang="en-US" sz="900" dirty="0" smtClean="0">
                <a:latin typeface="Calibri (Body)"/>
                <a:cs typeface="Calibri (Body)"/>
              </a:rPr>
              <a:t>INSERT YOUR THEME HERE</a:t>
            </a:r>
            <a:endParaRPr lang="en-US" sz="900" dirty="0">
              <a:latin typeface="Calibri (Body)"/>
              <a:cs typeface="Calibri (Body)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9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CD67EF3C-C429-054A-8787-30F50F0F2813}" type="slidenum">
              <a:rPr lang="en-US" sz="900" smtClean="0">
                <a:latin typeface="Gill Sans"/>
                <a:cs typeface="Gill Sans"/>
              </a:rPr>
              <a:pPr/>
              <a:t>‹#›</a:t>
            </a:fld>
            <a:endParaRPr lang="en-US" sz="900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9423277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DEPARTMENT OF ARTS AND CULTURE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9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60FE2-17F6-6946-AE1B-DAB315879F09}" type="datetime1">
              <a:rPr lang="en-US" smtClean="0"/>
              <a:pPr/>
              <a:t>3/3/2016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9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E4B56-0DDA-AA4D-BBA2-B941666BDE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775935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2743200"/>
            <a:ext cx="9144000" cy="1828800"/>
          </a:xfrm>
          <a:prstGeom prst="rect">
            <a:avLst/>
          </a:prstGeom>
          <a:solidFill>
            <a:srgbClr val="B77727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246" y="2986408"/>
            <a:ext cx="5591793" cy="721140"/>
          </a:xfrm>
        </p:spPr>
        <p:txBody>
          <a:bodyPr anchor="t" anchorCtr="0"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ZA" dirty="0" smtClean="0"/>
              <a:t>Click here to add your main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63246" y="3813960"/>
            <a:ext cx="5599754" cy="45324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b="0" i="1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 descr="Letterhead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533400"/>
            <a:ext cx="2286000" cy="829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2209800"/>
            <a:ext cx="6954587" cy="566738"/>
          </a:xfrm>
        </p:spPr>
        <p:txBody>
          <a:bodyPr anchor="b"/>
          <a:lstStyle>
            <a:lvl1pPr algn="ctr">
              <a:defRPr sz="3200" b="1"/>
            </a:lvl1pPr>
          </a:lstStyle>
          <a:p>
            <a:r>
              <a:rPr lang="en-US" dirty="0" smtClean="0"/>
              <a:t>Thank you</a:t>
            </a:r>
            <a:endParaRPr lang="en-ZA" dirty="0"/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1"/>
            <a:ext cx="6934200" cy="4343400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1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199" y="2924944"/>
            <a:ext cx="6894513" cy="1362075"/>
          </a:xfrm>
        </p:spPr>
        <p:txBody>
          <a:bodyPr anchor="t">
            <a:normAutofit/>
          </a:bodyPr>
          <a:lstStyle>
            <a:lvl1pPr algn="l">
              <a:defRPr sz="1800" b="1" cap="all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199" y="1268760"/>
            <a:ext cx="68945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3399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3400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725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/>
            </a:lvl4pPr>
            <a:lvl5pPr>
              <a:defRPr sz="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6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8725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3050"/>
            <a:ext cx="1865313" cy="1162050"/>
          </a:xfrm>
        </p:spPr>
        <p:txBody>
          <a:bodyPr anchor="t" anchorCtr="0">
            <a:normAutofit/>
          </a:bodyPr>
          <a:lstStyle>
            <a:lvl1pPr algn="l">
              <a:defRPr sz="1400" b="1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035550" cy="5670550"/>
          </a:xfrm>
        </p:spPr>
        <p:txBody>
          <a:bodyPr/>
          <a:lstStyle>
            <a:lvl1pPr>
              <a:defRPr sz="1800"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1435101"/>
            <a:ext cx="1865313" cy="4508500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199" y="4800600"/>
            <a:ext cx="69545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0199" y="612775"/>
            <a:ext cx="6954587" cy="4114800"/>
          </a:xfrm>
        </p:spPr>
        <p:txBody>
          <a:bodyPr/>
          <a:lstStyle>
            <a:lvl1pPr marL="0" indent="0">
              <a:buNone/>
              <a:defRPr sz="3200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199" y="5367338"/>
            <a:ext cx="6954587" cy="804862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7109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26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chemeClr val="bg1"/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  <p:pic>
        <p:nvPicPr>
          <p:cNvPr id="11" name="Picture 10" descr="Letterhead footer.jp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76200" y="5742432"/>
            <a:ext cx="7559040" cy="11155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80000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rgbClr val="800000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b="1" kern="1200">
          <a:solidFill>
            <a:srgbClr val="800000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05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23528" y="4610798"/>
            <a:ext cx="8496944" cy="11224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600"/>
              </a:spcAft>
            </a:pPr>
            <a:endParaRPr lang="en-ZA" sz="1600" b="1" dirty="0" smtClean="0"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31641" y="2852936"/>
            <a:ext cx="7318620" cy="1440160"/>
          </a:xfrm>
        </p:spPr>
        <p:txBody>
          <a:bodyPr>
            <a:normAutofit fontScale="90000"/>
          </a:bodyPr>
          <a:lstStyle/>
          <a:p>
            <a:pPr lvl="0" algn="ctr" defTabSz="4572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900" dirty="0" smtClean="0">
                <a:solidFill>
                  <a:srgbClr val="800000"/>
                </a:solidFill>
                <a:latin typeface="Calibri"/>
                <a:ea typeface="Gill Sans"/>
              </a:rPr>
              <a:t/>
            </a:r>
            <a:br>
              <a:rPr lang="en-US" sz="3900" dirty="0" smtClean="0">
                <a:solidFill>
                  <a:srgbClr val="800000"/>
                </a:solidFill>
                <a:latin typeface="Calibri"/>
                <a:ea typeface="Gill Sans"/>
              </a:rPr>
            </a:br>
            <a:r>
              <a:rPr lang="en-US" sz="3900" dirty="0" smtClean="0">
                <a:solidFill>
                  <a:srgbClr val="800000"/>
                </a:solidFill>
                <a:latin typeface="Calibri"/>
                <a:ea typeface="Gill Sans"/>
              </a:rPr>
              <a:t>GOVERNANCE ISSUES</a:t>
            </a:r>
            <a:r>
              <a:rPr lang="en-US" sz="3900" dirty="0">
                <a:solidFill>
                  <a:prstClr val="black"/>
                </a:solidFill>
                <a:latin typeface="Calibri"/>
                <a:ea typeface="Gill Sans"/>
              </a:rPr>
              <a:t/>
            </a:r>
            <a:br>
              <a:rPr lang="en-US" sz="3900" dirty="0">
                <a:solidFill>
                  <a:prstClr val="black"/>
                </a:solidFill>
                <a:latin typeface="Calibri"/>
                <a:ea typeface="Gill Sans"/>
              </a:rPr>
            </a:br>
            <a:r>
              <a:rPr lang="en-US" sz="2800" dirty="0" smtClean="0">
                <a:solidFill>
                  <a:schemeClr val="tx1"/>
                </a:solidFill>
                <a:ea typeface="Gill Sans"/>
              </a:rPr>
              <a:t/>
            </a:r>
            <a:br>
              <a:rPr lang="en-US" sz="2800" dirty="0" smtClean="0">
                <a:solidFill>
                  <a:schemeClr val="tx1"/>
                </a:solidFill>
                <a:ea typeface="Gill Sans"/>
              </a:rPr>
            </a:b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ZA" sz="4000" dirty="0" smtClean="0">
                <a:latin typeface="+mj-lt"/>
              </a:rPr>
              <a:t>GOVERNANCE</a:t>
            </a:r>
            <a:endParaRPr lang="en-ZA" sz="4000" dirty="0"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20347063"/>
              </p:ext>
            </p:extLst>
          </p:nvPr>
        </p:nvGraphicFramePr>
        <p:xfrm>
          <a:off x="107504" y="836712"/>
          <a:ext cx="8928992" cy="5095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1296144"/>
                <a:gridCol w="1584176"/>
                <a:gridCol w="1368152"/>
                <a:gridCol w="1944216"/>
              </a:tblGrid>
              <a:tr h="52499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Entity</a:t>
                      </a:r>
                      <a:endParaRPr lang="en-Z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r>
                        <a:rPr lang="en-US" sz="1200" baseline="0" dirty="0" smtClean="0">
                          <a:latin typeface="Arial" pitchFamily="34" charset="0"/>
                          <a:cs typeface="Arial" pitchFamily="34" charset="0"/>
                        </a:rPr>
                        <a:t> of CEO</a:t>
                      </a:r>
                      <a:endParaRPr lang="en-Z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Contract</a:t>
                      </a:r>
                      <a:r>
                        <a:rPr lang="en-US" sz="1200" baseline="0" dirty="0" smtClean="0">
                          <a:latin typeface="Arial" pitchFamily="34" charset="0"/>
                          <a:cs typeface="Arial" pitchFamily="34" charset="0"/>
                        </a:rPr>
                        <a:t> / Permanent</a:t>
                      </a:r>
                      <a:endParaRPr lang="en-Z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r>
                        <a:rPr lang="en-ZA" sz="1200" baseline="0" dirty="0" smtClean="0">
                          <a:latin typeface="Arial" pitchFamily="34" charset="0"/>
                          <a:cs typeface="Arial" pitchFamily="34" charset="0"/>
                        </a:rPr>
                        <a:t> of CFO</a:t>
                      </a:r>
                      <a:endParaRPr lang="en-ZA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Z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latin typeface="Arial" pitchFamily="34" charset="0"/>
                          <a:cs typeface="Arial" pitchFamily="34" charset="0"/>
                        </a:rPr>
                        <a:t>Contract/Permanent</a:t>
                      </a:r>
                    </a:p>
                    <a:p>
                      <a:endParaRPr lang="en-Z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  <a:endParaRPr lang="en-Z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360116"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KZN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Museum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Mr.</a:t>
                      </a:r>
                      <a:r>
                        <a:rPr lang="en-US" sz="11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itchFamily="34" charset="0"/>
                          <a:cs typeface="Arial" pitchFamily="34" charset="0"/>
                        </a:rPr>
                        <a:t>Luthando</a:t>
                      </a:r>
                      <a:r>
                        <a:rPr lang="en-US" sz="11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itchFamily="34" charset="0"/>
                          <a:cs typeface="Arial" pitchFamily="34" charset="0"/>
                        </a:rPr>
                        <a:t>Maphasa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Permanent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CFO post</a:t>
                      </a:r>
                      <a:r>
                        <a:rPr lang="en-US" sz="11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vacant.</a:t>
                      </a:r>
                    </a:p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Acting</a:t>
                      </a:r>
                      <a:r>
                        <a:rPr lang="en-US" sz="1100" baseline="0" dirty="0" smtClean="0">
                          <a:latin typeface="Arial" pitchFamily="34" charset="0"/>
                          <a:cs typeface="Arial" pitchFamily="34" charset="0"/>
                        </a:rPr>
                        <a:t> CFO is </a:t>
                      </a: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Mr. Siphamandla Dlamini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Permanent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85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Msunduzi Museum</a:t>
                      </a:r>
                    </a:p>
                    <a:p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Dr </a:t>
                      </a:r>
                      <a:r>
                        <a:rPr lang="en-US" sz="1100" dirty="0" err="1" smtClean="0">
                          <a:latin typeface="Arial" pitchFamily="34" charset="0"/>
                          <a:cs typeface="Arial" pitchFamily="34" charset="0"/>
                        </a:rPr>
                        <a:t>Mlungisi</a:t>
                      </a: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Arial" pitchFamily="34" charset="0"/>
                          <a:cs typeface="Arial" pitchFamily="34" charset="0"/>
                        </a:rPr>
                        <a:t>Ngubane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Permanent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CFO post vacant. Acting CFO is </a:t>
                      </a:r>
                      <a:r>
                        <a:rPr lang="en-US" sz="1100" dirty="0" err="1" smtClean="0">
                          <a:latin typeface="Arial" pitchFamily="34" charset="0"/>
                          <a:cs typeface="Arial" pitchFamily="34" charset="0"/>
                        </a:rPr>
                        <a:t>Ms</a:t>
                      </a: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Arial" pitchFamily="34" charset="0"/>
                          <a:cs typeface="Arial" pitchFamily="34" charset="0"/>
                        </a:rPr>
                        <a:t>Thenjiwe</a:t>
                      </a: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 Khumalo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Permanent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49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Luthuli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Museum</a:t>
                      </a:r>
                      <a:endParaRPr lang="en-ZA" sz="1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Mr. Brian Xaba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Permanent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Mr. </a:t>
                      </a:r>
                      <a:r>
                        <a:rPr lang="en-US" sz="1100" dirty="0" err="1" smtClean="0">
                          <a:latin typeface="Arial" pitchFamily="34" charset="0"/>
                          <a:cs typeface="Arial" pitchFamily="34" charset="0"/>
                        </a:rPr>
                        <a:t>Jula</a:t>
                      </a:r>
                      <a:r>
                        <a:rPr lang="en-US" sz="1100" baseline="0" dirty="0" smtClean="0">
                          <a:latin typeface="Arial" pitchFamily="34" charset="0"/>
                          <a:cs typeface="Arial" pitchFamily="34" charset="0"/>
                        </a:rPr>
                        <a:t> Ncwane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Permanent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49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Ditsong</a:t>
                      </a:r>
                      <a:r>
                        <a:rPr lang="en-US" sz="1100" baseline="0" dirty="0" smtClean="0">
                          <a:latin typeface="Arial" pitchFamily="34" charset="0"/>
                          <a:cs typeface="Arial" pitchFamily="34" charset="0"/>
                        </a:rPr>
                        <a:t> Museum</a:t>
                      </a:r>
                      <a:endParaRPr lang="en-ZA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Adv Diamond </a:t>
                      </a:r>
                      <a:r>
                        <a:rPr lang="en-US" sz="1100" dirty="0" err="1" smtClean="0">
                          <a:latin typeface="Arial" pitchFamily="34" charset="0"/>
                          <a:cs typeface="Arial" pitchFamily="34" charset="0"/>
                        </a:rPr>
                        <a:t>Mushwana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Contract expires on  31/01/ 2020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Ms </a:t>
                      </a:r>
                      <a:r>
                        <a:rPr lang="en-ZA" sz="1100" dirty="0" err="1" smtClean="0">
                          <a:latin typeface="Arial" pitchFamily="34" charset="0"/>
                          <a:cs typeface="Arial" pitchFamily="34" charset="0"/>
                        </a:rPr>
                        <a:t>Thandi</a:t>
                      </a:r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ZA" sz="1100" dirty="0" err="1" smtClean="0">
                          <a:latin typeface="Arial" pitchFamily="34" charset="0"/>
                          <a:cs typeface="Arial" pitchFamily="34" charset="0"/>
                        </a:rPr>
                        <a:t>Sakawuli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Contract expires on 30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April </a:t>
                      </a:r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499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Iziko Museum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Ms </a:t>
                      </a:r>
                      <a:r>
                        <a:rPr lang="en-US" sz="1100" dirty="0" err="1" smtClean="0">
                          <a:latin typeface="Arial" pitchFamily="34" charset="0"/>
                          <a:cs typeface="Arial" pitchFamily="34" charset="0"/>
                        </a:rPr>
                        <a:t>Rooksana</a:t>
                      </a: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 Omar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Contract</a:t>
                      </a:r>
                      <a:r>
                        <a:rPr lang="en-US" sz="1100" baseline="0" dirty="0" smtClean="0">
                          <a:latin typeface="Arial" pitchFamily="34" charset="0"/>
                          <a:cs typeface="Arial" pitchFamily="34" charset="0"/>
                        </a:rPr>
                        <a:t>  expires on 2020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Ms. Ronell</a:t>
                      </a:r>
                      <a:r>
                        <a:rPr lang="en-US" sz="1100" baseline="0" dirty="0" smtClean="0">
                          <a:latin typeface="Arial" pitchFamily="34" charset="0"/>
                          <a:cs typeface="Arial" pitchFamily="34" charset="0"/>
                        </a:rPr>
                        <a:t> Pedro</a:t>
                      </a: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ZA" sz="1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Contract expires on</a:t>
                      </a:r>
                      <a:r>
                        <a:rPr lang="en-US" sz="1100" baseline="0" dirty="0" smtClean="0">
                          <a:latin typeface="Arial" pitchFamily="34" charset="0"/>
                          <a:cs typeface="Arial" pitchFamily="34" charset="0"/>
                        </a:rPr>
                        <a:t> 31 August 2020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499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Freedom</a:t>
                      </a:r>
                      <a:r>
                        <a:rPr lang="en-US" sz="1100" baseline="0" dirty="0" smtClean="0">
                          <a:latin typeface="Arial" pitchFamily="34" charset="0"/>
                          <a:cs typeface="Arial" pitchFamily="34" charset="0"/>
                        </a:rPr>
                        <a:t> Park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Ms Jane </a:t>
                      </a:r>
                      <a:r>
                        <a:rPr lang="en-ZA" sz="1100" dirty="0" err="1" smtClean="0">
                          <a:latin typeface="Arial" pitchFamily="34" charset="0"/>
                          <a:cs typeface="Arial" pitchFamily="34" charset="0"/>
                        </a:rPr>
                        <a:t>Mufamadi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Contract expires on 31/12/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Mr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Raditshaba Malapane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Contract expires on 31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January 2022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  <a:p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499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Nelson</a:t>
                      </a:r>
                      <a:r>
                        <a:rPr lang="en-US" sz="1100" baseline="0" dirty="0" smtClean="0">
                          <a:latin typeface="Arial" pitchFamily="34" charset="0"/>
                          <a:cs typeface="Arial" pitchFamily="34" charset="0"/>
                        </a:rPr>
                        <a:t> Mandela  Museum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CEO post vacant.</a:t>
                      </a:r>
                      <a:r>
                        <a:rPr lang="en-US" sz="11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Acting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CEO is </a:t>
                      </a:r>
                    </a:p>
                    <a:p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Dr Noel </a:t>
                      </a:r>
                      <a:r>
                        <a:rPr lang="en-ZA" sz="1100" baseline="0" dirty="0" err="1" smtClean="0">
                          <a:latin typeface="Arial" pitchFamily="34" charset="0"/>
                          <a:cs typeface="Arial" pitchFamily="34" charset="0"/>
                        </a:rPr>
                        <a:t>Solani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Contract 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Mr </a:t>
                      </a:r>
                      <a:r>
                        <a:rPr lang="en-ZA" sz="1100" dirty="0" err="1" smtClean="0">
                          <a:latin typeface="Arial" pitchFamily="34" charset="0"/>
                          <a:cs typeface="Arial" pitchFamily="34" charset="0"/>
                        </a:rPr>
                        <a:t>Mfuneko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ZA" sz="1100" baseline="0" dirty="0" err="1" smtClean="0">
                          <a:latin typeface="Arial" pitchFamily="34" charset="0"/>
                          <a:cs typeface="Arial" pitchFamily="34" charset="0"/>
                        </a:rPr>
                        <a:t>Mdludlu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Contract </a:t>
                      </a:r>
                      <a:r>
                        <a:rPr lang="en-ZA" sz="11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ending on September 2016</a:t>
                      </a:r>
                      <a:endParaRPr lang="en-ZA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The CEO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was dismissed on the 6/12/2015. The post has been advertised. Interviews have not been held yet. Appointment is expected  01 April 2016 .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0616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ZA" sz="4000" dirty="0" smtClean="0">
                <a:latin typeface="+mj-lt"/>
              </a:rPr>
              <a:t>GOVERNANCE</a:t>
            </a:r>
            <a:endParaRPr lang="en-ZA" sz="4000" dirty="0"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52604329"/>
              </p:ext>
            </p:extLst>
          </p:nvPr>
        </p:nvGraphicFramePr>
        <p:xfrm>
          <a:off x="251520" y="836712"/>
          <a:ext cx="8496944" cy="4760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561"/>
                <a:gridCol w="1494833"/>
                <a:gridCol w="1416157"/>
                <a:gridCol w="1180131"/>
                <a:gridCol w="1258806"/>
                <a:gridCol w="1101456"/>
              </a:tblGrid>
              <a:tr h="52499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Entity</a:t>
                      </a:r>
                      <a:endParaRPr lang="en-Z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r>
                        <a:rPr lang="en-US" sz="1200" baseline="0" dirty="0" smtClean="0">
                          <a:latin typeface="Arial" pitchFamily="34" charset="0"/>
                          <a:cs typeface="Arial" pitchFamily="34" charset="0"/>
                        </a:rPr>
                        <a:t> of CEO</a:t>
                      </a:r>
                      <a:endParaRPr lang="en-Z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Contract</a:t>
                      </a:r>
                      <a:r>
                        <a:rPr lang="en-US" sz="1200" baseline="0" dirty="0" smtClean="0">
                          <a:latin typeface="Arial" pitchFamily="34" charset="0"/>
                          <a:cs typeface="Arial" pitchFamily="34" charset="0"/>
                        </a:rPr>
                        <a:t> / Permanent</a:t>
                      </a:r>
                      <a:endParaRPr lang="en-Z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r>
                        <a:rPr lang="en-ZA" sz="1200" baseline="0" dirty="0" smtClean="0">
                          <a:latin typeface="Arial" pitchFamily="34" charset="0"/>
                          <a:cs typeface="Arial" pitchFamily="34" charset="0"/>
                        </a:rPr>
                        <a:t> of CFO</a:t>
                      </a:r>
                      <a:endParaRPr lang="en-ZA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Z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latin typeface="Arial" pitchFamily="34" charset="0"/>
                          <a:cs typeface="Arial" pitchFamily="34" charset="0"/>
                        </a:rPr>
                        <a:t>Contract/Permanent</a:t>
                      </a:r>
                    </a:p>
                    <a:p>
                      <a:endParaRPr lang="en-Z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  <a:endParaRPr lang="en-Z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36011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Die Afrikaans </a:t>
                      </a:r>
                      <a:r>
                        <a:rPr lang="en-US" sz="1100" dirty="0" err="1" smtClean="0">
                          <a:latin typeface="Arial" pitchFamily="34" charset="0"/>
                          <a:cs typeface="Arial" pitchFamily="34" charset="0"/>
                        </a:rPr>
                        <a:t>Taalmuseum</a:t>
                      </a: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Mr. Jack</a:t>
                      </a:r>
                      <a:r>
                        <a:rPr lang="en-US" sz="11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itchFamily="34" charset="0"/>
                          <a:cs typeface="Arial" pitchFamily="34" charset="0"/>
                        </a:rPr>
                        <a:t>Louw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Contract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ending  on 30 June 2016.</a:t>
                      </a:r>
                    </a:p>
                    <a:p>
                      <a:endParaRPr lang="en-ZA" sz="11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Ms Tania Laing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Permanent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Post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for Director not advertised yet.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8511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National English</a:t>
                      </a:r>
                      <a:r>
                        <a:rPr lang="en-US" sz="1100" baseline="0" dirty="0" smtClean="0">
                          <a:latin typeface="Arial" pitchFamily="34" charset="0"/>
                          <a:cs typeface="Arial" pitchFamily="34" charset="0"/>
                        </a:rPr>
                        <a:t> Literary Museum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Ms Beverley Thomson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Permanent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Arial" pitchFamily="34" charset="0"/>
                          <a:cs typeface="Arial" pitchFamily="34" charset="0"/>
                        </a:rPr>
                        <a:t>Mr</a:t>
                      </a: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 Charl Malan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Permanent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49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War Museum of the Boer Republics</a:t>
                      </a:r>
                      <a:endParaRPr lang="en-ZA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Mr. </a:t>
                      </a:r>
                      <a:r>
                        <a:rPr lang="en-US" sz="1100" dirty="0" err="1" smtClean="0">
                          <a:latin typeface="Arial" pitchFamily="34" charset="0"/>
                          <a:cs typeface="Arial" pitchFamily="34" charset="0"/>
                        </a:rPr>
                        <a:t>Tokkie</a:t>
                      </a: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 Pretorius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Permanent 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Ms Christelle Swanepoel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Permanent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49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William</a:t>
                      </a:r>
                      <a:r>
                        <a:rPr lang="en-US" sz="1100" baseline="0" dirty="0" smtClean="0">
                          <a:latin typeface="Arial" pitchFamily="34" charset="0"/>
                          <a:cs typeface="Arial" pitchFamily="34" charset="0"/>
                        </a:rPr>
                        <a:t> Humphreys Art Gallery</a:t>
                      </a:r>
                      <a:endParaRPr lang="en-ZA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Ms Ann Pretorius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Permanent 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Mr Lucas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ZA" sz="1100" baseline="0" dirty="0" err="1" smtClean="0">
                          <a:latin typeface="Arial" pitchFamily="34" charset="0"/>
                          <a:cs typeface="Arial" pitchFamily="34" charset="0"/>
                        </a:rPr>
                        <a:t>Stockenstroom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Permanent 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499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National</a:t>
                      </a:r>
                      <a:r>
                        <a:rPr lang="en-US" sz="1100" baseline="0" dirty="0" smtClean="0">
                          <a:latin typeface="Arial" pitchFamily="34" charset="0"/>
                          <a:cs typeface="Arial" pitchFamily="34" charset="0"/>
                        </a:rPr>
                        <a:t> Museum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Mr. Rick Nuttal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Permanent </a:t>
                      </a:r>
                      <a:endParaRPr lang="en-ZA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Ms Erika Smit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Permanent 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49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Robben Island Museum</a:t>
                      </a:r>
                      <a:endParaRPr lang="en-ZA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CEO post vacant.</a:t>
                      </a:r>
                    </a:p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Acting CEO is </a:t>
                      </a:r>
                      <a:r>
                        <a:rPr lang="en-US" sz="1100" dirty="0" err="1" smtClean="0">
                          <a:latin typeface="Arial" pitchFamily="34" charset="0"/>
                          <a:cs typeface="Arial" pitchFamily="34" charset="0"/>
                        </a:rPr>
                        <a:t>Mr</a:t>
                      </a: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 Mava Dada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Contract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Arial" pitchFamily="34" charset="0"/>
                          <a:cs typeface="Arial" pitchFamily="34" charset="0"/>
                        </a:rPr>
                        <a:t>Mr</a:t>
                      </a: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Arial" pitchFamily="34" charset="0"/>
                          <a:cs typeface="Arial" pitchFamily="34" charset="0"/>
                        </a:rPr>
                        <a:t>Mpume</a:t>
                      </a: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 Llale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Contract  expires on 31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December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2020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CEO position advertised on 21 February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499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South African Heritage Resources</a:t>
                      </a:r>
                      <a:r>
                        <a:rPr lang="en-US" sz="1100" baseline="0" dirty="0" smtClean="0">
                          <a:latin typeface="Arial" pitchFamily="34" charset="0"/>
                          <a:cs typeface="Arial" pitchFamily="34" charset="0"/>
                        </a:rPr>
                        <a:t> Agency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Ms </a:t>
                      </a:r>
                      <a:r>
                        <a:rPr lang="en-US" sz="1100" dirty="0" err="1" smtClean="0">
                          <a:latin typeface="Arial" pitchFamily="34" charset="0"/>
                          <a:cs typeface="Arial" pitchFamily="34" charset="0"/>
                        </a:rPr>
                        <a:t>Veliswa</a:t>
                      </a: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Arial" pitchFamily="34" charset="0"/>
                          <a:cs typeface="Arial" pitchFamily="34" charset="0"/>
                        </a:rPr>
                        <a:t>Baduza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Contract expires January 2020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Ms Catherine Motsisi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aseline="0" dirty="0" smtClean="0">
                          <a:latin typeface="Arial" pitchFamily="34" charset="0"/>
                          <a:cs typeface="Arial" pitchFamily="34" charset="0"/>
                        </a:rPr>
                        <a:t>Contract expires on December 2017 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00392" y="6237312"/>
            <a:ext cx="609600" cy="365125"/>
          </a:xfrm>
        </p:spPr>
        <p:txBody>
          <a:bodyPr/>
          <a:lstStyle/>
          <a:p>
            <a:r>
              <a:rPr lang="en-ZA" sz="1200" dirty="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222552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ZA" sz="4000" dirty="0" smtClean="0">
                <a:latin typeface="+mj-lt"/>
              </a:rPr>
              <a:t>GOVERNANCE</a:t>
            </a:r>
            <a:endParaRPr lang="en-ZA" sz="4000" dirty="0"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64170156"/>
              </p:ext>
            </p:extLst>
          </p:nvPr>
        </p:nvGraphicFramePr>
        <p:xfrm>
          <a:off x="107504" y="836712"/>
          <a:ext cx="8928992" cy="5527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711"/>
                <a:gridCol w="1740397"/>
                <a:gridCol w="1437719"/>
                <a:gridCol w="1664727"/>
                <a:gridCol w="1059372"/>
                <a:gridCol w="1816066"/>
              </a:tblGrid>
              <a:tr h="52499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Entity</a:t>
                      </a:r>
                      <a:endParaRPr lang="en-Z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r>
                        <a:rPr lang="en-US" sz="1200" baseline="0" dirty="0" smtClean="0">
                          <a:latin typeface="Arial" pitchFamily="34" charset="0"/>
                          <a:cs typeface="Arial" pitchFamily="34" charset="0"/>
                        </a:rPr>
                        <a:t> of CEO</a:t>
                      </a:r>
                      <a:endParaRPr lang="en-Z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Contract</a:t>
                      </a:r>
                      <a:r>
                        <a:rPr lang="en-US" sz="1200" baseline="0" dirty="0" smtClean="0">
                          <a:latin typeface="Arial" pitchFamily="34" charset="0"/>
                          <a:cs typeface="Arial" pitchFamily="34" charset="0"/>
                        </a:rPr>
                        <a:t> / Permanent</a:t>
                      </a:r>
                      <a:endParaRPr lang="en-Z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r>
                        <a:rPr lang="en-ZA" sz="1200" baseline="0" dirty="0" smtClean="0">
                          <a:latin typeface="Arial" pitchFamily="34" charset="0"/>
                          <a:cs typeface="Arial" pitchFamily="34" charset="0"/>
                        </a:rPr>
                        <a:t> of CFO</a:t>
                      </a:r>
                      <a:endParaRPr lang="en-ZA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Z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latin typeface="Arial" pitchFamily="34" charset="0"/>
                          <a:cs typeface="Arial" pitchFamily="34" charset="0"/>
                        </a:rPr>
                        <a:t>Contract/Permanent</a:t>
                      </a:r>
                    </a:p>
                    <a:p>
                      <a:endParaRPr lang="en-Z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  <a:endParaRPr lang="en-Z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656064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Market</a:t>
                      </a:r>
                      <a:r>
                        <a:rPr lang="en-US" sz="1100" baseline="0" dirty="0" smtClean="0">
                          <a:latin typeface="Arial" pitchFamily="34" charset="0"/>
                          <a:cs typeface="Arial" pitchFamily="34" charset="0"/>
                        </a:rPr>
                        <a:t> Theatre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Ms</a:t>
                      </a:r>
                      <a:r>
                        <a:rPr lang="en-US" sz="1100" baseline="0" dirty="0" smtClean="0">
                          <a:latin typeface="Arial" pitchFamily="34" charset="0"/>
                          <a:cs typeface="Arial" pitchFamily="34" charset="0"/>
                        </a:rPr>
                        <a:t> Annabel </a:t>
                      </a:r>
                      <a:r>
                        <a:rPr lang="en-US" sz="1100" baseline="0" dirty="0" err="1" smtClean="0">
                          <a:latin typeface="Arial" pitchFamily="34" charset="0"/>
                          <a:cs typeface="Arial" pitchFamily="34" charset="0"/>
                        </a:rPr>
                        <a:t>Lebethe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Contract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expires on 2/08/2017</a:t>
                      </a:r>
                      <a:endParaRPr lang="en-ZA" sz="1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Ms Christine McDonald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Contract expires on 31/08/2017</a:t>
                      </a:r>
                    </a:p>
                    <a:p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86152"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Arial" pitchFamily="34" charset="0"/>
                          <a:cs typeface="Arial" pitchFamily="34" charset="0"/>
                        </a:rPr>
                        <a:t>ArtsCape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Ms Marlene Le Roux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ACEO-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Contract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expires on 31/10/2016</a:t>
                      </a:r>
                      <a:endParaRPr lang="en-ZA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CFO post vacant.</a:t>
                      </a:r>
                    </a:p>
                    <a:p>
                      <a:r>
                        <a:rPr lang="en-US" sz="1100" dirty="0" err="1" smtClean="0">
                          <a:latin typeface="Arial" pitchFamily="34" charset="0"/>
                          <a:cs typeface="Arial" pitchFamily="34" charset="0"/>
                        </a:rPr>
                        <a:t>Mr</a:t>
                      </a: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 Andre Steenveld is the Acting</a:t>
                      </a:r>
                      <a:r>
                        <a:rPr lang="en-US" sz="1100" baseline="0" dirty="0" smtClean="0">
                          <a:latin typeface="Arial" pitchFamily="34" charset="0"/>
                          <a:cs typeface="Arial" pitchFamily="34" charset="0"/>
                        </a:rPr>
                        <a:t> C</a:t>
                      </a: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FO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Contract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Interviews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for CFO concluded on 5/02/2016</a:t>
                      </a:r>
                      <a:endParaRPr lang="en-ZA" sz="1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49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Windybrow</a:t>
                      </a:r>
                      <a:endParaRPr lang="en-ZA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Ms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Annabel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Lebethe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(Acting)</a:t>
                      </a:r>
                      <a:endParaRPr kumimoji="0" lang="en-ZA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Contract  expires 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on 2/08/2017</a:t>
                      </a:r>
                      <a:endParaRPr lang="en-ZA" sz="1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Ms Christine McDonald (Acting)</a:t>
                      </a:r>
                    </a:p>
                    <a:p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Contract expires on 31/08/2017</a:t>
                      </a:r>
                    </a:p>
                    <a:p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Former CEO and CFO dismissed.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Their case was referred to the Labour Court . No date allocated  to the case.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506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State Theatre</a:t>
                      </a:r>
                      <a:endParaRPr lang="en-ZA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Dr</a:t>
                      </a:r>
                      <a:r>
                        <a:rPr lang="en-US" sz="11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itchFamily="34" charset="0"/>
                          <a:cs typeface="Arial" pitchFamily="34" charset="0"/>
                        </a:rPr>
                        <a:t>Sibongiseni</a:t>
                      </a:r>
                      <a:r>
                        <a:rPr lang="en-US" sz="11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itchFamily="34" charset="0"/>
                          <a:cs typeface="Arial" pitchFamily="34" charset="0"/>
                        </a:rPr>
                        <a:t>Mkhize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Contact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expires on 31/10/2020</a:t>
                      </a:r>
                      <a:endParaRPr lang="en-ZA" sz="1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Ms </a:t>
                      </a:r>
                      <a:r>
                        <a:rPr lang="en-ZA" sz="1100" dirty="0" err="1" smtClean="0">
                          <a:latin typeface="Arial" pitchFamily="34" charset="0"/>
                          <a:cs typeface="Arial" pitchFamily="34" charset="0"/>
                        </a:rPr>
                        <a:t>Nontobeko</a:t>
                      </a:r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ZA" sz="1100" dirty="0" err="1" smtClean="0">
                          <a:latin typeface="Arial" pitchFamily="34" charset="0"/>
                          <a:cs typeface="Arial" pitchFamily="34" charset="0"/>
                        </a:rPr>
                        <a:t>Ndimande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Permanent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4990"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Arial" pitchFamily="34" charset="0"/>
                          <a:cs typeface="Arial" pitchFamily="34" charset="0"/>
                        </a:rPr>
                        <a:t>Pacofs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CEO Suspended </a:t>
                      </a:r>
                    </a:p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Acting CEO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is </a:t>
                      </a:r>
                      <a:r>
                        <a:rPr lang="en-US" sz="1100" baseline="0" dirty="0" smtClean="0">
                          <a:latin typeface="Arial" pitchFamily="34" charset="0"/>
                          <a:cs typeface="Arial" pitchFamily="34" charset="0"/>
                        </a:rPr>
                        <a:t>Mr. Nelson </a:t>
                      </a:r>
                      <a:r>
                        <a:rPr lang="en-US" sz="1100" baseline="0" dirty="0" err="1" smtClean="0">
                          <a:latin typeface="Arial" pitchFamily="34" charset="0"/>
                          <a:cs typeface="Arial" pitchFamily="34" charset="0"/>
                        </a:rPr>
                        <a:t>Salimani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Contract </a:t>
                      </a:r>
                    </a:p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Ending 2018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CFO post vacant.</a:t>
                      </a:r>
                    </a:p>
                    <a:p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Mr Nelson </a:t>
                      </a:r>
                      <a:r>
                        <a:rPr lang="en-ZA" sz="1100" baseline="0" dirty="0" err="1" smtClean="0">
                          <a:latin typeface="Arial" pitchFamily="34" charset="0"/>
                          <a:cs typeface="Arial" pitchFamily="34" charset="0"/>
                        </a:rPr>
                        <a:t>Salimani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is the acting CFO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Contract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Disciplinary Hearing of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the</a:t>
                      </a:r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 suspended CEO is scheduled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for</a:t>
                      </a:r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 9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to</a:t>
                      </a:r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11-03 -2016. Interviews for CFO have been concluded. Appointment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 is expected by 01 April 2016.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49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Playhouse Company</a:t>
                      </a:r>
                      <a:endParaRPr lang="en-ZA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Ms Linda Bukhosini</a:t>
                      </a:r>
                      <a:endParaRPr lang="en-ZA" sz="1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Permanent</a:t>
                      </a:r>
                      <a:endParaRPr lang="en-ZA" sz="1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Mr. Amar </a:t>
                      </a:r>
                      <a:r>
                        <a:rPr lang="en-US" sz="1100" dirty="0" err="1" smtClean="0">
                          <a:latin typeface="Arial" pitchFamily="34" charset="0"/>
                          <a:cs typeface="Arial" pitchFamily="34" charset="0"/>
                        </a:rPr>
                        <a:t>Monahparasdh</a:t>
                      </a:r>
                      <a:endParaRPr lang="en-ZA" sz="1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Permanent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00392" y="6237312"/>
            <a:ext cx="609600" cy="365125"/>
          </a:xfrm>
        </p:spPr>
        <p:txBody>
          <a:bodyPr/>
          <a:lstStyle/>
          <a:p>
            <a:r>
              <a:rPr lang="en-ZA" sz="1200" dirty="0" smtClean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16624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ZA" sz="4000" dirty="0" smtClean="0">
                <a:latin typeface="+mj-lt"/>
              </a:rPr>
              <a:t>GOVERNANCE</a:t>
            </a:r>
            <a:endParaRPr lang="en-ZA" sz="4000" dirty="0"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28765255"/>
              </p:ext>
            </p:extLst>
          </p:nvPr>
        </p:nvGraphicFramePr>
        <p:xfrm>
          <a:off x="323528" y="980728"/>
          <a:ext cx="8496944" cy="4159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561"/>
                <a:gridCol w="1494833"/>
                <a:gridCol w="1416157"/>
                <a:gridCol w="1180131"/>
                <a:gridCol w="1258806"/>
                <a:gridCol w="1101456"/>
              </a:tblGrid>
              <a:tr h="67382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Entity</a:t>
                      </a:r>
                      <a:endParaRPr lang="en-Z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r>
                        <a:rPr lang="en-US" sz="1200" baseline="0" dirty="0" smtClean="0">
                          <a:latin typeface="Arial" pitchFamily="34" charset="0"/>
                          <a:cs typeface="Arial" pitchFamily="34" charset="0"/>
                        </a:rPr>
                        <a:t> of CEO</a:t>
                      </a:r>
                      <a:endParaRPr lang="en-Z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Contract</a:t>
                      </a:r>
                      <a:r>
                        <a:rPr lang="en-US" sz="1200" baseline="0" dirty="0" smtClean="0">
                          <a:latin typeface="Arial" pitchFamily="34" charset="0"/>
                          <a:cs typeface="Arial" pitchFamily="34" charset="0"/>
                        </a:rPr>
                        <a:t> / Permanent</a:t>
                      </a:r>
                      <a:endParaRPr lang="en-Z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r>
                        <a:rPr lang="en-ZA" sz="1200" baseline="0" dirty="0" smtClean="0">
                          <a:latin typeface="Arial" pitchFamily="34" charset="0"/>
                          <a:cs typeface="Arial" pitchFamily="34" charset="0"/>
                        </a:rPr>
                        <a:t> of CFO</a:t>
                      </a:r>
                      <a:endParaRPr lang="en-ZA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Z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latin typeface="Arial" pitchFamily="34" charset="0"/>
                          <a:cs typeface="Arial" pitchFamily="34" charset="0"/>
                        </a:rPr>
                        <a:t>Contract/Permanent</a:t>
                      </a:r>
                    </a:p>
                    <a:p>
                      <a:endParaRPr lang="en-Z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  <a:endParaRPr lang="en-Z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44921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National Arts Council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Ms Rosemary Mangope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Contract expires in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June 2018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Mr Dumisani Dlamini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Contract  expires in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August 2019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921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National Heritage Council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Advocate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Sonwabile Mancotywa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Contract expires in August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 2019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Mr </a:t>
                      </a:r>
                      <a:r>
                        <a:rPr lang="en-ZA" sz="1100" dirty="0" err="1" smtClean="0">
                          <a:latin typeface="Arial" pitchFamily="34" charset="0"/>
                          <a:cs typeface="Arial" pitchFamily="34" charset="0"/>
                        </a:rPr>
                        <a:t>Zwelithini</a:t>
                      </a:r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 Mathebula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Contract expires in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March 2020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26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National</a:t>
                      </a:r>
                      <a:r>
                        <a:rPr lang="en-US" sz="1100" baseline="0" dirty="0" smtClean="0">
                          <a:latin typeface="Arial" pitchFamily="34" charset="0"/>
                          <a:cs typeface="Arial" pitchFamily="34" charset="0"/>
                        </a:rPr>
                        <a:t> Film and Video Foundation</a:t>
                      </a:r>
                      <a:endParaRPr lang="en-ZA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Ms Zama Mkosi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Contract expires on 30/04/2019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Ms Karen Son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Permanent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All posts filled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26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National Library of</a:t>
                      </a:r>
                      <a:r>
                        <a:rPr lang="en-US" sz="1100" baseline="0" dirty="0" smtClean="0">
                          <a:latin typeface="Arial" pitchFamily="34" charset="0"/>
                          <a:cs typeface="Arial" pitchFamily="34" charset="0"/>
                        </a:rPr>
                        <a:t> South Africa</a:t>
                      </a:r>
                      <a:endParaRPr lang="en-ZA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err="1" smtClean="0">
                          <a:latin typeface="Arial" pitchFamily="34" charset="0"/>
                          <a:cs typeface="Arial" pitchFamily="34" charset="0"/>
                        </a:rPr>
                        <a:t>Prof.</a:t>
                      </a:r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 Rocky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Ralebipi-</a:t>
                      </a:r>
                      <a:r>
                        <a:rPr lang="en-ZA" sz="1100" baseline="0" dirty="0" err="1" smtClean="0">
                          <a:latin typeface="Arial" pitchFamily="34" charset="0"/>
                          <a:cs typeface="Arial" pitchFamily="34" charset="0"/>
                        </a:rPr>
                        <a:t>Simela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Contract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ending 2019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Mr </a:t>
                      </a:r>
                      <a:r>
                        <a:rPr lang="en-ZA" sz="1100" dirty="0" err="1" smtClean="0">
                          <a:latin typeface="Arial" pitchFamily="34" charset="0"/>
                          <a:cs typeface="Arial" pitchFamily="34" charset="0"/>
                        </a:rPr>
                        <a:t>Nkosini</a:t>
                      </a:r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ZA" sz="1100" dirty="0" err="1" smtClean="0">
                          <a:latin typeface="Arial" pitchFamily="34" charset="0"/>
                          <a:cs typeface="Arial" pitchFamily="34" charset="0"/>
                        </a:rPr>
                        <a:t>Mashabane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Contract ending 2020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2669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South African Library for the Blind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Mr Francois Hendricks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Permanent</a:t>
                      </a:r>
                      <a:r>
                        <a:rPr lang="en-ZA" sz="11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Mr Yasheen </a:t>
                      </a:r>
                      <a:r>
                        <a:rPr lang="en-ZA" sz="1100" dirty="0" err="1" smtClean="0">
                          <a:latin typeface="Arial" pitchFamily="34" charset="0"/>
                          <a:cs typeface="Arial" pitchFamily="34" charset="0"/>
                        </a:rPr>
                        <a:t>Ramcharan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Permanent 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021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Pan South African Language</a:t>
                      </a:r>
                      <a:r>
                        <a:rPr lang="en-US" sz="1100" baseline="0" dirty="0" smtClean="0">
                          <a:latin typeface="Arial" pitchFamily="34" charset="0"/>
                          <a:cs typeface="Arial" pitchFamily="34" charset="0"/>
                        </a:rPr>
                        <a:t> Board</a:t>
                      </a:r>
                      <a:endParaRPr lang="en-ZA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Dr Mpho Monareng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Contract until 2020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CFO post vacant.</a:t>
                      </a:r>
                    </a:p>
                    <a:p>
                      <a:r>
                        <a:rPr lang="en-US" sz="1100" baseline="0" dirty="0" smtClean="0">
                          <a:latin typeface="Arial" pitchFamily="34" charset="0"/>
                          <a:cs typeface="Arial" pitchFamily="34" charset="0"/>
                        </a:rPr>
                        <a:t>Acting CFO is Mr. </a:t>
                      </a:r>
                      <a:r>
                        <a:rPr lang="en-US" sz="1100" baseline="0" dirty="0" err="1" smtClean="0">
                          <a:latin typeface="Arial" pitchFamily="34" charset="0"/>
                          <a:cs typeface="Arial" pitchFamily="34" charset="0"/>
                        </a:rPr>
                        <a:t>Vukile</a:t>
                      </a:r>
                      <a:r>
                        <a:rPr lang="en-US" sz="11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itchFamily="34" charset="0"/>
                          <a:cs typeface="Arial" pitchFamily="34" charset="0"/>
                        </a:rPr>
                        <a:t>Mbilini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Contract 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Post advertised</a:t>
                      </a:r>
                      <a:endParaRPr lang="en-ZA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00392" y="6237312"/>
            <a:ext cx="609600" cy="365125"/>
          </a:xfrm>
        </p:spPr>
        <p:txBody>
          <a:bodyPr/>
          <a:lstStyle/>
          <a:p>
            <a:r>
              <a:rPr lang="en-ZA" sz="1200" dirty="0" smtClean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222552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3554</TotalTime>
  <Words>632</Words>
  <Application>Microsoft Office PowerPoint</Application>
  <PresentationFormat>On-screen Show (4:3)</PresentationFormat>
  <Paragraphs>197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GOVERNANCE ISSUES  </vt:lpstr>
      <vt:lpstr>GOVERNANCE</vt:lpstr>
      <vt:lpstr>GOVERNANCE</vt:lpstr>
      <vt:lpstr>GOVERNANCE</vt:lpstr>
      <vt:lpstr>GOVERNANCE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PUMZA</cp:lastModifiedBy>
  <cp:revision>332</cp:revision>
  <cp:lastPrinted>2016-02-10T08:03:04Z</cp:lastPrinted>
  <dcterms:created xsi:type="dcterms:W3CDTF">2013-11-12T11:39:42Z</dcterms:created>
  <dcterms:modified xsi:type="dcterms:W3CDTF">2016-03-03T09:38:45Z</dcterms:modified>
</cp:coreProperties>
</file>