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567" r:id="rId2"/>
    <p:sldId id="592" r:id="rId3"/>
    <p:sldId id="624" r:id="rId4"/>
    <p:sldId id="633" r:id="rId5"/>
    <p:sldId id="652" r:id="rId6"/>
    <p:sldId id="651" r:id="rId7"/>
    <p:sldId id="641" r:id="rId8"/>
    <p:sldId id="648" r:id="rId9"/>
    <p:sldId id="649" r:id="rId10"/>
    <p:sldId id="629" r:id="rId11"/>
    <p:sldId id="640" r:id="rId12"/>
    <p:sldId id="630" r:id="rId13"/>
    <p:sldId id="655" r:id="rId14"/>
    <p:sldId id="656" r:id="rId15"/>
    <p:sldId id="657" r:id="rId16"/>
    <p:sldId id="658" r:id="rId17"/>
    <p:sldId id="659" r:id="rId18"/>
    <p:sldId id="654" r:id="rId19"/>
    <p:sldId id="639" r:id="rId20"/>
    <p:sldId id="638" r:id="rId21"/>
    <p:sldId id="660" r:id="rId22"/>
    <p:sldId id="669" r:id="rId23"/>
    <p:sldId id="668" r:id="rId24"/>
    <p:sldId id="670" r:id="rId25"/>
    <p:sldId id="671" r:id="rId26"/>
    <p:sldId id="672" r:id="rId27"/>
    <p:sldId id="673" r:id="rId28"/>
    <p:sldId id="674" r:id="rId29"/>
    <p:sldId id="684" r:id="rId30"/>
    <p:sldId id="685" r:id="rId31"/>
    <p:sldId id="686" r:id="rId32"/>
    <p:sldId id="676" r:id="rId33"/>
    <p:sldId id="677" r:id="rId34"/>
    <p:sldId id="678" r:id="rId35"/>
    <p:sldId id="679" r:id="rId36"/>
    <p:sldId id="675" r:id="rId37"/>
    <p:sldId id="680" r:id="rId38"/>
    <p:sldId id="661" r:id="rId39"/>
    <p:sldId id="584" r:id="rId40"/>
  </p:sldIdLst>
  <p:sldSz cx="9144000" cy="6858000" type="screen4x3"/>
  <p:notesSz cx="6794500" cy="9906000"/>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Lucida Sans Unicode" pitchFamily="34"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Lucida Sans Unicode" pitchFamily="34"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Lucida Sans Unicode" pitchFamily="34"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Lucida Sans Unicode" pitchFamily="34"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Lucida Sans Unicode" pitchFamily="34" charset="0"/>
      </a:defRPr>
    </a:lvl5pPr>
    <a:lvl6pPr marL="2286000" algn="l" defTabSz="914400" rtl="0" eaLnBrk="1" latinLnBrk="0" hangingPunct="1">
      <a:defRPr kern="1200">
        <a:solidFill>
          <a:schemeClr val="bg1"/>
        </a:solidFill>
        <a:latin typeface="Calibri" pitchFamily="34" charset="0"/>
        <a:ea typeface="+mn-ea"/>
        <a:cs typeface="Lucida Sans Unicode" pitchFamily="34" charset="0"/>
      </a:defRPr>
    </a:lvl6pPr>
    <a:lvl7pPr marL="2743200" algn="l" defTabSz="914400" rtl="0" eaLnBrk="1" latinLnBrk="0" hangingPunct="1">
      <a:defRPr kern="1200">
        <a:solidFill>
          <a:schemeClr val="bg1"/>
        </a:solidFill>
        <a:latin typeface="Calibri" pitchFamily="34" charset="0"/>
        <a:ea typeface="+mn-ea"/>
        <a:cs typeface="Lucida Sans Unicode" pitchFamily="34" charset="0"/>
      </a:defRPr>
    </a:lvl7pPr>
    <a:lvl8pPr marL="3200400" algn="l" defTabSz="914400" rtl="0" eaLnBrk="1" latinLnBrk="0" hangingPunct="1">
      <a:defRPr kern="1200">
        <a:solidFill>
          <a:schemeClr val="bg1"/>
        </a:solidFill>
        <a:latin typeface="Calibri" pitchFamily="34" charset="0"/>
        <a:ea typeface="+mn-ea"/>
        <a:cs typeface="Lucida Sans Unicode" pitchFamily="34" charset="0"/>
      </a:defRPr>
    </a:lvl8pPr>
    <a:lvl9pPr marL="3657600" algn="l" defTabSz="914400" rtl="0" eaLnBrk="1" latinLnBrk="0" hangingPunct="1">
      <a:defRPr kern="1200">
        <a:solidFill>
          <a:schemeClr val="bg1"/>
        </a:solidFill>
        <a:latin typeface="Calibri" pitchFamily="34" charset="0"/>
        <a:ea typeface="+mn-ea"/>
        <a:cs typeface="Lucida Sans Unicode"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Seerie" initials="BS" lastIdx="1" clrIdx="0"/>
  <p:cmAuthor id="1" name="Nako Mokone" initials="N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0B478"/>
    <a:srgbClr val="92956B"/>
    <a:srgbClr val="666633"/>
    <a:srgbClr val="B8B870"/>
    <a:srgbClr val="CC9900"/>
    <a:srgbClr val="82804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5" autoAdjust="0"/>
    <p:restoredTop sz="94777" autoAdjust="0"/>
  </p:normalViewPr>
  <p:slideViewPr>
    <p:cSldViewPr>
      <p:cViewPr>
        <p:scale>
          <a:sx n="70" d="100"/>
          <a:sy n="70" d="100"/>
        </p:scale>
        <p:origin x="-2814" y="-966"/>
      </p:cViewPr>
      <p:guideLst>
        <p:guide orient="horz" pos="2160"/>
        <p:guide pos="2880"/>
      </p:guideLst>
    </p:cSldViewPr>
  </p:slideViewPr>
  <p:outlineViewPr>
    <p:cViewPr varScale="1">
      <p:scale>
        <a:sx n="170" d="200"/>
        <a:sy n="170" d="200"/>
      </p:scale>
      <p:origin x="0" y="11540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3121"/>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024" cy="49585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47890" y="0"/>
            <a:ext cx="2945024" cy="495855"/>
          </a:xfrm>
          <a:prstGeom prst="rect">
            <a:avLst/>
          </a:prstGeom>
        </p:spPr>
        <p:txBody>
          <a:bodyPr vert="horz" lIns="91440" tIns="45720" rIns="91440" bIns="45720" rtlCol="0"/>
          <a:lstStyle>
            <a:lvl1pPr algn="r">
              <a:defRPr sz="1200"/>
            </a:lvl1pPr>
          </a:lstStyle>
          <a:p>
            <a:pPr>
              <a:defRPr/>
            </a:pPr>
            <a:fld id="{6DFB5504-5889-4E07-AACE-52C1BD9FEFCA}" type="datetimeFigureOut">
              <a:rPr lang="en-US"/>
              <a:pPr>
                <a:defRPr/>
              </a:pPr>
              <a:t>3/3/2016</a:t>
            </a:fld>
            <a:endParaRPr lang="en-US" dirty="0"/>
          </a:p>
        </p:txBody>
      </p:sp>
      <p:sp>
        <p:nvSpPr>
          <p:cNvPr id="4" name="Footer Placeholder 3"/>
          <p:cNvSpPr>
            <a:spLocks noGrp="1"/>
          </p:cNvSpPr>
          <p:nvPr>
            <p:ph type="ftr" sz="quarter" idx="2"/>
          </p:nvPr>
        </p:nvSpPr>
        <p:spPr>
          <a:xfrm>
            <a:off x="1" y="9408563"/>
            <a:ext cx="2945024" cy="495854"/>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47890" y="9408563"/>
            <a:ext cx="2945024" cy="495854"/>
          </a:xfrm>
          <a:prstGeom prst="rect">
            <a:avLst/>
          </a:prstGeom>
        </p:spPr>
        <p:txBody>
          <a:bodyPr vert="horz" lIns="91440" tIns="45720" rIns="91440" bIns="45720" rtlCol="0" anchor="b"/>
          <a:lstStyle>
            <a:lvl1pPr algn="r">
              <a:defRPr sz="1200"/>
            </a:lvl1pPr>
          </a:lstStyle>
          <a:p>
            <a:pPr>
              <a:defRPr/>
            </a:pPr>
            <a:fld id="{3D3602B7-0320-4E6F-B109-D2A6F1D80687}" type="slidenum">
              <a:rPr lang="en-US"/>
              <a:pPr>
                <a:defRPr/>
              </a:pPr>
              <a:t>‹#›</a:t>
            </a:fld>
            <a:endParaRPr lang="en-US" dirty="0"/>
          </a:p>
        </p:txBody>
      </p:sp>
    </p:spTree>
    <p:extLst>
      <p:ext uri="{BB962C8B-B14F-4D97-AF65-F5344CB8AC3E}">
        <p14:creationId xmlns:p14="http://schemas.microsoft.com/office/powerpoint/2010/main" xmlns="" val="173383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94500" cy="9906000"/>
          </a:xfrm>
          <a:prstGeom prst="roundRect">
            <a:avLst>
              <a:gd name="adj" fmla="val 23"/>
            </a:avLst>
          </a:prstGeom>
          <a:solidFill>
            <a:srgbClr val="FFFFFF"/>
          </a:solidFill>
          <a:ln w="9360">
            <a:noFill/>
            <a:miter lim="800000"/>
            <a:headEnd/>
            <a:tailEnd/>
          </a:ln>
          <a:effectLst/>
        </p:spPr>
        <p:txBody>
          <a:bodyPr wrap="none" anchor="ctr"/>
          <a:lstStyle/>
          <a:p>
            <a:pPr>
              <a:lnSpc>
                <a:spcPct val="98000"/>
              </a:lnSpc>
              <a:buClr>
                <a:srgbClr val="000000"/>
              </a:buClr>
              <a:buSzPct val="100000"/>
              <a:buFont typeface="Times New Roman" pitchFamily="18" charset="0"/>
              <a:buNone/>
              <a:defRPr/>
            </a:pPr>
            <a:endParaRPr lang="en-GB" dirty="0">
              <a:cs typeface="Lucida Sans Unicode" pitchFamily="32" charset="0"/>
            </a:endParaRPr>
          </a:p>
        </p:txBody>
      </p:sp>
      <p:sp>
        <p:nvSpPr>
          <p:cNvPr id="2050" name="AutoShape 2"/>
          <p:cNvSpPr>
            <a:spLocks noChangeArrowheads="1"/>
          </p:cNvSpPr>
          <p:nvPr/>
        </p:nvSpPr>
        <p:spPr bwMode="auto">
          <a:xfrm>
            <a:off x="0" y="1"/>
            <a:ext cx="6794500" cy="9906000"/>
          </a:xfrm>
          <a:prstGeom prst="roundRect">
            <a:avLst>
              <a:gd name="adj" fmla="val 23"/>
            </a:avLst>
          </a:prstGeom>
          <a:solidFill>
            <a:srgbClr val="FFFFFF"/>
          </a:solidFill>
          <a:ln w="9525">
            <a:noFill/>
            <a:round/>
            <a:headEnd/>
            <a:tailEnd/>
          </a:ln>
          <a:effectLst/>
        </p:spPr>
        <p:txBody>
          <a:bodyPr wrap="none" anchor="ctr"/>
          <a:lstStyle/>
          <a:p>
            <a:pPr>
              <a:lnSpc>
                <a:spcPct val="98000"/>
              </a:lnSpc>
              <a:buClr>
                <a:srgbClr val="000000"/>
              </a:buClr>
              <a:buSzPct val="100000"/>
              <a:buFont typeface="Times New Roman" pitchFamily="18" charset="0"/>
              <a:buNone/>
              <a:defRPr/>
            </a:pPr>
            <a:endParaRPr lang="en-GB" dirty="0">
              <a:cs typeface="Lucida Sans Unicode" pitchFamily="32" charset="0"/>
            </a:endParaRPr>
          </a:p>
        </p:txBody>
      </p:sp>
      <p:sp>
        <p:nvSpPr>
          <p:cNvPr id="2051" name="AutoShape 3"/>
          <p:cNvSpPr>
            <a:spLocks noChangeArrowheads="1"/>
          </p:cNvSpPr>
          <p:nvPr/>
        </p:nvSpPr>
        <p:spPr bwMode="auto">
          <a:xfrm>
            <a:off x="0" y="1"/>
            <a:ext cx="6794500" cy="9906000"/>
          </a:xfrm>
          <a:prstGeom prst="roundRect">
            <a:avLst>
              <a:gd name="adj" fmla="val 23"/>
            </a:avLst>
          </a:prstGeom>
          <a:solidFill>
            <a:srgbClr val="FFFFFF"/>
          </a:solidFill>
          <a:ln w="9525">
            <a:noFill/>
            <a:round/>
            <a:headEnd/>
            <a:tailEnd/>
          </a:ln>
          <a:effectLst/>
        </p:spPr>
        <p:txBody>
          <a:bodyPr wrap="none" anchor="ctr"/>
          <a:lstStyle/>
          <a:p>
            <a:pPr>
              <a:lnSpc>
                <a:spcPct val="98000"/>
              </a:lnSpc>
              <a:buClr>
                <a:srgbClr val="000000"/>
              </a:buClr>
              <a:buSzPct val="100000"/>
              <a:buFont typeface="Times New Roman" pitchFamily="18" charset="0"/>
              <a:buNone/>
              <a:defRPr/>
            </a:pPr>
            <a:endParaRPr lang="en-GB" dirty="0">
              <a:cs typeface="Lucida Sans Unicode" pitchFamily="32" charset="0"/>
            </a:endParaRPr>
          </a:p>
        </p:txBody>
      </p:sp>
      <p:sp>
        <p:nvSpPr>
          <p:cNvPr id="2052" name="AutoShape 4"/>
          <p:cNvSpPr>
            <a:spLocks noChangeArrowheads="1"/>
          </p:cNvSpPr>
          <p:nvPr/>
        </p:nvSpPr>
        <p:spPr bwMode="auto">
          <a:xfrm>
            <a:off x="0" y="1"/>
            <a:ext cx="6794500" cy="9906000"/>
          </a:xfrm>
          <a:prstGeom prst="roundRect">
            <a:avLst>
              <a:gd name="adj" fmla="val 23"/>
            </a:avLst>
          </a:prstGeom>
          <a:solidFill>
            <a:srgbClr val="FFFFFF"/>
          </a:solidFill>
          <a:ln w="9525">
            <a:noFill/>
            <a:round/>
            <a:headEnd/>
            <a:tailEnd/>
          </a:ln>
          <a:effectLst/>
        </p:spPr>
        <p:txBody>
          <a:bodyPr wrap="none" anchor="ctr"/>
          <a:lstStyle/>
          <a:p>
            <a:pPr>
              <a:lnSpc>
                <a:spcPct val="98000"/>
              </a:lnSpc>
              <a:buClr>
                <a:srgbClr val="000000"/>
              </a:buClr>
              <a:buSzPct val="100000"/>
              <a:buFont typeface="Times New Roman" pitchFamily="18" charset="0"/>
              <a:buNone/>
              <a:defRPr/>
            </a:pPr>
            <a:endParaRPr lang="en-GB" dirty="0">
              <a:cs typeface="Lucida Sans Unicode" pitchFamily="32" charset="0"/>
            </a:endParaRPr>
          </a:p>
        </p:txBody>
      </p:sp>
      <p:sp>
        <p:nvSpPr>
          <p:cNvPr id="2053" name="AutoShape 5"/>
          <p:cNvSpPr>
            <a:spLocks noChangeArrowheads="1"/>
          </p:cNvSpPr>
          <p:nvPr/>
        </p:nvSpPr>
        <p:spPr bwMode="auto">
          <a:xfrm>
            <a:off x="0" y="1"/>
            <a:ext cx="6794500" cy="9906000"/>
          </a:xfrm>
          <a:prstGeom prst="roundRect">
            <a:avLst>
              <a:gd name="adj" fmla="val 23"/>
            </a:avLst>
          </a:prstGeom>
          <a:solidFill>
            <a:srgbClr val="FFFFFF"/>
          </a:solidFill>
          <a:ln w="9525">
            <a:noFill/>
            <a:round/>
            <a:headEnd/>
            <a:tailEnd/>
          </a:ln>
          <a:effectLst/>
        </p:spPr>
        <p:txBody>
          <a:bodyPr wrap="none" anchor="ctr"/>
          <a:lstStyle/>
          <a:p>
            <a:pPr>
              <a:lnSpc>
                <a:spcPct val="98000"/>
              </a:lnSpc>
              <a:buClr>
                <a:srgbClr val="000000"/>
              </a:buClr>
              <a:buSzPct val="100000"/>
              <a:buFont typeface="Times New Roman" pitchFamily="18" charset="0"/>
              <a:buNone/>
              <a:defRPr/>
            </a:pPr>
            <a:endParaRPr lang="en-GB" dirty="0">
              <a:cs typeface="Lucida Sans Unicode" pitchFamily="32" charset="0"/>
            </a:endParaRPr>
          </a:p>
        </p:txBody>
      </p:sp>
      <p:sp>
        <p:nvSpPr>
          <p:cNvPr id="2054" name="AutoShape 6"/>
          <p:cNvSpPr>
            <a:spLocks noChangeArrowheads="1"/>
          </p:cNvSpPr>
          <p:nvPr/>
        </p:nvSpPr>
        <p:spPr bwMode="auto">
          <a:xfrm>
            <a:off x="0" y="1"/>
            <a:ext cx="6794500" cy="9906000"/>
          </a:xfrm>
          <a:prstGeom prst="roundRect">
            <a:avLst>
              <a:gd name="adj" fmla="val 23"/>
            </a:avLst>
          </a:prstGeom>
          <a:solidFill>
            <a:srgbClr val="FFFFFF"/>
          </a:solidFill>
          <a:ln w="9525">
            <a:noFill/>
            <a:round/>
            <a:headEnd/>
            <a:tailEnd/>
          </a:ln>
          <a:effectLst/>
        </p:spPr>
        <p:txBody>
          <a:bodyPr wrap="none" anchor="ctr"/>
          <a:lstStyle/>
          <a:p>
            <a:pPr>
              <a:lnSpc>
                <a:spcPct val="98000"/>
              </a:lnSpc>
              <a:buClr>
                <a:srgbClr val="000000"/>
              </a:buClr>
              <a:buSzPct val="100000"/>
              <a:buFont typeface="Times New Roman" pitchFamily="18" charset="0"/>
              <a:buNone/>
              <a:defRPr/>
            </a:pPr>
            <a:endParaRPr lang="en-GB" dirty="0">
              <a:cs typeface="Lucida Sans Unicode" pitchFamily="32" charset="0"/>
            </a:endParaRPr>
          </a:p>
        </p:txBody>
      </p:sp>
      <p:sp>
        <p:nvSpPr>
          <p:cNvPr id="26632" name="Rectangle 7"/>
          <p:cNvSpPr>
            <a:spLocks noGrp="1" noRot="1" noChangeAspect="1" noChangeArrowheads="1"/>
          </p:cNvSpPr>
          <p:nvPr>
            <p:ph type="sldImg"/>
          </p:nvPr>
        </p:nvSpPr>
        <p:spPr bwMode="auto">
          <a:xfrm>
            <a:off x="-14865350" y="-12779375"/>
            <a:ext cx="18030825" cy="13523913"/>
          </a:xfrm>
          <a:prstGeom prst="rect">
            <a:avLst/>
          </a:prstGeom>
          <a:noFill/>
          <a:ln w="9525">
            <a:noFill/>
            <a:round/>
            <a:headEnd/>
            <a:tailEnd/>
          </a:ln>
        </p:spPr>
      </p:sp>
      <p:sp>
        <p:nvSpPr>
          <p:cNvPr id="2056" name="Rectangle 8"/>
          <p:cNvSpPr>
            <a:spLocks noGrp="1" noChangeArrowheads="1"/>
          </p:cNvSpPr>
          <p:nvPr>
            <p:ph type="body"/>
          </p:nvPr>
        </p:nvSpPr>
        <p:spPr bwMode="auto">
          <a:xfrm>
            <a:off x="679134" y="4705074"/>
            <a:ext cx="5425128" cy="444526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xmlns="" val="383945505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1689650" y="-12779737"/>
            <a:ext cx="11688063" cy="13532233"/>
          </a:xfrm>
          <a:prstGeom prst="rect">
            <a:avLst/>
          </a:prstGeom>
          <a:solidFill>
            <a:srgbClr val="FFFFFF"/>
          </a:solidFill>
          <a:ln w="9360">
            <a:solidFill>
              <a:srgbClr val="000000"/>
            </a:solidFill>
            <a:miter lim="800000"/>
            <a:headEnd/>
            <a:tailEnd/>
          </a:ln>
        </p:spPr>
        <p:txBody>
          <a:bodyPr wrap="none" anchor="ctr"/>
          <a:lstStyle/>
          <a:p>
            <a:endParaRPr lang="en-US" altLang="en-US"/>
          </a:p>
        </p:txBody>
      </p:sp>
      <p:sp>
        <p:nvSpPr>
          <p:cNvPr id="8195" name="Rectangle 2"/>
          <p:cNvSpPr>
            <a:spLocks noGrp="1" noChangeArrowheads="1"/>
          </p:cNvSpPr>
          <p:nvPr>
            <p:ph type="body"/>
          </p:nvPr>
        </p:nvSpPr>
        <p:spPr>
          <a:xfrm>
            <a:off x="679133" y="4705073"/>
            <a:ext cx="5426714" cy="445001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11689650" y="-12779737"/>
            <a:ext cx="11688063" cy="13532233"/>
          </a:xfrm>
          <a:prstGeom prst="rect">
            <a:avLst/>
          </a:prstGeom>
          <a:solidFill>
            <a:srgbClr val="FFFFFF"/>
          </a:solidFill>
          <a:ln w="9360">
            <a:solidFill>
              <a:srgbClr val="000000"/>
            </a:solidFill>
            <a:miter lim="800000"/>
            <a:headEnd/>
            <a:tailEnd/>
          </a:ln>
        </p:spPr>
        <p:txBody>
          <a:bodyPr wrap="none" anchor="ctr"/>
          <a:lstStyle/>
          <a:p>
            <a:endParaRPr lang="en-US" altLang="en-US"/>
          </a:p>
        </p:txBody>
      </p:sp>
      <p:sp>
        <p:nvSpPr>
          <p:cNvPr id="9219" name="Rectangle 2"/>
          <p:cNvSpPr>
            <a:spLocks noGrp="1" noChangeArrowheads="1"/>
          </p:cNvSpPr>
          <p:nvPr>
            <p:ph type="body"/>
          </p:nvPr>
        </p:nvSpPr>
        <p:spPr>
          <a:xfrm>
            <a:off x="679133" y="4705073"/>
            <a:ext cx="5426714" cy="445001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11689650" y="-12779737"/>
            <a:ext cx="11688063" cy="13532233"/>
          </a:xfrm>
          <a:prstGeom prst="rect">
            <a:avLst/>
          </a:prstGeom>
          <a:solidFill>
            <a:srgbClr val="FFFFFF"/>
          </a:solidFill>
          <a:ln w="9360">
            <a:solidFill>
              <a:srgbClr val="000000"/>
            </a:solidFill>
            <a:miter lim="800000"/>
            <a:headEnd/>
            <a:tailEnd/>
          </a:ln>
        </p:spPr>
        <p:txBody>
          <a:bodyPr wrap="none" anchor="ctr"/>
          <a:lstStyle/>
          <a:p>
            <a:endParaRPr lang="en-US" altLang="en-US"/>
          </a:p>
        </p:txBody>
      </p:sp>
      <p:sp>
        <p:nvSpPr>
          <p:cNvPr id="10243" name="Rectangle 2"/>
          <p:cNvSpPr>
            <a:spLocks noGrp="1" noChangeArrowheads="1"/>
          </p:cNvSpPr>
          <p:nvPr>
            <p:ph type="body"/>
          </p:nvPr>
        </p:nvSpPr>
        <p:spPr>
          <a:xfrm>
            <a:off x="679133" y="4705073"/>
            <a:ext cx="5426714" cy="445001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pPr>
              <a:defRPr/>
            </a:pPr>
            <a:fld id="{19088ADF-418E-44DF-897F-F515A88E817E}"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pPr>
              <a:defRPr/>
            </a:pPr>
            <a:fld id="{B58FEEBE-9A61-4599-9B75-8751C713284C}"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144463"/>
            <a:ext cx="2054225" cy="59705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44463"/>
            <a:ext cx="6011863" cy="5970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pPr>
              <a:defRPr/>
            </a:pPr>
            <a:fld id="{EAD48EE8-145F-4498-A35A-69DEC750BE53}"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144463"/>
            <a:ext cx="8218488" cy="1390650"/>
          </a:xfrm>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5"/>
          <p:cNvSpPr>
            <a:spLocks noGrp="1" noChangeArrowheads="1"/>
          </p:cNvSpPr>
          <p:nvPr>
            <p:ph type="sldNum" idx="11"/>
          </p:nvPr>
        </p:nvSpPr>
        <p:spPr>
          <a:ln/>
        </p:spPr>
        <p:txBody>
          <a:bodyPr/>
          <a:lstStyle>
            <a:lvl1pPr>
              <a:defRPr/>
            </a:lvl1pPr>
          </a:lstStyle>
          <a:p>
            <a:pPr>
              <a:defRPr/>
            </a:pPr>
            <a:fld id="{8758BEEC-5313-4688-BD8E-A3FB46372E60}"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pPr>
              <a:defRPr/>
            </a:pPr>
            <a:fld id="{10F8704B-D97E-40A7-93BF-16C443910175}"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pPr>
              <a:defRPr/>
            </a:pPr>
            <a:fld id="{706CDA7E-4BDA-40DC-9389-30554E335E27}"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2250"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1850" y="1600200"/>
            <a:ext cx="4033838"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5"/>
          <p:cNvSpPr>
            <a:spLocks noGrp="1" noChangeArrowheads="1"/>
          </p:cNvSpPr>
          <p:nvPr>
            <p:ph type="sldNum" idx="11"/>
          </p:nvPr>
        </p:nvSpPr>
        <p:spPr>
          <a:ln/>
        </p:spPr>
        <p:txBody>
          <a:bodyPr/>
          <a:lstStyle>
            <a:lvl1pPr>
              <a:defRPr/>
            </a:lvl1pPr>
          </a:lstStyle>
          <a:p>
            <a:pPr>
              <a:defRPr/>
            </a:pPr>
            <a:fld id="{FB3318C3-6A40-4BF4-9A4A-A00EC7F60031}"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5"/>
          <p:cNvSpPr>
            <a:spLocks noGrp="1" noChangeArrowheads="1"/>
          </p:cNvSpPr>
          <p:nvPr>
            <p:ph type="sldNum" idx="11"/>
          </p:nvPr>
        </p:nvSpPr>
        <p:spPr>
          <a:ln/>
        </p:spPr>
        <p:txBody>
          <a:bodyPr/>
          <a:lstStyle>
            <a:lvl1pPr>
              <a:defRPr/>
            </a:lvl1pPr>
          </a:lstStyle>
          <a:p>
            <a:pPr>
              <a:defRPr/>
            </a:pPr>
            <a:fld id="{F05704A9-D7B5-4D2F-8A22-32901AD8B315}"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5"/>
          <p:cNvSpPr>
            <a:spLocks noGrp="1" noChangeArrowheads="1"/>
          </p:cNvSpPr>
          <p:nvPr>
            <p:ph type="sldNum" idx="11"/>
          </p:nvPr>
        </p:nvSpPr>
        <p:spPr>
          <a:ln/>
        </p:spPr>
        <p:txBody>
          <a:bodyPr/>
          <a:lstStyle>
            <a:lvl1pPr>
              <a:defRPr/>
            </a:lvl1pPr>
          </a:lstStyle>
          <a:p>
            <a:pPr>
              <a:defRPr/>
            </a:pPr>
            <a:fld id="{9FC3242A-BA63-4C74-9049-FC1130C4448D}"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5"/>
          <p:cNvSpPr>
            <a:spLocks noGrp="1" noChangeArrowheads="1"/>
          </p:cNvSpPr>
          <p:nvPr>
            <p:ph type="sldNum" idx="11"/>
          </p:nvPr>
        </p:nvSpPr>
        <p:spPr>
          <a:ln/>
        </p:spPr>
        <p:txBody>
          <a:bodyPr/>
          <a:lstStyle>
            <a:lvl1pPr>
              <a:defRPr/>
            </a:lvl1pPr>
          </a:lstStyle>
          <a:p>
            <a:pPr>
              <a:defRPr/>
            </a:pPr>
            <a:fld id="{7373AECE-52F1-45E4-A827-ABD6A612996E}"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5"/>
          <p:cNvSpPr>
            <a:spLocks noGrp="1" noChangeArrowheads="1"/>
          </p:cNvSpPr>
          <p:nvPr>
            <p:ph type="sldNum" idx="11"/>
          </p:nvPr>
        </p:nvSpPr>
        <p:spPr>
          <a:ln/>
        </p:spPr>
        <p:txBody>
          <a:bodyPr/>
          <a:lstStyle>
            <a:lvl1pPr>
              <a:defRPr/>
            </a:lvl1pPr>
          </a:lstStyle>
          <a:p>
            <a:pPr>
              <a:defRPr/>
            </a:pPr>
            <a:fld id="{06674F4C-8437-47E8-BA79-87B8DE618C18}"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5"/>
          <p:cNvSpPr>
            <a:spLocks noGrp="1" noChangeArrowheads="1"/>
          </p:cNvSpPr>
          <p:nvPr>
            <p:ph type="sldNum" idx="11"/>
          </p:nvPr>
        </p:nvSpPr>
        <p:spPr>
          <a:ln/>
        </p:spPr>
        <p:txBody>
          <a:bodyPr/>
          <a:lstStyle>
            <a:lvl1pPr>
              <a:defRPr/>
            </a:lvl1pPr>
          </a:lstStyle>
          <a:p>
            <a:pPr>
              <a:defRPr/>
            </a:pPr>
            <a:fld id="{80170BA7-151E-4091-ADDC-324DB59479A4}"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chemeClr val="accent1">
                <a:lumMod val="60000"/>
                <a:lumOff val="40000"/>
                <a:alpha val="90000"/>
              </a:schemeClr>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44463"/>
            <a:ext cx="8218488" cy="1390650"/>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0"/>
            <a:ext cx="8218488" cy="451485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356350"/>
            <a:ext cx="2122488" cy="3540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nSpc>
                <a:spcPct val="100000"/>
              </a:lnSpc>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cs typeface="Lucida Sans Unicode" pitchFamily="32" charset="0"/>
              </a:defRPr>
            </a:lvl1pPr>
          </a:lstStyle>
          <a:p>
            <a:pPr>
              <a:defRPr/>
            </a:pPr>
            <a:endParaRPr lang="en-GB"/>
          </a:p>
        </p:txBody>
      </p:sp>
      <p:sp>
        <p:nvSpPr>
          <p:cNvPr id="1028" name="Text Box 4"/>
          <p:cNvSpPr txBox="1">
            <a:spLocks noChangeArrowheads="1"/>
          </p:cNvSpPr>
          <p:nvPr/>
        </p:nvSpPr>
        <p:spPr bwMode="auto">
          <a:xfrm>
            <a:off x="3124200" y="6308725"/>
            <a:ext cx="2895600" cy="460375"/>
          </a:xfrm>
          <a:prstGeom prst="rect">
            <a:avLst/>
          </a:prstGeom>
          <a:noFill/>
          <a:ln w="9525">
            <a:noFill/>
            <a:round/>
            <a:headEnd/>
            <a:tailEnd/>
          </a:ln>
          <a:effectLst/>
        </p:spPr>
        <p:txBody>
          <a:bodyPr wrap="none" anchor="ctr"/>
          <a:lstStyle/>
          <a:p>
            <a:pPr>
              <a:lnSpc>
                <a:spcPct val="98000"/>
              </a:lnSpc>
              <a:buClr>
                <a:srgbClr val="000000"/>
              </a:buClr>
              <a:buSzPct val="100000"/>
              <a:buFont typeface="Times New Roman" pitchFamily="18" charset="0"/>
              <a:buNone/>
              <a:defRPr/>
            </a:pPr>
            <a:endParaRPr lang="en-GB" dirty="0">
              <a:cs typeface="Lucida Sans Unicode" pitchFamily="32" charset="0"/>
            </a:endParaRPr>
          </a:p>
        </p:txBody>
      </p:sp>
      <p:sp>
        <p:nvSpPr>
          <p:cNvPr id="1029" name="Rectangle 5"/>
          <p:cNvSpPr>
            <a:spLocks noGrp="1" noChangeArrowheads="1"/>
          </p:cNvSpPr>
          <p:nvPr>
            <p:ph type="sldNum"/>
          </p:nvPr>
        </p:nvSpPr>
        <p:spPr bwMode="auto">
          <a:xfrm>
            <a:off x="6553200" y="6356350"/>
            <a:ext cx="2122488" cy="3540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100000"/>
              </a:lnSpc>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cs typeface="Lucida Sans Unicode" pitchFamily="32" charset="0"/>
              </a:defRPr>
            </a:lvl1pPr>
          </a:lstStyle>
          <a:p>
            <a:pPr>
              <a:defRPr/>
            </a:pPr>
            <a:fld id="{2B564817-50F9-43FD-B9ED-307A82E63671}"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8000"/>
        </a:lnSpc>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2pPr>
      <a:lvl3pPr algn="ctr" defTabSz="449263" rtl="0" eaLnBrk="0" fontAlgn="base" hangingPunct="0">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3pPr>
      <a:lvl4pPr algn="ctr" defTabSz="449263" rtl="0" eaLnBrk="0" fontAlgn="base" hangingPunct="0">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4pPr>
      <a:lvl5pPr algn="ctr" defTabSz="449263" rtl="0" eaLnBrk="0" fontAlgn="base" hangingPunct="0">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5pPr>
      <a:lvl6pPr marL="25146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6pPr>
      <a:lvl7pPr marL="29718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7pPr>
      <a:lvl8pPr marL="34290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8pPr>
      <a:lvl9pPr marL="38862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rgbClr val="000000"/>
          </a:solidFill>
          <a:latin typeface="Calibri" pitchFamily="34" charset="0"/>
          <a:cs typeface="Lucida Sans Unicode" pitchFamily="32" charset="0"/>
        </a:defRPr>
      </a:lvl9pPr>
    </p:titleStyle>
    <p:bodyStyle>
      <a:lvl1pPr marL="342900" indent="-342900" algn="l" defTabSz="449263" rtl="0" eaLnBrk="0" fontAlgn="base" hangingPunct="0">
        <a:lnSpc>
          <a:spcPct val="98000"/>
        </a:lnSpc>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lnSpc>
          <a:spcPct val="98000"/>
        </a:lnSpc>
        <a:spcBef>
          <a:spcPts val="700"/>
        </a:spcBef>
        <a:spcAft>
          <a:spcPct val="0"/>
        </a:spcAft>
        <a:buClr>
          <a:srgbClr val="000000"/>
        </a:buClr>
        <a:buSzPct val="100000"/>
        <a:buFont typeface="Times New Roman" pitchFamily="18" charset="0"/>
        <a:buChar char="–"/>
        <a:defRPr sz="2800">
          <a:solidFill>
            <a:srgbClr val="000000"/>
          </a:solidFill>
          <a:latin typeface="+mn-lt"/>
          <a:cs typeface="+mn-cs"/>
        </a:defRPr>
      </a:lvl2pPr>
      <a:lvl3pPr marL="1143000" indent="-228600" algn="l" defTabSz="449263" rtl="0" eaLnBrk="0" fontAlgn="base" hangingPunct="0">
        <a:lnSpc>
          <a:spcPct val="98000"/>
        </a:lnSpc>
        <a:spcBef>
          <a:spcPts val="600"/>
        </a:spcBef>
        <a:spcAft>
          <a:spcPct val="0"/>
        </a:spcAft>
        <a:buClr>
          <a:srgbClr val="000000"/>
        </a:buClr>
        <a:buSzPct val="100000"/>
        <a:buFont typeface="Times New Roman" pitchFamily="18" charset="0"/>
        <a:buChar char="•"/>
        <a:defRPr sz="2400">
          <a:solidFill>
            <a:srgbClr val="000000"/>
          </a:solidFill>
          <a:latin typeface="+mn-lt"/>
          <a:cs typeface="+mn-cs"/>
        </a:defRPr>
      </a:lvl3pPr>
      <a:lvl4pPr marL="1600200" indent="-228600" algn="l" defTabSz="449263" rtl="0" eaLnBrk="0" fontAlgn="base" hangingPunct="0">
        <a:lnSpc>
          <a:spcPct val="98000"/>
        </a:lnSpc>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4pPr>
      <a:lvl5pPr marL="2057400" indent="-228600" algn="l" defTabSz="449263" rtl="0" eaLnBrk="0" fontAlgn="base" hangingPunct="0">
        <a:lnSpc>
          <a:spcPct val="98000"/>
        </a:lnSpc>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5pPr>
      <a:lvl6pPr marL="2514600" indent="-228600" algn="l" defTabSz="449263" rtl="0" fontAlgn="base">
        <a:lnSpc>
          <a:spcPct val="98000"/>
        </a:lnSpc>
        <a:spcBef>
          <a:spcPts val="500"/>
        </a:spcBef>
        <a:spcAft>
          <a:spcPct val="0"/>
        </a:spcAft>
        <a:buClr>
          <a:srgbClr val="000000"/>
        </a:buClr>
        <a:buSzPct val="100000"/>
        <a:buFont typeface="Times New Roman" pitchFamily="18" charset="0"/>
        <a:defRPr sz="2000">
          <a:solidFill>
            <a:srgbClr val="000000"/>
          </a:solidFill>
          <a:latin typeface="+mn-lt"/>
          <a:cs typeface="+mn-cs"/>
        </a:defRPr>
      </a:lvl6pPr>
      <a:lvl7pPr marL="2971800" indent="-228600" algn="l" defTabSz="449263" rtl="0" fontAlgn="base">
        <a:lnSpc>
          <a:spcPct val="98000"/>
        </a:lnSpc>
        <a:spcBef>
          <a:spcPts val="500"/>
        </a:spcBef>
        <a:spcAft>
          <a:spcPct val="0"/>
        </a:spcAft>
        <a:buClr>
          <a:srgbClr val="000000"/>
        </a:buClr>
        <a:buSzPct val="100000"/>
        <a:buFont typeface="Times New Roman" pitchFamily="18" charset="0"/>
        <a:defRPr sz="2000">
          <a:solidFill>
            <a:srgbClr val="000000"/>
          </a:solidFill>
          <a:latin typeface="+mn-lt"/>
          <a:cs typeface="+mn-cs"/>
        </a:defRPr>
      </a:lvl7pPr>
      <a:lvl8pPr marL="3429000" indent="-228600" algn="l" defTabSz="449263" rtl="0" fontAlgn="base">
        <a:lnSpc>
          <a:spcPct val="98000"/>
        </a:lnSpc>
        <a:spcBef>
          <a:spcPts val="500"/>
        </a:spcBef>
        <a:spcAft>
          <a:spcPct val="0"/>
        </a:spcAft>
        <a:buClr>
          <a:srgbClr val="000000"/>
        </a:buClr>
        <a:buSzPct val="100000"/>
        <a:buFont typeface="Times New Roman" pitchFamily="18" charset="0"/>
        <a:defRPr sz="2000">
          <a:solidFill>
            <a:srgbClr val="000000"/>
          </a:solidFill>
          <a:latin typeface="+mn-lt"/>
          <a:cs typeface="+mn-cs"/>
        </a:defRPr>
      </a:lvl8pPr>
      <a:lvl9pPr marL="3886200" indent="-228600" algn="l" defTabSz="449263" rtl="0" fontAlgn="base">
        <a:lnSpc>
          <a:spcPct val="98000"/>
        </a:lnSpc>
        <a:spcBef>
          <a:spcPts val="500"/>
        </a:spcBef>
        <a:spcAft>
          <a:spcPct val="0"/>
        </a:spcAft>
        <a:buClr>
          <a:srgbClr val="000000"/>
        </a:buClr>
        <a:buSzPct val="100000"/>
        <a:buFont typeface="Times New Roman" pitchFamily="18"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6.emf"/><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7.emf"/><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8.emf"/><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428624"/>
            <a:ext cx="7772400" cy="1142987"/>
          </a:xfrm>
        </p:spPr>
        <p:txBody>
          <a:bodyPr/>
          <a:lstStyle/>
          <a:p>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smtClean="0"/>
              <a:t/>
            </a:r>
            <a:br>
              <a:rPr lang="en-US" sz="3200" b="1" dirty="0" smtClean="0"/>
            </a:br>
            <a:r>
              <a:rPr lang="en-US" b="1" dirty="0" smtClean="0">
                <a:solidFill>
                  <a:schemeClr val="tx1"/>
                </a:solidFill>
              </a:rPr>
              <a:t/>
            </a:r>
            <a:br>
              <a:rPr lang="en-US" b="1" dirty="0" smtClean="0">
                <a:solidFill>
                  <a:schemeClr val="tx1"/>
                </a:solidFill>
              </a:rPr>
            </a:br>
            <a:r>
              <a:rPr lang="en-US" b="1" dirty="0" smtClean="0">
                <a:solidFill>
                  <a:schemeClr val="tx1"/>
                </a:solidFill>
              </a:rPr>
              <a:t>						</a:t>
            </a:r>
            <a:br>
              <a:rPr lang="en-US" b="1" dirty="0" smtClean="0">
                <a:solidFill>
                  <a:schemeClr val="tx1"/>
                </a:solidFill>
              </a:rPr>
            </a:br>
            <a:r>
              <a:rPr lang="en-US" b="1" dirty="0" smtClean="0">
                <a:solidFill>
                  <a:schemeClr val="tx1"/>
                </a:solidFill>
              </a:rPr>
              <a:t>												</a:t>
            </a:r>
            <a:r>
              <a:rPr lang="en-US" sz="2000" b="1" dirty="0" smtClean="0">
                <a:solidFill>
                  <a:schemeClr val="tx1"/>
                </a:solidFill>
              </a:rPr>
              <a:t>25 February 2016</a:t>
            </a:r>
          </a:p>
        </p:txBody>
      </p:sp>
      <p:pic>
        <p:nvPicPr>
          <p:cNvPr id="205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052" name="Group 6"/>
          <p:cNvGrpSpPr>
            <a:grpSpLocks/>
          </p:cNvGrpSpPr>
          <p:nvPr/>
        </p:nvGrpSpPr>
        <p:grpSpPr bwMode="auto">
          <a:xfrm>
            <a:off x="5786438" y="5378450"/>
            <a:ext cx="3357562" cy="1479550"/>
            <a:chOff x="4267056" y="1406112"/>
            <a:chExt cx="5294977" cy="2490217"/>
          </a:xfrm>
        </p:grpSpPr>
        <p:pic>
          <p:nvPicPr>
            <p:cNvPr id="2053"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2054"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dirty="0">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dirty="0">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dirty="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dirty="0">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dirty="0">
                <a:cs typeface="Arial" charset="0"/>
              </a:endParaRPr>
            </a:p>
            <a:p>
              <a:pPr>
                <a:lnSpc>
                  <a:spcPct val="98000"/>
                </a:lnSpc>
                <a:buClr>
                  <a:srgbClr val="000000"/>
                </a:buClr>
                <a:buSzPct val="100000"/>
                <a:buFont typeface="Times New Roman" pitchFamily="18" charset="0"/>
                <a:buNone/>
              </a:pPr>
              <a:endParaRPr lang="en-US" sz="1100" dirty="0"/>
            </a:p>
            <a:p>
              <a:pPr>
                <a:lnSpc>
                  <a:spcPct val="98000"/>
                </a:lnSpc>
                <a:buClr>
                  <a:srgbClr val="000000"/>
                </a:buClr>
                <a:buSzPct val="100000"/>
                <a:buFont typeface="Times New Roman" pitchFamily="18" charset="0"/>
                <a:buNone/>
              </a:pPr>
              <a:endParaRPr lang="en-GB" sz="1100" dirty="0"/>
            </a:p>
          </p:txBody>
        </p:sp>
      </p:grpSp>
      <p:sp>
        <p:nvSpPr>
          <p:cNvPr id="7" name="Rectangle 6"/>
          <p:cNvSpPr/>
          <p:nvPr/>
        </p:nvSpPr>
        <p:spPr>
          <a:xfrm>
            <a:off x="395536" y="1340768"/>
            <a:ext cx="8352928" cy="1815882"/>
          </a:xfrm>
          <a:prstGeom prst="rect">
            <a:avLst/>
          </a:prstGeom>
        </p:spPr>
        <p:txBody>
          <a:bodyPr wrap="square">
            <a:spAutoFit/>
          </a:bodyPr>
          <a:lstStyle/>
          <a:p>
            <a:pPr algn="ctr"/>
            <a:r>
              <a:rPr lang="en-US" sz="2800" b="1" dirty="0" smtClean="0">
                <a:solidFill>
                  <a:schemeClr val="tx1"/>
                </a:solidFill>
              </a:rPr>
              <a:t>FREE STATE</a:t>
            </a:r>
          </a:p>
          <a:p>
            <a:pPr algn="ctr"/>
            <a:r>
              <a:rPr lang="en-US" sz="2800" b="1" dirty="0" smtClean="0">
                <a:solidFill>
                  <a:schemeClr val="tx1"/>
                </a:solidFill>
              </a:rPr>
              <a:t>PROVINCIAL REPORT </a:t>
            </a:r>
          </a:p>
          <a:p>
            <a:pPr algn="ctr"/>
            <a:r>
              <a:rPr lang="en-US" sz="2800" b="1" dirty="0" smtClean="0">
                <a:solidFill>
                  <a:schemeClr val="tx1"/>
                </a:solidFill>
              </a:rPr>
              <a:t>ON THE SUBMISSION OF</a:t>
            </a:r>
          </a:p>
          <a:p>
            <a:pPr algn="ctr"/>
            <a:r>
              <a:rPr lang="en-US" sz="2800" b="1" dirty="0" smtClean="0">
                <a:solidFill>
                  <a:schemeClr val="tx1"/>
                </a:solidFill>
              </a:rPr>
              <a:t> SECTION 47 REPORT 2013/2014</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ANALYSIS OF TABLING AND SUBMISSION OF SEC 46</a:t>
            </a:r>
            <a:endParaRPr lang="en-US" sz="3600" b="1" dirty="0">
              <a:solidFill>
                <a:schemeClr val="tx1"/>
              </a:solidFill>
            </a:endParaRPr>
          </a:p>
        </p:txBody>
      </p:sp>
      <p:sp>
        <p:nvSpPr>
          <p:cNvPr id="3" name="Content Placeholder 2"/>
          <p:cNvSpPr>
            <a:spLocks noGrp="1"/>
          </p:cNvSpPr>
          <p:nvPr>
            <p:ph idx="1"/>
          </p:nvPr>
        </p:nvSpPr>
        <p:spPr>
          <a:xfrm>
            <a:off x="462756" y="764704"/>
            <a:ext cx="8218488" cy="4896544"/>
          </a:xfrm>
        </p:spPr>
        <p:txBody>
          <a:bodyPr/>
          <a:lstStyle/>
          <a:p>
            <a:r>
              <a:rPr lang="en-ZA" sz="2400" dirty="0" smtClean="0">
                <a:solidFill>
                  <a:schemeClr val="tx1"/>
                </a:solidFill>
              </a:rPr>
              <a:t>According to information above, 24 </a:t>
            </a:r>
            <a:r>
              <a:rPr lang="en-ZA" sz="2400" dirty="0">
                <a:solidFill>
                  <a:schemeClr val="tx1"/>
                </a:solidFill>
              </a:rPr>
              <a:t>municipalities tabled their annual performance reports for the financial year </a:t>
            </a:r>
            <a:r>
              <a:rPr lang="en-ZA" sz="2400" dirty="0" smtClean="0">
                <a:solidFill>
                  <a:schemeClr val="tx1"/>
                </a:solidFill>
              </a:rPr>
              <a:t>2013/14 </a:t>
            </a:r>
            <a:r>
              <a:rPr lang="en-ZA" sz="2400" dirty="0">
                <a:solidFill>
                  <a:schemeClr val="tx1"/>
                </a:solidFill>
              </a:rPr>
              <a:t>as per Section 46 of the MSA, within the legislated </a:t>
            </a:r>
            <a:r>
              <a:rPr lang="en-ZA" sz="2400" dirty="0" smtClean="0">
                <a:solidFill>
                  <a:schemeClr val="tx1"/>
                </a:solidFill>
              </a:rPr>
              <a:t>period;</a:t>
            </a:r>
          </a:p>
          <a:p>
            <a:endParaRPr lang="en-ZA" sz="2400" dirty="0" smtClean="0">
              <a:solidFill>
                <a:schemeClr val="tx1"/>
              </a:solidFill>
            </a:endParaRPr>
          </a:p>
          <a:p>
            <a:r>
              <a:rPr lang="en-ZA" sz="2400" dirty="0" smtClean="0">
                <a:solidFill>
                  <a:schemeClr val="tx1"/>
                </a:solidFill>
              </a:rPr>
              <a:t>15 municipalities submitted </a:t>
            </a:r>
            <a:r>
              <a:rPr lang="en-ZA" sz="2400" dirty="0">
                <a:solidFill>
                  <a:schemeClr val="tx1"/>
                </a:solidFill>
              </a:rPr>
              <a:t>their </a:t>
            </a:r>
            <a:r>
              <a:rPr lang="en-ZA" sz="2400" dirty="0" smtClean="0">
                <a:solidFill>
                  <a:schemeClr val="tx1"/>
                </a:solidFill>
              </a:rPr>
              <a:t>annual </a:t>
            </a:r>
            <a:r>
              <a:rPr lang="en-ZA" sz="2400" dirty="0">
                <a:solidFill>
                  <a:schemeClr val="tx1"/>
                </a:solidFill>
              </a:rPr>
              <a:t>reports </a:t>
            </a:r>
            <a:r>
              <a:rPr lang="en-ZA" sz="2400" dirty="0" smtClean="0">
                <a:solidFill>
                  <a:schemeClr val="tx1"/>
                </a:solidFill>
              </a:rPr>
              <a:t>after the </a:t>
            </a:r>
            <a:r>
              <a:rPr lang="en-ZA" sz="2400" dirty="0">
                <a:solidFill>
                  <a:schemeClr val="tx1"/>
                </a:solidFill>
              </a:rPr>
              <a:t>date of </a:t>
            </a:r>
            <a:r>
              <a:rPr lang="en-ZA" sz="2400" dirty="0" smtClean="0">
                <a:solidFill>
                  <a:schemeClr val="tx1"/>
                </a:solidFill>
              </a:rPr>
              <a:t>tabling, rendering their submissions non-compliant;</a:t>
            </a:r>
          </a:p>
          <a:p>
            <a:endParaRPr lang="en-ZA" sz="2400" dirty="0">
              <a:solidFill>
                <a:schemeClr val="tx1"/>
              </a:solidFill>
            </a:endParaRPr>
          </a:p>
          <a:p>
            <a:r>
              <a:rPr lang="en-ZA" sz="2400" dirty="0" smtClean="0">
                <a:solidFill>
                  <a:schemeClr val="tx1"/>
                </a:solidFill>
              </a:rPr>
              <a:t>A total of 23 municipalities publicised </a:t>
            </a:r>
            <a:r>
              <a:rPr lang="en-ZA" sz="2400" dirty="0">
                <a:solidFill>
                  <a:schemeClr val="tx1"/>
                </a:solidFill>
              </a:rPr>
              <a:t>their annual reports as required by </a:t>
            </a:r>
            <a:r>
              <a:rPr lang="en-ZA" sz="2400" dirty="0" smtClean="0">
                <a:solidFill>
                  <a:schemeClr val="tx1"/>
                </a:solidFill>
              </a:rPr>
              <a:t>law with the exception of </a:t>
            </a:r>
            <a:r>
              <a:rPr lang="en-ZA" sz="2400" dirty="0" err="1" smtClean="0">
                <a:solidFill>
                  <a:schemeClr val="tx1"/>
                </a:solidFill>
              </a:rPr>
              <a:t>Nala</a:t>
            </a:r>
            <a:r>
              <a:rPr lang="en-ZA" sz="2400" dirty="0" smtClean="0">
                <a:solidFill>
                  <a:schemeClr val="tx1"/>
                </a:solidFill>
              </a:rPr>
              <a:t> LM.</a:t>
            </a:r>
            <a:endParaRPr lang="en-ZA" sz="2400" dirty="0">
              <a:solidFill>
                <a:schemeClr val="tx1"/>
              </a:solidFill>
            </a:endParaRPr>
          </a:p>
          <a:p>
            <a:endParaRPr lang="en-ZA" sz="2400" dirty="0" smtClean="0">
              <a:solidFill>
                <a:schemeClr val="tx1"/>
              </a:solidFill>
            </a:endParaRPr>
          </a:p>
          <a:p>
            <a:endParaRPr lang="en-ZA" sz="2400" dirty="0">
              <a:solidFill>
                <a:schemeClr val="tx1"/>
              </a:solidFill>
            </a:endParaRPr>
          </a:p>
          <a:p>
            <a:endParaRPr lang="en-ZA" sz="2400" dirty="0">
              <a:solidFill>
                <a:schemeClr val="tx1"/>
              </a:solidFill>
            </a:endParaRPr>
          </a:p>
        </p:txBody>
      </p:sp>
    </p:spTree>
    <p:extLst>
      <p:ext uri="{BB962C8B-B14F-4D97-AF65-F5344CB8AC3E}">
        <p14:creationId xmlns:p14="http://schemas.microsoft.com/office/powerpoint/2010/main" xmlns="" val="3440396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smtClean="0">
                <a:solidFill>
                  <a:schemeClr val="tx1"/>
                </a:solidFill>
              </a:rPr>
              <a:t>ANALYSIS OF TABLING AND SUBMISSION OF SEC 46</a:t>
            </a:r>
            <a:endParaRPr lang="en-US" sz="3600" b="1" dirty="0">
              <a:solidFill>
                <a:schemeClr val="tx1"/>
              </a:solidFill>
            </a:endParaRPr>
          </a:p>
        </p:txBody>
      </p:sp>
      <p:sp>
        <p:nvSpPr>
          <p:cNvPr id="3" name="Content Placeholder 2"/>
          <p:cNvSpPr>
            <a:spLocks noGrp="1"/>
          </p:cNvSpPr>
          <p:nvPr>
            <p:ph idx="1"/>
          </p:nvPr>
        </p:nvSpPr>
        <p:spPr>
          <a:xfrm>
            <a:off x="462756" y="764704"/>
            <a:ext cx="8218488" cy="4896544"/>
          </a:xfrm>
        </p:spPr>
        <p:txBody>
          <a:bodyPr/>
          <a:lstStyle/>
          <a:p>
            <a:endParaRPr lang="en-ZA" sz="2400" dirty="0" smtClean="0"/>
          </a:p>
          <a:p>
            <a:endParaRPr lang="en-ZA" sz="2400" dirty="0" smtClean="0"/>
          </a:p>
          <a:p>
            <a:r>
              <a:rPr lang="en-ZA" sz="2400" dirty="0" smtClean="0"/>
              <a:t>Of  all 24 municipalities, only 09 municipalities placed their 2013/14 annual reports on their municipal websites as required by section 21A &amp; 21B of the MSA;</a:t>
            </a:r>
          </a:p>
          <a:p>
            <a:pPr>
              <a:buNone/>
            </a:pPr>
            <a:endParaRPr lang="en-ZA" sz="2400" dirty="0"/>
          </a:p>
        </p:txBody>
      </p:sp>
    </p:spTree>
    <p:extLst>
      <p:ext uri="{BB962C8B-B14F-4D97-AF65-F5344CB8AC3E}">
        <p14:creationId xmlns:p14="http://schemas.microsoft.com/office/powerpoint/2010/main" xmlns="" val="3235803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SECTION 129 (OVERSIGHT) REPORTS</a:t>
            </a:r>
            <a:endParaRPr lang="en-US" sz="3600" b="1" dirty="0">
              <a:solidFill>
                <a:schemeClr val="tx1"/>
              </a:solidFill>
            </a:endParaRPr>
          </a:p>
        </p:txBody>
      </p:sp>
      <p:sp>
        <p:nvSpPr>
          <p:cNvPr id="3" name="Content Placeholder 2"/>
          <p:cNvSpPr>
            <a:spLocks noGrp="1"/>
          </p:cNvSpPr>
          <p:nvPr>
            <p:ph idx="1"/>
          </p:nvPr>
        </p:nvSpPr>
        <p:spPr>
          <a:xfrm>
            <a:off x="462756" y="764704"/>
            <a:ext cx="8218488" cy="4514850"/>
          </a:xfrm>
        </p:spPr>
        <p:txBody>
          <a:bodyPr/>
          <a:lstStyle/>
          <a:p>
            <a:r>
              <a:rPr lang="en-ZA" sz="2400" dirty="0"/>
              <a:t>According to Section 129(1) of the Municipal Finance Management Act (MFMA) 56 of 2003,</a:t>
            </a:r>
            <a:r>
              <a:rPr lang="en-ZA" sz="2400" b="1" dirty="0"/>
              <a:t> </a:t>
            </a:r>
            <a:r>
              <a:rPr lang="en-ZA" sz="2400" dirty="0"/>
              <a:t>the council of a municipality must adopt an oversight report containing the council’s comments on the annual report not later than two months from the date on which the annual report was tabled in council in terms of section 127</a:t>
            </a:r>
            <a:r>
              <a:rPr lang="en-ZA" sz="2400" dirty="0" smtClean="0"/>
              <a:t>.</a:t>
            </a:r>
          </a:p>
          <a:p>
            <a:endParaRPr lang="en-ZA" sz="2400" dirty="0"/>
          </a:p>
          <a:p>
            <a:r>
              <a:rPr lang="en-ZA" sz="2400" dirty="0"/>
              <a:t>Furthermore, subsection 3 states that</a:t>
            </a:r>
            <a:r>
              <a:rPr lang="en-ZA" sz="2400" dirty="0" smtClean="0"/>
              <a:t>:</a:t>
            </a:r>
            <a:r>
              <a:rPr lang="en-ZA" sz="2400" dirty="0"/>
              <a:t> </a:t>
            </a:r>
          </a:p>
          <a:p>
            <a:pPr lvl="1"/>
            <a:r>
              <a:rPr lang="en-ZA" sz="2000" dirty="0"/>
              <a:t>The accounting officer must in accordance with section 21A of the MSA make public an oversight report referred to in subsection (1) within seven days of its adoption</a:t>
            </a:r>
            <a:r>
              <a:rPr lang="en-ZA" sz="2000" dirty="0" smtClean="0"/>
              <a:t>.</a:t>
            </a:r>
          </a:p>
          <a:p>
            <a:pPr marL="0" indent="0">
              <a:buNone/>
            </a:pPr>
            <a:endParaRPr lang="en-ZA" sz="2400" dirty="0"/>
          </a:p>
        </p:txBody>
      </p:sp>
    </p:spTree>
    <p:extLst>
      <p:ext uri="{BB962C8B-B14F-4D97-AF65-F5344CB8AC3E}">
        <p14:creationId xmlns:p14="http://schemas.microsoft.com/office/powerpoint/2010/main" xmlns="" val="2624079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SECTION 129 TABLING, SUBMISSION &amp; PUBLICATION</a:t>
            </a:r>
            <a:endParaRPr lang="en-US" sz="36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49445584"/>
              </p:ext>
            </p:extLst>
          </p:nvPr>
        </p:nvGraphicFramePr>
        <p:xfrm>
          <a:off x="395536" y="1052735"/>
          <a:ext cx="8424936" cy="1404296"/>
        </p:xfrm>
        <a:graphic>
          <a:graphicData uri="http://schemas.openxmlformats.org/drawingml/2006/table">
            <a:tbl>
              <a:tblPr firstRow="1" bandRow="1">
                <a:tableStyleId>{5C22544A-7EE6-4342-B048-85BDC9FD1C3A}</a:tableStyleId>
              </a:tblPr>
              <a:tblGrid>
                <a:gridCol w="1368152"/>
                <a:gridCol w="1296144"/>
                <a:gridCol w="1152128"/>
                <a:gridCol w="1224136"/>
                <a:gridCol w="1080120"/>
                <a:gridCol w="1152128"/>
                <a:gridCol w="1152128"/>
              </a:tblGrid>
              <a:tr h="658700">
                <a:tc>
                  <a:txBody>
                    <a:bodyPr/>
                    <a:lstStyle/>
                    <a:p>
                      <a:pPr algn="ctr">
                        <a:lnSpc>
                          <a:spcPct val="150000"/>
                        </a:lnSpc>
                        <a:spcAft>
                          <a:spcPts val="0"/>
                        </a:spcAft>
                      </a:pPr>
                      <a:r>
                        <a:rPr lang="en-ZA" sz="1200" dirty="0">
                          <a:effectLst/>
                          <a:latin typeface="Arial"/>
                          <a:ea typeface="Calibri"/>
                          <a:cs typeface="Times New Roman"/>
                        </a:rPr>
                        <a:t>MUNICIPALITY </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TABLING IN COUNCIL</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SUBMISSION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smtClean="0">
                          <a:effectLst/>
                          <a:latin typeface="Calibri"/>
                          <a:ea typeface="Calibri"/>
                          <a:cs typeface="Times New Roman"/>
                        </a:rPr>
                        <a:t>PUBLICATION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r>
              <a:tr h="745596">
                <a:tc>
                  <a:txBody>
                    <a:bodyPr/>
                    <a:lstStyle/>
                    <a:p>
                      <a:pPr algn="just">
                        <a:lnSpc>
                          <a:spcPct val="150000"/>
                        </a:lnSpc>
                        <a:spcAft>
                          <a:spcPts val="0"/>
                        </a:spcAft>
                      </a:pPr>
                      <a:r>
                        <a:rPr lang="en-US" sz="1000">
                          <a:latin typeface="Arial"/>
                          <a:ea typeface="Calibri"/>
                          <a:cs typeface="Times New Roman"/>
                        </a:rPr>
                        <a:t>Metropolitan</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1000">
                          <a:latin typeface="Arial"/>
                          <a:ea typeface="Calibri"/>
                          <a:cs typeface="Times New Roman"/>
                        </a:rPr>
                        <a:t>Mangaung MM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1000">
                          <a:latin typeface="Arial"/>
                          <a:ea typeface="Calibri"/>
                          <a:cs typeface="Times New Roman"/>
                        </a:rPr>
                        <a:t>28/04/2015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No, tabled after the legislated date</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22/05/2015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1000" dirty="0">
                          <a:latin typeface="Arial"/>
                          <a:ea typeface="Calibri"/>
                          <a:cs typeface="Times New Roman"/>
                        </a:rPr>
                        <a:t>29/04/2015 </a:t>
                      </a:r>
                      <a:r>
                        <a:rPr lang="en-US" sz="1000" dirty="0" err="1">
                          <a:latin typeface="Arial"/>
                          <a:ea typeface="Calibri"/>
                          <a:cs typeface="Times New Roman"/>
                        </a:rPr>
                        <a:t>Mangaung</a:t>
                      </a:r>
                      <a:r>
                        <a:rPr lang="en-US" sz="1000" dirty="0">
                          <a:latin typeface="Arial"/>
                          <a:ea typeface="Calibri"/>
                          <a:cs typeface="Times New Roman"/>
                        </a:rPr>
                        <a:t> Issue</a:t>
                      </a:r>
                      <a:endParaRPr lang="en-US"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37649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SECTION 129 TABLING, SUBMISSION &amp; PUBLICATION</a:t>
            </a:r>
            <a:endParaRPr lang="en-US" sz="36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31930300"/>
              </p:ext>
            </p:extLst>
          </p:nvPr>
        </p:nvGraphicFramePr>
        <p:xfrm>
          <a:off x="395536" y="684482"/>
          <a:ext cx="8424936" cy="4819754"/>
        </p:xfrm>
        <a:graphic>
          <a:graphicData uri="http://schemas.openxmlformats.org/drawingml/2006/table">
            <a:tbl>
              <a:tblPr firstRow="1" bandRow="1">
                <a:tableStyleId>{5C22544A-7EE6-4342-B048-85BDC9FD1C3A}</a:tableStyleId>
              </a:tblPr>
              <a:tblGrid>
                <a:gridCol w="1440160"/>
                <a:gridCol w="1224136"/>
                <a:gridCol w="1152128"/>
                <a:gridCol w="1152128"/>
                <a:gridCol w="1152128"/>
                <a:gridCol w="1152128"/>
                <a:gridCol w="1152128"/>
              </a:tblGrid>
              <a:tr h="741274">
                <a:tc>
                  <a:txBody>
                    <a:bodyPr/>
                    <a:lstStyle/>
                    <a:p>
                      <a:pPr algn="ctr">
                        <a:lnSpc>
                          <a:spcPct val="150000"/>
                        </a:lnSpc>
                        <a:spcAft>
                          <a:spcPts val="0"/>
                        </a:spcAft>
                      </a:pPr>
                      <a:r>
                        <a:rPr lang="en-ZA" sz="1200" dirty="0">
                          <a:effectLst/>
                          <a:latin typeface="Arial"/>
                          <a:ea typeface="Calibri"/>
                          <a:cs typeface="Times New Roman"/>
                        </a:rPr>
                        <a:t>MUNICIPALITY </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TABLING IN COUNCIL</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SUBMISSION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smtClean="0">
                          <a:effectLst/>
                          <a:latin typeface="Calibri"/>
                          <a:ea typeface="Calibri"/>
                          <a:cs typeface="Times New Roman"/>
                        </a:rPr>
                        <a:t>PUBLICATION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r>
              <a:tr h="839064">
                <a:tc rowSpan="5">
                  <a:txBody>
                    <a:bodyPr/>
                    <a:lstStyle/>
                    <a:p>
                      <a:pPr algn="just">
                        <a:lnSpc>
                          <a:spcPct val="150000"/>
                        </a:lnSpc>
                        <a:spcAft>
                          <a:spcPts val="0"/>
                        </a:spcAft>
                      </a:pPr>
                      <a:r>
                        <a:rPr lang="en-US" sz="1000" dirty="0">
                          <a:latin typeface="Arial"/>
                          <a:ea typeface="Calibri"/>
                          <a:cs typeface="Times New Roman"/>
                        </a:rPr>
                        <a:t>Xhariep</a:t>
                      </a:r>
                      <a:endParaRPr lang="en-US" sz="1100" dirty="0">
                        <a:latin typeface="Calibri"/>
                        <a:ea typeface="Calibri"/>
                        <a:cs typeface="Times New Roman"/>
                      </a:endParaRPr>
                    </a:p>
                  </a:txBody>
                  <a:tcPr marL="68580" marR="68580" marT="0" marB="0"/>
                </a:tc>
                <a:tc>
                  <a:txBody>
                    <a:bodyPr/>
                    <a:lstStyle/>
                    <a:p>
                      <a:pPr algn="just">
                        <a:lnSpc>
                          <a:spcPct val="150000"/>
                        </a:lnSpc>
                        <a:spcAft>
                          <a:spcPts val="0"/>
                        </a:spcAft>
                      </a:pPr>
                      <a:r>
                        <a:rPr lang="en-US" sz="1000">
                          <a:latin typeface="Arial"/>
                          <a:ea typeface="Calibri"/>
                          <a:cs typeface="Times New Roman"/>
                        </a:rPr>
                        <a:t>Xhariep DM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09/04/2015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No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1000">
                          <a:solidFill>
                            <a:srgbClr val="000000"/>
                          </a:solidFill>
                          <a:latin typeface="Arial"/>
                          <a:ea typeface="Calibri"/>
                          <a:cs typeface="Times New Roman"/>
                        </a:rPr>
                        <a:t>No information provided</a:t>
                      </a:r>
                      <a:endParaRPr lang="en-US" sz="1100">
                        <a:latin typeface="Calibri"/>
                        <a:ea typeface="Calibri"/>
                        <a:cs typeface="Times New Roman"/>
                      </a:endParaRPr>
                    </a:p>
                  </a:txBody>
                  <a:tcPr marL="68580" marR="68580" marT="0" marB="0"/>
                </a:tc>
              </a:tr>
              <a:tr h="741274">
                <a:tc vMerge="1">
                  <a:txBody>
                    <a:bodyPr/>
                    <a:lstStyle/>
                    <a:p>
                      <a:endParaRPr lang="en-US"/>
                    </a:p>
                  </a:txBody>
                  <a:tcPr/>
                </a:tc>
                <a:tc>
                  <a:txBody>
                    <a:bodyPr/>
                    <a:lstStyle/>
                    <a:p>
                      <a:pPr algn="just">
                        <a:lnSpc>
                          <a:spcPct val="150000"/>
                        </a:lnSpc>
                        <a:spcAft>
                          <a:spcPts val="0"/>
                        </a:spcAft>
                      </a:pPr>
                      <a:r>
                        <a:rPr lang="en-US" sz="1000">
                          <a:latin typeface="Arial"/>
                          <a:ea typeface="Calibri"/>
                          <a:cs typeface="Times New Roman"/>
                        </a:rPr>
                        <a:t>Letsemeng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07/04/2015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31/03/2015 Libraries &amp; municipal units</a:t>
                      </a:r>
                      <a:endParaRPr lang="en-US" sz="1100">
                        <a:latin typeface="Calibri"/>
                        <a:ea typeface="Calibri"/>
                        <a:cs typeface="Times New Roman"/>
                      </a:endParaRPr>
                    </a:p>
                  </a:txBody>
                  <a:tcPr marL="68580" marR="68580" marT="0" marB="0"/>
                </a:tc>
              </a:tr>
              <a:tr h="741274">
                <a:tc vMerge="1">
                  <a:txBody>
                    <a:bodyPr/>
                    <a:lstStyle/>
                    <a:p>
                      <a:endParaRPr lang="en-US"/>
                    </a:p>
                  </a:txBody>
                  <a:tcPr/>
                </a:tc>
                <a:tc>
                  <a:txBody>
                    <a:bodyPr/>
                    <a:lstStyle/>
                    <a:p>
                      <a:pPr algn="just">
                        <a:lnSpc>
                          <a:spcPct val="150000"/>
                        </a:lnSpc>
                        <a:spcAft>
                          <a:spcPts val="0"/>
                        </a:spcAft>
                      </a:pPr>
                      <a:r>
                        <a:rPr lang="en-US" sz="1000">
                          <a:latin typeface="Arial"/>
                          <a:ea typeface="Calibri"/>
                          <a:cs typeface="Times New Roman"/>
                        </a:rPr>
                        <a:t>Kopanong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02/04/2015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1000">
                          <a:solidFill>
                            <a:srgbClr val="000000"/>
                          </a:solidFill>
                          <a:latin typeface="Arial"/>
                          <a:ea typeface="Calibri"/>
                          <a:cs typeface="Times New Roman"/>
                        </a:rPr>
                        <a:t>07/04/2015 Website, units &amp; libraries</a:t>
                      </a:r>
                      <a:endParaRPr lang="en-US" sz="1100">
                        <a:latin typeface="Calibri"/>
                        <a:ea typeface="Calibri"/>
                        <a:cs typeface="Times New Roman"/>
                      </a:endParaRPr>
                    </a:p>
                  </a:txBody>
                  <a:tcPr marL="68580" marR="68580" marT="0" marB="0"/>
                </a:tc>
              </a:tr>
              <a:tr h="741274">
                <a:tc vMerge="1">
                  <a:txBody>
                    <a:bodyPr/>
                    <a:lstStyle/>
                    <a:p>
                      <a:endParaRPr lang="en-US"/>
                    </a:p>
                  </a:txBody>
                  <a:tcPr/>
                </a:tc>
                <a:tc>
                  <a:txBody>
                    <a:bodyPr/>
                    <a:lstStyle/>
                    <a:p>
                      <a:pPr algn="just">
                        <a:lnSpc>
                          <a:spcPct val="150000"/>
                        </a:lnSpc>
                        <a:spcAft>
                          <a:spcPts val="0"/>
                        </a:spcAft>
                      </a:pPr>
                      <a:r>
                        <a:rPr lang="en-US" sz="1000">
                          <a:latin typeface="Arial"/>
                          <a:ea typeface="Calibri"/>
                          <a:cs typeface="Times New Roman"/>
                        </a:rPr>
                        <a:t>Mohokare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26/03/2015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27/03/2015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17/04/2015 Municipal notice boards</a:t>
                      </a:r>
                      <a:endParaRPr lang="en-US" sz="1100">
                        <a:latin typeface="Calibri"/>
                        <a:ea typeface="Calibri"/>
                        <a:cs typeface="Times New Roman"/>
                      </a:endParaRPr>
                    </a:p>
                  </a:txBody>
                  <a:tcPr marL="68580" marR="68580" marT="0" marB="0"/>
                </a:tc>
              </a:tr>
              <a:tr h="741274">
                <a:tc vMerge="1">
                  <a:txBody>
                    <a:bodyPr/>
                    <a:lstStyle/>
                    <a:p>
                      <a:endParaRPr lang="en-US"/>
                    </a:p>
                  </a:txBody>
                  <a:tcPr/>
                </a:tc>
                <a:tc>
                  <a:txBody>
                    <a:bodyPr/>
                    <a:lstStyle/>
                    <a:p>
                      <a:pPr algn="just">
                        <a:lnSpc>
                          <a:spcPct val="150000"/>
                        </a:lnSpc>
                        <a:spcAft>
                          <a:spcPts val="0"/>
                        </a:spcAft>
                      </a:pPr>
                      <a:r>
                        <a:rPr lang="en-US" sz="1000">
                          <a:latin typeface="Arial"/>
                          <a:ea typeface="Calibri"/>
                          <a:cs typeface="Times New Roman"/>
                        </a:rPr>
                        <a:t>Naledi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18/03/2015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09/04/2015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solidFill>
                            <a:srgbClr val="000000"/>
                          </a:solidFill>
                          <a:latin typeface="Arial"/>
                          <a:ea typeface="Calibri"/>
                          <a:cs typeface="Times New Roman"/>
                        </a:rPr>
                        <a:t>No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tabLst>
                          <a:tab pos="2971800" algn="ctr"/>
                          <a:tab pos="5943600" algn="r"/>
                        </a:tabLst>
                      </a:pPr>
                      <a:r>
                        <a:rPr lang="en-GB" sz="1000" dirty="0">
                          <a:solidFill>
                            <a:srgbClr val="000000"/>
                          </a:solidFill>
                          <a:latin typeface="Arial"/>
                          <a:ea typeface="Calibri"/>
                          <a:cs typeface="Times New Roman"/>
                        </a:rPr>
                        <a:t>23/03/2015 </a:t>
                      </a:r>
                      <a:r>
                        <a:rPr lang="en-GB" sz="1000" dirty="0" err="1">
                          <a:solidFill>
                            <a:srgbClr val="000000"/>
                          </a:solidFill>
                          <a:latin typeface="Arial"/>
                          <a:ea typeface="Calibri"/>
                          <a:cs typeface="Times New Roman"/>
                        </a:rPr>
                        <a:t>Seipone</a:t>
                      </a:r>
                      <a:r>
                        <a:rPr lang="en-GB" sz="1000" dirty="0">
                          <a:solidFill>
                            <a:srgbClr val="000000"/>
                          </a:solidFill>
                          <a:latin typeface="Arial"/>
                          <a:ea typeface="Calibri"/>
                          <a:cs typeface="Times New Roman"/>
                        </a:rPr>
                        <a:t> News</a:t>
                      </a:r>
                      <a:endParaRPr lang="en-US" sz="1100" dirty="0">
                        <a:latin typeface="Calibri"/>
                        <a:ea typeface="Calibri"/>
                        <a:cs typeface="Times New Roman"/>
                      </a:endParaRPr>
                    </a:p>
                  </a:txBody>
                  <a:tcPr marL="68580" marR="68580" marT="0" marB="0"/>
                </a:tc>
              </a:tr>
              <a:tr h="266107">
                <a:tc>
                  <a:txBody>
                    <a:bodyPr/>
                    <a:lstStyle/>
                    <a:p>
                      <a:pPr algn="l">
                        <a:lnSpc>
                          <a:spcPct val="150000"/>
                        </a:lnSpc>
                        <a:spcAft>
                          <a:spcPts val="0"/>
                        </a:spcAft>
                      </a:pPr>
                      <a:endParaRPr lang="en-ZA" sz="1200" dirty="0">
                        <a:effectLst/>
                        <a:latin typeface="Calibri"/>
                        <a:ea typeface="Calibri"/>
                        <a:cs typeface="Times New Roman"/>
                      </a:endParaRPr>
                    </a:p>
                  </a:txBody>
                  <a:tcPr marL="68580" marR="68580" marT="0" marB="0"/>
                </a:tc>
                <a:tc>
                  <a:txBody>
                    <a:bodyPr/>
                    <a:lstStyle/>
                    <a:p>
                      <a:pPr>
                        <a:lnSpc>
                          <a:spcPct val="150000"/>
                        </a:lnSpc>
                        <a:spcAft>
                          <a:spcPts val="0"/>
                        </a:spcAft>
                      </a:pPr>
                      <a:endParaRPr lang="en-ZA" sz="1200" dirty="0">
                        <a:solidFill>
                          <a:schemeClr val="tx1"/>
                        </a:solidFill>
                        <a:effectLst/>
                        <a:latin typeface="Arial"/>
                        <a:ea typeface="Calibri"/>
                        <a:cs typeface="Times New Roman"/>
                      </a:endParaRPr>
                    </a:p>
                  </a:txBody>
                  <a:tcPr marL="68580" marR="68580" marT="0" marB="0"/>
                </a:tc>
                <a:tc>
                  <a:txBody>
                    <a:bodyPr/>
                    <a:lstStyle/>
                    <a:p>
                      <a:pPr>
                        <a:lnSpc>
                          <a:spcPct val="150000"/>
                        </a:lnSpc>
                        <a:spcAft>
                          <a:spcPts val="0"/>
                        </a:spcAft>
                      </a:pPr>
                      <a:endParaRPr lang="en-ZA" sz="1200" dirty="0">
                        <a:solidFill>
                          <a:schemeClr val="tx1"/>
                        </a:solidFill>
                        <a:effectLst/>
                        <a:latin typeface="Arial"/>
                        <a:ea typeface="Calibri"/>
                        <a:cs typeface="Times New Roman"/>
                      </a:endParaRPr>
                    </a:p>
                  </a:txBody>
                  <a:tcPr marL="68580" marR="68580" marT="0" marB="0"/>
                </a:tc>
                <a:tc>
                  <a:txBody>
                    <a:bodyPr/>
                    <a:lstStyle/>
                    <a:p>
                      <a:pPr>
                        <a:lnSpc>
                          <a:spcPct val="150000"/>
                        </a:lnSpc>
                        <a:spcAft>
                          <a:spcPts val="0"/>
                        </a:spcAft>
                      </a:pPr>
                      <a:endParaRPr lang="en-ZA" sz="1200" dirty="0">
                        <a:effectLst/>
                        <a:latin typeface="Arial"/>
                        <a:ea typeface="Calibri"/>
                        <a:cs typeface="Times New Roman"/>
                      </a:endParaRPr>
                    </a:p>
                  </a:txBody>
                  <a:tcPr marL="68580" marR="68580" marT="0" marB="0"/>
                </a:tc>
                <a:tc>
                  <a:txBody>
                    <a:bodyPr/>
                    <a:lstStyle/>
                    <a:p>
                      <a:pPr>
                        <a:lnSpc>
                          <a:spcPct val="150000"/>
                        </a:lnSpc>
                        <a:spcAft>
                          <a:spcPts val="0"/>
                        </a:spcAft>
                      </a:pPr>
                      <a:endParaRPr lang="en-ZA" sz="1200" dirty="0">
                        <a:effectLst/>
                        <a:latin typeface="Arial"/>
                        <a:ea typeface="Calibri"/>
                        <a:cs typeface="Times New Roman"/>
                      </a:endParaRPr>
                    </a:p>
                  </a:txBody>
                  <a:tcPr marL="68580" marR="68580" marT="0" marB="0"/>
                </a:tc>
                <a:tc>
                  <a:txBody>
                    <a:bodyPr/>
                    <a:lstStyle/>
                    <a:p>
                      <a:pPr>
                        <a:lnSpc>
                          <a:spcPct val="150000"/>
                        </a:lnSpc>
                        <a:spcAft>
                          <a:spcPts val="0"/>
                        </a:spcAft>
                      </a:pPr>
                      <a:endParaRPr lang="en-ZA" sz="1200">
                        <a:solidFill>
                          <a:schemeClr val="tx1"/>
                        </a:solidFill>
                        <a:effectLst/>
                        <a:latin typeface="Arial"/>
                        <a:ea typeface="Calibri"/>
                        <a:cs typeface="Times New Roman"/>
                      </a:endParaRPr>
                    </a:p>
                  </a:txBody>
                  <a:tcPr marL="68580" marR="68580" marT="0" marB="0"/>
                </a:tc>
                <a:tc>
                  <a:txBody>
                    <a:bodyPr/>
                    <a:lstStyle/>
                    <a:p>
                      <a:pPr>
                        <a:lnSpc>
                          <a:spcPct val="150000"/>
                        </a:lnSpc>
                        <a:spcAft>
                          <a:spcPts val="0"/>
                        </a:spcAft>
                      </a:pPr>
                      <a:endParaRPr lang="en-ZA" sz="1200" dirty="0">
                        <a:solidFill>
                          <a:schemeClr val="tx1"/>
                        </a:solidFill>
                        <a:effectLst/>
                        <a:latin typeface="Arial"/>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37649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SECTION 129 TABLING, SUBMISSION &amp; PUBLICATION</a:t>
            </a:r>
            <a:endParaRPr lang="en-US" sz="36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85436182"/>
              </p:ext>
            </p:extLst>
          </p:nvPr>
        </p:nvGraphicFramePr>
        <p:xfrm>
          <a:off x="395536" y="764703"/>
          <a:ext cx="8424936" cy="4928010"/>
        </p:xfrm>
        <a:graphic>
          <a:graphicData uri="http://schemas.openxmlformats.org/drawingml/2006/table">
            <a:tbl>
              <a:tblPr firstRow="1" bandRow="1">
                <a:tableStyleId>{5C22544A-7EE6-4342-B048-85BDC9FD1C3A}</a:tableStyleId>
              </a:tblPr>
              <a:tblGrid>
                <a:gridCol w="1368152"/>
                <a:gridCol w="1296144"/>
                <a:gridCol w="1152128"/>
                <a:gridCol w="1224136"/>
                <a:gridCol w="1080120"/>
                <a:gridCol w="1224136"/>
                <a:gridCol w="1080120"/>
              </a:tblGrid>
              <a:tr h="797227">
                <a:tc>
                  <a:txBody>
                    <a:bodyPr/>
                    <a:lstStyle/>
                    <a:p>
                      <a:pPr algn="ctr">
                        <a:lnSpc>
                          <a:spcPct val="150000"/>
                        </a:lnSpc>
                        <a:spcAft>
                          <a:spcPts val="0"/>
                        </a:spcAft>
                      </a:pPr>
                      <a:r>
                        <a:rPr lang="en-ZA" sz="1200" dirty="0">
                          <a:effectLst/>
                          <a:latin typeface="Arial"/>
                          <a:ea typeface="Calibri"/>
                          <a:cs typeface="Times New Roman"/>
                        </a:rPr>
                        <a:t>MUNICIPALITY </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TABLING IN COUNCIL</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SUBMISSION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smtClean="0">
                          <a:effectLst/>
                          <a:latin typeface="Calibri"/>
                          <a:ea typeface="Calibri"/>
                          <a:cs typeface="Times New Roman"/>
                        </a:rPr>
                        <a:t>PUBLICATION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r>
              <a:tr h="678842">
                <a:tc rowSpan="3">
                  <a:txBody>
                    <a:bodyPr/>
                    <a:lstStyle/>
                    <a:p>
                      <a:pPr algn="just">
                        <a:lnSpc>
                          <a:spcPct val="150000"/>
                        </a:lnSpc>
                        <a:spcAft>
                          <a:spcPts val="0"/>
                        </a:spcAft>
                      </a:pPr>
                      <a:r>
                        <a:rPr lang="en-US" sz="1000">
                          <a:latin typeface="Arial"/>
                          <a:ea typeface="Calibri"/>
                          <a:cs typeface="Times New Roman"/>
                        </a:rPr>
                        <a:t>Lejweleputswa</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1000">
                          <a:latin typeface="Arial"/>
                          <a:ea typeface="Calibri"/>
                          <a:cs typeface="Times New Roman"/>
                        </a:rPr>
                        <a:t>Lejweleputswa DM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30/03/2015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10/04/2015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No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Municipal notice boards &amp; libraries</a:t>
                      </a:r>
                      <a:endParaRPr lang="en-US" sz="1100">
                        <a:latin typeface="Calibri"/>
                        <a:ea typeface="Calibri"/>
                        <a:cs typeface="Times New Roman"/>
                      </a:endParaRPr>
                    </a:p>
                  </a:txBody>
                  <a:tcPr marL="68580" marR="68580" marT="0" marB="0"/>
                </a:tc>
              </a:tr>
              <a:tr h="773178">
                <a:tc vMerge="1">
                  <a:txBody>
                    <a:bodyPr/>
                    <a:lstStyle/>
                    <a:p>
                      <a:endParaRPr lang="en-US"/>
                    </a:p>
                  </a:txBody>
                  <a:tcPr/>
                </a:tc>
                <a:tc>
                  <a:txBody>
                    <a:bodyPr/>
                    <a:lstStyle/>
                    <a:p>
                      <a:pPr algn="just">
                        <a:lnSpc>
                          <a:spcPct val="150000"/>
                        </a:lnSpc>
                        <a:spcAft>
                          <a:spcPts val="0"/>
                        </a:spcAft>
                      </a:pPr>
                      <a:r>
                        <a:rPr lang="en-US" sz="1000">
                          <a:latin typeface="Arial"/>
                          <a:ea typeface="Calibri"/>
                          <a:cs typeface="Times New Roman"/>
                        </a:rPr>
                        <a:t>Masilonyana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08/04/2015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1000">
                          <a:latin typeface="Arial"/>
                          <a:ea typeface="Calibri"/>
                          <a:cs typeface="Times New Roman"/>
                        </a:rPr>
                        <a:t>No</a:t>
                      </a:r>
                      <a:endParaRPr lang="en-US" sz="1100">
                        <a:latin typeface="Calibri"/>
                        <a:ea typeface="Calibri"/>
                        <a:cs typeface="Times New Roman"/>
                      </a:endParaRPr>
                    </a:p>
                  </a:txBody>
                  <a:tcPr marL="68580" marR="68580" marT="0" marB="0"/>
                </a:tc>
              </a:tr>
              <a:tr h="517277">
                <a:tc vMerge="1">
                  <a:txBody>
                    <a:bodyPr/>
                    <a:lstStyle/>
                    <a:p>
                      <a:endParaRPr lang="en-US"/>
                    </a:p>
                  </a:txBody>
                  <a:tcPr/>
                </a:tc>
                <a:tc>
                  <a:txBody>
                    <a:bodyPr/>
                    <a:lstStyle/>
                    <a:p>
                      <a:pPr algn="just">
                        <a:lnSpc>
                          <a:spcPct val="150000"/>
                        </a:lnSpc>
                        <a:spcAft>
                          <a:spcPts val="0"/>
                        </a:spcAft>
                      </a:pPr>
                      <a:r>
                        <a:rPr lang="en-US" sz="1000">
                          <a:latin typeface="Arial"/>
                          <a:ea typeface="Calibri"/>
                          <a:cs typeface="Times New Roman"/>
                        </a:rPr>
                        <a:t>Tokologo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21/04/2015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No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1000">
                          <a:latin typeface="Arial"/>
                          <a:ea typeface="Calibri"/>
                          <a:cs typeface="Times New Roman"/>
                        </a:rPr>
                        <a:t>01/04/2015 </a:t>
                      </a:r>
                      <a:r>
                        <a:rPr lang="en-GB" sz="1000">
                          <a:latin typeface="Arial"/>
                          <a:ea typeface="Calibri"/>
                          <a:cs typeface="Times New Roman"/>
                        </a:rPr>
                        <a:t>notice boards &amp; libraries</a:t>
                      </a:r>
                      <a:endParaRPr lang="en-US" sz="1100">
                        <a:latin typeface="Calibri"/>
                        <a:ea typeface="Calibri"/>
                        <a:cs typeface="Times New Roman"/>
                      </a:endParaRPr>
                    </a:p>
                  </a:txBody>
                  <a:tcPr marL="68580" marR="68580" marT="0" marB="0"/>
                </a:tc>
              </a:tr>
              <a:tr h="738966">
                <a:tc>
                  <a:txBody>
                    <a:bodyPr/>
                    <a:lstStyle/>
                    <a:p>
                      <a:pPr algn="just">
                        <a:lnSpc>
                          <a:spcPct val="150000"/>
                        </a:lnSpc>
                        <a:spcAft>
                          <a:spcPts val="0"/>
                        </a:spcAft>
                      </a:pPr>
                      <a:endParaRPr lang="en-US" sz="1100" dirty="0">
                        <a:latin typeface="Calibri"/>
                        <a:ea typeface="Calibri"/>
                        <a:cs typeface="Times New Roman"/>
                      </a:endParaRPr>
                    </a:p>
                  </a:txBody>
                  <a:tcPr marL="68580" marR="68580" marT="0" marB="0"/>
                </a:tc>
                <a:tc>
                  <a:txBody>
                    <a:bodyPr/>
                    <a:lstStyle/>
                    <a:p>
                      <a:pPr algn="just">
                        <a:lnSpc>
                          <a:spcPct val="150000"/>
                        </a:lnSpc>
                        <a:spcAft>
                          <a:spcPts val="0"/>
                        </a:spcAft>
                      </a:pPr>
                      <a:r>
                        <a:rPr lang="en-US" sz="1000">
                          <a:latin typeface="Arial"/>
                          <a:ea typeface="Calibri"/>
                          <a:cs typeface="Times New Roman"/>
                        </a:rPr>
                        <a:t>Tswelopele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08/04/2015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1000">
                          <a:latin typeface="Arial"/>
                          <a:ea typeface="Calibri"/>
                          <a:cs typeface="Times New Roman"/>
                        </a:rPr>
                        <a:t>No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1000">
                          <a:latin typeface="Arial"/>
                          <a:ea typeface="Calibri"/>
                          <a:cs typeface="Times New Roman"/>
                        </a:rPr>
                        <a:t>01/04/2015 </a:t>
                      </a:r>
                      <a:r>
                        <a:rPr lang="en-GB" sz="1000">
                          <a:latin typeface="Arial"/>
                          <a:ea typeface="Calibri"/>
                          <a:cs typeface="Times New Roman"/>
                        </a:rPr>
                        <a:t>notice boards &amp; libraries</a:t>
                      </a:r>
                      <a:endParaRPr lang="en-US" sz="1100">
                        <a:latin typeface="Calibri"/>
                        <a:ea typeface="Calibri"/>
                        <a:cs typeface="Times New Roman"/>
                      </a:endParaRPr>
                    </a:p>
                  </a:txBody>
                  <a:tcPr marL="68580" marR="68580" marT="0" marB="0"/>
                </a:tc>
              </a:tr>
              <a:tr h="517277">
                <a:tc>
                  <a:txBody>
                    <a:bodyPr/>
                    <a:lstStyle/>
                    <a:p>
                      <a:pPr algn="just">
                        <a:lnSpc>
                          <a:spcPct val="115000"/>
                        </a:lnSpc>
                        <a:spcAft>
                          <a:spcPts val="0"/>
                        </a:spcAft>
                      </a:pP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Matjhabeng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20/04/2015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Municipal notice boards &amp; libraries</a:t>
                      </a:r>
                      <a:endParaRPr lang="en-US" sz="1100">
                        <a:latin typeface="Calibri"/>
                        <a:ea typeface="Calibri"/>
                        <a:cs typeface="Times New Roman"/>
                      </a:endParaRPr>
                    </a:p>
                  </a:txBody>
                  <a:tcPr marL="68580" marR="68580" marT="0" marB="0"/>
                </a:tc>
              </a:tr>
              <a:tr h="729762">
                <a:tc>
                  <a:txBody>
                    <a:bodyPr/>
                    <a:lstStyle/>
                    <a:p>
                      <a:pPr algn="just">
                        <a:lnSpc>
                          <a:spcPct val="115000"/>
                        </a:lnSpc>
                        <a:spcAft>
                          <a:spcPts val="0"/>
                        </a:spcAft>
                      </a:pP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Nala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dirty="0">
                          <a:latin typeface="Arial"/>
                          <a:ea typeface="Calibri"/>
                          <a:cs typeface="Times New Roman"/>
                        </a:rPr>
                        <a:t>No</a:t>
                      </a:r>
                      <a:endParaRPr lang="en-US"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37649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SECTION 129 TABLING, SUBMISSION &amp; PUBLICATION</a:t>
            </a:r>
            <a:endParaRPr lang="en-US" sz="36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59840923"/>
              </p:ext>
            </p:extLst>
          </p:nvPr>
        </p:nvGraphicFramePr>
        <p:xfrm>
          <a:off x="395536" y="692695"/>
          <a:ext cx="8424936" cy="4762833"/>
        </p:xfrm>
        <a:graphic>
          <a:graphicData uri="http://schemas.openxmlformats.org/drawingml/2006/table">
            <a:tbl>
              <a:tblPr firstRow="1" bandRow="1">
                <a:tableStyleId>{5C22544A-7EE6-4342-B048-85BDC9FD1C3A}</a:tableStyleId>
              </a:tblPr>
              <a:tblGrid>
                <a:gridCol w="1368152"/>
                <a:gridCol w="1080120"/>
                <a:gridCol w="1080120"/>
                <a:gridCol w="1224136"/>
                <a:gridCol w="1080120"/>
                <a:gridCol w="1512168"/>
                <a:gridCol w="1080120"/>
              </a:tblGrid>
              <a:tr h="776851">
                <a:tc>
                  <a:txBody>
                    <a:bodyPr/>
                    <a:lstStyle/>
                    <a:p>
                      <a:pPr algn="ctr">
                        <a:lnSpc>
                          <a:spcPct val="150000"/>
                        </a:lnSpc>
                        <a:spcAft>
                          <a:spcPts val="0"/>
                        </a:spcAft>
                      </a:pPr>
                      <a:r>
                        <a:rPr lang="en-ZA" sz="1200" dirty="0">
                          <a:effectLst/>
                          <a:latin typeface="Arial"/>
                          <a:ea typeface="Calibri"/>
                          <a:cs typeface="Times New Roman"/>
                        </a:rPr>
                        <a:t>MUNICIPALITY </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TABLING IN COUNCIL</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SUBMISSION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smtClean="0">
                          <a:effectLst/>
                          <a:latin typeface="Calibri"/>
                          <a:ea typeface="Calibri"/>
                          <a:cs typeface="Times New Roman"/>
                        </a:rPr>
                        <a:t>PUBLICATION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r>
              <a:tr h="519294">
                <a:tc rowSpan="7">
                  <a:txBody>
                    <a:bodyPr/>
                    <a:lstStyle/>
                    <a:p>
                      <a:pPr algn="just">
                        <a:lnSpc>
                          <a:spcPct val="150000"/>
                        </a:lnSpc>
                        <a:spcAft>
                          <a:spcPts val="0"/>
                        </a:spcAft>
                      </a:pPr>
                      <a:r>
                        <a:rPr lang="en-US" sz="900" dirty="0">
                          <a:latin typeface="Arial"/>
                          <a:ea typeface="Calibri"/>
                          <a:cs typeface="Times New Roman"/>
                        </a:rPr>
                        <a:t>Thabo </a:t>
                      </a:r>
                      <a:r>
                        <a:rPr lang="en-US" sz="900" dirty="0" err="1">
                          <a:latin typeface="Arial"/>
                          <a:ea typeface="Calibri"/>
                          <a:cs typeface="Times New Roman"/>
                        </a:rPr>
                        <a:t>Mofutsanyana</a:t>
                      </a:r>
                      <a:endParaRPr lang="en-US" sz="1100" dirty="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Thabo Mofutsanyana DM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30/03/2015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29/04/2015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02/04/2015 Free State News</a:t>
                      </a:r>
                      <a:endParaRPr lang="en-US" sz="1100">
                        <a:latin typeface="Calibri"/>
                        <a:ea typeface="Calibri"/>
                        <a:cs typeface="Times New Roman"/>
                      </a:endParaRPr>
                    </a:p>
                  </a:txBody>
                  <a:tcPr marL="68580" marR="68580" marT="0" marB="0"/>
                </a:tc>
              </a:tr>
              <a:tr h="504056">
                <a:tc vMerge="1">
                  <a:txBody>
                    <a:bodyPr/>
                    <a:lstStyle/>
                    <a:p>
                      <a:endParaRPr lang="en-US"/>
                    </a:p>
                  </a:txBody>
                  <a:tcPr/>
                </a:tc>
                <a:tc>
                  <a:txBody>
                    <a:bodyPr/>
                    <a:lstStyle/>
                    <a:p>
                      <a:pPr algn="just">
                        <a:lnSpc>
                          <a:spcPct val="150000"/>
                        </a:lnSpc>
                        <a:spcAft>
                          <a:spcPts val="0"/>
                        </a:spcAft>
                      </a:pPr>
                      <a:r>
                        <a:rPr lang="en-US" sz="900">
                          <a:latin typeface="Arial"/>
                          <a:ea typeface="Calibri"/>
                          <a:cs typeface="Times New Roman"/>
                        </a:rPr>
                        <a:t>Setsoto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28/05/2015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 tabled after the legislated date</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03/06/2015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02/06/2015 municipal website</a:t>
                      </a:r>
                      <a:endParaRPr lang="en-US" sz="1100">
                        <a:latin typeface="Calibri"/>
                        <a:ea typeface="Calibri"/>
                        <a:cs typeface="Times New Roman"/>
                      </a:endParaRPr>
                    </a:p>
                  </a:txBody>
                  <a:tcPr marL="68580" marR="68580" marT="0" marB="0"/>
                </a:tc>
              </a:tr>
              <a:tr h="504056">
                <a:tc vMerge="1">
                  <a:txBody>
                    <a:bodyPr/>
                    <a:lstStyle/>
                    <a:p>
                      <a:endParaRPr lang="en-US"/>
                    </a:p>
                  </a:txBody>
                  <a:tcPr/>
                </a:tc>
                <a:tc>
                  <a:txBody>
                    <a:bodyPr/>
                    <a:lstStyle/>
                    <a:p>
                      <a:pPr algn="just">
                        <a:lnSpc>
                          <a:spcPct val="150000"/>
                        </a:lnSpc>
                        <a:spcAft>
                          <a:spcPts val="0"/>
                        </a:spcAft>
                      </a:pPr>
                      <a:r>
                        <a:rPr lang="en-US" sz="900">
                          <a:latin typeface="Arial"/>
                          <a:ea typeface="Calibri"/>
                          <a:cs typeface="Times New Roman"/>
                        </a:rPr>
                        <a:t>Dihlabeng</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29/05/2015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 tabled after the legislated date</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10/06/2015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05/06/2015</a:t>
                      </a:r>
                      <a:r>
                        <a:rPr lang="en-GB" sz="900">
                          <a:latin typeface="Arial"/>
                          <a:ea typeface="Calibri"/>
                          <a:cs typeface="Times New Roman"/>
                        </a:rPr>
                        <a:t> Municipal notice boards &amp; libraries</a:t>
                      </a:r>
                      <a:endParaRPr lang="en-US" sz="1100">
                        <a:latin typeface="Calibri"/>
                        <a:ea typeface="Calibri"/>
                        <a:cs typeface="Times New Roman"/>
                      </a:endParaRPr>
                    </a:p>
                  </a:txBody>
                  <a:tcPr marL="68580" marR="68580" marT="0" marB="0"/>
                </a:tc>
              </a:tr>
              <a:tr h="504056">
                <a:tc vMerge="1">
                  <a:txBody>
                    <a:bodyPr/>
                    <a:lstStyle/>
                    <a:p>
                      <a:endParaRPr lang="en-US"/>
                    </a:p>
                  </a:txBody>
                  <a:tcPr/>
                </a:tc>
                <a:tc>
                  <a:txBody>
                    <a:bodyPr/>
                    <a:lstStyle/>
                    <a:p>
                      <a:pPr algn="just">
                        <a:lnSpc>
                          <a:spcPct val="150000"/>
                        </a:lnSpc>
                        <a:spcAft>
                          <a:spcPts val="0"/>
                        </a:spcAft>
                      </a:pPr>
                      <a:r>
                        <a:rPr lang="en-US" sz="900">
                          <a:latin typeface="Arial"/>
                          <a:ea typeface="Calibri"/>
                          <a:cs typeface="Times New Roman"/>
                        </a:rPr>
                        <a:t>Nketoana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30/04/2015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 tabled after the legislated date</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28/05/2015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01/06/2015 Municipal notice boards</a:t>
                      </a:r>
                      <a:endParaRPr lang="en-US" sz="1100">
                        <a:latin typeface="Calibri"/>
                        <a:ea typeface="Calibri"/>
                        <a:cs typeface="Times New Roman"/>
                      </a:endParaRPr>
                    </a:p>
                  </a:txBody>
                  <a:tcPr marL="68580" marR="68580" marT="0" marB="0"/>
                </a:tc>
              </a:tr>
              <a:tr h="572656">
                <a:tc vMerge="1">
                  <a:txBody>
                    <a:bodyPr/>
                    <a:lstStyle/>
                    <a:p>
                      <a:endParaRPr lang="en-US"/>
                    </a:p>
                  </a:txBody>
                  <a:tcPr/>
                </a:tc>
                <a:tc>
                  <a:txBody>
                    <a:bodyPr/>
                    <a:lstStyle/>
                    <a:p>
                      <a:pPr algn="just">
                        <a:lnSpc>
                          <a:spcPct val="150000"/>
                        </a:lnSpc>
                        <a:spcAft>
                          <a:spcPts val="0"/>
                        </a:spcAft>
                      </a:pPr>
                      <a:r>
                        <a:rPr lang="en-US" sz="900">
                          <a:latin typeface="Arial"/>
                          <a:ea typeface="Calibri"/>
                          <a:cs typeface="Times New Roman"/>
                        </a:rPr>
                        <a:t>Maluti-a-Phofung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19/03/2015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27/03/2015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24/03/2015 Municipal website</a:t>
                      </a:r>
                      <a:endParaRPr lang="en-US" sz="1100">
                        <a:latin typeface="Calibri"/>
                        <a:ea typeface="Calibri"/>
                        <a:cs typeface="Times New Roman"/>
                      </a:endParaRPr>
                    </a:p>
                  </a:txBody>
                  <a:tcPr marL="68580" marR="68580" marT="0" marB="0"/>
                </a:tc>
              </a:tr>
              <a:tr h="579472">
                <a:tc vMerge="1">
                  <a:txBody>
                    <a:bodyPr/>
                    <a:lstStyle/>
                    <a:p>
                      <a:endParaRPr lang="en-US"/>
                    </a:p>
                  </a:txBody>
                  <a:tcPr/>
                </a:tc>
                <a:tc>
                  <a:txBody>
                    <a:bodyPr/>
                    <a:lstStyle/>
                    <a:p>
                      <a:pPr algn="just">
                        <a:lnSpc>
                          <a:spcPct val="150000"/>
                        </a:lnSpc>
                        <a:spcAft>
                          <a:spcPts val="0"/>
                        </a:spcAft>
                      </a:pPr>
                      <a:r>
                        <a:rPr lang="en-US" sz="900">
                          <a:latin typeface="Arial"/>
                          <a:ea typeface="Calibri"/>
                          <a:cs typeface="Times New Roman"/>
                        </a:rPr>
                        <a:t>Phumelela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20/05/2015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24/04/2015 Public notices</a:t>
                      </a:r>
                      <a:endParaRPr lang="en-US" sz="1100">
                        <a:latin typeface="Calibri"/>
                        <a:ea typeface="Calibri"/>
                        <a:cs typeface="Times New Roman"/>
                      </a:endParaRPr>
                    </a:p>
                  </a:txBody>
                  <a:tcPr marL="68580" marR="68580" marT="0" marB="0"/>
                </a:tc>
              </a:tr>
              <a:tr h="576064">
                <a:tc vMerge="1">
                  <a:txBody>
                    <a:bodyPr/>
                    <a:lstStyle/>
                    <a:p>
                      <a:endParaRPr lang="en-US"/>
                    </a:p>
                  </a:txBody>
                  <a:tcPr/>
                </a:tc>
                <a:tc>
                  <a:txBody>
                    <a:bodyPr/>
                    <a:lstStyle/>
                    <a:p>
                      <a:pPr algn="just">
                        <a:lnSpc>
                          <a:spcPct val="150000"/>
                        </a:lnSpc>
                        <a:spcAft>
                          <a:spcPts val="0"/>
                        </a:spcAft>
                      </a:pPr>
                      <a:r>
                        <a:rPr lang="en-US" sz="900">
                          <a:latin typeface="Arial"/>
                          <a:ea typeface="Calibri"/>
                          <a:cs typeface="Times New Roman"/>
                        </a:rPr>
                        <a:t>Mantsopa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Yes </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24/04/2015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dirty="0">
                          <a:latin typeface="Arial"/>
                          <a:ea typeface="Calibri"/>
                          <a:cs typeface="Times New Roman"/>
                        </a:rPr>
                        <a:t>01/04/2015 Notice boards &amp; website</a:t>
                      </a:r>
                      <a:endParaRPr lang="en-US"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37649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SECTION 46 TABLING &amp; SUBMISSION</a:t>
            </a:r>
            <a:endParaRPr lang="en-US" sz="36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20344338"/>
              </p:ext>
            </p:extLst>
          </p:nvPr>
        </p:nvGraphicFramePr>
        <p:xfrm>
          <a:off x="395536" y="692695"/>
          <a:ext cx="8424936" cy="4227635"/>
        </p:xfrm>
        <a:graphic>
          <a:graphicData uri="http://schemas.openxmlformats.org/drawingml/2006/table">
            <a:tbl>
              <a:tblPr firstRow="1" bandRow="1">
                <a:tableStyleId>{5C22544A-7EE6-4342-B048-85BDC9FD1C3A}</a:tableStyleId>
              </a:tblPr>
              <a:tblGrid>
                <a:gridCol w="1368152"/>
                <a:gridCol w="1368152"/>
                <a:gridCol w="1080120"/>
                <a:gridCol w="1152128"/>
                <a:gridCol w="1152128"/>
                <a:gridCol w="1224136"/>
                <a:gridCol w="1080120"/>
              </a:tblGrid>
              <a:tr h="776851">
                <a:tc>
                  <a:txBody>
                    <a:bodyPr/>
                    <a:lstStyle/>
                    <a:p>
                      <a:pPr algn="ctr">
                        <a:lnSpc>
                          <a:spcPct val="150000"/>
                        </a:lnSpc>
                        <a:spcAft>
                          <a:spcPts val="0"/>
                        </a:spcAft>
                      </a:pPr>
                      <a:r>
                        <a:rPr lang="en-ZA" sz="1200" dirty="0">
                          <a:effectLst/>
                          <a:latin typeface="Arial"/>
                          <a:ea typeface="Calibri"/>
                          <a:cs typeface="Times New Roman"/>
                        </a:rPr>
                        <a:t>MUNICIPALITY </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TABLING IN COUNCIL</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SUBMISSION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smtClean="0">
                          <a:effectLst/>
                          <a:latin typeface="Calibri"/>
                          <a:ea typeface="Calibri"/>
                          <a:cs typeface="Times New Roman"/>
                        </a:rPr>
                        <a:t>PUBLICATION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r>
              <a:tr h="591302">
                <a:tc rowSpan="5">
                  <a:txBody>
                    <a:bodyPr/>
                    <a:lstStyle/>
                    <a:p>
                      <a:pPr algn="just">
                        <a:lnSpc>
                          <a:spcPct val="150000"/>
                        </a:lnSpc>
                        <a:spcAft>
                          <a:spcPts val="0"/>
                        </a:spcAft>
                      </a:pPr>
                      <a:r>
                        <a:rPr lang="en-US" sz="900" dirty="0" err="1">
                          <a:latin typeface="Arial"/>
                          <a:ea typeface="Calibri"/>
                          <a:cs typeface="Times New Roman"/>
                        </a:rPr>
                        <a:t>Fezile</a:t>
                      </a:r>
                      <a:r>
                        <a:rPr lang="en-US" sz="900" dirty="0">
                          <a:latin typeface="Arial"/>
                          <a:ea typeface="Calibri"/>
                          <a:cs typeface="Times New Roman"/>
                        </a:rPr>
                        <a:t> </a:t>
                      </a:r>
                      <a:r>
                        <a:rPr lang="en-US" sz="900" dirty="0" err="1">
                          <a:latin typeface="Arial"/>
                          <a:ea typeface="Calibri"/>
                          <a:cs typeface="Times New Roman"/>
                        </a:rPr>
                        <a:t>Dabi</a:t>
                      </a:r>
                      <a:r>
                        <a:rPr lang="en-US" sz="900" dirty="0">
                          <a:latin typeface="Arial"/>
                          <a:ea typeface="Calibri"/>
                          <a:cs typeface="Times New Roman"/>
                        </a:rPr>
                        <a:t> </a:t>
                      </a:r>
                      <a:endParaRPr lang="en-US" sz="1100" dirty="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Fezile Dabi DM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01/04/2015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01/04/2015 </a:t>
                      </a:r>
                      <a:r>
                        <a:rPr lang="en-GB" sz="900">
                          <a:latin typeface="Arial"/>
                          <a:ea typeface="Calibri"/>
                          <a:cs typeface="Times New Roman"/>
                        </a:rPr>
                        <a:t>Municipal </a:t>
                      </a:r>
                      <a:r>
                        <a:rPr lang="en-US" sz="900">
                          <a:latin typeface="Arial"/>
                          <a:ea typeface="Calibri"/>
                          <a:cs typeface="Times New Roman"/>
                        </a:rPr>
                        <a:t>website.</a:t>
                      </a:r>
                      <a:endParaRPr lang="en-US" sz="1100">
                        <a:latin typeface="Calibri"/>
                        <a:ea typeface="Calibri"/>
                        <a:cs typeface="Times New Roman"/>
                      </a:endParaRPr>
                    </a:p>
                  </a:txBody>
                  <a:tcPr marL="68580" marR="68580" marT="0" marB="0"/>
                </a:tc>
              </a:tr>
              <a:tr h="776851">
                <a:tc vMerge="1">
                  <a:txBody>
                    <a:bodyPr/>
                    <a:lstStyle/>
                    <a:p>
                      <a:endParaRPr lang="en-US"/>
                    </a:p>
                  </a:txBody>
                  <a:tcPr/>
                </a:tc>
                <a:tc>
                  <a:txBody>
                    <a:bodyPr/>
                    <a:lstStyle/>
                    <a:p>
                      <a:pPr algn="just">
                        <a:lnSpc>
                          <a:spcPct val="150000"/>
                        </a:lnSpc>
                        <a:spcAft>
                          <a:spcPts val="0"/>
                        </a:spcAft>
                      </a:pPr>
                      <a:r>
                        <a:rPr lang="en-US" sz="900">
                          <a:latin typeface="Arial"/>
                          <a:ea typeface="Calibri"/>
                          <a:cs typeface="Times New Roman"/>
                        </a:rPr>
                        <a:t>Moqhaka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27/05/2015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30/06/2015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r>
              <a:tr h="528929">
                <a:tc vMerge="1">
                  <a:txBody>
                    <a:bodyPr/>
                    <a:lstStyle/>
                    <a:p>
                      <a:endParaRPr lang="en-US"/>
                    </a:p>
                  </a:txBody>
                  <a:tcPr/>
                </a:tc>
                <a:tc>
                  <a:txBody>
                    <a:bodyPr/>
                    <a:lstStyle/>
                    <a:p>
                      <a:pPr algn="just">
                        <a:lnSpc>
                          <a:spcPct val="150000"/>
                        </a:lnSpc>
                        <a:spcAft>
                          <a:spcPts val="0"/>
                        </a:spcAft>
                      </a:pPr>
                      <a:r>
                        <a:rPr lang="en-US" sz="900">
                          <a:latin typeface="Arial"/>
                          <a:ea typeface="Calibri"/>
                          <a:cs typeface="Times New Roman"/>
                        </a:rPr>
                        <a:t>Ngwathe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14/04/2015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 tabled after the legislated date</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16/04/2015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30/04/2015 Dumelang News</a:t>
                      </a:r>
                      <a:endParaRPr lang="en-US" sz="1100">
                        <a:latin typeface="Calibri"/>
                        <a:ea typeface="Calibri"/>
                        <a:cs typeface="Times New Roman"/>
                      </a:endParaRPr>
                    </a:p>
                  </a:txBody>
                  <a:tcPr marL="68580" marR="68580" marT="0" marB="0"/>
                </a:tc>
              </a:tr>
              <a:tr h="776851">
                <a:tc vMerge="1">
                  <a:txBody>
                    <a:bodyPr/>
                    <a:lstStyle/>
                    <a:p>
                      <a:endParaRPr lang="en-US"/>
                    </a:p>
                  </a:txBody>
                  <a:tcPr/>
                </a:tc>
                <a:tc>
                  <a:txBody>
                    <a:bodyPr/>
                    <a:lstStyle/>
                    <a:p>
                      <a:pPr algn="just">
                        <a:lnSpc>
                          <a:spcPct val="150000"/>
                        </a:lnSpc>
                        <a:spcAft>
                          <a:spcPts val="0"/>
                        </a:spcAft>
                      </a:pPr>
                      <a:r>
                        <a:rPr lang="en-US" sz="900">
                          <a:latin typeface="Arial"/>
                          <a:ea typeface="Calibri"/>
                          <a:cs typeface="Times New Roman"/>
                        </a:rPr>
                        <a:t>Metsimaholo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20/05/2015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10/04/2015 Dumelang News</a:t>
                      </a:r>
                      <a:endParaRPr lang="en-US" sz="1100">
                        <a:latin typeface="Calibri"/>
                        <a:ea typeface="Calibri"/>
                        <a:cs typeface="Times New Roman"/>
                      </a:endParaRPr>
                    </a:p>
                  </a:txBody>
                  <a:tcPr marL="68580" marR="68580" marT="0" marB="0"/>
                </a:tc>
              </a:tr>
              <a:tr h="776851">
                <a:tc vMerge="1">
                  <a:txBody>
                    <a:bodyPr/>
                    <a:lstStyle/>
                    <a:p>
                      <a:endParaRPr lang="en-US"/>
                    </a:p>
                  </a:txBody>
                  <a:tcPr/>
                </a:tc>
                <a:tc>
                  <a:txBody>
                    <a:bodyPr/>
                    <a:lstStyle/>
                    <a:p>
                      <a:pPr algn="just">
                        <a:lnSpc>
                          <a:spcPct val="150000"/>
                        </a:lnSpc>
                        <a:spcAft>
                          <a:spcPts val="0"/>
                        </a:spcAft>
                      </a:pPr>
                      <a:r>
                        <a:rPr lang="en-US" sz="900">
                          <a:latin typeface="Arial"/>
                          <a:ea typeface="Calibri"/>
                          <a:cs typeface="Times New Roman"/>
                        </a:rPr>
                        <a:t>Mafube LM</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31/03/2015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08/04/2015</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GB" sz="9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50000"/>
                        </a:lnSpc>
                        <a:spcAft>
                          <a:spcPts val="0"/>
                        </a:spcAft>
                      </a:pPr>
                      <a:r>
                        <a:rPr lang="en-US" sz="900" dirty="0">
                          <a:latin typeface="Arial"/>
                          <a:ea typeface="Calibri"/>
                          <a:cs typeface="Times New Roman"/>
                        </a:rPr>
                        <a:t>01/04/2015 Frankfort Herald</a:t>
                      </a:r>
                      <a:endParaRPr lang="en-US"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37649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18488" cy="620688"/>
          </a:xfrm>
        </p:spPr>
        <p:txBody>
          <a:bodyPr/>
          <a:lstStyle/>
          <a:p>
            <a:endParaRPr lang="en-US" dirty="0"/>
          </a:p>
        </p:txBody>
      </p:sp>
      <p:sp>
        <p:nvSpPr>
          <p:cNvPr id="3" name="Content Placeholder 2"/>
          <p:cNvSpPr>
            <a:spLocks noGrp="1"/>
          </p:cNvSpPr>
          <p:nvPr>
            <p:ph idx="1"/>
          </p:nvPr>
        </p:nvSpPr>
        <p:spPr/>
        <p:txBody>
          <a:bodyPr/>
          <a:lstStyle/>
          <a:p>
            <a:r>
              <a:rPr lang="en-US" dirty="0" smtClean="0">
                <a:solidFill>
                  <a:schemeClr val="tx1"/>
                </a:solidFill>
              </a:rPr>
              <a:t>According to Sec 132 of the MFMA, the final annual report with the Oversight report must be submitted to the Legislature and the  MEC must monitor compliance</a:t>
            </a:r>
            <a:r>
              <a:rPr lang="en-US" dirty="0" smtClean="0"/>
              <a:t>.</a:t>
            </a:r>
          </a:p>
          <a:p>
            <a:r>
              <a:rPr lang="en-US" dirty="0" smtClean="0"/>
              <a:t>Out of 24 municipalities, only Letsemeng and Naledi Local municipalities submitted their reports to the Legislature.</a:t>
            </a:r>
          </a:p>
          <a:p>
            <a:endParaRPr lang="en-US" dirty="0" smtClean="0"/>
          </a:p>
          <a:p>
            <a:endParaRPr lang="en-US" dirty="0"/>
          </a:p>
        </p:txBody>
      </p:sp>
      <p:sp>
        <p:nvSpPr>
          <p:cNvPr id="4" name="Title 1"/>
          <p:cNvSpPr txBox="1">
            <a:spLocks/>
          </p:cNvSpPr>
          <p:nvPr/>
        </p:nvSpPr>
        <p:spPr bwMode="auto">
          <a:xfrm>
            <a:off x="0" y="0"/>
            <a:ext cx="9144000" cy="571480"/>
          </a:xfrm>
          <a:prstGeom prst="rect">
            <a:avLst/>
          </a:prstGeom>
          <a:solidFill>
            <a:srgbClr val="B0B478"/>
          </a:solidFill>
          <a:ln w="9525">
            <a:noFill/>
            <a:round/>
            <a:headEnd/>
            <a:tailEnd/>
          </a:ln>
        </p:spPr>
        <p:style>
          <a:lnRef idx="0">
            <a:schemeClr val="accent6"/>
          </a:lnRef>
          <a:fillRef idx="3">
            <a:schemeClr val="accent6"/>
          </a:fillRef>
          <a:effectRef idx="3">
            <a:schemeClr val="accent6"/>
          </a:effectRef>
          <a:fontRef idx="minor">
            <a:schemeClr val="lt1"/>
          </a:fontRef>
        </p:style>
        <p:txBody>
          <a:bodyPr vert="horz" wrap="square" lIns="90000" tIns="46800" rIns="90000" bIns="46800" numCol="1" rtlCol="0" anchor="ctr" anchorCtr="0" compatLnSpc="1">
            <a:prstTxWarp prst="textNoShape">
              <a:avLst/>
            </a:prstTxWarp>
            <a:normAutofit fontScale="90000" lnSpcReduction="10000"/>
          </a:bodyPr>
          <a:lstStyle>
            <a:lvl1pPr algn="ctr" defTabSz="449263" rtl="0" eaLnBrk="0" fontAlgn="base" hangingPunct="0">
              <a:lnSpc>
                <a:spcPct val="98000"/>
              </a:lnSpc>
              <a:spcBef>
                <a:spcPct val="0"/>
              </a:spcBef>
              <a:spcAft>
                <a:spcPct val="0"/>
              </a:spcAft>
              <a:buClr>
                <a:srgbClr val="000000"/>
              </a:buClr>
              <a:buSzPct val="100000"/>
              <a:buFont typeface="Times New Roman" pitchFamily="18" charset="0"/>
              <a:defRPr sz="4400">
                <a:solidFill>
                  <a:schemeClr val="lt1"/>
                </a:solidFill>
                <a:latin typeface="+mn-lt"/>
                <a:ea typeface="+mn-ea"/>
                <a:cs typeface="+mn-cs"/>
              </a:defRPr>
            </a:lvl1pPr>
            <a:lvl2pPr algn="ctr" defTabSz="449263" rtl="0" eaLnBrk="0" fontAlgn="base" hangingPunct="0">
              <a:lnSpc>
                <a:spcPct val="98000"/>
              </a:lnSpc>
              <a:spcBef>
                <a:spcPct val="0"/>
              </a:spcBef>
              <a:spcAft>
                <a:spcPct val="0"/>
              </a:spcAft>
              <a:buClr>
                <a:srgbClr val="000000"/>
              </a:buClr>
              <a:buSzPct val="100000"/>
              <a:buFont typeface="Times New Roman" pitchFamily="18" charset="0"/>
              <a:defRPr sz="4400">
                <a:solidFill>
                  <a:schemeClr val="lt1"/>
                </a:solidFill>
                <a:latin typeface="+mn-lt"/>
                <a:ea typeface="+mn-ea"/>
                <a:cs typeface="+mn-cs"/>
              </a:defRPr>
            </a:lvl2pPr>
            <a:lvl3pPr algn="ctr" defTabSz="449263" rtl="0" eaLnBrk="0" fontAlgn="base" hangingPunct="0">
              <a:lnSpc>
                <a:spcPct val="98000"/>
              </a:lnSpc>
              <a:spcBef>
                <a:spcPct val="0"/>
              </a:spcBef>
              <a:spcAft>
                <a:spcPct val="0"/>
              </a:spcAft>
              <a:buClr>
                <a:srgbClr val="000000"/>
              </a:buClr>
              <a:buSzPct val="100000"/>
              <a:buFont typeface="Times New Roman" pitchFamily="18" charset="0"/>
              <a:defRPr sz="4400">
                <a:solidFill>
                  <a:schemeClr val="lt1"/>
                </a:solidFill>
                <a:latin typeface="+mn-lt"/>
                <a:ea typeface="+mn-ea"/>
                <a:cs typeface="+mn-cs"/>
              </a:defRPr>
            </a:lvl3pPr>
            <a:lvl4pPr algn="ctr" defTabSz="449263" rtl="0" eaLnBrk="0" fontAlgn="base" hangingPunct="0">
              <a:lnSpc>
                <a:spcPct val="98000"/>
              </a:lnSpc>
              <a:spcBef>
                <a:spcPct val="0"/>
              </a:spcBef>
              <a:spcAft>
                <a:spcPct val="0"/>
              </a:spcAft>
              <a:buClr>
                <a:srgbClr val="000000"/>
              </a:buClr>
              <a:buSzPct val="100000"/>
              <a:buFont typeface="Times New Roman" pitchFamily="18" charset="0"/>
              <a:defRPr sz="4400">
                <a:solidFill>
                  <a:schemeClr val="lt1"/>
                </a:solidFill>
                <a:latin typeface="+mn-lt"/>
                <a:ea typeface="+mn-ea"/>
                <a:cs typeface="+mn-cs"/>
              </a:defRPr>
            </a:lvl4pPr>
            <a:lvl5pPr algn="ctr" defTabSz="449263" rtl="0" eaLnBrk="0" fontAlgn="base" hangingPunct="0">
              <a:lnSpc>
                <a:spcPct val="98000"/>
              </a:lnSpc>
              <a:spcBef>
                <a:spcPct val="0"/>
              </a:spcBef>
              <a:spcAft>
                <a:spcPct val="0"/>
              </a:spcAft>
              <a:buClr>
                <a:srgbClr val="000000"/>
              </a:buClr>
              <a:buSzPct val="100000"/>
              <a:buFont typeface="Times New Roman" pitchFamily="18" charset="0"/>
              <a:defRPr sz="4400">
                <a:solidFill>
                  <a:schemeClr val="lt1"/>
                </a:solidFill>
                <a:latin typeface="+mn-lt"/>
                <a:ea typeface="+mn-ea"/>
                <a:cs typeface="+mn-cs"/>
              </a:defRPr>
            </a:lvl5pPr>
            <a:lvl6pPr marL="25146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chemeClr val="lt1"/>
                </a:solidFill>
                <a:latin typeface="+mn-lt"/>
                <a:ea typeface="+mn-ea"/>
                <a:cs typeface="+mn-cs"/>
              </a:defRPr>
            </a:lvl6pPr>
            <a:lvl7pPr marL="29718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chemeClr val="lt1"/>
                </a:solidFill>
                <a:latin typeface="+mn-lt"/>
                <a:ea typeface="+mn-ea"/>
                <a:cs typeface="+mn-cs"/>
              </a:defRPr>
            </a:lvl7pPr>
            <a:lvl8pPr marL="34290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chemeClr val="lt1"/>
                </a:solidFill>
                <a:latin typeface="+mn-lt"/>
                <a:ea typeface="+mn-ea"/>
                <a:cs typeface="+mn-cs"/>
              </a:defRPr>
            </a:lvl8pPr>
            <a:lvl9pPr marL="3886200" indent="-228600" algn="ctr" defTabSz="449263" rtl="0" fontAlgn="base">
              <a:lnSpc>
                <a:spcPct val="98000"/>
              </a:lnSpc>
              <a:spcBef>
                <a:spcPct val="0"/>
              </a:spcBef>
              <a:spcAft>
                <a:spcPct val="0"/>
              </a:spcAft>
              <a:buClr>
                <a:srgbClr val="000000"/>
              </a:buClr>
              <a:buSzPct val="100000"/>
              <a:buFont typeface="Times New Roman" pitchFamily="18" charset="0"/>
              <a:defRPr sz="4400">
                <a:solidFill>
                  <a:schemeClr val="lt1"/>
                </a:solidFill>
                <a:latin typeface="+mn-lt"/>
                <a:ea typeface="+mn-ea"/>
                <a:cs typeface="+mn-cs"/>
              </a:defRPr>
            </a:lvl9pPr>
          </a:lstStyle>
          <a:p>
            <a:pPr eaLnBrk="1" fontAlgn="auto" hangingPunct="1">
              <a:spcAft>
                <a:spcPts val="0"/>
              </a:spcAft>
              <a:defRPr/>
            </a:pPr>
            <a:r>
              <a:rPr lang="en-US" sz="3600" b="1" dirty="0">
                <a:solidFill>
                  <a:schemeClr val="tx1"/>
                </a:solidFill>
              </a:rPr>
              <a:t>SUBMISSION TO THE LEGISLATURE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SUPPORT PROVIDED TO MUNICIPALITIES</a:t>
            </a:r>
            <a:endParaRPr lang="en-US" sz="36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pPr lvl="0"/>
            <a:endParaRPr lang="en-GB" sz="2400" dirty="0" smtClean="0"/>
          </a:p>
          <a:p>
            <a:pPr lvl="0"/>
            <a:r>
              <a:rPr lang="en-GB" sz="2400" dirty="0" smtClean="0"/>
              <a:t>Reminders sent to municipalities</a:t>
            </a:r>
            <a:endParaRPr lang="en-US" sz="2400" dirty="0" smtClean="0"/>
          </a:p>
          <a:p>
            <a:pPr lvl="0"/>
            <a:r>
              <a:rPr lang="en-GB" sz="2400" dirty="0" smtClean="0"/>
              <a:t>PMS Assessment workshops held with municipalities from July 2013 – August 2013 to ensure alignment with the National Key Performance Indicators</a:t>
            </a:r>
          </a:p>
          <a:p>
            <a:pPr lvl="0"/>
            <a:r>
              <a:rPr lang="en-GB" sz="2400" dirty="0" smtClean="0"/>
              <a:t>The Department launched a Provincial PMS Forum in June 2015 aimed at addressing some of the challenges that municipalities are facing  and will continue to work with relevant stakeholders to achieve a hundred percent compliance.</a:t>
            </a:r>
            <a:endParaRPr lang="en-US" sz="2400" dirty="0" smtClean="0"/>
          </a:p>
          <a:p>
            <a:endParaRPr lang="en-US" sz="2400" b="1" dirty="0" smtClean="0"/>
          </a:p>
        </p:txBody>
      </p:sp>
    </p:spTree>
    <p:extLst>
      <p:ext uri="{BB962C8B-B14F-4D97-AF65-F5344CB8AC3E}">
        <p14:creationId xmlns:p14="http://schemas.microsoft.com/office/powerpoint/2010/main" xmlns="" val="3391258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PRESENTATION OUTLINE</a:t>
            </a:r>
            <a:endParaRPr lang="en-US" sz="3600" dirty="0">
              <a:solidFill>
                <a:schemeClr val="tx1"/>
              </a:solidFill>
            </a:endParaRPr>
          </a:p>
        </p:txBody>
      </p:sp>
      <p:sp>
        <p:nvSpPr>
          <p:cNvPr id="3" name="Content Placeholder 2"/>
          <p:cNvSpPr>
            <a:spLocks noGrp="1"/>
          </p:cNvSpPr>
          <p:nvPr>
            <p:ph idx="1"/>
          </p:nvPr>
        </p:nvSpPr>
        <p:spPr>
          <a:xfrm>
            <a:off x="462756" y="764704"/>
            <a:ext cx="8218488" cy="4514850"/>
          </a:xfrm>
        </p:spPr>
        <p:txBody>
          <a:bodyPr/>
          <a:lstStyle/>
          <a:p>
            <a:r>
              <a:rPr lang="en-ZA" sz="2400" dirty="0" smtClean="0"/>
              <a:t>Legislative Requirements</a:t>
            </a:r>
          </a:p>
          <a:p>
            <a:pPr lvl="1"/>
            <a:r>
              <a:rPr lang="en-ZA" sz="2000" dirty="0" smtClean="0"/>
              <a:t>Section 46 Reports Submission</a:t>
            </a:r>
          </a:p>
          <a:p>
            <a:pPr lvl="1"/>
            <a:r>
              <a:rPr lang="en-ZA" sz="2000" dirty="0" smtClean="0"/>
              <a:t>Section 129 Reports</a:t>
            </a:r>
          </a:p>
          <a:p>
            <a:pPr lvl="1"/>
            <a:r>
              <a:rPr lang="en-ZA" sz="2000" dirty="0" smtClean="0"/>
              <a:t>Section 47 Report: Progress</a:t>
            </a:r>
          </a:p>
          <a:p>
            <a:pPr lvl="1"/>
            <a:r>
              <a:rPr lang="en-ZA" sz="2000" dirty="0" smtClean="0"/>
              <a:t>Support provided to municipalities</a:t>
            </a:r>
          </a:p>
          <a:p>
            <a:pPr lvl="1"/>
            <a:r>
              <a:rPr lang="en-ZA" sz="2000" dirty="0" smtClean="0"/>
              <a:t>Challenges </a:t>
            </a:r>
          </a:p>
          <a:p>
            <a:r>
              <a:rPr lang="en-US" sz="2400" dirty="0"/>
              <a:t>Analysis per Output</a:t>
            </a:r>
            <a:endParaRPr lang="en-ZA" sz="2400" dirty="0"/>
          </a:p>
          <a:p>
            <a:endParaRPr lang="en-ZA" sz="2400" dirty="0"/>
          </a:p>
          <a:p>
            <a:pPr marL="0" indent="0">
              <a:buNone/>
            </a:pPr>
            <a:endParaRPr lang="en-Z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CHALLENGES</a:t>
            </a:r>
            <a:endParaRPr lang="en-US" sz="36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endParaRPr lang="en-US" sz="2800" dirty="0" smtClean="0"/>
          </a:p>
          <a:p>
            <a:pPr>
              <a:buNone/>
            </a:pPr>
            <a:endParaRPr lang="en-US" sz="2800" dirty="0" smtClean="0"/>
          </a:p>
          <a:p>
            <a:r>
              <a:rPr lang="en-US" sz="2800" dirty="0" smtClean="0"/>
              <a:t>Non-compliance with legislated dates for submission</a:t>
            </a:r>
          </a:p>
          <a:p>
            <a:r>
              <a:rPr lang="en-US" sz="2800" dirty="0" smtClean="0"/>
              <a:t>The conclusion that can be drawn from the above is that although the figure of tabling the reports is high, municipalities do not give the same regard to submitting and publicizing their reports.</a:t>
            </a:r>
          </a:p>
          <a:p>
            <a:endParaRPr lang="en-US" sz="2800" dirty="0" smtClean="0"/>
          </a:p>
          <a:p>
            <a:endParaRPr lang="en-US" sz="2800" dirty="0" smtClean="0"/>
          </a:p>
          <a:p>
            <a:pPr>
              <a:buNone/>
            </a:pPr>
            <a:endParaRPr lang="en-US" sz="2800" dirty="0" smtClean="0"/>
          </a:p>
          <a:p>
            <a:endParaRPr lang="en-US" sz="2800" dirty="0" smtClean="0"/>
          </a:p>
        </p:txBody>
      </p:sp>
    </p:spTree>
    <p:extLst>
      <p:ext uri="{BB962C8B-B14F-4D97-AF65-F5344CB8AC3E}">
        <p14:creationId xmlns:p14="http://schemas.microsoft.com/office/powerpoint/2010/main" xmlns="" val="3621092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Analysis per Output</a:t>
            </a:r>
            <a:endParaRPr lang="en-US" sz="36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endParaRPr lang="en-US" sz="2800" dirty="0" smtClean="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165179" y="764704"/>
            <a:ext cx="8781594" cy="3970318"/>
          </a:xfrm>
          <a:prstGeom prst="rect">
            <a:avLst/>
          </a:prstGeom>
        </p:spPr>
        <p:txBody>
          <a:bodyPr wrap="square">
            <a:spAutoFit/>
          </a:bodyPr>
          <a:lstStyle/>
          <a:p>
            <a:pPr marL="285750" indent="-285750" algn="just">
              <a:buFont typeface="Arial" pitchFamily="34" charset="0"/>
              <a:buChar char="•"/>
            </a:pPr>
            <a:r>
              <a:rPr lang="en-US" dirty="0" smtClean="0">
                <a:solidFill>
                  <a:schemeClr val="tx1"/>
                </a:solidFill>
              </a:rPr>
              <a:t>COGTA </a:t>
            </a:r>
            <a:r>
              <a:rPr lang="en-US" dirty="0">
                <a:solidFill>
                  <a:schemeClr val="tx1"/>
                </a:solidFill>
              </a:rPr>
              <a:t>has undertaken to monitor and evaluate cooperation amongst government stakeholders to achieve improved service delivery.  </a:t>
            </a:r>
            <a:endParaRPr lang="en-US" dirty="0" smtClean="0">
              <a:solidFill>
                <a:schemeClr val="tx1"/>
              </a:solidFill>
            </a:endParaRPr>
          </a:p>
          <a:p>
            <a:pPr marL="285750" indent="-285750" algn="just">
              <a:buFont typeface="Arial" pitchFamily="34" charset="0"/>
              <a:buChar char="•"/>
            </a:pPr>
            <a:endParaRPr lang="en-US" dirty="0" smtClean="0">
              <a:solidFill>
                <a:schemeClr val="tx1"/>
              </a:solidFill>
            </a:endParaRPr>
          </a:p>
          <a:p>
            <a:pPr marL="285750" indent="-285750" algn="just">
              <a:buFont typeface="Arial" pitchFamily="34" charset="0"/>
              <a:buChar char="•"/>
            </a:pPr>
            <a:r>
              <a:rPr lang="en-US" dirty="0" smtClean="0">
                <a:solidFill>
                  <a:schemeClr val="tx1"/>
                </a:solidFill>
              </a:rPr>
              <a:t>COGTA’s </a:t>
            </a:r>
            <a:r>
              <a:rPr lang="en-US" dirty="0">
                <a:solidFill>
                  <a:schemeClr val="tx1"/>
                </a:solidFill>
              </a:rPr>
              <a:t>approach is aligned to the principles of the Presidency’s document on Improving Government Performance which is to:</a:t>
            </a:r>
            <a:endParaRPr lang="en-ZA" dirty="0">
              <a:solidFill>
                <a:schemeClr val="tx1"/>
              </a:solidFill>
            </a:endParaRPr>
          </a:p>
          <a:p>
            <a:pPr marL="1028700" lvl="1" algn="just">
              <a:buFont typeface="Arial" pitchFamily="34" charset="0"/>
              <a:buChar char="•"/>
            </a:pPr>
            <a:r>
              <a:rPr lang="en-US" dirty="0">
                <a:solidFill>
                  <a:schemeClr val="tx1"/>
                </a:solidFill>
              </a:rPr>
              <a:t>Strengthen our ability to cooperate across the three spheres of government and work as a single delivery machine.</a:t>
            </a:r>
            <a:endParaRPr lang="en-ZA" dirty="0">
              <a:solidFill>
                <a:schemeClr val="tx1"/>
              </a:solidFill>
            </a:endParaRPr>
          </a:p>
          <a:p>
            <a:pPr marL="1028700" lvl="1" algn="just">
              <a:buFont typeface="Arial" pitchFamily="34" charset="0"/>
              <a:buChar char="•"/>
            </a:pPr>
            <a:r>
              <a:rPr lang="en-US" dirty="0">
                <a:solidFill>
                  <a:schemeClr val="tx1"/>
                </a:solidFill>
              </a:rPr>
              <a:t>Build a partnership between government and civil society so that we can work together to achieve our goal of a better life.</a:t>
            </a:r>
            <a:endParaRPr lang="en-ZA" dirty="0">
              <a:solidFill>
                <a:schemeClr val="tx1"/>
              </a:solidFill>
            </a:endParaRPr>
          </a:p>
          <a:p>
            <a:pPr algn="just"/>
            <a:r>
              <a:rPr lang="en-US" dirty="0">
                <a:solidFill>
                  <a:schemeClr val="tx1"/>
                </a:solidFill>
              </a:rPr>
              <a:t> </a:t>
            </a:r>
            <a:endParaRPr lang="en-ZA" dirty="0">
              <a:solidFill>
                <a:schemeClr val="tx1"/>
              </a:solidFill>
            </a:endParaRPr>
          </a:p>
          <a:p>
            <a:pPr algn="just"/>
            <a:r>
              <a:rPr lang="en-US" dirty="0">
                <a:solidFill>
                  <a:schemeClr val="tx1"/>
                </a:solidFill>
              </a:rPr>
              <a:t>According to the Presidency, the outcome performance system is not limited to measuring outcomes and outputs, it is meant </a:t>
            </a:r>
            <a:r>
              <a:rPr lang="en-US" dirty="0" smtClean="0">
                <a:solidFill>
                  <a:schemeClr val="tx1"/>
                </a:solidFill>
              </a:rPr>
              <a:t>to serve </a:t>
            </a:r>
            <a:r>
              <a:rPr lang="en-US" dirty="0">
                <a:solidFill>
                  <a:schemeClr val="tx1"/>
                </a:solidFill>
              </a:rPr>
              <a:t>as a mechanism to guide the direction of policy implementation; </a:t>
            </a:r>
            <a:r>
              <a:rPr lang="en-US" dirty="0" smtClean="0">
                <a:solidFill>
                  <a:schemeClr val="tx1"/>
                </a:solidFill>
              </a:rPr>
              <a:t>and ensure </a:t>
            </a:r>
            <a:r>
              <a:rPr lang="en-US" dirty="0">
                <a:solidFill>
                  <a:schemeClr val="tx1"/>
                </a:solidFill>
              </a:rPr>
              <a:t>that we are doing what matters the most. </a:t>
            </a:r>
            <a:endParaRPr lang="en-ZA" dirty="0">
              <a:solidFill>
                <a:schemeClr val="tx1"/>
              </a:solidFill>
            </a:endParaRPr>
          </a:p>
          <a:p>
            <a:r>
              <a:rPr lang="en-US" dirty="0">
                <a:solidFill>
                  <a:schemeClr val="tx1"/>
                </a:solidFill>
              </a:rPr>
              <a:t> </a:t>
            </a:r>
            <a:r>
              <a:rPr lang="en-US" dirty="0" smtClean="0">
                <a:solidFill>
                  <a:schemeClr val="tx1"/>
                </a:solidFill>
              </a:rPr>
              <a:t> </a:t>
            </a:r>
            <a:endParaRPr lang="en-ZA" dirty="0">
              <a:solidFill>
                <a:schemeClr val="tx1"/>
              </a:solidFill>
            </a:endParaRPr>
          </a:p>
        </p:txBody>
      </p:sp>
    </p:spTree>
    <p:extLst>
      <p:ext uri="{BB962C8B-B14F-4D97-AF65-F5344CB8AC3E}">
        <p14:creationId xmlns:p14="http://schemas.microsoft.com/office/powerpoint/2010/main" xmlns="" val="3820305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Analysis per Output</a:t>
            </a:r>
            <a:endParaRPr lang="en-US" sz="36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endParaRPr lang="en-US" sz="2800" dirty="0" smtClean="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104123" y="620688"/>
            <a:ext cx="8856984" cy="3693319"/>
          </a:xfrm>
          <a:prstGeom prst="rect">
            <a:avLst/>
          </a:prstGeom>
        </p:spPr>
        <p:txBody>
          <a:bodyPr wrap="square">
            <a:spAutoFit/>
          </a:bodyPr>
          <a:lstStyle/>
          <a:p>
            <a:pPr marL="285750" indent="-285750">
              <a:buFont typeface="Arial" pitchFamily="34" charset="0"/>
              <a:buChar char="•"/>
            </a:pPr>
            <a:r>
              <a:rPr lang="en-US" dirty="0" smtClean="0">
                <a:solidFill>
                  <a:schemeClr val="tx1"/>
                </a:solidFill>
              </a:rPr>
              <a:t>It </a:t>
            </a:r>
            <a:r>
              <a:rPr lang="en-US" dirty="0">
                <a:solidFill>
                  <a:schemeClr val="tx1"/>
                </a:solidFill>
              </a:rPr>
              <a:t>was therefore important that government identify priorities which will bring the vision and reality closer together, hence the identification of twelve outcomes, which inform the MTSF</a:t>
            </a:r>
            <a:r>
              <a:rPr lang="en-US" dirty="0" smtClean="0">
                <a:solidFill>
                  <a:schemeClr val="tx1"/>
                </a:solidFill>
              </a:rPr>
              <a:t>.</a:t>
            </a:r>
          </a:p>
          <a:p>
            <a:pPr marL="285750" indent="-285750">
              <a:buFont typeface="Arial" pitchFamily="34" charset="0"/>
              <a:buChar char="•"/>
            </a:pPr>
            <a:endParaRPr lang="en-US" dirty="0">
              <a:solidFill>
                <a:schemeClr val="tx1"/>
              </a:solidFill>
            </a:endParaRPr>
          </a:p>
          <a:p>
            <a:pPr marL="285750" indent="-285750">
              <a:buFont typeface="Arial" pitchFamily="34" charset="0"/>
              <a:buChar char="•"/>
            </a:pPr>
            <a:r>
              <a:rPr lang="en-US" dirty="0" smtClean="0">
                <a:solidFill>
                  <a:schemeClr val="tx1"/>
                </a:solidFill>
              </a:rPr>
              <a:t> </a:t>
            </a:r>
            <a:r>
              <a:rPr lang="en-US" dirty="0">
                <a:solidFill>
                  <a:schemeClr val="tx1"/>
                </a:solidFill>
              </a:rPr>
              <a:t>COGTA is therefore responsible for Outcome 9, thereby ensuring that the Local Government system is responsive, accountable, effective and efficient. </a:t>
            </a:r>
            <a:endParaRPr lang="en-US" dirty="0" smtClean="0">
              <a:solidFill>
                <a:schemeClr val="tx1"/>
              </a:solidFill>
            </a:endParaRPr>
          </a:p>
          <a:p>
            <a:pPr marL="285750" indent="-285750">
              <a:buFont typeface="Arial" pitchFamily="34" charset="0"/>
              <a:buChar char="•"/>
            </a:pPr>
            <a:endParaRPr lang="en-US" dirty="0">
              <a:solidFill>
                <a:schemeClr val="tx1"/>
              </a:solidFill>
            </a:endParaRPr>
          </a:p>
          <a:p>
            <a:pPr marL="285750" indent="-285750">
              <a:buFont typeface="Arial" pitchFamily="34" charset="0"/>
              <a:buChar char="•"/>
            </a:pPr>
            <a:r>
              <a:rPr lang="en-US" dirty="0">
                <a:solidFill>
                  <a:schemeClr val="tx1"/>
                </a:solidFill>
              </a:rPr>
              <a:t>All 24 municipalities have tabled and submitted their annual performance reports for the fiscal year which includes the performance of municipalities as per the Outcome 9 and other legislative prescripts as contained in the Local Government: Municipal Systems Act 32 of 2000 (MSA).</a:t>
            </a:r>
            <a:endParaRPr lang="en-ZA" dirty="0">
              <a:solidFill>
                <a:schemeClr val="tx1"/>
              </a:solidFill>
            </a:endParaRPr>
          </a:p>
          <a:p>
            <a:pPr marL="285750" indent="-285750">
              <a:buFont typeface="Arial" pitchFamily="34" charset="0"/>
              <a:buChar char="•"/>
            </a:pPr>
            <a:endParaRPr lang="en-ZA" dirty="0" smtClean="0">
              <a:solidFill>
                <a:schemeClr val="tx1"/>
              </a:solidFill>
            </a:endParaRPr>
          </a:p>
          <a:p>
            <a:pPr marL="285750" indent="-285750">
              <a:buFont typeface="Arial" pitchFamily="34" charset="0"/>
              <a:buChar char="•"/>
            </a:pPr>
            <a:endParaRPr lang="en-ZA" dirty="0">
              <a:solidFill>
                <a:schemeClr val="tx1"/>
              </a:solidFill>
            </a:endParaRPr>
          </a:p>
        </p:txBody>
      </p:sp>
    </p:spTree>
    <p:extLst>
      <p:ext uri="{BB962C8B-B14F-4D97-AF65-F5344CB8AC3E}">
        <p14:creationId xmlns:p14="http://schemas.microsoft.com/office/powerpoint/2010/main" xmlns="" val="11968690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Autofit/>
          </a:bodyPr>
          <a:lstStyle/>
          <a:p>
            <a:r>
              <a:rPr lang="en-US" sz="2400" b="1" dirty="0">
                <a:solidFill>
                  <a:schemeClr val="tx1"/>
                </a:solidFill>
              </a:rPr>
              <a:t>Output 1:</a:t>
            </a:r>
            <a:r>
              <a:rPr lang="en-US" sz="2400" dirty="0">
                <a:solidFill>
                  <a:schemeClr val="tx1"/>
                </a:solidFill>
              </a:rPr>
              <a:t> A Differentiated Approach to Municipal Financing, Planning and Support </a:t>
            </a:r>
          </a:p>
        </p:txBody>
      </p:sp>
      <p:sp>
        <p:nvSpPr>
          <p:cNvPr id="10" name="Content Placeholder 9"/>
          <p:cNvSpPr>
            <a:spLocks noGrp="1"/>
          </p:cNvSpPr>
          <p:nvPr>
            <p:ph idx="1"/>
          </p:nvPr>
        </p:nvSpPr>
        <p:spPr>
          <a:xfrm>
            <a:off x="467544" y="764704"/>
            <a:ext cx="8218488" cy="4608512"/>
          </a:xfrm>
        </p:spPr>
        <p:txBody>
          <a:bodyPr/>
          <a:lstStyle/>
          <a:p>
            <a:r>
              <a:rPr lang="en-US" sz="2800" dirty="0" smtClean="0"/>
              <a:t>All municipalities submitted their IDPs to the MEC</a:t>
            </a:r>
          </a:p>
          <a:p>
            <a:r>
              <a:rPr lang="en-US" sz="2800" dirty="0" smtClean="0"/>
              <a:t>IDP Assessments were conducted to assess:</a:t>
            </a:r>
          </a:p>
          <a:p>
            <a:pPr lvl="1"/>
            <a:r>
              <a:rPr lang="en-US" sz="2400" dirty="0" smtClean="0"/>
              <a:t>the </a:t>
            </a:r>
            <a:r>
              <a:rPr lang="en-US" sz="2400" dirty="0"/>
              <a:t>credibility of the IDP </a:t>
            </a:r>
            <a:r>
              <a:rPr lang="en-US" sz="2400" dirty="0" smtClean="0"/>
              <a:t>compilation;</a:t>
            </a:r>
            <a:endParaRPr lang="en-ZA" sz="2400" dirty="0"/>
          </a:p>
          <a:p>
            <a:pPr lvl="1"/>
            <a:r>
              <a:rPr lang="en-US" sz="2400" dirty="0"/>
              <a:t>identifying gaps </a:t>
            </a:r>
            <a:r>
              <a:rPr lang="en-US" sz="2400" dirty="0" smtClean="0"/>
              <a:t>and </a:t>
            </a:r>
            <a:r>
              <a:rPr lang="en-US" sz="2400" dirty="0"/>
              <a:t>provide assistance needed by the municipalities as indicated;</a:t>
            </a:r>
            <a:endParaRPr lang="en-ZA" sz="2400" dirty="0"/>
          </a:p>
          <a:p>
            <a:pPr lvl="1"/>
            <a:r>
              <a:rPr lang="en-US" sz="2400" dirty="0"/>
              <a:t>the synchrony between respective municipality’s integrated development plans and other planning tools such as the municipal budget, Provincial planning </a:t>
            </a:r>
            <a:r>
              <a:rPr lang="en-US" sz="2400" dirty="0" smtClean="0"/>
              <a:t>instruments; </a:t>
            </a:r>
            <a:r>
              <a:rPr lang="en-US" sz="2400" dirty="0"/>
              <a:t>and</a:t>
            </a:r>
            <a:endParaRPr lang="en-ZA" sz="2400" dirty="0"/>
          </a:p>
          <a:p>
            <a:pPr lvl="1"/>
            <a:r>
              <a:rPr lang="en-US" sz="2400" dirty="0"/>
              <a:t>analysis of the final adoption and submission dates of IDPs 2013/2014 financial years</a:t>
            </a:r>
            <a:endParaRPr lang="en-ZA" sz="2400" dirty="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sp>
        <p:nvSpPr>
          <p:cNvPr id="3" name="Rectangle 2"/>
          <p:cNvSpPr/>
          <p:nvPr/>
        </p:nvSpPr>
        <p:spPr>
          <a:xfrm>
            <a:off x="179512" y="1720840"/>
            <a:ext cx="8712968" cy="2585323"/>
          </a:xfrm>
          <a:prstGeom prst="rect">
            <a:avLst/>
          </a:prstGeom>
        </p:spPr>
        <p:txBody>
          <a:bodyPr wrap="square">
            <a:spAutoFit/>
          </a:bodyPr>
          <a:lstStyle/>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ZA" dirty="0"/>
          </a:p>
        </p:txBody>
      </p:sp>
    </p:spTree>
    <p:extLst>
      <p:ext uri="{BB962C8B-B14F-4D97-AF65-F5344CB8AC3E}">
        <p14:creationId xmlns:p14="http://schemas.microsoft.com/office/powerpoint/2010/main" xmlns="" val="4031877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r>
              <a:rPr lang="en-US" sz="3200" b="1" dirty="0">
                <a:solidFill>
                  <a:schemeClr val="tx1"/>
                </a:solidFill>
              </a:rPr>
              <a:t>Output 2:</a:t>
            </a:r>
            <a:r>
              <a:rPr lang="en-US" sz="3200" dirty="0">
                <a:solidFill>
                  <a:schemeClr val="tx1"/>
                </a:solidFill>
              </a:rPr>
              <a:t> Improved Access to Basic Services </a:t>
            </a:r>
            <a:endParaRPr lang="en-ZA" sz="32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endParaRPr lang="en-US" sz="2800" dirty="0" smtClean="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sp>
        <p:nvSpPr>
          <p:cNvPr id="3" name="Rectangle 2"/>
          <p:cNvSpPr/>
          <p:nvPr/>
        </p:nvSpPr>
        <p:spPr>
          <a:xfrm>
            <a:off x="103177" y="620688"/>
            <a:ext cx="8784976" cy="5355312"/>
          </a:xfrm>
          <a:prstGeom prst="rect">
            <a:avLst/>
          </a:prstGeom>
        </p:spPr>
        <p:txBody>
          <a:bodyPr wrap="square">
            <a:spAutoFit/>
          </a:bodyPr>
          <a:lstStyle/>
          <a:p>
            <a:pPr marL="285750" indent="-285750">
              <a:buFont typeface="Arial" pitchFamily="34" charset="0"/>
              <a:buChar char="•"/>
            </a:pPr>
            <a:r>
              <a:rPr lang="en-US" dirty="0" smtClean="0">
                <a:solidFill>
                  <a:schemeClr val="tx1"/>
                </a:solidFill>
              </a:rPr>
              <a:t>The </a:t>
            </a:r>
            <a:r>
              <a:rPr lang="en-US" dirty="0">
                <a:solidFill>
                  <a:schemeClr val="tx1"/>
                </a:solidFill>
              </a:rPr>
              <a:t>allocated Municipal Infrastructure Grant budget for the 2013/2014 financial year was R968, 682,000.00 </a:t>
            </a:r>
            <a:r>
              <a:rPr lang="en-US" dirty="0" smtClean="0">
                <a:solidFill>
                  <a:schemeClr val="tx1"/>
                </a:solidFill>
              </a:rPr>
              <a:t> and </a:t>
            </a:r>
            <a:r>
              <a:rPr lang="en-US" dirty="0">
                <a:solidFill>
                  <a:schemeClr val="tx1"/>
                </a:solidFill>
              </a:rPr>
              <a:t>R960, 060,430.67 was spent by the end of June 2014 which is 99% spending of the budget. </a:t>
            </a:r>
            <a:endParaRPr lang="en-US" dirty="0" smtClean="0">
              <a:solidFill>
                <a:schemeClr val="tx1"/>
              </a:solidFill>
            </a:endParaRPr>
          </a:p>
          <a:p>
            <a:pPr marL="285750" indent="-285750">
              <a:buFont typeface="Arial" pitchFamily="34" charset="0"/>
              <a:buChar char="•"/>
            </a:pPr>
            <a:endParaRPr lang="en-US" dirty="0" smtClean="0">
              <a:solidFill>
                <a:schemeClr val="tx1"/>
              </a:solidFill>
            </a:endParaRPr>
          </a:p>
          <a:p>
            <a:pPr marL="285750" indent="-285750">
              <a:buFont typeface="Arial" pitchFamily="34" charset="0"/>
              <a:buChar char="•"/>
            </a:pPr>
            <a:r>
              <a:rPr lang="en-US" dirty="0" smtClean="0">
                <a:solidFill>
                  <a:schemeClr val="tx1"/>
                </a:solidFill>
              </a:rPr>
              <a:t>The </a:t>
            </a:r>
            <a:r>
              <a:rPr lang="en-US" dirty="0">
                <a:solidFill>
                  <a:schemeClr val="tx1"/>
                </a:solidFill>
              </a:rPr>
              <a:t>total 2012/2013 MIG roll-over of R51, 912,164.66 was also spent by the end of May 2014.  The total amount of R1,011,972,595.33 was therefore spent on the following project categories from the above expenditure including the roll over: </a:t>
            </a:r>
            <a:endParaRPr lang="en-ZA" dirty="0">
              <a:solidFill>
                <a:schemeClr val="tx1"/>
              </a:solidFill>
            </a:endParaRPr>
          </a:p>
          <a:p>
            <a:pPr marL="1028700" lvl="1">
              <a:buFont typeface="Arial" pitchFamily="34" charset="0"/>
              <a:buChar char="•"/>
            </a:pPr>
            <a:r>
              <a:rPr lang="en-US" dirty="0">
                <a:solidFill>
                  <a:schemeClr val="tx1"/>
                </a:solidFill>
              </a:rPr>
              <a:t>12% (R124m) was spent on water;</a:t>
            </a:r>
            <a:endParaRPr lang="en-ZA" dirty="0">
              <a:solidFill>
                <a:schemeClr val="tx1"/>
              </a:solidFill>
            </a:endParaRPr>
          </a:p>
          <a:p>
            <a:pPr marL="1028700" lvl="1">
              <a:buFont typeface="Arial" pitchFamily="34" charset="0"/>
              <a:buChar char="•"/>
            </a:pPr>
            <a:r>
              <a:rPr lang="en-US" dirty="0">
                <a:solidFill>
                  <a:schemeClr val="tx1"/>
                </a:solidFill>
              </a:rPr>
              <a:t>33%(R330m) on sanitation</a:t>
            </a:r>
            <a:endParaRPr lang="en-ZA" dirty="0">
              <a:solidFill>
                <a:schemeClr val="tx1"/>
              </a:solidFill>
            </a:endParaRPr>
          </a:p>
          <a:p>
            <a:pPr marL="1028700" lvl="1">
              <a:buFont typeface="Arial" pitchFamily="34" charset="0"/>
              <a:buChar char="•"/>
            </a:pPr>
            <a:r>
              <a:rPr lang="en-US" dirty="0">
                <a:solidFill>
                  <a:schemeClr val="tx1"/>
                </a:solidFill>
              </a:rPr>
              <a:t>24%(R245m) on roads and storm water;</a:t>
            </a:r>
            <a:endParaRPr lang="en-ZA" dirty="0">
              <a:solidFill>
                <a:schemeClr val="tx1"/>
              </a:solidFill>
            </a:endParaRPr>
          </a:p>
          <a:p>
            <a:pPr marL="1028700" lvl="1">
              <a:buFont typeface="Arial" pitchFamily="34" charset="0"/>
              <a:buChar char="•"/>
            </a:pPr>
            <a:r>
              <a:rPr lang="en-US" dirty="0">
                <a:solidFill>
                  <a:schemeClr val="tx1"/>
                </a:solidFill>
              </a:rPr>
              <a:t>15% (R150m) on sport and recreation and multipurpose centers;</a:t>
            </a:r>
            <a:endParaRPr lang="en-ZA" dirty="0">
              <a:solidFill>
                <a:schemeClr val="tx1"/>
              </a:solidFill>
            </a:endParaRPr>
          </a:p>
          <a:p>
            <a:pPr marL="1028700" lvl="1">
              <a:buFont typeface="Arial" pitchFamily="34" charset="0"/>
              <a:buChar char="•"/>
            </a:pPr>
            <a:r>
              <a:rPr lang="en-US" dirty="0">
                <a:solidFill>
                  <a:schemeClr val="tx1"/>
                </a:solidFill>
              </a:rPr>
              <a:t>4% (R40m) on Project Management Units</a:t>
            </a:r>
            <a:endParaRPr lang="en-ZA" dirty="0">
              <a:solidFill>
                <a:schemeClr val="tx1"/>
              </a:solidFill>
            </a:endParaRPr>
          </a:p>
          <a:p>
            <a:pPr marL="1028700" lvl="1">
              <a:buFont typeface="Arial" pitchFamily="34" charset="0"/>
              <a:buChar char="•"/>
            </a:pPr>
            <a:r>
              <a:rPr lang="en-US" dirty="0">
                <a:solidFill>
                  <a:schemeClr val="tx1"/>
                </a:solidFill>
              </a:rPr>
              <a:t>3% (R29m) on fencing;</a:t>
            </a:r>
            <a:endParaRPr lang="en-ZA" dirty="0">
              <a:solidFill>
                <a:schemeClr val="tx1"/>
              </a:solidFill>
            </a:endParaRPr>
          </a:p>
          <a:p>
            <a:pPr marL="1028700" lvl="1">
              <a:buFont typeface="Arial" pitchFamily="34" charset="0"/>
              <a:buChar char="•"/>
            </a:pPr>
            <a:r>
              <a:rPr lang="en-US" dirty="0">
                <a:solidFill>
                  <a:schemeClr val="tx1"/>
                </a:solidFill>
              </a:rPr>
              <a:t>2%(R26m) on high mast lights;</a:t>
            </a:r>
            <a:endParaRPr lang="en-ZA" dirty="0">
              <a:solidFill>
                <a:schemeClr val="tx1"/>
              </a:solidFill>
            </a:endParaRPr>
          </a:p>
          <a:p>
            <a:pPr marL="1028700" lvl="1">
              <a:buFont typeface="Arial" pitchFamily="34" charset="0"/>
              <a:buChar char="•"/>
            </a:pPr>
            <a:r>
              <a:rPr lang="en-US" dirty="0">
                <a:solidFill>
                  <a:schemeClr val="tx1"/>
                </a:solidFill>
              </a:rPr>
              <a:t>2% (R24m) on solid waste disposal;</a:t>
            </a:r>
            <a:endParaRPr lang="en-ZA" dirty="0">
              <a:solidFill>
                <a:schemeClr val="tx1"/>
              </a:solidFill>
            </a:endParaRPr>
          </a:p>
          <a:p>
            <a:pPr marL="1028700" lvl="1">
              <a:buFont typeface="Arial" pitchFamily="34" charset="0"/>
              <a:buChar char="•"/>
            </a:pPr>
            <a:r>
              <a:rPr lang="en-US" dirty="0">
                <a:solidFill>
                  <a:schemeClr val="tx1"/>
                </a:solidFill>
              </a:rPr>
              <a:t>2% (R21m) on taxi ranks;</a:t>
            </a:r>
            <a:endParaRPr lang="en-ZA" dirty="0">
              <a:solidFill>
                <a:schemeClr val="tx1"/>
              </a:solidFill>
            </a:endParaRPr>
          </a:p>
          <a:p>
            <a:pPr marL="1028700" lvl="1">
              <a:buFont typeface="Arial" pitchFamily="34" charset="0"/>
              <a:buChar char="•"/>
            </a:pPr>
            <a:r>
              <a:rPr lang="en-US" dirty="0">
                <a:solidFill>
                  <a:schemeClr val="tx1"/>
                </a:solidFill>
              </a:rPr>
              <a:t>3% (R23m) on cemeteries, community halls, firefighting and street trading, respectively.</a:t>
            </a:r>
            <a:endParaRPr lang="en-ZA" dirty="0">
              <a:solidFill>
                <a:schemeClr val="tx1"/>
              </a:solidFill>
            </a:endParaRPr>
          </a:p>
          <a:p>
            <a:pPr marL="1028700" lvl="1">
              <a:buFont typeface="Arial" pitchFamily="34" charset="0"/>
              <a:buChar char="•"/>
            </a:pPr>
            <a:endParaRPr lang="en-ZA" dirty="0"/>
          </a:p>
        </p:txBody>
      </p:sp>
    </p:spTree>
    <p:extLst>
      <p:ext uri="{BB962C8B-B14F-4D97-AF65-F5344CB8AC3E}">
        <p14:creationId xmlns:p14="http://schemas.microsoft.com/office/powerpoint/2010/main" xmlns="" val="10604228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r>
              <a:rPr lang="en-US" sz="3200" b="1" dirty="0">
                <a:solidFill>
                  <a:schemeClr val="tx1"/>
                </a:solidFill>
              </a:rPr>
              <a:t>Output 3:</a:t>
            </a:r>
            <a:r>
              <a:rPr lang="en-US" sz="3200" dirty="0">
                <a:solidFill>
                  <a:schemeClr val="tx1"/>
                </a:solidFill>
              </a:rPr>
              <a:t> The Community Work </a:t>
            </a:r>
            <a:r>
              <a:rPr lang="en-US" sz="3200" dirty="0" err="1">
                <a:solidFill>
                  <a:schemeClr val="tx1"/>
                </a:solidFill>
              </a:rPr>
              <a:t>Programme</a:t>
            </a:r>
            <a:r>
              <a:rPr lang="en-US" sz="3200" dirty="0">
                <a:solidFill>
                  <a:schemeClr val="tx1"/>
                </a:solidFill>
              </a:rPr>
              <a:t> Implemented</a:t>
            </a:r>
            <a:endParaRPr lang="en-ZA" sz="32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endParaRPr lang="en-US" sz="2800" dirty="0" smtClean="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sp>
        <p:nvSpPr>
          <p:cNvPr id="3" name="Rectangle 2"/>
          <p:cNvSpPr/>
          <p:nvPr/>
        </p:nvSpPr>
        <p:spPr>
          <a:xfrm>
            <a:off x="143508" y="692696"/>
            <a:ext cx="8856984" cy="4062651"/>
          </a:xfrm>
          <a:prstGeom prst="rect">
            <a:avLst/>
          </a:prstGeom>
        </p:spPr>
        <p:txBody>
          <a:bodyPr wrap="square">
            <a:spAutoFit/>
          </a:bodyPr>
          <a:lstStyle/>
          <a:p>
            <a:pPr marL="342900" indent="-342900">
              <a:buFont typeface="Arial" pitchFamily="34" charset="0"/>
              <a:buChar char="•"/>
            </a:pPr>
            <a:r>
              <a:rPr lang="en-US" sz="2000" dirty="0" smtClean="0">
                <a:solidFill>
                  <a:schemeClr val="tx1"/>
                </a:solidFill>
              </a:rPr>
              <a:t>CWP </a:t>
            </a:r>
            <a:r>
              <a:rPr lang="en-US" sz="2000" dirty="0">
                <a:solidFill>
                  <a:schemeClr val="tx1"/>
                </a:solidFill>
              </a:rPr>
              <a:t>in Free State has 13 sites, all of which are currently operational.  </a:t>
            </a:r>
            <a:endParaRPr lang="en-US" sz="2000" dirty="0" smtClean="0">
              <a:solidFill>
                <a:schemeClr val="tx1"/>
              </a:solidFill>
            </a:endParaRPr>
          </a:p>
          <a:p>
            <a:pPr marL="342900" indent="-342900">
              <a:buFont typeface="Arial" pitchFamily="34" charset="0"/>
              <a:buChar char="•"/>
            </a:pPr>
            <a:endParaRPr lang="en-US" sz="2000" dirty="0" smtClean="0">
              <a:solidFill>
                <a:schemeClr val="tx1"/>
              </a:solidFill>
            </a:endParaRPr>
          </a:p>
          <a:p>
            <a:pPr marL="342900" indent="-342900">
              <a:buFont typeface="Arial" pitchFamily="34" charset="0"/>
              <a:buChar char="•"/>
            </a:pPr>
            <a:r>
              <a:rPr lang="en-US" sz="2000" dirty="0" smtClean="0">
                <a:solidFill>
                  <a:schemeClr val="tx1"/>
                </a:solidFill>
              </a:rPr>
              <a:t>The </a:t>
            </a:r>
            <a:r>
              <a:rPr lang="en-US" sz="2000" dirty="0" err="1">
                <a:solidFill>
                  <a:schemeClr val="tx1"/>
                </a:solidFill>
              </a:rPr>
              <a:t>programme</a:t>
            </a:r>
            <a:r>
              <a:rPr lang="en-US" sz="2000" dirty="0">
                <a:solidFill>
                  <a:schemeClr val="tx1"/>
                </a:solidFill>
              </a:rPr>
              <a:t> benefits 13 municipalities, 163 wards, and at least 29 towns and localities.  </a:t>
            </a:r>
            <a:endParaRPr lang="en-US" sz="2000" dirty="0" smtClean="0">
              <a:solidFill>
                <a:schemeClr val="tx1"/>
              </a:solidFill>
            </a:endParaRPr>
          </a:p>
          <a:p>
            <a:pPr marL="342900" indent="-342900">
              <a:buFont typeface="Arial" pitchFamily="34" charset="0"/>
              <a:buChar char="•"/>
            </a:pPr>
            <a:endParaRPr lang="en-US" sz="2000" dirty="0" smtClean="0">
              <a:solidFill>
                <a:schemeClr val="tx1"/>
              </a:solidFill>
            </a:endParaRPr>
          </a:p>
          <a:p>
            <a:pPr marL="342900" indent="-342900">
              <a:buFont typeface="Arial" pitchFamily="34" charset="0"/>
              <a:buChar char="•"/>
            </a:pPr>
            <a:r>
              <a:rPr lang="en-US" sz="2000" dirty="0" smtClean="0">
                <a:solidFill>
                  <a:schemeClr val="tx1"/>
                </a:solidFill>
              </a:rPr>
              <a:t>At </a:t>
            </a:r>
            <a:r>
              <a:rPr lang="en-US" sz="2000" dirty="0">
                <a:solidFill>
                  <a:schemeClr val="tx1"/>
                </a:solidFill>
              </a:rPr>
              <a:t>the request of FS COGTA, </a:t>
            </a:r>
            <a:r>
              <a:rPr lang="en-US" sz="2000" dirty="0" err="1">
                <a:solidFill>
                  <a:schemeClr val="tx1"/>
                </a:solidFill>
              </a:rPr>
              <a:t>Edenville</a:t>
            </a:r>
            <a:r>
              <a:rPr lang="en-US" sz="2000" dirty="0">
                <a:solidFill>
                  <a:schemeClr val="tx1"/>
                </a:solidFill>
              </a:rPr>
              <a:t> and </a:t>
            </a:r>
            <a:r>
              <a:rPr lang="en-US" sz="2000" dirty="0" err="1">
                <a:solidFill>
                  <a:schemeClr val="tx1"/>
                </a:solidFill>
              </a:rPr>
              <a:t>Koppies</a:t>
            </a:r>
            <a:r>
              <a:rPr lang="en-US" sz="2000" dirty="0">
                <a:solidFill>
                  <a:schemeClr val="tx1"/>
                </a:solidFill>
              </a:rPr>
              <a:t> were combined and reported as </a:t>
            </a:r>
            <a:r>
              <a:rPr lang="en-US" sz="2000" dirty="0" err="1">
                <a:solidFill>
                  <a:schemeClr val="tx1"/>
                </a:solidFill>
              </a:rPr>
              <a:t>Ngwathe</a:t>
            </a:r>
            <a:r>
              <a:rPr lang="en-US" sz="2000" dirty="0">
                <a:solidFill>
                  <a:schemeClr val="tx1"/>
                </a:solidFill>
              </a:rPr>
              <a:t> from the 1</a:t>
            </a:r>
            <a:r>
              <a:rPr lang="en-US" sz="2000" baseline="30000" dirty="0">
                <a:solidFill>
                  <a:schemeClr val="tx1"/>
                </a:solidFill>
              </a:rPr>
              <a:t>st</a:t>
            </a:r>
            <a:r>
              <a:rPr lang="en-US" sz="2000" dirty="0">
                <a:solidFill>
                  <a:schemeClr val="tx1"/>
                </a:solidFill>
              </a:rPr>
              <a:t> April 2013</a:t>
            </a:r>
            <a:r>
              <a:rPr lang="en-US" sz="2000" dirty="0" smtClean="0">
                <a:solidFill>
                  <a:schemeClr val="tx1"/>
                </a:solidFill>
              </a:rPr>
              <a:t>.</a:t>
            </a:r>
            <a:r>
              <a:rPr lang="en-US" sz="2000" dirty="0">
                <a:solidFill>
                  <a:schemeClr val="tx1"/>
                </a:solidFill>
              </a:rPr>
              <a:t> </a:t>
            </a:r>
            <a:endParaRPr lang="en-US" sz="2000" dirty="0" smtClean="0">
              <a:solidFill>
                <a:schemeClr val="tx1"/>
              </a:solidFill>
            </a:endParaRPr>
          </a:p>
          <a:p>
            <a:pPr marL="342900" indent="-342900">
              <a:buFont typeface="Arial" pitchFamily="34" charset="0"/>
              <a:buChar char="•"/>
            </a:pPr>
            <a:endParaRPr lang="en-ZA" sz="2000" dirty="0">
              <a:solidFill>
                <a:schemeClr val="tx1"/>
              </a:solidFill>
            </a:endParaRPr>
          </a:p>
          <a:p>
            <a:pPr marL="342900" indent="-342900">
              <a:buFont typeface="Arial" pitchFamily="34" charset="0"/>
              <a:buChar char="•"/>
            </a:pPr>
            <a:r>
              <a:rPr lang="en-US" sz="2000" dirty="0">
                <a:solidFill>
                  <a:schemeClr val="tx1"/>
                </a:solidFill>
              </a:rPr>
              <a:t>The province has 1 provincial and 3 local implementing agents. </a:t>
            </a:r>
            <a:endParaRPr lang="en-US" sz="2000" dirty="0" smtClean="0">
              <a:solidFill>
                <a:schemeClr val="tx1"/>
              </a:solidFill>
            </a:endParaRPr>
          </a:p>
          <a:p>
            <a:pPr marL="342900" indent="-342900">
              <a:buFont typeface="Arial" pitchFamily="34" charset="0"/>
              <a:buChar char="•"/>
            </a:pPr>
            <a:endParaRPr lang="en-US" sz="2000" dirty="0" smtClean="0">
              <a:solidFill>
                <a:schemeClr val="tx1"/>
              </a:solidFill>
            </a:endParaRPr>
          </a:p>
          <a:p>
            <a:pPr marL="342900" indent="-342900">
              <a:buFont typeface="Arial" pitchFamily="34" charset="0"/>
              <a:buChar char="•"/>
            </a:pPr>
            <a:r>
              <a:rPr lang="en-US" sz="2000" dirty="0" err="1" smtClean="0">
                <a:solidFill>
                  <a:schemeClr val="tx1"/>
                </a:solidFill>
              </a:rPr>
              <a:t>Seriti</a:t>
            </a:r>
            <a:r>
              <a:rPr lang="en-US" sz="2000" dirty="0" smtClean="0">
                <a:solidFill>
                  <a:schemeClr val="tx1"/>
                </a:solidFill>
              </a:rPr>
              <a:t> </a:t>
            </a:r>
            <a:r>
              <a:rPr lang="en-US" sz="2000" dirty="0">
                <a:solidFill>
                  <a:schemeClr val="tx1"/>
                </a:solidFill>
              </a:rPr>
              <a:t>manages 6 sites; Mercy Life manages 3 sites, </a:t>
            </a:r>
            <a:r>
              <a:rPr lang="en-US" sz="2000" dirty="0" err="1">
                <a:solidFill>
                  <a:schemeClr val="tx1"/>
                </a:solidFill>
              </a:rPr>
              <a:t>Tholwana</a:t>
            </a:r>
            <a:r>
              <a:rPr lang="en-US" sz="2000" dirty="0">
                <a:solidFill>
                  <a:schemeClr val="tx1"/>
                </a:solidFill>
              </a:rPr>
              <a:t> E </a:t>
            </a:r>
            <a:r>
              <a:rPr lang="en-US" sz="2000" dirty="0" err="1">
                <a:solidFill>
                  <a:schemeClr val="tx1"/>
                </a:solidFill>
              </a:rPr>
              <a:t>Molemo</a:t>
            </a:r>
            <a:r>
              <a:rPr lang="en-US" sz="2000" dirty="0">
                <a:solidFill>
                  <a:schemeClr val="tx1"/>
                </a:solidFill>
              </a:rPr>
              <a:t> 1 site and </a:t>
            </a:r>
            <a:r>
              <a:rPr lang="en-US" sz="2000" dirty="0" err="1">
                <a:solidFill>
                  <a:schemeClr val="tx1"/>
                </a:solidFill>
              </a:rPr>
              <a:t>Mngcunube</a:t>
            </a:r>
            <a:r>
              <a:rPr lang="en-US" sz="2000" dirty="0">
                <a:solidFill>
                  <a:schemeClr val="tx1"/>
                </a:solidFill>
              </a:rPr>
              <a:t> 3 sites.  </a:t>
            </a:r>
            <a:endParaRPr lang="en-ZA" sz="2000" dirty="0">
              <a:solidFill>
                <a:schemeClr val="tx1"/>
              </a:solidFill>
            </a:endParaRPr>
          </a:p>
          <a:p>
            <a:endParaRPr lang="en-ZA" dirty="0"/>
          </a:p>
        </p:txBody>
      </p:sp>
    </p:spTree>
    <p:extLst>
      <p:ext uri="{BB962C8B-B14F-4D97-AF65-F5344CB8AC3E}">
        <p14:creationId xmlns:p14="http://schemas.microsoft.com/office/powerpoint/2010/main" xmlns="" val="2888077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a:bodyPr>
          <a:lstStyle/>
          <a:p>
            <a:r>
              <a:rPr lang="en-US" sz="2400" b="1" dirty="0">
                <a:solidFill>
                  <a:schemeClr val="tx1"/>
                </a:solidFill>
              </a:rPr>
              <a:t>Output 4:</a:t>
            </a:r>
            <a:r>
              <a:rPr lang="en-US" sz="2400" dirty="0">
                <a:solidFill>
                  <a:schemeClr val="tx1"/>
                </a:solidFill>
              </a:rPr>
              <a:t> Initiatives Supportive of the Human Settlements Outcome </a:t>
            </a:r>
            <a:endParaRPr lang="en-ZA" sz="24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endParaRPr lang="en-US" sz="2800" dirty="0" smtClean="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sp>
        <p:nvSpPr>
          <p:cNvPr id="3" name="Rectangle 2"/>
          <p:cNvSpPr/>
          <p:nvPr/>
        </p:nvSpPr>
        <p:spPr>
          <a:xfrm>
            <a:off x="74847" y="854135"/>
            <a:ext cx="8856984" cy="4801314"/>
          </a:xfrm>
          <a:prstGeom prst="rect">
            <a:avLst/>
          </a:prstGeom>
        </p:spPr>
        <p:txBody>
          <a:bodyPr wrap="square">
            <a:spAutoFit/>
          </a:bodyPr>
          <a:lstStyle/>
          <a:p>
            <a:r>
              <a:rPr lang="en-US" b="1" dirty="0" smtClean="0">
                <a:solidFill>
                  <a:schemeClr val="tx1"/>
                </a:solidFill>
              </a:rPr>
              <a:t>Land </a:t>
            </a:r>
            <a:r>
              <a:rPr lang="en-US" b="1" dirty="0">
                <a:solidFill>
                  <a:schemeClr val="tx1"/>
                </a:solidFill>
              </a:rPr>
              <a:t>Use Applications</a:t>
            </a:r>
            <a:endParaRPr lang="en-ZA" dirty="0">
              <a:solidFill>
                <a:schemeClr val="tx1"/>
              </a:solidFill>
            </a:endParaRPr>
          </a:p>
          <a:p>
            <a:r>
              <a:rPr lang="en-US" b="1" dirty="0">
                <a:solidFill>
                  <a:schemeClr val="tx1"/>
                </a:solidFill>
              </a:rPr>
              <a:t> </a:t>
            </a:r>
            <a:endParaRPr lang="en-ZA" dirty="0">
              <a:solidFill>
                <a:schemeClr val="tx1"/>
              </a:solidFill>
            </a:endParaRPr>
          </a:p>
          <a:p>
            <a:pPr marL="285750" indent="-285750">
              <a:buFont typeface="Arial" pitchFamily="34" charset="0"/>
              <a:buChar char="•"/>
            </a:pPr>
            <a:r>
              <a:rPr lang="en-US" dirty="0">
                <a:solidFill>
                  <a:schemeClr val="tx1"/>
                </a:solidFill>
              </a:rPr>
              <a:t>A total of 348 land use applications were received for the financial year 2013/2014 and 21 Townships Board meetings were held. </a:t>
            </a:r>
            <a:endParaRPr lang="en-US" dirty="0" smtClean="0">
              <a:solidFill>
                <a:schemeClr val="tx1"/>
              </a:solidFill>
            </a:endParaRPr>
          </a:p>
          <a:p>
            <a:pPr marL="285750" indent="-285750">
              <a:buFont typeface="Arial" pitchFamily="34" charset="0"/>
              <a:buChar char="•"/>
            </a:pPr>
            <a:r>
              <a:rPr lang="en-US" dirty="0" smtClean="0">
                <a:solidFill>
                  <a:schemeClr val="tx1"/>
                </a:solidFill>
              </a:rPr>
              <a:t>Only </a:t>
            </a:r>
            <a:r>
              <a:rPr lang="en-US" dirty="0">
                <a:solidFill>
                  <a:schemeClr val="tx1"/>
                </a:solidFill>
              </a:rPr>
              <a:t>4 objections to proposed developments were received.</a:t>
            </a:r>
            <a:endParaRPr lang="en-ZA" dirty="0">
              <a:solidFill>
                <a:schemeClr val="tx1"/>
              </a:solidFill>
            </a:endParaRPr>
          </a:p>
          <a:p>
            <a:r>
              <a:rPr lang="en-US" dirty="0">
                <a:solidFill>
                  <a:schemeClr val="tx1"/>
                </a:solidFill>
              </a:rPr>
              <a:t> </a:t>
            </a:r>
            <a:endParaRPr lang="en-ZA" dirty="0">
              <a:solidFill>
                <a:schemeClr val="tx1"/>
              </a:solidFill>
            </a:endParaRPr>
          </a:p>
          <a:p>
            <a:pPr lvl="0"/>
            <a:r>
              <a:rPr lang="en-US" b="1" dirty="0">
                <a:solidFill>
                  <a:schemeClr val="tx1"/>
                </a:solidFill>
              </a:rPr>
              <a:t>Township Establishment</a:t>
            </a:r>
            <a:endParaRPr lang="en-ZA" dirty="0">
              <a:solidFill>
                <a:schemeClr val="tx1"/>
              </a:solidFill>
            </a:endParaRPr>
          </a:p>
          <a:p>
            <a:r>
              <a:rPr lang="en-US" dirty="0">
                <a:solidFill>
                  <a:schemeClr val="tx1"/>
                </a:solidFill>
              </a:rPr>
              <a:t> </a:t>
            </a:r>
            <a:endParaRPr lang="en-ZA" dirty="0">
              <a:solidFill>
                <a:schemeClr val="tx1"/>
              </a:solidFill>
            </a:endParaRPr>
          </a:p>
          <a:p>
            <a:pPr marL="285750" indent="-285750">
              <a:buFont typeface="Arial" pitchFamily="34" charset="0"/>
              <a:buChar char="•"/>
            </a:pPr>
            <a:r>
              <a:rPr lang="en-US" dirty="0">
                <a:solidFill>
                  <a:schemeClr val="tx1"/>
                </a:solidFill>
              </a:rPr>
              <a:t>The department recommended the following township establishments for approval to the MEC whereby 3490 new </a:t>
            </a:r>
            <a:r>
              <a:rPr lang="en-US" dirty="0" err="1">
                <a:solidFill>
                  <a:schemeClr val="tx1"/>
                </a:solidFill>
              </a:rPr>
              <a:t>Erven</a:t>
            </a:r>
            <a:r>
              <a:rPr lang="en-US" dirty="0">
                <a:solidFill>
                  <a:schemeClr val="tx1"/>
                </a:solidFill>
              </a:rPr>
              <a:t> were created.</a:t>
            </a:r>
            <a:endParaRPr lang="en-ZA" dirty="0">
              <a:solidFill>
                <a:schemeClr val="tx1"/>
              </a:solidFill>
            </a:endParaRPr>
          </a:p>
          <a:p>
            <a:pPr marL="285750" indent="-285750">
              <a:buFont typeface="Arial" pitchFamily="34" charset="0"/>
              <a:buChar char="•"/>
            </a:pPr>
            <a:endParaRPr lang="en-ZA" dirty="0">
              <a:solidFill>
                <a:schemeClr val="tx1"/>
              </a:solidFill>
            </a:endParaRPr>
          </a:p>
          <a:p>
            <a:pPr marL="285750" indent="-285750">
              <a:buFont typeface="Arial" pitchFamily="34" charset="0"/>
              <a:buChar char="•"/>
            </a:pPr>
            <a:r>
              <a:rPr lang="en-US" dirty="0">
                <a:solidFill>
                  <a:schemeClr val="tx1"/>
                </a:solidFill>
              </a:rPr>
              <a:t>A total number of 6 applications were received for township establishments from 3 municipalities, whereby 4 were for private land development and 2 for informal land development</a:t>
            </a:r>
            <a:r>
              <a:rPr lang="en-US" dirty="0" smtClean="0">
                <a:solidFill>
                  <a:schemeClr val="tx1"/>
                </a:solidFill>
              </a:rPr>
              <a:t>.</a:t>
            </a:r>
          </a:p>
          <a:p>
            <a:pPr marL="285750" indent="-285750">
              <a:buFont typeface="Arial" pitchFamily="34" charset="0"/>
              <a:buChar char="•"/>
            </a:pPr>
            <a:endParaRPr lang="en-US" dirty="0" smtClean="0">
              <a:solidFill>
                <a:schemeClr val="tx1"/>
              </a:solidFill>
            </a:endParaRPr>
          </a:p>
          <a:p>
            <a:pPr marL="285750" indent="-285750">
              <a:buFont typeface="Arial" pitchFamily="34" charset="0"/>
              <a:buChar char="•"/>
            </a:pPr>
            <a:r>
              <a:rPr lang="en-US" dirty="0" smtClean="0">
                <a:solidFill>
                  <a:schemeClr val="tx1"/>
                </a:solidFill>
              </a:rPr>
              <a:t> </a:t>
            </a:r>
            <a:r>
              <a:rPr lang="en-US" dirty="0">
                <a:solidFill>
                  <a:schemeClr val="tx1"/>
                </a:solidFill>
              </a:rPr>
              <a:t>A total number 3490 new </a:t>
            </a:r>
            <a:r>
              <a:rPr lang="en-US" dirty="0" err="1">
                <a:solidFill>
                  <a:schemeClr val="tx1"/>
                </a:solidFill>
              </a:rPr>
              <a:t>erven</a:t>
            </a:r>
            <a:r>
              <a:rPr lang="en-US" dirty="0">
                <a:solidFill>
                  <a:schemeClr val="tx1"/>
                </a:solidFill>
              </a:rPr>
              <a:t> were established, 3317 were informal and 173 private.</a:t>
            </a:r>
            <a:endParaRPr lang="en-ZA" dirty="0">
              <a:solidFill>
                <a:schemeClr val="tx1"/>
              </a:solidFill>
            </a:endParaRPr>
          </a:p>
          <a:p>
            <a:endParaRPr lang="en-ZA" dirty="0"/>
          </a:p>
        </p:txBody>
      </p:sp>
    </p:spTree>
    <p:extLst>
      <p:ext uri="{BB962C8B-B14F-4D97-AF65-F5344CB8AC3E}">
        <p14:creationId xmlns:p14="http://schemas.microsoft.com/office/powerpoint/2010/main" xmlns="" val="3509906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Autofit/>
          </a:bodyPr>
          <a:lstStyle/>
          <a:p>
            <a:r>
              <a:rPr lang="en-US" sz="2400" b="1" dirty="0">
                <a:solidFill>
                  <a:schemeClr val="tx1"/>
                </a:solidFill>
              </a:rPr>
              <a:t>Output 5:</a:t>
            </a:r>
            <a:r>
              <a:rPr lang="en-US" sz="2400" dirty="0">
                <a:solidFill>
                  <a:schemeClr val="tx1"/>
                </a:solidFill>
              </a:rPr>
              <a:t> Deepen Democracy through a Refined Ward Committee System </a:t>
            </a:r>
            <a:endParaRPr lang="en-ZA" sz="24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endParaRPr lang="en-US" sz="2800" dirty="0" smtClean="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sp>
        <p:nvSpPr>
          <p:cNvPr id="3" name="Rectangle 2"/>
          <p:cNvSpPr/>
          <p:nvPr/>
        </p:nvSpPr>
        <p:spPr>
          <a:xfrm>
            <a:off x="107504" y="692696"/>
            <a:ext cx="8928992" cy="4801314"/>
          </a:xfrm>
          <a:prstGeom prst="rect">
            <a:avLst/>
          </a:prstGeom>
        </p:spPr>
        <p:txBody>
          <a:bodyPr wrap="square">
            <a:spAutoFit/>
          </a:bodyPr>
          <a:lstStyle/>
          <a:p>
            <a:r>
              <a:rPr lang="en-US" dirty="0" smtClean="0">
                <a:solidFill>
                  <a:schemeClr val="tx1"/>
                </a:solidFill>
              </a:rPr>
              <a:t>The </a:t>
            </a:r>
            <a:r>
              <a:rPr lang="en-US" dirty="0">
                <a:solidFill>
                  <a:schemeClr val="tx1"/>
                </a:solidFill>
              </a:rPr>
              <a:t>department was only able to assist with the roll out to the following 4 municipalities in the 2013/2014 financial year</a:t>
            </a:r>
            <a:r>
              <a:rPr lang="en-US" dirty="0" smtClean="0">
                <a:solidFill>
                  <a:schemeClr val="tx1"/>
                </a:solidFill>
              </a:rPr>
              <a:t>:</a:t>
            </a:r>
          </a:p>
          <a:p>
            <a:endParaRPr lang="en-ZA" dirty="0">
              <a:solidFill>
                <a:schemeClr val="tx1"/>
              </a:solidFill>
            </a:endParaRPr>
          </a:p>
          <a:p>
            <a:pPr marL="1028700" lvl="1">
              <a:buFont typeface="Arial" pitchFamily="34" charset="0"/>
              <a:buChar char="•"/>
            </a:pPr>
            <a:r>
              <a:rPr lang="en-US" dirty="0" err="1">
                <a:solidFill>
                  <a:schemeClr val="tx1"/>
                </a:solidFill>
              </a:rPr>
              <a:t>Mafube</a:t>
            </a:r>
            <a:r>
              <a:rPr lang="en-US" dirty="0">
                <a:solidFill>
                  <a:schemeClr val="tx1"/>
                </a:solidFill>
              </a:rPr>
              <a:t> Local Municipality 		27 January - 02 February 2014</a:t>
            </a:r>
            <a:endParaRPr lang="en-ZA" dirty="0">
              <a:solidFill>
                <a:schemeClr val="tx1"/>
              </a:solidFill>
            </a:endParaRPr>
          </a:p>
          <a:p>
            <a:pPr marL="1028700" lvl="1">
              <a:buFont typeface="Arial" pitchFamily="34" charset="0"/>
              <a:buChar char="•"/>
            </a:pPr>
            <a:r>
              <a:rPr lang="en-US" dirty="0" err="1">
                <a:solidFill>
                  <a:schemeClr val="tx1"/>
                </a:solidFill>
              </a:rPr>
              <a:t>Dihlabeng</a:t>
            </a:r>
            <a:r>
              <a:rPr lang="en-US" dirty="0">
                <a:solidFill>
                  <a:schemeClr val="tx1"/>
                </a:solidFill>
              </a:rPr>
              <a:t> Local Municipality 	14-17 April 2014</a:t>
            </a:r>
            <a:endParaRPr lang="en-ZA" dirty="0">
              <a:solidFill>
                <a:schemeClr val="tx1"/>
              </a:solidFill>
            </a:endParaRPr>
          </a:p>
          <a:p>
            <a:pPr marL="1028700" lvl="1">
              <a:buFont typeface="Arial" pitchFamily="34" charset="0"/>
              <a:buChar char="•"/>
            </a:pPr>
            <a:r>
              <a:rPr lang="en-US" dirty="0" err="1">
                <a:solidFill>
                  <a:schemeClr val="tx1"/>
                </a:solidFill>
              </a:rPr>
              <a:t>Setsoto</a:t>
            </a:r>
            <a:r>
              <a:rPr lang="en-US" dirty="0">
                <a:solidFill>
                  <a:schemeClr val="tx1"/>
                </a:solidFill>
              </a:rPr>
              <a:t> Local Municipality 		12 -15 May 2014</a:t>
            </a:r>
            <a:endParaRPr lang="en-ZA" dirty="0">
              <a:solidFill>
                <a:schemeClr val="tx1"/>
              </a:solidFill>
            </a:endParaRPr>
          </a:p>
          <a:p>
            <a:pPr marL="1028700" lvl="1">
              <a:buFont typeface="Arial" pitchFamily="34" charset="0"/>
              <a:buChar char="•"/>
            </a:pPr>
            <a:r>
              <a:rPr lang="en-US" dirty="0" err="1">
                <a:solidFill>
                  <a:schemeClr val="tx1"/>
                </a:solidFill>
              </a:rPr>
              <a:t>Tokologo</a:t>
            </a:r>
            <a:r>
              <a:rPr lang="en-US" dirty="0">
                <a:solidFill>
                  <a:schemeClr val="tx1"/>
                </a:solidFill>
              </a:rPr>
              <a:t> Local Municipality 	17 – 20 June 2014</a:t>
            </a:r>
            <a:endParaRPr lang="en-ZA" dirty="0">
              <a:solidFill>
                <a:schemeClr val="tx1"/>
              </a:solidFill>
            </a:endParaRPr>
          </a:p>
          <a:p>
            <a:r>
              <a:rPr lang="en-US" dirty="0">
                <a:solidFill>
                  <a:schemeClr val="tx1"/>
                </a:solidFill>
              </a:rPr>
              <a:t> </a:t>
            </a:r>
            <a:endParaRPr lang="en-ZA" dirty="0">
              <a:solidFill>
                <a:schemeClr val="tx1"/>
              </a:solidFill>
            </a:endParaRPr>
          </a:p>
          <a:p>
            <a:pPr lvl="0"/>
            <a:r>
              <a:rPr lang="en-US" b="1" dirty="0" err="1">
                <a:solidFill>
                  <a:schemeClr val="tx1"/>
                </a:solidFill>
              </a:rPr>
              <a:t>Izimbizo</a:t>
            </a:r>
            <a:endParaRPr lang="en-ZA" dirty="0">
              <a:solidFill>
                <a:schemeClr val="tx1"/>
              </a:solidFill>
            </a:endParaRPr>
          </a:p>
          <a:p>
            <a:r>
              <a:rPr lang="en-US" b="1" dirty="0">
                <a:solidFill>
                  <a:schemeClr val="tx1"/>
                </a:solidFill>
              </a:rPr>
              <a:t> </a:t>
            </a:r>
            <a:endParaRPr lang="en-ZA" dirty="0">
              <a:solidFill>
                <a:schemeClr val="tx1"/>
              </a:solidFill>
            </a:endParaRPr>
          </a:p>
          <a:p>
            <a:pPr marL="285750" indent="-285750">
              <a:buFont typeface="Arial" pitchFamily="34" charset="0"/>
              <a:buChar char="•"/>
            </a:pPr>
            <a:r>
              <a:rPr lang="en-US" dirty="0">
                <a:solidFill>
                  <a:schemeClr val="tx1"/>
                </a:solidFill>
              </a:rPr>
              <a:t>Various programs of public participations took place in the province.  </a:t>
            </a:r>
            <a:endParaRPr lang="en-US" dirty="0" smtClean="0">
              <a:solidFill>
                <a:schemeClr val="tx1"/>
              </a:solidFill>
            </a:endParaRPr>
          </a:p>
          <a:p>
            <a:pPr marL="285750" indent="-285750">
              <a:buFont typeface="Arial" pitchFamily="34" charset="0"/>
              <a:buChar char="•"/>
            </a:pPr>
            <a:endParaRPr lang="en-US" dirty="0" smtClean="0">
              <a:solidFill>
                <a:schemeClr val="tx1"/>
              </a:solidFill>
            </a:endParaRPr>
          </a:p>
          <a:p>
            <a:pPr marL="285750" indent="-285750">
              <a:buFont typeface="Arial" pitchFamily="34" charset="0"/>
              <a:buChar char="•"/>
            </a:pPr>
            <a:r>
              <a:rPr lang="en-US" dirty="0" smtClean="0">
                <a:solidFill>
                  <a:schemeClr val="tx1"/>
                </a:solidFill>
              </a:rPr>
              <a:t>The </a:t>
            </a:r>
            <a:r>
              <a:rPr lang="en-US" dirty="0">
                <a:solidFill>
                  <a:schemeClr val="tx1"/>
                </a:solidFill>
              </a:rPr>
              <a:t>department convenes some and supported other provincial and national department activities. </a:t>
            </a:r>
            <a:endParaRPr lang="en-US" dirty="0" smtClean="0">
              <a:solidFill>
                <a:schemeClr val="tx1"/>
              </a:solidFill>
            </a:endParaRPr>
          </a:p>
          <a:p>
            <a:pPr marL="285750" indent="-285750">
              <a:buFont typeface="Arial" pitchFamily="34" charset="0"/>
              <a:buChar char="•"/>
            </a:pPr>
            <a:endParaRPr lang="en-US" dirty="0" smtClean="0">
              <a:solidFill>
                <a:schemeClr val="tx1"/>
              </a:solidFill>
            </a:endParaRPr>
          </a:p>
          <a:p>
            <a:pPr marL="285750" indent="-285750">
              <a:buFont typeface="Arial" pitchFamily="34" charset="0"/>
              <a:buChar char="•"/>
            </a:pPr>
            <a:r>
              <a:rPr lang="en-US" dirty="0" smtClean="0">
                <a:solidFill>
                  <a:schemeClr val="tx1"/>
                </a:solidFill>
              </a:rPr>
              <a:t>Key </a:t>
            </a:r>
            <a:r>
              <a:rPr lang="en-US" dirty="0">
                <a:solidFill>
                  <a:schemeClr val="tx1"/>
                </a:solidFill>
              </a:rPr>
              <a:t>amongst those activities were Operation </a:t>
            </a:r>
            <a:r>
              <a:rPr lang="en-US" dirty="0" err="1">
                <a:solidFill>
                  <a:schemeClr val="tx1"/>
                </a:solidFill>
              </a:rPr>
              <a:t>Hlasela</a:t>
            </a:r>
            <a:r>
              <a:rPr lang="en-US" dirty="0">
                <a:solidFill>
                  <a:schemeClr val="tx1"/>
                </a:solidFill>
              </a:rPr>
              <a:t>, Heritage Day celebration and municipal community outreach programs. </a:t>
            </a:r>
            <a:endParaRPr lang="en-ZA" dirty="0">
              <a:solidFill>
                <a:schemeClr val="tx1"/>
              </a:solidFill>
            </a:endParaRPr>
          </a:p>
        </p:txBody>
      </p:sp>
    </p:spTree>
    <p:extLst>
      <p:ext uri="{BB962C8B-B14F-4D97-AF65-F5344CB8AC3E}">
        <p14:creationId xmlns:p14="http://schemas.microsoft.com/office/powerpoint/2010/main" xmlns="" val="41261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a:bodyPr>
          <a:lstStyle/>
          <a:p>
            <a:r>
              <a:rPr lang="en-US" sz="2400" b="1" dirty="0">
                <a:solidFill>
                  <a:schemeClr val="tx1"/>
                </a:solidFill>
              </a:rPr>
              <a:t>Output 6:</a:t>
            </a:r>
            <a:r>
              <a:rPr lang="en-US" sz="2400" dirty="0">
                <a:solidFill>
                  <a:schemeClr val="tx1"/>
                </a:solidFill>
              </a:rPr>
              <a:t> Improved Municipal Financial and Administrative Capabilities </a:t>
            </a:r>
            <a:endParaRPr lang="en-ZA" sz="24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endParaRPr lang="en-US" sz="2800" dirty="0" smtClean="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pic>
        <p:nvPicPr>
          <p:cNvPr id="11" name="Picture 10"/>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3508" y="620688"/>
            <a:ext cx="8856984" cy="6120680"/>
          </a:xfrm>
          <a:prstGeom prst="rect">
            <a:avLst/>
          </a:prstGeom>
          <a:noFill/>
          <a:ln>
            <a:noFill/>
          </a:ln>
        </p:spPr>
      </p:pic>
    </p:spTree>
    <p:extLst>
      <p:ext uri="{BB962C8B-B14F-4D97-AF65-F5344CB8AC3E}">
        <p14:creationId xmlns:p14="http://schemas.microsoft.com/office/powerpoint/2010/main" xmlns="" val="16370380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457200" y="116631"/>
            <a:ext cx="8229600" cy="576065"/>
          </a:xfrm>
        </p:spPr>
        <p:txBody>
          <a:bodyPr/>
          <a:lstStyle/>
          <a:p>
            <a:pPr eaLnBrk="1" hangingPunct="1"/>
            <a:r>
              <a:rPr lang="en-US" altLang="en-US" sz="1600" b="1" dirty="0" smtClean="0">
                <a:latin typeface="Times New Roman" charset="0"/>
                <a:cs typeface="Times New Roman" charset="0"/>
              </a:rPr>
              <a:t>FREE STATE 2014/15 MUNICIPAL AUDIT OUTCOMES</a:t>
            </a:r>
          </a:p>
        </p:txBody>
      </p:sp>
      <p:sp>
        <p:nvSpPr>
          <p:cNvPr id="3075" name="Rectangle 2"/>
          <p:cNvSpPr>
            <a:spLocks noGrp="1" noChangeArrowheads="1"/>
          </p:cNvSpPr>
          <p:nvPr>
            <p:ph type="body" idx="1"/>
          </p:nvPr>
        </p:nvSpPr>
        <p:spPr/>
        <p:txBody>
          <a:bodyPr/>
          <a:lstStyle/>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p:txBody>
      </p:sp>
      <p:pic>
        <p:nvPicPr>
          <p:cNvPr id="3076" name="Picture 5" descr="gold holding shap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7" name="Picture 6" descr="C:\Documents and Settings\Philda.FSLGH4\Desktop\Design and Branding Materials\Dept LOGOS\logoc3t.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451475" y="5524500"/>
            <a:ext cx="2643188"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9" name="Picture 8"/>
          <p:cNvPicPr>
            <a:picLocks noGrp="1" noChangeAspect="1" noChangeArrowheads="1"/>
          </p:cNvPicPr>
          <p:nvPr>
            <p:ph sz="half" idx="2"/>
          </p:nvPr>
        </p:nvPicPr>
        <p:blipFill>
          <a:blip r:embed="rId5" cstate="print">
            <a:extLst>
              <a:ext uri="{28A0092B-C50C-407E-A947-70E740481C1C}">
                <a14:useLocalDpi xmlns:a14="http://schemas.microsoft.com/office/drawing/2010/main" xmlns="" val="0"/>
              </a:ext>
            </a:extLst>
          </a:blip>
          <a:srcRect/>
          <a:stretch>
            <a:fillRect/>
          </a:stretch>
        </p:blipFill>
        <p:spPr>
          <a:xfrm>
            <a:off x="993775" y="836613"/>
            <a:ext cx="7156450" cy="4838700"/>
          </a:xfrm>
          <a:noFill/>
        </p:spPr>
      </p:pic>
    </p:spTree>
    <p:extLst>
      <p:ext uri="{BB962C8B-B14F-4D97-AF65-F5344CB8AC3E}">
        <p14:creationId xmlns:p14="http://schemas.microsoft.com/office/powerpoint/2010/main" xmlns="" val="32197600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LEGISLATIVE REQUIREMENTS</a:t>
            </a:r>
            <a:endParaRPr lang="en-US" sz="3600" dirty="0">
              <a:solidFill>
                <a:schemeClr val="tx1"/>
              </a:solidFill>
            </a:endParaRPr>
          </a:p>
        </p:txBody>
      </p:sp>
      <p:sp>
        <p:nvSpPr>
          <p:cNvPr id="3" name="Content Placeholder 2"/>
          <p:cNvSpPr>
            <a:spLocks noGrp="1"/>
          </p:cNvSpPr>
          <p:nvPr>
            <p:ph idx="1"/>
          </p:nvPr>
        </p:nvSpPr>
        <p:spPr>
          <a:xfrm>
            <a:off x="462756" y="764704"/>
            <a:ext cx="8218488" cy="4514850"/>
          </a:xfrm>
        </p:spPr>
        <p:txBody>
          <a:bodyPr/>
          <a:lstStyle/>
          <a:p>
            <a:r>
              <a:rPr lang="en-ZA" sz="2400" dirty="0"/>
              <a:t>According to Section 46(2) of the Municipal Systems Act 32 of 2000,</a:t>
            </a:r>
            <a:r>
              <a:rPr lang="en-ZA" sz="2400" b="1" dirty="0"/>
              <a:t> </a:t>
            </a:r>
            <a:r>
              <a:rPr lang="en-ZA" sz="2400" dirty="0"/>
              <a:t>an annual </a:t>
            </a:r>
            <a:r>
              <a:rPr lang="en-ZA" sz="2400" dirty="0" smtClean="0"/>
              <a:t>performance report </a:t>
            </a:r>
            <a:r>
              <a:rPr lang="en-ZA" sz="2400" dirty="0"/>
              <a:t>must form part of the municipality’s annual report in terms of Chapter 12 of the MFMA 56 of 2003</a:t>
            </a:r>
            <a:r>
              <a:rPr lang="en-ZA" sz="2400" dirty="0" smtClean="0"/>
              <a:t>.</a:t>
            </a:r>
          </a:p>
          <a:p>
            <a:r>
              <a:rPr lang="en-US" sz="2400" dirty="0" smtClean="0"/>
              <a:t>Section 127(2) of the MFMA states that the mayor of a municipality must, within seven months after the end of a financial year, table in the municipal council the annual report of the municipality and of any municipal entity under the municipality’s sole or shared control.</a:t>
            </a:r>
          </a:p>
          <a:p>
            <a:r>
              <a:rPr lang="en-ZA" sz="2400" dirty="0" smtClean="0"/>
              <a:t> </a:t>
            </a:r>
          </a:p>
          <a:p>
            <a:pPr marL="457200" lvl="1" indent="0">
              <a:buNone/>
            </a:pPr>
            <a:endParaRPr lang="en-ZA" dirty="0"/>
          </a:p>
        </p:txBody>
      </p:sp>
    </p:spTree>
    <p:extLst>
      <p:ext uri="{BB962C8B-B14F-4D97-AF65-F5344CB8AC3E}">
        <p14:creationId xmlns:p14="http://schemas.microsoft.com/office/powerpoint/2010/main" xmlns="" val="30442438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rot="10800000" flipV="1">
            <a:off x="457200" y="228918"/>
            <a:ext cx="8229600" cy="319761"/>
          </a:xfrm>
        </p:spPr>
        <p:txBody>
          <a:bodyPr/>
          <a:lstStyle/>
          <a:p>
            <a:pPr eaLnBrk="1" hangingPunct="1"/>
            <a:r>
              <a:rPr lang="en-US" altLang="en-US" sz="3200" b="1" dirty="0" smtClean="0">
                <a:latin typeface="Times New Roman" charset="0"/>
                <a:cs typeface="Times New Roman" charset="0"/>
              </a:rPr>
              <a:t>CONT</a:t>
            </a:r>
          </a:p>
        </p:txBody>
      </p:sp>
      <p:sp>
        <p:nvSpPr>
          <p:cNvPr id="4099" name="Rectangle 2"/>
          <p:cNvSpPr>
            <a:spLocks noGrp="1" noChangeArrowheads="1"/>
          </p:cNvSpPr>
          <p:nvPr>
            <p:ph type="body" idx="1"/>
          </p:nvPr>
        </p:nvSpPr>
        <p:spPr/>
        <p:txBody>
          <a:bodyPr/>
          <a:lstStyle/>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p:txBody>
      </p:sp>
      <p:pic>
        <p:nvPicPr>
          <p:cNvPr id="4100" name="Picture 5" descr="gold holding shap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1" name="Picture 6" descr="C:\Documents and Settings\Philda.FSLGH4\Desktop\Design and Branding Materials\Dept LOGOS\logoc3t.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451475" y="5524500"/>
            <a:ext cx="2643188"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3" name="Picture 8"/>
          <p:cNvPicPr>
            <a:picLocks noGrp="1" noChangeAspect="1" noChangeArrowheads="1"/>
          </p:cNvPicPr>
          <p:nvPr>
            <p:ph sz="half" idx="2"/>
          </p:nvPr>
        </p:nvPicPr>
        <p:blipFill>
          <a:blip r:embed="rId5" cstate="print">
            <a:extLst>
              <a:ext uri="{28A0092B-C50C-407E-A947-70E740481C1C}">
                <a14:useLocalDpi xmlns:a14="http://schemas.microsoft.com/office/drawing/2010/main" xmlns="" val="0"/>
              </a:ext>
            </a:extLst>
          </a:blip>
          <a:srcRect/>
          <a:stretch>
            <a:fillRect/>
          </a:stretch>
        </p:blipFill>
        <p:spPr>
          <a:xfrm>
            <a:off x="993775" y="735013"/>
            <a:ext cx="7156450" cy="4805362"/>
          </a:xfrm>
          <a:noFill/>
        </p:spPr>
      </p:pic>
    </p:spTree>
    <p:extLst>
      <p:ext uri="{BB962C8B-B14F-4D97-AF65-F5344CB8AC3E}">
        <p14:creationId xmlns:p14="http://schemas.microsoft.com/office/powerpoint/2010/main" xmlns="" val="39209630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p:txBody>
          <a:bodyPr/>
          <a:lstStyle/>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a:p>
            <a:pPr algn="ctr" eaLnBrk="1" hangingPunct="1"/>
            <a:endParaRPr lang="en-US" altLang="en-US" smtClean="0"/>
          </a:p>
        </p:txBody>
      </p:sp>
      <p:pic>
        <p:nvPicPr>
          <p:cNvPr id="5123" name="Picture 5" descr="gold holding shap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4" name="Picture 6" descr="C:\Documents and Settings\Philda.FSLGH4\Desktop\Design and Branding Materials\Dept LOGOS\logoc3t.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451475" y="5634038"/>
            <a:ext cx="2643188" cy="877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6" name="Picture 8"/>
          <p:cNvPicPr>
            <a:picLocks noGrp="1" noChangeAspect="1" noChangeArrowheads="1"/>
          </p:cNvPicPr>
          <p:nvPr>
            <p:ph sz="half" idx="2"/>
          </p:nvPr>
        </p:nvPicPr>
        <p:blipFill>
          <a:blip r:embed="rId5" cstate="print">
            <a:extLst>
              <a:ext uri="{28A0092B-C50C-407E-A947-70E740481C1C}">
                <a14:useLocalDpi xmlns:a14="http://schemas.microsoft.com/office/drawing/2010/main" xmlns="" val="0"/>
              </a:ext>
            </a:extLst>
          </a:blip>
          <a:srcRect/>
          <a:stretch>
            <a:fillRect/>
          </a:stretch>
        </p:blipFill>
        <p:spPr>
          <a:xfrm>
            <a:off x="1042988" y="476250"/>
            <a:ext cx="7051675" cy="5508625"/>
          </a:xfrm>
          <a:noFill/>
        </p:spPr>
      </p:pic>
    </p:spTree>
    <p:extLst>
      <p:ext uri="{BB962C8B-B14F-4D97-AF65-F5344CB8AC3E}">
        <p14:creationId xmlns:p14="http://schemas.microsoft.com/office/powerpoint/2010/main" xmlns="" val="8098774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a:bodyPr>
          <a:lstStyle/>
          <a:p>
            <a:r>
              <a:rPr lang="en-US" sz="2400" b="1" dirty="0">
                <a:solidFill>
                  <a:schemeClr val="tx1"/>
                </a:solidFill>
              </a:rPr>
              <a:t>Output 6:</a:t>
            </a:r>
            <a:r>
              <a:rPr lang="en-US" sz="2400" dirty="0">
                <a:solidFill>
                  <a:schemeClr val="tx1"/>
                </a:solidFill>
              </a:rPr>
              <a:t> Improved Municipal Financial and Administrative Capabilities </a:t>
            </a:r>
            <a:endParaRPr lang="en-ZA" sz="24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r>
              <a:rPr lang="en-US" sz="2000" i="1" dirty="0" smtClean="0"/>
              <a:t>Table </a:t>
            </a:r>
            <a:r>
              <a:rPr lang="en-US" sz="2000" dirty="0" smtClean="0"/>
              <a:t>above </a:t>
            </a:r>
            <a:r>
              <a:rPr lang="en-US" sz="2000" dirty="0"/>
              <a:t>reflects an improvement of three district municipalities and three local municipalities managing to sustain an Unqualified Audit outcome with matters of emphasis</a:t>
            </a:r>
            <a:r>
              <a:rPr lang="en-US" sz="2000" dirty="0" smtClean="0"/>
              <a:t>.</a:t>
            </a:r>
          </a:p>
          <a:p>
            <a:endParaRPr lang="en-ZA" sz="800" dirty="0"/>
          </a:p>
          <a:p>
            <a:r>
              <a:rPr lang="en-US" sz="2000" dirty="0"/>
              <a:t>Financial management within municipalities has, although not yet at the desired level, improved over the recent years to a situation where</a:t>
            </a:r>
            <a:r>
              <a:rPr lang="en-US" sz="2000" dirty="0" smtClean="0"/>
              <a:t>, </a:t>
            </a:r>
            <a:r>
              <a:rPr lang="en-US" sz="2000" dirty="0"/>
              <a:t>the following </a:t>
            </a:r>
            <a:r>
              <a:rPr lang="en-US" sz="2000" dirty="0" smtClean="0"/>
              <a:t>6 municipalities received </a:t>
            </a:r>
            <a:r>
              <a:rPr lang="en-US" sz="2000" dirty="0"/>
              <a:t>unqualified audits during the 2013/2014 financial year: </a:t>
            </a:r>
            <a:endParaRPr lang="en-ZA" sz="2000" dirty="0"/>
          </a:p>
          <a:p>
            <a:pPr lvl="0"/>
            <a:r>
              <a:rPr lang="en-US" sz="2000" dirty="0" err="1"/>
              <a:t>Fezile</a:t>
            </a:r>
            <a:r>
              <a:rPr lang="en-US" sz="2000" dirty="0"/>
              <a:t> </a:t>
            </a:r>
            <a:r>
              <a:rPr lang="en-US" sz="2000" dirty="0" err="1"/>
              <a:t>Dabi</a:t>
            </a:r>
            <a:r>
              <a:rPr lang="en-US" sz="2000" dirty="0"/>
              <a:t> DM</a:t>
            </a:r>
            <a:endParaRPr lang="en-ZA" sz="2000" dirty="0"/>
          </a:p>
          <a:p>
            <a:pPr lvl="0"/>
            <a:r>
              <a:rPr lang="en-US" sz="2000" dirty="0"/>
              <a:t>Lejweleputswa DM</a:t>
            </a:r>
            <a:endParaRPr lang="en-ZA" sz="2000" dirty="0"/>
          </a:p>
          <a:p>
            <a:pPr lvl="0"/>
            <a:r>
              <a:rPr lang="en-US" sz="2000" dirty="0"/>
              <a:t>Thabo </a:t>
            </a:r>
            <a:r>
              <a:rPr lang="en-US" sz="2000" dirty="0" err="1"/>
              <a:t>Mofutsanyana</a:t>
            </a:r>
            <a:r>
              <a:rPr lang="en-US" sz="2000" dirty="0"/>
              <a:t> DM</a:t>
            </a:r>
            <a:endParaRPr lang="en-ZA" sz="2000" dirty="0"/>
          </a:p>
          <a:p>
            <a:pPr lvl="0"/>
            <a:r>
              <a:rPr lang="en-US" sz="2000" dirty="0" err="1"/>
              <a:t>Dihlabeng</a:t>
            </a:r>
            <a:r>
              <a:rPr lang="en-US" sz="2000" dirty="0"/>
              <a:t> LM</a:t>
            </a:r>
            <a:endParaRPr lang="en-ZA" sz="2000" dirty="0"/>
          </a:p>
          <a:p>
            <a:pPr lvl="0"/>
            <a:r>
              <a:rPr lang="en-US" sz="2000" dirty="0" err="1"/>
              <a:t>Nketoana</a:t>
            </a:r>
            <a:r>
              <a:rPr lang="en-US" sz="2000" dirty="0"/>
              <a:t> LM</a:t>
            </a:r>
            <a:endParaRPr lang="en-ZA" sz="2000" dirty="0"/>
          </a:p>
          <a:p>
            <a:pPr lvl="0"/>
            <a:r>
              <a:rPr lang="en-US" sz="2000" dirty="0" err="1"/>
              <a:t>Tswelopele</a:t>
            </a:r>
            <a:r>
              <a:rPr lang="en-US" sz="2000" dirty="0"/>
              <a:t> LM</a:t>
            </a:r>
            <a:endParaRPr lang="en-ZA" sz="2000" dirty="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spTree>
    <p:extLst>
      <p:ext uri="{BB962C8B-B14F-4D97-AF65-F5344CB8AC3E}">
        <p14:creationId xmlns:p14="http://schemas.microsoft.com/office/powerpoint/2010/main" xmlns="" val="16021563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a:bodyPr>
          <a:lstStyle/>
          <a:p>
            <a:r>
              <a:rPr lang="en-US" sz="2400" b="1" dirty="0">
                <a:solidFill>
                  <a:schemeClr val="tx1"/>
                </a:solidFill>
              </a:rPr>
              <a:t>Output 6:</a:t>
            </a:r>
            <a:r>
              <a:rPr lang="en-US" sz="2400" dirty="0">
                <a:solidFill>
                  <a:schemeClr val="tx1"/>
                </a:solidFill>
              </a:rPr>
              <a:t> Improved Municipal Financial and Administrative Capabilities </a:t>
            </a:r>
            <a:endParaRPr lang="en-ZA" sz="2400" dirty="0">
              <a:solidFill>
                <a:schemeClr val="tx1"/>
              </a:solidFill>
            </a:endParaRPr>
          </a:p>
        </p:txBody>
      </p:sp>
      <p:sp>
        <p:nvSpPr>
          <p:cNvPr id="10" name="Content Placeholder 9"/>
          <p:cNvSpPr>
            <a:spLocks noGrp="1"/>
          </p:cNvSpPr>
          <p:nvPr>
            <p:ph idx="1"/>
          </p:nvPr>
        </p:nvSpPr>
        <p:spPr>
          <a:xfrm>
            <a:off x="179512" y="764704"/>
            <a:ext cx="8784976" cy="4608512"/>
          </a:xfrm>
        </p:spPr>
        <p:txBody>
          <a:bodyPr/>
          <a:lstStyle/>
          <a:p>
            <a:r>
              <a:rPr lang="en-US" sz="2000" dirty="0"/>
              <a:t>Section 57 of the Municipal Systems Act 32 of 2000 reads-</a:t>
            </a:r>
            <a:endParaRPr lang="en-ZA" sz="2000" dirty="0"/>
          </a:p>
          <a:p>
            <a:pPr marL="0" indent="0">
              <a:buNone/>
            </a:pPr>
            <a:r>
              <a:rPr lang="en-US" sz="2000" dirty="0"/>
              <a:t>(1)	A person to be appointed as the municipal manager of a municipality, and a person to be appointed as a manager directly accountable to the municipal manager, may be appointed to that position only-</a:t>
            </a:r>
            <a:endParaRPr lang="en-ZA" sz="2000" dirty="0"/>
          </a:p>
          <a:p>
            <a:pPr marL="0" indent="0">
              <a:buNone/>
            </a:pPr>
            <a:r>
              <a:rPr lang="en-US" sz="2000" dirty="0"/>
              <a:t>(a)	in terms of a written employment contract with the municipality complying with the provisions of this section; and</a:t>
            </a:r>
            <a:endParaRPr lang="en-ZA" sz="2000" dirty="0"/>
          </a:p>
          <a:p>
            <a:pPr marL="0" indent="0">
              <a:buNone/>
            </a:pPr>
            <a:r>
              <a:rPr lang="en-US" sz="2000" dirty="0"/>
              <a:t>(b)	subject to a separate performance agreement concluded annually as provided for in subsection (2).</a:t>
            </a:r>
            <a:endParaRPr lang="en-ZA" sz="2000" dirty="0"/>
          </a:p>
          <a:p>
            <a:r>
              <a:rPr lang="en-US" sz="2000" dirty="0"/>
              <a:t> </a:t>
            </a:r>
            <a:r>
              <a:rPr lang="en-US" sz="2000" dirty="0" smtClean="0"/>
              <a:t>Section </a:t>
            </a:r>
            <a:r>
              <a:rPr lang="en-US" sz="2000" dirty="0"/>
              <a:t>53 of the MFMA, outlines the linkage between the budget, SDBIP and performance agreements.</a:t>
            </a:r>
            <a:endParaRPr lang="en-ZA" sz="2000" dirty="0"/>
          </a:p>
          <a:p>
            <a:r>
              <a:rPr lang="en-US" sz="2000" dirty="0"/>
              <a:t> </a:t>
            </a:r>
            <a:r>
              <a:rPr lang="en-US" sz="2000" dirty="0" smtClean="0"/>
              <a:t>As </a:t>
            </a:r>
            <a:r>
              <a:rPr lang="en-US" sz="2000" dirty="0"/>
              <a:t>per legislation, the municipalities are expected to submit performance agreements (PA) and employment contracts (EC) to the MEC of Local Government.</a:t>
            </a:r>
            <a:endParaRPr lang="en-ZA" sz="2000" dirty="0"/>
          </a:p>
          <a:p>
            <a:r>
              <a:rPr lang="en-US" sz="2000" dirty="0"/>
              <a:t> </a:t>
            </a:r>
            <a:r>
              <a:rPr lang="en-US" sz="2000" dirty="0" smtClean="0"/>
              <a:t>During </a:t>
            </a:r>
            <a:r>
              <a:rPr lang="en-US" sz="2000" dirty="0"/>
              <a:t>the 2013/2014 financial year, the following municipalities submitted performance agreements of Senior Managers that include key LGTAS performance indicators as per legislative prescripts</a:t>
            </a:r>
            <a:endParaRPr lang="en-US" sz="2000" dirty="0" smtClean="0"/>
          </a:p>
          <a:p>
            <a:endParaRPr lang="en-US" sz="20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spTree>
    <p:extLst>
      <p:ext uri="{BB962C8B-B14F-4D97-AF65-F5344CB8AC3E}">
        <p14:creationId xmlns:p14="http://schemas.microsoft.com/office/powerpoint/2010/main" xmlns="" val="28603682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a:bodyPr>
          <a:lstStyle/>
          <a:p>
            <a:r>
              <a:rPr lang="en-US" sz="2400" b="1" dirty="0">
                <a:solidFill>
                  <a:schemeClr val="tx1"/>
                </a:solidFill>
              </a:rPr>
              <a:t>Output 6:</a:t>
            </a:r>
            <a:r>
              <a:rPr lang="en-US" sz="2400" dirty="0">
                <a:solidFill>
                  <a:schemeClr val="tx1"/>
                </a:solidFill>
              </a:rPr>
              <a:t> Improved Municipal Financial and Administrative Capabilities </a:t>
            </a:r>
            <a:endParaRPr lang="en-ZA" sz="2400" dirty="0">
              <a:solidFill>
                <a:schemeClr val="tx1"/>
              </a:solidFill>
            </a:endParaRPr>
          </a:p>
        </p:txBody>
      </p:sp>
      <p:sp>
        <p:nvSpPr>
          <p:cNvPr id="10" name="Content Placeholder 9"/>
          <p:cNvSpPr>
            <a:spLocks noGrp="1"/>
          </p:cNvSpPr>
          <p:nvPr>
            <p:ph idx="1"/>
          </p:nvPr>
        </p:nvSpPr>
        <p:spPr>
          <a:xfrm>
            <a:off x="179512" y="764704"/>
            <a:ext cx="8784976" cy="4608512"/>
          </a:xfrm>
        </p:spPr>
        <p:txBody>
          <a:bodyPr/>
          <a:lstStyle/>
          <a:p>
            <a:endParaRPr lang="en-US" sz="20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711007953"/>
              </p:ext>
            </p:extLst>
          </p:nvPr>
        </p:nvGraphicFramePr>
        <p:xfrm>
          <a:off x="251518" y="1397000"/>
          <a:ext cx="8640961" cy="1507480"/>
        </p:xfrm>
        <a:graphic>
          <a:graphicData uri="http://schemas.openxmlformats.org/drawingml/2006/table">
            <a:tbl>
              <a:tblPr firstRow="1" bandRow="1">
                <a:tableStyleId>{5C22544A-7EE6-4342-B048-85BDC9FD1C3A}</a:tableStyleId>
              </a:tblPr>
              <a:tblGrid>
                <a:gridCol w="792090"/>
                <a:gridCol w="1584176"/>
                <a:gridCol w="1656184"/>
                <a:gridCol w="1512168"/>
                <a:gridCol w="1872208"/>
                <a:gridCol w="1224135"/>
              </a:tblGrid>
              <a:tr h="951880">
                <a:tc>
                  <a:txBody>
                    <a:bodyPr/>
                    <a:lstStyle/>
                    <a:p>
                      <a:pPr algn="just">
                        <a:lnSpc>
                          <a:spcPct val="115000"/>
                        </a:lnSpc>
                        <a:spcAft>
                          <a:spcPts val="0"/>
                        </a:spcAft>
                      </a:pPr>
                      <a:endParaRPr lang="en-ZA" sz="120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b="1" dirty="0">
                          <a:solidFill>
                            <a:schemeClr val="tx1"/>
                          </a:solidFill>
                          <a:effectLst/>
                          <a:latin typeface="Arial"/>
                          <a:ea typeface="Calibri"/>
                          <a:cs typeface="Times New Roman"/>
                        </a:rPr>
                        <a:t>NO OF POSITIONS</a:t>
                      </a:r>
                      <a:endParaRPr lang="en-ZA" sz="120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b="1" dirty="0">
                          <a:solidFill>
                            <a:schemeClr val="tx1"/>
                          </a:solidFill>
                          <a:effectLst/>
                          <a:latin typeface="Arial"/>
                          <a:ea typeface="Calibri"/>
                          <a:cs typeface="Times New Roman"/>
                        </a:rPr>
                        <a:t>EMPLOYMENT CONTRACT SUBMITTED</a:t>
                      </a:r>
                      <a:endParaRPr lang="en-ZA" sz="120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b="1" dirty="0">
                          <a:solidFill>
                            <a:schemeClr val="tx1"/>
                          </a:solidFill>
                          <a:effectLst/>
                          <a:latin typeface="Arial"/>
                          <a:ea typeface="Calibri"/>
                          <a:cs typeface="Times New Roman"/>
                        </a:rPr>
                        <a:t>EC OUTSTANDING</a:t>
                      </a:r>
                      <a:endParaRPr lang="en-ZA" sz="120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b="1" dirty="0">
                          <a:solidFill>
                            <a:schemeClr val="tx1"/>
                          </a:solidFill>
                          <a:effectLst/>
                          <a:latin typeface="Arial"/>
                          <a:ea typeface="Calibri"/>
                          <a:cs typeface="Times New Roman"/>
                        </a:rPr>
                        <a:t>PERFORMANCE AGREEMENT SUBMITTED</a:t>
                      </a:r>
                      <a:endParaRPr lang="en-ZA" sz="120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b="1" dirty="0">
                          <a:solidFill>
                            <a:schemeClr val="tx1"/>
                          </a:solidFill>
                          <a:effectLst/>
                          <a:latin typeface="Arial"/>
                          <a:ea typeface="Calibri"/>
                          <a:cs typeface="Times New Roman"/>
                        </a:rPr>
                        <a:t>PA OUTSTANDING</a:t>
                      </a:r>
                      <a:endParaRPr lang="en-ZA" sz="1200" dirty="0">
                        <a:solidFill>
                          <a:schemeClr val="tx1"/>
                        </a:solidFill>
                        <a:effectLst/>
                        <a:latin typeface="Calibri"/>
                        <a:ea typeface="Calibri"/>
                        <a:cs typeface="Times New Roman"/>
                      </a:endParaRPr>
                    </a:p>
                  </a:txBody>
                  <a:tcPr marL="68580" marR="68580" marT="0" marB="0"/>
                </a:tc>
              </a:tr>
              <a:tr h="555600">
                <a:tc>
                  <a:txBody>
                    <a:bodyPr/>
                    <a:lstStyle/>
                    <a:p>
                      <a:pPr algn="just">
                        <a:lnSpc>
                          <a:spcPct val="115000"/>
                        </a:lnSpc>
                        <a:spcAft>
                          <a:spcPts val="0"/>
                        </a:spcAft>
                      </a:pPr>
                      <a:r>
                        <a:rPr lang="en-US" sz="1400" b="1" dirty="0">
                          <a:effectLst/>
                          <a:latin typeface="Arial"/>
                          <a:ea typeface="Calibri"/>
                          <a:cs typeface="Times New Roman"/>
                        </a:rPr>
                        <a:t>TOTAL</a:t>
                      </a:r>
                      <a:endParaRPr lang="en-ZA"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400" b="1">
                          <a:effectLst/>
                          <a:latin typeface="Arial"/>
                          <a:ea typeface="Calibri"/>
                          <a:cs typeface="Times New Roman"/>
                        </a:rPr>
                        <a:t>125</a:t>
                      </a:r>
                      <a:endParaRPr lang="en-ZA"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400" b="1" dirty="0">
                          <a:effectLst/>
                          <a:latin typeface="Arial"/>
                          <a:ea typeface="Calibri"/>
                          <a:cs typeface="Times New Roman"/>
                        </a:rPr>
                        <a:t>81</a:t>
                      </a:r>
                      <a:endParaRPr lang="en-ZA"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400" b="1">
                          <a:effectLst/>
                          <a:latin typeface="Arial"/>
                          <a:ea typeface="Calibri"/>
                          <a:cs typeface="Times New Roman"/>
                        </a:rPr>
                        <a:t>26</a:t>
                      </a:r>
                      <a:endParaRPr lang="en-ZA"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400" b="1">
                          <a:effectLst/>
                          <a:latin typeface="Arial"/>
                          <a:ea typeface="Calibri"/>
                          <a:cs typeface="Times New Roman"/>
                        </a:rPr>
                        <a:t>34</a:t>
                      </a:r>
                      <a:endParaRPr lang="en-ZA"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400" b="1" dirty="0">
                          <a:effectLst/>
                          <a:latin typeface="Arial"/>
                          <a:ea typeface="Calibri"/>
                          <a:cs typeface="Times New Roman"/>
                        </a:rPr>
                        <a:t>35</a:t>
                      </a:r>
                      <a:endParaRPr lang="en-ZA"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7737383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a:bodyPr>
          <a:lstStyle/>
          <a:p>
            <a:r>
              <a:rPr lang="en-US" sz="2400" b="1" dirty="0">
                <a:solidFill>
                  <a:schemeClr val="tx1"/>
                </a:solidFill>
              </a:rPr>
              <a:t>Output 6:</a:t>
            </a:r>
            <a:r>
              <a:rPr lang="en-US" sz="2400" dirty="0">
                <a:solidFill>
                  <a:schemeClr val="tx1"/>
                </a:solidFill>
              </a:rPr>
              <a:t> Improved Municipal Financial and Administrative Capabilities </a:t>
            </a:r>
            <a:endParaRPr lang="en-ZA" sz="2400" dirty="0">
              <a:solidFill>
                <a:schemeClr val="tx1"/>
              </a:solidFill>
            </a:endParaRPr>
          </a:p>
        </p:txBody>
      </p:sp>
      <p:sp>
        <p:nvSpPr>
          <p:cNvPr id="10" name="Content Placeholder 9"/>
          <p:cNvSpPr>
            <a:spLocks noGrp="1"/>
          </p:cNvSpPr>
          <p:nvPr>
            <p:ph idx="1"/>
          </p:nvPr>
        </p:nvSpPr>
        <p:spPr>
          <a:xfrm>
            <a:off x="179512" y="764704"/>
            <a:ext cx="8784976" cy="4608512"/>
          </a:xfrm>
        </p:spPr>
        <p:txBody>
          <a:bodyPr/>
          <a:lstStyle/>
          <a:p>
            <a:endParaRPr lang="en-US" sz="20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sp>
        <p:nvSpPr>
          <p:cNvPr id="6" name="Rectangle 5"/>
          <p:cNvSpPr/>
          <p:nvPr/>
        </p:nvSpPr>
        <p:spPr>
          <a:xfrm>
            <a:off x="143508" y="836712"/>
            <a:ext cx="8856984" cy="5078313"/>
          </a:xfrm>
          <a:prstGeom prst="rect">
            <a:avLst/>
          </a:prstGeom>
        </p:spPr>
        <p:txBody>
          <a:bodyPr wrap="square">
            <a:spAutoFit/>
          </a:bodyPr>
          <a:lstStyle/>
          <a:p>
            <a:pPr marL="285750" lvl="0" indent="-285750">
              <a:buFont typeface="Arial" pitchFamily="34" charset="0"/>
              <a:buChar char="•"/>
            </a:pPr>
            <a:r>
              <a:rPr lang="en-US" dirty="0">
                <a:solidFill>
                  <a:schemeClr val="tx1"/>
                </a:solidFill>
              </a:rPr>
              <a:t>A follow-up workshop on IDP/SDBIP/PMS alignment workshop was held on the 11</a:t>
            </a:r>
            <a:r>
              <a:rPr lang="en-US" baseline="30000" dirty="0">
                <a:solidFill>
                  <a:schemeClr val="tx1"/>
                </a:solidFill>
              </a:rPr>
              <a:t>th</a:t>
            </a:r>
            <a:r>
              <a:rPr lang="en-US" dirty="0">
                <a:solidFill>
                  <a:schemeClr val="tx1"/>
                </a:solidFill>
              </a:rPr>
              <a:t>-12</a:t>
            </a:r>
            <a:r>
              <a:rPr lang="en-US" baseline="30000" dirty="0">
                <a:solidFill>
                  <a:schemeClr val="tx1"/>
                </a:solidFill>
              </a:rPr>
              <a:t>th</a:t>
            </a:r>
            <a:r>
              <a:rPr lang="en-US" dirty="0">
                <a:solidFill>
                  <a:schemeClr val="tx1"/>
                </a:solidFill>
              </a:rPr>
              <a:t> September 2013, during which all municipalities attended</a:t>
            </a:r>
            <a:r>
              <a:rPr lang="en-US" dirty="0" smtClean="0">
                <a:solidFill>
                  <a:schemeClr val="tx1"/>
                </a:solidFill>
              </a:rPr>
              <a:t>.</a:t>
            </a:r>
          </a:p>
          <a:p>
            <a:pPr marL="285750" lvl="0" indent="-285750">
              <a:buFont typeface="Arial" pitchFamily="34" charset="0"/>
              <a:buChar char="•"/>
            </a:pPr>
            <a:endParaRPr lang="en-US" dirty="0" smtClean="0">
              <a:solidFill>
                <a:schemeClr val="tx1"/>
              </a:solidFill>
            </a:endParaRPr>
          </a:p>
          <a:p>
            <a:pPr marL="285750" lvl="0" indent="-285750">
              <a:buFont typeface="Arial" pitchFamily="34" charset="0"/>
              <a:buChar char="•"/>
            </a:pPr>
            <a:r>
              <a:rPr lang="en-US" dirty="0">
                <a:solidFill>
                  <a:schemeClr val="tx1"/>
                </a:solidFill>
              </a:rPr>
              <a:t>A workshop on Recruitment &amp; Retention (R&amp;R) was conducted on the 23rdMay 2014 with municipalities as an initiative from DCOG, with the intention to assist them to review their R&amp;R Strategies. </a:t>
            </a:r>
            <a:endParaRPr lang="en-US" dirty="0" smtClean="0">
              <a:solidFill>
                <a:schemeClr val="tx1"/>
              </a:solidFill>
            </a:endParaRPr>
          </a:p>
          <a:p>
            <a:pPr marL="285750" lvl="0" indent="-285750">
              <a:buFont typeface="Arial" pitchFamily="34" charset="0"/>
              <a:buChar char="•"/>
            </a:pPr>
            <a:endParaRPr lang="en-US" dirty="0" smtClean="0">
              <a:solidFill>
                <a:schemeClr val="tx1"/>
              </a:solidFill>
            </a:endParaRPr>
          </a:p>
          <a:p>
            <a:pPr marL="285750" lvl="0" indent="-285750">
              <a:buFont typeface="Arial" pitchFamily="34" charset="0"/>
              <a:buChar char="•"/>
            </a:pPr>
            <a:r>
              <a:rPr lang="en-US" dirty="0">
                <a:solidFill>
                  <a:schemeClr val="tx1"/>
                </a:solidFill>
              </a:rPr>
              <a:t>District based workshops were conducted for municipalities on the newly </a:t>
            </a:r>
            <a:r>
              <a:rPr lang="en-US" dirty="0" err="1">
                <a:solidFill>
                  <a:schemeClr val="tx1"/>
                </a:solidFill>
              </a:rPr>
              <a:t>gazetted</a:t>
            </a:r>
            <a:r>
              <a:rPr lang="en-US" dirty="0">
                <a:solidFill>
                  <a:schemeClr val="tx1"/>
                </a:solidFill>
              </a:rPr>
              <a:t> Regulations on the appointment of senior managers and employment conditions were held from 19</a:t>
            </a:r>
            <a:r>
              <a:rPr lang="en-US" baseline="30000" dirty="0">
                <a:solidFill>
                  <a:schemeClr val="tx1"/>
                </a:solidFill>
              </a:rPr>
              <a:t>th</a:t>
            </a:r>
            <a:r>
              <a:rPr lang="en-US" dirty="0">
                <a:solidFill>
                  <a:schemeClr val="tx1"/>
                </a:solidFill>
              </a:rPr>
              <a:t>-25</a:t>
            </a:r>
            <a:r>
              <a:rPr lang="en-US" baseline="30000" dirty="0">
                <a:solidFill>
                  <a:schemeClr val="tx1"/>
                </a:solidFill>
              </a:rPr>
              <a:t>th</a:t>
            </a:r>
            <a:r>
              <a:rPr lang="en-US" dirty="0">
                <a:solidFill>
                  <a:schemeClr val="tx1"/>
                </a:solidFill>
              </a:rPr>
              <a:t>March 2014 for municipalities. </a:t>
            </a:r>
            <a:endParaRPr lang="en-US" dirty="0" smtClean="0">
              <a:solidFill>
                <a:schemeClr val="tx1"/>
              </a:solidFill>
            </a:endParaRPr>
          </a:p>
          <a:p>
            <a:pPr marL="285750" lvl="0" indent="-285750">
              <a:buFont typeface="Arial" pitchFamily="34" charset="0"/>
              <a:buChar char="•"/>
            </a:pPr>
            <a:endParaRPr lang="en-US" dirty="0">
              <a:solidFill>
                <a:schemeClr val="tx1"/>
              </a:solidFill>
            </a:endParaRPr>
          </a:p>
          <a:p>
            <a:pPr marL="285750" indent="-285750">
              <a:buFont typeface="Arial" pitchFamily="34" charset="0"/>
              <a:buChar char="•"/>
            </a:pPr>
            <a:r>
              <a:rPr lang="en-US" dirty="0">
                <a:solidFill>
                  <a:schemeClr val="tx1"/>
                </a:solidFill>
              </a:rPr>
              <a:t>A PMS Summit was held on the 04</a:t>
            </a:r>
            <a:r>
              <a:rPr lang="en-US" baseline="30000" dirty="0">
                <a:solidFill>
                  <a:schemeClr val="tx1"/>
                </a:solidFill>
              </a:rPr>
              <a:t>th</a:t>
            </a:r>
            <a:r>
              <a:rPr lang="en-US" dirty="0">
                <a:solidFill>
                  <a:schemeClr val="tx1"/>
                </a:solidFill>
              </a:rPr>
              <a:t>-05</a:t>
            </a:r>
            <a:r>
              <a:rPr lang="en-US" baseline="30000" dirty="0">
                <a:solidFill>
                  <a:schemeClr val="tx1"/>
                </a:solidFill>
              </a:rPr>
              <a:t>th</a:t>
            </a:r>
            <a:r>
              <a:rPr lang="en-US" dirty="0">
                <a:solidFill>
                  <a:schemeClr val="tx1"/>
                </a:solidFill>
              </a:rPr>
              <a:t> June 2014 whereby both Political and Administrative offices from the 24 municipalities were invited to attend. </a:t>
            </a:r>
            <a:endParaRPr lang="en-US" dirty="0" smtClean="0">
              <a:solidFill>
                <a:schemeClr val="tx1"/>
              </a:solidFill>
            </a:endParaRPr>
          </a:p>
          <a:p>
            <a:pPr marL="804863" lvl="1" indent="-271463">
              <a:buFont typeface="Arial" pitchFamily="34" charset="0"/>
              <a:buChar char="•"/>
            </a:pPr>
            <a:r>
              <a:rPr lang="en-US" dirty="0" smtClean="0">
                <a:solidFill>
                  <a:schemeClr val="tx1"/>
                </a:solidFill>
              </a:rPr>
              <a:t>The </a:t>
            </a:r>
            <a:r>
              <a:rPr lang="en-US" dirty="0">
                <a:solidFill>
                  <a:schemeClr val="tx1"/>
                </a:solidFill>
              </a:rPr>
              <a:t>purpose of the workshop was to support municipalities on compliance issues and how to link IDP, SDBIP, and PMS. </a:t>
            </a:r>
            <a:endParaRPr lang="en-US" dirty="0" smtClean="0">
              <a:solidFill>
                <a:schemeClr val="tx1"/>
              </a:solidFill>
            </a:endParaRPr>
          </a:p>
          <a:p>
            <a:pPr marL="804863" lvl="1" indent="-271463">
              <a:buFont typeface="Arial" pitchFamily="34" charset="0"/>
              <a:buChar char="•"/>
            </a:pPr>
            <a:r>
              <a:rPr lang="en-US" dirty="0" smtClean="0">
                <a:solidFill>
                  <a:schemeClr val="tx1"/>
                </a:solidFill>
              </a:rPr>
              <a:t>A </a:t>
            </a:r>
            <a:r>
              <a:rPr lang="en-US" dirty="0">
                <a:solidFill>
                  <a:schemeClr val="tx1"/>
                </a:solidFill>
              </a:rPr>
              <a:t>total of 22 municipalities attended the workshop with the exception of the following 2 local municipalities; </a:t>
            </a:r>
            <a:r>
              <a:rPr lang="en-US" dirty="0" err="1">
                <a:solidFill>
                  <a:schemeClr val="tx1"/>
                </a:solidFill>
              </a:rPr>
              <a:t>Matjhabeng</a:t>
            </a:r>
            <a:r>
              <a:rPr lang="en-US" dirty="0">
                <a:solidFill>
                  <a:schemeClr val="tx1"/>
                </a:solidFill>
              </a:rPr>
              <a:t> and </a:t>
            </a:r>
            <a:r>
              <a:rPr lang="en-US" dirty="0" err="1">
                <a:solidFill>
                  <a:schemeClr val="tx1"/>
                </a:solidFill>
              </a:rPr>
              <a:t>Masilonyana</a:t>
            </a:r>
            <a:r>
              <a:rPr lang="en-US" dirty="0">
                <a:solidFill>
                  <a:schemeClr val="tx1"/>
                </a:solidFill>
              </a:rPr>
              <a:t>.</a:t>
            </a:r>
            <a:endParaRPr lang="en-ZA" dirty="0">
              <a:solidFill>
                <a:schemeClr val="tx1"/>
              </a:solidFill>
            </a:endParaRPr>
          </a:p>
          <a:p>
            <a:pPr lvl="0"/>
            <a:endParaRPr lang="en-ZA" dirty="0">
              <a:solidFill>
                <a:schemeClr val="tx1"/>
              </a:solidFill>
            </a:endParaRPr>
          </a:p>
        </p:txBody>
      </p:sp>
    </p:spTree>
    <p:extLst>
      <p:ext uri="{BB962C8B-B14F-4D97-AF65-F5344CB8AC3E}">
        <p14:creationId xmlns:p14="http://schemas.microsoft.com/office/powerpoint/2010/main" xmlns="" val="37128104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a:bodyPr>
          <a:lstStyle/>
          <a:p>
            <a:r>
              <a:rPr lang="en-US" sz="2400" b="1" dirty="0">
                <a:solidFill>
                  <a:schemeClr val="tx1"/>
                </a:solidFill>
              </a:rPr>
              <a:t>Output 7:</a:t>
            </a:r>
            <a:r>
              <a:rPr lang="en-US" sz="2400" dirty="0">
                <a:solidFill>
                  <a:schemeClr val="tx1"/>
                </a:solidFill>
              </a:rPr>
              <a:t> A Single Window of Coordination </a:t>
            </a:r>
            <a:endParaRPr lang="en-ZA" sz="24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endParaRPr lang="en-US" sz="2800" dirty="0" smtClean="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sp>
        <p:nvSpPr>
          <p:cNvPr id="3" name="Rectangle 2"/>
          <p:cNvSpPr/>
          <p:nvPr/>
        </p:nvSpPr>
        <p:spPr>
          <a:xfrm>
            <a:off x="179512" y="620688"/>
            <a:ext cx="8856983" cy="4247317"/>
          </a:xfrm>
          <a:prstGeom prst="rect">
            <a:avLst/>
          </a:prstGeom>
        </p:spPr>
        <p:txBody>
          <a:bodyPr wrap="square">
            <a:spAutoFit/>
          </a:bodyPr>
          <a:lstStyle/>
          <a:p>
            <a:pPr marL="285750" indent="-285750">
              <a:buFont typeface="Arial" pitchFamily="34" charset="0"/>
              <a:buChar char="•"/>
            </a:pPr>
            <a:r>
              <a:rPr lang="en-US" dirty="0">
                <a:solidFill>
                  <a:schemeClr val="tx1"/>
                </a:solidFill>
              </a:rPr>
              <a:t>Municipalities had been in undated with reporting requirements for various stakeholders to a point where service delivery was affected negatively. </a:t>
            </a:r>
            <a:endParaRPr lang="en-US" dirty="0" smtClean="0">
              <a:solidFill>
                <a:schemeClr val="tx1"/>
              </a:solidFill>
            </a:endParaRPr>
          </a:p>
          <a:p>
            <a:pPr marL="285750" indent="-285750">
              <a:buFont typeface="Arial" pitchFamily="34" charset="0"/>
              <a:buChar char="•"/>
            </a:pPr>
            <a:endParaRPr lang="en-US" dirty="0">
              <a:solidFill>
                <a:schemeClr val="tx1"/>
              </a:solidFill>
            </a:endParaRPr>
          </a:p>
          <a:p>
            <a:pPr marL="285750" indent="-285750">
              <a:buFont typeface="Arial" pitchFamily="34" charset="0"/>
              <a:buChar char="•"/>
            </a:pPr>
            <a:r>
              <a:rPr lang="en-US" dirty="0" smtClean="0">
                <a:solidFill>
                  <a:schemeClr val="tx1"/>
                </a:solidFill>
              </a:rPr>
              <a:t>Output </a:t>
            </a:r>
            <a:r>
              <a:rPr lang="en-US" dirty="0">
                <a:solidFill>
                  <a:schemeClr val="tx1"/>
                </a:solidFill>
              </a:rPr>
              <a:t>7 seeks to ensure that in Local Government sphere, a Single window of Coordination is developed and </a:t>
            </a:r>
            <a:r>
              <a:rPr lang="en-US" dirty="0" smtClean="0">
                <a:solidFill>
                  <a:schemeClr val="tx1"/>
                </a:solidFill>
              </a:rPr>
              <a:t>operational</a:t>
            </a:r>
          </a:p>
          <a:p>
            <a:pPr marL="285750" indent="-285750">
              <a:buFont typeface="Arial" pitchFamily="34" charset="0"/>
              <a:buChar char="•"/>
            </a:pPr>
            <a:endParaRPr lang="en-ZA" dirty="0">
              <a:solidFill>
                <a:schemeClr val="tx1"/>
              </a:solidFill>
            </a:endParaRPr>
          </a:p>
          <a:p>
            <a:pPr marL="285750" indent="-285750">
              <a:buFont typeface="Arial" pitchFamily="34" charset="0"/>
              <a:buChar char="•"/>
            </a:pPr>
            <a:r>
              <a:rPr lang="en-US" dirty="0">
                <a:solidFill>
                  <a:schemeClr val="tx1"/>
                </a:solidFill>
              </a:rPr>
              <a:t>The problem of coordination and alignment of interventions of departments and agencies impacting on local government remains a massive challenge that requires creative and radical solutions</a:t>
            </a:r>
            <a:r>
              <a:rPr lang="en-US" dirty="0" smtClean="0">
                <a:solidFill>
                  <a:schemeClr val="tx1"/>
                </a:solidFill>
              </a:rPr>
              <a:t>.</a:t>
            </a:r>
          </a:p>
          <a:p>
            <a:pPr marL="285750" indent="-285750">
              <a:buFont typeface="Arial" pitchFamily="34" charset="0"/>
              <a:buChar char="•"/>
            </a:pPr>
            <a:endParaRPr lang="en-US" dirty="0">
              <a:solidFill>
                <a:schemeClr val="tx1"/>
              </a:solidFill>
            </a:endParaRPr>
          </a:p>
          <a:p>
            <a:pPr marL="285750" indent="-285750">
              <a:buFont typeface="Arial" pitchFamily="34" charset="0"/>
              <a:buChar char="•"/>
            </a:pPr>
            <a:r>
              <a:rPr lang="en-US" dirty="0" smtClean="0">
                <a:solidFill>
                  <a:schemeClr val="tx1"/>
                </a:solidFill>
              </a:rPr>
              <a:t> </a:t>
            </a:r>
            <a:r>
              <a:rPr lang="en-US" dirty="0">
                <a:solidFill>
                  <a:schemeClr val="tx1"/>
                </a:solidFill>
              </a:rPr>
              <a:t>A need has been identified to ensure that targeted policies and legislation are reviewed and that the various support, monitoring and other interventions by national and provincial departments, State Owned Enterprises and various other stakeholders are better coordinated.</a:t>
            </a:r>
            <a:endParaRPr lang="en-ZA" dirty="0">
              <a:solidFill>
                <a:schemeClr val="tx1"/>
              </a:solidFill>
            </a:endParaRPr>
          </a:p>
          <a:p>
            <a:r>
              <a:rPr lang="en-US" dirty="0">
                <a:solidFill>
                  <a:schemeClr val="tx1"/>
                </a:solidFill>
              </a:rPr>
              <a:t> </a:t>
            </a:r>
            <a:endParaRPr lang="en-ZA" dirty="0">
              <a:solidFill>
                <a:schemeClr val="tx1"/>
              </a:solidFill>
            </a:endParaRPr>
          </a:p>
        </p:txBody>
      </p:sp>
    </p:spTree>
    <p:extLst>
      <p:ext uri="{BB962C8B-B14F-4D97-AF65-F5344CB8AC3E}">
        <p14:creationId xmlns:p14="http://schemas.microsoft.com/office/powerpoint/2010/main" xmlns="" val="40738284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a:bodyPr>
          <a:lstStyle/>
          <a:p>
            <a:r>
              <a:rPr lang="en-US" sz="2400" b="1" dirty="0">
                <a:solidFill>
                  <a:schemeClr val="tx1"/>
                </a:solidFill>
              </a:rPr>
              <a:t>Output 7:</a:t>
            </a:r>
            <a:r>
              <a:rPr lang="en-US" sz="2400" dirty="0">
                <a:solidFill>
                  <a:schemeClr val="tx1"/>
                </a:solidFill>
              </a:rPr>
              <a:t> A Single Window of Coordination </a:t>
            </a:r>
            <a:endParaRPr lang="en-ZA" sz="2400" dirty="0">
              <a:solidFill>
                <a:schemeClr val="tx1"/>
              </a:solidFill>
            </a:endParaRPr>
          </a:p>
        </p:txBody>
      </p:sp>
      <p:sp>
        <p:nvSpPr>
          <p:cNvPr id="10" name="Content Placeholder 9"/>
          <p:cNvSpPr>
            <a:spLocks noGrp="1"/>
          </p:cNvSpPr>
          <p:nvPr>
            <p:ph idx="1"/>
          </p:nvPr>
        </p:nvSpPr>
        <p:spPr>
          <a:xfrm>
            <a:off x="467544" y="764704"/>
            <a:ext cx="8218488" cy="4608512"/>
          </a:xfrm>
        </p:spPr>
        <p:txBody>
          <a:bodyPr/>
          <a:lstStyle/>
          <a:p>
            <a:endParaRPr lang="en-US" sz="2800" dirty="0" smtClean="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4" name="Rectangle 3"/>
          <p:cNvSpPr/>
          <p:nvPr/>
        </p:nvSpPr>
        <p:spPr>
          <a:xfrm>
            <a:off x="2255979" y="1340768"/>
            <a:ext cx="6102424" cy="369332"/>
          </a:xfrm>
          <a:prstGeom prst="rect">
            <a:avLst/>
          </a:prstGeom>
        </p:spPr>
        <p:txBody>
          <a:bodyPr wrap="square">
            <a:spAutoFit/>
          </a:bodyPr>
          <a:lstStyle/>
          <a:p>
            <a:r>
              <a:rPr lang="en-US" dirty="0" smtClean="0">
                <a:solidFill>
                  <a:schemeClr val="tx1"/>
                </a:solidFill>
              </a:rPr>
              <a:t>. </a:t>
            </a:r>
            <a:endParaRPr lang="en-ZA" dirty="0">
              <a:solidFill>
                <a:schemeClr val="tx1"/>
              </a:solidFill>
            </a:endParaRPr>
          </a:p>
        </p:txBody>
      </p:sp>
      <p:sp>
        <p:nvSpPr>
          <p:cNvPr id="3" name="Rectangle 2"/>
          <p:cNvSpPr/>
          <p:nvPr/>
        </p:nvSpPr>
        <p:spPr>
          <a:xfrm>
            <a:off x="179512" y="620688"/>
            <a:ext cx="8856983" cy="2862322"/>
          </a:xfrm>
          <a:prstGeom prst="rect">
            <a:avLst/>
          </a:prstGeom>
        </p:spPr>
        <p:txBody>
          <a:bodyPr wrap="square">
            <a:spAutoFit/>
          </a:bodyPr>
          <a:lstStyle/>
          <a:p>
            <a:endParaRPr lang="en-ZA" dirty="0">
              <a:solidFill>
                <a:schemeClr val="tx1"/>
              </a:solidFill>
            </a:endParaRPr>
          </a:p>
          <a:p>
            <a:pPr marL="285750" indent="-285750">
              <a:buFont typeface="Arial" pitchFamily="34" charset="0"/>
              <a:buChar char="•"/>
            </a:pPr>
            <a:r>
              <a:rPr lang="en-US" dirty="0">
                <a:solidFill>
                  <a:schemeClr val="tx1"/>
                </a:solidFill>
              </a:rPr>
              <a:t>The tasks of tackling the varied problems facing municipalities are cross-cutting and complex. </a:t>
            </a:r>
            <a:endParaRPr lang="en-US" dirty="0" smtClean="0">
              <a:solidFill>
                <a:schemeClr val="tx1"/>
              </a:solidFill>
            </a:endParaRPr>
          </a:p>
          <a:p>
            <a:pPr marL="285750" indent="-285750">
              <a:buFont typeface="Arial" pitchFamily="34" charset="0"/>
              <a:buChar char="•"/>
            </a:pPr>
            <a:endParaRPr lang="en-US" dirty="0">
              <a:solidFill>
                <a:schemeClr val="tx1"/>
              </a:solidFill>
            </a:endParaRPr>
          </a:p>
          <a:p>
            <a:pPr marL="285750" indent="-285750">
              <a:buFont typeface="Arial" pitchFamily="34" charset="0"/>
              <a:buChar char="•"/>
            </a:pPr>
            <a:r>
              <a:rPr lang="en-US" dirty="0" smtClean="0">
                <a:solidFill>
                  <a:schemeClr val="tx1"/>
                </a:solidFill>
              </a:rPr>
              <a:t>The </a:t>
            </a:r>
            <a:r>
              <a:rPr lang="en-US" dirty="0">
                <a:solidFill>
                  <a:schemeClr val="tx1"/>
                </a:solidFill>
              </a:rPr>
              <a:t>concept of a </a:t>
            </a:r>
            <a:r>
              <a:rPr lang="en-US" i="1" dirty="0">
                <a:solidFill>
                  <a:schemeClr val="tx1"/>
                </a:solidFill>
              </a:rPr>
              <a:t>single window of coordination </a:t>
            </a:r>
            <a:r>
              <a:rPr lang="en-US" dirty="0">
                <a:solidFill>
                  <a:schemeClr val="tx1"/>
                </a:solidFill>
              </a:rPr>
              <a:t>is thus a new organizational ethos intended to bring key departments together to facilitate cross departmental collaborative partnerships to impact more decisively and positively on municipal performance</a:t>
            </a:r>
            <a:r>
              <a:rPr lang="en-US" dirty="0" smtClean="0">
                <a:solidFill>
                  <a:schemeClr val="tx1"/>
                </a:solidFill>
              </a:rPr>
              <a:t>.</a:t>
            </a:r>
          </a:p>
          <a:p>
            <a:pPr marL="285750" indent="-285750">
              <a:buFont typeface="Arial" pitchFamily="34" charset="0"/>
              <a:buChar char="•"/>
            </a:pPr>
            <a:endParaRPr lang="en-US" dirty="0">
              <a:solidFill>
                <a:schemeClr val="tx1"/>
              </a:solidFill>
            </a:endParaRPr>
          </a:p>
          <a:p>
            <a:pPr marL="285750" indent="-285750">
              <a:buFont typeface="Arial" pitchFamily="34" charset="0"/>
              <a:buChar char="•"/>
            </a:pPr>
            <a:r>
              <a:rPr lang="en-US" dirty="0" smtClean="0">
                <a:solidFill>
                  <a:schemeClr val="tx1"/>
                </a:solidFill>
              </a:rPr>
              <a:t> </a:t>
            </a:r>
            <a:r>
              <a:rPr lang="en-US" dirty="0">
                <a:solidFill>
                  <a:schemeClr val="tx1"/>
                </a:solidFill>
              </a:rPr>
              <a:t>It will also provide for a more focused oversight and support role to municipalities and a greater knowledge bank on municipal environments.</a:t>
            </a:r>
            <a:endParaRPr lang="en-ZA" dirty="0">
              <a:solidFill>
                <a:schemeClr val="tx1"/>
              </a:solidFill>
            </a:endParaRPr>
          </a:p>
        </p:txBody>
      </p:sp>
    </p:spTree>
    <p:extLst>
      <p:ext uri="{BB962C8B-B14F-4D97-AF65-F5344CB8AC3E}">
        <p14:creationId xmlns:p14="http://schemas.microsoft.com/office/powerpoint/2010/main" xmlns="" val="21377714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a:solidFill>
                  <a:schemeClr val="tx1"/>
                </a:solidFill>
              </a:rPr>
              <a:t>Output 7:</a:t>
            </a:r>
            <a:r>
              <a:rPr lang="en-US" sz="3600" dirty="0">
                <a:solidFill>
                  <a:schemeClr val="tx1"/>
                </a:solidFill>
              </a:rPr>
              <a:t> A Single Window of Coordination </a:t>
            </a:r>
          </a:p>
        </p:txBody>
      </p:sp>
      <p:sp>
        <p:nvSpPr>
          <p:cNvPr id="10" name="Content Placeholder 9"/>
          <p:cNvSpPr>
            <a:spLocks noGrp="1"/>
          </p:cNvSpPr>
          <p:nvPr>
            <p:ph idx="1"/>
          </p:nvPr>
        </p:nvSpPr>
        <p:spPr>
          <a:xfrm>
            <a:off x="467544" y="764704"/>
            <a:ext cx="8218488" cy="4608512"/>
          </a:xfrm>
        </p:spPr>
        <p:txBody>
          <a:bodyPr/>
          <a:lstStyle/>
          <a:p>
            <a:endParaRPr lang="en-US" sz="2800" dirty="0" smtClean="0"/>
          </a:p>
          <a:p>
            <a:pPr>
              <a:buNone/>
            </a:pPr>
            <a:endParaRPr lang="en-US" sz="2800" dirty="0" smtClean="0"/>
          </a:p>
          <a:p>
            <a:endParaRPr lang="en-US" sz="2800" dirty="0" smtClean="0"/>
          </a:p>
          <a:p>
            <a:endParaRPr lang="en-US" sz="2800" dirty="0" smtClean="0"/>
          </a:p>
          <a:p>
            <a:pPr>
              <a:buNone/>
            </a:pPr>
            <a:endParaRPr lang="en-US" sz="2800" dirty="0" smtClean="0"/>
          </a:p>
          <a:p>
            <a:endParaRPr lang="en-US" sz="2800" dirty="0" smtClean="0"/>
          </a:p>
        </p:txBody>
      </p:sp>
      <p:sp>
        <p:nvSpPr>
          <p:cNvPr id="3" name="Rectangle 2"/>
          <p:cNvSpPr/>
          <p:nvPr/>
        </p:nvSpPr>
        <p:spPr>
          <a:xfrm>
            <a:off x="107504" y="1305342"/>
            <a:ext cx="8856984" cy="2862322"/>
          </a:xfrm>
          <a:prstGeom prst="rect">
            <a:avLst/>
          </a:prstGeom>
        </p:spPr>
        <p:txBody>
          <a:bodyPr wrap="square">
            <a:spAutoFit/>
          </a:bodyPr>
          <a:lstStyle/>
          <a:p>
            <a:pPr marL="285750" indent="-285750">
              <a:buFont typeface="Arial" pitchFamily="34" charset="0"/>
              <a:buChar char="•"/>
            </a:pPr>
            <a:r>
              <a:rPr lang="en-US" dirty="0">
                <a:solidFill>
                  <a:schemeClr val="tx1"/>
                </a:solidFill>
              </a:rPr>
              <a:t>The MEC for Cooperative Governance and Traditional Affairs promulgated a set of 43 standard by-laws in 2011 to assist municipalities with promulgation of by-laws as outlined in Section 12, 13 and 14 of the Municipal Systems Act, (Act No 32 of 2000 as amended) </a:t>
            </a:r>
            <a:endParaRPr lang="en-US" dirty="0" smtClean="0">
              <a:solidFill>
                <a:schemeClr val="tx1"/>
              </a:solidFill>
            </a:endParaRPr>
          </a:p>
          <a:p>
            <a:pPr marL="285750" indent="-285750">
              <a:buFont typeface="Arial" pitchFamily="34" charset="0"/>
              <a:buChar char="•"/>
            </a:pPr>
            <a:endParaRPr lang="en-US" dirty="0">
              <a:solidFill>
                <a:schemeClr val="tx1"/>
              </a:solidFill>
            </a:endParaRPr>
          </a:p>
          <a:p>
            <a:pPr marL="285750" indent="-285750">
              <a:buFont typeface="Arial" pitchFamily="34" charset="0"/>
              <a:buChar char="•"/>
            </a:pPr>
            <a:r>
              <a:rPr lang="en-US" dirty="0" smtClean="0">
                <a:solidFill>
                  <a:schemeClr val="tx1"/>
                </a:solidFill>
              </a:rPr>
              <a:t>Municipalities </a:t>
            </a:r>
            <a:r>
              <a:rPr lang="en-US" dirty="0">
                <a:solidFill>
                  <a:schemeClr val="tx1"/>
                </a:solidFill>
              </a:rPr>
              <a:t>were advised to identify top 5 critical by-laws for promulgation process to make public participation manageable. </a:t>
            </a:r>
            <a:endParaRPr lang="en-US" dirty="0" smtClean="0">
              <a:solidFill>
                <a:schemeClr val="tx1"/>
              </a:solidFill>
            </a:endParaRPr>
          </a:p>
          <a:p>
            <a:pPr marL="285750" indent="-285750">
              <a:buFont typeface="Arial" pitchFamily="34" charset="0"/>
              <a:buChar char="•"/>
            </a:pPr>
            <a:endParaRPr lang="en-US" dirty="0" smtClean="0">
              <a:solidFill>
                <a:schemeClr val="tx1"/>
              </a:solidFill>
            </a:endParaRPr>
          </a:p>
          <a:p>
            <a:pPr marL="285750" indent="-285750">
              <a:buFont typeface="Arial" pitchFamily="34" charset="0"/>
              <a:buChar char="•"/>
            </a:pPr>
            <a:r>
              <a:rPr lang="en-US" dirty="0" smtClean="0">
                <a:solidFill>
                  <a:schemeClr val="tx1"/>
                </a:solidFill>
              </a:rPr>
              <a:t>After </a:t>
            </a:r>
            <a:r>
              <a:rPr lang="en-US" dirty="0">
                <a:solidFill>
                  <a:schemeClr val="tx1"/>
                </a:solidFill>
              </a:rPr>
              <a:t>identification and final promulgation of their first top five (Phase One) critical by-laws in the Provincial Gazette, municipalities can then identify their other critical by-laws for their Second Phase of promulgation.</a:t>
            </a:r>
            <a:endParaRPr lang="en-ZA" dirty="0">
              <a:solidFill>
                <a:schemeClr val="tx1"/>
              </a:solidFill>
            </a:endParaRPr>
          </a:p>
        </p:txBody>
      </p:sp>
    </p:spTree>
    <p:extLst>
      <p:ext uri="{BB962C8B-B14F-4D97-AF65-F5344CB8AC3E}">
        <p14:creationId xmlns:p14="http://schemas.microsoft.com/office/powerpoint/2010/main" xmlns="" val="24726625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5603" name="Group 6"/>
          <p:cNvGrpSpPr>
            <a:grpSpLocks/>
          </p:cNvGrpSpPr>
          <p:nvPr/>
        </p:nvGrpSpPr>
        <p:grpSpPr bwMode="auto">
          <a:xfrm>
            <a:off x="5786438" y="5378450"/>
            <a:ext cx="3357562" cy="1479550"/>
            <a:chOff x="4267056" y="1406112"/>
            <a:chExt cx="5294977" cy="2490217"/>
          </a:xfrm>
        </p:grpSpPr>
        <p:pic>
          <p:nvPicPr>
            <p:cNvPr id="2560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2560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25604" name="Title 7"/>
          <p:cNvSpPr>
            <a:spLocks noGrp="1"/>
          </p:cNvSpPr>
          <p:nvPr>
            <p:ph type="title"/>
          </p:nvPr>
        </p:nvSpPr>
        <p:spPr>
          <a:xfrm>
            <a:off x="428625" y="0"/>
            <a:ext cx="8218488" cy="784225"/>
          </a:xfrm>
        </p:spPr>
        <p:txBody>
          <a:bodyPr/>
          <a:lstStyle/>
          <a:p>
            <a:endParaRPr lang="en-ZA" sz="2800" smtClean="0"/>
          </a:p>
        </p:txBody>
      </p:sp>
      <p:sp>
        <p:nvSpPr>
          <p:cNvPr id="25605" name="Content Placeholder 8"/>
          <p:cNvSpPr>
            <a:spLocks noGrp="1"/>
          </p:cNvSpPr>
          <p:nvPr>
            <p:ph idx="1"/>
          </p:nvPr>
        </p:nvSpPr>
        <p:spPr/>
        <p:txBody>
          <a:bodyPr/>
          <a:lstStyle/>
          <a:p>
            <a:pPr lvl="4">
              <a:buFont typeface="Times New Roman" pitchFamily="18" charset="0"/>
              <a:buNone/>
            </a:pPr>
            <a:r>
              <a:rPr lang="en-US" sz="5400" smtClean="0">
                <a:latin typeface="Algerian" pitchFamily="82" charset="0"/>
              </a:rPr>
              <a:t>  </a:t>
            </a:r>
          </a:p>
          <a:p>
            <a:pPr lvl="4">
              <a:buFont typeface="Times New Roman" pitchFamily="18" charset="0"/>
              <a:buNone/>
            </a:pPr>
            <a:r>
              <a:rPr lang="en-US" sz="7200" smtClean="0">
                <a:latin typeface="Algerian" pitchFamily="82" charset="0"/>
              </a:rPr>
              <a:t>Thank you</a:t>
            </a:r>
            <a:endParaRPr lang="en-ZA" sz="7200" smtClean="0">
              <a:latin typeface="Algerian"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LEGISLATIVE REQUIREMENTS</a:t>
            </a:r>
            <a:endParaRPr lang="en-US" sz="3600" dirty="0">
              <a:solidFill>
                <a:schemeClr val="tx1"/>
              </a:solidFill>
            </a:endParaRPr>
          </a:p>
        </p:txBody>
      </p:sp>
      <p:sp>
        <p:nvSpPr>
          <p:cNvPr id="3" name="Content Placeholder 2"/>
          <p:cNvSpPr>
            <a:spLocks noGrp="1"/>
          </p:cNvSpPr>
          <p:nvPr>
            <p:ph idx="1"/>
          </p:nvPr>
        </p:nvSpPr>
        <p:spPr>
          <a:xfrm>
            <a:off x="462756" y="764704"/>
            <a:ext cx="8218488" cy="4514850"/>
          </a:xfrm>
        </p:spPr>
        <p:txBody>
          <a:bodyPr/>
          <a:lstStyle/>
          <a:p>
            <a:r>
              <a:rPr lang="en-ZA" sz="2400" dirty="0" smtClean="0"/>
              <a:t>Section </a:t>
            </a:r>
            <a:r>
              <a:rPr lang="en-ZA" sz="2400" dirty="0"/>
              <a:t>127(5) of the MFMA states that immediately after an annual report is tabled in the council in terms of subsection (2), the accounting officer of the municipality must- </a:t>
            </a:r>
            <a:endParaRPr lang="en-ZA" sz="2400" dirty="0" smtClean="0"/>
          </a:p>
          <a:p>
            <a:endParaRPr lang="en-ZA" sz="2400" dirty="0"/>
          </a:p>
          <a:p>
            <a:pPr lvl="1"/>
            <a:r>
              <a:rPr lang="en-ZA" sz="2000" dirty="0"/>
              <a:t>in accordance with section 21A of the Municipal Systems Act- </a:t>
            </a:r>
          </a:p>
          <a:p>
            <a:pPr lvl="1"/>
            <a:r>
              <a:rPr lang="en-ZA" sz="2000" dirty="0"/>
              <a:t>make public the annual report; and</a:t>
            </a:r>
          </a:p>
          <a:p>
            <a:pPr lvl="1"/>
            <a:r>
              <a:rPr lang="en-ZA" sz="2000" dirty="0"/>
              <a:t>invite the local community to submit representations in connection with the annual report; and </a:t>
            </a:r>
          </a:p>
          <a:p>
            <a:pPr lvl="1"/>
            <a:r>
              <a:rPr lang="en-US" sz="2000" dirty="0"/>
              <a:t>submit the annual report to  the Auditor-General, the relevant provincial treasury </a:t>
            </a:r>
            <a:r>
              <a:rPr lang="en-ZA" sz="2000" dirty="0" smtClean="0"/>
              <a:t>and </a:t>
            </a:r>
            <a:r>
              <a:rPr lang="en-ZA" sz="2000" dirty="0"/>
              <a:t>the provincial department responsible for local government in the province.</a:t>
            </a:r>
          </a:p>
          <a:p>
            <a:pPr lvl="1"/>
            <a:endParaRPr lang="en-ZA" dirty="0"/>
          </a:p>
        </p:txBody>
      </p:sp>
    </p:spTree>
    <p:extLst>
      <p:ext uri="{BB962C8B-B14F-4D97-AF65-F5344CB8AC3E}">
        <p14:creationId xmlns:p14="http://schemas.microsoft.com/office/powerpoint/2010/main" xmlns="" val="41200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SECTION 46 TABLING &amp; SUBMISSION</a:t>
            </a:r>
            <a:endParaRPr lang="en-US" sz="36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49445584"/>
              </p:ext>
            </p:extLst>
          </p:nvPr>
        </p:nvGraphicFramePr>
        <p:xfrm>
          <a:off x="395536" y="1052735"/>
          <a:ext cx="8424936" cy="1404296"/>
        </p:xfrm>
        <a:graphic>
          <a:graphicData uri="http://schemas.openxmlformats.org/drawingml/2006/table">
            <a:tbl>
              <a:tblPr firstRow="1" bandRow="1">
                <a:tableStyleId>{5C22544A-7EE6-4342-B048-85BDC9FD1C3A}</a:tableStyleId>
              </a:tblPr>
              <a:tblGrid>
                <a:gridCol w="1368152"/>
                <a:gridCol w="1296144"/>
                <a:gridCol w="1152128"/>
                <a:gridCol w="1224136"/>
                <a:gridCol w="1080120"/>
                <a:gridCol w="1152128"/>
                <a:gridCol w="1152128"/>
              </a:tblGrid>
              <a:tr h="658700">
                <a:tc>
                  <a:txBody>
                    <a:bodyPr/>
                    <a:lstStyle/>
                    <a:p>
                      <a:pPr algn="ctr">
                        <a:lnSpc>
                          <a:spcPct val="150000"/>
                        </a:lnSpc>
                        <a:spcAft>
                          <a:spcPts val="0"/>
                        </a:spcAft>
                      </a:pPr>
                      <a:r>
                        <a:rPr lang="en-ZA" sz="1200" dirty="0">
                          <a:effectLst/>
                          <a:latin typeface="Arial"/>
                          <a:ea typeface="Calibri"/>
                          <a:cs typeface="Times New Roman"/>
                        </a:rPr>
                        <a:t>MUNICIPALITY </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TABLING IN COUNCIL</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SUBMISSION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smtClean="0">
                          <a:effectLst/>
                          <a:latin typeface="Calibri"/>
                          <a:ea typeface="Calibri"/>
                          <a:cs typeface="Times New Roman"/>
                        </a:rPr>
                        <a:t>PUBLICATION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r>
              <a:tr h="745596">
                <a:tc>
                  <a:txBody>
                    <a:bodyPr/>
                    <a:lstStyle/>
                    <a:p>
                      <a:pPr algn="just">
                        <a:lnSpc>
                          <a:spcPct val="115000"/>
                        </a:lnSpc>
                        <a:spcAft>
                          <a:spcPts val="0"/>
                        </a:spcAft>
                      </a:pPr>
                      <a:r>
                        <a:rPr lang="en-US" sz="1000">
                          <a:latin typeface="Arial"/>
                          <a:ea typeface="Calibri"/>
                          <a:cs typeface="Times New Roman"/>
                        </a:rPr>
                        <a:t>Metropolitan</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US" sz="1000">
                          <a:latin typeface="Arial"/>
                          <a:ea typeface="Calibri"/>
                          <a:cs typeface="Times New Roman"/>
                        </a:rPr>
                        <a:t>Mangaung Metro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29/01/2015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10/03/2014</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dirty="0">
                          <a:latin typeface="Arial"/>
                          <a:ea typeface="Calibri"/>
                          <a:cs typeface="Times New Roman"/>
                        </a:rPr>
                        <a:t>05/02/2015 Municipal website</a:t>
                      </a:r>
                      <a:endParaRPr lang="en-US"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37649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SECTION 46 TABLING &amp; SUBMISSION</a:t>
            </a:r>
            <a:endParaRPr lang="en-US" sz="36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31930300"/>
              </p:ext>
            </p:extLst>
          </p:nvPr>
        </p:nvGraphicFramePr>
        <p:xfrm>
          <a:off x="395536" y="466327"/>
          <a:ext cx="8424936" cy="5037909"/>
        </p:xfrm>
        <a:graphic>
          <a:graphicData uri="http://schemas.openxmlformats.org/drawingml/2006/table">
            <a:tbl>
              <a:tblPr firstRow="1" bandRow="1">
                <a:tableStyleId>{5C22544A-7EE6-4342-B048-85BDC9FD1C3A}</a:tableStyleId>
              </a:tblPr>
              <a:tblGrid>
                <a:gridCol w="1440160"/>
                <a:gridCol w="1224136"/>
                <a:gridCol w="1152128"/>
                <a:gridCol w="1152128"/>
                <a:gridCol w="1152128"/>
                <a:gridCol w="1152128"/>
                <a:gridCol w="1152128"/>
              </a:tblGrid>
              <a:tr h="776851">
                <a:tc>
                  <a:txBody>
                    <a:bodyPr/>
                    <a:lstStyle/>
                    <a:p>
                      <a:pPr algn="ctr">
                        <a:lnSpc>
                          <a:spcPct val="150000"/>
                        </a:lnSpc>
                        <a:spcAft>
                          <a:spcPts val="0"/>
                        </a:spcAft>
                      </a:pPr>
                      <a:r>
                        <a:rPr lang="en-ZA" sz="1200" dirty="0">
                          <a:effectLst/>
                          <a:latin typeface="Arial"/>
                          <a:ea typeface="Calibri"/>
                          <a:cs typeface="Times New Roman"/>
                        </a:rPr>
                        <a:t>MUNICIPALITY </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TABLING IN COUNCIL</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SUBMISSION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smtClean="0">
                          <a:effectLst/>
                          <a:latin typeface="Calibri"/>
                          <a:ea typeface="Calibri"/>
                          <a:cs typeface="Times New Roman"/>
                        </a:rPr>
                        <a:t>PUBLICATION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r>
              <a:tr h="879334">
                <a:tc>
                  <a:txBody>
                    <a:bodyPr/>
                    <a:lstStyle/>
                    <a:p>
                      <a:pPr algn="just">
                        <a:lnSpc>
                          <a:spcPct val="115000"/>
                        </a:lnSpc>
                        <a:spcAft>
                          <a:spcPts val="0"/>
                        </a:spcAft>
                      </a:pPr>
                      <a:r>
                        <a:rPr lang="en-US" sz="1000">
                          <a:latin typeface="Arial"/>
                          <a:ea typeface="Calibri"/>
                          <a:cs typeface="Times New Roman"/>
                        </a:rPr>
                        <a:t>Xhariep DM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30/01/2015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09/02/2015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05-25/02/2014 Notice boards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776851">
                <a:tc>
                  <a:txBody>
                    <a:bodyPr/>
                    <a:lstStyle/>
                    <a:p>
                      <a:pPr algn="just">
                        <a:lnSpc>
                          <a:spcPct val="115000"/>
                        </a:lnSpc>
                        <a:spcAft>
                          <a:spcPts val="0"/>
                        </a:spcAft>
                      </a:pPr>
                      <a:r>
                        <a:rPr lang="en-US" sz="1000">
                          <a:latin typeface="Arial"/>
                          <a:ea typeface="Calibri"/>
                          <a:cs typeface="Times New Roman"/>
                        </a:rPr>
                        <a:t>Letsemeng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23/01/2015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04/02/2015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09/02/2015 Libraries &amp; municipal units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776851">
                <a:tc>
                  <a:txBody>
                    <a:bodyPr/>
                    <a:lstStyle/>
                    <a:p>
                      <a:pPr algn="just">
                        <a:lnSpc>
                          <a:spcPct val="115000"/>
                        </a:lnSpc>
                        <a:spcAft>
                          <a:spcPts val="0"/>
                        </a:spcAft>
                      </a:pPr>
                      <a:r>
                        <a:rPr lang="en-US" sz="1000">
                          <a:latin typeface="Arial"/>
                          <a:ea typeface="Calibri"/>
                          <a:cs typeface="Times New Roman"/>
                        </a:rPr>
                        <a:t>Kopanong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22/01/2015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22/01/2015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22/01/2015 Website &amp; municipal units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r>
              <a:tr h="776851">
                <a:tc>
                  <a:txBody>
                    <a:bodyPr/>
                    <a:lstStyle/>
                    <a:p>
                      <a:pPr algn="just">
                        <a:lnSpc>
                          <a:spcPct val="115000"/>
                        </a:lnSpc>
                        <a:spcAft>
                          <a:spcPts val="0"/>
                        </a:spcAft>
                      </a:pPr>
                      <a:r>
                        <a:rPr lang="en-US" sz="1000">
                          <a:latin typeface="Arial"/>
                          <a:ea typeface="Calibri"/>
                          <a:cs typeface="Times New Roman"/>
                        </a:rPr>
                        <a:t>Mohokare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23/01/2015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23/01/2015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30/01//2015 Libraries &amp; website</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776851">
                <a:tc>
                  <a:txBody>
                    <a:bodyPr/>
                    <a:lstStyle/>
                    <a:p>
                      <a:pPr algn="just">
                        <a:lnSpc>
                          <a:spcPct val="115000"/>
                        </a:lnSpc>
                        <a:spcAft>
                          <a:spcPts val="0"/>
                        </a:spcAft>
                      </a:pPr>
                      <a:r>
                        <a:rPr lang="en-US" sz="1000">
                          <a:latin typeface="Arial"/>
                          <a:ea typeface="Calibri"/>
                          <a:cs typeface="Times New Roman"/>
                        </a:rPr>
                        <a:t>Naledi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21/01/2015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22/01/2015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23/03/2015 Website &amp; Dumelang News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dirty="0">
                          <a:latin typeface="Arial"/>
                          <a:ea typeface="Calibri"/>
                          <a:cs typeface="Times New Roman"/>
                        </a:rPr>
                        <a:t>No</a:t>
                      </a:r>
                      <a:endParaRPr lang="en-US" sz="1100" dirty="0">
                        <a:latin typeface="Calibri"/>
                        <a:ea typeface="Calibri"/>
                        <a:cs typeface="Times New Roman"/>
                      </a:endParaRPr>
                    </a:p>
                  </a:txBody>
                  <a:tcPr marL="68580" marR="68580" marT="0" marB="0"/>
                </a:tc>
              </a:tr>
              <a:tr h="47952">
                <a:tc>
                  <a:txBody>
                    <a:bodyPr/>
                    <a:lstStyle/>
                    <a:p>
                      <a:pPr algn="l">
                        <a:lnSpc>
                          <a:spcPct val="150000"/>
                        </a:lnSpc>
                        <a:spcAft>
                          <a:spcPts val="0"/>
                        </a:spcAft>
                      </a:pPr>
                      <a:endParaRPr lang="en-ZA" sz="1200" dirty="0">
                        <a:effectLst/>
                        <a:latin typeface="Calibri"/>
                        <a:ea typeface="Calibri"/>
                        <a:cs typeface="Times New Roman"/>
                      </a:endParaRPr>
                    </a:p>
                  </a:txBody>
                  <a:tcPr marL="68580" marR="68580" marT="0" marB="0"/>
                </a:tc>
                <a:tc>
                  <a:txBody>
                    <a:bodyPr/>
                    <a:lstStyle/>
                    <a:p>
                      <a:pPr>
                        <a:lnSpc>
                          <a:spcPct val="150000"/>
                        </a:lnSpc>
                        <a:spcAft>
                          <a:spcPts val="0"/>
                        </a:spcAft>
                      </a:pPr>
                      <a:endParaRPr lang="en-ZA" sz="1200" dirty="0">
                        <a:solidFill>
                          <a:schemeClr val="tx1"/>
                        </a:solidFill>
                        <a:effectLst/>
                        <a:latin typeface="Arial"/>
                        <a:ea typeface="Calibri"/>
                        <a:cs typeface="Times New Roman"/>
                      </a:endParaRPr>
                    </a:p>
                  </a:txBody>
                  <a:tcPr marL="68580" marR="68580" marT="0" marB="0"/>
                </a:tc>
                <a:tc>
                  <a:txBody>
                    <a:bodyPr/>
                    <a:lstStyle/>
                    <a:p>
                      <a:pPr>
                        <a:lnSpc>
                          <a:spcPct val="150000"/>
                        </a:lnSpc>
                        <a:spcAft>
                          <a:spcPts val="0"/>
                        </a:spcAft>
                      </a:pPr>
                      <a:endParaRPr lang="en-ZA" sz="1200" dirty="0">
                        <a:solidFill>
                          <a:schemeClr val="tx1"/>
                        </a:solidFill>
                        <a:effectLst/>
                        <a:latin typeface="Arial"/>
                        <a:ea typeface="Calibri"/>
                        <a:cs typeface="Times New Roman"/>
                      </a:endParaRPr>
                    </a:p>
                  </a:txBody>
                  <a:tcPr marL="68580" marR="68580" marT="0" marB="0"/>
                </a:tc>
                <a:tc>
                  <a:txBody>
                    <a:bodyPr/>
                    <a:lstStyle/>
                    <a:p>
                      <a:pPr>
                        <a:lnSpc>
                          <a:spcPct val="150000"/>
                        </a:lnSpc>
                        <a:spcAft>
                          <a:spcPts val="0"/>
                        </a:spcAft>
                      </a:pPr>
                      <a:endParaRPr lang="en-ZA" sz="1200" dirty="0">
                        <a:effectLst/>
                        <a:latin typeface="Arial"/>
                        <a:ea typeface="Calibri"/>
                        <a:cs typeface="Times New Roman"/>
                      </a:endParaRPr>
                    </a:p>
                  </a:txBody>
                  <a:tcPr marL="68580" marR="68580" marT="0" marB="0"/>
                </a:tc>
                <a:tc>
                  <a:txBody>
                    <a:bodyPr/>
                    <a:lstStyle/>
                    <a:p>
                      <a:pPr>
                        <a:lnSpc>
                          <a:spcPct val="150000"/>
                        </a:lnSpc>
                        <a:spcAft>
                          <a:spcPts val="0"/>
                        </a:spcAft>
                      </a:pPr>
                      <a:endParaRPr lang="en-ZA" sz="1200" dirty="0">
                        <a:effectLst/>
                        <a:latin typeface="Arial"/>
                        <a:ea typeface="Calibri"/>
                        <a:cs typeface="Times New Roman"/>
                      </a:endParaRPr>
                    </a:p>
                  </a:txBody>
                  <a:tcPr marL="68580" marR="68580" marT="0" marB="0"/>
                </a:tc>
                <a:tc>
                  <a:txBody>
                    <a:bodyPr/>
                    <a:lstStyle/>
                    <a:p>
                      <a:pPr>
                        <a:lnSpc>
                          <a:spcPct val="150000"/>
                        </a:lnSpc>
                        <a:spcAft>
                          <a:spcPts val="0"/>
                        </a:spcAft>
                      </a:pPr>
                      <a:endParaRPr lang="en-ZA" sz="1200">
                        <a:solidFill>
                          <a:schemeClr val="tx1"/>
                        </a:solidFill>
                        <a:effectLst/>
                        <a:latin typeface="Arial"/>
                        <a:ea typeface="Calibri"/>
                        <a:cs typeface="Times New Roman"/>
                      </a:endParaRPr>
                    </a:p>
                  </a:txBody>
                  <a:tcPr marL="68580" marR="68580" marT="0" marB="0"/>
                </a:tc>
                <a:tc>
                  <a:txBody>
                    <a:bodyPr/>
                    <a:lstStyle/>
                    <a:p>
                      <a:pPr>
                        <a:lnSpc>
                          <a:spcPct val="150000"/>
                        </a:lnSpc>
                        <a:spcAft>
                          <a:spcPts val="0"/>
                        </a:spcAft>
                      </a:pPr>
                      <a:endParaRPr lang="en-ZA" sz="1200" dirty="0">
                        <a:solidFill>
                          <a:schemeClr val="tx1"/>
                        </a:solidFill>
                        <a:effectLst/>
                        <a:latin typeface="Arial"/>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37649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SECTION 46 TABLING &amp; SUBMISSION</a:t>
            </a:r>
            <a:endParaRPr lang="en-US" sz="36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85436182"/>
              </p:ext>
            </p:extLst>
          </p:nvPr>
        </p:nvGraphicFramePr>
        <p:xfrm>
          <a:off x="395536" y="764703"/>
          <a:ext cx="8424936" cy="4752529"/>
        </p:xfrm>
        <a:graphic>
          <a:graphicData uri="http://schemas.openxmlformats.org/drawingml/2006/table">
            <a:tbl>
              <a:tblPr firstRow="1" bandRow="1">
                <a:tableStyleId>{5C22544A-7EE6-4342-B048-85BDC9FD1C3A}</a:tableStyleId>
              </a:tblPr>
              <a:tblGrid>
                <a:gridCol w="1368152"/>
                <a:gridCol w="1296144"/>
                <a:gridCol w="1152128"/>
                <a:gridCol w="1224136"/>
                <a:gridCol w="1080120"/>
                <a:gridCol w="1224136"/>
                <a:gridCol w="1080120"/>
              </a:tblGrid>
              <a:tr h="797227">
                <a:tc>
                  <a:txBody>
                    <a:bodyPr/>
                    <a:lstStyle/>
                    <a:p>
                      <a:pPr algn="ctr">
                        <a:lnSpc>
                          <a:spcPct val="150000"/>
                        </a:lnSpc>
                        <a:spcAft>
                          <a:spcPts val="0"/>
                        </a:spcAft>
                      </a:pPr>
                      <a:r>
                        <a:rPr lang="en-ZA" sz="1200" dirty="0">
                          <a:effectLst/>
                          <a:latin typeface="Arial"/>
                          <a:ea typeface="Calibri"/>
                          <a:cs typeface="Times New Roman"/>
                        </a:rPr>
                        <a:t>MUNICIPALITY </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TABLING IN COUNCIL</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SUBMISSION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smtClean="0">
                          <a:effectLst/>
                          <a:latin typeface="Calibri"/>
                          <a:ea typeface="Calibri"/>
                          <a:cs typeface="Times New Roman"/>
                        </a:rPr>
                        <a:t>PUBLICATION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r>
              <a:tr h="678842">
                <a:tc>
                  <a:txBody>
                    <a:bodyPr/>
                    <a:lstStyle/>
                    <a:p>
                      <a:pPr algn="just">
                        <a:lnSpc>
                          <a:spcPct val="115000"/>
                        </a:lnSpc>
                        <a:spcAft>
                          <a:spcPts val="0"/>
                        </a:spcAft>
                      </a:pPr>
                      <a:r>
                        <a:rPr lang="en-US" sz="1000">
                          <a:latin typeface="Arial"/>
                          <a:ea typeface="Calibri"/>
                          <a:cs typeface="Times New Roman"/>
                        </a:rPr>
                        <a:t>Lejweleputswa DM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26/01/2015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30/01/2015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10/02/2015 Municipal offices &amp; The New Age</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773178">
                <a:tc>
                  <a:txBody>
                    <a:bodyPr/>
                    <a:lstStyle/>
                    <a:p>
                      <a:pPr algn="just">
                        <a:lnSpc>
                          <a:spcPct val="115000"/>
                        </a:lnSpc>
                        <a:spcAft>
                          <a:spcPts val="0"/>
                        </a:spcAft>
                      </a:pPr>
                      <a:r>
                        <a:rPr lang="en-US" sz="1000">
                          <a:latin typeface="Arial"/>
                          <a:ea typeface="Calibri"/>
                          <a:cs typeface="Times New Roman"/>
                        </a:rPr>
                        <a:t>Masilonyana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23/01/2015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23/01/2015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20/03/15 Dumelang News, notice boards &amp; libraries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517277">
                <a:tc>
                  <a:txBody>
                    <a:bodyPr/>
                    <a:lstStyle/>
                    <a:p>
                      <a:pPr algn="just">
                        <a:lnSpc>
                          <a:spcPct val="115000"/>
                        </a:lnSpc>
                        <a:spcAft>
                          <a:spcPts val="0"/>
                        </a:spcAft>
                      </a:pPr>
                      <a:r>
                        <a:rPr lang="en-US" sz="1000">
                          <a:latin typeface="Arial"/>
                          <a:ea typeface="Calibri"/>
                          <a:cs typeface="Times New Roman"/>
                        </a:rPr>
                        <a:t>Tokologo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23/01/2015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23/01/2015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04/02/2015 Express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738966">
                <a:tc>
                  <a:txBody>
                    <a:bodyPr/>
                    <a:lstStyle/>
                    <a:p>
                      <a:pPr algn="just">
                        <a:lnSpc>
                          <a:spcPct val="115000"/>
                        </a:lnSpc>
                        <a:spcAft>
                          <a:spcPts val="0"/>
                        </a:spcAft>
                      </a:pPr>
                      <a:r>
                        <a:rPr lang="en-US" sz="1000">
                          <a:latin typeface="Arial"/>
                          <a:ea typeface="Calibri"/>
                          <a:cs typeface="Times New Roman"/>
                        </a:rPr>
                        <a:t>Tswelopele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28/01/2015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11/02/2015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29/01/2015 Municipal notice boards &amp; website</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517277">
                <a:tc>
                  <a:txBody>
                    <a:bodyPr/>
                    <a:lstStyle/>
                    <a:p>
                      <a:pPr algn="just">
                        <a:lnSpc>
                          <a:spcPct val="115000"/>
                        </a:lnSpc>
                        <a:spcAft>
                          <a:spcPts val="0"/>
                        </a:spcAft>
                      </a:pPr>
                      <a:r>
                        <a:rPr lang="en-US" sz="1000">
                          <a:latin typeface="Arial"/>
                          <a:ea typeface="Calibri"/>
                          <a:cs typeface="Times New Roman"/>
                        </a:rPr>
                        <a:t>Matjhabeng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27/01/2015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02/02/2015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02/02/2015 website</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729762">
                <a:tc>
                  <a:txBody>
                    <a:bodyPr/>
                    <a:lstStyle/>
                    <a:p>
                      <a:pPr algn="just">
                        <a:lnSpc>
                          <a:spcPct val="115000"/>
                        </a:lnSpc>
                        <a:spcAft>
                          <a:spcPts val="0"/>
                        </a:spcAft>
                      </a:pPr>
                      <a:r>
                        <a:rPr lang="en-US" sz="1000">
                          <a:latin typeface="Arial"/>
                          <a:ea typeface="Calibri"/>
                          <a:cs typeface="Times New Roman"/>
                        </a:rPr>
                        <a:t>Nala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30/01/2015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10/02/2015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dirty="0">
                          <a:latin typeface="Arial"/>
                          <a:ea typeface="Calibri"/>
                          <a:cs typeface="Times New Roman"/>
                        </a:rPr>
                        <a:t>No</a:t>
                      </a:r>
                      <a:endParaRPr lang="en-US"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37649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SECTION 46 TABLING &amp; SUBMISSION</a:t>
            </a:r>
            <a:endParaRPr lang="en-US" sz="36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59840923"/>
              </p:ext>
            </p:extLst>
          </p:nvPr>
        </p:nvGraphicFramePr>
        <p:xfrm>
          <a:off x="395536" y="692695"/>
          <a:ext cx="8424936" cy="4536505"/>
        </p:xfrm>
        <a:graphic>
          <a:graphicData uri="http://schemas.openxmlformats.org/drawingml/2006/table">
            <a:tbl>
              <a:tblPr firstRow="1" bandRow="1">
                <a:tableStyleId>{5C22544A-7EE6-4342-B048-85BDC9FD1C3A}</a:tableStyleId>
              </a:tblPr>
              <a:tblGrid>
                <a:gridCol w="1368152"/>
                <a:gridCol w="1080120"/>
                <a:gridCol w="1080120"/>
                <a:gridCol w="1224136"/>
                <a:gridCol w="1080120"/>
                <a:gridCol w="1512168"/>
                <a:gridCol w="1080120"/>
              </a:tblGrid>
              <a:tr h="776851">
                <a:tc>
                  <a:txBody>
                    <a:bodyPr/>
                    <a:lstStyle/>
                    <a:p>
                      <a:pPr algn="ctr">
                        <a:lnSpc>
                          <a:spcPct val="150000"/>
                        </a:lnSpc>
                        <a:spcAft>
                          <a:spcPts val="0"/>
                        </a:spcAft>
                      </a:pPr>
                      <a:r>
                        <a:rPr lang="en-ZA" sz="1200" dirty="0">
                          <a:effectLst/>
                          <a:latin typeface="Arial"/>
                          <a:ea typeface="Calibri"/>
                          <a:cs typeface="Times New Roman"/>
                        </a:rPr>
                        <a:t>MUNICIPALITY </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TABLING IN COUNCIL</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SUBMISSION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smtClean="0">
                          <a:effectLst/>
                          <a:latin typeface="Calibri"/>
                          <a:ea typeface="Calibri"/>
                          <a:cs typeface="Times New Roman"/>
                        </a:rPr>
                        <a:t>PUBLICATION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r>
              <a:tr h="519294">
                <a:tc>
                  <a:txBody>
                    <a:bodyPr/>
                    <a:lstStyle/>
                    <a:p>
                      <a:pPr algn="just">
                        <a:lnSpc>
                          <a:spcPct val="115000"/>
                        </a:lnSpc>
                        <a:spcAft>
                          <a:spcPts val="0"/>
                        </a:spcAft>
                      </a:pPr>
                      <a:r>
                        <a:rPr lang="en-US" sz="1000">
                          <a:latin typeface="Arial"/>
                          <a:ea typeface="Calibri"/>
                          <a:cs typeface="Times New Roman"/>
                        </a:rPr>
                        <a:t>Thabo Mofutsanyana DM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29/01/2015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03/02/2015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05/02/2015 The Issue &amp; municipal website</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504056">
                <a:tc>
                  <a:txBody>
                    <a:bodyPr/>
                    <a:lstStyle/>
                    <a:p>
                      <a:pPr algn="just">
                        <a:lnSpc>
                          <a:spcPct val="115000"/>
                        </a:lnSpc>
                        <a:spcAft>
                          <a:spcPts val="0"/>
                        </a:spcAft>
                      </a:pPr>
                      <a:r>
                        <a:rPr lang="en-US" sz="1000">
                          <a:latin typeface="Arial"/>
                          <a:ea typeface="Calibri"/>
                          <a:cs typeface="Times New Roman"/>
                        </a:rPr>
                        <a:t>Setsoto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26/01/2015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13/03/2015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30/01/2015 Public Eye &amp; municipal website</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504056">
                <a:tc>
                  <a:txBody>
                    <a:bodyPr/>
                    <a:lstStyle/>
                    <a:p>
                      <a:pPr algn="just">
                        <a:lnSpc>
                          <a:spcPct val="115000"/>
                        </a:lnSpc>
                        <a:spcAft>
                          <a:spcPts val="0"/>
                        </a:spcAft>
                      </a:pPr>
                      <a:r>
                        <a:rPr lang="en-US" sz="1000">
                          <a:latin typeface="Arial"/>
                          <a:ea typeface="Calibri"/>
                          <a:cs typeface="Times New Roman"/>
                        </a:rPr>
                        <a:t>Dihlabeng</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30/01/2015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10/03/2015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02-28/02/2015 Notice boards &amp; libraries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504056">
                <a:tc>
                  <a:txBody>
                    <a:bodyPr/>
                    <a:lstStyle/>
                    <a:p>
                      <a:pPr algn="just">
                        <a:lnSpc>
                          <a:spcPct val="115000"/>
                        </a:lnSpc>
                        <a:spcAft>
                          <a:spcPts val="0"/>
                        </a:spcAft>
                      </a:pPr>
                      <a:r>
                        <a:rPr lang="en-US" sz="1000">
                          <a:latin typeface="Arial"/>
                          <a:ea typeface="Calibri"/>
                          <a:cs typeface="Times New Roman"/>
                        </a:rPr>
                        <a:t>Nketoana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28/01/2015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28/01/2015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04/02/2015 Municipal libraries &amp; media</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572656">
                <a:tc>
                  <a:txBody>
                    <a:bodyPr/>
                    <a:lstStyle/>
                    <a:p>
                      <a:pPr algn="just">
                        <a:lnSpc>
                          <a:spcPct val="115000"/>
                        </a:lnSpc>
                        <a:spcAft>
                          <a:spcPts val="0"/>
                        </a:spcAft>
                      </a:pPr>
                      <a:r>
                        <a:rPr lang="en-US" sz="1000">
                          <a:latin typeface="Arial"/>
                          <a:ea typeface="Calibri"/>
                          <a:cs typeface="Times New Roman"/>
                        </a:rPr>
                        <a:t>Maluti-a-Phofung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22/01/2015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22/01/2015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29/01/2015 Municipal units &amp; website</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579472">
                <a:tc>
                  <a:txBody>
                    <a:bodyPr/>
                    <a:lstStyle/>
                    <a:p>
                      <a:pPr algn="just">
                        <a:lnSpc>
                          <a:spcPct val="115000"/>
                        </a:lnSpc>
                        <a:spcAft>
                          <a:spcPts val="0"/>
                        </a:spcAft>
                      </a:pPr>
                      <a:r>
                        <a:rPr lang="en-US" sz="1000">
                          <a:latin typeface="Arial"/>
                          <a:ea typeface="Calibri"/>
                          <a:cs typeface="Times New Roman"/>
                        </a:rPr>
                        <a:t>Phumelela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30/01/2015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02/02/2015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30/01/2015 Vredenuus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r>
              <a:tr h="576064">
                <a:tc>
                  <a:txBody>
                    <a:bodyPr/>
                    <a:lstStyle/>
                    <a:p>
                      <a:pPr algn="just">
                        <a:lnSpc>
                          <a:spcPct val="115000"/>
                        </a:lnSpc>
                        <a:spcAft>
                          <a:spcPts val="0"/>
                        </a:spcAft>
                      </a:pPr>
                      <a:r>
                        <a:rPr lang="en-US" sz="1000">
                          <a:latin typeface="Arial"/>
                          <a:ea typeface="Calibri"/>
                          <a:cs typeface="Times New Roman"/>
                        </a:rPr>
                        <a:t>Mantsopa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27/01/2015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29/01/2015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28/01/2015 Maluti News &amp; Rekord.</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dirty="0">
                          <a:latin typeface="Arial"/>
                          <a:ea typeface="Calibri"/>
                          <a:cs typeface="Times New Roman"/>
                        </a:rPr>
                        <a:t>No</a:t>
                      </a:r>
                      <a:endParaRPr lang="en-US"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37649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 descr="gold holding shape 1"/>
          <p:cNvPicPr>
            <a:picLocks noChangeAspect="1" noChangeArrowheads="1"/>
          </p:cNvPicPr>
          <p:nvPr/>
        </p:nvPicPr>
        <p:blipFill>
          <a:blip r:embed="rId2" cstate="print"/>
          <a:srcRect/>
          <a:stretch>
            <a:fillRect/>
          </a:stretch>
        </p:blipFill>
        <p:spPr bwMode="auto">
          <a:xfrm>
            <a:off x="0" y="6049963"/>
            <a:ext cx="9144000" cy="812800"/>
          </a:xfrm>
          <a:prstGeom prst="rect">
            <a:avLst/>
          </a:prstGeom>
          <a:noFill/>
          <a:ln w="9525">
            <a:noFill/>
            <a:miter lim="800000"/>
            <a:headEnd/>
            <a:tailEnd/>
          </a:ln>
        </p:spPr>
      </p:pic>
      <p:grpSp>
        <p:nvGrpSpPr>
          <p:cNvPr id="2" name="Group 6"/>
          <p:cNvGrpSpPr>
            <a:grpSpLocks/>
          </p:cNvGrpSpPr>
          <p:nvPr/>
        </p:nvGrpSpPr>
        <p:grpSpPr bwMode="auto">
          <a:xfrm>
            <a:off x="5786438" y="5378450"/>
            <a:ext cx="3357562" cy="1479550"/>
            <a:chOff x="4267056" y="1406112"/>
            <a:chExt cx="5294977" cy="2490217"/>
          </a:xfrm>
        </p:grpSpPr>
        <p:pic>
          <p:nvPicPr>
            <p:cNvPr id="7176" name="Picture 7" descr="FS COAT OF ARMS.gif"/>
            <p:cNvPicPr>
              <a:picLocks noChangeAspect="1"/>
            </p:cNvPicPr>
            <p:nvPr/>
          </p:nvPicPr>
          <p:blipFill>
            <a:blip r:embed="rId3" cstate="print"/>
            <a:srcRect/>
            <a:stretch>
              <a:fillRect/>
            </a:stretch>
          </p:blipFill>
          <p:spPr bwMode="auto">
            <a:xfrm>
              <a:off x="4267056" y="1406112"/>
              <a:ext cx="1577242" cy="1562850"/>
            </a:xfrm>
            <a:prstGeom prst="rect">
              <a:avLst/>
            </a:prstGeom>
            <a:noFill/>
            <a:ln w="9525">
              <a:noFill/>
              <a:miter lim="800000"/>
              <a:headEnd/>
              <a:tailEnd/>
            </a:ln>
          </p:spPr>
        </p:pic>
        <p:sp>
          <p:nvSpPr>
            <p:cNvPr id="7177" name="TextBox 8"/>
            <p:cNvSpPr txBox="1">
              <a:spLocks noChangeArrowheads="1"/>
            </p:cNvSpPr>
            <p:nvPr/>
          </p:nvSpPr>
          <p:spPr bwMode="auto">
            <a:xfrm>
              <a:off x="5804149" y="1406112"/>
              <a:ext cx="3757884" cy="2490217"/>
            </a:xfrm>
            <a:prstGeom prst="rect">
              <a:avLst/>
            </a:prstGeom>
            <a:noFill/>
            <a:ln w="9525">
              <a:noFill/>
              <a:miter lim="800000"/>
              <a:headEnd/>
              <a:tailEnd/>
            </a:ln>
          </p:spPr>
          <p:txBody>
            <a:bodyPr>
              <a:spAutoFit/>
            </a:bodyPr>
            <a:lstStyle/>
            <a:p>
              <a:pPr>
                <a:lnSpc>
                  <a:spcPct val="98000"/>
                </a:lnSpc>
                <a:buClr>
                  <a:srgbClr val="000000"/>
                </a:buClr>
                <a:buSzPct val="100000"/>
                <a:buFont typeface="Times New Roman" pitchFamily="18" charset="0"/>
                <a:buNone/>
              </a:pPr>
              <a:r>
                <a:rPr lang="en-US" sz="1400" b="1">
                  <a:solidFill>
                    <a:srgbClr val="CC9900"/>
                  </a:solidFill>
                  <a:cs typeface="Arial" charset="0"/>
                </a:rPr>
                <a:t>cooperative governance </a:t>
              </a:r>
            </a:p>
            <a:p>
              <a:pPr>
                <a:lnSpc>
                  <a:spcPct val="98000"/>
                </a:lnSpc>
                <a:buClr>
                  <a:srgbClr val="000000"/>
                </a:buClr>
                <a:buSzPct val="100000"/>
                <a:buFont typeface="Times New Roman" pitchFamily="18" charset="0"/>
                <a:buNone/>
              </a:pPr>
              <a:r>
                <a:rPr lang="en-US" sz="1400" b="1" u="sng">
                  <a:solidFill>
                    <a:srgbClr val="CC9900"/>
                  </a:solidFill>
                  <a:cs typeface="Arial" charset="0"/>
                </a:rPr>
                <a:t>and  traditional affairs</a:t>
              </a:r>
            </a:p>
            <a:p>
              <a:pPr>
                <a:lnSpc>
                  <a:spcPct val="98000"/>
                </a:lnSpc>
                <a:buClr>
                  <a:srgbClr val="000000"/>
                </a:buClr>
                <a:buSzPct val="100000"/>
                <a:buFont typeface="Times New Roman" pitchFamily="18" charset="0"/>
                <a:buNone/>
              </a:pPr>
              <a:r>
                <a:rPr lang="en-US" sz="1000">
                  <a:solidFill>
                    <a:schemeClr val="tx1"/>
                  </a:solidFill>
                  <a:cs typeface="Arial" charset="0"/>
                </a:rPr>
                <a:t>Department of Cooperative Governance and Traditional Affairs </a:t>
              </a:r>
            </a:p>
            <a:p>
              <a:pPr>
                <a:lnSpc>
                  <a:spcPct val="98000"/>
                </a:lnSpc>
                <a:buClr>
                  <a:srgbClr val="000000"/>
                </a:buClr>
                <a:buSzPct val="100000"/>
                <a:buFont typeface="Times New Roman" pitchFamily="18" charset="0"/>
                <a:buNone/>
              </a:pPr>
              <a:r>
                <a:rPr lang="en-US" sz="1000" b="1">
                  <a:solidFill>
                    <a:schemeClr val="tx1"/>
                  </a:solidFill>
                  <a:cs typeface="Arial" charset="0"/>
                </a:rPr>
                <a:t>FREE STATE PROVINCE</a:t>
              </a:r>
            </a:p>
            <a:p>
              <a:pPr>
                <a:lnSpc>
                  <a:spcPct val="98000"/>
                </a:lnSpc>
                <a:buClr>
                  <a:srgbClr val="000000"/>
                </a:buClr>
                <a:buSzPct val="100000"/>
                <a:buFont typeface="Times New Roman" pitchFamily="18" charset="0"/>
                <a:buNone/>
              </a:pPr>
              <a:endParaRPr lang="en-US" sz="1200">
                <a:cs typeface="Arial" charset="0"/>
              </a:endParaRPr>
            </a:p>
            <a:p>
              <a:pPr>
                <a:lnSpc>
                  <a:spcPct val="98000"/>
                </a:lnSpc>
                <a:buClr>
                  <a:srgbClr val="000000"/>
                </a:buClr>
                <a:buSzPct val="100000"/>
                <a:buFont typeface="Times New Roman" pitchFamily="18" charset="0"/>
                <a:buNone/>
              </a:pPr>
              <a:endParaRPr lang="en-US" sz="1100"/>
            </a:p>
            <a:p>
              <a:pPr>
                <a:lnSpc>
                  <a:spcPct val="98000"/>
                </a:lnSpc>
                <a:buClr>
                  <a:srgbClr val="000000"/>
                </a:buClr>
                <a:buSzPct val="100000"/>
                <a:buFont typeface="Times New Roman" pitchFamily="18" charset="0"/>
                <a:buNone/>
              </a:pPr>
              <a:endParaRPr lang="en-GB" sz="1100"/>
            </a:p>
          </p:txBody>
        </p:sp>
      </p:grpSp>
      <p:sp>
        <p:nvSpPr>
          <p:cNvPr id="8" name="Title 1"/>
          <p:cNvSpPr>
            <a:spLocks noGrp="1"/>
          </p:cNvSpPr>
          <p:nvPr>
            <p:ph type="title"/>
          </p:nvPr>
        </p:nvSpPr>
        <p:spPr>
          <a:xfrm>
            <a:off x="0" y="0"/>
            <a:ext cx="9144000" cy="571480"/>
          </a:xfrm>
          <a:solidFill>
            <a:srgbClr val="B0B478"/>
          </a:solidFill>
        </p:spPr>
        <p:style>
          <a:lnRef idx="0">
            <a:schemeClr val="accent6"/>
          </a:lnRef>
          <a:fillRef idx="3">
            <a:schemeClr val="accent6"/>
          </a:fillRef>
          <a:effectRef idx="3">
            <a:schemeClr val="accent6"/>
          </a:effectRef>
          <a:fontRef idx="minor">
            <a:schemeClr val="lt1"/>
          </a:fontRef>
        </p:style>
        <p:txBody>
          <a:bodyPr rtlCol="0">
            <a:normAutofit fontScale="90000"/>
          </a:bodyPr>
          <a:lstStyle/>
          <a:p>
            <a:pPr eaLnBrk="1" fontAlgn="auto" hangingPunct="1">
              <a:spcAft>
                <a:spcPts val="0"/>
              </a:spcAft>
              <a:defRPr/>
            </a:pPr>
            <a:r>
              <a:rPr lang="en-US" sz="3600" b="1" dirty="0" smtClean="0">
                <a:solidFill>
                  <a:schemeClr val="tx1"/>
                </a:solidFill>
              </a:rPr>
              <a:t>SECTION 46 TABLING &amp; SUBMISSION</a:t>
            </a:r>
            <a:endParaRPr lang="en-US" sz="36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20344338"/>
              </p:ext>
            </p:extLst>
          </p:nvPr>
        </p:nvGraphicFramePr>
        <p:xfrm>
          <a:off x="395536" y="692695"/>
          <a:ext cx="8424936" cy="4227635"/>
        </p:xfrm>
        <a:graphic>
          <a:graphicData uri="http://schemas.openxmlformats.org/drawingml/2006/table">
            <a:tbl>
              <a:tblPr firstRow="1" bandRow="1">
                <a:tableStyleId>{5C22544A-7EE6-4342-B048-85BDC9FD1C3A}</a:tableStyleId>
              </a:tblPr>
              <a:tblGrid>
                <a:gridCol w="1368152"/>
                <a:gridCol w="1368152"/>
                <a:gridCol w="1080120"/>
                <a:gridCol w="1152128"/>
                <a:gridCol w="1152128"/>
                <a:gridCol w="1224136"/>
                <a:gridCol w="1080120"/>
              </a:tblGrid>
              <a:tr h="776851">
                <a:tc>
                  <a:txBody>
                    <a:bodyPr/>
                    <a:lstStyle/>
                    <a:p>
                      <a:pPr algn="ctr">
                        <a:lnSpc>
                          <a:spcPct val="150000"/>
                        </a:lnSpc>
                        <a:spcAft>
                          <a:spcPts val="0"/>
                        </a:spcAft>
                      </a:pPr>
                      <a:r>
                        <a:rPr lang="en-ZA" sz="1200" dirty="0">
                          <a:effectLst/>
                          <a:latin typeface="Arial"/>
                          <a:ea typeface="Calibri"/>
                          <a:cs typeface="Times New Roman"/>
                        </a:rPr>
                        <a:t>MUNICIPALITY </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TABLING IN COUNCIL</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SUBMISSION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smtClean="0">
                          <a:effectLst/>
                          <a:latin typeface="Calibri"/>
                          <a:ea typeface="Calibri"/>
                          <a:cs typeface="Times New Roman"/>
                        </a:rPr>
                        <a:t>PUBLICATION</a:t>
                      </a:r>
                      <a:endParaRPr lang="en-ZA" sz="1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GB" sz="1200" dirty="0" smtClean="0">
                          <a:effectLst/>
                          <a:latin typeface="Arial"/>
                          <a:ea typeface="Calibri"/>
                          <a:cs typeface="Times New Roman"/>
                        </a:rPr>
                        <a:t>COMPLIANT</a:t>
                      </a:r>
                      <a:endParaRPr lang="en-ZA" sz="1200" dirty="0">
                        <a:effectLst/>
                        <a:latin typeface="Calibri"/>
                        <a:ea typeface="Calibri"/>
                        <a:cs typeface="Times New Roman"/>
                      </a:endParaRPr>
                    </a:p>
                  </a:txBody>
                  <a:tcPr marL="68580" marR="68580" marT="0" marB="0"/>
                </a:tc>
              </a:tr>
              <a:tr h="591302">
                <a:tc>
                  <a:txBody>
                    <a:bodyPr/>
                    <a:lstStyle/>
                    <a:p>
                      <a:pPr algn="just">
                        <a:lnSpc>
                          <a:spcPct val="115000"/>
                        </a:lnSpc>
                        <a:spcAft>
                          <a:spcPts val="0"/>
                        </a:spcAft>
                      </a:pPr>
                      <a:r>
                        <a:rPr lang="en-US" sz="1000">
                          <a:latin typeface="Arial"/>
                          <a:ea typeface="Calibri"/>
                          <a:cs typeface="Times New Roman"/>
                        </a:rPr>
                        <a:t>Fezile Dabi DM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30/01/2015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30/01/2015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05/02/2015 Sowetan.</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776851">
                <a:tc>
                  <a:txBody>
                    <a:bodyPr/>
                    <a:lstStyle/>
                    <a:p>
                      <a:pPr algn="just">
                        <a:lnSpc>
                          <a:spcPct val="115000"/>
                        </a:lnSpc>
                        <a:spcAft>
                          <a:spcPts val="0"/>
                        </a:spcAft>
                      </a:pPr>
                      <a:r>
                        <a:rPr lang="en-US" sz="1000">
                          <a:latin typeface="Arial"/>
                          <a:ea typeface="Calibri"/>
                          <a:cs typeface="Times New Roman"/>
                        </a:rPr>
                        <a:t>Moqhaka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29/01/2015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29/01/2015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10/02/2015 Kroonnuus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 tabled after legislated date</a:t>
                      </a:r>
                      <a:endParaRPr lang="en-US" sz="1100">
                        <a:latin typeface="Calibri"/>
                        <a:ea typeface="Calibri"/>
                        <a:cs typeface="Times New Roman"/>
                      </a:endParaRPr>
                    </a:p>
                  </a:txBody>
                  <a:tcPr marL="68580" marR="68580" marT="0" marB="0"/>
                </a:tc>
              </a:tr>
              <a:tr h="528929">
                <a:tc>
                  <a:txBody>
                    <a:bodyPr/>
                    <a:lstStyle/>
                    <a:p>
                      <a:pPr algn="just">
                        <a:lnSpc>
                          <a:spcPct val="115000"/>
                        </a:lnSpc>
                        <a:spcAft>
                          <a:spcPts val="0"/>
                        </a:spcAft>
                      </a:pPr>
                      <a:r>
                        <a:rPr lang="en-US" sz="1000">
                          <a:latin typeface="Arial"/>
                          <a:ea typeface="Calibri"/>
                          <a:cs typeface="Times New Roman"/>
                        </a:rPr>
                        <a:t>Ngwathe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06/02/2015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06/02/2015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09/02/2015 The New Age.</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776851">
                <a:tc>
                  <a:txBody>
                    <a:bodyPr/>
                    <a:lstStyle/>
                    <a:p>
                      <a:pPr algn="just">
                        <a:lnSpc>
                          <a:spcPct val="115000"/>
                        </a:lnSpc>
                        <a:spcAft>
                          <a:spcPts val="0"/>
                        </a:spcAft>
                      </a:pPr>
                      <a:r>
                        <a:rPr lang="en-US" sz="1000">
                          <a:latin typeface="Arial"/>
                          <a:ea typeface="Calibri"/>
                          <a:cs typeface="Times New Roman"/>
                        </a:rPr>
                        <a:t>Metsimaholo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28/01/2015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28/01/2015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06/02/2015 Dumelang News &amp; 24/02/2015 Puisano News.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r>
              <a:tr h="776851">
                <a:tc>
                  <a:txBody>
                    <a:bodyPr/>
                    <a:lstStyle/>
                    <a:p>
                      <a:pPr algn="just">
                        <a:lnSpc>
                          <a:spcPct val="115000"/>
                        </a:lnSpc>
                        <a:spcAft>
                          <a:spcPts val="0"/>
                        </a:spcAft>
                      </a:pPr>
                      <a:r>
                        <a:rPr lang="en-US" sz="1000">
                          <a:latin typeface="Arial"/>
                          <a:ea typeface="Calibri"/>
                          <a:cs typeface="Times New Roman"/>
                        </a:rPr>
                        <a:t>Mafube LM</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29/01/2015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Yes</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30/01/2015</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No</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a:latin typeface="Arial"/>
                          <a:ea typeface="Calibri"/>
                          <a:cs typeface="Times New Roman"/>
                        </a:rPr>
                        <a:t>02/02/2015 Notice boards &amp; libraries. 06/02/2015 Frankfort Herald</a:t>
                      </a:r>
                      <a:endParaRPr lang="en-US" sz="1100">
                        <a:latin typeface="Calibri"/>
                        <a:ea typeface="Calibri"/>
                        <a:cs typeface="Times New Roman"/>
                      </a:endParaRPr>
                    </a:p>
                  </a:txBody>
                  <a:tcPr marL="68580" marR="68580" marT="0" marB="0"/>
                </a:tc>
                <a:tc>
                  <a:txBody>
                    <a:bodyPr/>
                    <a:lstStyle/>
                    <a:p>
                      <a:pPr algn="just">
                        <a:lnSpc>
                          <a:spcPct val="115000"/>
                        </a:lnSpc>
                        <a:spcAft>
                          <a:spcPts val="0"/>
                        </a:spcAft>
                      </a:pPr>
                      <a:r>
                        <a:rPr lang="en-GB" sz="1000" dirty="0">
                          <a:latin typeface="Arial"/>
                          <a:ea typeface="Calibri"/>
                          <a:cs typeface="Times New Roman"/>
                        </a:rPr>
                        <a:t>No</a:t>
                      </a:r>
                      <a:endParaRPr lang="en-US"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37649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666633"/>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8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4"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8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4" charset="0"/>
            <a:cs typeface="Lucida Sans Unicode" pitchFamily="32"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13780</TotalTime>
  <Words>2999</Words>
  <Application>Microsoft Office PowerPoint</Application>
  <PresentationFormat>On-screen Show (4:3)</PresentationFormat>
  <Paragraphs>866</Paragraphs>
  <Slides>39</Slides>
  <Notes>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Default Design</vt:lpstr>
      <vt:lpstr>                              25 February 2016</vt:lpstr>
      <vt:lpstr>PRESENTATION OUTLINE</vt:lpstr>
      <vt:lpstr>LEGISLATIVE REQUIREMENTS</vt:lpstr>
      <vt:lpstr>LEGISLATIVE REQUIREMENTS</vt:lpstr>
      <vt:lpstr>SECTION 46 TABLING &amp; SUBMISSION</vt:lpstr>
      <vt:lpstr>SECTION 46 TABLING &amp; SUBMISSION</vt:lpstr>
      <vt:lpstr>SECTION 46 TABLING &amp; SUBMISSION</vt:lpstr>
      <vt:lpstr>SECTION 46 TABLING &amp; SUBMISSION</vt:lpstr>
      <vt:lpstr>SECTION 46 TABLING &amp; SUBMISSION</vt:lpstr>
      <vt:lpstr>ANALYSIS OF TABLING AND SUBMISSION OF SEC 46</vt:lpstr>
      <vt:lpstr>ANALYSIS OF TABLING AND SUBMISSION OF SEC 46</vt:lpstr>
      <vt:lpstr>SECTION 129 (OVERSIGHT) REPORTS</vt:lpstr>
      <vt:lpstr>SECTION 129 TABLING, SUBMISSION &amp; PUBLICATION</vt:lpstr>
      <vt:lpstr>SECTION 129 TABLING, SUBMISSION &amp; PUBLICATION</vt:lpstr>
      <vt:lpstr>SECTION 129 TABLING, SUBMISSION &amp; PUBLICATION</vt:lpstr>
      <vt:lpstr>SECTION 129 TABLING, SUBMISSION &amp; PUBLICATION</vt:lpstr>
      <vt:lpstr>SECTION 46 TABLING &amp; SUBMISSION</vt:lpstr>
      <vt:lpstr>Slide 18</vt:lpstr>
      <vt:lpstr>SUPPORT PROVIDED TO MUNICIPALITIES</vt:lpstr>
      <vt:lpstr>CHALLENGES</vt:lpstr>
      <vt:lpstr>Analysis per Output</vt:lpstr>
      <vt:lpstr>Analysis per Output</vt:lpstr>
      <vt:lpstr>Output 1: A Differentiated Approach to Municipal Financing, Planning and Support </vt:lpstr>
      <vt:lpstr>Output 2: Improved Access to Basic Services </vt:lpstr>
      <vt:lpstr>Output 3: The Community Work Programme Implemented</vt:lpstr>
      <vt:lpstr>Output 4: Initiatives Supportive of the Human Settlements Outcome </vt:lpstr>
      <vt:lpstr>Output 5: Deepen Democracy through a Refined Ward Committee System </vt:lpstr>
      <vt:lpstr>Output 6: Improved Municipal Financial and Administrative Capabilities </vt:lpstr>
      <vt:lpstr>FREE STATE 2014/15 MUNICIPAL AUDIT OUTCOMES</vt:lpstr>
      <vt:lpstr>CONT</vt:lpstr>
      <vt:lpstr>Slide 31</vt:lpstr>
      <vt:lpstr>Output 6: Improved Municipal Financial and Administrative Capabilities </vt:lpstr>
      <vt:lpstr>Output 6: Improved Municipal Financial and Administrative Capabilities </vt:lpstr>
      <vt:lpstr>Output 6: Improved Municipal Financial and Administrative Capabilities </vt:lpstr>
      <vt:lpstr>Output 6: Improved Municipal Financial and Administrative Capabilities </vt:lpstr>
      <vt:lpstr>Output 7: A Single Window of Coordination </vt:lpstr>
      <vt:lpstr>Output 7: A Single Window of Coordination </vt:lpstr>
      <vt:lpstr>Output 7: A Single Window of Coordination </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Nako Mokone</dc:creator>
  <cp:lastModifiedBy>PUMZA</cp:lastModifiedBy>
  <cp:revision>1627</cp:revision>
  <cp:lastPrinted>2016-02-29T12:39:42Z</cp:lastPrinted>
  <dcterms:created xsi:type="dcterms:W3CDTF">1601-01-01T00:00:00Z</dcterms:created>
  <dcterms:modified xsi:type="dcterms:W3CDTF">2016-03-03T09:55:15Z</dcterms:modified>
</cp:coreProperties>
</file>