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587" r:id="rId2"/>
    <p:sldId id="257" r:id="rId3"/>
    <p:sldId id="583" r:id="rId4"/>
    <p:sldId id="551" r:id="rId5"/>
    <p:sldId id="260" r:id="rId6"/>
    <p:sldId id="262" r:id="rId7"/>
    <p:sldId id="263" r:id="rId8"/>
    <p:sldId id="597" r:id="rId9"/>
    <p:sldId id="549" r:id="rId10"/>
    <p:sldId id="545" r:id="rId11"/>
    <p:sldId id="554" r:id="rId12"/>
    <p:sldId id="565" r:id="rId13"/>
    <p:sldId id="566" r:id="rId14"/>
    <p:sldId id="567" r:id="rId15"/>
    <p:sldId id="546" r:id="rId16"/>
    <p:sldId id="558" r:id="rId17"/>
    <p:sldId id="547" r:id="rId18"/>
    <p:sldId id="568" r:id="rId19"/>
    <p:sldId id="569" r:id="rId20"/>
    <p:sldId id="570" r:id="rId21"/>
    <p:sldId id="579" r:id="rId22"/>
    <p:sldId id="571" r:id="rId23"/>
    <p:sldId id="548" r:id="rId24"/>
    <p:sldId id="574" r:id="rId25"/>
    <p:sldId id="580" r:id="rId26"/>
    <p:sldId id="582" r:id="rId27"/>
    <p:sldId id="575" r:id="rId28"/>
    <p:sldId id="576" r:id="rId29"/>
    <p:sldId id="585" r:id="rId30"/>
    <p:sldId id="588" r:id="rId31"/>
    <p:sldId id="589" r:id="rId32"/>
    <p:sldId id="590" r:id="rId33"/>
    <p:sldId id="591" r:id="rId34"/>
    <p:sldId id="592" r:id="rId35"/>
    <p:sldId id="593" r:id="rId36"/>
    <p:sldId id="594" r:id="rId37"/>
    <p:sldId id="595" r:id="rId38"/>
    <p:sldId id="596" r:id="rId39"/>
    <p:sldId id="598" r:id="rId40"/>
    <p:sldId id="577" r:id="rId41"/>
    <p:sldId id="258" r:id="rId42"/>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ato Thwane" initials="LT" lastIdx="4" clrIdx="0"/>
  <p:cmAuthor id="2" name="Chris Malehase" initials="C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C93E"/>
    <a:srgbClr val="EED3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737" autoAdjust="0"/>
  </p:normalViewPr>
  <p:slideViewPr>
    <p:cSldViewPr>
      <p:cViewPr varScale="1">
        <p:scale>
          <a:sx n="87" d="100"/>
          <a:sy n="87" d="100"/>
        </p:scale>
        <p:origin x="14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642647811100117E-2"/>
          <c:y val="0.16448908409060489"/>
          <c:w val="0.89166666666666661"/>
          <c:h val="0.63035032079323428"/>
        </c:manualLayout>
      </c:layout>
      <c:barChart>
        <c:barDir val="bar"/>
        <c:grouping val="clustered"/>
        <c:varyColors val="0"/>
        <c:ser>
          <c:idx val="0"/>
          <c:order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Pt>
            <c:idx val="0"/>
            <c:invertIfNegative val="0"/>
            <c:bubble3D val="0"/>
            <c:explosion val="4"/>
            <c:spPr>
              <a:solidFill>
                <a:srgbClr val="00B05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dPt>
          <c:dPt>
            <c:idx val="1"/>
            <c:invertIfNegative val="0"/>
            <c:bubble3D val="0"/>
            <c:spPr>
              <a:solidFill>
                <a:srgbClr val="FFC0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dPt>
          <c:dPt>
            <c:idx val="2"/>
            <c:invertIfNegative val="0"/>
            <c:bubble3D val="0"/>
            <c:spPr>
              <a:solidFill>
                <a:srgbClr val="C000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dPt>
          <c:dPt>
            <c:idx val="3"/>
            <c:invertIfNegative val="0"/>
            <c:bubble3D val="0"/>
            <c:spPr>
              <a:solidFill>
                <a:srgbClr val="0070C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dPt>
          <c:dLbls>
            <c:dLbl>
              <c:idx val="0"/>
              <c:tx>
                <c:rich>
                  <a:bodyPr/>
                  <a:lstStyle/>
                  <a:p>
                    <a:fld id="{AF3EA268-B6A7-4628-B54B-4E5B39CAC80B}" type="VALUE">
                      <a:rPr lang="en-US" smtClean="0"/>
                      <a:pPr/>
                      <a:t>[VALUE]</a:t>
                    </a:fld>
                    <a:r>
                      <a:rPr lang="en-US" dirty="0" smtClean="0"/>
                      <a:t>(70%)</a:t>
                    </a:r>
                  </a:p>
                </c:rich>
              </c:tx>
              <c:dLblPos val="ctr"/>
              <c:showLegendKey val="0"/>
              <c:showVal val="1"/>
              <c:showCatName val="1"/>
              <c:showSerName val="0"/>
              <c:showPercent val="0"/>
              <c:showBubbleSize val="0"/>
              <c:extLst>
                <c:ext xmlns:c15="http://schemas.microsoft.com/office/drawing/2012/chart" uri="{CE6537A1-D6FC-4f65-9D91-7224C49458BB}">
                  <c15:dlblFieldTable/>
                  <c15:showDataLabelsRange val="0"/>
                </c:ext>
              </c:extLst>
            </c:dLbl>
            <c:dLbl>
              <c:idx val="1"/>
              <c:tx>
                <c:rich>
                  <a:bodyPr/>
                  <a:lstStyle/>
                  <a:p>
                    <a:fld id="{7ACC0178-97A5-490C-A60E-1F01BEC0973E}" type="VALUE">
                      <a:rPr lang="en-US" smtClean="0"/>
                      <a:pPr/>
                      <a:t>[VALUE]</a:t>
                    </a:fld>
                    <a:r>
                      <a:rPr lang="en-US" dirty="0" smtClean="0"/>
                      <a:t>(27%)</a:t>
                    </a:r>
                  </a:p>
                </c:rich>
              </c:tx>
              <c:dLblPos val="ctr"/>
              <c:showLegendKey val="0"/>
              <c:showVal val="1"/>
              <c:showCatName val="1"/>
              <c:showSerName val="0"/>
              <c:showPercent val="0"/>
              <c:showBubbleSize val="0"/>
              <c:extLst>
                <c:ext xmlns:c15="http://schemas.microsoft.com/office/drawing/2012/chart" uri="{CE6537A1-D6FC-4f65-9D91-7224C49458BB}">
                  <c15:dlblFieldTable/>
                  <c15:showDataLabelsRange val="0"/>
                </c:ext>
              </c:extLst>
            </c:dLbl>
            <c:dLbl>
              <c:idx val="2"/>
              <c:tx>
                <c:rich>
                  <a:bodyPr/>
                  <a:lstStyle/>
                  <a:p>
                    <a:fld id="{5781F435-D104-4A93-802B-4E2CF91C59D7}" type="VALUE">
                      <a:rPr lang="en-US" smtClean="0"/>
                      <a:pPr/>
                      <a:t>[VALUE]</a:t>
                    </a:fld>
                    <a:r>
                      <a:rPr lang="en-US" dirty="0" smtClean="0"/>
                      <a:t>(3%)</a:t>
                    </a:r>
                  </a:p>
                </c:rich>
              </c:tx>
              <c:dLblPos val="ctr"/>
              <c:showLegendKey val="0"/>
              <c:showVal val="1"/>
              <c:showCatName val="1"/>
              <c:showSerName val="0"/>
              <c:showPercent val="0"/>
              <c:showBubbleSize val="0"/>
              <c:extLst>
                <c:ext xmlns:c15="http://schemas.microsoft.com/office/drawing/2012/chart" uri="{CE6537A1-D6FC-4f65-9D91-7224C49458BB}">
                  <c15:dlblFieldTable/>
                  <c15:showDataLabelsRange val="0"/>
                </c:ext>
              </c:extLst>
            </c:dLbl>
            <c:dLbl>
              <c:idx val="3"/>
              <c:tx>
                <c:rich>
                  <a:bodyPr/>
                  <a:lstStyle/>
                  <a:p>
                    <a:fld id="{A907BB03-757B-45FC-8224-F398125CF45B}" type="VALUE">
                      <a:rPr lang="en-US"/>
                      <a:pPr/>
                      <a:t>[VALUE]</a:t>
                    </a:fld>
                    <a:r>
                      <a:rPr lang="en-US"/>
                      <a:t>(11%)</a:t>
                    </a:r>
                  </a:p>
                </c:rich>
              </c:tx>
              <c:dLblPos val="ctr"/>
              <c:showLegendKey val="0"/>
              <c:showVal val="1"/>
              <c:showCatName val="1"/>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ctr"/>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'3rd QRM Report 201516'!$B$4:$B$6</c:f>
              <c:strCache>
                <c:ptCount val="3"/>
                <c:pt idx="0">
                  <c:v>Achieved</c:v>
                </c:pt>
                <c:pt idx="1">
                  <c:v>Partially Achieved</c:v>
                </c:pt>
                <c:pt idx="2">
                  <c:v>Not Due for Reporting</c:v>
                </c:pt>
              </c:strCache>
            </c:strRef>
          </c:cat>
          <c:val>
            <c:numRef>
              <c:f>'3rd QRM Report 201516'!$C$4:$C$6</c:f>
              <c:numCache>
                <c:formatCode>General</c:formatCode>
                <c:ptCount val="3"/>
                <c:pt idx="0">
                  <c:v>39</c:v>
                </c:pt>
                <c:pt idx="1">
                  <c:v>15</c:v>
                </c:pt>
                <c:pt idx="2">
                  <c:v>2</c:v>
                </c:pt>
              </c:numCache>
            </c:numRef>
          </c:val>
        </c:ser>
        <c:dLbls>
          <c:showLegendKey val="0"/>
          <c:showVal val="0"/>
          <c:showCatName val="0"/>
          <c:showSerName val="0"/>
          <c:showPercent val="0"/>
          <c:showBubbleSize val="0"/>
        </c:dLbls>
        <c:gapWidth val="100"/>
        <c:axId val="434972640"/>
        <c:axId val="434972248"/>
      </c:barChart>
      <c:valAx>
        <c:axId val="4349722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434972640"/>
        <c:crosses val="autoZero"/>
        <c:crossBetween val="between"/>
      </c:valAx>
      <c:catAx>
        <c:axId val="434972640"/>
        <c:scaling>
          <c:orientation val="minMax"/>
        </c:scaling>
        <c:delete val="0"/>
        <c:axPos val="l"/>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434972248"/>
        <c:crosses val="autoZero"/>
        <c:auto val="1"/>
        <c:lblAlgn val="ctr"/>
        <c:lblOffset val="100"/>
        <c:noMultiLvlLbl val="0"/>
      </c:catAx>
      <c:spPr>
        <a:noFill/>
        <a:ln>
          <a:noFill/>
        </a:ln>
        <a:effectLst/>
      </c:spPr>
    </c:plotArea>
    <c:legend>
      <c:legendPos val="b"/>
      <c:layout>
        <c:manualLayout>
          <c:xMode val="edge"/>
          <c:yMode val="edge"/>
          <c:x val="0.23907864594307443"/>
          <c:y val="0.92805962977504053"/>
          <c:w val="0.5104556784406199"/>
          <c:h val="5.4079564965163224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9E51AFC-F5F7-48DF-B695-C695495480D8}" type="datetimeFigureOut">
              <a:rPr lang="en-ZA" smtClean="0"/>
              <a:t>2016-03-01</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C68FA7D-0896-4C81-8885-B64A80E68CCF}" type="slidenum">
              <a:rPr lang="en-ZA" smtClean="0"/>
              <a:t>‹#›</a:t>
            </a:fld>
            <a:endParaRPr lang="en-ZA"/>
          </a:p>
        </p:txBody>
      </p:sp>
    </p:spTree>
    <p:extLst>
      <p:ext uri="{BB962C8B-B14F-4D97-AF65-F5344CB8AC3E}">
        <p14:creationId xmlns:p14="http://schemas.microsoft.com/office/powerpoint/2010/main" val="3900737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275" cy="498366"/>
          </a:xfrm>
          <a:prstGeom prst="rect">
            <a:avLst/>
          </a:prstGeom>
        </p:spPr>
        <p:txBody>
          <a:bodyPr vert="horz" lIns="91440" tIns="45720" rIns="91440" bIns="45720" rtlCol="0"/>
          <a:lstStyle>
            <a:lvl1pPr algn="l">
              <a:defRPr sz="1200"/>
            </a:lvl1pPr>
          </a:lstStyle>
          <a:p>
            <a:pPr>
              <a:defRPr/>
            </a:pPr>
            <a:endParaRPr lang="en-ZA"/>
          </a:p>
        </p:txBody>
      </p:sp>
      <p:sp>
        <p:nvSpPr>
          <p:cNvPr id="3" name="Date Placeholder 2"/>
          <p:cNvSpPr>
            <a:spLocks noGrp="1"/>
          </p:cNvSpPr>
          <p:nvPr>
            <p:ph type="dt" idx="1"/>
          </p:nvPr>
        </p:nvSpPr>
        <p:spPr>
          <a:xfrm>
            <a:off x="3849862" y="1"/>
            <a:ext cx="2946275" cy="498366"/>
          </a:xfrm>
          <a:prstGeom prst="rect">
            <a:avLst/>
          </a:prstGeom>
        </p:spPr>
        <p:txBody>
          <a:bodyPr vert="horz" lIns="91440" tIns="45720" rIns="91440" bIns="45720" rtlCol="0"/>
          <a:lstStyle>
            <a:lvl1pPr algn="r">
              <a:defRPr sz="1200"/>
            </a:lvl1pPr>
          </a:lstStyle>
          <a:p>
            <a:pPr>
              <a:defRPr/>
            </a:pPr>
            <a:fld id="{4F616C4D-728B-4552-9085-DCB3AB21A215}" type="datetimeFigureOut">
              <a:rPr lang="en-ZA"/>
              <a:pPr>
                <a:defRPr/>
              </a:pPr>
              <a:t>2016-03-01</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ZA" noProof="0" smtClean="0"/>
          </a:p>
        </p:txBody>
      </p:sp>
      <p:sp>
        <p:nvSpPr>
          <p:cNvPr id="5" name="Notes Placeholder 4"/>
          <p:cNvSpPr>
            <a:spLocks noGrp="1"/>
          </p:cNvSpPr>
          <p:nvPr>
            <p:ph type="body" sz="quarter" idx="3"/>
          </p:nvPr>
        </p:nvSpPr>
        <p:spPr>
          <a:xfrm>
            <a:off x="678845" y="4776856"/>
            <a:ext cx="5439987" cy="390895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smtClean="0"/>
          </a:p>
        </p:txBody>
      </p:sp>
      <p:sp>
        <p:nvSpPr>
          <p:cNvPr id="6" name="Footer Placeholder 5"/>
          <p:cNvSpPr>
            <a:spLocks noGrp="1"/>
          </p:cNvSpPr>
          <p:nvPr>
            <p:ph type="ftr" sz="quarter" idx="4"/>
          </p:nvPr>
        </p:nvSpPr>
        <p:spPr>
          <a:xfrm>
            <a:off x="0" y="9428273"/>
            <a:ext cx="2946275" cy="498366"/>
          </a:xfrm>
          <a:prstGeom prst="rect">
            <a:avLst/>
          </a:prstGeom>
        </p:spPr>
        <p:txBody>
          <a:bodyPr vert="horz" lIns="91440" tIns="45720" rIns="91440" bIns="45720" rtlCol="0" anchor="b"/>
          <a:lstStyle>
            <a:lvl1pPr algn="l">
              <a:defRPr sz="1200"/>
            </a:lvl1pPr>
          </a:lstStyle>
          <a:p>
            <a:pPr>
              <a:defRPr/>
            </a:pPr>
            <a:endParaRPr lang="en-ZA"/>
          </a:p>
        </p:txBody>
      </p:sp>
      <p:sp>
        <p:nvSpPr>
          <p:cNvPr id="7" name="Slide Number Placeholder 6"/>
          <p:cNvSpPr>
            <a:spLocks noGrp="1"/>
          </p:cNvSpPr>
          <p:nvPr>
            <p:ph type="sldNum" sz="quarter" idx="5"/>
          </p:nvPr>
        </p:nvSpPr>
        <p:spPr>
          <a:xfrm>
            <a:off x="3849862" y="9428273"/>
            <a:ext cx="2946275" cy="498366"/>
          </a:xfrm>
          <a:prstGeom prst="rect">
            <a:avLst/>
          </a:prstGeom>
        </p:spPr>
        <p:txBody>
          <a:bodyPr vert="horz" lIns="91440" tIns="45720" rIns="91440" bIns="45720" rtlCol="0" anchor="b"/>
          <a:lstStyle>
            <a:lvl1pPr algn="r">
              <a:defRPr sz="1200"/>
            </a:lvl1pPr>
          </a:lstStyle>
          <a:p>
            <a:pPr>
              <a:defRPr/>
            </a:pPr>
            <a:fld id="{23783833-E169-4E42-B3E8-4263AFC1486D}" type="slidenum">
              <a:rPr lang="en-ZA"/>
              <a:pPr>
                <a:defRPr/>
              </a:pPr>
              <a:t>‹#›</a:t>
            </a:fld>
            <a:endParaRPr lang="en-ZA"/>
          </a:p>
        </p:txBody>
      </p:sp>
    </p:spTree>
    <p:extLst>
      <p:ext uri="{BB962C8B-B14F-4D97-AF65-F5344CB8AC3E}">
        <p14:creationId xmlns:p14="http://schemas.microsoft.com/office/powerpoint/2010/main" val="1439803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DD8445C-83C5-4723-B295-F4B922FC223F}" type="slidenum">
              <a:rPr lang="en-ZA" altLang="en-US" smtClean="0"/>
              <a:pPr/>
              <a:t>1</a:t>
            </a:fld>
            <a:endParaRPr lang="en-ZA" altLang="en-US" smtClean="0"/>
          </a:p>
        </p:txBody>
      </p:sp>
    </p:spTree>
    <p:extLst>
      <p:ext uri="{BB962C8B-B14F-4D97-AF65-F5344CB8AC3E}">
        <p14:creationId xmlns:p14="http://schemas.microsoft.com/office/powerpoint/2010/main" val="99830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3783833-E169-4E42-B3E8-4263AFC1486D}" type="slidenum">
              <a:rPr lang="en-ZA" smtClean="0"/>
              <a:pPr>
                <a:defRPr/>
              </a:pPr>
              <a:t>4</a:t>
            </a:fld>
            <a:endParaRPr lang="en-ZA"/>
          </a:p>
        </p:txBody>
      </p:sp>
    </p:spTree>
    <p:extLst>
      <p:ext uri="{BB962C8B-B14F-4D97-AF65-F5344CB8AC3E}">
        <p14:creationId xmlns:p14="http://schemas.microsoft.com/office/powerpoint/2010/main" val="3554522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24 October was engagement</a:t>
            </a:r>
            <a:r>
              <a:rPr lang="en-ZA" baseline="0" dirty="0" smtClean="0"/>
              <a:t> on BRRR</a:t>
            </a:r>
            <a:endParaRPr lang="en-ZA" dirty="0"/>
          </a:p>
        </p:txBody>
      </p:sp>
      <p:sp>
        <p:nvSpPr>
          <p:cNvPr id="4" name="Slide Number Placeholder 3"/>
          <p:cNvSpPr>
            <a:spLocks noGrp="1"/>
          </p:cNvSpPr>
          <p:nvPr>
            <p:ph type="sldNum" sz="quarter" idx="10"/>
          </p:nvPr>
        </p:nvSpPr>
        <p:spPr/>
        <p:txBody>
          <a:bodyPr/>
          <a:lstStyle/>
          <a:p>
            <a:pPr>
              <a:defRPr/>
            </a:pPr>
            <a:fld id="{23783833-E169-4E42-B3E8-4263AFC1486D}" type="slidenum">
              <a:rPr lang="en-ZA" smtClean="0"/>
              <a:pPr>
                <a:defRPr/>
              </a:pPr>
              <a:t>39</a:t>
            </a:fld>
            <a:endParaRPr lang="en-ZA"/>
          </a:p>
        </p:txBody>
      </p:sp>
    </p:spTree>
    <p:extLst>
      <p:ext uri="{BB962C8B-B14F-4D97-AF65-F5344CB8AC3E}">
        <p14:creationId xmlns:p14="http://schemas.microsoft.com/office/powerpoint/2010/main" val="3515175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C9FE4F71-81D5-4443-8044-184E3B8179CD}" type="slidenum">
              <a:rPr lang="en-ZA" altLang="en-US"/>
              <a:pPr>
                <a:defRPr/>
              </a:pPr>
              <a:t>‹#›</a:t>
            </a:fld>
            <a:endParaRPr lang="en-ZA" altLang="en-US"/>
          </a:p>
        </p:txBody>
      </p:sp>
    </p:spTree>
    <p:extLst>
      <p:ext uri="{BB962C8B-B14F-4D97-AF65-F5344CB8AC3E}">
        <p14:creationId xmlns:p14="http://schemas.microsoft.com/office/powerpoint/2010/main" val="2399204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80729"/>
            <a:ext cx="8229600" cy="49685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E50A25F1-11BB-4B20-8470-5EC8DFA685E9}" type="slidenum">
              <a:rPr lang="en-ZA" altLang="en-US"/>
              <a:pPr>
                <a:defRPr/>
              </a:pPr>
              <a:t>‹#›</a:t>
            </a:fld>
            <a:endParaRPr lang="en-ZA" altLang="en-US"/>
          </a:p>
        </p:txBody>
      </p:sp>
    </p:spTree>
    <p:extLst>
      <p:ext uri="{BB962C8B-B14F-4D97-AF65-F5344CB8AC3E}">
        <p14:creationId xmlns:p14="http://schemas.microsoft.com/office/powerpoint/2010/main" val="2733037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7464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6746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FCB903EA-AF8F-4FDC-A749-6F282B99EEE0}" type="slidenum">
              <a:rPr lang="en-ZA" altLang="en-US"/>
              <a:pPr>
                <a:defRPr/>
              </a:pPr>
              <a:t>‹#›</a:t>
            </a:fld>
            <a:endParaRPr lang="en-ZA" altLang="en-US"/>
          </a:p>
        </p:txBody>
      </p:sp>
    </p:spTree>
    <p:extLst>
      <p:ext uri="{BB962C8B-B14F-4D97-AF65-F5344CB8AC3E}">
        <p14:creationId xmlns:p14="http://schemas.microsoft.com/office/powerpoint/2010/main" val="1808612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457200" y="908720"/>
            <a:ext cx="8229600" cy="5034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45CD2FF0-8A21-48D1-8860-A0D2A0A85CC4}" type="slidenum">
              <a:rPr lang="en-ZA" altLang="en-US"/>
              <a:pPr>
                <a:defRPr/>
              </a:pPr>
              <a:t>‹#›</a:t>
            </a:fld>
            <a:endParaRPr lang="en-ZA" altLang="en-US"/>
          </a:p>
        </p:txBody>
      </p:sp>
    </p:spTree>
    <p:extLst>
      <p:ext uri="{BB962C8B-B14F-4D97-AF65-F5344CB8AC3E}">
        <p14:creationId xmlns:p14="http://schemas.microsoft.com/office/powerpoint/2010/main" val="617727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01F693E4-2E38-4D62-924E-6B7BC7CE20ED}" type="slidenum">
              <a:rPr lang="en-ZA" altLang="en-US"/>
              <a:pPr>
                <a:defRPr/>
              </a:pPr>
              <a:t>‹#›</a:t>
            </a:fld>
            <a:endParaRPr lang="en-ZA" altLang="en-US"/>
          </a:p>
        </p:txBody>
      </p:sp>
    </p:spTree>
    <p:extLst>
      <p:ext uri="{BB962C8B-B14F-4D97-AF65-F5344CB8AC3E}">
        <p14:creationId xmlns:p14="http://schemas.microsoft.com/office/powerpoint/2010/main" val="367410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8145DFB7-2C67-49F2-88BB-9E01E3BD8A04}" type="slidenum">
              <a:rPr lang="en-ZA" altLang="en-US"/>
              <a:pPr>
                <a:defRPr/>
              </a:pPr>
              <a:t>‹#›</a:t>
            </a:fld>
            <a:endParaRPr lang="en-ZA" altLang="en-US"/>
          </a:p>
        </p:txBody>
      </p:sp>
    </p:spTree>
    <p:extLst>
      <p:ext uri="{BB962C8B-B14F-4D97-AF65-F5344CB8AC3E}">
        <p14:creationId xmlns:p14="http://schemas.microsoft.com/office/powerpoint/2010/main" val="8310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67544" y="90872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67544" y="1556792"/>
            <a:ext cx="4040188"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4008" y="90872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4008" y="1556792"/>
            <a:ext cx="4041775"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10"/>
          </p:nvPr>
        </p:nvSpPr>
        <p:spPr/>
        <p:txBody>
          <a:bodyPr/>
          <a:lstStyle>
            <a:lvl1pPr>
              <a:defRPr/>
            </a:lvl1pPr>
          </a:lstStyle>
          <a:p>
            <a:pPr>
              <a:defRPr/>
            </a:pPr>
            <a:endParaRPr lang="en-ZA"/>
          </a:p>
        </p:txBody>
      </p:sp>
      <p:sp>
        <p:nvSpPr>
          <p:cNvPr id="8" name="Slide Number Placeholder 5"/>
          <p:cNvSpPr>
            <a:spLocks noGrp="1"/>
          </p:cNvSpPr>
          <p:nvPr>
            <p:ph type="sldNum" sz="quarter" idx="11"/>
          </p:nvPr>
        </p:nvSpPr>
        <p:spPr/>
        <p:txBody>
          <a:bodyPr/>
          <a:lstStyle>
            <a:lvl1pPr>
              <a:defRPr/>
            </a:lvl1pPr>
          </a:lstStyle>
          <a:p>
            <a:pPr>
              <a:defRPr/>
            </a:pPr>
            <a:fld id="{E4474F73-9B1A-41D2-9407-4ECEDAF447E0}" type="slidenum">
              <a:rPr lang="en-ZA" altLang="en-US"/>
              <a:pPr>
                <a:defRPr/>
              </a:pPr>
              <a:t>‹#›</a:t>
            </a:fld>
            <a:endParaRPr lang="en-ZA" altLang="en-US"/>
          </a:p>
        </p:txBody>
      </p:sp>
    </p:spTree>
    <p:extLst>
      <p:ext uri="{BB962C8B-B14F-4D97-AF65-F5344CB8AC3E}">
        <p14:creationId xmlns:p14="http://schemas.microsoft.com/office/powerpoint/2010/main" val="957826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a:defRPr/>
            </a:pPr>
            <a:endParaRPr lang="en-ZA"/>
          </a:p>
        </p:txBody>
      </p:sp>
      <p:sp>
        <p:nvSpPr>
          <p:cNvPr id="4" name="Slide Number Placeholder 5"/>
          <p:cNvSpPr>
            <a:spLocks noGrp="1"/>
          </p:cNvSpPr>
          <p:nvPr>
            <p:ph type="sldNum" sz="quarter" idx="11"/>
          </p:nvPr>
        </p:nvSpPr>
        <p:spPr/>
        <p:txBody>
          <a:bodyPr/>
          <a:lstStyle>
            <a:lvl1pPr>
              <a:defRPr/>
            </a:lvl1pPr>
          </a:lstStyle>
          <a:p>
            <a:pPr>
              <a:defRPr/>
            </a:pPr>
            <a:fld id="{1573DAA0-0609-4F22-9394-B3B35071C387}" type="slidenum">
              <a:rPr lang="en-ZA" altLang="en-US"/>
              <a:pPr>
                <a:defRPr/>
              </a:pPr>
              <a:t>‹#›</a:t>
            </a:fld>
            <a:endParaRPr lang="en-ZA" altLang="en-US"/>
          </a:p>
        </p:txBody>
      </p:sp>
    </p:spTree>
    <p:extLst>
      <p:ext uri="{BB962C8B-B14F-4D97-AF65-F5344CB8AC3E}">
        <p14:creationId xmlns:p14="http://schemas.microsoft.com/office/powerpoint/2010/main" val="25960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ZA"/>
          </a:p>
        </p:txBody>
      </p:sp>
      <p:sp>
        <p:nvSpPr>
          <p:cNvPr id="3" name="Slide Number Placeholder 5"/>
          <p:cNvSpPr>
            <a:spLocks noGrp="1"/>
          </p:cNvSpPr>
          <p:nvPr>
            <p:ph type="sldNum" sz="quarter" idx="11"/>
          </p:nvPr>
        </p:nvSpPr>
        <p:spPr/>
        <p:txBody>
          <a:bodyPr/>
          <a:lstStyle>
            <a:lvl1pPr>
              <a:defRPr/>
            </a:lvl1pPr>
          </a:lstStyle>
          <a:p>
            <a:pPr>
              <a:defRPr/>
            </a:pPr>
            <a:fld id="{BD5F1248-BBD2-4A1D-8B8F-320F76C55B4A}" type="slidenum">
              <a:rPr lang="en-ZA" altLang="en-US"/>
              <a:pPr>
                <a:defRPr/>
              </a:pPr>
              <a:t>‹#›</a:t>
            </a:fld>
            <a:endParaRPr lang="en-ZA" altLang="en-US"/>
          </a:p>
        </p:txBody>
      </p:sp>
    </p:spTree>
    <p:extLst>
      <p:ext uri="{BB962C8B-B14F-4D97-AF65-F5344CB8AC3E}">
        <p14:creationId xmlns:p14="http://schemas.microsoft.com/office/powerpoint/2010/main" val="232963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6762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514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1A37E19A-2840-4049-8265-67EC12F3C20B}" type="slidenum">
              <a:rPr lang="en-ZA" altLang="en-US"/>
              <a:pPr>
                <a:defRPr/>
              </a:pPr>
              <a:t>‹#›</a:t>
            </a:fld>
            <a:endParaRPr lang="en-ZA" altLang="en-US"/>
          </a:p>
        </p:txBody>
      </p:sp>
    </p:spTree>
    <p:extLst>
      <p:ext uri="{BB962C8B-B14F-4D97-AF65-F5344CB8AC3E}">
        <p14:creationId xmlns:p14="http://schemas.microsoft.com/office/powerpoint/2010/main" val="1589326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7259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B8C7D605-5B8A-416A-BEB0-7143E7632DF1}" type="slidenum">
              <a:rPr lang="en-ZA" altLang="en-US"/>
              <a:pPr>
                <a:defRPr/>
              </a:pPr>
              <a:t>‹#›</a:t>
            </a:fld>
            <a:endParaRPr lang="en-ZA" altLang="en-US"/>
          </a:p>
        </p:txBody>
      </p:sp>
    </p:spTree>
    <p:extLst>
      <p:ext uri="{BB962C8B-B14F-4D97-AF65-F5344CB8AC3E}">
        <p14:creationId xmlns:p14="http://schemas.microsoft.com/office/powerpoint/2010/main" val="321159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457200" y="908050"/>
            <a:ext cx="82296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Calibri" charset="0"/>
                <a:ea typeface="ＭＳ Ｐゴシック" charset="-128"/>
                <a:cs typeface="+mn-cs"/>
              </a:defRPr>
            </a:lvl1pPr>
          </a:lstStyle>
          <a:p>
            <a:pPr>
              <a:defRPr/>
            </a:pP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ea typeface="ＭＳ Ｐゴシック" panose="020B0600070205080204" pitchFamily="34" charset="-128"/>
              </a:defRPr>
            </a:lvl1pPr>
          </a:lstStyle>
          <a:p>
            <a:pPr>
              <a:defRPr/>
            </a:pPr>
            <a:fld id="{F4686083-AD9C-4A24-989A-D667DD149215}" type="slidenum">
              <a:rPr lang="en-ZA" altLang="en-US"/>
              <a:pPr>
                <a:defRPr/>
              </a:pPr>
              <a:t>‹#›</a:t>
            </a:fld>
            <a:endParaRPr lang="en-ZA"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ＭＳ Ｐゴシック" charset="-128"/>
          <a:cs typeface="Arial" pitchFamily="34"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ＭＳ Ｐゴシック" charset="-128"/>
          <a:cs typeface="Arial" pitchFamily="34"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ヒラギノ角ゴ Pro W3" charset="-128"/>
          <a:cs typeface="Arial" pitchFamily="34"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http://primnet.cogta.gov.za/components/report/images/green.png"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primnet.cogta.gov.za/components/report/images/yellow.png" TargetMode="Externa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http://primnet.cogta.gov.za/components/report/images/green.png"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primnet.cogta.gov.za/components/report/images/yellow.png" TargetMode="Externa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http://primnet.cogta.gov.za/components/report/images/green.pn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http://primnet.cogta.gov.za/components/report/images/green.pn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http://primnet.cogta.gov.za/components/report/images/green.pn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http://primnet.cogta.gov.za/components/report/images/green.pn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http://primnet.cogta.gov.za/components/report/images/green.png"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primnet.cogta.gov.za/components/report/images/yellow.png"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http://primnet.cogta.gov.za/components/report/images/yellow.png"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http://primnet.cogta.gov.za/components/report/images/green.png" TargetMode="Externa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http://primnet.cogta.gov.za/components/report/images/green.png"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primnet.cogta.gov.za/components/report/images/yellow.png" TargetMode="Externa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http://primnet.cogta.gov.za/components/report/images/yellow.png"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http://primnet.cogta.gov.za/components/report/images/green.png" TargetMode="Externa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http://primnet.cogta.gov.za/components/report/images/yellow.png"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http://primnet.cogta.gov.za/components/report/images/green.png" TargetMode="Externa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http://primnet.cogta.gov.za/components/report/images/green.png"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primnet.cogta.gov.za/components/report/images/yellow.png" TargetMode="Externa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http://primnet.cogta.gov.za/components/report/images/green.pn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http://primnet.cogta.gov.za/components/report/images/green.png"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http://primnet.cogta.gov.za/components/report/images/yellow.png"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http://primnet.cogta.gov.za/components/report/images/yellow.png"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http://primnet.cogta.gov.za/components/report/images/green.png" TargetMode="Externa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http://primnet.cogta.gov.za/components/report/images/green.pn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http://primnet.cogta.gov.za/components/report/images/green.png"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http://primnet.cogta.gov.za/components/report/images/yellow.png" TargetMode="Externa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http://primnet.cogta.gov.za/components/report/images/yellow.png"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http://primnet.cogta.gov.za/components/report/images/green.png"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5"/>
          <p:cNvSpPr txBox="1">
            <a:spLocks noChangeArrowheads="1"/>
          </p:cNvSpPr>
          <p:nvPr/>
        </p:nvSpPr>
        <p:spPr bwMode="auto">
          <a:xfrm>
            <a:off x="477838" y="3860800"/>
            <a:ext cx="8208962" cy="1471172"/>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buFont typeface="Arial" panose="020B0604020202020204" pitchFamily="34" charset="0"/>
              <a:buNone/>
            </a:pPr>
            <a:r>
              <a:rPr lang="en-ZA" altLang="en-US" sz="2800" dirty="0"/>
              <a:t>Presentation to the Portfolio Committee on Cooperative Governance and Traditional Affairs</a:t>
            </a:r>
          </a:p>
          <a:p>
            <a:pPr algn="ctr">
              <a:buFont typeface="Arial" panose="020B0604020202020204" pitchFamily="34" charset="0"/>
              <a:buNone/>
            </a:pPr>
            <a:r>
              <a:rPr lang="en-ZA" altLang="en-US" sz="2800" b="1" dirty="0" smtClean="0"/>
              <a:t>01 March 2015</a:t>
            </a:r>
          </a:p>
        </p:txBody>
      </p:sp>
      <p:sp>
        <p:nvSpPr>
          <p:cNvPr id="3077" name="Rectangle 1"/>
          <p:cNvSpPr>
            <a:spLocks noChangeArrowheads="1"/>
          </p:cNvSpPr>
          <p:nvPr/>
        </p:nvSpPr>
        <p:spPr bwMode="auto">
          <a:xfrm>
            <a:off x="976313" y="2348880"/>
            <a:ext cx="7561262" cy="138499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FontTx/>
              <a:buNone/>
            </a:pPr>
            <a:r>
              <a:rPr lang="en-ZA" altLang="en-US" sz="2800" b="1" dirty="0"/>
              <a:t>COGTA </a:t>
            </a:r>
            <a:r>
              <a:rPr lang="en-ZA" altLang="en-US" sz="2800" b="1" dirty="0" smtClean="0"/>
              <a:t>Cumulative Performance  Report 01 March to 31 December 2015 </a:t>
            </a:r>
          </a:p>
          <a:p>
            <a:pPr algn="ctr">
              <a:spcBef>
                <a:spcPct val="0"/>
              </a:spcBef>
              <a:buFontTx/>
              <a:buNone/>
            </a:pPr>
            <a:r>
              <a:rPr lang="en-ZA" altLang="en-US" sz="2800" b="1" dirty="0" smtClean="0"/>
              <a:t> FY 2014/15</a:t>
            </a:r>
          </a:p>
        </p:txBody>
      </p:sp>
    </p:spTree>
    <p:extLst>
      <p:ext uri="{BB962C8B-B14F-4D97-AF65-F5344CB8AC3E}">
        <p14:creationId xmlns:p14="http://schemas.microsoft.com/office/powerpoint/2010/main" val="1042013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49275"/>
          </a:xfrm>
          <a:solidFill>
            <a:srgbClr val="FFC000"/>
          </a:solidFill>
        </p:spPr>
        <p:txBody>
          <a:bodyPr/>
          <a:lstStyle/>
          <a:p>
            <a:pPr eaLnBrk="1" hangingPunct="1">
              <a:defRPr/>
            </a:pPr>
            <a:r>
              <a:rPr lang="en-ZA" sz="2400" dirty="0">
                <a:effectLst/>
              </a:rPr>
              <a:t>P</a:t>
            </a:r>
            <a:r>
              <a:rPr lang="en-ZA" sz="2400" dirty="0" smtClean="0">
                <a:effectLst/>
              </a:rPr>
              <a:t>rogramme 3:Governance and Intergovernmental Relations</a:t>
            </a:r>
            <a:endParaRPr lang="en-ZA" sz="2400" dirty="0">
              <a:effectLst/>
            </a:endParaRPr>
          </a:p>
        </p:txBody>
      </p:sp>
      <p:sp>
        <p:nvSpPr>
          <p:cNvPr id="34819" name="Slide Number Placeholder 2"/>
          <p:cNvSpPr>
            <a:spLocks noGrp="1"/>
          </p:cNvSpPr>
          <p:nvPr>
            <p:ph type="sldNum" sz="quarter" idx="11"/>
          </p:nvPr>
        </p:nvSpPr>
        <p:spPr bwMode="auto">
          <a:xfrm>
            <a:off x="8316416" y="6356350"/>
            <a:ext cx="50405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BE573538-4B4D-4429-A03B-242A084F36CB}" type="slidenum">
              <a:rPr lang="en-ZA" altLang="en-US" sz="1400" b="1" smtClean="0"/>
              <a:pPr>
                <a:spcBef>
                  <a:spcPct val="0"/>
                </a:spcBef>
                <a:buFontTx/>
                <a:buNone/>
              </a:pPr>
              <a:t>10</a:t>
            </a:fld>
            <a:endParaRPr lang="en-ZA" altLang="en-US" sz="1400" b="1" dirty="0" smtClean="0"/>
          </a:p>
        </p:txBody>
      </p:sp>
      <p:sp>
        <p:nvSpPr>
          <p:cNvPr id="5" name="Title 3"/>
          <p:cNvSpPr txBox="1">
            <a:spLocks/>
          </p:cNvSpPr>
          <p:nvPr/>
        </p:nvSpPr>
        <p:spPr bwMode="auto">
          <a:xfrm>
            <a:off x="0" y="476250"/>
            <a:ext cx="9144000" cy="360363"/>
          </a:xfrm>
          <a:prstGeom prst="rect">
            <a:avLst/>
          </a:prstGeom>
          <a:solidFill>
            <a:srgbClr val="FFC000"/>
          </a:solidFill>
          <a:ln>
            <a:noFill/>
          </a:ln>
          <a:extLst/>
        </p:spPr>
        <p:txBody>
          <a:bodyPr anchor="ctr">
            <a:normAutofit fontScale="92500" lnSpcReduction="100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a:defRPr/>
            </a:pPr>
            <a:r>
              <a:rPr lang="en-US" sz="2000" dirty="0" smtClean="0">
                <a:effectLst/>
              </a:rPr>
              <a:t>Strategic Objectives</a:t>
            </a:r>
            <a:endParaRPr lang="en-US" sz="2000" dirty="0">
              <a:effectLst/>
            </a:endParaRPr>
          </a:p>
        </p:txBody>
      </p:sp>
      <p:sp>
        <p:nvSpPr>
          <p:cNvPr id="3" name="Content Placeholder 2"/>
          <p:cNvSpPr>
            <a:spLocks noGrp="1"/>
          </p:cNvSpPr>
          <p:nvPr>
            <p:ph idx="1"/>
          </p:nvPr>
        </p:nvSpPr>
        <p:spPr>
          <a:xfrm>
            <a:off x="457200" y="1484784"/>
            <a:ext cx="8229600" cy="3384376"/>
          </a:xfrm>
        </p:spPr>
        <p:txBody>
          <a:bodyPr/>
          <a:lstStyle/>
          <a:p>
            <a:pPr lvl="0"/>
            <a:r>
              <a:rPr lang="en-ZA" sz="1600" dirty="0" smtClean="0"/>
              <a:t>Build accountability for performance in the local government system through setting and enforcing clear performance standard by Mach 2019;</a:t>
            </a:r>
            <a:endParaRPr lang="en-ZA" sz="1600" dirty="0"/>
          </a:p>
          <a:p>
            <a:pPr lvl="0"/>
            <a:r>
              <a:rPr lang="en-ZA" sz="1600" dirty="0" smtClean="0"/>
              <a:t>Structure IGR so that National and Provincial Government can support, monitor, intervene and enforce performance by March 2019;</a:t>
            </a:r>
            <a:endParaRPr lang="en-ZA" sz="1600" dirty="0"/>
          </a:p>
          <a:p>
            <a:pPr lvl="0"/>
            <a:r>
              <a:rPr lang="en-ZA" sz="1600" dirty="0" smtClean="0"/>
              <a:t>Implement initiative to improve financial sustainability, revenue management and audit outcomes in local government by March 2019;</a:t>
            </a:r>
            <a:endParaRPr lang="en-ZA" sz="1600" dirty="0"/>
          </a:p>
          <a:p>
            <a:pPr lvl="0" eaLnBrk="1" latinLnBrk="0"/>
            <a:r>
              <a:rPr lang="en-ZA" sz="1600" dirty="0" smtClean="0"/>
              <a:t>Promote public confidence in local government system through citizen engagement mechanisms by March 2019;</a:t>
            </a:r>
          </a:p>
          <a:p>
            <a:pPr eaLnBrk="1"/>
            <a:r>
              <a:rPr lang="en-ZA" sz="1600" dirty="0"/>
              <a:t>Strengthen anti-corruption measures and enforce applicable legislation and policies by March </a:t>
            </a:r>
            <a:r>
              <a:rPr lang="en-ZA" sz="1600" dirty="0" smtClean="0"/>
              <a:t>2019; and</a:t>
            </a:r>
            <a:endParaRPr lang="en-ZA" sz="1600" dirty="0"/>
          </a:p>
          <a:p>
            <a:pPr eaLnBrk="1"/>
            <a:r>
              <a:rPr lang="en-ZA" sz="1600" dirty="0"/>
              <a:t>Promote good governance and an ethical culture and local government by March 2019</a:t>
            </a:r>
          </a:p>
          <a:p>
            <a:pPr eaLnBrk="1"/>
            <a:endParaRPr lang="en-ZA" sz="1600" dirty="0"/>
          </a:p>
        </p:txBody>
      </p:sp>
    </p:spTree>
    <p:extLst>
      <p:ext uri="{BB962C8B-B14F-4D97-AF65-F5344CB8AC3E}">
        <p14:creationId xmlns:p14="http://schemas.microsoft.com/office/powerpoint/2010/main" val="2034656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61975"/>
          </a:xfrm>
          <a:solidFill>
            <a:srgbClr val="FFC000"/>
          </a:solidFill>
        </p:spPr>
        <p:txBody>
          <a:bodyPr/>
          <a:lstStyle/>
          <a:p>
            <a:pPr algn="l" eaLnBrk="1" hangingPunct="1">
              <a:defRPr/>
            </a:pPr>
            <a:r>
              <a:rPr lang="en-ZA" sz="1800" dirty="0">
                <a:effectLst/>
              </a:rPr>
              <a:t>PROGRESS ON THE ACHIEVEMENT </a:t>
            </a:r>
            <a:r>
              <a:rPr lang="en-ZA" sz="1800" dirty="0" smtClean="0">
                <a:effectLst/>
              </a:rPr>
              <a:t>OF </a:t>
            </a:r>
            <a:r>
              <a:rPr lang="en-ZA" sz="1800" dirty="0">
                <a:effectLst/>
              </a:rPr>
              <a:t>PREDETERMINED OBJECTIVES</a:t>
            </a:r>
          </a:p>
        </p:txBody>
      </p:sp>
      <p:sp>
        <p:nvSpPr>
          <p:cNvPr id="29699" name="Slide Number Placeholder 2"/>
          <p:cNvSpPr>
            <a:spLocks noGrp="1"/>
          </p:cNvSpPr>
          <p:nvPr>
            <p:ph type="sldNum" sz="quarter" idx="11"/>
          </p:nvPr>
        </p:nvSpPr>
        <p:spPr bwMode="auto">
          <a:xfrm>
            <a:off x="8686800" y="64928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11</a:t>
            </a:fld>
            <a:endParaRPr lang="en-ZA" altLang="en-US" sz="16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2183134043"/>
              </p:ext>
            </p:extLst>
          </p:nvPr>
        </p:nvGraphicFramePr>
        <p:xfrm>
          <a:off x="1" y="908720"/>
          <a:ext cx="9144000" cy="5348288"/>
        </p:xfrm>
        <a:graphic>
          <a:graphicData uri="http://schemas.openxmlformats.org/drawingml/2006/table">
            <a:tbl>
              <a:tblPr firstRow="1" firstCol="1" bandRow="1">
                <a:tableStyleId>{5940675A-B579-460E-94D1-54222C63F5DA}</a:tableStyleId>
              </a:tblPr>
              <a:tblGrid>
                <a:gridCol w="1942619"/>
                <a:gridCol w="1837292"/>
                <a:gridCol w="3008247"/>
                <a:gridCol w="2355842"/>
              </a:tblGrid>
              <a:tr h="360040">
                <a:tc>
                  <a:txBody>
                    <a:bodyPr/>
                    <a:lstStyle/>
                    <a:p>
                      <a:pPr algn="just">
                        <a:lnSpc>
                          <a:spcPct val="150000"/>
                        </a:lnSpc>
                        <a:spcAft>
                          <a:spcPts val="800"/>
                        </a:spcAft>
                      </a:pPr>
                      <a:r>
                        <a:rPr lang="en-ZA" sz="1400" b="1" dirty="0">
                          <a:effectLst/>
                        </a:rPr>
                        <a:t>Annual Target</a:t>
                      </a:r>
                      <a:endParaRPr lang="en-ZA" sz="14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gn="just">
                        <a:lnSpc>
                          <a:spcPct val="150000"/>
                        </a:lnSpc>
                        <a:spcAft>
                          <a:spcPts val="800"/>
                        </a:spcAft>
                      </a:pPr>
                      <a:r>
                        <a:rPr lang="en-ZA" sz="1400" b="1" dirty="0" smtClean="0">
                          <a:effectLst/>
                        </a:rPr>
                        <a:t>Q3 Targets</a:t>
                      </a:r>
                      <a:endParaRPr lang="en-ZA" sz="14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nSpc>
                          <a:spcPct val="107000"/>
                        </a:lnSpc>
                        <a:spcAft>
                          <a:spcPts val="0"/>
                        </a:spcAft>
                      </a:pPr>
                      <a:r>
                        <a:rPr lang="en-ZA" sz="1400" b="1" dirty="0">
                          <a:effectLst/>
                        </a:rPr>
                        <a:t> </a:t>
                      </a:r>
                      <a:r>
                        <a:rPr lang="en-ZA" sz="1400" b="1" dirty="0" smtClean="0">
                          <a:effectLst/>
                        </a:rPr>
                        <a:t>Cumulative progress (Q1</a:t>
                      </a:r>
                      <a:r>
                        <a:rPr lang="en-ZA" sz="1400" b="1" baseline="0" dirty="0" smtClean="0">
                          <a:effectLst/>
                        </a:rPr>
                        <a:t> to Q3)</a:t>
                      </a:r>
                      <a:r>
                        <a:rPr lang="en-ZA" sz="1400" b="1" dirty="0" smtClean="0">
                          <a:effectLst/>
                        </a:rPr>
                        <a:t>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AC93E"/>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ZA" sz="1400" b="1" dirty="0" smtClean="0">
                          <a:effectLst/>
                        </a:rPr>
                        <a:t> Likelihood of Achievement</a:t>
                      </a:r>
                    </a:p>
                    <a:p>
                      <a:pPr marL="0" marR="0" indent="0" algn="ctr" defTabSz="457200" rtl="0" eaLnBrk="1" fontAlgn="auto" latinLnBrk="0" hangingPunct="1">
                        <a:lnSpc>
                          <a:spcPct val="107000"/>
                        </a:lnSpc>
                        <a:spcBef>
                          <a:spcPts val="0"/>
                        </a:spcBef>
                        <a:spcAft>
                          <a:spcPts val="0"/>
                        </a:spcAft>
                        <a:buClrTx/>
                        <a:buSzTx/>
                        <a:buFontTx/>
                        <a:buNone/>
                        <a:tabLst/>
                        <a:defRPr/>
                      </a:pPr>
                      <a:r>
                        <a:rPr lang="en-ZA" sz="1400" b="1" dirty="0" smtClean="0">
                          <a:effectLst/>
                        </a:rPr>
                        <a:t>4</a:t>
                      </a:r>
                      <a:r>
                        <a:rPr lang="en-ZA" sz="1400" b="1" baseline="30000" dirty="0" smtClean="0">
                          <a:effectLst/>
                        </a:rPr>
                        <a:t>th</a:t>
                      </a:r>
                      <a:r>
                        <a:rPr lang="en-ZA" sz="1400" b="1" dirty="0" smtClean="0">
                          <a:effectLst/>
                        </a:rPr>
                        <a:t> Quarter Target</a:t>
                      </a:r>
                    </a:p>
                  </a:txBody>
                  <a:tcPr marL="68580" marR="68580" marT="0" marB="0">
                    <a:solidFill>
                      <a:srgbClr val="EAC93E"/>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3.1.2 Intergovernmental Monitoring Support Intervention  Bill promulgated</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 Incorporate G &amp; A and Ministers inputs into the draft Bill and submit</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 The revised IMSI Bill was submitted to the Minister in the 3rd Quarter for approval.</a:t>
                      </a:r>
                      <a:endParaRPr lang="en-ZA" sz="1200" kern="1200" dirty="0">
                        <a:solidFill>
                          <a:schemeClr val="tx1"/>
                        </a:solidFill>
                        <a:effectLst/>
                        <a:latin typeface="+mn-lt"/>
                        <a:ea typeface="+mn-ea"/>
                        <a:cs typeface="+mn-cs"/>
                      </a:endParaRPr>
                    </a:p>
                  </a:txBody>
                  <a:tcPr marL="68580" marR="68580" marT="0" marB="0"/>
                </a:tc>
                <a:tc>
                  <a:txBody>
                    <a:bodyPr/>
                    <a:lstStyle/>
                    <a:p>
                      <a:pPr marL="0" marR="0" indent="0" algn="l" rtl="0" eaLnBrk="1" fontAlgn="auto" latinLnBrk="0" hangingPunct="1">
                        <a:lnSpc>
                          <a:spcPct val="150000"/>
                        </a:lnSpc>
                        <a:spcBef>
                          <a:spcPts val="0"/>
                        </a:spcBef>
                        <a:spcAft>
                          <a:spcPts val="0"/>
                        </a:spcAft>
                      </a:pPr>
                      <a:r>
                        <a:rPr lang="en-ZA" sz="1200" b="1" kern="1200" dirty="0" smtClean="0">
                          <a:effectLst/>
                        </a:rPr>
                        <a:t>Unlikely to be achieved </a:t>
                      </a:r>
                      <a:endParaRPr lang="en-ZA" sz="1200" b="1"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The promulgation is unlikely due to the need to the need to process through approval</a:t>
                      </a:r>
                      <a:r>
                        <a:rPr lang="en-ZA" sz="1200" kern="1200" baseline="0" dirty="0" smtClean="0">
                          <a:effectLst/>
                        </a:rPr>
                        <a:t> structures</a:t>
                      </a:r>
                      <a:endParaRPr lang="en-ZA" sz="1200" kern="1200" dirty="0">
                        <a:solidFill>
                          <a:schemeClr val="tx1"/>
                        </a:solidFill>
                        <a:effectLst/>
                        <a:latin typeface="+mn-lt"/>
                        <a:ea typeface="+mn-ea"/>
                        <a:cs typeface="+mn-cs"/>
                      </a:endParaRPr>
                    </a:p>
                  </a:txBody>
                  <a:tcPr marL="68580" marR="68580" marT="0" marB="0"/>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effectLst/>
                          <a:latin typeface="+mn-lt"/>
                          <a:ea typeface="+mn-ea"/>
                          <a:cs typeface="+mn-cs"/>
                        </a:rPr>
                        <a:t>3.1.3 Four reports on the implementation of outcome 9 presented to IGR structures </a:t>
                      </a:r>
                      <a:endParaRPr lang="en-ZA" sz="12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effectLst/>
                          <a:latin typeface="+mn-lt"/>
                          <a:ea typeface="+mn-ea"/>
                          <a:cs typeface="+mn-cs"/>
                        </a:rPr>
                        <a:t>A report</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on the implementation of outcome 9 presented to IGR structures </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effectLst/>
                          <a:latin typeface="+mn-lt"/>
                          <a:ea typeface="+mn-ea"/>
                          <a:cs typeface="+mn-cs"/>
                        </a:rPr>
                        <a:t>The outcome 9</a:t>
                      </a:r>
                      <a:r>
                        <a:rPr lang="en-ZA" sz="1200" kern="1200" baseline="0" dirty="0" smtClean="0">
                          <a:solidFill>
                            <a:schemeClr val="tx1"/>
                          </a:solidFill>
                          <a:effectLst/>
                          <a:latin typeface="+mn-lt"/>
                          <a:ea typeface="+mn-ea"/>
                          <a:cs typeface="+mn-cs"/>
                        </a:rPr>
                        <a:t> 2</a:t>
                      </a:r>
                      <a:r>
                        <a:rPr lang="en-ZA" sz="1200" kern="1200" baseline="30000" dirty="0" smtClean="0">
                          <a:solidFill>
                            <a:schemeClr val="tx1"/>
                          </a:solidFill>
                          <a:effectLst/>
                          <a:latin typeface="+mn-lt"/>
                          <a:ea typeface="+mn-ea"/>
                          <a:cs typeface="+mn-cs"/>
                        </a:rPr>
                        <a:t>nd</a:t>
                      </a:r>
                      <a:r>
                        <a:rPr lang="en-ZA" sz="1200" kern="1200" baseline="0" dirty="0" smtClean="0">
                          <a:solidFill>
                            <a:schemeClr val="tx1"/>
                          </a:solidFill>
                          <a:effectLst/>
                          <a:latin typeface="+mn-lt"/>
                          <a:ea typeface="+mn-ea"/>
                          <a:cs typeface="+mn-cs"/>
                        </a:rPr>
                        <a:t> quarter Progress report was developed and presented to the Technical Implementation Forum in September 2016, tabled and approved by Cabinet on 10 December 2015</a:t>
                      </a:r>
                      <a:endParaRPr lang="en-ZA" sz="12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1" kern="1200" dirty="0" smtClean="0">
                          <a:effectLst/>
                        </a:rPr>
                        <a:t>Likely to be achieved </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smtClean="0">
                        <a:effectLst/>
                      </a:endParaRPr>
                    </a:p>
                  </a:txBody>
                  <a:tcPr marL="68580" marR="68580" marT="0" marB="0"/>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3.1.4 Initiatives to influence the ability of municipalities to collect outstanding debt developed and implemented in 60 municipalities</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Initiatives to influence the ability of municipalities to collect outstanding debt developed and implemented in 15 municipalities</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Credit control and debt collection policies for 13 municipalities were evaluated to identify gaps. Two municipalities were assisted on the review of revenue enhancement strategy.</a:t>
                      </a:r>
                      <a:r>
                        <a:rPr lang="en-ZA" sz="1200" kern="1200" baseline="0" dirty="0" smtClean="0">
                          <a:effectLst/>
                        </a:rPr>
                        <a:t> </a:t>
                      </a:r>
                      <a:endParaRPr lang="en-ZA" sz="1200" kern="120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200" b="1" kern="1200" dirty="0" smtClean="0">
                          <a:effectLst/>
                        </a:rPr>
                        <a:t>Likely to be achieved </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smtClean="0">
                        <a:effectLst/>
                      </a:endParaRPr>
                    </a:p>
                  </a:txBody>
                  <a:tcPr marL="68580" marR="68580" marT="0" marB="0"/>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3.1.5 A national campaign on improving the culture of payment implemented</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A  Campaigns on improving the culture of payment, anti-cable theft and illegal connections conducted in three provinces</a:t>
                      </a:r>
                      <a:endParaRPr lang="en-ZA" sz="120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The draft Campaign</a:t>
                      </a:r>
                      <a:r>
                        <a:rPr lang="en-ZA" sz="1200" kern="1200" baseline="0" dirty="0" smtClean="0">
                          <a:effectLst/>
                        </a:rPr>
                        <a:t> strategy was developed in the 3</a:t>
                      </a:r>
                      <a:r>
                        <a:rPr lang="en-ZA" sz="1200" kern="1200" baseline="30000" dirty="0" smtClean="0">
                          <a:effectLst/>
                        </a:rPr>
                        <a:t>rd</a:t>
                      </a:r>
                      <a:r>
                        <a:rPr lang="en-ZA" sz="1200" kern="1200" baseline="0" dirty="0" smtClean="0">
                          <a:effectLst/>
                        </a:rPr>
                        <a:t> quarter , however </a:t>
                      </a:r>
                      <a:r>
                        <a:rPr lang="en-ZA" sz="1200" kern="1200" dirty="0" smtClean="0">
                          <a:effectLst/>
                        </a:rPr>
                        <a:t>the campaign will not be undertaken as its funding has been reprioritised into initiatives to improve debt collection in priority B2B municipalities</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1" kern="1200" dirty="0" smtClean="0">
                          <a:effectLst/>
                        </a:rPr>
                        <a:t>Unlikely to be achieved </a:t>
                      </a:r>
                      <a:endParaRPr lang="en-ZA" sz="1200" b="1"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The payments campaign funding will be reprioritised into initiatives to improve municipal debt collection in priority B2B municipalities </a:t>
                      </a:r>
                      <a:endParaRPr lang="en-ZA" sz="1200" kern="1200" dirty="0">
                        <a:solidFill>
                          <a:schemeClr val="tx1"/>
                        </a:solidFill>
                        <a:effectLst/>
                        <a:latin typeface="+mn-lt"/>
                        <a:ea typeface="+mn-ea"/>
                        <a:cs typeface="+mn-cs"/>
                      </a:endParaRPr>
                    </a:p>
                  </a:txBody>
                  <a:tcPr marL="68580" marR="68580" marT="0" marB="0"/>
                </a:tc>
              </a:tr>
            </a:tbl>
          </a:graphicData>
        </a:graphic>
      </p:graphicFrame>
      <p:pic>
        <p:nvPicPr>
          <p:cNvPr id="5"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486588" y="4581128"/>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ang_yellow]"/>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486588" y="594928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 descr="[lang_yellow]"/>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185006" y="2173795"/>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486588" y="2792037"/>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9455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61975"/>
          </a:xfrm>
          <a:solidFill>
            <a:srgbClr val="FFC000"/>
          </a:solidFill>
        </p:spPr>
        <p:txBody>
          <a:bodyPr/>
          <a:lstStyle/>
          <a:p>
            <a:pPr algn="l" eaLnBrk="1" hangingPunct="1">
              <a:defRPr/>
            </a:pPr>
            <a:r>
              <a:rPr lang="en-ZA" sz="1800" dirty="0">
                <a:effectLst/>
              </a:rPr>
              <a:t>PROGRESS ON THE ACHIEVEMENT </a:t>
            </a:r>
            <a:r>
              <a:rPr lang="en-ZA" sz="1800" dirty="0" smtClean="0">
                <a:effectLst/>
              </a:rPr>
              <a:t>OF </a:t>
            </a:r>
            <a:r>
              <a:rPr lang="en-ZA" sz="1800" dirty="0">
                <a:effectLst/>
              </a:rPr>
              <a:t>PREDETERMINED OBJECTIVES</a:t>
            </a:r>
          </a:p>
        </p:txBody>
      </p:sp>
      <p:sp>
        <p:nvSpPr>
          <p:cNvPr id="29699" name="Slide Number Placeholder 2"/>
          <p:cNvSpPr>
            <a:spLocks noGrp="1"/>
          </p:cNvSpPr>
          <p:nvPr>
            <p:ph type="sldNum" sz="quarter" idx="11"/>
          </p:nvPr>
        </p:nvSpPr>
        <p:spPr bwMode="auto">
          <a:xfrm>
            <a:off x="8686800" y="64928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12</a:t>
            </a:fld>
            <a:endParaRPr lang="en-ZA" altLang="en-US" sz="16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2533033074"/>
              </p:ext>
            </p:extLst>
          </p:nvPr>
        </p:nvGraphicFramePr>
        <p:xfrm>
          <a:off x="107504" y="980728"/>
          <a:ext cx="8784975" cy="5354765"/>
        </p:xfrm>
        <a:graphic>
          <a:graphicData uri="http://schemas.openxmlformats.org/drawingml/2006/table">
            <a:tbl>
              <a:tblPr firstRow="1" firstCol="1" bandRow="1">
                <a:tableStyleId>{5940675A-B579-460E-94D1-54222C63F5DA}</a:tableStyleId>
              </a:tblPr>
              <a:tblGrid>
                <a:gridCol w="2327643"/>
                <a:gridCol w="1952217"/>
                <a:gridCol w="2552899"/>
                <a:gridCol w="1952216"/>
              </a:tblGrid>
              <a:tr h="333375">
                <a:tc>
                  <a:txBody>
                    <a:bodyPr/>
                    <a:lstStyle/>
                    <a:p>
                      <a:pPr algn="just">
                        <a:lnSpc>
                          <a:spcPct val="150000"/>
                        </a:lnSpc>
                        <a:spcAft>
                          <a:spcPts val="800"/>
                        </a:spcAft>
                      </a:pPr>
                      <a:r>
                        <a:rPr lang="en-ZA" sz="1600" b="1" dirty="0">
                          <a:effectLst/>
                        </a:rPr>
                        <a:t>Annual Target</a:t>
                      </a:r>
                      <a:endParaRPr lang="en-ZA" sz="16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gn="just">
                        <a:lnSpc>
                          <a:spcPct val="150000"/>
                        </a:lnSpc>
                        <a:spcAft>
                          <a:spcPts val="800"/>
                        </a:spcAft>
                      </a:pPr>
                      <a:r>
                        <a:rPr lang="en-ZA" sz="1600" b="1" dirty="0" smtClean="0">
                          <a:effectLst/>
                        </a:rPr>
                        <a:t>Q3 Targets</a:t>
                      </a:r>
                      <a:endParaRPr lang="en-ZA" sz="16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nSpc>
                          <a:spcPct val="107000"/>
                        </a:lnSpc>
                        <a:spcAft>
                          <a:spcPts val="0"/>
                        </a:spcAft>
                      </a:pPr>
                      <a:r>
                        <a:rPr lang="en-ZA" sz="1600" b="1" dirty="0">
                          <a:effectLst/>
                        </a:rPr>
                        <a:t> </a:t>
                      </a:r>
                      <a:r>
                        <a:rPr lang="en-ZA" sz="1600" b="1" dirty="0" smtClean="0">
                          <a:effectLst/>
                        </a:rPr>
                        <a:t>Cumulative progress (Q1</a:t>
                      </a:r>
                      <a:r>
                        <a:rPr lang="en-ZA" sz="1600" b="1" baseline="0" dirty="0" smtClean="0">
                          <a:effectLst/>
                        </a:rPr>
                        <a:t> to Q3)</a:t>
                      </a:r>
                      <a:r>
                        <a:rPr lang="en-ZA" sz="1600" b="1" dirty="0" smtClean="0">
                          <a:effectLst/>
                        </a:rPr>
                        <a:t> </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AC93E"/>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ZA" sz="1600" b="1" dirty="0" smtClean="0">
                          <a:effectLst/>
                        </a:rPr>
                        <a:t> Likelihood of Achievement</a:t>
                      </a:r>
                    </a:p>
                    <a:p>
                      <a:pPr marL="0" marR="0" indent="0" algn="ctr" defTabSz="457200" rtl="0" eaLnBrk="1" fontAlgn="auto" latinLnBrk="0" hangingPunct="1">
                        <a:lnSpc>
                          <a:spcPct val="107000"/>
                        </a:lnSpc>
                        <a:spcBef>
                          <a:spcPts val="0"/>
                        </a:spcBef>
                        <a:spcAft>
                          <a:spcPts val="0"/>
                        </a:spcAft>
                        <a:buClrTx/>
                        <a:buSzTx/>
                        <a:buFontTx/>
                        <a:buNone/>
                        <a:tabLst/>
                        <a:defRPr/>
                      </a:pPr>
                      <a:r>
                        <a:rPr lang="en-ZA" sz="1600" b="1" dirty="0" smtClean="0">
                          <a:effectLst/>
                        </a:rPr>
                        <a:t>4</a:t>
                      </a:r>
                      <a:r>
                        <a:rPr lang="en-ZA" sz="1600" b="1" baseline="30000" dirty="0" smtClean="0">
                          <a:effectLst/>
                        </a:rPr>
                        <a:t>th</a:t>
                      </a:r>
                      <a:r>
                        <a:rPr lang="en-ZA" sz="1600" b="1" dirty="0" smtClean="0">
                          <a:effectLst/>
                        </a:rPr>
                        <a:t> Quarter Target</a:t>
                      </a:r>
                    </a:p>
                  </a:txBody>
                  <a:tcPr marL="68580" marR="68580" marT="0" marB="0">
                    <a:solidFill>
                      <a:srgbClr val="EAC93E"/>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3.1.6. (58%) Unqualified audits for the 2014/15 audit</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3.1.6 All dysfunctional as well as municipalities with adverse and disclaimer opinions monitored to implement creditable audit action plans in response to the 2013/14 audit</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In quarter 2, provinces conducted Annual Financial Statement (AFS) readiness assessments to ensure submission by 31 August.</a:t>
                      </a:r>
                      <a:r>
                        <a:rPr lang="en-ZA" sz="1200" kern="1200" baseline="0" dirty="0" smtClean="0">
                          <a:effectLst/>
                        </a:rPr>
                        <a:t>  All municipalities in KZN, MP, NW, submitted AFS on time. Municipalities that did not submit are receiving support from a joint team of NT, Provincial Treasury and </a:t>
                      </a:r>
                      <a:r>
                        <a:rPr lang="en-ZA" sz="1200" b="1" kern="1200" baseline="0" dirty="0" smtClean="0">
                          <a:effectLst/>
                        </a:rPr>
                        <a:t>DCoG</a:t>
                      </a:r>
                      <a:endParaRPr lang="en-ZA" sz="1200" b="1" kern="120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1" kern="1200" dirty="0" smtClean="0">
                          <a:effectLst/>
                        </a:rPr>
                        <a:t>Unlikely to be achieved </a:t>
                      </a:r>
                      <a:endParaRPr lang="en-ZA" sz="800" b="1"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The 2014/15 preliminary audit results were obtained from the AG on the 21 December 2015 to determine the disclaimers and adverse municipalities. </a:t>
                      </a:r>
                      <a:endParaRPr lang="en-ZA" sz="1200" kern="1200" dirty="0">
                        <a:solidFill>
                          <a:schemeClr val="tx1"/>
                        </a:solidFill>
                        <a:effectLst/>
                        <a:latin typeface="+mn-lt"/>
                        <a:ea typeface="+mn-ea"/>
                        <a:cs typeface="+mn-cs"/>
                      </a:endParaRPr>
                    </a:p>
                  </a:txBody>
                  <a:tcPr marL="68580" marR="68580" marT="0" marB="0"/>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3.1.7. The functionality of MPAC's in all dysfunctional municipalities as well as municipalities with adverse and disclaimer opinions monitored and enforced</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3.1.7 All dysfunctional municipalities as well as municipalities with adverse and disclaimer opinions’ MPAC functionality monitored and enforced</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As per MPAC capacity building plan, 2 training sessions were conducted in NW province to improve MPAC functionality in all municipalities.</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1" kern="1200" dirty="0" smtClean="0">
                          <a:solidFill>
                            <a:schemeClr val="tx1"/>
                          </a:solidFill>
                          <a:effectLst/>
                          <a:latin typeface="+mn-lt"/>
                          <a:ea typeface="+mn-ea"/>
                          <a:cs typeface="+mn-cs"/>
                        </a:rPr>
                        <a:t>Likely to be achieved </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b="1" kern="1200" dirty="0">
                        <a:solidFill>
                          <a:schemeClr val="tx1"/>
                        </a:solidFill>
                        <a:effectLst/>
                        <a:latin typeface="+mn-lt"/>
                        <a:ea typeface="+mn-ea"/>
                        <a:cs typeface="+mn-cs"/>
                      </a:endParaRPr>
                    </a:p>
                  </a:txBody>
                  <a:tcPr marL="68580" marR="68580" marT="0" marB="0"/>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3.1.8 152 Municipalities assessed pertaining to compliance with the Municipal Property Rate Act and guidance provided to non-complying municipalities by 31 March 2016</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dirty="0" smtClean="0">
                          <a:effectLst/>
                        </a:rPr>
                        <a:t>3.1.8 Communicate findings and recommendations to non-compliant municipalities on corrective measure for the 2016/17 FY</a:t>
                      </a:r>
                      <a:endParaRPr lang="en-ZA" sz="180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kern="1200" dirty="0" smtClean="0">
                          <a:effectLst/>
                        </a:rPr>
                        <a:t>Assessment of 86 (56.6%) of the 152 municipalities undertaken and letters to communicate findings prepared</a:t>
                      </a:r>
                      <a:endParaRPr lang="en-ZA" sz="12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1" kern="1200" dirty="0" smtClean="0">
                          <a:solidFill>
                            <a:schemeClr val="tx1"/>
                          </a:solidFill>
                          <a:effectLst/>
                          <a:latin typeface="+mn-lt"/>
                          <a:ea typeface="+mn-ea"/>
                          <a:cs typeface="+mn-cs"/>
                        </a:rPr>
                        <a:t>Likely to be achieved </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400" b="1" kern="1200" dirty="0">
                        <a:solidFill>
                          <a:schemeClr val="tx1"/>
                        </a:solidFill>
                        <a:effectLst/>
                        <a:latin typeface="+mn-lt"/>
                        <a:ea typeface="+mn-ea"/>
                        <a:cs typeface="+mn-cs"/>
                      </a:endParaRPr>
                    </a:p>
                  </a:txBody>
                  <a:tcPr marL="68580" marR="68580" marT="0" marB="0"/>
                </a:tc>
              </a:tr>
            </a:tbl>
          </a:graphicData>
        </a:graphic>
      </p:graphicFrame>
      <p:pic>
        <p:nvPicPr>
          <p:cNvPr id="5"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562874" y="4653136"/>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lang_yellow]"/>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583767" y="3361333"/>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562874" y="5971753"/>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5006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61975"/>
          </a:xfrm>
          <a:solidFill>
            <a:srgbClr val="FFC000"/>
          </a:solidFill>
        </p:spPr>
        <p:txBody>
          <a:bodyPr/>
          <a:lstStyle/>
          <a:p>
            <a:pPr algn="l" eaLnBrk="1" hangingPunct="1">
              <a:defRPr/>
            </a:pPr>
            <a:r>
              <a:rPr lang="en-ZA" sz="1800" dirty="0">
                <a:effectLst/>
              </a:rPr>
              <a:t>PROGRESS ON THE ACHIEVEMENT </a:t>
            </a:r>
            <a:r>
              <a:rPr lang="en-ZA" sz="1800" dirty="0" smtClean="0">
                <a:effectLst/>
              </a:rPr>
              <a:t>OF </a:t>
            </a:r>
            <a:r>
              <a:rPr lang="en-ZA" sz="1800" dirty="0">
                <a:effectLst/>
              </a:rPr>
              <a:t>PREDETERMINED OBJECTIVES</a:t>
            </a:r>
          </a:p>
        </p:txBody>
      </p:sp>
      <p:sp>
        <p:nvSpPr>
          <p:cNvPr id="29699" name="Slide Number Placeholder 2"/>
          <p:cNvSpPr>
            <a:spLocks noGrp="1"/>
          </p:cNvSpPr>
          <p:nvPr>
            <p:ph type="sldNum" sz="quarter" idx="11"/>
          </p:nvPr>
        </p:nvSpPr>
        <p:spPr bwMode="auto">
          <a:xfrm>
            <a:off x="8686800" y="64928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13</a:t>
            </a:fld>
            <a:endParaRPr lang="en-ZA" altLang="en-US" sz="16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1032090529"/>
              </p:ext>
            </p:extLst>
          </p:nvPr>
        </p:nvGraphicFramePr>
        <p:xfrm>
          <a:off x="179512" y="908720"/>
          <a:ext cx="8856985" cy="5546408"/>
        </p:xfrm>
        <a:graphic>
          <a:graphicData uri="http://schemas.openxmlformats.org/drawingml/2006/table">
            <a:tbl>
              <a:tblPr firstRow="1" firstCol="1" bandRow="1">
                <a:tableStyleId>{5940675A-B579-460E-94D1-54222C63F5DA}</a:tableStyleId>
              </a:tblPr>
              <a:tblGrid>
                <a:gridCol w="1915729"/>
                <a:gridCol w="2399213"/>
                <a:gridCol w="2507139"/>
                <a:gridCol w="2034904"/>
              </a:tblGrid>
              <a:tr h="452128">
                <a:tc>
                  <a:txBody>
                    <a:bodyPr/>
                    <a:lstStyle/>
                    <a:p>
                      <a:pPr algn="just">
                        <a:lnSpc>
                          <a:spcPct val="150000"/>
                        </a:lnSpc>
                        <a:spcAft>
                          <a:spcPts val="800"/>
                        </a:spcAft>
                      </a:pPr>
                      <a:r>
                        <a:rPr lang="en-ZA" sz="1400" b="1" dirty="0">
                          <a:effectLst/>
                        </a:rPr>
                        <a:t>Annual Target</a:t>
                      </a:r>
                      <a:endParaRPr lang="en-ZA" sz="14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gn="just">
                        <a:lnSpc>
                          <a:spcPct val="150000"/>
                        </a:lnSpc>
                        <a:spcAft>
                          <a:spcPts val="800"/>
                        </a:spcAft>
                      </a:pPr>
                      <a:r>
                        <a:rPr lang="en-ZA" sz="1400" b="1" dirty="0" smtClean="0">
                          <a:effectLst/>
                        </a:rPr>
                        <a:t>Q3 Targets</a:t>
                      </a:r>
                      <a:endParaRPr lang="en-ZA" sz="14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nSpc>
                          <a:spcPct val="107000"/>
                        </a:lnSpc>
                        <a:spcAft>
                          <a:spcPts val="0"/>
                        </a:spcAft>
                      </a:pPr>
                      <a:r>
                        <a:rPr lang="en-ZA" sz="1400" b="1" dirty="0">
                          <a:effectLst/>
                        </a:rPr>
                        <a:t> </a:t>
                      </a:r>
                      <a:r>
                        <a:rPr lang="en-ZA" sz="1400" b="1" dirty="0" smtClean="0">
                          <a:effectLst/>
                        </a:rPr>
                        <a:t>Cumulative progress (Q1</a:t>
                      </a:r>
                      <a:r>
                        <a:rPr lang="en-ZA" sz="1400" b="1" baseline="0" dirty="0" smtClean="0">
                          <a:effectLst/>
                        </a:rPr>
                        <a:t> to Q3)</a:t>
                      </a:r>
                      <a:r>
                        <a:rPr lang="en-ZA" sz="1400" b="1" dirty="0" smtClean="0">
                          <a:effectLst/>
                        </a:rPr>
                        <a:t> </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AC93E"/>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ZA" sz="1400" b="1" dirty="0" smtClean="0">
                          <a:effectLst/>
                        </a:rPr>
                        <a:t> Likelihood of Achievement</a:t>
                      </a:r>
                    </a:p>
                    <a:p>
                      <a:pPr marL="0" marR="0" indent="0" algn="ctr" defTabSz="457200" rtl="0" eaLnBrk="1" fontAlgn="auto" latinLnBrk="0" hangingPunct="1">
                        <a:lnSpc>
                          <a:spcPct val="107000"/>
                        </a:lnSpc>
                        <a:spcBef>
                          <a:spcPts val="0"/>
                        </a:spcBef>
                        <a:spcAft>
                          <a:spcPts val="0"/>
                        </a:spcAft>
                        <a:buClrTx/>
                        <a:buSzTx/>
                        <a:buFontTx/>
                        <a:buNone/>
                        <a:tabLst/>
                        <a:defRPr/>
                      </a:pPr>
                      <a:r>
                        <a:rPr lang="en-ZA" sz="1400" b="1" dirty="0" smtClean="0">
                          <a:effectLst/>
                        </a:rPr>
                        <a:t>4</a:t>
                      </a:r>
                      <a:r>
                        <a:rPr lang="en-ZA" sz="1400" b="1" baseline="30000" dirty="0" smtClean="0">
                          <a:effectLst/>
                        </a:rPr>
                        <a:t>th</a:t>
                      </a:r>
                      <a:r>
                        <a:rPr lang="en-ZA" sz="1400" b="1" dirty="0" smtClean="0">
                          <a:effectLst/>
                        </a:rPr>
                        <a:t> Quarter Target</a:t>
                      </a:r>
                    </a:p>
                  </a:txBody>
                  <a:tcPr marL="68580" marR="68580" marT="0" marB="0">
                    <a:solidFill>
                      <a:srgbClr val="EAC93E"/>
                    </a:solidFill>
                  </a:tcPr>
                </a:tc>
              </a:tr>
              <a:tr h="96257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kern="1200" dirty="0" smtClean="0">
                          <a:effectLst/>
                        </a:rPr>
                        <a:t>3.1.9 Public participation regulatory framework piloted in 50 dysfunctional municipalities</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1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kern="1200" dirty="0" smtClean="0">
                          <a:effectLst/>
                        </a:rPr>
                        <a:t>3.1.9 Draft framework piloted in 5 municipalities </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1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kern="1200" dirty="0" smtClean="0">
                          <a:effectLst/>
                        </a:rPr>
                        <a:t>Workshops on the draft compliance framework were held in municipalities within the Free State, Gauteng and Eastern Cape,</a:t>
                      </a:r>
                      <a:r>
                        <a:rPr lang="en-ZA" sz="1100" kern="1200" baseline="0" dirty="0" smtClean="0">
                          <a:effectLst/>
                        </a:rPr>
                        <a:t> Northern Cape, Mpumalanga and Western Cape.</a:t>
                      </a:r>
                      <a:endParaRPr lang="en-ZA" sz="1100" kern="120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10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b="1" kern="1200" dirty="0" smtClean="0">
                          <a:effectLst/>
                        </a:rPr>
                        <a:t>Likely to be achieved </a:t>
                      </a:r>
                      <a:endParaRPr lang="en-ZA" sz="700" b="1" dirty="0" smtClean="0">
                        <a:effectLst/>
                      </a:endParaRPr>
                    </a:p>
                  </a:txBody>
                  <a:tcPr marL="68580" marR="68580" marT="0" marB="0"/>
                </a:tc>
              </a:tr>
              <a:tr h="96257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kern="1200" dirty="0" smtClean="0">
                          <a:effectLst/>
                        </a:rPr>
                        <a:t>3.1.10 Conduct a nationwide citizen satisfaction survey</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10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kern="1200" dirty="0" smtClean="0">
                          <a:effectLst/>
                        </a:rPr>
                        <a:t>3.1.10 Conduct survey and</a:t>
                      </a:r>
                      <a:r>
                        <a:rPr lang="en-ZA" sz="1100" kern="1200" baseline="0" dirty="0" smtClean="0">
                          <a:effectLst/>
                        </a:rPr>
                        <a:t> </a:t>
                      </a:r>
                      <a:r>
                        <a:rPr lang="en-ZA" sz="1100" kern="1200" dirty="0" smtClean="0">
                          <a:effectLst/>
                        </a:rPr>
                        <a:t>disseminate</a:t>
                      </a:r>
                      <a:r>
                        <a:rPr lang="en-ZA" sz="1100" kern="1200" baseline="0" dirty="0" smtClean="0">
                          <a:effectLst/>
                        </a:rPr>
                        <a:t> findings</a:t>
                      </a:r>
                      <a:r>
                        <a:rPr lang="en-ZA" sz="1100" kern="1200" dirty="0" smtClean="0">
                          <a:effectLst/>
                        </a:rPr>
                        <a:t> to the relevant sector departments/municipalities for intervention and publish results nationally.</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10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kern="1200" dirty="0" smtClean="0">
                          <a:effectLst/>
                        </a:rPr>
                        <a:t>The citizen satisfaction survey field-work has been completed and a draft report produced.</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1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b="1" kern="1200" dirty="0" smtClean="0">
                          <a:effectLst/>
                        </a:rPr>
                        <a:t>Likely to be achieved </a:t>
                      </a:r>
                      <a:endParaRPr lang="en-ZA" sz="700" b="1"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ZA" sz="1100" kern="1200" dirty="0" smtClean="0">
                          <a:effectLst/>
                        </a:rPr>
                        <a:t>The findings will be disseminated to the relevant sector</a:t>
                      </a:r>
                      <a:r>
                        <a:rPr lang="en-ZA" sz="1100" kern="1200" baseline="0" dirty="0" smtClean="0">
                          <a:effectLst/>
                        </a:rPr>
                        <a:t> </a:t>
                      </a:r>
                      <a:r>
                        <a:rPr lang="en-ZA" sz="1100" kern="1200" dirty="0" smtClean="0">
                          <a:effectLst/>
                        </a:rPr>
                        <a:t>departments/municipalities for intervention and publish results nationally.  </a:t>
                      </a:r>
                      <a:endParaRPr lang="en-ZA" sz="1100" kern="1200" dirty="0">
                        <a:solidFill>
                          <a:schemeClr val="tx1"/>
                        </a:solidFill>
                        <a:effectLst/>
                        <a:latin typeface="+mn-lt"/>
                        <a:ea typeface="+mn-ea"/>
                        <a:cs typeface="+mn-cs"/>
                      </a:endParaRPr>
                    </a:p>
                  </a:txBody>
                  <a:tcPr marL="68580" marR="68580" marT="0" marB="0"/>
                </a:tc>
              </a:tr>
              <a:tr h="11230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kern="1200" dirty="0" smtClean="0">
                          <a:effectLst/>
                        </a:rPr>
                        <a:t>3.1.11Back to Basics priority municipalities supported to develop and implement citizen empowerment programmes</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1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kern="1200" dirty="0" smtClean="0">
                          <a:effectLst/>
                        </a:rPr>
                        <a:t>3.1.11 Citizen</a:t>
                      </a:r>
                      <a:r>
                        <a:rPr lang="en-ZA" sz="1100" kern="1200" baseline="0" dirty="0" smtClean="0">
                          <a:effectLst/>
                        </a:rPr>
                        <a:t> empowerment programme </a:t>
                      </a:r>
                      <a:r>
                        <a:rPr lang="en-ZA" sz="1100" kern="1200" dirty="0" smtClean="0">
                          <a:effectLst/>
                        </a:rPr>
                        <a:t>Tool kit rolled-out in 14 "Back to Basic" priority municipalities</a:t>
                      </a:r>
                    </a:p>
                    <a:p>
                      <a:pPr marL="0" marR="0" indent="0" algn="l" defTabSz="457200" rtl="0" eaLnBrk="1" fontAlgn="auto" latinLnBrk="0" hangingPunct="1">
                        <a:lnSpc>
                          <a:spcPct val="100000"/>
                        </a:lnSpc>
                        <a:spcBef>
                          <a:spcPts val="0"/>
                        </a:spcBef>
                        <a:spcAft>
                          <a:spcPts val="0"/>
                        </a:spcAft>
                        <a:buClrTx/>
                        <a:buSzTx/>
                        <a:buFontTx/>
                        <a:buNone/>
                        <a:tabLst/>
                        <a:defRPr/>
                      </a:pPr>
                      <a:r>
                        <a:rPr lang="en-ZA" sz="1100" kern="1200" dirty="0" smtClean="0">
                          <a:effectLst/>
                        </a:rPr>
                        <a:t>Tool kit rolled-out in 13 "Back to Basic" priority municipalities</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1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kern="1200" dirty="0" smtClean="0">
                          <a:effectLst/>
                        </a:rPr>
                        <a:t>In the 2</a:t>
                      </a:r>
                      <a:r>
                        <a:rPr lang="en-ZA" sz="1100" kern="1200" baseline="30000" dirty="0" smtClean="0">
                          <a:effectLst/>
                        </a:rPr>
                        <a:t>nd</a:t>
                      </a:r>
                      <a:r>
                        <a:rPr lang="en-ZA" sz="1100" kern="1200" dirty="0" smtClean="0">
                          <a:effectLst/>
                        </a:rPr>
                        <a:t> quarter consultation were undertaken</a:t>
                      </a:r>
                      <a:r>
                        <a:rPr lang="en-ZA" sz="1100" kern="1200" baseline="0" dirty="0" smtClean="0">
                          <a:effectLst/>
                        </a:rPr>
                        <a:t> in WC, MP, NC and GP.  In the 3</a:t>
                      </a:r>
                      <a:r>
                        <a:rPr lang="en-ZA" sz="1100" kern="1200" baseline="30000" dirty="0" smtClean="0">
                          <a:effectLst/>
                        </a:rPr>
                        <a:t>rd</a:t>
                      </a:r>
                      <a:r>
                        <a:rPr lang="en-ZA" sz="1100" kern="1200" baseline="0" dirty="0" smtClean="0">
                          <a:effectLst/>
                        </a:rPr>
                        <a:t> quarter </a:t>
                      </a:r>
                      <a:r>
                        <a:rPr lang="en-ZA" sz="1100" kern="1200" dirty="0" smtClean="0">
                          <a:effectLst/>
                        </a:rPr>
                        <a:t>15 municipalities in attendance in Free State Province</a:t>
                      </a:r>
                      <a:endParaRPr lang="en-ZA" sz="11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b="1" kern="1200" dirty="0" smtClean="0">
                          <a:effectLst/>
                        </a:rPr>
                        <a:t>Likely to be achieved </a:t>
                      </a:r>
                      <a:endParaRPr lang="en-ZA" sz="700" b="1"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100" kern="120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ZA" sz="1100" kern="1200" dirty="0" smtClean="0">
                          <a:effectLst/>
                        </a:rPr>
                        <a:t>All targeted B2B will be covered by end</a:t>
                      </a:r>
                      <a:r>
                        <a:rPr lang="en-ZA" sz="1100" kern="1200" baseline="0" dirty="0" smtClean="0">
                          <a:effectLst/>
                        </a:rPr>
                        <a:t> March 2016</a:t>
                      </a:r>
                      <a:endParaRPr lang="en-ZA" sz="1100" kern="1200" dirty="0">
                        <a:solidFill>
                          <a:schemeClr val="tx1"/>
                        </a:solidFill>
                        <a:effectLst/>
                        <a:latin typeface="+mn-lt"/>
                        <a:ea typeface="+mn-ea"/>
                        <a:cs typeface="+mn-cs"/>
                      </a:endParaRPr>
                    </a:p>
                  </a:txBody>
                  <a:tcPr marL="68580" marR="68580" marT="0" marB="0"/>
                </a:tc>
              </a:tr>
              <a:tr h="144385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kern="1200" dirty="0" smtClean="0">
                          <a:effectLst/>
                        </a:rPr>
                        <a:t>3.1.12 Monitor the functionality of ward committees in line with the implementation of ward operational plans</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1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kern="1200" dirty="0" smtClean="0">
                          <a:effectLst/>
                        </a:rPr>
                        <a:t>3.1.12 Convene a national evaluation session for outgoing councillors and ward committees to inform the next generation’s operations post 2016 local government elections</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1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kern="1200" dirty="0" smtClean="0">
                          <a:effectLst/>
                        </a:rPr>
                        <a:t>Workshops convened with all municipalities in the GP, EC, and FS  on policies and structured community engagements plans and support provided to municipalities that have challenges and capacity to develop and implement community engagement plans. </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1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b="1" kern="1200" dirty="0" smtClean="0">
                          <a:effectLst/>
                        </a:rPr>
                        <a:t>Likely to be achieved </a:t>
                      </a:r>
                      <a:endParaRPr lang="en-ZA" sz="700" b="1"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ZA" sz="1100" kern="1200" dirty="0" smtClean="0">
                          <a:effectLst/>
                        </a:rPr>
                        <a:t>This has a bearing on the next generation of councillors posts 2016 Local Government elections.</a:t>
                      </a:r>
                      <a:endParaRPr lang="en-ZA" sz="1100" kern="1200" dirty="0">
                        <a:solidFill>
                          <a:schemeClr val="tx1"/>
                        </a:solidFill>
                        <a:effectLst/>
                        <a:latin typeface="+mn-lt"/>
                        <a:ea typeface="+mn-ea"/>
                        <a:cs typeface="+mn-cs"/>
                      </a:endParaRPr>
                    </a:p>
                  </a:txBody>
                  <a:tcPr marL="68580" marR="68580" marT="0" marB="0"/>
                </a:tc>
              </a:tr>
            </a:tbl>
          </a:graphicData>
        </a:graphic>
      </p:graphicFrame>
      <p:pic>
        <p:nvPicPr>
          <p:cNvPr id="5"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667592" y="3413413"/>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676237" y="6093296"/>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667592" y="4536064"/>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667592" y="2150938"/>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697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61975"/>
          </a:xfrm>
          <a:solidFill>
            <a:srgbClr val="FFC000"/>
          </a:solidFill>
        </p:spPr>
        <p:txBody>
          <a:bodyPr/>
          <a:lstStyle/>
          <a:p>
            <a:pPr algn="l" eaLnBrk="1" hangingPunct="1">
              <a:defRPr/>
            </a:pPr>
            <a:r>
              <a:rPr lang="en-ZA" sz="1800" dirty="0">
                <a:effectLst/>
              </a:rPr>
              <a:t>PROGRESS ON THE ACHIEVEMENT </a:t>
            </a:r>
            <a:r>
              <a:rPr lang="en-ZA" sz="1800" dirty="0" smtClean="0">
                <a:effectLst/>
              </a:rPr>
              <a:t>OF </a:t>
            </a:r>
            <a:r>
              <a:rPr lang="en-ZA" sz="1800" dirty="0">
                <a:effectLst/>
              </a:rPr>
              <a:t>PREDETERMINED OBJECTIVES</a:t>
            </a:r>
          </a:p>
        </p:txBody>
      </p:sp>
      <p:sp>
        <p:nvSpPr>
          <p:cNvPr id="29699" name="Slide Number Placeholder 2"/>
          <p:cNvSpPr>
            <a:spLocks noGrp="1"/>
          </p:cNvSpPr>
          <p:nvPr>
            <p:ph type="sldNum" sz="quarter" idx="11"/>
          </p:nvPr>
        </p:nvSpPr>
        <p:spPr bwMode="auto">
          <a:xfrm>
            <a:off x="8686800" y="64928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14</a:t>
            </a:fld>
            <a:endParaRPr lang="en-ZA" altLang="en-US" sz="16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348493750"/>
              </p:ext>
            </p:extLst>
          </p:nvPr>
        </p:nvGraphicFramePr>
        <p:xfrm>
          <a:off x="107504" y="1170733"/>
          <a:ext cx="8928992" cy="5266700"/>
        </p:xfrm>
        <a:graphic>
          <a:graphicData uri="http://schemas.openxmlformats.org/drawingml/2006/table">
            <a:tbl>
              <a:tblPr firstRow="1" firstCol="1" bandRow="1">
                <a:tableStyleId>{5940675A-B579-460E-94D1-54222C63F5DA}</a:tableStyleId>
              </a:tblPr>
              <a:tblGrid>
                <a:gridCol w="1931303"/>
                <a:gridCol w="2037138"/>
                <a:gridCol w="2976331"/>
                <a:gridCol w="1984220"/>
              </a:tblGrid>
              <a:tr h="481045">
                <a:tc>
                  <a:txBody>
                    <a:bodyPr/>
                    <a:lstStyle/>
                    <a:p>
                      <a:pPr algn="just">
                        <a:lnSpc>
                          <a:spcPct val="150000"/>
                        </a:lnSpc>
                        <a:spcAft>
                          <a:spcPts val="800"/>
                        </a:spcAft>
                      </a:pPr>
                      <a:r>
                        <a:rPr lang="en-ZA" sz="1200" b="1" dirty="0">
                          <a:effectLst/>
                        </a:rPr>
                        <a:t>Annual Target</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gn="just">
                        <a:lnSpc>
                          <a:spcPct val="150000"/>
                        </a:lnSpc>
                        <a:spcAft>
                          <a:spcPts val="800"/>
                        </a:spcAft>
                      </a:pPr>
                      <a:r>
                        <a:rPr lang="en-ZA" sz="1200" b="1" dirty="0" smtClean="0">
                          <a:effectLst/>
                        </a:rPr>
                        <a:t>Q3 Targets</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nSpc>
                          <a:spcPct val="107000"/>
                        </a:lnSpc>
                        <a:spcAft>
                          <a:spcPts val="0"/>
                        </a:spcAft>
                      </a:pPr>
                      <a:r>
                        <a:rPr lang="en-ZA" sz="1200" b="1" dirty="0">
                          <a:effectLst/>
                        </a:rPr>
                        <a:t> </a:t>
                      </a:r>
                      <a:r>
                        <a:rPr lang="en-ZA" sz="1200" b="1" dirty="0" smtClean="0">
                          <a:effectLst/>
                        </a:rPr>
                        <a:t>Cumulative progress (Q1</a:t>
                      </a:r>
                      <a:r>
                        <a:rPr lang="en-ZA" sz="1200" b="1" baseline="0" dirty="0" smtClean="0">
                          <a:effectLst/>
                        </a:rPr>
                        <a:t> to Q3)</a:t>
                      </a:r>
                      <a:r>
                        <a:rPr lang="en-ZA" sz="1200" b="1" dirty="0" smtClean="0">
                          <a:effectLst/>
                        </a:rPr>
                        <a:t> </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AC93E"/>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ZA" sz="1200" b="1" dirty="0" smtClean="0">
                          <a:effectLst/>
                        </a:rPr>
                        <a:t> Likelihood of Achievement</a:t>
                      </a:r>
                    </a:p>
                    <a:p>
                      <a:pPr marL="0" marR="0" indent="0" algn="ctr" defTabSz="457200" rtl="0" eaLnBrk="1" fontAlgn="auto" latinLnBrk="0" hangingPunct="1">
                        <a:lnSpc>
                          <a:spcPct val="107000"/>
                        </a:lnSpc>
                        <a:spcBef>
                          <a:spcPts val="0"/>
                        </a:spcBef>
                        <a:spcAft>
                          <a:spcPts val="0"/>
                        </a:spcAft>
                        <a:buClrTx/>
                        <a:buSzTx/>
                        <a:buFontTx/>
                        <a:buNone/>
                        <a:tabLst/>
                        <a:defRPr/>
                      </a:pPr>
                      <a:r>
                        <a:rPr lang="en-ZA" sz="1200" b="1" dirty="0" smtClean="0">
                          <a:effectLst/>
                        </a:rPr>
                        <a:t>4</a:t>
                      </a:r>
                      <a:r>
                        <a:rPr lang="en-ZA" sz="1200" b="1" baseline="30000" dirty="0" smtClean="0">
                          <a:effectLst/>
                        </a:rPr>
                        <a:t>th</a:t>
                      </a:r>
                      <a:r>
                        <a:rPr lang="en-ZA" sz="1200" b="1" dirty="0" smtClean="0">
                          <a:effectLst/>
                        </a:rPr>
                        <a:t> Quarter Target</a:t>
                      </a:r>
                    </a:p>
                  </a:txBody>
                  <a:tcPr marL="68580" marR="68580" marT="0" marB="0">
                    <a:solidFill>
                      <a:srgbClr val="EAC93E"/>
                    </a:solidFill>
                  </a:tcPr>
                </a:tc>
              </a:tr>
              <a:tr h="107479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3.1.13 Percentage (%) of municipalities implementing anti-corruption measures</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5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 Intensive monitoring of the "Not doing well" and the "At Risk" B2B Categories (70% of municipalities)</a:t>
                      </a:r>
                    </a:p>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Intensive monitoring of the all Categories of the municipalities</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5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Elements of the Anti-Corruption Strategy implemented in identified B2B municipalities pending approval of the strategy.</a:t>
                      </a: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b="1" kern="1200" dirty="0" smtClean="0">
                          <a:effectLst/>
                        </a:rPr>
                        <a:t>Likely to be achieved </a:t>
                      </a:r>
                      <a:endParaRPr lang="en-ZA" sz="600" b="1"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Final approval of the Strategy as well as the Implementation Plan is pending</a:t>
                      </a:r>
                      <a:endParaRPr lang="en-ZA" sz="1050" kern="1200" dirty="0">
                        <a:solidFill>
                          <a:schemeClr val="tx1"/>
                        </a:solidFill>
                        <a:effectLst/>
                        <a:latin typeface="+mn-lt"/>
                        <a:ea typeface="+mn-ea"/>
                        <a:cs typeface="+mn-cs"/>
                      </a:endParaRPr>
                    </a:p>
                  </a:txBody>
                  <a:tcPr marL="68580" marR="68580" marT="0" marB="0"/>
                </a:tc>
              </a:tr>
              <a:tr h="13434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3.1.14 Annual progress report to minister of cases reported, investigated and prosecuted</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Quarterly progress report on cases reported</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A quarterly progress report regarding cases reported, investigated, and prosecuted for the period July to September and October to December 2015 has been prepared.  the report covers progress on forensic investigations and municipal cases being investigated by the Directorate for Priority Crimes Investigation (DPCI), and cases reported through the National Anti-Corruption hotline.</a:t>
                      </a:r>
                      <a:endParaRPr lang="en-ZA" sz="105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b="1" kern="1200" dirty="0" smtClean="0">
                          <a:effectLst/>
                        </a:rPr>
                        <a:t>Likely to be achieved </a:t>
                      </a:r>
                      <a:endParaRPr lang="en-ZA" sz="600" b="1"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050" kern="120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The 4</a:t>
                      </a:r>
                      <a:r>
                        <a:rPr lang="en-ZA" sz="1050" kern="1200" baseline="30000" dirty="0" smtClean="0">
                          <a:effectLst/>
                        </a:rPr>
                        <a:t>th</a:t>
                      </a:r>
                      <a:r>
                        <a:rPr lang="en-ZA" sz="1050" kern="1200" dirty="0" smtClean="0">
                          <a:effectLst/>
                        </a:rPr>
                        <a:t> quarterly report</a:t>
                      </a:r>
                      <a:r>
                        <a:rPr lang="en-ZA" sz="1050" kern="1200" baseline="0" dirty="0" smtClean="0">
                          <a:effectLst/>
                        </a:rPr>
                        <a:t> will form basis for the development of the Annual Report. The project will be achieved</a:t>
                      </a:r>
                      <a:endParaRPr lang="en-ZA" sz="1050" kern="1200" dirty="0">
                        <a:solidFill>
                          <a:schemeClr val="tx1"/>
                        </a:solidFill>
                        <a:effectLst/>
                        <a:latin typeface="+mn-lt"/>
                        <a:ea typeface="+mn-ea"/>
                        <a:cs typeface="+mn-cs"/>
                      </a:endParaRPr>
                    </a:p>
                  </a:txBody>
                  <a:tcPr marL="68580" marR="68580" marT="0" marB="0"/>
                </a:tc>
              </a:tr>
              <a:tr h="9510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solidFill>
                            <a:schemeClr val="tx1"/>
                          </a:solidFill>
                          <a:effectLst/>
                          <a:latin typeface="+mn-lt"/>
                          <a:ea typeface="+mn-ea"/>
                          <a:cs typeface="+mn-cs"/>
                        </a:rPr>
                        <a:t>3.1.15</a:t>
                      </a:r>
                      <a:r>
                        <a:rPr lang="en-ZA" sz="1050" kern="1200" baseline="0" dirty="0" smtClean="0">
                          <a:solidFill>
                            <a:schemeClr val="tx1"/>
                          </a:solidFill>
                          <a:effectLst/>
                          <a:latin typeface="+mn-lt"/>
                          <a:ea typeface="+mn-ea"/>
                          <a:cs typeface="+mn-cs"/>
                        </a:rPr>
                        <a:t> Local Government Tribunal</a:t>
                      </a: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solidFill>
                            <a:schemeClr val="tx1"/>
                          </a:solidFill>
                          <a:effectLst/>
                          <a:latin typeface="+mn-lt"/>
                          <a:ea typeface="+mn-ea"/>
                          <a:cs typeface="+mn-cs"/>
                        </a:rPr>
                        <a:t>Planned</a:t>
                      </a:r>
                      <a:r>
                        <a:rPr lang="en-ZA" sz="1050" kern="1200" baseline="0" dirty="0" smtClean="0">
                          <a:solidFill>
                            <a:schemeClr val="tx1"/>
                          </a:solidFill>
                          <a:effectLst/>
                          <a:latin typeface="+mn-lt"/>
                          <a:ea typeface="+mn-ea"/>
                          <a:cs typeface="+mn-cs"/>
                        </a:rPr>
                        <a:t> for 2017/18</a:t>
                      </a: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solidFill>
                            <a:schemeClr val="tx1"/>
                          </a:solidFill>
                          <a:effectLst/>
                          <a:latin typeface="+mn-lt"/>
                          <a:ea typeface="+mn-ea"/>
                          <a:cs typeface="+mn-cs"/>
                        </a:rPr>
                        <a:t>Not due for Reporting as it is planned for implementation in 2017/18, However legal opinion on the establishment of a Local Government Anti-Corruption Tribunal suggest that DCoG is not the ideal institution to carry out this initiative. </a:t>
                      </a:r>
                      <a:endParaRPr lang="en-ZA" sz="105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solidFill>
                            <a:schemeClr val="tx1"/>
                          </a:solidFill>
                          <a:effectLst/>
                          <a:latin typeface="+mn-lt"/>
                          <a:ea typeface="+mn-ea"/>
                          <a:cs typeface="+mn-cs"/>
                        </a:rPr>
                        <a:t>Planned</a:t>
                      </a:r>
                      <a:r>
                        <a:rPr lang="en-ZA" sz="1050" kern="1200" baseline="0" dirty="0" smtClean="0">
                          <a:solidFill>
                            <a:schemeClr val="tx1"/>
                          </a:solidFill>
                          <a:effectLst/>
                          <a:latin typeface="+mn-lt"/>
                          <a:ea typeface="+mn-ea"/>
                          <a:cs typeface="+mn-cs"/>
                        </a:rPr>
                        <a:t> for 2017/18</a:t>
                      </a:r>
                      <a:endParaRPr lang="en-ZA" sz="105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solidFill>
                            <a:schemeClr val="tx1"/>
                          </a:solidFill>
                          <a:effectLst/>
                          <a:latin typeface="+mn-lt"/>
                          <a:ea typeface="+mn-ea"/>
                          <a:cs typeface="+mn-cs"/>
                        </a:rPr>
                        <a:t>This project will be removed from the APP 2016/17</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50" kern="1200" dirty="0">
                        <a:solidFill>
                          <a:schemeClr val="tx1"/>
                        </a:solidFill>
                        <a:effectLst/>
                        <a:latin typeface="+mn-lt"/>
                        <a:ea typeface="+mn-ea"/>
                        <a:cs typeface="+mn-cs"/>
                      </a:endParaRPr>
                    </a:p>
                  </a:txBody>
                  <a:tcPr marL="68580" marR="68580" marT="0" marB="0"/>
                </a:tc>
              </a:tr>
              <a:tr h="115913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solidFill>
                            <a:schemeClr val="tx1"/>
                          </a:solidFill>
                          <a:effectLst/>
                          <a:latin typeface="+mn-lt"/>
                          <a:ea typeface="+mn-ea"/>
                          <a:cs typeface="+mn-cs"/>
                        </a:rPr>
                        <a:t>3.1.16 Local Government</a:t>
                      </a:r>
                      <a:r>
                        <a:rPr lang="en-ZA" sz="1050" kern="1200" baseline="0" dirty="0" smtClean="0">
                          <a:solidFill>
                            <a:schemeClr val="tx1"/>
                          </a:solidFill>
                          <a:effectLst/>
                          <a:latin typeface="+mn-lt"/>
                          <a:ea typeface="+mn-ea"/>
                          <a:cs typeface="+mn-cs"/>
                        </a:rPr>
                        <a:t> code of Good practice developed</a:t>
                      </a: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solidFill>
                            <a:schemeClr val="tx1"/>
                          </a:solidFill>
                          <a:effectLst/>
                          <a:latin typeface="+mn-lt"/>
                          <a:ea typeface="+mn-ea"/>
                          <a:cs typeface="+mn-cs"/>
                        </a:rPr>
                        <a:t>The</a:t>
                      </a:r>
                      <a:r>
                        <a:rPr lang="en-ZA" sz="1050" kern="1200" baseline="0" dirty="0" smtClean="0">
                          <a:solidFill>
                            <a:schemeClr val="tx1"/>
                          </a:solidFill>
                          <a:effectLst/>
                          <a:latin typeface="+mn-lt"/>
                          <a:ea typeface="+mn-ea"/>
                          <a:cs typeface="+mn-cs"/>
                        </a:rPr>
                        <a:t> project was not initiated since the beginning of the financial year </a:t>
                      </a: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solidFill>
                            <a:schemeClr val="tx1"/>
                          </a:solidFill>
                          <a:effectLst/>
                          <a:latin typeface="+mn-lt"/>
                          <a:ea typeface="+mn-ea"/>
                          <a:cs typeface="+mn-cs"/>
                        </a:rPr>
                        <a:t>The</a:t>
                      </a:r>
                      <a:r>
                        <a:rPr lang="en-ZA" sz="1050" kern="1200" baseline="0" dirty="0" smtClean="0">
                          <a:solidFill>
                            <a:schemeClr val="tx1"/>
                          </a:solidFill>
                          <a:effectLst/>
                          <a:latin typeface="+mn-lt"/>
                          <a:ea typeface="+mn-ea"/>
                          <a:cs typeface="+mn-cs"/>
                        </a:rPr>
                        <a:t> project was not initiated since the beginning of the financial year </a:t>
                      </a:r>
                      <a:endParaRPr lang="en-ZA" sz="105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05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solidFill>
                            <a:schemeClr val="tx1"/>
                          </a:solidFill>
                          <a:effectLst/>
                          <a:latin typeface="+mn-lt"/>
                          <a:ea typeface="+mn-ea"/>
                          <a:cs typeface="+mn-cs"/>
                        </a:rPr>
                        <a:t>This project will be removed from the APP 2016/17</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50" kern="1200" dirty="0">
                        <a:solidFill>
                          <a:schemeClr val="tx1"/>
                        </a:solidFill>
                        <a:effectLst/>
                        <a:latin typeface="+mn-lt"/>
                        <a:ea typeface="+mn-ea"/>
                        <a:cs typeface="+mn-cs"/>
                      </a:endParaRPr>
                    </a:p>
                  </a:txBody>
                  <a:tcPr marL="68580" marR="68580" marT="0" marB="0"/>
                </a:tc>
              </a:tr>
            </a:tbl>
          </a:graphicData>
        </a:graphic>
      </p:graphicFrame>
      <p:pic>
        <p:nvPicPr>
          <p:cNvPr id="7"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736972" y="4005064"/>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615539" y="2492896"/>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20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1"/>
          </p:nvPr>
        </p:nvSpPr>
        <p:spPr bwMode="auto">
          <a:xfrm>
            <a:off x="8675688" y="6381750"/>
            <a:ext cx="4651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456CB16A-BB05-4DA5-8EFD-5EE8C5E5F583}" type="slidenum">
              <a:rPr lang="en-ZA" altLang="en-US" sz="1600" b="1" smtClean="0"/>
              <a:pPr>
                <a:spcBef>
                  <a:spcPct val="0"/>
                </a:spcBef>
                <a:buFontTx/>
                <a:buNone/>
              </a:pPr>
              <a:t>15</a:t>
            </a:fld>
            <a:endParaRPr lang="en-ZA" altLang="en-US" sz="1600" b="1" dirty="0" smtClean="0"/>
          </a:p>
        </p:txBody>
      </p:sp>
      <p:sp>
        <p:nvSpPr>
          <p:cNvPr id="6" name="Title 1"/>
          <p:cNvSpPr>
            <a:spLocks noGrp="1"/>
          </p:cNvSpPr>
          <p:nvPr>
            <p:ph type="title"/>
          </p:nvPr>
        </p:nvSpPr>
        <p:spPr>
          <a:xfrm>
            <a:off x="0" y="0"/>
            <a:ext cx="9144000" cy="549275"/>
          </a:xfrm>
          <a:solidFill>
            <a:srgbClr val="FFC000"/>
          </a:solidFill>
        </p:spPr>
        <p:txBody>
          <a:bodyPr/>
          <a:lstStyle/>
          <a:p>
            <a:pPr eaLnBrk="1" hangingPunct="1">
              <a:defRPr/>
            </a:pPr>
            <a:r>
              <a:rPr lang="en-ZA" sz="2400" dirty="0"/>
              <a:t>P</a:t>
            </a:r>
            <a:r>
              <a:rPr lang="en-ZA" sz="2400" dirty="0" smtClean="0"/>
              <a:t>rogramme 4 : National Disaster Management Centre</a:t>
            </a:r>
            <a:endParaRPr lang="en-ZA" sz="2400" dirty="0"/>
          </a:p>
        </p:txBody>
      </p:sp>
      <p:sp>
        <p:nvSpPr>
          <p:cNvPr id="7" name="Title 3"/>
          <p:cNvSpPr txBox="1">
            <a:spLocks/>
          </p:cNvSpPr>
          <p:nvPr/>
        </p:nvSpPr>
        <p:spPr bwMode="auto">
          <a:xfrm>
            <a:off x="0" y="476250"/>
            <a:ext cx="9144000" cy="360363"/>
          </a:xfrm>
          <a:prstGeom prst="rect">
            <a:avLst/>
          </a:prstGeom>
          <a:solidFill>
            <a:srgbClr val="FFC000"/>
          </a:solidFill>
          <a:ln>
            <a:noFill/>
          </a:ln>
          <a:extLst/>
        </p:spPr>
        <p:txBody>
          <a:bodyPr anchor="ctr">
            <a:noAutofit/>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a:defRPr/>
            </a:pPr>
            <a:r>
              <a:rPr lang="en-US" sz="2000" dirty="0" smtClean="0">
                <a:effectLst/>
              </a:rPr>
              <a:t>Strategic Objectives</a:t>
            </a:r>
            <a:endParaRPr lang="en-US" sz="2000" dirty="0">
              <a:effectLst/>
            </a:endParaRPr>
          </a:p>
        </p:txBody>
      </p:sp>
      <p:sp>
        <p:nvSpPr>
          <p:cNvPr id="2" name="Content Placeholder 1"/>
          <p:cNvSpPr>
            <a:spLocks noGrp="1"/>
          </p:cNvSpPr>
          <p:nvPr>
            <p:ph idx="1"/>
          </p:nvPr>
        </p:nvSpPr>
        <p:spPr/>
        <p:txBody>
          <a:bodyPr/>
          <a:lstStyle/>
          <a:p>
            <a:pPr marL="514350" lvl="0" indent="-514350">
              <a:buFont typeface="+mj-lt"/>
              <a:buAutoNum type="arabicPeriod"/>
            </a:pPr>
            <a:r>
              <a:rPr lang="en-ZA" sz="2800" dirty="0" smtClean="0"/>
              <a:t>Improve the system of disaster management and fire services across government by March 2019;</a:t>
            </a:r>
            <a:endParaRPr lang="en-ZA" sz="2800" dirty="0"/>
          </a:p>
          <a:p>
            <a:pPr marL="514350" lvl="0" indent="-514350">
              <a:buFont typeface="+mj-lt"/>
              <a:buAutoNum type="arabicPeriod"/>
            </a:pPr>
            <a:r>
              <a:rPr lang="en-ZA" sz="2800" dirty="0" smtClean="0"/>
              <a:t>Build accountability for performance in Local Government System through setting and enforcing clear performance standard by March 2019; and</a:t>
            </a:r>
            <a:endParaRPr lang="en-ZA" sz="2800" dirty="0"/>
          </a:p>
          <a:p>
            <a:pPr marL="514350" lvl="0" indent="-514350">
              <a:buFont typeface="+mj-lt"/>
              <a:buAutoNum type="arabicPeriod"/>
            </a:pPr>
            <a:r>
              <a:rPr lang="en-ZA" sz="2800" dirty="0" smtClean="0"/>
              <a:t>Develop a disaster management and fire services monitoring and evaluation system by March 2019</a:t>
            </a:r>
            <a:endParaRPr lang="en-ZA" sz="2800" dirty="0"/>
          </a:p>
        </p:txBody>
      </p:sp>
    </p:spTree>
    <p:extLst>
      <p:ext uri="{BB962C8B-B14F-4D97-AF65-F5344CB8AC3E}">
        <p14:creationId xmlns:p14="http://schemas.microsoft.com/office/powerpoint/2010/main" val="4183901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61975"/>
          </a:xfrm>
          <a:solidFill>
            <a:srgbClr val="FFC000"/>
          </a:solidFill>
        </p:spPr>
        <p:txBody>
          <a:bodyPr/>
          <a:lstStyle/>
          <a:p>
            <a:pPr algn="l" eaLnBrk="1" hangingPunct="1">
              <a:defRPr/>
            </a:pPr>
            <a:r>
              <a:rPr lang="en-ZA" sz="1800" dirty="0">
                <a:effectLst/>
              </a:rPr>
              <a:t>PROGRESS ON THE ACHIEVEMENT </a:t>
            </a:r>
            <a:r>
              <a:rPr lang="en-ZA" sz="1800" dirty="0" smtClean="0">
                <a:effectLst/>
              </a:rPr>
              <a:t>OF </a:t>
            </a:r>
            <a:r>
              <a:rPr lang="en-ZA" sz="1800" dirty="0">
                <a:effectLst/>
              </a:rPr>
              <a:t>PREDETERMINED OBJECTIVES</a:t>
            </a:r>
          </a:p>
        </p:txBody>
      </p:sp>
      <p:sp>
        <p:nvSpPr>
          <p:cNvPr id="29699" name="Slide Number Placeholder 2"/>
          <p:cNvSpPr>
            <a:spLocks noGrp="1"/>
          </p:cNvSpPr>
          <p:nvPr>
            <p:ph type="sldNum" sz="quarter" idx="11"/>
          </p:nvPr>
        </p:nvSpPr>
        <p:spPr bwMode="auto">
          <a:xfrm>
            <a:off x="8686800" y="64928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16</a:t>
            </a:fld>
            <a:endParaRPr lang="en-ZA" altLang="en-US" sz="16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3064889849"/>
              </p:ext>
            </p:extLst>
          </p:nvPr>
        </p:nvGraphicFramePr>
        <p:xfrm>
          <a:off x="179512" y="638769"/>
          <a:ext cx="8735888" cy="5119307"/>
        </p:xfrm>
        <a:graphic>
          <a:graphicData uri="http://schemas.openxmlformats.org/drawingml/2006/table">
            <a:tbl>
              <a:tblPr firstRow="1" firstCol="1" bandRow="1">
                <a:tableStyleId>{5940675A-B579-460E-94D1-54222C63F5DA}</a:tableStyleId>
              </a:tblPr>
              <a:tblGrid>
                <a:gridCol w="1889536"/>
                <a:gridCol w="2070904"/>
                <a:gridCol w="2460812"/>
                <a:gridCol w="2314636"/>
              </a:tblGrid>
              <a:tr h="333375">
                <a:tc>
                  <a:txBody>
                    <a:bodyPr/>
                    <a:lstStyle/>
                    <a:p>
                      <a:pPr algn="just">
                        <a:lnSpc>
                          <a:spcPct val="150000"/>
                        </a:lnSpc>
                        <a:spcAft>
                          <a:spcPts val="800"/>
                        </a:spcAft>
                      </a:pPr>
                      <a:r>
                        <a:rPr lang="en-ZA" sz="1200" b="1" dirty="0">
                          <a:effectLst/>
                        </a:rPr>
                        <a:t>Annual Target</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gn="just">
                        <a:lnSpc>
                          <a:spcPct val="150000"/>
                        </a:lnSpc>
                        <a:spcAft>
                          <a:spcPts val="800"/>
                        </a:spcAft>
                      </a:pPr>
                      <a:r>
                        <a:rPr lang="en-ZA" sz="1200" b="1" dirty="0" smtClean="0">
                          <a:effectLst/>
                        </a:rPr>
                        <a:t>Q3 Targets</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nSpc>
                          <a:spcPct val="107000"/>
                        </a:lnSpc>
                        <a:spcAft>
                          <a:spcPts val="0"/>
                        </a:spcAft>
                      </a:pPr>
                      <a:r>
                        <a:rPr lang="en-ZA" sz="1200" b="1" dirty="0">
                          <a:effectLst/>
                        </a:rPr>
                        <a:t> </a:t>
                      </a:r>
                      <a:r>
                        <a:rPr lang="en-ZA" sz="1200" b="1" dirty="0" smtClean="0">
                          <a:effectLst/>
                        </a:rPr>
                        <a:t>Cumulative progress (Q1</a:t>
                      </a:r>
                      <a:r>
                        <a:rPr lang="en-ZA" sz="1200" b="1" baseline="0" dirty="0" smtClean="0">
                          <a:effectLst/>
                        </a:rPr>
                        <a:t> to Q3)</a:t>
                      </a:r>
                      <a:r>
                        <a:rPr lang="en-ZA" sz="1200" b="1" dirty="0" smtClean="0">
                          <a:effectLst/>
                        </a:rPr>
                        <a:t> </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AC93E"/>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ZA" sz="1200" b="1" dirty="0" smtClean="0">
                          <a:effectLst/>
                        </a:rPr>
                        <a:t> Likelihood of Achievement</a:t>
                      </a:r>
                    </a:p>
                    <a:p>
                      <a:pPr marL="0" marR="0" indent="0" algn="ctr" defTabSz="457200" rtl="0" eaLnBrk="1" fontAlgn="auto" latinLnBrk="0" hangingPunct="1">
                        <a:lnSpc>
                          <a:spcPct val="107000"/>
                        </a:lnSpc>
                        <a:spcBef>
                          <a:spcPts val="0"/>
                        </a:spcBef>
                        <a:spcAft>
                          <a:spcPts val="0"/>
                        </a:spcAft>
                        <a:buClrTx/>
                        <a:buSzTx/>
                        <a:buFontTx/>
                        <a:buNone/>
                        <a:tabLst/>
                        <a:defRPr/>
                      </a:pPr>
                      <a:r>
                        <a:rPr lang="en-ZA" sz="1200" b="1" dirty="0" smtClean="0">
                          <a:effectLst/>
                        </a:rPr>
                        <a:t>4</a:t>
                      </a:r>
                      <a:r>
                        <a:rPr lang="en-ZA" sz="1200" b="1" baseline="30000" dirty="0" smtClean="0">
                          <a:effectLst/>
                        </a:rPr>
                        <a:t>th</a:t>
                      </a:r>
                      <a:r>
                        <a:rPr lang="en-ZA" sz="1200" b="1" dirty="0" smtClean="0">
                          <a:effectLst/>
                        </a:rPr>
                        <a:t> Quarter Target</a:t>
                      </a:r>
                    </a:p>
                  </a:txBody>
                  <a:tcPr marL="68580" marR="68580" marT="0" marB="0">
                    <a:solidFill>
                      <a:srgbClr val="EAC93E"/>
                    </a:solidFill>
                  </a:tcPr>
                </a:tc>
              </a:tr>
              <a:tr h="7426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4.1.2 First Draft Bill on Fire Services prepared</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4.1.2 Draft Bill on Fire Services consulted with key stakeholders</a:t>
                      </a:r>
                    </a:p>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First Draft Bill on Fire Services finalised</a:t>
                      </a: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Consultation session on the Draft Bill was held with key stakeholders on 02 December 2015.</a:t>
                      </a: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100" kern="1200" dirty="0" smtClean="0">
                          <a:effectLst/>
                        </a:rPr>
                        <a:t>Likely to be achieved </a:t>
                      </a:r>
                      <a:endParaRPr lang="en-ZA" sz="70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Currently integrating comments received during the consultation held during December 2015. </a:t>
                      </a:r>
                      <a:endParaRPr lang="en-ZA" sz="1050" b="0" kern="1200" dirty="0">
                        <a:solidFill>
                          <a:schemeClr val="tx1"/>
                        </a:solidFill>
                        <a:effectLst/>
                        <a:latin typeface="+mn-lt"/>
                        <a:ea typeface="+mn-ea"/>
                        <a:cs typeface="+mn-cs"/>
                      </a:endParaRPr>
                    </a:p>
                  </a:txBody>
                  <a:tcPr marL="68580" marR="68580" marT="0" marB="0"/>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4.1.3 National disaster management and fire services advocacy and public awareness campaigns facilitated in 9 provinces</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5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4.1.3 Advocacy and Public Awareness campaigns facilitated in 2 Provinces &amp; Hold a National International Day for Disaster Reduction (IDDR) in 1 province</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50" kern="120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Advocacy and Public Awareness campaigns facilitated in 3 Provinces</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5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Supported the Northern Cape, the North west and Gauteng provinces towards commemoration of respective provincial IDDR's. - Hosted the National IDDR in collaboration with the Eastern Cape Province and the Chris Hani District Municipality in Queenstown. - Conducted a drought awareness campaign in collaboration with the Kwazulu-Natal Provincial Disaster Management Centre in the UMkhanyakude District Municipality</a:t>
                      </a: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Likely to be achieved </a:t>
                      </a:r>
                      <a:endParaRPr lang="en-ZA" sz="60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050" kern="1200" dirty="0" smtClean="0">
                          <a:effectLst/>
                        </a:rPr>
                        <a:t>In the 4th quarter the </a:t>
                      </a:r>
                      <a:r>
                        <a:rPr lang="en-US" sz="1050" kern="1200" dirty="0" err="1" smtClean="0">
                          <a:effectLst/>
                        </a:rPr>
                        <a:t>centre</a:t>
                      </a:r>
                      <a:r>
                        <a:rPr lang="en-US" sz="1050" kern="1200" dirty="0" smtClean="0">
                          <a:effectLst/>
                        </a:rPr>
                        <a:t> will brief the NDMAF on the progress made in the implementation of the DM M&amp;E Framework and the Implementation Plan on and thereafter, a report will be compiled for sign-off by the Head of the National Centre. The database is updated as and when disasters are declared</a:t>
                      </a:r>
                      <a:endParaRPr lang="en-ZA" sz="1050" kern="1200" dirty="0">
                        <a:solidFill>
                          <a:schemeClr val="tx1"/>
                        </a:solidFill>
                        <a:effectLst/>
                        <a:latin typeface="+mn-lt"/>
                        <a:ea typeface="+mn-ea"/>
                        <a:cs typeface="+mn-cs"/>
                      </a:endParaRPr>
                    </a:p>
                  </a:txBody>
                  <a:tcPr marL="68580" marR="68580" marT="0" marB="0"/>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4.1.4 Report on the implementation of disaster management M&amp;E Framework</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50" kern="1200" dirty="0">
                        <a:solidFill>
                          <a:schemeClr val="tx1"/>
                        </a:solidFill>
                        <a:effectLst/>
                        <a:latin typeface="+mn-lt"/>
                        <a:ea typeface="+mn-ea"/>
                        <a:cs typeface="+mn-cs"/>
                      </a:endParaRPr>
                    </a:p>
                  </a:txBody>
                  <a:tcPr marL="68580" marR="68580" marT="0" marB="0"/>
                </a:tc>
                <a:tc>
                  <a:txBody>
                    <a:bodyPr/>
                    <a:lstStyle/>
                    <a:p>
                      <a:pPr>
                        <a:lnSpc>
                          <a:spcPts val="1500"/>
                        </a:lnSpc>
                        <a:spcAft>
                          <a:spcPts val="0"/>
                        </a:spcAft>
                      </a:pPr>
                      <a:r>
                        <a:rPr lang="en-ZA" sz="1050" kern="1200" dirty="0" smtClean="0">
                          <a:effectLst/>
                        </a:rPr>
                        <a:t>4.1.4 Update the database as and when disasters are declared during 2015/16 for all provinces</a:t>
                      </a:r>
                    </a:p>
                    <a:p>
                      <a:pPr marL="0" marR="0" indent="0" algn="l" defTabSz="457200" rtl="0" eaLnBrk="1" fontAlgn="auto" latinLnBrk="0" hangingPunct="1">
                        <a:lnSpc>
                          <a:spcPts val="1500"/>
                        </a:lnSpc>
                        <a:spcBef>
                          <a:spcPts val="0"/>
                        </a:spcBef>
                        <a:spcAft>
                          <a:spcPts val="0"/>
                        </a:spcAft>
                        <a:buClrTx/>
                        <a:buSzTx/>
                        <a:buFontTx/>
                        <a:buNone/>
                        <a:tabLst/>
                        <a:defRPr/>
                      </a:pPr>
                      <a:r>
                        <a:rPr lang="en-ZA" sz="1050" kern="1200" dirty="0" smtClean="0">
                          <a:effectLst/>
                        </a:rPr>
                        <a:t>Report on the implementation of Disaster Management band Fire Services M&amp;E Framework produced by 31 March 2016 for KZN, MP and WC</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5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dirty="0" smtClean="0">
                          <a:effectLst/>
                        </a:rPr>
                        <a:t>Database for all provinces updated as and when disasters were declared during 2015/16 financial year.</a:t>
                      </a:r>
                      <a:endParaRPr lang="en-ZA" sz="120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05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effectLst/>
                        </a:rPr>
                        <a:t>Likely to be achieved </a:t>
                      </a:r>
                      <a:endParaRPr lang="en-ZA" sz="600" dirty="0" smtClean="0">
                        <a:effectLst/>
                      </a:endParaRPr>
                    </a:p>
                    <a:p>
                      <a:pPr marL="0" marR="0" indent="0" algn="l" defTabSz="457200" rtl="0" eaLnBrk="1" fontAlgn="auto" latinLnBrk="0" hangingPunct="1">
                        <a:lnSpc>
                          <a:spcPts val="1500"/>
                        </a:lnSpc>
                        <a:spcBef>
                          <a:spcPts val="0"/>
                        </a:spcBef>
                        <a:spcAft>
                          <a:spcPts val="0"/>
                        </a:spcAft>
                        <a:buClrTx/>
                        <a:buSzTx/>
                        <a:buFontTx/>
                        <a:buNone/>
                        <a:tabLst/>
                        <a:defRPr/>
                      </a:pPr>
                      <a:r>
                        <a:rPr lang="en-ZA" sz="1050" kern="1200" dirty="0" smtClean="0">
                          <a:effectLst/>
                        </a:rPr>
                        <a:t> The Chief Directorate will brief the NDMAF on the progress made in the implementation of the DM M&amp;E Framework and the Implementation Plan on 18 February 2015 and thereafter, a report  will be compiled for sign-off by the Head of the National Centre. The database is updated as and when disasters are declared</a:t>
                      </a:r>
                      <a:endParaRPr lang="en-ZA" sz="1050" kern="1200" dirty="0" smtClean="0">
                        <a:solidFill>
                          <a:schemeClr val="tx1"/>
                        </a:solidFill>
                        <a:effectLst/>
                        <a:latin typeface="+mn-lt"/>
                        <a:ea typeface="+mn-ea"/>
                        <a:cs typeface="+mn-cs"/>
                      </a:endParaRPr>
                    </a:p>
                  </a:txBody>
                  <a:tcPr marL="68580" marR="68580" marT="0" marB="0"/>
                </a:tc>
              </a:tr>
            </a:tbl>
          </a:graphicData>
        </a:graphic>
      </p:graphicFrame>
      <p:pic>
        <p:nvPicPr>
          <p:cNvPr id="5"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228184" y="5373216"/>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320078" y="3361333"/>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167678" y="1414562"/>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88406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50"/>
            <a:ext cx="8229600" cy="561975"/>
          </a:xfrm>
          <a:solidFill>
            <a:srgbClr val="FFC000"/>
          </a:solidFill>
        </p:spPr>
        <p:txBody>
          <a:bodyPr/>
          <a:lstStyle/>
          <a:p>
            <a:pPr>
              <a:defRPr/>
            </a:pPr>
            <a:r>
              <a:rPr lang="en-ZA" sz="2400" dirty="0" smtClean="0">
                <a:effectLst/>
              </a:rPr>
              <a:t>Provincial and Municipal Government Support</a:t>
            </a:r>
            <a:endParaRPr lang="en-ZA" sz="2400" dirty="0">
              <a:effectLst/>
            </a:endParaRPr>
          </a:p>
        </p:txBody>
      </p:sp>
      <p:sp>
        <p:nvSpPr>
          <p:cNvPr id="43011" name="Slide Number Placeholder 3"/>
          <p:cNvSpPr>
            <a:spLocks noGrp="1"/>
          </p:cNvSpPr>
          <p:nvPr>
            <p:ph type="sldNum" sz="quarter" idx="11"/>
          </p:nvPr>
        </p:nvSpPr>
        <p:spPr bwMode="auto">
          <a:xfrm>
            <a:off x="8686800" y="6525344"/>
            <a:ext cx="431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AD62DDD0-700A-4D9F-9029-C97342BE03E9}" type="slidenum">
              <a:rPr lang="en-ZA" altLang="en-US" sz="1600" b="1" smtClean="0"/>
              <a:pPr>
                <a:spcBef>
                  <a:spcPct val="0"/>
                </a:spcBef>
                <a:buFontTx/>
                <a:buNone/>
              </a:pPr>
              <a:t>17</a:t>
            </a:fld>
            <a:endParaRPr lang="en-ZA" altLang="en-US" sz="1600" b="1" dirty="0" smtClean="0"/>
          </a:p>
        </p:txBody>
      </p:sp>
      <p:sp>
        <p:nvSpPr>
          <p:cNvPr id="6" name="Title 3"/>
          <p:cNvSpPr txBox="1">
            <a:spLocks/>
          </p:cNvSpPr>
          <p:nvPr/>
        </p:nvSpPr>
        <p:spPr bwMode="auto">
          <a:xfrm>
            <a:off x="0" y="476250"/>
            <a:ext cx="9144000" cy="360363"/>
          </a:xfrm>
          <a:prstGeom prst="rect">
            <a:avLst/>
          </a:prstGeom>
          <a:solidFill>
            <a:srgbClr val="FFC000"/>
          </a:solidFill>
          <a:ln>
            <a:noFill/>
          </a:ln>
          <a:extLst/>
        </p:spPr>
        <p:txBody>
          <a:bodyPr anchor="ctr">
            <a:normAutofit fontScale="92500" lnSpcReduction="10000"/>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a:defRPr/>
            </a:pPr>
            <a:r>
              <a:rPr lang="en-US" sz="2000" dirty="0" smtClean="0">
                <a:effectLst/>
              </a:rPr>
              <a:t>Strategic Objectives</a:t>
            </a:r>
            <a:endParaRPr lang="en-US" sz="2000" dirty="0">
              <a:effectLst/>
            </a:endParaRPr>
          </a:p>
        </p:txBody>
      </p:sp>
      <p:sp>
        <p:nvSpPr>
          <p:cNvPr id="3" name="Content Placeholder 2"/>
          <p:cNvSpPr>
            <a:spLocks noGrp="1"/>
          </p:cNvSpPr>
          <p:nvPr>
            <p:ph idx="1"/>
          </p:nvPr>
        </p:nvSpPr>
        <p:spPr>
          <a:xfrm>
            <a:off x="107504" y="908720"/>
            <a:ext cx="8856984" cy="5034881"/>
          </a:xfrm>
        </p:spPr>
        <p:txBody>
          <a:bodyPr/>
          <a:lstStyle/>
          <a:p>
            <a:pPr marL="457200" lvl="0" indent="-457200">
              <a:buFont typeface="+mj-lt"/>
              <a:buAutoNum type="arabicPeriod"/>
            </a:pPr>
            <a:r>
              <a:rPr lang="en-ZA" sz="2400" dirty="0" smtClean="0">
                <a:latin typeface="UniversBQ-Light"/>
              </a:rPr>
              <a:t>Strengthen the functionality of municipalities through the development and implementation of administrative institutional systems by March 2019;  </a:t>
            </a:r>
            <a:endParaRPr lang="en-ZA" sz="2400" dirty="0"/>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ZA" sz="2400" dirty="0" smtClean="0">
                <a:latin typeface="UniversBQ-Light"/>
              </a:rPr>
              <a:t>Facilitate and coordinate capacity building initiatives in order to build capable municipalities by March 2019;</a:t>
            </a:r>
            <a:endParaRPr lang="en-ZA" sz="2400" dirty="0" smtClean="0"/>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ZA" sz="2400" dirty="0" smtClean="0">
                <a:latin typeface="UniversBQ-Light"/>
              </a:rPr>
              <a:t>Build accountability for performance in the Local Government system through setting and enforcing clear performance standards by March 2019;</a:t>
            </a:r>
            <a:endParaRPr lang="en-ZA" sz="2400" dirty="0" smtClean="0"/>
          </a:p>
          <a:p>
            <a:pPr marL="457200" lvl="0" indent="-457200">
              <a:buFont typeface="+mj-lt"/>
              <a:buAutoNum type="arabicPeriod"/>
            </a:pPr>
            <a:r>
              <a:rPr lang="en-ZA" sz="2400" dirty="0" smtClean="0">
                <a:latin typeface="UniversBQ-Light"/>
              </a:rPr>
              <a:t>Promote good governance and an ethical culture in Local Government by March 2019; and</a:t>
            </a:r>
            <a:endParaRPr lang="en-ZA" sz="2400" dirty="0">
              <a:latin typeface="UniversBQ-Light"/>
            </a:endParaRPr>
          </a:p>
          <a:p>
            <a:pPr marL="457200" lvl="0" indent="-457200">
              <a:buFont typeface="+mj-lt"/>
              <a:buAutoNum type="arabicPeriod"/>
            </a:pPr>
            <a:r>
              <a:rPr lang="en-ZA" sz="2400" dirty="0" smtClean="0"/>
              <a:t>Facilitate the restructuring of cities space economy through changes in land use planning and management by March 2019</a:t>
            </a:r>
            <a:endParaRPr lang="en-ZA" sz="2400" dirty="0"/>
          </a:p>
        </p:txBody>
      </p:sp>
    </p:spTree>
    <p:extLst>
      <p:ext uri="{BB962C8B-B14F-4D97-AF65-F5344CB8AC3E}">
        <p14:creationId xmlns:p14="http://schemas.microsoft.com/office/powerpoint/2010/main" val="30831632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61975"/>
          </a:xfrm>
          <a:solidFill>
            <a:srgbClr val="FFC000"/>
          </a:solidFill>
        </p:spPr>
        <p:txBody>
          <a:bodyPr/>
          <a:lstStyle/>
          <a:p>
            <a:pPr algn="l" eaLnBrk="1" hangingPunct="1">
              <a:defRPr/>
            </a:pPr>
            <a:r>
              <a:rPr lang="en-ZA" sz="1800" dirty="0">
                <a:effectLst/>
              </a:rPr>
              <a:t>PROGRESS ON THE ACHIEVEMENT </a:t>
            </a:r>
            <a:r>
              <a:rPr lang="en-ZA" sz="1800" dirty="0" smtClean="0">
                <a:effectLst/>
              </a:rPr>
              <a:t>OF </a:t>
            </a:r>
            <a:r>
              <a:rPr lang="en-ZA" sz="1800" dirty="0">
                <a:effectLst/>
              </a:rPr>
              <a:t>PREDETERMINED OBJECTIVES</a:t>
            </a:r>
          </a:p>
        </p:txBody>
      </p:sp>
      <p:sp>
        <p:nvSpPr>
          <p:cNvPr id="29699" name="Slide Number Placeholder 2"/>
          <p:cNvSpPr>
            <a:spLocks noGrp="1"/>
          </p:cNvSpPr>
          <p:nvPr>
            <p:ph type="sldNum" sz="quarter" idx="11"/>
          </p:nvPr>
        </p:nvSpPr>
        <p:spPr bwMode="auto">
          <a:xfrm>
            <a:off x="8686800" y="64928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18</a:t>
            </a:fld>
            <a:endParaRPr lang="en-ZA" altLang="en-US" sz="16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753999880"/>
              </p:ext>
            </p:extLst>
          </p:nvPr>
        </p:nvGraphicFramePr>
        <p:xfrm>
          <a:off x="107504" y="476672"/>
          <a:ext cx="8784975" cy="5544616"/>
        </p:xfrm>
        <a:graphic>
          <a:graphicData uri="http://schemas.openxmlformats.org/drawingml/2006/table">
            <a:tbl>
              <a:tblPr firstRow="1" firstCol="1" bandRow="1">
                <a:tableStyleId>{5940675A-B579-460E-94D1-54222C63F5DA}</a:tableStyleId>
              </a:tblPr>
              <a:tblGrid>
                <a:gridCol w="1900153"/>
                <a:gridCol w="2079366"/>
                <a:gridCol w="2853240"/>
                <a:gridCol w="1952216"/>
              </a:tblGrid>
              <a:tr h="656128">
                <a:tc>
                  <a:txBody>
                    <a:bodyPr/>
                    <a:lstStyle/>
                    <a:p>
                      <a:pPr algn="just">
                        <a:lnSpc>
                          <a:spcPct val="150000"/>
                        </a:lnSpc>
                        <a:spcAft>
                          <a:spcPts val="800"/>
                        </a:spcAft>
                      </a:pPr>
                      <a:r>
                        <a:rPr lang="en-ZA" sz="1200" b="1" dirty="0">
                          <a:effectLst/>
                        </a:rPr>
                        <a:t>Annual Target</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gn="just">
                        <a:lnSpc>
                          <a:spcPct val="150000"/>
                        </a:lnSpc>
                        <a:spcAft>
                          <a:spcPts val="800"/>
                        </a:spcAft>
                      </a:pPr>
                      <a:r>
                        <a:rPr lang="en-ZA" sz="1200" b="1" dirty="0" smtClean="0">
                          <a:effectLst/>
                        </a:rPr>
                        <a:t>Q3 Targets</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nSpc>
                          <a:spcPct val="107000"/>
                        </a:lnSpc>
                        <a:spcAft>
                          <a:spcPts val="0"/>
                        </a:spcAft>
                      </a:pPr>
                      <a:r>
                        <a:rPr lang="en-ZA" sz="1200" b="1" dirty="0">
                          <a:effectLst/>
                        </a:rPr>
                        <a:t> </a:t>
                      </a:r>
                      <a:r>
                        <a:rPr lang="en-ZA" sz="1200" b="1" dirty="0" smtClean="0">
                          <a:effectLst/>
                        </a:rPr>
                        <a:t>Cumulative progress (Q1</a:t>
                      </a:r>
                      <a:r>
                        <a:rPr lang="en-ZA" sz="1200" b="1" baseline="0" dirty="0" smtClean="0">
                          <a:effectLst/>
                        </a:rPr>
                        <a:t> to Q3)</a:t>
                      </a:r>
                      <a:r>
                        <a:rPr lang="en-ZA" sz="1200" b="1" dirty="0" smtClean="0">
                          <a:effectLst/>
                        </a:rPr>
                        <a:t> </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AC93E"/>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ZA" sz="1200" b="1" dirty="0" smtClean="0">
                          <a:effectLst/>
                        </a:rPr>
                        <a:t> Likelihood of Achievement</a:t>
                      </a:r>
                    </a:p>
                    <a:p>
                      <a:pPr marL="0" marR="0" indent="0" algn="ctr" defTabSz="457200" rtl="0" eaLnBrk="1" fontAlgn="auto" latinLnBrk="0" hangingPunct="1">
                        <a:lnSpc>
                          <a:spcPct val="107000"/>
                        </a:lnSpc>
                        <a:spcBef>
                          <a:spcPts val="0"/>
                        </a:spcBef>
                        <a:spcAft>
                          <a:spcPts val="0"/>
                        </a:spcAft>
                        <a:buClrTx/>
                        <a:buSzTx/>
                        <a:buFontTx/>
                        <a:buNone/>
                        <a:tabLst/>
                        <a:defRPr/>
                      </a:pPr>
                      <a:r>
                        <a:rPr lang="en-ZA" sz="1200" b="1" dirty="0" smtClean="0">
                          <a:effectLst/>
                        </a:rPr>
                        <a:t>4</a:t>
                      </a:r>
                      <a:r>
                        <a:rPr lang="en-ZA" sz="1200" b="1" baseline="30000" dirty="0" smtClean="0">
                          <a:effectLst/>
                        </a:rPr>
                        <a:t>th</a:t>
                      </a:r>
                      <a:r>
                        <a:rPr lang="en-ZA" sz="1200" b="1" dirty="0" smtClean="0">
                          <a:effectLst/>
                        </a:rPr>
                        <a:t> Quarter Target</a:t>
                      </a:r>
                    </a:p>
                  </a:txBody>
                  <a:tcPr marL="68580" marR="68580" marT="0" marB="0">
                    <a:solidFill>
                      <a:srgbClr val="EAC93E"/>
                    </a:solidFill>
                  </a:tcPr>
                </a:tc>
              </a:tr>
              <a:tr h="2444244">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5.1.2 Four Quarterly report on corrective actions taken to enforce compliance with competency requirements as prescribed in the MSA and its Regulations</a:t>
                      </a:r>
                    </a:p>
                    <a:p>
                      <a:pPr marL="0" marR="0" indent="0" algn="l" defTabSz="457200" rtl="0" eaLnBrk="1" fontAlgn="auto" latinLnBrk="0" hangingPunct="1">
                        <a:lnSpc>
                          <a:spcPct val="150000"/>
                        </a:lnSpc>
                        <a:spcBef>
                          <a:spcPts val="0"/>
                        </a:spcBef>
                        <a:spcAft>
                          <a:spcPts val="800"/>
                        </a:spcAft>
                        <a:buClrTx/>
                        <a:buSzTx/>
                        <a:buFontTx/>
                        <a:buNone/>
                        <a:tabLst/>
                        <a:defRPr/>
                      </a:pPr>
                      <a:endParaRPr lang="en-ZA" sz="1050" dirty="0" smtClean="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5.1.2 A report on number municipalities monitored and assisted in filling of posts with competent municipal managers and s56 managers </a:t>
                      </a:r>
                    </a:p>
                    <a:p>
                      <a:pPr marL="0" marR="0" indent="0" algn="l" defTabSz="457200" rtl="0" eaLnBrk="1" fontAlgn="auto" latinLnBrk="0" hangingPunct="1">
                        <a:lnSpc>
                          <a:spcPct val="150000"/>
                        </a:lnSpc>
                        <a:spcBef>
                          <a:spcPts val="0"/>
                        </a:spcBef>
                        <a:spcAft>
                          <a:spcPts val="800"/>
                        </a:spcAft>
                        <a:buClrTx/>
                        <a:buSzTx/>
                        <a:buFontTx/>
                        <a:buNone/>
                        <a:tabLst/>
                        <a:defRPr/>
                      </a:pPr>
                      <a:endParaRPr lang="en-ZA" sz="1050" dirty="0" smtClean="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23 priority municipalities were identified Mpumalanga (4), KZN (5), Limpopo (4), Western Cape (1), Eastern Cape (3), Free State (2), North West (2) and Northern Cape (2). During the reporting period 42 Senior Manager posts were advertised, 10 were not compliant to the prescribed requirement and municipalities have been advised to issue erratum.</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Likely to be achieved </a:t>
                      </a:r>
                      <a:endParaRPr lang="en-ZA" sz="600" b="1" dirty="0" smtClean="0">
                        <a:effectLst/>
                      </a:endParaRPr>
                    </a:p>
                    <a:p>
                      <a:pPr algn="l">
                        <a:lnSpc>
                          <a:spcPct val="150000"/>
                        </a:lnSpc>
                        <a:spcAft>
                          <a:spcPts val="0"/>
                        </a:spcAft>
                      </a:pPr>
                      <a:r>
                        <a:rPr lang="en-ZA" sz="1050" kern="1200" dirty="0" smtClean="0">
                          <a:effectLst/>
                        </a:rPr>
                        <a:t>The 3</a:t>
                      </a:r>
                      <a:r>
                        <a:rPr lang="en-ZA" sz="1050" kern="1200" baseline="30000" dirty="0" smtClean="0">
                          <a:effectLst/>
                        </a:rPr>
                        <a:t>rd</a:t>
                      </a:r>
                      <a:r>
                        <a:rPr lang="en-ZA" sz="1050" kern="1200" dirty="0" smtClean="0">
                          <a:effectLst/>
                        </a:rPr>
                        <a:t> quarter reports</a:t>
                      </a:r>
                      <a:r>
                        <a:rPr lang="en-ZA" sz="1050" kern="1200" baseline="0" dirty="0" smtClean="0">
                          <a:effectLst/>
                        </a:rPr>
                        <a:t> on municipalities that have been assisted to fill vacant posts have been developed. The final report will be produced by end financial year. The project will there been achieved as planned.</a:t>
                      </a:r>
                      <a:endParaRPr lang="en-ZA" sz="1050" kern="1200" dirty="0">
                        <a:solidFill>
                          <a:schemeClr val="tx1"/>
                        </a:solidFill>
                        <a:effectLst/>
                        <a:latin typeface="+mn-lt"/>
                        <a:ea typeface="+mn-ea"/>
                        <a:cs typeface="+mn-cs"/>
                      </a:endParaRPr>
                    </a:p>
                  </a:txBody>
                  <a:tcPr marL="68580" marR="68580" marT="0" marB="0"/>
                </a:tc>
              </a:tr>
              <a:tr h="2444244">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5.1.3 Report on the status of appointment of competent and suitably qualified municipal manager and s56 managers</a:t>
                      </a:r>
                      <a:endParaRPr lang="en-ZA" sz="1100" dirty="0" smtClean="0">
                        <a:effectLst/>
                      </a:endParaRPr>
                    </a:p>
                    <a:p>
                      <a:pPr algn="l">
                        <a:lnSpc>
                          <a:spcPct val="150000"/>
                        </a:lnSpc>
                        <a:spcAft>
                          <a:spcPts val="800"/>
                        </a:spcAft>
                      </a:pPr>
                      <a:endParaRPr lang="en-ZA" sz="105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ts val="1500"/>
                        </a:lnSpc>
                        <a:spcAft>
                          <a:spcPts val="0"/>
                        </a:spcAft>
                      </a:pPr>
                      <a:r>
                        <a:rPr lang="en-ZA" sz="1050" kern="1200" dirty="0" smtClean="0">
                          <a:effectLst/>
                        </a:rPr>
                        <a:t>5.1.3 All serving and newly appointed municipal managers and section 56 managers subjected to competency assessment.</a:t>
                      </a:r>
                    </a:p>
                    <a:p>
                      <a:pPr marL="0" marR="0" indent="0" algn="l" defTabSz="457200" rtl="0" eaLnBrk="1" fontAlgn="auto" latinLnBrk="0" hangingPunct="1">
                        <a:lnSpc>
                          <a:spcPts val="1500"/>
                        </a:lnSpc>
                        <a:spcBef>
                          <a:spcPts val="0"/>
                        </a:spcBef>
                        <a:spcAft>
                          <a:spcPts val="0"/>
                        </a:spcAft>
                        <a:buClrTx/>
                        <a:buSzTx/>
                        <a:buFontTx/>
                        <a:buNone/>
                        <a:tabLst/>
                        <a:defRPr/>
                      </a:pPr>
                      <a:r>
                        <a:rPr lang="en-ZA" sz="1050" kern="1200" dirty="0" smtClean="0">
                          <a:effectLst/>
                        </a:rPr>
                        <a:t>Competency assessment report and recommendations for dealing with senior managers who do not meet requirements compiled</a:t>
                      </a:r>
                      <a:r>
                        <a:rPr lang="en-ZA" sz="1050" dirty="0" smtClean="0">
                          <a:effectLst/>
                        </a:rPr>
                        <a:t>.</a:t>
                      </a:r>
                      <a:endParaRPr lang="en-ZA" sz="1200" dirty="0" smtClean="0">
                        <a:effectLst/>
                      </a:endParaRPr>
                    </a:p>
                    <a:p>
                      <a:pPr algn="l">
                        <a:lnSpc>
                          <a:spcPct val="150000"/>
                        </a:lnSpc>
                        <a:spcAft>
                          <a:spcPts val="800"/>
                        </a:spcAft>
                      </a:pPr>
                      <a:endParaRPr lang="en-ZA" sz="105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The total number of competent and suitably qualified section 56 managers who meet the relevant skills, expertise, competency and qualifications as prescribed in the Regulations has increased from 189 from the previous quarter to 200. </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Likely to be achieved </a:t>
                      </a:r>
                      <a:endParaRPr lang="en-ZA" sz="600" b="1" dirty="0" smtClean="0">
                        <a:effectLst/>
                      </a:endParaRPr>
                    </a:p>
                    <a:p>
                      <a:pPr algn="l">
                        <a:lnSpc>
                          <a:spcPct val="150000"/>
                        </a:lnSpc>
                        <a:spcAft>
                          <a:spcPts val="0"/>
                        </a:spcAft>
                      </a:pPr>
                      <a:r>
                        <a:rPr lang="en-ZA" sz="1050" kern="1200" dirty="0" smtClean="0">
                          <a:effectLst/>
                        </a:rPr>
                        <a:t>A report on the status of appointment of competent and suitable qualified municipal managers is been generated . The project will be achieved.</a:t>
                      </a:r>
                      <a:endParaRPr lang="en-ZA" sz="1050" kern="1200" dirty="0">
                        <a:solidFill>
                          <a:schemeClr val="tx1"/>
                        </a:solidFill>
                        <a:effectLst/>
                        <a:latin typeface="+mn-lt"/>
                        <a:ea typeface="+mn-ea"/>
                        <a:cs typeface="+mn-cs"/>
                      </a:endParaRPr>
                    </a:p>
                  </a:txBody>
                  <a:tcPr marL="68580" marR="68580" marT="0" marB="0"/>
                </a:tc>
              </a:tr>
            </a:tbl>
          </a:graphicData>
        </a:graphic>
      </p:graphicFrame>
      <p:pic>
        <p:nvPicPr>
          <p:cNvPr id="5"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343019" y="3208933"/>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339026" y="5589240"/>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8367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61975"/>
          </a:xfrm>
          <a:solidFill>
            <a:srgbClr val="FFC000"/>
          </a:solidFill>
        </p:spPr>
        <p:txBody>
          <a:bodyPr/>
          <a:lstStyle/>
          <a:p>
            <a:pPr algn="l" eaLnBrk="1" hangingPunct="1">
              <a:defRPr/>
            </a:pPr>
            <a:r>
              <a:rPr lang="en-ZA" sz="1800" dirty="0">
                <a:effectLst/>
              </a:rPr>
              <a:t>PROGRESS ON THE ACHIEVEMENT </a:t>
            </a:r>
            <a:r>
              <a:rPr lang="en-ZA" sz="1800" dirty="0" smtClean="0">
                <a:effectLst/>
              </a:rPr>
              <a:t>OF </a:t>
            </a:r>
            <a:r>
              <a:rPr lang="en-ZA" sz="1800" dirty="0">
                <a:effectLst/>
              </a:rPr>
              <a:t>PREDETERMINED OBJECTIVES</a:t>
            </a:r>
          </a:p>
        </p:txBody>
      </p:sp>
      <p:sp>
        <p:nvSpPr>
          <p:cNvPr id="29699" name="Slide Number Placeholder 2"/>
          <p:cNvSpPr>
            <a:spLocks noGrp="1"/>
          </p:cNvSpPr>
          <p:nvPr>
            <p:ph type="sldNum" sz="quarter" idx="11"/>
          </p:nvPr>
        </p:nvSpPr>
        <p:spPr bwMode="auto">
          <a:xfrm>
            <a:off x="8686800" y="64928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19</a:t>
            </a:fld>
            <a:endParaRPr lang="en-ZA" altLang="en-US" sz="16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3996131186"/>
              </p:ext>
            </p:extLst>
          </p:nvPr>
        </p:nvGraphicFramePr>
        <p:xfrm>
          <a:off x="107504" y="1170732"/>
          <a:ext cx="9001000" cy="5387721"/>
        </p:xfrm>
        <a:graphic>
          <a:graphicData uri="http://schemas.openxmlformats.org/drawingml/2006/table">
            <a:tbl>
              <a:tblPr firstRow="1" firstCol="1" bandRow="1">
                <a:tableStyleId>{5940675A-B579-460E-94D1-54222C63F5DA}</a:tableStyleId>
              </a:tblPr>
              <a:tblGrid>
                <a:gridCol w="1946878"/>
                <a:gridCol w="2438225"/>
                <a:gridCol w="2615676"/>
                <a:gridCol w="2000221"/>
              </a:tblGrid>
              <a:tr h="333375">
                <a:tc>
                  <a:txBody>
                    <a:bodyPr/>
                    <a:lstStyle/>
                    <a:p>
                      <a:pPr algn="just">
                        <a:lnSpc>
                          <a:spcPct val="150000"/>
                        </a:lnSpc>
                        <a:spcAft>
                          <a:spcPts val="800"/>
                        </a:spcAft>
                      </a:pPr>
                      <a:r>
                        <a:rPr lang="en-ZA" sz="1200" b="1" dirty="0">
                          <a:effectLst/>
                        </a:rPr>
                        <a:t>Annual Target</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gn="just">
                        <a:lnSpc>
                          <a:spcPct val="150000"/>
                        </a:lnSpc>
                        <a:spcAft>
                          <a:spcPts val="800"/>
                        </a:spcAft>
                      </a:pPr>
                      <a:r>
                        <a:rPr lang="en-ZA" sz="1200" b="1" dirty="0" smtClean="0">
                          <a:effectLst/>
                        </a:rPr>
                        <a:t>Q3 Targets</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nSpc>
                          <a:spcPct val="107000"/>
                        </a:lnSpc>
                        <a:spcAft>
                          <a:spcPts val="0"/>
                        </a:spcAft>
                      </a:pPr>
                      <a:r>
                        <a:rPr lang="en-ZA" sz="1200" b="1" dirty="0">
                          <a:effectLst/>
                        </a:rPr>
                        <a:t> </a:t>
                      </a:r>
                      <a:r>
                        <a:rPr lang="en-ZA" sz="1200" b="1" dirty="0" smtClean="0">
                          <a:effectLst/>
                        </a:rPr>
                        <a:t>Cumulative progress (Q1</a:t>
                      </a:r>
                      <a:r>
                        <a:rPr lang="en-ZA" sz="1200" b="1" baseline="0" dirty="0" smtClean="0">
                          <a:effectLst/>
                        </a:rPr>
                        <a:t> to Q3)</a:t>
                      </a:r>
                      <a:r>
                        <a:rPr lang="en-ZA" sz="1200" b="1" dirty="0" smtClean="0">
                          <a:effectLst/>
                        </a:rPr>
                        <a:t> </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AC93E"/>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ZA" sz="1200" b="1" dirty="0" smtClean="0">
                          <a:effectLst/>
                        </a:rPr>
                        <a:t> Likelihood of Achievement</a:t>
                      </a:r>
                    </a:p>
                    <a:p>
                      <a:pPr marL="0" marR="0" indent="0" algn="ctr" defTabSz="457200" rtl="0" eaLnBrk="1" fontAlgn="auto" latinLnBrk="0" hangingPunct="1">
                        <a:lnSpc>
                          <a:spcPct val="107000"/>
                        </a:lnSpc>
                        <a:spcBef>
                          <a:spcPts val="0"/>
                        </a:spcBef>
                        <a:spcAft>
                          <a:spcPts val="0"/>
                        </a:spcAft>
                        <a:buClrTx/>
                        <a:buSzTx/>
                        <a:buFontTx/>
                        <a:buNone/>
                        <a:tabLst/>
                        <a:defRPr/>
                      </a:pPr>
                      <a:r>
                        <a:rPr lang="en-ZA" sz="1200" b="1" dirty="0" smtClean="0">
                          <a:effectLst/>
                        </a:rPr>
                        <a:t>4</a:t>
                      </a:r>
                      <a:r>
                        <a:rPr lang="en-ZA" sz="1200" b="1" baseline="30000" dirty="0" smtClean="0">
                          <a:effectLst/>
                        </a:rPr>
                        <a:t>th</a:t>
                      </a:r>
                      <a:r>
                        <a:rPr lang="en-ZA" sz="1200" b="1" dirty="0" smtClean="0">
                          <a:effectLst/>
                        </a:rPr>
                        <a:t> Quarter Target</a:t>
                      </a:r>
                    </a:p>
                  </a:txBody>
                  <a:tcPr marL="68580" marR="68580" marT="0" marB="0">
                    <a:solidFill>
                      <a:srgbClr val="EAC93E"/>
                    </a:solidFill>
                  </a:tcPr>
                </a:tc>
              </a:tr>
              <a:tr h="1743155">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5.1.4 Four 4 Quarterly report on corrective actions taken to enforce compliance with competency requirements as prescribed in the MSA and its Regulations</a:t>
                      </a:r>
                      <a:endParaRPr lang="en-ZA"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5.1.4 A report on the number of corrective actions taken to enforce compliance with competency requirements as prescribed in the Municipal Systems Act and Regulations</a:t>
                      </a:r>
                      <a:endParaRPr lang="en-ZA" sz="1200" dirty="0" smtClean="0">
                        <a:effectLst/>
                      </a:endParaRPr>
                    </a:p>
                    <a:p>
                      <a:pPr algn="just">
                        <a:lnSpc>
                          <a:spcPct val="150000"/>
                        </a:lnSpc>
                        <a:spcAft>
                          <a:spcPts val="800"/>
                        </a:spcAft>
                      </a:pPr>
                      <a:endParaRPr lang="en-ZA" sz="105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A total of 38 appointments were made in contravention of the Systems Act. 23 corrective measures have been taken by the MECs responsible for local government between July and December 2015. Letters were written through the Minister to the MECs</a:t>
                      </a:r>
                      <a:r>
                        <a:rPr lang="en-ZA" sz="1050" baseline="0" dirty="0" smtClean="0">
                          <a:effectLst/>
                        </a:rPr>
                        <a:t> of the affected 5 municipalities to instituted corrective measures </a:t>
                      </a: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Likely to be achieved </a:t>
                      </a:r>
                      <a:endParaRPr lang="en-ZA" sz="600" b="1" dirty="0" smtClean="0">
                        <a:effectLst/>
                      </a:endParaRPr>
                    </a:p>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effectLst/>
                        </a:rPr>
                        <a:t>A report in this regard is been generated and will be available by end of the financial year.</a:t>
                      </a:r>
                      <a:endParaRPr lang="en-ZA" sz="1050" kern="1200" dirty="0">
                        <a:solidFill>
                          <a:schemeClr val="tx1"/>
                        </a:solidFill>
                        <a:effectLst/>
                        <a:latin typeface="+mn-lt"/>
                        <a:ea typeface="+mn-ea"/>
                        <a:cs typeface="+mn-cs"/>
                      </a:endParaRPr>
                    </a:p>
                  </a:txBody>
                  <a:tcPr marL="68580" marR="68580" marT="0" marB="0"/>
                </a:tc>
              </a:tr>
              <a:tr h="0">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effectLst/>
                        </a:rPr>
                        <a:t>5.1.5. Guidelines on roles and responsibilities of office bearers and delegation framework developed</a:t>
                      </a: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effectLst/>
                        </a:rPr>
                        <a:t>5.1.5 Finalize guidelines and delegation framework</a:t>
                      </a:r>
                    </a:p>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effectLst/>
                        </a:rPr>
                        <a:t> Implement guidelines and delegation framework</a:t>
                      </a:r>
                    </a:p>
                    <a:p>
                      <a:pPr marL="0" marR="0" indent="0" algn="l" defTabSz="457200" rtl="0" eaLnBrk="1" fontAlgn="auto" latinLnBrk="0" hangingPunct="1">
                        <a:lnSpc>
                          <a:spcPct val="150000"/>
                        </a:lnSpc>
                        <a:spcBef>
                          <a:spcPts val="0"/>
                        </a:spcBef>
                        <a:spcAft>
                          <a:spcPts val="0"/>
                        </a:spcAft>
                        <a:buClrTx/>
                        <a:buSzTx/>
                        <a:buFontTx/>
                        <a:buNone/>
                        <a:tabLst/>
                        <a:defRPr/>
                      </a:pP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effectLst/>
                        </a:rPr>
                        <a:t>Draft guidelines have been developed and consulted with provinces, presented to the Ministers.</a:t>
                      </a:r>
                      <a:endParaRPr lang="en-ZA" sz="105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Unlikely to be achieved</a:t>
                      </a:r>
                    </a:p>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effectLst/>
                        </a:rPr>
                        <a:t>To facilitate implementation, the roles and responsibilities of office bearers</a:t>
                      </a:r>
                      <a:r>
                        <a:rPr lang="en-ZA" sz="1050" kern="1200" baseline="0" dirty="0" smtClean="0">
                          <a:effectLst/>
                        </a:rPr>
                        <a:t> have to be regulated </a:t>
                      </a:r>
                      <a:endParaRPr lang="en-ZA" sz="600" dirty="0" smtClean="0">
                        <a:effectLst/>
                      </a:endParaRPr>
                    </a:p>
                    <a:p>
                      <a:pPr marL="0" marR="0" indent="0" algn="l" defTabSz="457200" rtl="0" eaLnBrk="1" fontAlgn="auto" latinLnBrk="0" hangingPunct="1">
                        <a:lnSpc>
                          <a:spcPct val="150000"/>
                        </a:lnSpc>
                        <a:spcBef>
                          <a:spcPts val="0"/>
                        </a:spcBef>
                        <a:spcAft>
                          <a:spcPts val="0"/>
                        </a:spcAft>
                        <a:buClrTx/>
                        <a:buSzTx/>
                        <a:buFontTx/>
                        <a:buNone/>
                        <a:tabLst/>
                        <a:defRPr/>
                      </a:pPr>
                      <a:endParaRPr lang="en-ZA" sz="1050" kern="1200" dirty="0">
                        <a:solidFill>
                          <a:schemeClr val="tx1"/>
                        </a:solidFill>
                        <a:effectLst/>
                        <a:latin typeface="+mn-lt"/>
                        <a:ea typeface="+mn-ea"/>
                        <a:cs typeface="+mn-cs"/>
                      </a:endParaRPr>
                    </a:p>
                  </a:txBody>
                  <a:tcPr marL="68580" marR="68580" marT="0" marB="0"/>
                </a:tc>
              </a:tr>
              <a:tr h="0">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5.1.6 Preparations for the 2016 local government elections facilitated</a:t>
                      </a:r>
                      <a:endParaRPr lang="en-ZA" sz="1200" dirty="0" smtClean="0">
                        <a:effectLst/>
                      </a:endParaRPr>
                    </a:p>
                    <a:p>
                      <a:pPr algn="l">
                        <a:lnSpc>
                          <a:spcPct val="150000"/>
                        </a:lnSpc>
                        <a:spcAft>
                          <a:spcPts val="800"/>
                        </a:spcAft>
                      </a:pPr>
                      <a:endParaRPr lang="en-ZA" sz="105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800"/>
                        </a:spcAft>
                      </a:pPr>
                      <a:r>
                        <a:rPr lang="en-ZA" sz="1050" dirty="0" smtClean="0">
                          <a:effectLst/>
                        </a:rPr>
                        <a:t>5.1.6 Consultations with stakeholders</a:t>
                      </a:r>
                    </a:p>
                    <a:p>
                      <a:pPr marL="0" marR="0" indent="0" algn="l" defTabSz="457200" rtl="0" eaLnBrk="1" fontAlgn="auto" latinLnBrk="0" hangingPunct="1">
                        <a:lnSpc>
                          <a:spcPct val="107000"/>
                        </a:lnSpc>
                        <a:spcBef>
                          <a:spcPts val="0"/>
                        </a:spcBef>
                        <a:spcAft>
                          <a:spcPts val="800"/>
                        </a:spcAft>
                        <a:buClrTx/>
                        <a:buSzTx/>
                        <a:buFontTx/>
                        <a:buNone/>
                        <a:tabLst/>
                        <a:defRPr/>
                      </a:pPr>
                      <a:r>
                        <a:rPr lang="en-ZA" sz="1050" dirty="0" smtClean="0">
                          <a:effectLst/>
                        </a:rPr>
                        <a:t>Report on preparation for Local government elections developed</a:t>
                      </a:r>
                      <a:endParaRPr lang="en-ZA" sz="1600" dirty="0" smtClean="0">
                        <a:effectLst/>
                      </a:endParaRPr>
                    </a:p>
                    <a:p>
                      <a:pPr algn="l">
                        <a:lnSpc>
                          <a:spcPct val="150000"/>
                        </a:lnSpc>
                        <a:spcAft>
                          <a:spcPts val="800"/>
                        </a:spcAft>
                      </a:pPr>
                      <a:endParaRPr lang="en-ZA" sz="105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Meeting of the Technical Task Team on Municipal Elections held on 12 June 2015. Meeting of the Municipal Demarcation Transition Committee held on 29 October 2015</a:t>
                      </a:r>
                      <a:endParaRPr lang="en-ZA"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Likely to be achieved </a:t>
                      </a:r>
                      <a:endParaRPr lang="en-ZA" sz="600" b="1" dirty="0" smtClean="0">
                        <a:effectLst/>
                      </a:endParaRPr>
                    </a:p>
                    <a:p>
                      <a:pPr algn="l">
                        <a:lnSpc>
                          <a:spcPct val="150000"/>
                        </a:lnSpc>
                        <a:spcAft>
                          <a:spcPts val="0"/>
                        </a:spcAft>
                      </a:pPr>
                      <a:endParaRPr lang="en-ZA" sz="105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pic>
        <p:nvPicPr>
          <p:cNvPr id="7"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804248" y="6237312"/>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lang_yellow]"/>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732240" y="3573016"/>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ang_yellow]"/>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732240" y="5013176"/>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0534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D72B81B-D0D8-437D-9032-09F784CA053C}" type="slidenum">
              <a:rPr lang="en-ZA" altLang="en-US" sz="1600" b="1" smtClean="0"/>
              <a:pPr>
                <a:spcBef>
                  <a:spcPct val="0"/>
                </a:spcBef>
                <a:buFontTx/>
                <a:buNone/>
              </a:pPr>
              <a:t>2</a:t>
            </a:fld>
            <a:endParaRPr lang="en-ZA" altLang="en-US" sz="1600" b="1" dirty="0" smtClean="0"/>
          </a:p>
        </p:txBody>
      </p:sp>
      <p:sp>
        <p:nvSpPr>
          <p:cNvPr id="8" name="Title 1"/>
          <p:cNvSpPr txBox="1">
            <a:spLocks noGrp="1"/>
          </p:cNvSpPr>
          <p:nvPr>
            <p:ph type="title"/>
          </p:nvPr>
        </p:nvSpPr>
        <p:spPr>
          <a:xfrm>
            <a:off x="1143000" y="44624"/>
            <a:ext cx="6858000" cy="479822"/>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lstStyle/>
          <a:p>
            <a:pPr>
              <a:defRPr/>
            </a:pPr>
            <a:r>
              <a:rPr lang="en-US" sz="2400" dirty="0">
                <a:effectLst/>
              </a:rPr>
              <a:t>PRESENTATION OUTLINE</a:t>
            </a:r>
          </a:p>
        </p:txBody>
      </p:sp>
      <p:sp>
        <p:nvSpPr>
          <p:cNvPr id="9" name="Content Placeholder 2"/>
          <p:cNvSpPr>
            <a:spLocks noGrp="1"/>
          </p:cNvSpPr>
          <p:nvPr>
            <p:ph idx="1"/>
          </p:nvPr>
        </p:nvSpPr>
        <p:spPr>
          <a:xfrm>
            <a:off x="88900" y="548680"/>
            <a:ext cx="8966200" cy="5400600"/>
          </a:xfrm>
          <a:solidFill>
            <a:schemeClr val="bg1"/>
          </a:solidFill>
          <a:ln>
            <a:solidFill>
              <a:srgbClr val="FFC000"/>
            </a:solidFill>
          </a:ln>
        </p:spPr>
        <p:txBody>
          <a:bodyPr>
            <a:noAutofit/>
          </a:bodyPr>
          <a:lstStyle/>
          <a:p>
            <a:pPr marL="385763" indent="-385763">
              <a:lnSpc>
                <a:spcPct val="150000"/>
              </a:lnSpc>
              <a:buFont typeface="+mj-lt"/>
              <a:buAutoNum type="arabicPeriod"/>
              <a:defRPr/>
            </a:pPr>
            <a:r>
              <a:rPr lang="en-ZA" sz="2400" b="1" dirty="0"/>
              <a:t>Introduction </a:t>
            </a:r>
          </a:p>
          <a:p>
            <a:pPr marL="385763" indent="-385763">
              <a:lnSpc>
                <a:spcPct val="150000"/>
              </a:lnSpc>
              <a:buFont typeface="+mj-lt"/>
              <a:buAutoNum type="arabicPeriod"/>
              <a:defRPr/>
            </a:pPr>
            <a:r>
              <a:rPr lang="en-ZA" sz="2400" b="1" dirty="0" smtClean="0"/>
              <a:t>Part </a:t>
            </a:r>
            <a:r>
              <a:rPr lang="en-ZA" sz="2400" b="1" dirty="0"/>
              <a:t>A: DCoG Cumulative Progress Performance (01 April to 31 December 2015</a:t>
            </a:r>
            <a:r>
              <a:rPr lang="en-ZA" sz="2400" b="1" dirty="0" smtClean="0"/>
              <a:t>)</a:t>
            </a:r>
          </a:p>
          <a:p>
            <a:pPr marL="385763" indent="-385763">
              <a:lnSpc>
                <a:spcPct val="150000"/>
              </a:lnSpc>
              <a:buFont typeface="+mj-lt"/>
              <a:buAutoNum type="arabicPeriod"/>
              <a:defRPr/>
            </a:pPr>
            <a:r>
              <a:rPr lang="en-ZA" sz="2400" b="1" dirty="0" smtClean="0"/>
              <a:t>Part </a:t>
            </a:r>
            <a:r>
              <a:rPr lang="en-ZA" sz="2400" b="1" dirty="0"/>
              <a:t>B: </a:t>
            </a:r>
            <a:r>
              <a:rPr lang="en-ZA" sz="2400" b="1" dirty="0" smtClean="0"/>
              <a:t>State of Expenditure as </a:t>
            </a:r>
            <a:r>
              <a:rPr lang="en-ZA" sz="2400" b="1" dirty="0"/>
              <a:t>a</a:t>
            </a:r>
            <a:r>
              <a:rPr lang="en-ZA" sz="2400" b="1" dirty="0" smtClean="0"/>
              <a:t>t 31 January 2016</a:t>
            </a:r>
          </a:p>
          <a:p>
            <a:pPr marL="0" indent="0">
              <a:buFont typeface="Arial" panose="020B0604020202020204" pitchFamily="34" charset="0"/>
              <a:buNone/>
              <a:defRPr/>
            </a:pPr>
            <a:endParaRPr lang="en-ZA"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61975"/>
          </a:xfrm>
          <a:solidFill>
            <a:srgbClr val="FFC000"/>
          </a:solidFill>
        </p:spPr>
        <p:txBody>
          <a:bodyPr/>
          <a:lstStyle/>
          <a:p>
            <a:pPr algn="l" eaLnBrk="1" hangingPunct="1">
              <a:defRPr/>
            </a:pPr>
            <a:r>
              <a:rPr lang="en-ZA" sz="1800" dirty="0">
                <a:effectLst/>
              </a:rPr>
              <a:t>PROGRESS ON THE ACHIEVEMENT </a:t>
            </a:r>
            <a:r>
              <a:rPr lang="en-ZA" sz="1800" dirty="0" smtClean="0">
                <a:effectLst/>
              </a:rPr>
              <a:t>OF </a:t>
            </a:r>
            <a:r>
              <a:rPr lang="en-ZA" sz="1800" dirty="0">
                <a:effectLst/>
              </a:rPr>
              <a:t>PREDETERMINED OBJECTIVES</a:t>
            </a:r>
          </a:p>
        </p:txBody>
      </p:sp>
      <p:sp>
        <p:nvSpPr>
          <p:cNvPr id="29699" name="Slide Number Placeholder 2"/>
          <p:cNvSpPr>
            <a:spLocks noGrp="1"/>
          </p:cNvSpPr>
          <p:nvPr>
            <p:ph type="sldNum" sz="quarter" idx="11"/>
          </p:nvPr>
        </p:nvSpPr>
        <p:spPr bwMode="auto">
          <a:xfrm>
            <a:off x="8686800" y="64928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20</a:t>
            </a:fld>
            <a:endParaRPr lang="en-ZA" altLang="en-US" sz="16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1528931870"/>
              </p:ext>
            </p:extLst>
          </p:nvPr>
        </p:nvGraphicFramePr>
        <p:xfrm>
          <a:off x="107504" y="1170732"/>
          <a:ext cx="8928991" cy="3809111"/>
        </p:xfrm>
        <a:graphic>
          <a:graphicData uri="http://schemas.openxmlformats.org/drawingml/2006/table">
            <a:tbl>
              <a:tblPr firstRow="1" firstCol="1" bandRow="1">
                <a:tableStyleId>{5940675A-B579-460E-94D1-54222C63F5DA}</a:tableStyleId>
              </a:tblPr>
              <a:tblGrid>
                <a:gridCol w="1678956"/>
                <a:gridCol w="3052647"/>
                <a:gridCol w="2442117"/>
                <a:gridCol w="1755271"/>
              </a:tblGrid>
              <a:tr h="333375">
                <a:tc>
                  <a:txBody>
                    <a:bodyPr/>
                    <a:lstStyle/>
                    <a:p>
                      <a:pPr algn="just">
                        <a:lnSpc>
                          <a:spcPct val="150000"/>
                        </a:lnSpc>
                        <a:spcAft>
                          <a:spcPts val="800"/>
                        </a:spcAft>
                      </a:pPr>
                      <a:r>
                        <a:rPr lang="en-ZA" sz="1200" b="1" dirty="0">
                          <a:effectLst/>
                        </a:rPr>
                        <a:t>Annual Target</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gn="just">
                        <a:lnSpc>
                          <a:spcPct val="150000"/>
                        </a:lnSpc>
                        <a:spcAft>
                          <a:spcPts val="800"/>
                        </a:spcAft>
                      </a:pPr>
                      <a:r>
                        <a:rPr lang="en-ZA" sz="1200" b="1" dirty="0" smtClean="0">
                          <a:effectLst/>
                        </a:rPr>
                        <a:t>Q3 Targets</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nSpc>
                          <a:spcPct val="107000"/>
                        </a:lnSpc>
                        <a:spcAft>
                          <a:spcPts val="0"/>
                        </a:spcAft>
                      </a:pPr>
                      <a:r>
                        <a:rPr lang="en-ZA" sz="1200" b="1" dirty="0">
                          <a:effectLst/>
                        </a:rPr>
                        <a:t> </a:t>
                      </a:r>
                      <a:r>
                        <a:rPr lang="en-ZA" sz="1200" b="1" dirty="0" smtClean="0">
                          <a:effectLst/>
                        </a:rPr>
                        <a:t>Cumulative progress (Q1</a:t>
                      </a:r>
                      <a:r>
                        <a:rPr lang="en-ZA" sz="1200" b="1" baseline="0" dirty="0" smtClean="0">
                          <a:effectLst/>
                        </a:rPr>
                        <a:t> to Q3)</a:t>
                      </a:r>
                      <a:r>
                        <a:rPr lang="en-ZA" sz="1200" b="1" dirty="0" smtClean="0">
                          <a:effectLst/>
                        </a:rPr>
                        <a:t> </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AC93E"/>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ZA" sz="1200" b="1" dirty="0" smtClean="0">
                          <a:effectLst/>
                        </a:rPr>
                        <a:t> Likelihood of Achievement</a:t>
                      </a:r>
                    </a:p>
                    <a:p>
                      <a:pPr marL="0" marR="0" indent="0" algn="ctr" defTabSz="457200" rtl="0" eaLnBrk="1" fontAlgn="auto" latinLnBrk="0" hangingPunct="1">
                        <a:lnSpc>
                          <a:spcPct val="107000"/>
                        </a:lnSpc>
                        <a:spcBef>
                          <a:spcPts val="0"/>
                        </a:spcBef>
                        <a:spcAft>
                          <a:spcPts val="0"/>
                        </a:spcAft>
                        <a:buClrTx/>
                        <a:buSzTx/>
                        <a:buFontTx/>
                        <a:buNone/>
                        <a:tabLst/>
                        <a:defRPr/>
                      </a:pPr>
                      <a:r>
                        <a:rPr lang="en-ZA" sz="1200" b="1" dirty="0" smtClean="0">
                          <a:effectLst/>
                        </a:rPr>
                        <a:t>4</a:t>
                      </a:r>
                      <a:r>
                        <a:rPr lang="en-ZA" sz="1200" b="1" baseline="30000" dirty="0" smtClean="0">
                          <a:effectLst/>
                        </a:rPr>
                        <a:t>th</a:t>
                      </a:r>
                      <a:r>
                        <a:rPr lang="en-ZA" sz="1200" b="1" dirty="0" smtClean="0">
                          <a:effectLst/>
                        </a:rPr>
                        <a:t> Quarter Target</a:t>
                      </a:r>
                    </a:p>
                  </a:txBody>
                  <a:tcPr marL="68580" marR="68580" marT="0" marB="0">
                    <a:solidFill>
                      <a:srgbClr val="EAC93E"/>
                    </a:solidFill>
                  </a:tcPr>
                </a:tc>
              </a:tr>
              <a:tr h="0">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5.1.7 Amend Local Government Laws Amendment Bill</a:t>
                      </a:r>
                      <a:endParaRPr lang="en-ZA" sz="1200" dirty="0" smtClean="0">
                        <a:effectLst/>
                      </a:endParaRPr>
                    </a:p>
                    <a:p>
                      <a:pPr algn="l">
                        <a:lnSpc>
                          <a:spcPct val="150000"/>
                        </a:lnSpc>
                        <a:spcAft>
                          <a:spcPts val="800"/>
                        </a:spcAft>
                      </a:pPr>
                      <a:endParaRPr lang="en-ZA" sz="105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800"/>
                        </a:spcAft>
                      </a:pPr>
                      <a:r>
                        <a:rPr lang="en-ZA" sz="1050" kern="1200" dirty="0" smtClean="0">
                          <a:effectLst/>
                        </a:rPr>
                        <a:t>5.1.7 Certification by Chief State Law Adviser introduce the Local Government Laws Amendment Bill into Parliament</a:t>
                      </a:r>
                    </a:p>
                    <a:p>
                      <a:pPr marL="0" marR="0" indent="0" algn="l" defTabSz="457200" rtl="0" eaLnBrk="1" fontAlgn="auto" latinLnBrk="0" hangingPunct="1">
                        <a:lnSpc>
                          <a:spcPct val="107000"/>
                        </a:lnSpc>
                        <a:spcBef>
                          <a:spcPts val="0"/>
                        </a:spcBef>
                        <a:spcAft>
                          <a:spcPts val="800"/>
                        </a:spcAft>
                        <a:buClrTx/>
                        <a:buSzTx/>
                        <a:buFontTx/>
                        <a:buNone/>
                        <a:tabLst/>
                        <a:defRPr/>
                      </a:pPr>
                      <a:r>
                        <a:rPr lang="en-ZA" sz="1050" kern="1200" dirty="0" smtClean="0">
                          <a:effectLst/>
                        </a:rPr>
                        <a:t>Local Government Laws Amendment Bill presented to Cabinet</a:t>
                      </a:r>
                      <a:endParaRPr lang="en-ZA" sz="1050" kern="1200" dirty="0" smtClean="0">
                        <a:solidFill>
                          <a:schemeClr val="dk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Pre-certification obtained from the OCSLA. The LGLAB has been changed to the Municipal Structures Amendment Bill.</a:t>
                      </a:r>
                      <a:endParaRPr lang="en-ZA" sz="1200" dirty="0" smtClean="0">
                        <a:effectLst/>
                      </a:endParaRPr>
                    </a:p>
                    <a:p>
                      <a:pPr marL="0" marR="0" indent="0" algn="l" defTabSz="457200" rtl="0" eaLnBrk="1" fontAlgn="auto" latinLnBrk="0" hangingPunct="1">
                        <a:lnSpc>
                          <a:spcPct val="150000"/>
                        </a:lnSpc>
                        <a:spcBef>
                          <a:spcPts val="0"/>
                        </a:spcBef>
                        <a:spcAft>
                          <a:spcPts val="0"/>
                        </a:spcAft>
                        <a:buClrTx/>
                        <a:buSzTx/>
                        <a:buFontTx/>
                        <a:buNone/>
                        <a:tabLst/>
                        <a:defRPr/>
                      </a:pP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Likely to be achieved </a:t>
                      </a:r>
                      <a:endParaRPr lang="en-ZA" sz="600" b="1" dirty="0" smtClean="0">
                        <a:effectLst/>
                      </a:endParaRPr>
                    </a:p>
                  </a:txBody>
                  <a:tcPr marL="68580" marR="68580" marT="0" marB="0"/>
                </a:tc>
              </a:tr>
              <a:tr h="0">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5.1.8 Progress on concept paper and business plan to establish a local government skills development institute (Local Government Learning Centre)</a:t>
                      </a:r>
                    </a:p>
                    <a:p>
                      <a:pPr marL="0" marR="0" indent="0" algn="l" defTabSz="457200" rtl="0" eaLnBrk="1" fontAlgn="auto" latinLnBrk="0" hangingPunct="1">
                        <a:lnSpc>
                          <a:spcPct val="150000"/>
                        </a:lnSpc>
                        <a:spcBef>
                          <a:spcPts val="0"/>
                        </a:spcBef>
                        <a:spcAft>
                          <a:spcPts val="800"/>
                        </a:spcAft>
                        <a:buClrTx/>
                        <a:buSzTx/>
                        <a:buFontTx/>
                        <a:buNone/>
                        <a:tabLst/>
                        <a:defRPr/>
                      </a:pPr>
                      <a:endParaRPr lang="en-ZA" sz="1050" dirty="0" smtClean="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effectLst/>
                        </a:rPr>
                        <a:t>5.1.8 Local Government Skills Development Institute (Local Government Learning Centre) launched Alignment and incorporation of existing management training programmes into the institute (Learning Centre) including roll-out Design and curriculum development of training programmes)</a:t>
                      </a:r>
                      <a:endParaRPr lang="en-ZA" sz="1050" kern="1200" dirty="0" smtClean="0">
                        <a:solidFill>
                          <a:schemeClr val="tx1"/>
                        </a:solidFill>
                        <a:effectLst/>
                        <a:latin typeface="+mn-lt"/>
                        <a:ea typeface="+mn-ea"/>
                        <a:cs typeface="+mn-cs"/>
                      </a:endParaRPr>
                    </a:p>
                  </a:txBody>
                  <a:tcPr marL="30988" marR="30988"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effectLst/>
                        </a:rPr>
                        <a:t>Discussion are planned with SALGA and DPSA</a:t>
                      </a:r>
                      <a:r>
                        <a:rPr lang="en-ZA" sz="1050" kern="1200" baseline="0" dirty="0" smtClean="0">
                          <a:effectLst/>
                        </a:rPr>
                        <a:t> to eliminate duplications and find common ground for a more effective Learning centre and the correct placement thereof</a:t>
                      </a:r>
                      <a:endParaRPr lang="en-ZA" sz="105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Unlikely to be achieved </a:t>
                      </a:r>
                      <a:endParaRPr lang="en-ZA" sz="600" b="1" dirty="0" smtClean="0">
                        <a:effectLst/>
                      </a:endParaRPr>
                    </a:p>
                    <a:p>
                      <a:pPr algn="l">
                        <a:lnSpc>
                          <a:spcPct val="150000"/>
                        </a:lnSpc>
                        <a:spcAft>
                          <a:spcPts val="0"/>
                        </a:spcAft>
                      </a:pPr>
                      <a:r>
                        <a:rPr lang="en-ZA" sz="1050" kern="1200" dirty="0" smtClean="0">
                          <a:effectLst/>
                        </a:rPr>
                        <a:t>This project will</a:t>
                      </a:r>
                      <a:r>
                        <a:rPr lang="en-ZA" sz="1050" kern="1200" baseline="0" dirty="0" smtClean="0">
                          <a:effectLst/>
                        </a:rPr>
                        <a:t> be partially achieved by the end of the financial year</a:t>
                      </a:r>
                      <a:endParaRPr lang="en-ZA" sz="1050" kern="1200" dirty="0">
                        <a:solidFill>
                          <a:schemeClr val="tx1"/>
                        </a:solidFill>
                        <a:effectLst/>
                        <a:latin typeface="+mn-lt"/>
                        <a:ea typeface="+mn-ea"/>
                        <a:cs typeface="+mn-cs"/>
                      </a:endParaRPr>
                    </a:p>
                  </a:txBody>
                  <a:tcPr marL="68580" marR="68580" marT="0" marB="0"/>
                </a:tc>
              </a:tr>
            </a:tbl>
          </a:graphicData>
        </a:graphic>
      </p:graphicFrame>
      <p:pic>
        <p:nvPicPr>
          <p:cNvPr id="7" name="Picture 1" descr="[lang_yellow]"/>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904057" y="4578386"/>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lang_green]"/>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948264" y="2566098"/>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94888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61975"/>
          </a:xfrm>
          <a:solidFill>
            <a:srgbClr val="FFC000"/>
          </a:solidFill>
        </p:spPr>
        <p:txBody>
          <a:bodyPr/>
          <a:lstStyle/>
          <a:p>
            <a:pPr algn="l" eaLnBrk="1" hangingPunct="1">
              <a:defRPr/>
            </a:pPr>
            <a:r>
              <a:rPr lang="en-ZA" sz="1800" dirty="0">
                <a:effectLst/>
              </a:rPr>
              <a:t>PROGRESS ON THE ACHIEVEMENT </a:t>
            </a:r>
            <a:r>
              <a:rPr lang="en-ZA" sz="1800" dirty="0" smtClean="0">
                <a:effectLst/>
              </a:rPr>
              <a:t>OF </a:t>
            </a:r>
            <a:r>
              <a:rPr lang="en-ZA" sz="1800" dirty="0">
                <a:effectLst/>
              </a:rPr>
              <a:t>PREDETERMINED OBJECTIVES</a:t>
            </a:r>
          </a:p>
        </p:txBody>
      </p:sp>
      <p:sp>
        <p:nvSpPr>
          <p:cNvPr id="29699" name="Slide Number Placeholder 2"/>
          <p:cNvSpPr>
            <a:spLocks noGrp="1"/>
          </p:cNvSpPr>
          <p:nvPr>
            <p:ph type="sldNum" sz="quarter" idx="11"/>
          </p:nvPr>
        </p:nvSpPr>
        <p:spPr bwMode="auto">
          <a:xfrm>
            <a:off x="8686800" y="64928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21</a:t>
            </a:fld>
            <a:endParaRPr lang="en-ZA" altLang="en-US" sz="16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3875381028"/>
              </p:ext>
            </p:extLst>
          </p:nvPr>
        </p:nvGraphicFramePr>
        <p:xfrm>
          <a:off x="107504" y="1469105"/>
          <a:ext cx="8928992" cy="4174871"/>
        </p:xfrm>
        <a:graphic>
          <a:graphicData uri="http://schemas.openxmlformats.org/drawingml/2006/table">
            <a:tbl>
              <a:tblPr firstRow="1" firstCol="1" bandRow="1">
                <a:tableStyleId>{5940675A-B579-460E-94D1-54222C63F5DA}</a:tableStyleId>
              </a:tblPr>
              <a:tblGrid>
                <a:gridCol w="1931303"/>
                <a:gridCol w="2113454"/>
                <a:gridCol w="2900015"/>
                <a:gridCol w="1984220"/>
              </a:tblGrid>
              <a:tr h="333375">
                <a:tc>
                  <a:txBody>
                    <a:bodyPr/>
                    <a:lstStyle/>
                    <a:p>
                      <a:pPr algn="just">
                        <a:lnSpc>
                          <a:spcPct val="150000"/>
                        </a:lnSpc>
                        <a:spcAft>
                          <a:spcPts val="800"/>
                        </a:spcAft>
                      </a:pPr>
                      <a:r>
                        <a:rPr lang="en-ZA" sz="1200" b="1" dirty="0">
                          <a:effectLst/>
                        </a:rPr>
                        <a:t>Annual Target</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gn="just">
                        <a:lnSpc>
                          <a:spcPct val="150000"/>
                        </a:lnSpc>
                        <a:spcAft>
                          <a:spcPts val="800"/>
                        </a:spcAft>
                      </a:pPr>
                      <a:r>
                        <a:rPr lang="en-ZA" sz="1200" b="1" dirty="0" smtClean="0">
                          <a:effectLst/>
                        </a:rPr>
                        <a:t>Q3 Targets</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nSpc>
                          <a:spcPct val="107000"/>
                        </a:lnSpc>
                        <a:spcAft>
                          <a:spcPts val="0"/>
                        </a:spcAft>
                      </a:pPr>
                      <a:r>
                        <a:rPr lang="en-ZA" sz="1200" b="1" dirty="0">
                          <a:effectLst/>
                        </a:rPr>
                        <a:t> </a:t>
                      </a:r>
                      <a:r>
                        <a:rPr lang="en-ZA" sz="1200" b="1" dirty="0" smtClean="0">
                          <a:effectLst/>
                        </a:rPr>
                        <a:t>Cumulative progress (Q1</a:t>
                      </a:r>
                      <a:r>
                        <a:rPr lang="en-ZA" sz="1200" b="1" baseline="0" dirty="0" smtClean="0">
                          <a:effectLst/>
                        </a:rPr>
                        <a:t> to Q3)</a:t>
                      </a:r>
                      <a:r>
                        <a:rPr lang="en-ZA" sz="1200" b="1" dirty="0" smtClean="0">
                          <a:effectLst/>
                        </a:rPr>
                        <a:t> </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AC93E"/>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ZA" sz="1200" b="1" dirty="0" smtClean="0">
                          <a:effectLst/>
                        </a:rPr>
                        <a:t> Likelihood of Achievement</a:t>
                      </a:r>
                    </a:p>
                    <a:p>
                      <a:pPr marL="0" marR="0" indent="0" algn="ctr" defTabSz="457200" rtl="0" eaLnBrk="1" fontAlgn="auto" latinLnBrk="0" hangingPunct="1">
                        <a:lnSpc>
                          <a:spcPct val="107000"/>
                        </a:lnSpc>
                        <a:spcBef>
                          <a:spcPts val="0"/>
                        </a:spcBef>
                        <a:spcAft>
                          <a:spcPts val="0"/>
                        </a:spcAft>
                        <a:buClrTx/>
                        <a:buSzTx/>
                        <a:buFontTx/>
                        <a:buNone/>
                        <a:tabLst/>
                        <a:defRPr/>
                      </a:pPr>
                      <a:r>
                        <a:rPr lang="en-ZA" sz="1200" b="1" dirty="0" smtClean="0">
                          <a:effectLst/>
                        </a:rPr>
                        <a:t>4</a:t>
                      </a:r>
                      <a:r>
                        <a:rPr lang="en-ZA" sz="1200" b="1" baseline="30000" dirty="0" smtClean="0">
                          <a:effectLst/>
                        </a:rPr>
                        <a:t>th</a:t>
                      </a:r>
                      <a:r>
                        <a:rPr lang="en-ZA" sz="1200" b="1" dirty="0" smtClean="0">
                          <a:effectLst/>
                        </a:rPr>
                        <a:t> Quarter Target</a:t>
                      </a:r>
                    </a:p>
                  </a:txBody>
                  <a:tcPr marL="68580" marR="68580" marT="0" marB="0">
                    <a:solidFill>
                      <a:srgbClr val="EAC93E"/>
                    </a:solidFill>
                  </a:tcPr>
                </a:tc>
              </a:tr>
              <a:tr h="0">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5.1.9 Capacity building strategies and interventions plans for councillors and officials implemented</a:t>
                      </a:r>
                    </a:p>
                    <a:p>
                      <a:pPr algn="l">
                        <a:lnSpc>
                          <a:spcPct val="150000"/>
                        </a:lnSpc>
                        <a:spcAft>
                          <a:spcPts val="800"/>
                        </a:spcAft>
                      </a:pPr>
                      <a:endParaRPr lang="en-ZA" sz="105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ts val="1500"/>
                        </a:lnSpc>
                        <a:spcBef>
                          <a:spcPts val="0"/>
                        </a:spcBef>
                        <a:spcAft>
                          <a:spcPts val="0"/>
                        </a:spcAft>
                        <a:buClrTx/>
                        <a:buSzTx/>
                        <a:buFontTx/>
                        <a:buNone/>
                        <a:tabLst/>
                        <a:defRPr/>
                      </a:pPr>
                      <a:r>
                        <a:rPr lang="en-ZA" sz="1050" kern="1200" dirty="0" smtClean="0">
                          <a:effectLst/>
                        </a:rPr>
                        <a:t>5.1.9 Capacity building strategies and intervention plans for Councillors and Officials implemented, progress monitored and reported</a:t>
                      </a:r>
                    </a:p>
                    <a:p>
                      <a:pPr>
                        <a:lnSpc>
                          <a:spcPts val="1500"/>
                        </a:lnSpc>
                        <a:spcAft>
                          <a:spcPts val="0"/>
                        </a:spcAft>
                      </a:pPr>
                      <a:endParaRPr lang="en-ZA" sz="1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30988" marR="30988"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A draft National Capacity Building Framework</a:t>
                      </a:r>
                      <a:r>
                        <a:rPr lang="en-ZA" sz="1050" baseline="0" dirty="0" smtClean="0">
                          <a:effectLst/>
                        </a:rPr>
                        <a:t> </a:t>
                      </a:r>
                      <a:r>
                        <a:rPr lang="en-ZA" sz="1050" dirty="0" smtClean="0">
                          <a:effectLst/>
                        </a:rPr>
                        <a:t>(NCBF) Model incorporating capacity building strategy for both elected and appointed officials</a:t>
                      </a:r>
                      <a:r>
                        <a:rPr lang="en-ZA" sz="1050" baseline="0" dirty="0" smtClean="0">
                          <a:effectLst/>
                        </a:rPr>
                        <a:t> developed for further consultation</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Unlikely to be achieved </a:t>
                      </a:r>
                      <a:endParaRPr lang="en-ZA" sz="600" b="1" dirty="0" smtClean="0">
                        <a:effectLst/>
                      </a:endParaRPr>
                    </a:p>
                    <a:p>
                      <a:pPr algn="l">
                        <a:lnSpc>
                          <a:spcPct val="150000"/>
                        </a:lnSpc>
                        <a:spcAft>
                          <a:spcPts val="0"/>
                        </a:spcAft>
                      </a:pPr>
                      <a:r>
                        <a:rPr lang="en-ZA" sz="1050" kern="1200" dirty="0" smtClean="0">
                          <a:effectLst/>
                        </a:rPr>
                        <a:t>The strategy will be implemented in the next financial year</a:t>
                      </a:r>
                    </a:p>
                    <a:p>
                      <a:pPr algn="l">
                        <a:lnSpc>
                          <a:spcPct val="150000"/>
                        </a:lnSpc>
                        <a:spcAft>
                          <a:spcPts val="0"/>
                        </a:spcAft>
                      </a:pPr>
                      <a:endParaRPr lang="en-ZA" sz="1050" dirty="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5.1.10 Batho Pele Service Standards Framework for Local Government adopted and implemented</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ts val="1500"/>
                        </a:lnSpc>
                        <a:spcAft>
                          <a:spcPts val="0"/>
                        </a:spcAft>
                      </a:pPr>
                      <a:r>
                        <a:rPr lang="en-ZA" sz="1050" dirty="0" smtClean="0">
                          <a:effectLst/>
                        </a:rPr>
                        <a:t>At least 6 provinces fully implementing Batho Pele Service Standards Framework for Local Government</a:t>
                      </a:r>
                      <a:endParaRPr lang="en-ZA" sz="1100" dirty="0" smtClean="0">
                        <a:effectLst/>
                      </a:endParaRPr>
                    </a:p>
                    <a:p>
                      <a:pPr>
                        <a:lnSpc>
                          <a:spcPts val="1500"/>
                        </a:lnSpc>
                        <a:spcAft>
                          <a:spcPts val="0"/>
                        </a:spcAft>
                      </a:pPr>
                      <a:r>
                        <a:rPr lang="en-ZA" sz="1050" dirty="0" smtClean="0">
                          <a:effectLst/>
                        </a:rPr>
                        <a:t>Agenda and presentations for the development of Batho Pele service standards framework for local government in Limpopo</a:t>
                      </a:r>
                    </a:p>
                    <a:p>
                      <a:pPr marL="0" marR="0" indent="0" algn="l" defTabSz="457200" rtl="0" eaLnBrk="1" fontAlgn="auto" latinLnBrk="0" hangingPunct="1">
                        <a:lnSpc>
                          <a:spcPts val="1500"/>
                        </a:lnSpc>
                        <a:spcBef>
                          <a:spcPts val="0"/>
                        </a:spcBef>
                        <a:spcAft>
                          <a:spcPts val="0"/>
                        </a:spcAft>
                        <a:buClrTx/>
                        <a:buSzTx/>
                        <a:buFontTx/>
                        <a:buNone/>
                        <a:tabLst/>
                        <a:defRPr/>
                      </a:pPr>
                      <a:r>
                        <a:rPr lang="en-ZA" sz="1100" dirty="0" smtClean="0">
                          <a:effectLst/>
                        </a:rPr>
                        <a:t>all 9 provinces fully implementing Batho Pele Service Standards Framework for Local Government</a:t>
                      </a:r>
                      <a:endParaRPr lang="en-ZA"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Four (4) provinces (KwaZulu-Natal, Gauteng, Western Cape and Limpopo) developed the Batho Pele Service Standards and supported municipalities to develop Batho Pele Service Charters.</a:t>
                      </a:r>
                      <a:r>
                        <a:rPr lang="en-ZA" sz="1050" baseline="0" dirty="0" smtClean="0">
                          <a:effectLst/>
                        </a:rPr>
                        <a:t> This is in addition to the three provinces supported in the first six months of the financial year. </a:t>
                      </a: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Likely to be achieved </a:t>
                      </a:r>
                      <a:endParaRPr lang="en-ZA" sz="600" b="1" dirty="0" smtClean="0">
                        <a:effectLst/>
                      </a:endParaRPr>
                    </a:p>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effectLst/>
                        </a:rPr>
                        <a:t>The project will be achieved against the target. Nine  Municipalities that fully implemented </a:t>
                      </a:r>
                      <a:r>
                        <a:rPr lang="en-ZA" sz="1050" kern="1200" dirty="0" err="1" smtClean="0">
                          <a:effectLst/>
                        </a:rPr>
                        <a:t>Batho</a:t>
                      </a:r>
                      <a:r>
                        <a:rPr lang="en-ZA" sz="1050" kern="1200" dirty="0" smtClean="0">
                          <a:effectLst/>
                        </a:rPr>
                        <a:t> Pele service standards framework for Local Government</a:t>
                      </a:r>
                      <a:endParaRPr lang="en-ZA" sz="1050" kern="1200" dirty="0">
                        <a:solidFill>
                          <a:schemeClr val="tx1"/>
                        </a:solidFill>
                        <a:effectLst/>
                        <a:latin typeface="+mn-lt"/>
                        <a:ea typeface="+mn-ea"/>
                        <a:cs typeface="+mn-cs"/>
                      </a:endParaRPr>
                    </a:p>
                  </a:txBody>
                  <a:tcPr marL="68580" marR="68580" marT="0" marB="0"/>
                </a:tc>
              </a:tr>
            </a:tbl>
          </a:graphicData>
        </a:graphic>
      </p:graphicFrame>
      <p:pic>
        <p:nvPicPr>
          <p:cNvPr id="6"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687264" y="5076799"/>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lang_yellow]"/>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687264" y="2908176"/>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29157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61975"/>
          </a:xfrm>
          <a:solidFill>
            <a:srgbClr val="FFC000"/>
          </a:solidFill>
        </p:spPr>
        <p:txBody>
          <a:bodyPr/>
          <a:lstStyle/>
          <a:p>
            <a:pPr algn="l" eaLnBrk="1" hangingPunct="1">
              <a:defRPr/>
            </a:pPr>
            <a:r>
              <a:rPr lang="en-ZA" sz="1800" dirty="0">
                <a:effectLst/>
              </a:rPr>
              <a:t>PROGRESS ON THE ACHIEVEMENT </a:t>
            </a:r>
            <a:r>
              <a:rPr lang="en-ZA" sz="1800" dirty="0" smtClean="0">
                <a:effectLst/>
              </a:rPr>
              <a:t>OF </a:t>
            </a:r>
            <a:r>
              <a:rPr lang="en-ZA" sz="1800" dirty="0">
                <a:effectLst/>
              </a:rPr>
              <a:t>PREDETERMINED OBJECTIVES</a:t>
            </a:r>
          </a:p>
        </p:txBody>
      </p:sp>
      <p:sp>
        <p:nvSpPr>
          <p:cNvPr id="29699" name="Slide Number Placeholder 2"/>
          <p:cNvSpPr>
            <a:spLocks noGrp="1"/>
          </p:cNvSpPr>
          <p:nvPr>
            <p:ph type="sldNum" sz="quarter" idx="11"/>
          </p:nvPr>
        </p:nvSpPr>
        <p:spPr bwMode="auto">
          <a:xfrm>
            <a:off x="8686800" y="64928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22</a:t>
            </a:fld>
            <a:endParaRPr lang="en-ZA" altLang="en-US" sz="16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373323308"/>
              </p:ext>
            </p:extLst>
          </p:nvPr>
        </p:nvGraphicFramePr>
        <p:xfrm>
          <a:off x="143507" y="883762"/>
          <a:ext cx="8856985" cy="4883720"/>
        </p:xfrm>
        <a:graphic>
          <a:graphicData uri="http://schemas.openxmlformats.org/drawingml/2006/table">
            <a:tbl>
              <a:tblPr firstRow="1" firstCol="1" bandRow="1">
                <a:tableStyleId>{5940675A-B579-460E-94D1-54222C63F5DA}</a:tableStyleId>
              </a:tblPr>
              <a:tblGrid>
                <a:gridCol w="2043920"/>
                <a:gridCol w="1700496"/>
                <a:gridCol w="3144351"/>
                <a:gridCol w="1968218"/>
              </a:tblGrid>
              <a:tr h="333375">
                <a:tc>
                  <a:txBody>
                    <a:bodyPr/>
                    <a:lstStyle/>
                    <a:p>
                      <a:pPr algn="just">
                        <a:lnSpc>
                          <a:spcPct val="150000"/>
                        </a:lnSpc>
                        <a:spcAft>
                          <a:spcPts val="800"/>
                        </a:spcAft>
                      </a:pPr>
                      <a:r>
                        <a:rPr lang="en-ZA" sz="1200" b="1" dirty="0">
                          <a:effectLst/>
                        </a:rPr>
                        <a:t>Annual Target</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gn="just">
                        <a:lnSpc>
                          <a:spcPct val="150000"/>
                        </a:lnSpc>
                        <a:spcAft>
                          <a:spcPts val="800"/>
                        </a:spcAft>
                      </a:pPr>
                      <a:r>
                        <a:rPr lang="en-ZA" sz="1200" b="1" dirty="0" smtClean="0">
                          <a:effectLst/>
                        </a:rPr>
                        <a:t>Q3 Targets</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nSpc>
                          <a:spcPct val="107000"/>
                        </a:lnSpc>
                        <a:spcAft>
                          <a:spcPts val="0"/>
                        </a:spcAft>
                      </a:pPr>
                      <a:r>
                        <a:rPr lang="en-ZA" sz="1200" b="1" dirty="0">
                          <a:effectLst/>
                        </a:rPr>
                        <a:t> </a:t>
                      </a:r>
                      <a:r>
                        <a:rPr lang="en-ZA" sz="1200" b="1" dirty="0" smtClean="0">
                          <a:effectLst/>
                        </a:rPr>
                        <a:t>Cumulative progress (Q1</a:t>
                      </a:r>
                      <a:r>
                        <a:rPr lang="en-ZA" sz="1200" b="1" baseline="0" dirty="0" smtClean="0">
                          <a:effectLst/>
                        </a:rPr>
                        <a:t> to Q3)</a:t>
                      </a:r>
                      <a:r>
                        <a:rPr lang="en-ZA" sz="1200" b="1" dirty="0" smtClean="0">
                          <a:effectLst/>
                        </a:rPr>
                        <a:t> </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AC93E"/>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ZA" sz="1200" b="1" dirty="0" smtClean="0">
                          <a:effectLst/>
                        </a:rPr>
                        <a:t> Likelihood of Achievement</a:t>
                      </a:r>
                    </a:p>
                    <a:p>
                      <a:pPr marL="0" marR="0" indent="0" algn="ctr" defTabSz="457200" rtl="0" eaLnBrk="1" fontAlgn="auto" latinLnBrk="0" hangingPunct="1">
                        <a:lnSpc>
                          <a:spcPct val="107000"/>
                        </a:lnSpc>
                        <a:spcBef>
                          <a:spcPts val="0"/>
                        </a:spcBef>
                        <a:spcAft>
                          <a:spcPts val="0"/>
                        </a:spcAft>
                        <a:buClrTx/>
                        <a:buSzTx/>
                        <a:buFontTx/>
                        <a:buNone/>
                        <a:tabLst/>
                        <a:defRPr/>
                      </a:pPr>
                      <a:r>
                        <a:rPr lang="en-ZA" sz="1200" b="1" dirty="0" smtClean="0">
                          <a:effectLst/>
                        </a:rPr>
                        <a:t>4</a:t>
                      </a:r>
                      <a:r>
                        <a:rPr lang="en-ZA" sz="1200" b="1" baseline="30000" dirty="0" smtClean="0">
                          <a:effectLst/>
                        </a:rPr>
                        <a:t>th</a:t>
                      </a:r>
                      <a:r>
                        <a:rPr lang="en-ZA" sz="1200" b="1" dirty="0" smtClean="0">
                          <a:effectLst/>
                        </a:rPr>
                        <a:t> Quarter Target</a:t>
                      </a:r>
                    </a:p>
                  </a:txBody>
                  <a:tcPr marL="68580" marR="68580" marT="0" marB="0">
                    <a:solidFill>
                      <a:srgbClr val="EAC93E"/>
                    </a:solidFill>
                  </a:tcPr>
                </a:tc>
              </a:tr>
              <a:tr h="1037235">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100" dirty="0" smtClean="0">
                          <a:effectLst/>
                        </a:rPr>
                        <a:t>5.1.11. Eight  Cities and towns supported to develop long term strategies and SDFs.</a:t>
                      </a:r>
                      <a:endParaRPr lang="en-ZA"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100" kern="1200" dirty="0" smtClean="0">
                          <a:effectLst/>
                        </a:rPr>
                        <a:t>5.1.11 (4 and 3)</a:t>
                      </a:r>
                      <a:endParaRPr lang="en-ZA" sz="110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100" dirty="0" smtClean="0">
                          <a:effectLst/>
                        </a:rPr>
                        <a:t>Approval obtained from the World Bank to support the development of a toolkit for strengthening planning in intermediate cities</a:t>
                      </a:r>
                      <a:endParaRPr lang="en-ZA"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100" b="1" kern="1200" dirty="0" smtClean="0">
                          <a:effectLst/>
                        </a:rPr>
                        <a:t>Unlikely to be achieved </a:t>
                      </a:r>
                      <a:endParaRPr lang="en-ZA" sz="700" b="1" dirty="0" smtClean="0">
                        <a:effectLst/>
                      </a:endParaRPr>
                    </a:p>
                    <a:p>
                      <a:pPr marL="0" marR="0" indent="0" algn="l" defTabSz="457200" rtl="0" eaLnBrk="1" fontAlgn="auto" latinLnBrk="0" hangingPunct="1">
                        <a:lnSpc>
                          <a:spcPct val="150000"/>
                        </a:lnSpc>
                        <a:spcBef>
                          <a:spcPts val="0"/>
                        </a:spcBef>
                        <a:spcAft>
                          <a:spcPts val="0"/>
                        </a:spcAft>
                        <a:buClrTx/>
                        <a:buSzTx/>
                        <a:buFontTx/>
                        <a:buNone/>
                        <a:tabLst/>
                        <a:defRPr/>
                      </a:pPr>
                      <a:r>
                        <a:rPr lang="en-ZA" sz="1100" dirty="0" smtClean="0">
                          <a:effectLst/>
                        </a:rPr>
                        <a:t>Projects reconceptualised to focus on the development of a toolkit for strengthening planning </a:t>
                      </a:r>
                      <a:endParaRPr lang="en-ZA"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81999">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100" dirty="0" smtClean="0">
                          <a:effectLst/>
                        </a:rPr>
                        <a:t>5.1.12. Twelve  districts supported to develop integrated development plans (IDP) that reflect sectional and spatial convergence by target date</a:t>
                      </a:r>
                      <a:endParaRPr lang="en-ZA"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800"/>
                        </a:spcAft>
                      </a:pPr>
                      <a:r>
                        <a:rPr lang="en-ZA" sz="1100" kern="1200" dirty="0" smtClean="0">
                          <a:effectLst/>
                        </a:rPr>
                        <a:t>5.1.12 Four Districts supported to develop IDP</a:t>
                      </a:r>
                      <a:endParaRPr lang="en-ZA" sz="11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100" kern="1200" dirty="0" smtClean="0">
                          <a:effectLst/>
                        </a:rPr>
                        <a:t>Engagement held with five districts in Kwa-Zulu Natal, Free State and Gauteng province (UThungulu, UMkhanyakude, Lejweleputswa, Thabo Mofutsanyane, West Rand districts) on the </a:t>
                      </a:r>
                      <a:r>
                        <a:rPr lang="en-ZA" sz="1100" dirty="0" smtClean="0">
                          <a:effectLst/>
                        </a:rPr>
                        <a:t>development of integrated development plans (IDP) that reflect sectional and spatial convergence</a:t>
                      </a:r>
                      <a:r>
                        <a:rPr lang="en-ZA" sz="1100" kern="1200" dirty="0" smtClean="0">
                          <a:effectLst/>
                        </a:rPr>
                        <a:t>.</a:t>
                      </a:r>
                      <a:r>
                        <a:rPr lang="en-ZA" sz="1100" kern="1200" baseline="0" dirty="0" smtClean="0">
                          <a:effectLst/>
                        </a:rPr>
                        <a:t> Four were supported in quarter 2</a:t>
                      </a:r>
                      <a:endParaRPr lang="en-ZA" sz="1100" kern="1200" dirty="0" smtClean="0">
                        <a:effectLst/>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100" b="1" kern="1200" dirty="0" smtClean="0">
                          <a:effectLst/>
                        </a:rPr>
                        <a:t>Likely to be achieved </a:t>
                      </a:r>
                      <a:endParaRPr lang="en-ZA" sz="700" b="1" dirty="0" smtClean="0">
                        <a:effectLst/>
                      </a:endParaRPr>
                    </a:p>
                    <a:p>
                      <a:pPr algn="l">
                        <a:lnSpc>
                          <a:spcPct val="150000"/>
                        </a:lnSpc>
                        <a:spcAft>
                          <a:spcPts val="0"/>
                        </a:spcAft>
                      </a:pPr>
                      <a:endParaRPr lang="en-ZA" sz="1100" dirty="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100" dirty="0" smtClean="0">
                          <a:effectLst/>
                          <a:latin typeface="Arial" panose="020B0604020202020204" pitchFamily="34" charset="0"/>
                          <a:ea typeface="Times New Roman" panose="02020603050405020304" pitchFamily="18" charset="0"/>
                        </a:rPr>
                        <a:t> 5.1.13 Annual Oversight Report on the state of governance</a:t>
                      </a:r>
                      <a:endParaRPr lang="en-ZA"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800"/>
                        </a:spcAft>
                      </a:pPr>
                      <a:r>
                        <a:rPr lang="en-ZA" sz="1100" kern="1200" dirty="0" smtClean="0">
                          <a:solidFill>
                            <a:schemeClr val="tx1"/>
                          </a:solidFill>
                          <a:effectLst/>
                          <a:latin typeface="Arial" panose="020B0604020202020204" pitchFamily="34" charset="0"/>
                          <a:ea typeface="Times New Roman" panose="02020603050405020304" pitchFamily="18" charset="0"/>
                          <a:cs typeface="+mn-cs"/>
                        </a:rPr>
                        <a:t>Oversight Report </a:t>
                      </a:r>
                      <a:endParaRPr lang="en-ZA" sz="11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100" kern="1200" dirty="0" smtClean="0">
                          <a:solidFill>
                            <a:schemeClr val="tx1"/>
                          </a:solidFill>
                          <a:effectLst/>
                          <a:latin typeface="Arial" panose="020B0604020202020204" pitchFamily="34" charset="0"/>
                          <a:ea typeface="Times New Roman" panose="02020603050405020304" pitchFamily="18" charset="0"/>
                          <a:cs typeface="+mn-cs"/>
                        </a:rPr>
                        <a:t>The initiative to develop an Annual Oversight Report on the state of governance has not been done, however the report on State of Local Government will give insight in the state of governance of municipalities</a:t>
                      </a:r>
                      <a:endParaRPr lang="en-ZA" sz="1100" kern="1200" dirty="0">
                        <a:solidFill>
                          <a:schemeClr val="tx1"/>
                        </a:solidFill>
                        <a:effectLst/>
                        <a:latin typeface="Arial" panose="020B0604020202020204" pitchFamily="34" charset="0"/>
                        <a:ea typeface="Times New Roman" panose="02020603050405020304" pitchFamily="18" charset="0"/>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100" b="1" kern="1200" dirty="0" smtClean="0">
                          <a:effectLst/>
                        </a:rPr>
                        <a:t>Likely to be achieved </a:t>
                      </a:r>
                      <a:endParaRPr lang="en-ZA" sz="700" b="1" dirty="0" smtClean="0">
                        <a:effectLst/>
                      </a:endParaRPr>
                    </a:p>
                  </a:txBody>
                  <a:tcPr marL="68580" marR="68580" marT="0" marB="0"/>
                </a:tc>
              </a:tr>
            </a:tbl>
          </a:graphicData>
        </a:graphic>
      </p:graphicFrame>
      <p:pic>
        <p:nvPicPr>
          <p:cNvPr id="7" name="Picture 1" descr="[lang_yellow]"/>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677720" y="2374032"/>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lang_green]"/>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715472" y="378904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ang_green]"/>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643464" y="5356448"/>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2558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2"/>
          <p:cNvSpPr>
            <a:spLocks noGrp="1"/>
          </p:cNvSpPr>
          <p:nvPr>
            <p:ph type="sldNum" sz="quarter" idx="11"/>
          </p:nvPr>
        </p:nvSpPr>
        <p:spPr bwMode="auto">
          <a:xfrm>
            <a:off x="8594104" y="6356350"/>
            <a:ext cx="44239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1CC000DD-46FC-4EBB-AF37-E6AEF4ADC2B7}" type="slidenum">
              <a:rPr lang="en-ZA" altLang="en-US" sz="1400" b="1"/>
              <a:pPr>
                <a:spcBef>
                  <a:spcPct val="0"/>
                </a:spcBef>
                <a:buFontTx/>
                <a:buNone/>
              </a:pPr>
              <a:t>23</a:t>
            </a:fld>
            <a:endParaRPr lang="en-ZA" altLang="en-US" sz="1400" b="1" dirty="0"/>
          </a:p>
        </p:txBody>
      </p:sp>
      <p:sp>
        <p:nvSpPr>
          <p:cNvPr id="5" name="Title 1"/>
          <p:cNvSpPr>
            <a:spLocks noGrp="1"/>
          </p:cNvSpPr>
          <p:nvPr>
            <p:ph type="title"/>
          </p:nvPr>
        </p:nvSpPr>
        <p:spPr>
          <a:xfrm>
            <a:off x="0" y="0"/>
            <a:ext cx="9144000" cy="561975"/>
          </a:xfrm>
          <a:solidFill>
            <a:srgbClr val="FFC000"/>
          </a:solidFill>
        </p:spPr>
        <p:txBody>
          <a:bodyPr/>
          <a:lstStyle/>
          <a:p>
            <a:pPr algn="l" eaLnBrk="1" hangingPunct="1">
              <a:defRPr/>
            </a:pPr>
            <a:r>
              <a:rPr lang="en-ZA" sz="1800" dirty="0" smtClean="0">
                <a:effectLst/>
              </a:rPr>
              <a:t>PROGRAMME FIVE: INFRUSTRUTURE AND ECONOMIC DEVELOPMENT</a:t>
            </a:r>
            <a:endParaRPr lang="en-ZA" sz="1800" dirty="0">
              <a:effectLst/>
            </a:endParaRPr>
          </a:p>
        </p:txBody>
      </p:sp>
      <p:sp>
        <p:nvSpPr>
          <p:cNvPr id="3" name="Content Placeholder 2"/>
          <p:cNvSpPr>
            <a:spLocks noGrp="1"/>
          </p:cNvSpPr>
          <p:nvPr>
            <p:ph idx="1"/>
          </p:nvPr>
        </p:nvSpPr>
        <p:spPr>
          <a:xfrm>
            <a:off x="251520" y="999156"/>
            <a:ext cx="8621175" cy="3870004"/>
          </a:xfrm>
        </p:spPr>
        <p:txBody>
          <a:bodyPr/>
          <a:lstStyle/>
          <a:p>
            <a:pPr lvl="0">
              <a:buFont typeface="+mj-lt"/>
              <a:buAutoNum type="arabicPeriod"/>
            </a:pPr>
            <a:r>
              <a:rPr lang="en-ZA" sz="1800" dirty="0" smtClean="0"/>
              <a:t>Build accountability for performance and local government system through setting and enforcing clear performance standards by March 2019;</a:t>
            </a:r>
            <a:endParaRPr lang="en-ZA" sz="1800" dirty="0"/>
          </a:p>
          <a:p>
            <a:pPr defTabSz="914400" eaLnBrk="1" fontAlgn="auto" hangingPunct="1">
              <a:spcBef>
                <a:spcPts val="0"/>
              </a:spcBef>
              <a:spcAft>
                <a:spcPts val="0"/>
              </a:spcAft>
              <a:buFont typeface="+mj-lt"/>
              <a:buAutoNum type="arabicPeriod"/>
              <a:defRPr/>
            </a:pPr>
            <a:r>
              <a:rPr lang="en-ZA" sz="1800" kern="1200" dirty="0" smtClean="0"/>
              <a:t>Provide and maintain 1 million work opportunities through building capacity of participants and establishing strategic partnership by March 2019;</a:t>
            </a:r>
          </a:p>
          <a:p>
            <a:pPr lvl="0">
              <a:buFont typeface="+mj-lt"/>
              <a:buAutoNum type="arabicPeriod"/>
            </a:pPr>
            <a:endParaRPr lang="en-ZA" sz="1800" dirty="0"/>
          </a:p>
          <a:p>
            <a:pPr lvl="0">
              <a:buFont typeface="+mj-lt"/>
              <a:buAutoNum type="arabicPeriod"/>
            </a:pPr>
            <a:r>
              <a:rPr lang="en-ZA" sz="1800" dirty="0" smtClean="0">
                <a:latin typeface="UniversBQ-Light"/>
              </a:rPr>
              <a:t>Coordinate and implement sustainable infrastructure development and maintenance initiatives in order to improve the quality of service and extend infrastructure to unserved communities by March 2019;</a:t>
            </a:r>
          </a:p>
          <a:p>
            <a:pPr>
              <a:buFont typeface="+mj-lt"/>
              <a:buAutoNum type="arabicPeriod"/>
            </a:pPr>
            <a:r>
              <a:rPr lang="en-ZA" sz="1800" dirty="0"/>
              <a:t>Facilitate private sector through the implementation of innovative programmes that stimulate Local Economics by end March </a:t>
            </a:r>
            <a:r>
              <a:rPr lang="en-ZA" sz="1800" dirty="0" smtClean="0"/>
              <a:t>2019; and</a:t>
            </a:r>
          </a:p>
          <a:p>
            <a:pPr>
              <a:buFont typeface="+mj-lt"/>
              <a:buAutoNum type="arabicPeriod"/>
            </a:pPr>
            <a:r>
              <a:rPr lang="en-ZA" sz="1800" dirty="0"/>
              <a:t>Support the implementation of sustainable infrastructure development and maintenance initiatives in order to improve the quality of service and extend infrastructure to unserved communities by March 2019</a:t>
            </a:r>
          </a:p>
          <a:p>
            <a:pPr algn="r"/>
            <a:endParaRPr lang="en-ZA" sz="1800" dirty="0"/>
          </a:p>
          <a:p>
            <a:pPr lvl="0" algn="r"/>
            <a:endParaRPr lang="en-ZA" sz="1800" dirty="0"/>
          </a:p>
        </p:txBody>
      </p:sp>
    </p:spTree>
    <p:extLst>
      <p:ext uri="{BB962C8B-B14F-4D97-AF65-F5344CB8AC3E}">
        <p14:creationId xmlns:p14="http://schemas.microsoft.com/office/powerpoint/2010/main" val="9004529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61975"/>
          </a:xfrm>
          <a:solidFill>
            <a:srgbClr val="FFC000"/>
          </a:solidFill>
        </p:spPr>
        <p:txBody>
          <a:bodyPr/>
          <a:lstStyle/>
          <a:p>
            <a:pPr algn="l" eaLnBrk="1" hangingPunct="1">
              <a:defRPr/>
            </a:pPr>
            <a:r>
              <a:rPr lang="en-ZA" sz="1800" dirty="0">
                <a:effectLst/>
              </a:rPr>
              <a:t>PROGRESS ON THE ACHIEVEMENT </a:t>
            </a:r>
            <a:r>
              <a:rPr lang="en-ZA" sz="1800" dirty="0" smtClean="0">
                <a:effectLst/>
              </a:rPr>
              <a:t>OF </a:t>
            </a:r>
            <a:r>
              <a:rPr lang="en-ZA" sz="1800" dirty="0">
                <a:effectLst/>
              </a:rPr>
              <a:t>PREDETERMINED OBJECTIVES</a:t>
            </a:r>
          </a:p>
        </p:txBody>
      </p:sp>
      <p:sp>
        <p:nvSpPr>
          <p:cNvPr id="29699" name="Slide Number Placeholder 2"/>
          <p:cNvSpPr>
            <a:spLocks noGrp="1"/>
          </p:cNvSpPr>
          <p:nvPr>
            <p:ph type="sldNum" sz="quarter" idx="11"/>
          </p:nvPr>
        </p:nvSpPr>
        <p:spPr bwMode="auto">
          <a:xfrm>
            <a:off x="8686800" y="64928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24</a:t>
            </a:fld>
            <a:endParaRPr lang="en-ZA" altLang="en-US" sz="16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3972723462"/>
              </p:ext>
            </p:extLst>
          </p:nvPr>
        </p:nvGraphicFramePr>
        <p:xfrm>
          <a:off x="107504" y="980728"/>
          <a:ext cx="8784975" cy="4849114"/>
        </p:xfrm>
        <a:graphic>
          <a:graphicData uri="http://schemas.openxmlformats.org/drawingml/2006/table">
            <a:tbl>
              <a:tblPr firstRow="1" firstCol="1" bandRow="1">
                <a:tableStyleId>{5940675A-B579-460E-94D1-54222C63F5DA}</a:tableStyleId>
              </a:tblPr>
              <a:tblGrid>
                <a:gridCol w="1656184"/>
                <a:gridCol w="1944216"/>
                <a:gridCol w="2592288"/>
                <a:gridCol w="2592287"/>
              </a:tblGrid>
              <a:tr h="333375">
                <a:tc>
                  <a:txBody>
                    <a:bodyPr/>
                    <a:lstStyle/>
                    <a:p>
                      <a:pPr algn="just">
                        <a:lnSpc>
                          <a:spcPct val="150000"/>
                        </a:lnSpc>
                        <a:spcAft>
                          <a:spcPts val="800"/>
                        </a:spcAft>
                      </a:pPr>
                      <a:r>
                        <a:rPr lang="en-ZA" sz="1200" b="1" dirty="0">
                          <a:effectLst/>
                        </a:rPr>
                        <a:t>Annual Target</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gn="just">
                        <a:lnSpc>
                          <a:spcPct val="150000"/>
                        </a:lnSpc>
                        <a:spcAft>
                          <a:spcPts val="800"/>
                        </a:spcAft>
                      </a:pPr>
                      <a:r>
                        <a:rPr lang="en-ZA" sz="1200" b="1" dirty="0" smtClean="0">
                          <a:effectLst/>
                        </a:rPr>
                        <a:t>Q3 Targets</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nSpc>
                          <a:spcPct val="107000"/>
                        </a:lnSpc>
                        <a:spcAft>
                          <a:spcPts val="0"/>
                        </a:spcAft>
                      </a:pPr>
                      <a:r>
                        <a:rPr lang="en-ZA" sz="1200" b="1" dirty="0">
                          <a:effectLst/>
                        </a:rPr>
                        <a:t> </a:t>
                      </a:r>
                      <a:r>
                        <a:rPr lang="en-ZA" sz="1200" b="1" dirty="0" smtClean="0">
                          <a:effectLst/>
                        </a:rPr>
                        <a:t>Cumulative progress (Q1</a:t>
                      </a:r>
                      <a:r>
                        <a:rPr lang="en-ZA" sz="1200" b="1" baseline="0" dirty="0" smtClean="0">
                          <a:effectLst/>
                        </a:rPr>
                        <a:t> to Q3)</a:t>
                      </a:r>
                      <a:r>
                        <a:rPr lang="en-ZA" sz="1200" b="1" dirty="0" smtClean="0">
                          <a:effectLst/>
                        </a:rPr>
                        <a:t> </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AC93E"/>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ZA" sz="1200" b="1" dirty="0" smtClean="0">
                          <a:effectLst/>
                        </a:rPr>
                        <a:t> Likelihood of Achievement</a:t>
                      </a:r>
                    </a:p>
                    <a:p>
                      <a:pPr marL="0" marR="0" indent="0" algn="ctr" defTabSz="457200" rtl="0" eaLnBrk="1" fontAlgn="auto" latinLnBrk="0" hangingPunct="1">
                        <a:lnSpc>
                          <a:spcPct val="107000"/>
                        </a:lnSpc>
                        <a:spcBef>
                          <a:spcPts val="0"/>
                        </a:spcBef>
                        <a:spcAft>
                          <a:spcPts val="0"/>
                        </a:spcAft>
                        <a:buClrTx/>
                        <a:buSzTx/>
                        <a:buFontTx/>
                        <a:buNone/>
                        <a:tabLst/>
                        <a:defRPr/>
                      </a:pPr>
                      <a:r>
                        <a:rPr lang="en-ZA" sz="1200" b="1" dirty="0" smtClean="0">
                          <a:effectLst/>
                        </a:rPr>
                        <a:t>4</a:t>
                      </a:r>
                      <a:r>
                        <a:rPr lang="en-ZA" sz="1200" b="1" baseline="30000" dirty="0" smtClean="0">
                          <a:effectLst/>
                        </a:rPr>
                        <a:t>th</a:t>
                      </a:r>
                      <a:r>
                        <a:rPr lang="en-ZA" sz="1200" b="1" dirty="0" smtClean="0">
                          <a:effectLst/>
                        </a:rPr>
                        <a:t> Quarter Target</a:t>
                      </a:r>
                    </a:p>
                  </a:txBody>
                  <a:tcPr marL="68580" marR="68580" marT="0" marB="0">
                    <a:solidFill>
                      <a:srgbClr val="EAC93E"/>
                    </a:solidFill>
                  </a:tcPr>
                </a:tc>
              </a:tr>
              <a:tr h="0">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6.1.2 Inter- Ministerial Committee(IMC) resolutions implemented</a:t>
                      </a:r>
                      <a:endParaRPr lang="en-ZA" sz="1100" dirty="0" smtClean="0">
                        <a:effectLst/>
                      </a:endParaRPr>
                    </a:p>
                    <a:p>
                      <a:pPr algn="l">
                        <a:lnSpc>
                          <a:spcPct val="150000"/>
                        </a:lnSpc>
                        <a:spcAft>
                          <a:spcPts val="800"/>
                        </a:spcAft>
                      </a:pPr>
                      <a:endParaRPr lang="en-ZA" sz="1050" dirty="0">
                        <a:effectLst/>
                        <a:latin typeface="+mn-lt"/>
                        <a:ea typeface="Times New Roman" panose="02020603050405020304" pitchFamily="18" charset="0"/>
                      </a:endParaRPr>
                    </a:p>
                  </a:txBody>
                  <a:tcPr marL="68580" marR="68580" marT="0" marB="0"/>
                </a:tc>
                <a:tc>
                  <a:txBody>
                    <a:bodyPr/>
                    <a:lstStyle/>
                    <a:p>
                      <a:pPr marL="0" marR="0" indent="0" algn="just" defTabSz="457200" rtl="0" eaLnBrk="1" fontAlgn="auto" latinLnBrk="0" hangingPunct="1">
                        <a:lnSpc>
                          <a:spcPct val="150000"/>
                        </a:lnSpc>
                        <a:spcBef>
                          <a:spcPts val="0"/>
                        </a:spcBef>
                        <a:spcAft>
                          <a:spcPts val="800"/>
                        </a:spcAft>
                        <a:buClrTx/>
                        <a:buSzTx/>
                        <a:buFontTx/>
                        <a:buNone/>
                        <a:tabLst/>
                        <a:defRPr/>
                      </a:pPr>
                      <a:r>
                        <a:rPr lang="en-ZA" sz="1050" dirty="0" smtClean="0">
                          <a:effectLst/>
                        </a:rPr>
                        <a:t>IMC Resolutions Implemented</a:t>
                      </a:r>
                      <a:endParaRPr lang="en-ZA" sz="1100" dirty="0" smtClean="0">
                        <a:effectLst/>
                      </a:endParaRPr>
                    </a:p>
                    <a:p>
                      <a:pPr algn="just">
                        <a:lnSpc>
                          <a:spcPct val="150000"/>
                        </a:lnSpc>
                        <a:spcAft>
                          <a:spcPts val="800"/>
                        </a:spcAft>
                      </a:pPr>
                      <a:endParaRPr lang="en-ZA" sz="1050" dirty="0">
                        <a:effectLst/>
                        <a:latin typeface="+mn-lt"/>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IMC (IMTT) meetings held on 18 and 24 November 2015 Technical IMC held on 9 December 2015 In the progress of formulating a Cabinet Memorandum on the IMTT</a:t>
                      </a:r>
                      <a:endParaRPr lang="en-ZA" sz="1100" dirty="0" smtClean="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Likely to be achieved </a:t>
                      </a:r>
                      <a:endParaRPr lang="en-ZA" sz="600" b="1" dirty="0" smtClean="0">
                        <a:effectLst/>
                      </a:endParaRPr>
                    </a:p>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This project will be achieved in carrying the agenda of the IMC</a:t>
                      </a:r>
                      <a:r>
                        <a:rPr lang="en-ZA" sz="1050" baseline="0" dirty="0" smtClean="0">
                          <a:effectLst/>
                        </a:rPr>
                        <a:t> Cabinet pronouncements </a:t>
                      </a:r>
                      <a:endParaRPr lang="en-ZA" sz="1050" dirty="0">
                        <a:effectLst/>
                        <a:latin typeface="+mn-lt"/>
                        <a:ea typeface="Times New Roman" panose="02020603050405020304" pitchFamily="18" charset="0"/>
                      </a:endParaRPr>
                    </a:p>
                  </a:txBody>
                  <a:tcPr marL="68580" marR="68580" marT="0" marB="0"/>
                </a:tc>
              </a:tr>
              <a:tr h="0">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kern="1200" dirty="0" smtClean="0">
                          <a:effectLst/>
                        </a:rPr>
                        <a:t>6.1.3 </a:t>
                      </a:r>
                    </a:p>
                    <a:p>
                      <a:pPr marL="0" marR="0" lvl="1" indent="0" algn="l" defTabSz="457200" rtl="0" eaLnBrk="1" fontAlgn="auto" latinLnBrk="0" hangingPunct="1">
                        <a:lnSpc>
                          <a:spcPct val="107000"/>
                        </a:lnSpc>
                        <a:spcBef>
                          <a:spcPts val="0"/>
                        </a:spcBef>
                        <a:spcAft>
                          <a:spcPts val="800"/>
                        </a:spcAft>
                        <a:buClrTx/>
                        <a:buSzTx/>
                        <a:buFontTx/>
                        <a:buNone/>
                        <a:tabLst/>
                        <a:defRPr/>
                      </a:pPr>
                      <a:r>
                        <a:rPr lang="en-ZA" sz="1050" kern="1200" dirty="0" smtClean="0">
                          <a:effectLst/>
                        </a:rPr>
                        <a:t>Identified municipalities monitored to reduce the % of households with Infrastructure but no service</a:t>
                      </a:r>
                    </a:p>
                    <a:p>
                      <a:pPr marL="0" marR="0" indent="0" algn="l" defTabSz="457200" rtl="0" eaLnBrk="1" fontAlgn="auto" latinLnBrk="0" hangingPunct="1">
                        <a:lnSpc>
                          <a:spcPct val="150000"/>
                        </a:lnSpc>
                        <a:spcBef>
                          <a:spcPts val="0"/>
                        </a:spcBef>
                        <a:spcAft>
                          <a:spcPts val="800"/>
                        </a:spcAft>
                        <a:buClrTx/>
                        <a:buSzTx/>
                        <a:buFontTx/>
                        <a:buNone/>
                        <a:tabLst/>
                        <a:defRPr/>
                      </a:pPr>
                      <a:endParaRPr lang="en-ZA" sz="1050" kern="1200" dirty="0" smtClean="0">
                        <a:solidFill>
                          <a:schemeClr val="tx1"/>
                        </a:solidFill>
                        <a:effectLst/>
                        <a:latin typeface="+mn-lt"/>
                        <a:ea typeface="+mn-ea"/>
                        <a:cs typeface="+mn-cs"/>
                      </a:endParaRPr>
                    </a:p>
                  </a:txBody>
                  <a:tcPr marL="68580" marR="68580" marT="0" marB="0"/>
                </a:tc>
                <a:tc>
                  <a:txBody>
                    <a:bodyPr/>
                    <a:lstStyle/>
                    <a:p>
                      <a:pPr marL="0" marR="0" lvl="1" indent="0" algn="l" defTabSz="457200" rtl="0" eaLnBrk="1" fontAlgn="auto" latinLnBrk="0" hangingPunct="1">
                        <a:lnSpc>
                          <a:spcPct val="107000"/>
                        </a:lnSpc>
                        <a:spcBef>
                          <a:spcPts val="0"/>
                        </a:spcBef>
                        <a:spcAft>
                          <a:spcPts val="800"/>
                        </a:spcAft>
                        <a:buClrTx/>
                        <a:buSzTx/>
                        <a:buFontTx/>
                        <a:buNone/>
                        <a:tabLst/>
                        <a:defRPr/>
                      </a:pPr>
                      <a:r>
                        <a:rPr lang="en-ZA" sz="1050" kern="1200" dirty="0" smtClean="0">
                          <a:effectLst/>
                        </a:rPr>
                        <a:t>Identified municipalities monitored to reduce the % of households with Infrastructure but no service</a:t>
                      </a: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effectLst/>
                        </a:rPr>
                        <a:t>1 of 27 Districts Municipality assessments concluded and those for Amatole DM, Sekhukhune, Umzinyathi, Bojanala are in progress</a:t>
                      </a:r>
                    </a:p>
                    <a:p>
                      <a:pPr marL="0" marR="0" indent="0" algn="l" defTabSz="457200" rtl="0" eaLnBrk="1" fontAlgn="auto" latinLnBrk="0" hangingPunct="1">
                        <a:lnSpc>
                          <a:spcPct val="150000"/>
                        </a:lnSpc>
                        <a:spcBef>
                          <a:spcPts val="0"/>
                        </a:spcBef>
                        <a:spcAft>
                          <a:spcPts val="0"/>
                        </a:spcAft>
                        <a:buClrTx/>
                        <a:buSzTx/>
                        <a:buFontTx/>
                        <a:buNone/>
                        <a:tabLst/>
                        <a:defRPr/>
                      </a:pPr>
                      <a:r>
                        <a:rPr lang="en-US" sz="1050" kern="1200" dirty="0" smtClean="0">
                          <a:effectLst/>
                        </a:rPr>
                        <a:t>Ten municipalities monitored to reduce % of households with infrastructure but no services</a:t>
                      </a:r>
                      <a:endParaRPr lang="en-ZA" sz="1050" kern="1200" dirty="0" smtClean="0">
                        <a:effectLst/>
                      </a:endParaRPr>
                    </a:p>
                    <a:p>
                      <a:pPr algn="l">
                        <a:lnSpc>
                          <a:spcPct val="150000"/>
                        </a:lnSpc>
                        <a:spcAft>
                          <a:spcPts val="0"/>
                        </a:spcAft>
                      </a:pPr>
                      <a:endParaRPr lang="en-ZA" sz="105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unlikely to be achieved </a:t>
                      </a:r>
                      <a:endParaRPr lang="en-ZA" sz="600" b="1" dirty="0" smtClean="0">
                        <a:effectLst/>
                      </a:endParaRPr>
                    </a:p>
                    <a:p>
                      <a:pPr algn="l">
                        <a:lnSpc>
                          <a:spcPct val="150000"/>
                        </a:lnSpc>
                        <a:spcAft>
                          <a:spcPts val="0"/>
                        </a:spcAft>
                      </a:pPr>
                      <a:r>
                        <a:rPr lang="en-ZA" sz="1050" kern="1200" dirty="0" smtClean="0">
                          <a:effectLst/>
                        </a:rPr>
                        <a:t>Diagnostic on the Amathole District and the results have been shared with the municipality. We are on track to complete the diagnostics on the first ten districts by the end of the calendar year. The plan is to complete the remaining 17 districts will be completed by the end of 2017</a:t>
                      </a:r>
                    </a:p>
                    <a:p>
                      <a:pPr marL="0" marR="0" indent="0" algn="l" defTabSz="457200" rtl="0" eaLnBrk="1" fontAlgn="auto" latinLnBrk="0" hangingPunct="1">
                        <a:lnSpc>
                          <a:spcPct val="150000"/>
                        </a:lnSpc>
                        <a:spcBef>
                          <a:spcPts val="0"/>
                        </a:spcBef>
                        <a:spcAft>
                          <a:spcPts val="0"/>
                        </a:spcAft>
                        <a:buClrTx/>
                        <a:buSzTx/>
                        <a:buFontTx/>
                        <a:buNone/>
                        <a:tabLst/>
                        <a:defRPr/>
                      </a:pPr>
                      <a:r>
                        <a:rPr lang="en-ZA" sz="1050" b="0" kern="1200" dirty="0" smtClean="0">
                          <a:effectLst/>
                        </a:rPr>
                        <a:t>This project was reconceptualised after being transferred</a:t>
                      </a:r>
                      <a:r>
                        <a:rPr lang="en-ZA" sz="1050" b="0" kern="1200" baseline="0" dirty="0" smtClean="0">
                          <a:effectLst/>
                        </a:rPr>
                        <a:t> to </a:t>
                      </a:r>
                      <a:r>
                        <a:rPr lang="en-ZA" sz="1050" kern="1200" dirty="0" smtClean="0">
                          <a:solidFill>
                            <a:schemeClr val="tx1"/>
                          </a:solidFill>
                          <a:effectLst/>
                          <a:latin typeface="+mn-lt"/>
                          <a:ea typeface="+mn-ea"/>
                          <a:cs typeface="+mn-cs"/>
                        </a:rPr>
                        <a:t>MISA The focus is now on conducting thorough diagnostic assessment  in identified district municipalities </a:t>
                      </a:r>
                    </a:p>
                    <a:p>
                      <a:pPr marL="0" marR="0" indent="0" algn="l" defTabSz="457200" rtl="0" eaLnBrk="1" fontAlgn="auto" latinLnBrk="0" hangingPunct="1">
                        <a:lnSpc>
                          <a:spcPct val="150000"/>
                        </a:lnSpc>
                        <a:spcBef>
                          <a:spcPts val="0"/>
                        </a:spcBef>
                        <a:spcAft>
                          <a:spcPts val="0"/>
                        </a:spcAft>
                        <a:buClrTx/>
                        <a:buSzTx/>
                        <a:buFontTx/>
                        <a:buNone/>
                        <a:tabLst/>
                        <a:defRPr/>
                      </a:pPr>
                      <a:endParaRPr lang="en-ZA" sz="600" b="0" dirty="0" smtClean="0">
                        <a:effectLst/>
                      </a:endParaRPr>
                    </a:p>
                  </a:txBody>
                  <a:tcPr marL="68580" marR="68580" marT="0" marB="0"/>
                </a:tc>
              </a:tr>
            </a:tbl>
          </a:graphicData>
        </a:graphic>
      </p:graphicFrame>
      <p:pic>
        <p:nvPicPr>
          <p:cNvPr id="5" name="Picture 1" descr="[lang_yellow]"/>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890060" y="5373216"/>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lang_green]"/>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5890060" y="2276872"/>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698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61975"/>
          </a:xfrm>
          <a:solidFill>
            <a:srgbClr val="FFC000"/>
          </a:solidFill>
        </p:spPr>
        <p:txBody>
          <a:bodyPr/>
          <a:lstStyle/>
          <a:p>
            <a:pPr algn="l" eaLnBrk="1" hangingPunct="1">
              <a:defRPr/>
            </a:pPr>
            <a:r>
              <a:rPr lang="en-ZA" sz="1800" dirty="0">
                <a:effectLst/>
              </a:rPr>
              <a:t>PROGRESS ON THE ACHIEVEMENT </a:t>
            </a:r>
            <a:r>
              <a:rPr lang="en-ZA" sz="1800" dirty="0" smtClean="0">
                <a:effectLst/>
              </a:rPr>
              <a:t>OF </a:t>
            </a:r>
            <a:r>
              <a:rPr lang="en-ZA" sz="1800" dirty="0">
                <a:effectLst/>
              </a:rPr>
              <a:t>PREDETERMINED OBJECTIVES</a:t>
            </a:r>
          </a:p>
        </p:txBody>
      </p:sp>
      <p:sp>
        <p:nvSpPr>
          <p:cNvPr id="29699" name="Slide Number Placeholder 2"/>
          <p:cNvSpPr>
            <a:spLocks noGrp="1"/>
          </p:cNvSpPr>
          <p:nvPr>
            <p:ph type="sldNum" sz="quarter" idx="11"/>
          </p:nvPr>
        </p:nvSpPr>
        <p:spPr bwMode="auto">
          <a:xfrm>
            <a:off x="8686800" y="64928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25</a:t>
            </a:fld>
            <a:endParaRPr lang="en-ZA" altLang="en-US" sz="16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1751073291"/>
              </p:ext>
            </p:extLst>
          </p:nvPr>
        </p:nvGraphicFramePr>
        <p:xfrm>
          <a:off x="107504" y="879155"/>
          <a:ext cx="8807896" cy="4711954"/>
        </p:xfrm>
        <a:graphic>
          <a:graphicData uri="http://schemas.openxmlformats.org/drawingml/2006/table">
            <a:tbl>
              <a:tblPr firstRow="1" firstCol="1" bandRow="1">
                <a:tableStyleId>{5940675A-B579-460E-94D1-54222C63F5DA}</a:tableStyleId>
              </a:tblPr>
              <a:tblGrid>
                <a:gridCol w="1905111"/>
                <a:gridCol w="1181417"/>
                <a:gridCol w="2935966"/>
                <a:gridCol w="2785402"/>
              </a:tblGrid>
              <a:tr h="333375">
                <a:tc>
                  <a:txBody>
                    <a:bodyPr/>
                    <a:lstStyle/>
                    <a:p>
                      <a:pPr algn="just">
                        <a:lnSpc>
                          <a:spcPct val="150000"/>
                        </a:lnSpc>
                        <a:spcAft>
                          <a:spcPts val="800"/>
                        </a:spcAft>
                      </a:pPr>
                      <a:r>
                        <a:rPr lang="en-ZA" sz="1200" b="1" dirty="0">
                          <a:effectLst/>
                        </a:rPr>
                        <a:t>Annual Target</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gn="just">
                        <a:lnSpc>
                          <a:spcPct val="150000"/>
                        </a:lnSpc>
                        <a:spcAft>
                          <a:spcPts val="800"/>
                        </a:spcAft>
                      </a:pPr>
                      <a:r>
                        <a:rPr lang="en-ZA" sz="1200" b="1" dirty="0" smtClean="0">
                          <a:effectLst/>
                        </a:rPr>
                        <a:t>Q3 Targets</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nSpc>
                          <a:spcPct val="107000"/>
                        </a:lnSpc>
                        <a:spcAft>
                          <a:spcPts val="0"/>
                        </a:spcAft>
                      </a:pPr>
                      <a:r>
                        <a:rPr lang="en-ZA" sz="1200" b="1" dirty="0">
                          <a:effectLst/>
                        </a:rPr>
                        <a:t> </a:t>
                      </a:r>
                      <a:r>
                        <a:rPr lang="en-ZA" sz="1200" b="1" dirty="0" smtClean="0">
                          <a:effectLst/>
                        </a:rPr>
                        <a:t>Cumulative progress (Q1</a:t>
                      </a:r>
                      <a:r>
                        <a:rPr lang="en-ZA" sz="1200" b="1" baseline="0" dirty="0" smtClean="0">
                          <a:effectLst/>
                        </a:rPr>
                        <a:t> to Q3)</a:t>
                      </a:r>
                      <a:r>
                        <a:rPr lang="en-ZA" sz="1200" b="1" dirty="0" smtClean="0">
                          <a:effectLst/>
                        </a:rPr>
                        <a:t> </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AC93E"/>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ZA" sz="1200" b="1" dirty="0" smtClean="0">
                          <a:effectLst/>
                        </a:rPr>
                        <a:t> Likelihood of Achievement</a:t>
                      </a:r>
                    </a:p>
                    <a:p>
                      <a:pPr marL="0" marR="0" indent="0" algn="ctr" defTabSz="457200" rtl="0" eaLnBrk="1" fontAlgn="auto" latinLnBrk="0" hangingPunct="1">
                        <a:lnSpc>
                          <a:spcPct val="107000"/>
                        </a:lnSpc>
                        <a:spcBef>
                          <a:spcPts val="0"/>
                        </a:spcBef>
                        <a:spcAft>
                          <a:spcPts val="0"/>
                        </a:spcAft>
                        <a:buClrTx/>
                        <a:buSzTx/>
                        <a:buFontTx/>
                        <a:buNone/>
                        <a:tabLst/>
                        <a:defRPr/>
                      </a:pPr>
                      <a:r>
                        <a:rPr lang="en-ZA" sz="1200" b="1" dirty="0" smtClean="0">
                          <a:effectLst/>
                        </a:rPr>
                        <a:t>4</a:t>
                      </a:r>
                      <a:r>
                        <a:rPr lang="en-ZA" sz="1200" b="1" baseline="30000" dirty="0" smtClean="0">
                          <a:effectLst/>
                        </a:rPr>
                        <a:t>th</a:t>
                      </a:r>
                      <a:r>
                        <a:rPr lang="en-ZA" sz="1200" b="1" dirty="0" smtClean="0">
                          <a:effectLst/>
                        </a:rPr>
                        <a:t> Quarter Target</a:t>
                      </a:r>
                    </a:p>
                  </a:txBody>
                  <a:tcPr marL="68580" marR="68580" marT="0" marB="0">
                    <a:solidFill>
                      <a:srgbClr val="EAC93E"/>
                    </a:solidFill>
                  </a:tcPr>
                </a:tc>
              </a:tr>
              <a:tr h="0">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6.1.4 Identified municipalities monitored to reduce the % of households without Infrastructure for basic service </a:t>
                      </a:r>
                      <a:endParaRPr lang="en-ZA"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50000"/>
                        </a:lnSpc>
                        <a:spcAft>
                          <a:spcPts val="800"/>
                        </a:spcAft>
                      </a:pPr>
                      <a:endParaRPr lang="en-ZA" sz="105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 Identified municipalities monitored to reduce the % of households without Infrastructure for basic service </a:t>
                      </a:r>
                      <a:endParaRPr lang="en-ZA"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l" defTabSz="457200" rtl="0" eaLnBrk="1" latinLnBrk="0" hangingPunct="1">
                        <a:lnSpc>
                          <a:spcPct val="107000"/>
                        </a:lnSpc>
                        <a:spcAft>
                          <a:spcPts val="800"/>
                        </a:spcAft>
                      </a:pPr>
                      <a:r>
                        <a:rPr lang="en-ZA" sz="1050" kern="1200" dirty="0" smtClean="0">
                          <a:effectLst/>
                        </a:rPr>
                        <a:t>(25%) 100 000</a:t>
                      </a:r>
                    </a:p>
                    <a:p>
                      <a:pPr marL="0" marR="0" indent="0" algn="l" defTabSz="457200" rtl="0" eaLnBrk="1" fontAlgn="auto" latinLnBrk="0" hangingPunct="1">
                        <a:lnSpc>
                          <a:spcPct val="107000"/>
                        </a:lnSpc>
                        <a:spcBef>
                          <a:spcPts val="0"/>
                        </a:spcBef>
                        <a:spcAft>
                          <a:spcPts val="800"/>
                        </a:spcAft>
                        <a:buClrTx/>
                        <a:buSzTx/>
                        <a:buFontTx/>
                        <a:buNone/>
                        <a:tabLst/>
                        <a:defRPr/>
                      </a:pPr>
                      <a:r>
                        <a:rPr lang="en-ZA" sz="1050" kern="1200" dirty="0" smtClean="0">
                          <a:effectLst/>
                        </a:rPr>
                        <a:t>(32%) 130 000</a:t>
                      </a:r>
                    </a:p>
                    <a:p>
                      <a:pPr marL="0" marR="0" indent="0" algn="l" defTabSz="457200" rtl="0" eaLnBrk="1" fontAlgn="auto" latinLnBrk="0" hangingPunct="1">
                        <a:lnSpc>
                          <a:spcPct val="107000"/>
                        </a:lnSpc>
                        <a:spcBef>
                          <a:spcPts val="0"/>
                        </a:spcBef>
                        <a:spcAft>
                          <a:spcPts val="800"/>
                        </a:spcAft>
                        <a:buClrTx/>
                        <a:buSzTx/>
                        <a:buFontTx/>
                        <a:buNone/>
                        <a:tabLst/>
                        <a:defRPr/>
                      </a:pPr>
                      <a:r>
                        <a:rPr lang="en-ZA" sz="1050" kern="1200" dirty="0" smtClean="0">
                          <a:effectLst/>
                        </a:rPr>
                        <a:t>Diagnostic on the Amathole District and the results have been shared with the municipality. We are on track to complete the diagnostics on the first ten districts by the end of the calendar year. The plan is to complete the remaining 17 districts will be completed by the end of 2017</a:t>
                      </a:r>
                    </a:p>
                    <a:p>
                      <a:pPr marL="0" marR="0" indent="0" algn="l" defTabSz="457200" rtl="0" eaLnBrk="1" fontAlgn="auto" latinLnBrk="0" hangingPunct="1">
                        <a:lnSpc>
                          <a:spcPct val="107000"/>
                        </a:lnSpc>
                        <a:spcBef>
                          <a:spcPts val="0"/>
                        </a:spcBef>
                        <a:spcAft>
                          <a:spcPts val="800"/>
                        </a:spcAft>
                        <a:buClrTx/>
                        <a:buSzTx/>
                        <a:buFontTx/>
                        <a:buNone/>
                        <a:tabLst/>
                        <a:defRPr/>
                      </a:pP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Unlikely to be achieved </a:t>
                      </a:r>
                    </a:p>
                    <a:p>
                      <a:pPr marL="0" marR="0" indent="0" algn="l" defTabSz="457200" rtl="0" eaLnBrk="1" fontAlgn="auto" latinLnBrk="0" hangingPunct="1">
                        <a:lnSpc>
                          <a:spcPct val="150000"/>
                        </a:lnSpc>
                        <a:spcBef>
                          <a:spcPts val="0"/>
                        </a:spcBef>
                        <a:spcAft>
                          <a:spcPts val="0"/>
                        </a:spcAft>
                        <a:buClrTx/>
                        <a:buSzTx/>
                        <a:buFontTx/>
                        <a:buNone/>
                        <a:tabLst/>
                        <a:defRPr/>
                      </a:pPr>
                      <a:r>
                        <a:rPr lang="en-ZA" sz="1050" b="0" kern="1200" dirty="0" smtClean="0">
                          <a:effectLst/>
                        </a:rPr>
                        <a:t>This project was reconceptualised after being transferred</a:t>
                      </a:r>
                      <a:r>
                        <a:rPr lang="en-ZA" sz="1050" b="0" kern="1200" baseline="0" dirty="0" smtClean="0">
                          <a:effectLst/>
                        </a:rPr>
                        <a:t> to MISA. The focus is now on conducting thorough diagnostic assessment  in identified district municipalities </a:t>
                      </a:r>
                      <a:endParaRPr lang="en-ZA" sz="600" b="0" dirty="0" smtClean="0">
                        <a:effectLst/>
                      </a:endParaRPr>
                    </a:p>
                    <a:p>
                      <a:pPr marL="0" marR="0" indent="0" algn="l" defTabSz="457200" rtl="0" eaLnBrk="1" fontAlgn="auto" latinLnBrk="0" hangingPunct="1">
                        <a:lnSpc>
                          <a:spcPct val="150000"/>
                        </a:lnSpc>
                        <a:spcBef>
                          <a:spcPts val="0"/>
                        </a:spcBef>
                        <a:spcAft>
                          <a:spcPts val="0"/>
                        </a:spcAft>
                        <a:buClrTx/>
                        <a:buSzTx/>
                        <a:buFontTx/>
                        <a:buNone/>
                        <a:tabLst/>
                        <a:defRPr/>
                      </a:pPr>
                      <a:endParaRPr lang="en-ZA" sz="1050" dirty="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6.1.5 Forty Five (45)  of Municipalities supported to develop Infrastructure assets registers</a:t>
                      </a:r>
                      <a:endParaRPr lang="en-ZA" sz="1050" dirty="0" smtClean="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07000"/>
                        </a:lnSpc>
                        <a:spcBef>
                          <a:spcPts val="0"/>
                        </a:spcBef>
                        <a:spcAft>
                          <a:spcPts val="800"/>
                        </a:spcAft>
                        <a:buClrTx/>
                        <a:buSzTx/>
                        <a:buFontTx/>
                        <a:buNone/>
                        <a:tabLst/>
                        <a:defRPr/>
                      </a:pPr>
                      <a:r>
                        <a:rPr lang="en-ZA" sz="1050" dirty="0" smtClean="0">
                          <a:effectLst/>
                        </a:rPr>
                        <a:t>Municipalities supported to develop Infrastructure assets registers</a:t>
                      </a:r>
                      <a:endParaRPr lang="en-ZA" sz="1050" dirty="0" smtClean="0">
                        <a:effectLst/>
                        <a:latin typeface="Times New Roman" panose="02020603050405020304" pitchFamily="18" charset="0"/>
                        <a:ea typeface="Times New Roman" panose="02020603050405020304" pitchFamily="18" charset="0"/>
                      </a:endParaRPr>
                    </a:p>
                    <a:p>
                      <a:pPr marL="0" marR="0" indent="0" algn="l" defTabSz="457200" rtl="0" eaLnBrk="1" fontAlgn="auto" latinLnBrk="0" hangingPunct="1">
                        <a:lnSpc>
                          <a:spcPct val="107000"/>
                        </a:lnSpc>
                        <a:spcBef>
                          <a:spcPts val="0"/>
                        </a:spcBef>
                        <a:spcAft>
                          <a:spcPts val="800"/>
                        </a:spcAft>
                        <a:buClrTx/>
                        <a:buSzTx/>
                        <a:buFontTx/>
                        <a:buNone/>
                        <a:tabLst/>
                        <a:defRPr/>
                      </a:pPr>
                      <a:endParaRPr lang="en-ZA" sz="1050" dirty="0" smtClean="0">
                        <a:effectLst/>
                      </a:endParaRPr>
                    </a:p>
                    <a:p>
                      <a:pPr>
                        <a:lnSpc>
                          <a:spcPct val="107000"/>
                        </a:lnSpc>
                        <a:spcAft>
                          <a:spcPts val="800"/>
                        </a:spcAft>
                      </a:pPr>
                      <a:endParaRPr lang="en-ZA" sz="1050" dirty="0" smtClean="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In quarter 2 Technical support was provided in 8 municipalities</a:t>
                      </a:r>
                      <a:r>
                        <a:rPr lang="en-ZA" sz="1050" baseline="0" dirty="0" smtClean="0">
                          <a:effectLst/>
                        </a:rPr>
                        <a:t>: Siyancuma, </a:t>
                      </a:r>
                      <a:r>
                        <a:rPr lang="en-ZA" sz="1050" baseline="0" dirty="0" err="1" smtClean="0">
                          <a:effectLst/>
                        </a:rPr>
                        <a:t>letsemeng</a:t>
                      </a:r>
                      <a:r>
                        <a:rPr lang="en-ZA" sz="1050" baseline="0" dirty="0" smtClean="0">
                          <a:effectLst/>
                        </a:rPr>
                        <a:t>, Naledi, uMzinyathi, Dr Ruth Mompati, </a:t>
                      </a:r>
                      <a:r>
                        <a:rPr lang="en-ZA" sz="1050" baseline="0" dirty="0" err="1" smtClean="0">
                          <a:effectLst/>
                        </a:rPr>
                        <a:t>Pisley</a:t>
                      </a:r>
                      <a:r>
                        <a:rPr lang="en-ZA" sz="1050" baseline="0" dirty="0" smtClean="0">
                          <a:effectLst/>
                        </a:rPr>
                        <a:t> ka Seme and Merafong</a:t>
                      </a:r>
                      <a:endParaRPr lang="en-ZA" sz="1050" dirty="0" smtClean="0">
                        <a:effectLst/>
                      </a:endParaRPr>
                    </a:p>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In Quarter 3 Technical support provided to the following  targeted local municipalities: Thulamela, Greater </a:t>
                      </a:r>
                      <a:r>
                        <a:rPr lang="en-ZA" sz="1050" dirty="0" err="1" smtClean="0">
                          <a:effectLst/>
                        </a:rPr>
                        <a:t>Tubatse</a:t>
                      </a:r>
                      <a:r>
                        <a:rPr lang="en-ZA" sz="1050" dirty="0" smtClean="0">
                          <a:effectLst/>
                        </a:rPr>
                        <a:t>, </a:t>
                      </a:r>
                      <a:r>
                        <a:rPr lang="en-ZA" sz="1050" dirty="0" err="1" smtClean="0">
                          <a:effectLst/>
                        </a:rPr>
                        <a:t>Mogalakwena</a:t>
                      </a:r>
                      <a:r>
                        <a:rPr lang="en-ZA" sz="1050" dirty="0" smtClean="0">
                          <a:effectLst/>
                        </a:rPr>
                        <a:t>, </a:t>
                      </a:r>
                      <a:r>
                        <a:rPr lang="en-ZA" sz="1050" dirty="0" err="1" smtClean="0">
                          <a:effectLst/>
                        </a:rPr>
                        <a:t>Kopanong</a:t>
                      </a:r>
                      <a:r>
                        <a:rPr lang="en-ZA" sz="1050" dirty="0" smtClean="0">
                          <a:effectLst/>
                        </a:rPr>
                        <a:t>, </a:t>
                      </a:r>
                      <a:r>
                        <a:rPr lang="en-ZA" sz="1050" dirty="0" err="1" smtClean="0">
                          <a:effectLst/>
                        </a:rPr>
                        <a:t>Masilonyana</a:t>
                      </a:r>
                      <a:r>
                        <a:rPr lang="en-ZA" sz="1050" dirty="0" smtClean="0">
                          <a:effectLst/>
                        </a:rPr>
                        <a:t>, Sundays River, </a:t>
                      </a:r>
                      <a:r>
                        <a:rPr lang="en-ZA" sz="1050" dirty="0" err="1" smtClean="0">
                          <a:effectLst/>
                        </a:rPr>
                        <a:t>Makana</a:t>
                      </a:r>
                      <a:r>
                        <a:rPr lang="en-ZA" sz="1050" dirty="0" smtClean="0">
                          <a:effectLst/>
                        </a:rPr>
                        <a:t>, Randfontein, </a:t>
                      </a:r>
                      <a:r>
                        <a:rPr lang="en-ZA" sz="1050" dirty="0" err="1" smtClean="0">
                          <a:effectLst/>
                        </a:rPr>
                        <a:t>Kannaland</a:t>
                      </a:r>
                      <a:r>
                        <a:rPr lang="en-ZA" sz="1050" dirty="0" smtClean="0">
                          <a:effectLst/>
                        </a:rPr>
                        <a:t>, Prince Albert </a:t>
                      </a:r>
                      <a:endParaRPr lang="en-ZA"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100" b="1" kern="1200" dirty="0" smtClean="0">
                          <a:effectLst/>
                        </a:rPr>
                        <a:t>Likely to be achieved </a:t>
                      </a:r>
                      <a:endParaRPr lang="en-ZA" sz="700" b="1" dirty="0" smtClean="0">
                        <a:effectLst/>
                      </a:endParaRPr>
                    </a:p>
                    <a:p>
                      <a:pPr marL="0" marR="0" indent="0" algn="l" defTabSz="457200" rtl="0" eaLnBrk="1" fontAlgn="auto" latinLnBrk="0" hangingPunct="1">
                        <a:lnSpc>
                          <a:spcPct val="150000"/>
                        </a:lnSpc>
                        <a:spcBef>
                          <a:spcPts val="0"/>
                        </a:spcBef>
                        <a:spcAft>
                          <a:spcPts val="0"/>
                        </a:spcAft>
                        <a:buClrTx/>
                        <a:buSzTx/>
                        <a:buFontTx/>
                        <a:buNone/>
                        <a:tabLst/>
                        <a:defRPr/>
                      </a:pPr>
                      <a:r>
                        <a:rPr lang="en-ZA" sz="1050" b="0" kern="1200" dirty="0" smtClean="0">
                          <a:effectLst/>
                        </a:rPr>
                        <a:t>This project was reconceptualised after being transferred</a:t>
                      </a:r>
                      <a:r>
                        <a:rPr lang="en-ZA" sz="1050" b="0" kern="1200" baseline="0" dirty="0" smtClean="0">
                          <a:effectLst/>
                        </a:rPr>
                        <a:t> to MISA</a:t>
                      </a:r>
                      <a:endParaRPr lang="en-ZA" sz="600" b="0" dirty="0" smtClean="0">
                        <a:effectLst/>
                      </a:endParaRPr>
                    </a:p>
                    <a:p>
                      <a:pPr algn="l">
                        <a:lnSpc>
                          <a:spcPct val="150000"/>
                        </a:lnSpc>
                        <a:spcAft>
                          <a:spcPts val="0"/>
                        </a:spcAft>
                      </a:pPr>
                      <a:endParaRPr lang="en-ZA" sz="1050" kern="1200" dirty="0">
                        <a:solidFill>
                          <a:schemeClr val="tx1"/>
                        </a:solidFill>
                        <a:effectLst/>
                        <a:latin typeface="+mn-lt"/>
                        <a:ea typeface="+mn-ea"/>
                        <a:cs typeface="+mn-cs"/>
                      </a:endParaRPr>
                    </a:p>
                  </a:txBody>
                  <a:tcPr marL="68580" marR="68580" marT="0" marB="0"/>
                </a:tc>
              </a:tr>
            </a:tbl>
          </a:graphicData>
        </a:graphic>
      </p:graphicFrame>
      <p:pic>
        <p:nvPicPr>
          <p:cNvPr id="6"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764293" y="5179665"/>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lang_yellow]"/>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5796136" y="2780928"/>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69387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61975"/>
          </a:xfrm>
          <a:solidFill>
            <a:srgbClr val="FFC000"/>
          </a:solidFill>
        </p:spPr>
        <p:txBody>
          <a:bodyPr/>
          <a:lstStyle/>
          <a:p>
            <a:pPr algn="l" eaLnBrk="1" hangingPunct="1">
              <a:defRPr/>
            </a:pPr>
            <a:r>
              <a:rPr lang="en-ZA" sz="1800" dirty="0">
                <a:effectLst/>
              </a:rPr>
              <a:t>PROGRESS ON THE ACHIEVEMENT </a:t>
            </a:r>
            <a:r>
              <a:rPr lang="en-ZA" sz="1800" dirty="0" smtClean="0">
                <a:effectLst/>
              </a:rPr>
              <a:t>OF </a:t>
            </a:r>
            <a:r>
              <a:rPr lang="en-ZA" sz="1800" dirty="0">
                <a:effectLst/>
              </a:rPr>
              <a:t>PREDETERMINED OBJECTIVES</a:t>
            </a:r>
          </a:p>
        </p:txBody>
      </p:sp>
      <p:sp>
        <p:nvSpPr>
          <p:cNvPr id="29699" name="Slide Number Placeholder 2"/>
          <p:cNvSpPr>
            <a:spLocks noGrp="1"/>
          </p:cNvSpPr>
          <p:nvPr>
            <p:ph type="sldNum" sz="quarter" idx="11"/>
          </p:nvPr>
        </p:nvSpPr>
        <p:spPr bwMode="auto">
          <a:xfrm>
            <a:off x="8686800" y="64928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26</a:t>
            </a:fld>
            <a:endParaRPr lang="en-ZA" altLang="en-US" sz="16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3799442380"/>
              </p:ext>
            </p:extLst>
          </p:nvPr>
        </p:nvGraphicFramePr>
        <p:xfrm>
          <a:off x="107504" y="879155"/>
          <a:ext cx="8928992" cy="2822194"/>
        </p:xfrm>
        <a:graphic>
          <a:graphicData uri="http://schemas.openxmlformats.org/drawingml/2006/table">
            <a:tbl>
              <a:tblPr firstRow="1" firstCol="1" bandRow="1">
                <a:tableStyleId>{5940675A-B579-460E-94D1-54222C63F5DA}</a:tableStyleId>
              </a:tblPr>
              <a:tblGrid>
                <a:gridCol w="2232248"/>
                <a:gridCol w="973032"/>
                <a:gridCol w="3586860"/>
                <a:gridCol w="2136852"/>
              </a:tblGrid>
              <a:tr h="333375">
                <a:tc>
                  <a:txBody>
                    <a:bodyPr/>
                    <a:lstStyle/>
                    <a:p>
                      <a:pPr algn="just">
                        <a:lnSpc>
                          <a:spcPct val="150000"/>
                        </a:lnSpc>
                        <a:spcAft>
                          <a:spcPts val="800"/>
                        </a:spcAft>
                      </a:pPr>
                      <a:r>
                        <a:rPr lang="en-ZA" sz="1200" b="1" dirty="0">
                          <a:effectLst/>
                        </a:rPr>
                        <a:t>Annual Target</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gn="just">
                        <a:lnSpc>
                          <a:spcPct val="150000"/>
                        </a:lnSpc>
                        <a:spcAft>
                          <a:spcPts val="800"/>
                        </a:spcAft>
                      </a:pPr>
                      <a:r>
                        <a:rPr lang="en-ZA" sz="1200" b="1" dirty="0" smtClean="0">
                          <a:effectLst/>
                        </a:rPr>
                        <a:t>Q3 Targets</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nSpc>
                          <a:spcPct val="107000"/>
                        </a:lnSpc>
                        <a:spcAft>
                          <a:spcPts val="0"/>
                        </a:spcAft>
                      </a:pPr>
                      <a:r>
                        <a:rPr lang="en-ZA" sz="1200" b="1" dirty="0">
                          <a:effectLst/>
                        </a:rPr>
                        <a:t> </a:t>
                      </a:r>
                      <a:r>
                        <a:rPr lang="en-ZA" sz="1200" b="1" dirty="0" smtClean="0">
                          <a:effectLst/>
                        </a:rPr>
                        <a:t>Cumulative progress (Q1</a:t>
                      </a:r>
                      <a:r>
                        <a:rPr lang="en-ZA" sz="1200" b="1" baseline="0" dirty="0" smtClean="0">
                          <a:effectLst/>
                        </a:rPr>
                        <a:t> to Q3)</a:t>
                      </a:r>
                      <a:r>
                        <a:rPr lang="en-ZA" sz="1200" b="1" dirty="0" smtClean="0">
                          <a:effectLst/>
                        </a:rPr>
                        <a:t> </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AC93E"/>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ZA" sz="1200" b="1" dirty="0" smtClean="0">
                          <a:effectLst/>
                        </a:rPr>
                        <a:t> Likelihood of Achievement</a:t>
                      </a:r>
                    </a:p>
                    <a:p>
                      <a:pPr marL="0" marR="0" indent="0" algn="ctr" defTabSz="457200" rtl="0" eaLnBrk="1" fontAlgn="auto" latinLnBrk="0" hangingPunct="1">
                        <a:lnSpc>
                          <a:spcPct val="107000"/>
                        </a:lnSpc>
                        <a:spcBef>
                          <a:spcPts val="0"/>
                        </a:spcBef>
                        <a:spcAft>
                          <a:spcPts val="0"/>
                        </a:spcAft>
                        <a:buClrTx/>
                        <a:buSzTx/>
                        <a:buFontTx/>
                        <a:buNone/>
                        <a:tabLst/>
                        <a:defRPr/>
                      </a:pPr>
                      <a:r>
                        <a:rPr lang="en-ZA" sz="1200" b="1" dirty="0" smtClean="0">
                          <a:effectLst/>
                        </a:rPr>
                        <a:t>4</a:t>
                      </a:r>
                      <a:r>
                        <a:rPr lang="en-ZA" sz="1200" b="1" baseline="30000" dirty="0" smtClean="0">
                          <a:effectLst/>
                        </a:rPr>
                        <a:t>th</a:t>
                      </a:r>
                      <a:r>
                        <a:rPr lang="en-ZA" sz="1200" b="1" dirty="0" smtClean="0">
                          <a:effectLst/>
                        </a:rPr>
                        <a:t> Quarter Target</a:t>
                      </a:r>
                    </a:p>
                  </a:txBody>
                  <a:tcPr marL="68580" marR="68580" marT="0" marB="0">
                    <a:solidFill>
                      <a:srgbClr val="EAC93E"/>
                    </a:solidFill>
                  </a:tcPr>
                </a:tc>
              </a:tr>
              <a:tr h="0">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6.1.6 Fifty municipalities supported to capture the Infrastructure assets in the Municipal Infrastructure Performance Management Information System (MIPMIS) by target date</a:t>
                      </a:r>
                      <a:endParaRPr lang="en-ZA"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1050" dirty="0" smtClean="0">
                          <a:effectLst/>
                        </a:rPr>
                        <a:t>15 municipalities</a:t>
                      </a:r>
                      <a:endParaRPr lang="en-ZA" sz="1050" dirty="0" smtClean="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MIPMIS rolled out to the following 20 targeted municipalities: </a:t>
                      </a:r>
                      <a:r>
                        <a:rPr lang="en-ZA" sz="1050" dirty="0" err="1" smtClean="0">
                          <a:effectLst/>
                        </a:rPr>
                        <a:t>Hantam</a:t>
                      </a:r>
                      <a:r>
                        <a:rPr lang="en-ZA" sz="1050" dirty="0" smtClean="0">
                          <a:effectLst/>
                        </a:rPr>
                        <a:t>, </a:t>
                      </a:r>
                      <a:r>
                        <a:rPr lang="en-ZA" sz="1050" dirty="0" err="1" smtClean="0">
                          <a:effectLst/>
                        </a:rPr>
                        <a:t>Richterveld</a:t>
                      </a:r>
                      <a:r>
                        <a:rPr lang="en-ZA" sz="1050" dirty="0" smtClean="0">
                          <a:effectLst/>
                        </a:rPr>
                        <a:t>, Capricorn, </a:t>
                      </a:r>
                      <a:r>
                        <a:rPr lang="en-ZA" sz="1050" dirty="0" err="1" smtClean="0">
                          <a:effectLst/>
                        </a:rPr>
                        <a:t>Molemolle</a:t>
                      </a:r>
                      <a:r>
                        <a:rPr lang="en-ZA" sz="1050" dirty="0" smtClean="0">
                          <a:effectLst/>
                        </a:rPr>
                        <a:t>, </a:t>
                      </a:r>
                      <a:r>
                        <a:rPr lang="en-ZA" sz="1050" dirty="0" err="1" smtClean="0">
                          <a:effectLst/>
                        </a:rPr>
                        <a:t>Aganang</a:t>
                      </a:r>
                      <a:r>
                        <a:rPr lang="en-ZA" sz="1050" dirty="0" smtClean="0">
                          <a:effectLst/>
                        </a:rPr>
                        <a:t> LM, Setsoto, Phumelela, Nketoana, Mantsopa </a:t>
                      </a:r>
                      <a:r>
                        <a:rPr lang="en-ZA" sz="1050" dirty="0" err="1" smtClean="0">
                          <a:effectLst/>
                        </a:rPr>
                        <a:t>LM,Umhlabuyalingana</a:t>
                      </a:r>
                      <a:r>
                        <a:rPr lang="en-ZA" sz="1050" dirty="0" smtClean="0">
                          <a:effectLst/>
                        </a:rPr>
                        <a:t>,  </a:t>
                      </a:r>
                      <a:r>
                        <a:rPr lang="en-ZA" sz="1050" dirty="0" err="1" smtClean="0">
                          <a:effectLst/>
                        </a:rPr>
                        <a:t>Mzumbe</a:t>
                      </a:r>
                      <a:r>
                        <a:rPr lang="en-ZA" sz="1050" dirty="0" smtClean="0">
                          <a:effectLst/>
                        </a:rPr>
                        <a:t>, </a:t>
                      </a:r>
                      <a:r>
                        <a:rPr lang="en-ZA" sz="1050" dirty="0" err="1" smtClean="0">
                          <a:effectLst/>
                        </a:rPr>
                        <a:t>Ezingolweni</a:t>
                      </a:r>
                      <a:r>
                        <a:rPr lang="en-ZA" sz="1050" dirty="0" smtClean="0">
                          <a:effectLst/>
                        </a:rPr>
                        <a:t>,  </a:t>
                      </a:r>
                      <a:r>
                        <a:rPr lang="en-ZA" sz="1050" dirty="0" err="1" smtClean="0">
                          <a:effectLst/>
                        </a:rPr>
                        <a:t>Umkhanyakude</a:t>
                      </a:r>
                      <a:r>
                        <a:rPr lang="en-ZA" sz="1050" dirty="0" smtClean="0">
                          <a:effectLst/>
                        </a:rPr>
                        <a:t>,  </a:t>
                      </a:r>
                      <a:r>
                        <a:rPr lang="en-ZA" sz="1050" dirty="0" err="1" smtClean="0">
                          <a:effectLst/>
                        </a:rPr>
                        <a:t>Impendle</a:t>
                      </a:r>
                      <a:r>
                        <a:rPr lang="en-ZA" sz="1050" dirty="0" smtClean="0">
                          <a:effectLst/>
                        </a:rPr>
                        <a:t>, Amathole, Amajuba, City of Matlosana, </a:t>
                      </a:r>
                      <a:r>
                        <a:rPr lang="en-ZA" sz="1050" dirty="0" err="1" smtClean="0">
                          <a:effectLst/>
                        </a:rPr>
                        <a:t>Tlokwe</a:t>
                      </a:r>
                      <a:r>
                        <a:rPr lang="en-ZA" sz="1050" dirty="0" smtClean="0">
                          <a:effectLst/>
                        </a:rPr>
                        <a:t>,  </a:t>
                      </a:r>
                      <a:r>
                        <a:rPr lang="en-ZA" sz="1050" dirty="0" err="1" smtClean="0">
                          <a:effectLst/>
                        </a:rPr>
                        <a:t>Marquassi</a:t>
                      </a:r>
                      <a:r>
                        <a:rPr lang="en-ZA" sz="1050" dirty="0" smtClean="0">
                          <a:effectLst/>
                        </a:rPr>
                        <a:t> Hills, </a:t>
                      </a:r>
                      <a:r>
                        <a:rPr lang="en-ZA" sz="1050" dirty="0" err="1" smtClean="0">
                          <a:effectLst/>
                        </a:rPr>
                        <a:t>Nyandeni</a:t>
                      </a:r>
                      <a:endParaRPr lang="en-ZA"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100" b="1" kern="1200" dirty="0" smtClean="0">
                          <a:effectLst/>
                        </a:rPr>
                        <a:t>Likely to be achieved </a:t>
                      </a:r>
                    </a:p>
                    <a:p>
                      <a:pPr marL="0" marR="0" indent="0" algn="l" defTabSz="457200" rtl="0" eaLnBrk="1" fontAlgn="auto" latinLnBrk="0" hangingPunct="1">
                        <a:lnSpc>
                          <a:spcPct val="150000"/>
                        </a:lnSpc>
                        <a:spcBef>
                          <a:spcPts val="0"/>
                        </a:spcBef>
                        <a:spcAft>
                          <a:spcPts val="800"/>
                        </a:spcAft>
                        <a:buClrTx/>
                        <a:buSzTx/>
                        <a:buFontTx/>
                        <a:buNone/>
                        <a:tabLst/>
                        <a:defRPr/>
                      </a:pPr>
                      <a:r>
                        <a:rPr lang="en-ZA" sz="1050" kern="1200" dirty="0" smtClean="0">
                          <a:solidFill>
                            <a:schemeClr val="tx1"/>
                          </a:solidFill>
                          <a:effectLst/>
                          <a:latin typeface="+mn-lt"/>
                          <a:ea typeface="+mn-ea"/>
                          <a:cs typeface="+mn-cs"/>
                        </a:rPr>
                        <a:t>This project is being implemented through MISA</a:t>
                      </a:r>
                    </a:p>
                    <a:p>
                      <a:pPr marL="0" marR="0" indent="0" algn="l" defTabSz="457200" rtl="0" eaLnBrk="1" fontAlgn="auto" latinLnBrk="0" hangingPunct="1">
                        <a:lnSpc>
                          <a:spcPct val="150000"/>
                        </a:lnSpc>
                        <a:spcBef>
                          <a:spcPts val="0"/>
                        </a:spcBef>
                        <a:spcAft>
                          <a:spcPts val="800"/>
                        </a:spcAft>
                        <a:buClrTx/>
                        <a:buSzTx/>
                        <a:buFontTx/>
                        <a:buNone/>
                        <a:tabLst/>
                        <a:defRPr/>
                      </a:pPr>
                      <a:endParaRPr lang="en-ZA" sz="700" b="1" dirty="0" smtClean="0">
                        <a:effectLst/>
                      </a:endParaRPr>
                    </a:p>
                    <a:p>
                      <a:pPr marL="0" marR="0" indent="0" algn="l" defTabSz="457200" rtl="0" eaLnBrk="1" fontAlgn="auto" latinLnBrk="0" hangingPunct="1">
                        <a:lnSpc>
                          <a:spcPct val="150000"/>
                        </a:lnSpc>
                        <a:spcBef>
                          <a:spcPts val="0"/>
                        </a:spcBef>
                        <a:spcAft>
                          <a:spcPts val="800"/>
                        </a:spcAft>
                        <a:buClrTx/>
                        <a:buSzTx/>
                        <a:buFontTx/>
                        <a:buNone/>
                        <a:tabLst/>
                        <a:defRPr/>
                      </a:pPr>
                      <a:endParaRPr lang="en-ZA" sz="1200" b="1"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6.1.7 Forty Five (45) municipalities supported to spend at least 7% of operational budgets on maintenance of Infrastructure</a:t>
                      </a:r>
                      <a:endParaRPr lang="en-ZA"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457200" rtl="0" eaLnBrk="1" fontAlgn="auto" latinLnBrk="0" hangingPunct="1">
                        <a:lnSpc>
                          <a:spcPct val="150000"/>
                        </a:lnSpc>
                        <a:spcBef>
                          <a:spcPts val="0"/>
                        </a:spcBef>
                        <a:spcAft>
                          <a:spcPts val="800"/>
                        </a:spcAft>
                        <a:buClrTx/>
                        <a:buSzTx/>
                        <a:buFontTx/>
                        <a:buNone/>
                        <a:tabLst/>
                        <a:defRPr/>
                      </a:pPr>
                      <a:r>
                        <a:rPr lang="en-ZA" sz="1050" dirty="0" smtClean="0">
                          <a:effectLst/>
                        </a:rPr>
                        <a:t>15 municipalities</a:t>
                      </a:r>
                      <a:endParaRPr lang="en-ZA" sz="1050" dirty="0" smtClean="0">
                        <a:effectLst/>
                        <a:latin typeface="Times New Roman" panose="02020603050405020304" pitchFamily="18" charset="0"/>
                        <a:ea typeface="Times New Roman" panose="02020603050405020304" pitchFamily="18" charset="0"/>
                      </a:endParaRPr>
                    </a:p>
                    <a:p>
                      <a:pPr algn="just">
                        <a:lnSpc>
                          <a:spcPct val="150000"/>
                        </a:lnSpc>
                        <a:spcAft>
                          <a:spcPts val="800"/>
                        </a:spcAft>
                      </a:pPr>
                      <a:endParaRPr lang="en-ZA" sz="1050" dirty="0" smtClean="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Technical support provided to targeted local municipalities; Mkhondo, City of Matlosana, Randfontein and </a:t>
                      </a:r>
                      <a:r>
                        <a:rPr lang="en-ZA" sz="1050" dirty="0" err="1" smtClean="0">
                          <a:effectLst/>
                        </a:rPr>
                        <a:t>Amahlathi</a:t>
                      </a:r>
                      <a:endParaRPr lang="en-ZA"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Likely to be achieved </a:t>
                      </a:r>
                      <a:endParaRPr lang="en-ZA" sz="600" b="1" dirty="0" smtClean="0">
                        <a:effectLst/>
                      </a:endParaRPr>
                    </a:p>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solidFill>
                            <a:schemeClr val="tx1"/>
                          </a:solidFill>
                          <a:effectLst/>
                          <a:latin typeface="+mn-lt"/>
                          <a:ea typeface="+mn-ea"/>
                          <a:cs typeface="+mn-cs"/>
                        </a:rPr>
                        <a:t>This project is being implemented through MISA</a:t>
                      </a:r>
                    </a:p>
                    <a:p>
                      <a:pPr algn="l">
                        <a:lnSpc>
                          <a:spcPct val="150000"/>
                        </a:lnSpc>
                        <a:spcAft>
                          <a:spcPts val="0"/>
                        </a:spcAft>
                      </a:pPr>
                      <a:endParaRPr lang="en-ZA" sz="1050" b="1" kern="1200" dirty="0">
                        <a:solidFill>
                          <a:schemeClr val="tx1"/>
                        </a:solidFill>
                        <a:effectLst/>
                        <a:latin typeface="+mn-lt"/>
                        <a:ea typeface="+mn-ea"/>
                        <a:cs typeface="+mn-cs"/>
                      </a:endParaRPr>
                    </a:p>
                  </a:txBody>
                  <a:tcPr marL="68580" marR="68580" marT="0" marB="0"/>
                </a:tc>
              </a:tr>
            </a:tbl>
          </a:graphicData>
        </a:graphic>
      </p:graphicFrame>
      <p:pic>
        <p:nvPicPr>
          <p:cNvPr id="6"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555551" y="3208933"/>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509552" y="1412776"/>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4736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61975"/>
          </a:xfrm>
          <a:solidFill>
            <a:srgbClr val="FFC000"/>
          </a:solidFill>
        </p:spPr>
        <p:txBody>
          <a:bodyPr/>
          <a:lstStyle/>
          <a:p>
            <a:pPr algn="l" eaLnBrk="1" hangingPunct="1">
              <a:defRPr/>
            </a:pPr>
            <a:r>
              <a:rPr lang="en-ZA" sz="1800" dirty="0">
                <a:effectLst/>
              </a:rPr>
              <a:t>PROGRESS ON THE ACHIEVEMENT </a:t>
            </a:r>
            <a:r>
              <a:rPr lang="en-ZA" sz="1800" dirty="0" smtClean="0">
                <a:effectLst/>
              </a:rPr>
              <a:t>OF </a:t>
            </a:r>
            <a:r>
              <a:rPr lang="en-ZA" sz="1800" dirty="0">
                <a:effectLst/>
              </a:rPr>
              <a:t>PREDETERMINED OBJECTIVES</a:t>
            </a:r>
          </a:p>
        </p:txBody>
      </p:sp>
      <p:sp>
        <p:nvSpPr>
          <p:cNvPr id="29699" name="Slide Number Placeholder 2"/>
          <p:cNvSpPr>
            <a:spLocks noGrp="1"/>
          </p:cNvSpPr>
          <p:nvPr>
            <p:ph type="sldNum" sz="quarter" idx="11"/>
          </p:nvPr>
        </p:nvSpPr>
        <p:spPr bwMode="auto">
          <a:xfrm>
            <a:off x="8686800" y="64928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27</a:t>
            </a:fld>
            <a:endParaRPr lang="en-ZA" altLang="en-US" sz="16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868751880"/>
              </p:ext>
            </p:extLst>
          </p:nvPr>
        </p:nvGraphicFramePr>
        <p:xfrm>
          <a:off x="107504" y="1170732"/>
          <a:ext cx="8424935" cy="4946033"/>
        </p:xfrm>
        <a:graphic>
          <a:graphicData uri="http://schemas.openxmlformats.org/drawingml/2006/table">
            <a:tbl>
              <a:tblPr firstRow="1" firstCol="1" bandRow="1">
                <a:tableStyleId>{5940675A-B579-460E-94D1-54222C63F5DA}</a:tableStyleId>
              </a:tblPr>
              <a:tblGrid>
                <a:gridCol w="1822278"/>
                <a:gridCol w="1922138"/>
                <a:gridCol w="2808312"/>
                <a:gridCol w="1872207"/>
              </a:tblGrid>
              <a:tr h="580750">
                <a:tc>
                  <a:txBody>
                    <a:bodyPr/>
                    <a:lstStyle/>
                    <a:p>
                      <a:pPr algn="just">
                        <a:lnSpc>
                          <a:spcPct val="150000"/>
                        </a:lnSpc>
                        <a:spcAft>
                          <a:spcPts val="800"/>
                        </a:spcAft>
                      </a:pPr>
                      <a:r>
                        <a:rPr lang="en-ZA" sz="1200" b="1" dirty="0">
                          <a:effectLst/>
                        </a:rPr>
                        <a:t>Annual Target</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gn="just">
                        <a:lnSpc>
                          <a:spcPct val="150000"/>
                        </a:lnSpc>
                        <a:spcAft>
                          <a:spcPts val="800"/>
                        </a:spcAft>
                      </a:pPr>
                      <a:r>
                        <a:rPr lang="en-ZA" sz="1200" b="1" dirty="0" smtClean="0">
                          <a:effectLst/>
                        </a:rPr>
                        <a:t>Q3 Targets</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nSpc>
                          <a:spcPct val="107000"/>
                        </a:lnSpc>
                        <a:spcAft>
                          <a:spcPts val="0"/>
                        </a:spcAft>
                      </a:pPr>
                      <a:r>
                        <a:rPr lang="en-ZA" sz="1200" b="1" dirty="0">
                          <a:effectLst/>
                        </a:rPr>
                        <a:t> </a:t>
                      </a:r>
                      <a:r>
                        <a:rPr lang="en-ZA" sz="1200" b="1" dirty="0" smtClean="0">
                          <a:effectLst/>
                        </a:rPr>
                        <a:t>Cumulative progress (Q1</a:t>
                      </a:r>
                      <a:r>
                        <a:rPr lang="en-ZA" sz="1200" b="1" baseline="0" dirty="0" smtClean="0">
                          <a:effectLst/>
                        </a:rPr>
                        <a:t> to Q3)</a:t>
                      </a:r>
                      <a:r>
                        <a:rPr lang="en-ZA" sz="1200" b="1" dirty="0" smtClean="0">
                          <a:effectLst/>
                        </a:rPr>
                        <a:t> </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AC93E"/>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ZA" sz="1200" b="1" dirty="0" smtClean="0">
                          <a:effectLst/>
                        </a:rPr>
                        <a:t> Likelihood of Achievement</a:t>
                      </a:r>
                    </a:p>
                    <a:p>
                      <a:pPr marL="0" marR="0" indent="0" algn="ctr" defTabSz="457200" rtl="0" eaLnBrk="1" fontAlgn="auto" latinLnBrk="0" hangingPunct="1">
                        <a:lnSpc>
                          <a:spcPct val="107000"/>
                        </a:lnSpc>
                        <a:spcBef>
                          <a:spcPts val="0"/>
                        </a:spcBef>
                        <a:spcAft>
                          <a:spcPts val="0"/>
                        </a:spcAft>
                        <a:buClrTx/>
                        <a:buSzTx/>
                        <a:buFontTx/>
                        <a:buNone/>
                        <a:tabLst/>
                        <a:defRPr/>
                      </a:pPr>
                      <a:r>
                        <a:rPr lang="en-ZA" sz="1200" b="1" dirty="0" smtClean="0">
                          <a:effectLst/>
                        </a:rPr>
                        <a:t>4</a:t>
                      </a:r>
                      <a:r>
                        <a:rPr lang="en-ZA" sz="1200" b="1" baseline="30000" dirty="0" smtClean="0">
                          <a:effectLst/>
                        </a:rPr>
                        <a:t>th</a:t>
                      </a:r>
                      <a:r>
                        <a:rPr lang="en-ZA" sz="1200" b="1" dirty="0" smtClean="0">
                          <a:effectLst/>
                        </a:rPr>
                        <a:t> Quarter Target</a:t>
                      </a:r>
                    </a:p>
                  </a:txBody>
                  <a:tcPr marL="68580" marR="68580" marT="0" marB="0">
                    <a:solidFill>
                      <a:srgbClr val="EAC93E"/>
                    </a:solidFill>
                  </a:tcPr>
                </a:tc>
              </a:tr>
              <a:tr h="1672993">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6.1.8. 45 Municipalities supported to develop operations and maintenance plans</a:t>
                      </a:r>
                      <a:endParaRPr lang="en-ZA"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1050" dirty="0" smtClean="0">
                          <a:effectLst/>
                        </a:rPr>
                        <a:t>15 Municipalities </a:t>
                      </a:r>
                    </a:p>
                    <a:p>
                      <a:pPr algn="l">
                        <a:lnSpc>
                          <a:spcPct val="150000"/>
                        </a:lnSpc>
                        <a:spcAft>
                          <a:spcPts val="800"/>
                        </a:spcAft>
                      </a:pPr>
                      <a:endParaRPr lang="en-ZA" sz="105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algn="l" defTabSz="457200" rtl="0" eaLnBrk="1" latinLnBrk="0" hangingPunct="1">
                        <a:lnSpc>
                          <a:spcPct val="107000"/>
                        </a:lnSpc>
                        <a:spcAft>
                          <a:spcPts val="800"/>
                        </a:spcAft>
                      </a:pPr>
                      <a:r>
                        <a:rPr lang="en-ZA" sz="1050" kern="1200" dirty="0" smtClean="0">
                          <a:effectLst/>
                        </a:rPr>
                        <a:t>Technical support provided to the following targeted local municipalities: </a:t>
                      </a:r>
                    </a:p>
                    <a:p>
                      <a:pPr marL="0" algn="l" defTabSz="457200" rtl="0" eaLnBrk="1" latinLnBrk="0" hangingPunct="1">
                        <a:lnSpc>
                          <a:spcPct val="107000"/>
                        </a:lnSpc>
                        <a:spcAft>
                          <a:spcPts val="800"/>
                        </a:spcAft>
                      </a:pPr>
                      <a:r>
                        <a:rPr lang="en-ZA" sz="1050" kern="1200" dirty="0" smtClean="0">
                          <a:effectLst/>
                        </a:rPr>
                        <a:t>Mkhondo, City of Matlosana, Randfontein and </a:t>
                      </a:r>
                      <a:r>
                        <a:rPr lang="en-ZA" sz="1050" kern="1200" dirty="0" err="1" smtClean="0">
                          <a:effectLst/>
                        </a:rPr>
                        <a:t>Amahlathi</a:t>
                      </a:r>
                      <a:r>
                        <a:rPr lang="en-ZA" sz="1050" kern="1200" dirty="0" smtClean="0">
                          <a:effectLst/>
                        </a:rPr>
                        <a:t>.</a:t>
                      </a:r>
                      <a:endParaRPr lang="en-ZA" sz="105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effectLst/>
                        </a:rPr>
                        <a:t>Partially Achieved</a:t>
                      </a:r>
                      <a:endParaRPr lang="en-ZA" sz="600" dirty="0" smtClean="0">
                        <a:effectLst/>
                      </a:endParaRPr>
                    </a:p>
                    <a:p>
                      <a:pPr algn="l">
                        <a:lnSpc>
                          <a:spcPct val="150000"/>
                        </a:lnSpc>
                        <a:spcAft>
                          <a:spcPts val="0"/>
                        </a:spcAft>
                      </a:pPr>
                      <a:r>
                        <a:rPr lang="en-ZA" sz="1050" kern="1200" dirty="0" smtClean="0">
                          <a:effectLst/>
                        </a:rPr>
                        <a:t>The annual target was revised to 21 municipalities instead of 45 and the quarterly target to 10 instead</a:t>
                      </a:r>
                      <a:r>
                        <a:rPr lang="en-ZA" sz="1050" kern="1200" baseline="0" dirty="0" smtClean="0">
                          <a:effectLst/>
                        </a:rPr>
                        <a:t> of 15 </a:t>
                      </a:r>
                      <a:r>
                        <a:rPr lang="en-ZA" sz="1050" kern="1200" dirty="0" smtClean="0">
                          <a:effectLst/>
                        </a:rPr>
                        <a:t>ensuing the structural changes in the Department</a:t>
                      </a:r>
                      <a:endParaRPr lang="en-ZA" sz="1050" kern="1200" dirty="0">
                        <a:solidFill>
                          <a:schemeClr val="tx1"/>
                        </a:solidFill>
                        <a:effectLst/>
                        <a:latin typeface="+mn-lt"/>
                        <a:ea typeface="+mn-ea"/>
                        <a:cs typeface="+mn-cs"/>
                      </a:endParaRPr>
                    </a:p>
                  </a:txBody>
                  <a:tcPr marL="68580" marR="68580" marT="0" marB="0"/>
                </a:tc>
              </a:tr>
              <a:tr h="1478552">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6.1.9 70 Municipalities supported to update their indigent registers</a:t>
                      </a:r>
                      <a:endParaRPr lang="en-ZA"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1050" kern="1200" dirty="0" smtClean="0">
                          <a:effectLst/>
                        </a:rPr>
                        <a:t>Undertake assessment of indigent registers in the 35 municipalities</a:t>
                      </a:r>
                    </a:p>
                    <a:p>
                      <a:pPr marL="0" marR="0" indent="0" algn="l" defTabSz="457200" rtl="0" eaLnBrk="1" fontAlgn="auto" latinLnBrk="0" hangingPunct="1">
                        <a:lnSpc>
                          <a:spcPct val="107000"/>
                        </a:lnSpc>
                        <a:spcBef>
                          <a:spcPts val="0"/>
                        </a:spcBef>
                        <a:spcAft>
                          <a:spcPts val="800"/>
                        </a:spcAft>
                        <a:buClrTx/>
                        <a:buSzTx/>
                        <a:buFontTx/>
                        <a:buNone/>
                        <a:tabLst/>
                        <a:defRPr/>
                      </a:pPr>
                      <a:r>
                        <a:rPr lang="en-ZA" sz="1050" kern="1200" dirty="0" smtClean="0">
                          <a:effectLst/>
                        </a:rPr>
                        <a:t>communicate findings and recommendations to targeted municipalities on corrective measures to update their indigent registers</a:t>
                      </a: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effectLst/>
                        </a:rPr>
                        <a:t>Assessment of indigent registers were undertaken in targeted 35 municipalities</a:t>
                      </a: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100" b="1" kern="1200" dirty="0" smtClean="0">
                          <a:effectLst/>
                        </a:rPr>
                        <a:t>Likely to be achieved </a:t>
                      </a:r>
                      <a:endParaRPr lang="en-ZA" sz="700" b="1" dirty="0" smtClean="0">
                        <a:effectLst/>
                      </a:endParaRPr>
                    </a:p>
                    <a:p>
                      <a:pPr marL="0" marR="0" indent="0" algn="l" defTabSz="457200" rtl="0" eaLnBrk="1" fontAlgn="auto" latinLnBrk="0" hangingPunct="1">
                        <a:lnSpc>
                          <a:spcPct val="150000"/>
                        </a:lnSpc>
                        <a:spcBef>
                          <a:spcPts val="0"/>
                        </a:spcBef>
                        <a:spcAft>
                          <a:spcPts val="800"/>
                        </a:spcAft>
                        <a:buClrTx/>
                        <a:buSzTx/>
                        <a:buFontTx/>
                        <a:buNone/>
                        <a:tabLst/>
                        <a:defRPr/>
                      </a:pPr>
                      <a:endParaRPr lang="en-ZA" sz="1200" b="1"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90269">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6.1.10 Ten</a:t>
                      </a:r>
                      <a:r>
                        <a:rPr lang="en-ZA" sz="1050" baseline="0" dirty="0" smtClean="0">
                          <a:effectLst/>
                        </a:rPr>
                        <a:t> 10</a:t>
                      </a:r>
                      <a:r>
                        <a:rPr lang="en-ZA" sz="1050" dirty="0" smtClean="0">
                          <a:effectLst/>
                        </a:rPr>
                        <a:t> municipalities supported to implement programmes in partnership with the private sector</a:t>
                      </a:r>
                      <a:endParaRPr lang="en-ZA"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5 Municipalities </a:t>
                      </a:r>
                    </a:p>
                    <a:p>
                      <a:pPr marL="0" marR="0" indent="0" algn="l" defTabSz="457200" rtl="0" eaLnBrk="1" fontAlgn="auto" latinLnBrk="0" hangingPunct="1">
                        <a:lnSpc>
                          <a:spcPct val="150000"/>
                        </a:lnSpc>
                        <a:spcBef>
                          <a:spcPts val="0"/>
                        </a:spcBef>
                        <a:spcAft>
                          <a:spcPts val="800"/>
                        </a:spcAft>
                        <a:buClrTx/>
                        <a:buSzTx/>
                        <a:buFontTx/>
                        <a:buNone/>
                        <a:tabLst/>
                        <a:defRPr/>
                      </a:pPr>
                      <a:endParaRPr lang="en-ZA" sz="1050" dirty="0" smtClean="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Engagement with five districts in Kwa-Zulu Natal, Free State and Gauteng province (UThungulu, UMkhanyakude, Lejweleputswa, Thabo Mofutsanyane, West Rand districts)</a:t>
                      </a:r>
                      <a:endParaRPr lang="en-ZA"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Likely to be achieved </a:t>
                      </a:r>
                      <a:endParaRPr lang="en-ZA" sz="600" b="1" dirty="0" smtClean="0">
                        <a:effectLst/>
                      </a:endParaRPr>
                    </a:p>
                    <a:p>
                      <a:pPr algn="l">
                        <a:lnSpc>
                          <a:spcPct val="150000"/>
                        </a:lnSpc>
                        <a:spcAft>
                          <a:spcPts val="0"/>
                        </a:spcAft>
                      </a:pPr>
                      <a:endParaRPr lang="en-ZA" sz="1050" b="1" kern="1200" dirty="0">
                        <a:solidFill>
                          <a:schemeClr val="tx1"/>
                        </a:solidFill>
                        <a:effectLst/>
                        <a:latin typeface="+mn-lt"/>
                        <a:ea typeface="+mn-ea"/>
                        <a:cs typeface="+mn-cs"/>
                      </a:endParaRPr>
                    </a:p>
                  </a:txBody>
                  <a:tcPr marL="68580" marR="68580" marT="0" marB="0"/>
                </a:tc>
              </a:tr>
            </a:tbl>
          </a:graphicData>
        </a:graphic>
      </p:graphicFrame>
      <p:pic>
        <p:nvPicPr>
          <p:cNvPr id="5"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297509" y="4437112"/>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297509" y="579688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lang_yellow]"/>
          <p:cNvPicPr/>
          <p:nvPr/>
        </p:nvPicPr>
        <p:blipFill>
          <a:blip r:link="rId4">
            <a:extLst>
              <a:ext uri="{28A0092B-C50C-407E-A947-70E740481C1C}">
                <a14:useLocalDpi xmlns:a14="http://schemas.microsoft.com/office/drawing/2010/main" val="0"/>
              </a:ext>
            </a:extLst>
          </a:blip>
          <a:srcRect/>
          <a:stretch>
            <a:fillRect/>
          </a:stretch>
        </p:blipFill>
        <p:spPr bwMode="auto">
          <a:xfrm>
            <a:off x="6252957" y="2924944"/>
            <a:ext cx="304800" cy="304800"/>
          </a:xfrm>
          <a:prstGeom prst="rect">
            <a:avLst/>
          </a:prstGeom>
          <a:noFill/>
          <a:ln>
            <a:noFill/>
          </a:ln>
        </p:spPr>
      </p:pic>
    </p:spTree>
    <p:extLst>
      <p:ext uri="{BB962C8B-B14F-4D97-AF65-F5344CB8AC3E}">
        <p14:creationId xmlns:p14="http://schemas.microsoft.com/office/powerpoint/2010/main" val="2272300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61975"/>
          </a:xfrm>
          <a:solidFill>
            <a:srgbClr val="FFC000"/>
          </a:solidFill>
        </p:spPr>
        <p:txBody>
          <a:bodyPr/>
          <a:lstStyle/>
          <a:p>
            <a:pPr algn="l" eaLnBrk="1" hangingPunct="1">
              <a:defRPr/>
            </a:pPr>
            <a:r>
              <a:rPr lang="en-ZA" sz="1800" dirty="0">
                <a:effectLst/>
              </a:rPr>
              <a:t>PROGRESS ON THE ACHIEVEMENT </a:t>
            </a:r>
            <a:r>
              <a:rPr lang="en-ZA" sz="1800" dirty="0" smtClean="0">
                <a:effectLst/>
              </a:rPr>
              <a:t>OF </a:t>
            </a:r>
            <a:r>
              <a:rPr lang="en-ZA" sz="1800" dirty="0">
                <a:effectLst/>
              </a:rPr>
              <a:t>PREDETERMINED OBJECTIVES</a:t>
            </a:r>
          </a:p>
        </p:txBody>
      </p:sp>
      <p:sp>
        <p:nvSpPr>
          <p:cNvPr id="29699" name="Slide Number Placeholder 2"/>
          <p:cNvSpPr>
            <a:spLocks noGrp="1"/>
          </p:cNvSpPr>
          <p:nvPr>
            <p:ph type="sldNum" sz="quarter" idx="11"/>
          </p:nvPr>
        </p:nvSpPr>
        <p:spPr bwMode="auto">
          <a:xfrm>
            <a:off x="8686800" y="64928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28</a:t>
            </a:fld>
            <a:endParaRPr lang="en-ZA" altLang="en-US" sz="16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1458959468"/>
              </p:ext>
            </p:extLst>
          </p:nvPr>
        </p:nvGraphicFramePr>
        <p:xfrm>
          <a:off x="107504" y="1170732"/>
          <a:ext cx="8424935" cy="3258439"/>
        </p:xfrm>
        <a:graphic>
          <a:graphicData uri="http://schemas.openxmlformats.org/drawingml/2006/table">
            <a:tbl>
              <a:tblPr firstRow="1" firstCol="1" bandRow="1">
                <a:tableStyleId>{5940675A-B579-460E-94D1-54222C63F5DA}</a:tableStyleId>
              </a:tblPr>
              <a:tblGrid>
                <a:gridCol w="1822278"/>
                <a:gridCol w="2282178"/>
                <a:gridCol w="2448272"/>
                <a:gridCol w="1872207"/>
              </a:tblGrid>
              <a:tr h="333375">
                <a:tc>
                  <a:txBody>
                    <a:bodyPr/>
                    <a:lstStyle/>
                    <a:p>
                      <a:pPr algn="just">
                        <a:lnSpc>
                          <a:spcPct val="150000"/>
                        </a:lnSpc>
                        <a:spcAft>
                          <a:spcPts val="800"/>
                        </a:spcAft>
                      </a:pPr>
                      <a:r>
                        <a:rPr lang="en-ZA" sz="1200" b="1" dirty="0">
                          <a:effectLst/>
                        </a:rPr>
                        <a:t>Annual Target</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gn="just">
                        <a:lnSpc>
                          <a:spcPct val="150000"/>
                        </a:lnSpc>
                        <a:spcAft>
                          <a:spcPts val="800"/>
                        </a:spcAft>
                      </a:pPr>
                      <a:r>
                        <a:rPr lang="en-ZA" sz="1200" b="1" dirty="0" smtClean="0">
                          <a:effectLst/>
                        </a:rPr>
                        <a:t>Q3 Targets</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nSpc>
                          <a:spcPct val="107000"/>
                        </a:lnSpc>
                        <a:spcAft>
                          <a:spcPts val="0"/>
                        </a:spcAft>
                      </a:pPr>
                      <a:r>
                        <a:rPr lang="en-ZA" sz="1200" b="1" dirty="0">
                          <a:effectLst/>
                        </a:rPr>
                        <a:t> </a:t>
                      </a:r>
                      <a:r>
                        <a:rPr lang="en-ZA" sz="1200" b="1" dirty="0" smtClean="0">
                          <a:effectLst/>
                        </a:rPr>
                        <a:t>Cumulative progress (Q1</a:t>
                      </a:r>
                      <a:r>
                        <a:rPr lang="en-ZA" sz="1200" b="1" baseline="0" dirty="0" smtClean="0">
                          <a:effectLst/>
                        </a:rPr>
                        <a:t> to Q3)</a:t>
                      </a:r>
                      <a:r>
                        <a:rPr lang="en-ZA" sz="1200" b="1" dirty="0" smtClean="0">
                          <a:effectLst/>
                        </a:rPr>
                        <a:t> </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AC93E"/>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ZA" sz="1200" b="1" dirty="0" smtClean="0">
                          <a:effectLst/>
                        </a:rPr>
                        <a:t> Likelihood of Achievement</a:t>
                      </a:r>
                    </a:p>
                    <a:p>
                      <a:pPr marL="0" marR="0" indent="0" algn="ctr" defTabSz="457200" rtl="0" eaLnBrk="1" fontAlgn="auto" latinLnBrk="0" hangingPunct="1">
                        <a:lnSpc>
                          <a:spcPct val="107000"/>
                        </a:lnSpc>
                        <a:spcBef>
                          <a:spcPts val="0"/>
                        </a:spcBef>
                        <a:spcAft>
                          <a:spcPts val="0"/>
                        </a:spcAft>
                        <a:buClrTx/>
                        <a:buSzTx/>
                        <a:buFontTx/>
                        <a:buNone/>
                        <a:tabLst/>
                        <a:defRPr/>
                      </a:pPr>
                      <a:r>
                        <a:rPr lang="en-ZA" sz="1200" b="1" dirty="0" smtClean="0">
                          <a:effectLst/>
                        </a:rPr>
                        <a:t>4</a:t>
                      </a:r>
                      <a:r>
                        <a:rPr lang="en-ZA" sz="1200" b="1" baseline="30000" dirty="0" smtClean="0">
                          <a:effectLst/>
                        </a:rPr>
                        <a:t>th</a:t>
                      </a:r>
                      <a:r>
                        <a:rPr lang="en-ZA" sz="1200" b="1" dirty="0" smtClean="0">
                          <a:effectLst/>
                        </a:rPr>
                        <a:t> Quarter Target</a:t>
                      </a:r>
                    </a:p>
                  </a:txBody>
                  <a:tcPr marL="68580" marR="68580" marT="0" marB="0">
                    <a:solidFill>
                      <a:srgbClr val="EAC93E"/>
                    </a:solidFill>
                  </a:tcPr>
                </a:tc>
              </a:tr>
              <a:tr h="0">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kern="1200" dirty="0" smtClean="0">
                          <a:effectLst/>
                        </a:rPr>
                        <a:t>6.1.11 Additional 10 000 (197 000 cumulative) work opportunities provided</a:t>
                      </a:r>
                      <a:endParaRPr lang="en-ZA" sz="1050" kern="1200" dirty="0" smtClean="0">
                        <a:solidFill>
                          <a:schemeClr val="tx1"/>
                        </a:solidFill>
                        <a:effectLst/>
                        <a:latin typeface="+mn-lt"/>
                        <a:ea typeface="+mn-ea"/>
                        <a:cs typeface="+mn-cs"/>
                      </a:endParaRPr>
                    </a:p>
                  </a:txBody>
                  <a:tcPr marL="68580" marR="68580" marT="0" marB="0"/>
                </a:tc>
                <a:tc>
                  <a:txBody>
                    <a:bodyPr/>
                    <a:lstStyle/>
                    <a:p>
                      <a:pPr algn="l">
                        <a:lnSpc>
                          <a:spcPct val="107000"/>
                        </a:lnSpc>
                        <a:spcAft>
                          <a:spcPts val="800"/>
                        </a:spcAft>
                      </a:pPr>
                      <a:r>
                        <a:rPr lang="en-ZA" sz="1050" kern="1200" dirty="0" smtClean="0">
                          <a:effectLst/>
                        </a:rPr>
                        <a:t>Additional 2500 (194 500 cumulative) work opportunities provided</a:t>
                      </a:r>
                    </a:p>
                    <a:p>
                      <a:pPr marL="0" marR="0" indent="0" algn="l" defTabSz="457200" rtl="0" eaLnBrk="1" fontAlgn="auto" latinLnBrk="0" hangingPunct="1">
                        <a:lnSpc>
                          <a:spcPct val="107000"/>
                        </a:lnSpc>
                        <a:spcBef>
                          <a:spcPts val="0"/>
                        </a:spcBef>
                        <a:spcAft>
                          <a:spcPts val="800"/>
                        </a:spcAft>
                        <a:buClrTx/>
                        <a:buSzTx/>
                        <a:buFontTx/>
                        <a:buNone/>
                        <a:tabLst/>
                        <a:defRPr/>
                      </a:pPr>
                      <a:r>
                        <a:rPr lang="en-ZA" sz="1050" kern="1200" dirty="0" smtClean="0">
                          <a:effectLst/>
                        </a:rPr>
                        <a:t>Additional 2500 (197 000 cumulative) work opportunities provided 197 000 work opportunities provided by 31 March 2015</a:t>
                      </a: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effectLst/>
                        </a:rPr>
                        <a:t>5095 additional work opportunities provided for the 3rd Quarter</a:t>
                      </a: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Likely to be achieved </a:t>
                      </a:r>
                      <a:endParaRPr lang="en-ZA" sz="600" b="1" dirty="0" smtClean="0">
                        <a:effectLst/>
                      </a:endParaRPr>
                    </a:p>
                    <a:p>
                      <a:pPr marL="0" marR="0" indent="0" algn="l" defTabSz="457200" rtl="0" eaLnBrk="1" fontAlgn="auto" latinLnBrk="0" hangingPunct="1">
                        <a:lnSpc>
                          <a:spcPct val="150000"/>
                        </a:lnSpc>
                        <a:spcBef>
                          <a:spcPts val="0"/>
                        </a:spcBef>
                        <a:spcAft>
                          <a:spcPts val="0"/>
                        </a:spcAft>
                        <a:buClrTx/>
                        <a:buSzTx/>
                        <a:buFontTx/>
                        <a:buNone/>
                        <a:tabLst/>
                        <a:defRPr/>
                      </a:pPr>
                      <a:endParaRPr lang="en-ZA" sz="1050" b="1" kern="1200" dirty="0">
                        <a:solidFill>
                          <a:schemeClr val="tx1"/>
                        </a:solidFill>
                        <a:effectLst/>
                        <a:latin typeface="+mn-lt"/>
                        <a:ea typeface="+mn-ea"/>
                        <a:cs typeface="+mn-cs"/>
                      </a:endParaRPr>
                    </a:p>
                  </a:txBody>
                  <a:tcPr marL="68580" marR="68580" marT="0" marB="0"/>
                </a:tc>
              </a:tr>
              <a:tr h="0">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kern="1200" dirty="0" smtClean="0">
                          <a:effectLst/>
                        </a:rPr>
                        <a:t>6.1.12 (10 additional municipalities) with CWP sites established by 31 March 2016</a:t>
                      </a:r>
                      <a:endParaRPr lang="en-ZA" sz="1050" kern="1200" dirty="0" smtClean="0">
                        <a:solidFill>
                          <a:schemeClr val="tx1"/>
                        </a:solidFill>
                        <a:effectLst/>
                        <a:latin typeface="+mn-lt"/>
                        <a:ea typeface="+mn-ea"/>
                        <a:cs typeface="+mn-cs"/>
                      </a:endParaRPr>
                    </a:p>
                  </a:txBody>
                  <a:tcPr marL="68580" marR="68580" marT="0" marB="0"/>
                </a:tc>
                <a:tc>
                  <a:txBody>
                    <a:bodyPr/>
                    <a:lstStyle/>
                    <a:p>
                      <a:pPr>
                        <a:lnSpc>
                          <a:spcPts val="1500"/>
                        </a:lnSpc>
                        <a:spcAft>
                          <a:spcPts val="0"/>
                        </a:spcAft>
                      </a:pPr>
                      <a:r>
                        <a:rPr lang="en-ZA" sz="1050" kern="1200" dirty="0" smtClean="0">
                          <a:effectLst/>
                        </a:rPr>
                        <a:t>6.1.12 (3 additional municipalities) with CWP sites</a:t>
                      </a:r>
                    </a:p>
                    <a:p>
                      <a:pPr marL="0" marR="0" indent="0" algn="l" defTabSz="457200" rtl="0" eaLnBrk="1" fontAlgn="auto" latinLnBrk="0" hangingPunct="1">
                        <a:lnSpc>
                          <a:spcPts val="1500"/>
                        </a:lnSpc>
                        <a:spcBef>
                          <a:spcPts val="0"/>
                        </a:spcBef>
                        <a:spcAft>
                          <a:spcPts val="0"/>
                        </a:spcAft>
                        <a:buClrTx/>
                        <a:buSzTx/>
                        <a:buFontTx/>
                        <a:buNone/>
                        <a:tabLst/>
                        <a:defRPr/>
                      </a:pPr>
                      <a:r>
                        <a:rPr lang="en-ZA" sz="1050" kern="1200" dirty="0" smtClean="0">
                          <a:effectLst/>
                        </a:rPr>
                        <a:t>2 additional municipalities with CWP sites</a:t>
                      </a: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effectLst/>
                        </a:rPr>
                        <a:t>11 additional municipalities with CWP Sites established; and an additional 8 Municipalities have Council Resolutions that approve the establishment of CWP Sites</a:t>
                      </a: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Likely to be achieved </a:t>
                      </a:r>
                      <a:endParaRPr lang="en-ZA" sz="600" b="1" dirty="0" smtClean="0">
                        <a:effectLst/>
                      </a:endParaRPr>
                    </a:p>
                  </a:txBody>
                  <a:tcPr marL="68580" marR="68580" marT="0" marB="0"/>
                </a:tc>
              </a:tr>
            </a:tbl>
          </a:graphicData>
        </a:graphic>
      </p:graphicFrame>
      <p:pic>
        <p:nvPicPr>
          <p:cNvPr id="10" name="Picture 1" descr="[lang_yellow]"/>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342720" y="4005064"/>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lang_green]"/>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292512" y="2852936"/>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07989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61975"/>
          </a:xfrm>
          <a:solidFill>
            <a:srgbClr val="FFC000"/>
          </a:solidFill>
        </p:spPr>
        <p:txBody>
          <a:bodyPr/>
          <a:lstStyle/>
          <a:p>
            <a:pPr algn="l" eaLnBrk="1" hangingPunct="1">
              <a:defRPr/>
            </a:pPr>
            <a:r>
              <a:rPr lang="en-ZA" sz="1800" dirty="0">
                <a:effectLst/>
              </a:rPr>
              <a:t>PROGRESS ON THE ACHIEVEMENT </a:t>
            </a:r>
            <a:r>
              <a:rPr lang="en-ZA" sz="1800" dirty="0" smtClean="0">
                <a:effectLst/>
              </a:rPr>
              <a:t>OF </a:t>
            </a:r>
            <a:r>
              <a:rPr lang="en-ZA" sz="1800" dirty="0">
                <a:effectLst/>
              </a:rPr>
              <a:t>PREDETERMINED OBJECTIVES</a:t>
            </a:r>
          </a:p>
        </p:txBody>
      </p:sp>
      <p:sp>
        <p:nvSpPr>
          <p:cNvPr id="29699" name="Slide Number Placeholder 2"/>
          <p:cNvSpPr>
            <a:spLocks noGrp="1"/>
          </p:cNvSpPr>
          <p:nvPr>
            <p:ph type="sldNum" sz="quarter" idx="11"/>
          </p:nvPr>
        </p:nvSpPr>
        <p:spPr bwMode="auto">
          <a:xfrm>
            <a:off x="8686800" y="64928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29</a:t>
            </a:fld>
            <a:endParaRPr lang="en-ZA" altLang="en-US" sz="16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2341426556"/>
              </p:ext>
            </p:extLst>
          </p:nvPr>
        </p:nvGraphicFramePr>
        <p:xfrm>
          <a:off x="179512" y="1170528"/>
          <a:ext cx="8424935" cy="3809111"/>
        </p:xfrm>
        <a:graphic>
          <a:graphicData uri="http://schemas.openxmlformats.org/drawingml/2006/table">
            <a:tbl>
              <a:tblPr firstRow="1" firstCol="1" bandRow="1">
                <a:tableStyleId>{5940675A-B579-460E-94D1-54222C63F5DA}</a:tableStyleId>
              </a:tblPr>
              <a:tblGrid>
                <a:gridCol w="1822278"/>
                <a:gridCol w="2282178"/>
                <a:gridCol w="2448272"/>
                <a:gridCol w="1872207"/>
              </a:tblGrid>
              <a:tr h="333375">
                <a:tc>
                  <a:txBody>
                    <a:bodyPr/>
                    <a:lstStyle/>
                    <a:p>
                      <a:pPr algn="just">
                        <a:lnSpc>
                          <a:spcPct val="150000"/>
                        </a:lnSpc>
                        <a:spcAft>
                          <a:spcPts val="800"/>
                        </a:spcAft>
                      </a:pPr>
                      <a:r>
                        <a:rPr lang="en-ZA" sz="1200" b="1" dirty="0">
                          <a:effectLst/>
                        </a:rPr>
                        <a:t>Annual Target</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gn="just">
                        <a:lnSpc>
                          <a:spcPct val="150000"/>
                        </a:lnSpc>
                        <a:spcAft>
                          <a:spcPts val="800"/>
                        </a:spcAft>
                      </a:pPr>
                      <a:r>
                        <a:rPr lang="en-ZA" sz="1200" b="1" dirty="0" smtClean="0">
                          <a:effectLst/>
                        </a:rPr>
                        <a:t>Q3 Targets</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nSpc>
                          <a:spcPct val="107000"/>
                        </a:lnSpc>
                        <a:spcAft>
                          <a:spcPts val="0"/>
                        </a:spcAft>
                      </a:pPr>
                      <a:r>
                        <a:rPr lang="en-ZA" sz="1200" b="1" dirty="0">
                          <a:effectLst/>
                        </a:rPr>
                        <a:t> </a:t>
                      </a:r>
                      <a:r>
                        <a:rPr lang="en-ZA" sz="1200" b="1" dirty="0" smtClean="0">
                          <a:effectLst/>
                        </a:rPr>
                        <a:t>Cumulative progress (Q1</a:t>
                      </a:r>
                      <a:r>
                        <a:rPr lang="en-ZA" sz="1200" b="1" baseline="0" dirty="0" smtClean="0">
                          <a:effectLst/>
                        </a:rPr>
                        <a:t> to Q3)</a:t>
                      </a:r>
                      <a:r>
                        <a:rPr lang="en-ZA" sz="1200" b="1" dirty="0" smtClean="0">
                          <a:effectLst/>
                        </a:rPr>
                        <a:t> </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AC93E"/>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ZA" sz="1200" b="1" dirty="0" smtClean="0">
                          <a:effectLst/>
                        </a:rPr>
                        <a:t> Likelihood of Achievement</a:t>
                      </a:r>
                    </a:p>
                    <a:p>
                      <a:pPr marL="0" marR="0" indent="0" algn="ctr" defTabSz="457200" rtl="0" eaLnBrk="1" fontAlgn="auto" latinLnBrk="0" hangingPunct="1">
                        <a:lnSpc>
                          <a:spcPct val="107000"/>
                        </a:lnSpc>
                        <a:spcBef>
                          <a:spcPts val="0"/>
                        </a:spcBef>
                        <a:spcAft>
                          <a:spcPts val="0"/>
                        </a:spcAft>
                        <a:buClrTx/>
                        <a:buSzTx/>
                        <a:buFontTx/>
                        <a:buNone/>
                        <a:tabLst/>
                        <a:defRPr/>
                      </a:pPr>
                      <a:r>
                        <a:rPr lang="en-ZA" sz="1200" b="1" dirty="0" smtClean="0">
                          <a:effectLst/>
                        </a:rPr>
                        <a:t>4</a:t>
                      </a:r>
                      <a:r>
                        <a:rPr lang="en-ZA" sz="1200" b="1" baseline="30000" dirty="0" smtClean="0">
                          <a:effectLst/>
                        </a:rPr>
                        <a:t>th</a:t>
                      </a:r>
                      <a:r>
                        <a:rPr lang="en-ZA" sz="1200" b="1" dirty="0" smtClean="0">
                          <a:effectLst/>
                        </a:rPr>
                        <a:t> Quarter Target</a:t>
                      </a:r>
                    </a:p>
                  </a:txBody>
                  <a:tcPr marL="68580" marR="68580" marT="0" marB="0">
                    <a:solidFill>
                      <a:srgbClr val="EAC93E"/>
                    </a:solidFill>
                  </a:tcPr>
                </a:tc>
              </a:tr>
              <a:tr h="0">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6.1.13</a:t>
                      </a:r>
                      <a:r>
                        <a:rPr lang="en-ZA" sz="1050" baseline="0" dirty="0" smtClean="0">
                          <a:effectLst/>
                        </a:rPr>
                        <a:t> (</a:t>
                      </a:r>
                      <a:r>
                        <a:rPr lang="en-ZA" sz="1050" dirty="0" smtClean="0">
                          <a:effectLst/>
                        </a:rPr>
                        <a:t>100% )Participants and relevant stakeholders trained</a:t>
                      </a:r>
                      <a:endParaRPr lang="en-ZA" sz="1200" dirty="0" smtClean="0">
                        <a:effectLst/>
                      </a:endParaRPr>
                    </a:p>
                    <a:p>
                      <a:pPr algn="l">
                        <a:lnSpc>
                          <a:spcPct val="150000"/>
                        </a:lnSpc>
                        <a:spcAft>
                          <a:spcPts val="800"/>
                        </a:spcAft>
                      </a:pPr>
                      <a:endParaRPr lang="en-ZA" sz="105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800"/>
                        </a:spcAft>
                      </a:pPr>
                      <a:r>
                        <a:rPr lang="en-ZA" sz="1050" dirty="0" smtClean="0">
                          <a:effectLst/>
                        </a:rPr>
                        <a:t> (75%) participants and relevant stakeholders trained</a:t>
                      </a:r>
                    </a:p>
                    <a:p>
                      <a:pPr marL="0" marR="0" indent="0" algn="l" defTabSz="457200" rtl="0" eaLnBrk="1" fontAlgn="auto" latinLnBrk="0" hangingPunct="1">
                        <a:lnSpc>
                          <a:spcPct val="107000"/>
                        </a:lnSpc>
                        <a:spcBef>
                          <a:spcPts val="0"/>
                        </a:spcBef>
                        <a:spcAft>
                          <a:spcPts val="800"/>
                        </a:spcAft>
                        <a:buClrTx/>
                        <a:buSzTx/>
                        <a:buFontTx/>
                        <a:buNone/>
                        <a:tabLst/>
                        <a:defRPr/>
                      </a:pPr>
                      <a:r>
                        <a:rPr lang="en-ZA" sz="1050" kern="1200" dirty="0" smtClean="0">
                          <a:solidFill>
                            <a:schemeClr val="tx1"/>
                          </a:solidFill>
                          <a:effectLst/>
                          <a:latin typeface="+mn-lt"/>
                          <a:ea typeface="+mn-ea"/>
                          <a:cs typeface="+mn-cs"/>
                        </a:rPr>
                        <a:t>100% participants and relevant stakeholders trained</a:t>
                      </a: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4676 participants and 47 LRCs were trained in Quarter 3 FY 2015/16</a:t>
                      </a:r>
                      <a:endParaRPr lang="en-ZA" sz="1200" dirty="0" smtClean="0">
                        <a:effectLst/>
                      </a:endParaRPr>
                    </a:p>
                    <a:p>
                      <a:pPr marL="0" marR="0" indent="0" algn="l" defTabSz="457200" rtl="0" eaLnBrk="1" fontAlgn="auto" latinLnBrk="0" hangingPunct="1">
                        <a:lnSpc>
                          <a:spcPct val="150000"/>
                        </a:lnSpc>
                        <a:spcBef>
                          <a:spcPts val="0"/>
                        </a:spcBef>
                        <a:spcAft>
                          <a:spcPts val="0"/>
                        </a:spcAft>
                        <a:buClrTx/>
                        <a:buSzTx/>
                        <a:buFontTx/>
                        <a:buNone/>
                        <a:tabLst/>
                        <a:defRPr/>
                      </a:pPr>
                      <a:endParaRPr lang="en-ZA" sz="105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Likely to be achieved </a:t>
                      </a:r>
                      <a:endParaRPr lang="en-ZA" sz="600" b="1" dirty="0" smtClean="0">
                        <a:effectLst/>
                      </a:endParaRPr>
                    </a:p>
                    <a:p>
                      <a:pPr algn="l">
                        <a:lnSpc>
                          <a:spcPct val="150000"/>
                        </a:lnSpc>
                        <a:spcAft>
                          <a:spcPts val="0"/>
                        </a:spcAft>
                      </a:pPr>
                      <a:endParaRPr lang="en-ZA" sz="1050" b="1" dirty="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6.1.14 (5 partners ) with public, private sector and civil organisations established</a:t>
                      </a:r>
                      <a:endParaRPr lang="en-ZA" sz="1200" dirty="0" smtClean="0">
                        <a:effectLst/>
                      </a:endParaRPr>
                    </a:p>
                    <a:p>
                      <a:pPr algn="l">
                        <a:lnSpc>
                          <a:spcPct val="150000"/>
                        </a:lnSpc>
                        <a:spcAft>
                          <a:spcPts val="800"/>
                        </a:spcAft>
                      </a:pPr>
                      <a:endParaRPr lang="en-ZA" sz="105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kern="1200" dirty="0" smtClean="0">
                          <a:effectLst/>
                        </a:rPr>
                        <a:t>One partnership with public, private sector and civil organisations established</a:t>
                      </a:r>
                    </a:p>
                    <a:p>
                      <a:pPr algn="l">
                        <a:lnSpc>
                          <a:spcPct val="150000"/>
                        </a:lnSpc>
                        <a:spcAft>
                          <a:spcPts val="800"/>
                        </a:spcAft>
                      </a:pPr>
                      <a:endParaRPr lang="en-ZA" sz="105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Two partnerships formed with Reggio Emilio municipality located in Italy. Department of Small Business Development (DSBD) where they provided training to CWP at the Erasmus site in Tshwane. 18 CWP cooperatives have been registered through this partnership</a:t>
                      </a:r>
                      <a:endParaRPr lang="en-ZA" sz="1200" dirty="0" smtClean="0">
                        <a:effectLst/>
                      </a:endParaRPr>
                    </a:p>
                    <a:p>
                      <a:pPr marL="0" marR="0" indent="0" algn="l" defTabSz="457200" rtl="0" eaLnBrk="1" fontAlgn="auto" latinLnBrk="0" hangingPunct="1">
                        <a:lnSpc>
                          <a:spcPct val="150000"/>
                        </a:lnSpc>
                        <a:spcBef>
                          <a:spcPts val="0"/>
                        </a:spcBef>
                        <a:spcAft>
                          <a:spcPts val="0"/>
                        </a:spcAft>
                        <a:buClrTx/>
                        <a:buSzTx/>
                        <a:buFontTx/>
                        <a:buNone/>
                        <a:tabLst/>
                        <a:defRPr/>
                      </a:pPr>
                      <a:endParaRPr lang="en-ZA" sz="105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Likely to be achieved </a:t>
                      </a:r>
                      <a:endParaRPr lang="en-ZA" sz="600" b="1" dirty="0" smtClean="0">
                        <a:effectLst/>
                      </a:endParaRPr>
                    </a:p>
                    <a:p>
                      <a:pPr algn="l">
                        <a:lnSpc>
                          <a:spcPct val="150000"/>
                        </a:lnSpc>
                        <a:spcAft>
                          <a:spcPts val="0"/>
                        </a:spcAft>
                      </a:pPr>
                      <a:endParaRPr lang="en-ZA" sz="1050" b="1"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pic>
        <p:nvPicPr>
          <p:cNvPr id="7"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330264" y="2420888"/>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330264" y="4606712"/>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5033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noGrp="1"/>
          </p:cNvSpPr>
          <p:nvPr>
            <p:ph type="title"/>
          </p:nvPr>
        </p:nvSpPr>
        <p:spPr>
          <a:xfrm>
            <a:off x="1143000" y="-99392"/>
            <a:ext cx="6858000" cy="479822"/>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lstStyle/>
          <a:p>
            <a:pPr>
              <a:defRPr/>
            </a:pPr>
            <a:r>
              <a:rPr lang="en-US" sz="2400" dirty="0" smtClean="0">
                <a:effectLst/>
              </a:rPr>
              <a:t>Introduction </a:t>
            </a:r>
            <a:endParaRPr lang="en-US" sz="2400" dirty="0">
              <a:effectLst/>
            </a:endParaRPr>
          </a:p>
        </p:txBody>
      </p:sp>
      <p:sp>
        <p:nvSpPr>
          <p:cNvPr id="9" name="Content Placeholder 2"/>
          <p:cNvSpPr>
            <a:spLocks noGrp="1"/>
          </p:cNvSpPr>
          <p:nvPr>
            <p:ph idx="1"/>
          </p:nvPr>
        </p:nvSpPr>
        <p:spPr>
          <a:xfrm>
            <a:off x="0" y="908720"/>
            <a:ext cx="9144000" cy="5040560"/>
          </a:xfrm>
          <a:solidFill>
            <a:schemeClr val="bg1"/>
          </a:solidFill>
          <a:ln>
            <a:solidFill>
              <a:srgbClr val="FFC000"/>
            </a:solidFill>
          </a:ln>
        </p:spPr>
        <p:txBody>
          <a:bodyPr>
            <a:noAutofit/>
          </a:bodyPr>
          <a:lstStyle/>
          <a:p>
            <a:pPr marL="0" indent="0">
              <a:lnSpc>
                <a:spcPct val="150000"/>
              </a:lnSpc>
              <a:buNone/>
              <a:defRPr/>
            </a:pPr>
            <a:r>
              <a:rPr lang="en-ZA" sz="2000" dirty="0" smtClean="0"/>
              <a:t>This performance </a:t>
            </a:r>
            <a:r>
              <a:rPr lang="en-ZA" sz="2000" dirty="0"/>
              <a:t>report highlights actual progress against the planned targets set out in the Annual Performance Plan F/Y 2015/16. </a:t>
            </a:r>
            <a:endParaRPr lang="en-ZA" sz="2000" dirty="0" smtClean="0"/>
          </a:p>
          <a:p>
            <a:pPr marL="0" indent="0">
              <a:lnSpc>
                <a:spcPct val="150000"/>
              </a:lnSpc>
              <a:buNone/>
              <a:defRPr/>
            </a:pPr>
            <a:r>
              <a:rPr lang="en-ZA" sz="2000" dirty="0" smtClean="0"/>
              <a:t>A </a:t>
            </a:r>
            <a:r>
              <a:rPr lang="en-ZA" sz="2000" dirty="0"/>
              <a:t>cumulative account of performance to date is provided covering progress from the </a:t>
            </a:r>
            <a:r>
              <a:rPr lang="en-ZA" sz="2000" dirty="0" smtClean="0"/>
              <a:t>1</a:t>
            </a:r>
            <a:r>
              <a:rPr lang="en-ZA" sz="2000" baseline="30000" dirty="0" smtClean="0"/>
              <a:t>st</a:t>
            </a:r>
            <a:r>
              <a:rPr lang="en-ZA" sz="2000" dirty="0" smtClean="0"/>
              <a:t> to </a:t>
            </a:r>
            <a:r>
              <a:rPr lang="en-ZA" sz="2000" dirty="0"/>
              <a:t>the </a:t>
            </a:r>
            <a:r>
              <a:rPr lang="en-ZA" sz="2000" dirty="0" smtClean="0"/>
              <a:t>3</a:t>
            </a:r>
            <a:r>
              <a:rPr lang="en-ZA" sz="2000" baseline="30000" dirty="0" smtClean="0"/>
              <a:t>rd</a:t>
            </a:r>
            <a:r>
              <a:rPr lang="en-ZA" sz="2000" dirty="0" smtClean="0"/>
              <a:t> quarter. The </a:t>
            </a:r>
            <a:r>
              <a:rPr lang="en-ZA" sz="2000" dirty="0"/>
              <a:t>likelihood of achieving the annual target by the end of the 4th </a:t>
            </a:r>
            <a:r>
              <a:rPr lang="en-ZA" sz="2000" dirty="0" smtClean="0"/>
              <a:t>quarter is also shown.</a:t>
            </a:r>
          </a:p>
          <a:p>
            <a:pPr marL="0" indent="0">
              <a:lnSpc>
                <a:spcPct val="150000"/>
              </a:lnSpc>
              <a:buNone/>
              <a:defRPr/>
            </a:pPr>
            <a:r>
              <a:rPr lang="en-ZA" sz="2000" dirty="0"/>
              <a:t>The State of Expenditure as at 31 January 2016  is also outlined</a:t>
            </a:r>
          </a:p>
        </p:txBody>
      </p:sp>
      <p:sp>
        <p:nvSpPr>
          <p:cNvPr id="5122" name="Slide Number Placeholder 2"/>
          <p:cNvSpPr>
            <a:spLocks noGrp="1"/>
          </p:cNvSpPr>
          <p:nvPr>
            <p:ph type="sldNum" sz="quarter" idx="11"/>
          </p:nvPr>
        </p:nvSpPr>
        <p:spPr bwMode="auto">
          <a:xfrm>
            <a:off x="7021776" y="652025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D72B81B-D0D8-437D-9032-09F784CA053C}" type="slidenum">
              <a:rPr lang="en-ZA" altLang="en-US" sz="2000" smtClean="0"/>
              <a:pPr>
                <a:spcBef>
                  <a:spcPct val="0"/>
                </a:spcBef>
                <a:buFontTx/>
                <a:buNone/>
              </a:pPr>
              <a:t>3</a:t>
            </a:fld>
            <a:endParaRPr lang="en-ZA" altLang="en-US" sz="2000" dirty="0" smtClean="0"/>
          </a:p>
        </p:txBody>
      </p:sp>
    </p:spTree>
    <p:extLst>
      <p:ext uri="{BB962C8B-B14F-4D97-AF65-F5344CB8AC3E}">
        <p14:creationId xmlns:p14="http://schemas.microsoft.com/office/powerpoint/2010/main" val="12104350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Box 5"/>
          <p:cNvSpPr txBox="1">
            <a:spLocks noChangeArrowheads="1"/>
          </p:cNvSpPr>
          <p:nvPr/>
        </p:nvSpPr>
        <p:spPr bwMode="auto">
          <a:xfrm>
            <a:off x="251520" y="1585427"/>
            <a:ext cx="8712967"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eaLnBrk="1" hangingPunct="1">
              <a:spcBef>
                <a:spcPct val="0"/>
              </a:spcBef>
              <a:buFontTx/>
              <a:buNone/>
            </a:pPr>
            <a:r>
              <a:rPr lang="en-ZA" altLang="en-US" sz="2800" b="1" dirty="0"/>
              <a:t/>
            </a:r>
            <a:br>
              <a:rPr lang="en-ZA" altLang="en-US" sz="2800" b="1" dirty="0"/>
            </a:br>
            <a:r>
              <a:rPr lang="en-ZA" altLang="en-US" sz="2800" b="1" dirty="0" smtClean="0"/>
              <a:t> </a:t>
            </a:r>
            <a:endParaRPr lang="en-ZA" altLang="en-US" sz="2800" b="1" dirty="0"/>
          </a:p>
          <a:p>
            <a:pPr algn="ctr">
              <a:buNone/>
            </a:pPr>
            <a:endParaRPr lang="en-ZA" sz="2400" b="1" dirty="0" smtClean="0"/>
          </a:p>
          <a:p>
            <a:pPr algn="ctr">
              <a:buNone/>
            </a:pPr>
            <a:r>
              <a:rPr lang="en-ZA" sz="2400" b="1" dirty="0" smtClean="0"/>
              <a:t>Part B: STATE OF EXPENDITURE AS AT 31 JANUARY 2016</a:t>
            </a:r>
          </a:p>
          <a:p>
            <a:pPr algn="ctr">
              <a:buNone/>
            </a:pPr>
            <a:endParaRPr lang="en-ZA" sz="2400" b="1" dirty="0"/>
          </a:p>
          <a:p>
            <a:pPr algn="ctr">
              <a:buNone/>
            </a:pPr>
            <a:endParaRPr lang="en-ZA" sz="2800" b="1" dirty="0"/>
          </a:p>
        </p:txBody>
      </p:sp>
    </p:spTree>
    <p:extLst>
      <p:ext uri="{BB962C8B-B14F-4D97-AF65-F5344CB8AC3E}">
        <p14:creationId xmlns:p14="http://schemas.microsoft.com/office/powerpoint/2010/main" val="2422126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640762" cy="561975"/>
          </a:xfrm>
        </p:spPr>
        <p:txBody>
          <a:bodyPr/>
          <a:lstStyle/>
          <a:p>
            <a:pPr>
              <a:defRPr/>
            </a:pPr>
            <a:r>
              <a:rPr lang="en-ZA" altLang="en-US" sz="2600" dirty="0" smtClean="0">
                <a:effectLst/>
              </a:rPr>
              <a:t>STATE OF EXPENDITURE: </a:t>
            </a:r>
            <a:br>
              <a:rPr lang="en-ZA" altLang="en-US" sz="2600" dirty="0" smtClean="0">
                <a:effectLst/>
              </a:rPr>
            </a:br>
            <a:r>
              <a:rPr lang="en-ZA" altLang="en-US" sz="2600" dirty="0" smtClean="0">
                <a:effectLst/>
              </a:rPr>
              <a:t>ANALYSIS PER PROGRAMME AS AT </a:t>
            </a:r>
            <a:br>
              <a:rPr lang="en-ZA" altLang="en-US" sz="2600" dirty="0" smtClean="0">
                <a:effectLst/>
              </a:rPr>
            </a:br>
            <a:r>
              <a:rPr lang="en-ZA" altLang="en-US" sz="2600" dirty="0" smtClean="0">
                <a:effectLst/>
              </a:rPr>
              <a:t>31 JANUARY 2016</a:t>
            </a:r>
          </a:p>
        </p:txBody>
      </p:sp>
      <p:sp>
        <p:nvSpPr>
          <p:cNvPr id="921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936492E6-76A7-4B5C-AAAA-BBA3FF8CA596}" type="slidenum">
              <a:rPr lang="en-ZA" altLang="en-US" sz="1200" smtClean="0">
                <a:solidFill>
                  <a:prstClr val="black"/>
                </a:solidFill>
              </a:rPr>
              <a:pPr>
                <a:spcBef>
                  <a:spcPct val="0"/>
                </a:spcBef>
                <a:buFontTx/>
                <a:buNone/>
              </a:pPr>
              <a:t>31</a:t>
            </a:fld>
            <a:endParaRPr lang="en-ZA" altLang="en-US" sz="1200" smtClean="0">
              <a:solidFill>
                <a:prstClr val="black"/>
              </a:solidFill>
            </a:endParaRPr>
          </a:p>
        </p:txBody>
      </p:sp>
      <p:pic>
        <p:nvPicPr>
          <p:cNvPr id="3" name="Picture 2"/>
          <p:cNvPicPr>
            <a:picLocks noChangeAspect="1"/>
          </p:cNvPicPr>
          <p:nvPr/>
        </p:nvPicPr>
        <p:blipFill>
          <a:blip r:embed="rId2"/>
          <a:stretch>
            <a:fillRect/>
          </a:stretch>
        </p:blipFill>
        <p:spPr>
          <a:xfrm>
            <a:off x="452877" y="1301750"/>
            <a:ext cx="8238245" cy="4254500"/>
          </a:xfrm>
          <a:prstGeom prst="rect">
            <a:avLst/>
          </a:prstGeom>
        </p:spPr>
      </p:pic>
    </p:spTree>
    <p:extLst>
      <p:ext uri="{BB962C8B-B14F-4D97-AF65-F5344CB8AC3E}">
        <p14:creationId xmlns:p14="http://schemas.microsoft.com/office/powerpoint/2010/main" val="39288245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300038"/>
            <a:ext cx="8640762" cy="561975"/>
          </a:xfrm>
        </p:spPr>
        <p:txBody>
          <a:bodyPr/>
          <a:lstStyle/>
          <a:p>
            <a:pPr>
              <a:defRPr/>
            </a:pPr>
            <a:r>
              <a:rPr lang="en-ZA" altLang="en-US" sz="2600" dirty="0" smtClean="0">
                <a:effectLst/>
              </a:rPr>
              <a:t>STATE OF EXPENDITURE: </a:t>
            </a:r>
            <a:br>
              <a:rPr lang="en-ZA" altLang="en-US" sz="2600" dirty="0" smtClean="0">
                <a:effectLst/>
              </a:rPr>
            </a:br>
            <a:r>
              <a:rPr lang="en-ZA" altLang="en-US" sz="2600" dirty="0" smtClean="0">
                <a:effectLst/>
              </a:rPr>
              <a:t>ANALYSIS PER ECONOMIC CLASSIFICATION AS AT </a:t>
            </a:r>
            <a:br>
              <a:rPr lang="en-ZA" altLang="en-US" sz="2600" dirty="0" smtClean="0">
                <a:effectLst/>
              </a:rPr>
            </a:br>
            <a:r>
              <a:rPr lang="en-ZA" altLang="en-US" sz="2600" dirty="0" smtClean="0">
                <a:effectLst/>
              </a:rPr>
              <a:t>31 JANUARY 2016</a:t>
            </a:r>
          </a:p>
        </p:txBody>
      </p:sp>
      <p:sp>
        <p:nvSpPr>
          <p:cNvPr id="921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936492E6-76A7-4B5C-AAAA-BBA3FF8CA596}" type="slidenum">
              <a:rPr lang="en-ZA" altLang="en-US" sz="1200" smtClean="0">
                <a:solidFill>
                  <a:prstClr val="black"/>
                </a:solidFill>
              </a:rPr>
              <a:pPr>
                <a:spcBef>
                  <a:spcPct val="0"/>
                </a:spcBef>
                <a:buFontTx/>
                <a:buNone/>
              </a:pPr>
              <a:t>32</a:t>
            </a:fld>
            <a:endParaRPr lang="en-ZA" altLang="en-US" sz="1200" smtClean="0">
              <a:solidFill>
                <a:prstClr val="black"/>
              </a:solidFill>
            </a:endParaRPr>
          </a:p>
        </p:txBody>
      </p:sp>
      <p:pic>
        <p:nvPicPr>
          <p:cNvPr id="3" name="Picture 2"/>
          <p:cNvPicPr>
            <a:picLocks noChangeAspect="1"/>
          </p:cNvPicPr>
          <p:nvPr/>
        </p:nvPicPr>
        <p:blipFill>
          <a:blip r:embed="rId2"/>
          <a:stretch>
            <a:fillRect/>
          </a:stretch>
        </p:blipFill>
        <p:spPr>
          <a:xfrm>
            <a:off x="452877" y="1340768"/>
            <a:ext cx="8238245" cy="4536504"/>
          </a:xfrm>
          <a:prstGeom prst="rect">
            <a:avLst/>
          </a:prstGeom>
        </p:spPr>
      </p:pic>
    </p:spTree>
    <p:extLst>
      <p:ext uri="{BB962C8B-B14F-4D97-AF65-F5344CB8AC3E}">
        <p14:creationId xmlns:p14="http://schemas.microsoft.com/office/powerpoint/2010/main" val="13446574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888"/>
            <a:ext cx="8229600" cy="1225550"/>
          </a:xfrm>
        </p:spPr>
        <p:txBody>
          <a:bodyPr/>
          <a:lstStyle/>
          <a:p>
            <a:pPr>
              <a:defRPr/>
            </a:pPr>
            <a:r>
              <a:rPr lang="en-ZA" altLang="en-US" sz="2400" dirty="0" smtClean="0">
                <a:effectLst/>
              </a:rPr>
              <a:t>EXPENDITURE ANALYSIS PER ECONOMIC CLASSIFICATION AS AT </a:t>
            </a:r>
            <a:r>
              <a:rPr lang="en-ZA" altLang="en-US" sz="2400" dirty="0">
                <a:effectLst/>
              </a:rPr>
              <a:t>31 JANUARY </a:t>
            </a:r>
            <a:r>
              <a:rPr lang="en-ZA" altLang="en-US" sz="2400" dirty="0" smtClean="0">
                <a:effectLst/>
              </a:rPr>
              <a:t>2016 (</a:t>
            </a:r>
            <a:r>
              <a:rPr lang="en-ZA" altLang="en-US" sz="2400" dirty="0">
                <a:effectLst/>
              </a:rPr>
              <a:t>Cont</a:t>
            </a:r>
            <a:r>
              <a:rPr lang="en-ZA" altLang="en-US" sz="2400" dirty="0" smtClean="0">
                <a:effectLst/>
              </a:rPr>
              <a:t>.)</a:t>
            </a:r>
            <a:r>
              <a:rPr lang="en-ZA" altLang="en-US" sz="2400" dirty="0" smtClean="0">
                <a:solidFill>
                  <a:srgbClr val="696464"/>
                </a:solidFill>
                <a:effectLst/>
              </a:rPr>
              <a:t/>
            </a:r>
            <a:br>
              <a:rPr lang="en-ZA" altLang="en-US" sz="2400" dirty="0" smtClean="0">
                <a:solidFill>
                  <a:srgbClr val="696464"/>
                </a:solidFill>
                <a:effectLst/>
              </a:rPr>
            </a:br>
            <a:endParaRPr lang="en-ZA" altLang="en-US" sz="2400" dirty="0" smtClean="0">
              <a:effectLst>
                <a:outerShdw blurRad="38100" dist="38100" dir="2700000" algn="tl">
                  <a:srgbClr val="C0C0C0"/>
                </a:outerShdw>
              </a:effectLst>
            </a:endParaRPr>
          </a:p>
        </p:txBody>
      </p:sp>
      <p:sp>
        <p:nvSpPr>
          <p:cNvPr id="1024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A12EEE7A-2DDC-451F-A52F-41B89D4882E8}" type="slidenum">
              <a:rPr lang="en-ZA" altLang="en-US" sz="1200" smtClean="0">
                <a:solidFill>
                  <a:prstClr val="black"/>
                </a:solidFill>
              </a:rPr>
              <a:pPr>
                <a:spcBef>
                  <a:spcPct val="0"/>
                </a:spcBef>
                <a:buFontTx/>
                <a:buNone/>
              </a:pPr>
              <a:t>33</a:t>
            </a:fld>
            <a:endParaRPr lang="en-ZA" altLang="en-US" sz="1200" smtClean="0">
              <a:solidFill>
                <a:prstClr val="black"/>
              </a:solidFill>
            </a:endParaRPr>
          </a:p>
        </p:txBody>
      </p:sp>
      <p:pic>
        <p:nvPicPr>
          <p:cNvPr id="3" name="Picture 2"/>
          <p:cNvPicPr>
            <a:picLocks noChangeAspect="1"/>
          </p:cNvPicPr>
          <p:nvPr/>
        </p:nvPicPr>
        <p:blipFill>
          <a:blip r:embed="rId2"/>
          <a:stretch>
            <a:fillRect/>
          </a:stretch>
        </p:blipFill>
        <p:spPr>
          <a:xfrm>
            <a:off x="457200" y="1066799"/>
            <a:ext cx="8229600" cy="4724401"/>
          </a:xfrm>
          <a:prstGeom prst="rect">
            <a:avLst/>
          </a:prstGeom>
        </p:spPr>
      </p:pic>
    </p:spTree>
    <p:extLst>
      <p:ext uri="{BB962C8B-B14F-4D97-AF65-F5344CB8AC3E}">
        <p14:creationId xmlns:p14="http://schemas.microsoft.com/office/powerpoint/2010/main" val="2449463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274638"/>
            <a:ext cx="8677150" cy="561975"/>
          </a:xfrm>
        </p:spPr>
        <p:txBody>
          <a:bodyPr/>
          <a:lstStyle/>
          <a:p>
            <a:pPr>
              <a:defRPr/>
            </a:pPr>
            <a:r>
              <a:rPr lang="en-US" sz="2800" dirty="0" smtClean="0">
                <a:effectLst/>
              </a:rPr>
              <a:t>STATE </a:t>
            </a:r>
            <a:r>
              <a:rPr lang="en-US" sz="2800" dirty="0">
                <a:effectLst/>
              </a:rPr>
              <a:t>OF EXPENDITURE AS AT </a:t>
            </a:r>
            <a:r>
              <a:rPr lang="en-US" sz="2800" dirty="0" smtClean="0">
                <a:effectLst/>
              </a:rPr>
              <a:t/>
            </a:r>
            <a:br>
              <a:rPr lang="en-US" sz="2800" dirty="0" smtClean="0">
                <a:effectLst/>
              </a:rPr>
            </a:br>
            <a:r>
              <a:rPr lang="en-ZA" altLang="en-US" sz="2800" dirty="0">
                <a:effectLst/>
              </a:rPr>
              <a:t>31 JANUARY 2016</a:t>
            </a:r>
            <a:r>
              <a:rPr lang="en-US" sz="2800" dirty="0" smtClean="0">
                <a:effectLst/>
              </a:rPr>
              <a:t> </a:t>
            </a:r>
            <a:r>
              <a:rPr lang="en-ZA" sz="2800" kern="0" dirty="0" smtClean="0">
                <a:effectLst/>
              </a:rPr>
              <a:t>(</a:t>
            </a:r>
            <a:r>
              <a:rPr lang="en-ZA" sz="2800" kern="0" dirty="0">
                <a:effectLst/>
              </a:rPr>
              <a:t>Cont.)</a:t>
            </a:r>
            <a:endParaRPr lang="en-ZA" sz="2800" dirty="0">
              <a:effectLst/>
            </a:endParaRPr>
          </a:p>
        </p:txBody>
      </p:sp>
      <p:sp>
        <p:nvSpPr>
          <p:cNvPr id="1433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A7E7D99F-8CCB-451D-A503-2FB80FBC2C7F}" type="slidenum">
              <a:rPr lang="en-ZA" altLang="en-US" sz="1200" smtClean="0">
                <a:solidFill>
                  <a:prstClr val="black"/>
                </a:solidFill>
              </a:rPr>
              <a:pPr>
                <a:spcBef>
                  <a:spcPct val="0"/>
                </a:spcBef>
                <a:buFontTx/>
                <a:buNone/>
              </a:pPr>
              <a:t>34</a:t>
            </a:fld>
            <a:endParaRPr lang="en-ZA" altLang="en-US" sz="1200" smtClean="0">
              <a:solidFill>
                <a:prstClr val="black"/>
              </a:solidFill>
            </a:endParaRPr>
          </a:p>
        </p:txBody>
      </p:sp>
      <p:sp>
        <p:nvSpPr>
          <p:cNvPr id="14340" name="Content Placeholder 3"/>
          <p:cNvSpPr>
            <a:spLocks noGrp="1"/>
          </p:cNvSpPr>
          <p:nvPr>
            <p:ph idx="1"/>
          </p:nvPr>
        </p:nvSpPr>
        <p:spPr>
          <a:xfrm>
            <a:off x="287337" y="1052736"/>
            <a:ext cx="8569325" cy="4824536"/>
          </a:xfrm>
        </p:spPr>
        <p:txBody>
          <a:bodyPr/>
          <a:lstStyle/>
          <a:p>
            <a:pPr defTabSz="914400" eaLnBrk="1" hangingPunct="1">
              <a:spcBef>
                <a:spcPct val="0"/>
              </a:spcBef>
              <a:spcAft>
                <a:spcPts val="3000"/>
              </a:spcAft>
              <a:buFont typeface="Wingdings" panose="05000000000000000000" pitchFamily="2" charset="2"/>
              <a:buChar char="Ø"/>
            </a:pPr>
            <a:r>
              <a:rPr lang="en-ZA" altLang="en-US" sz="2000" b="1" dirty="0" smtClean="0">
                <a:solidFill>
                  <a:srgbClr val="000000"/>
                </a:solidFill>
              </a:rPr>
              <a:t>OVERALL EXPENDITURE</a:t>
            </a:r>
          </a:p>
          <a:p>
            <a:pPr marL="360363" indent="0" algn="just" defTabSz="179388">
              <a:spcBef>
                <a:spcPts val="575"/>
              </a:spcBef>
              <a:spcAft>
                <a:spcPts val="1200"/>
              </a:spcAft>
              <a:buClr>
                <a:srgbClr val="D34817"/>
              </a:buClr>
              <a:buSzPct val="85000"/>
              <a:buNone/>
            </a:pPr>
            <a:r>
              <a:rPr lang="en-ZA" altLang="en-US" sz="2000" dirty="0" smtClean="0"/>
              <a:t>The </a:t>
            </a:r>
            <a:r>
              <a:rPr lang="en-ZA" altLang="en-US" sz="2000" dirty="0"/>
              <a:t>total expenditure of the Department amounts to </a:t>
            </a:r>
            <a:r>
              <a:rPr lang="en-ZA" altLang="en-US" sz="2000" dirty="0" smtClean="0"/>
              <a:t>R49,520 billion </a:t>
            </a:r>
            <a:r>
              <a:rPr lang="en-ZA" altLang="en-US" sz="2000" dirty="0"/>
              <a:t>at the end of  </a:t>
            </a:r>
            <a:r>
              <a:rPr lang="en-ZA" altLang="en-US" sz="2000" dirty="0" smtClean="0"/>
              <a:t>31 January. </a:t>
            </a:r>
            <a:r>
              <a:rPr lang="en-ZA" altLang="en-US" sz="2000" dirty="0"/>
              <a:t>The total amount spent represents a </a:t>
            </a:r>
            <a:r>
              <a:rPr lang="en-ZA" altLang="en-US" sz="2000" dirty="0" smtClean="0"/>
              <a:t>69,9 </a:t>
            </a:r>
            <a:r>
              <a:rPr lang="en-ZA" altLang="en-US" sz="2000" dirty="0"/>
              <a:t>per cent spending rate of the total appropriation. </a:t>
            </a:r>
            <a:endParaRPr lang="en-ZA" altLang="en-US" sz="2000" dirty="0" smtClean="0"/>
          </a:p>
          <a:p>
            <a:pPr marL="360363" indent="0" algn="just" defTabSz="179388">
              <a:spcBef>
                <a:spcPts val="575"/>
              </a:spcBef>
              <a:spcAft>
                <a:spcPts val="1200"/>
              </a:spcAft>
              <a:buClr>
                <a:srgbClr val="D34817"/>
              </a:buClr>
              <a:buSzPct val="85000"/>
              <a:buNone/>
            </a:pPr>
            <a:r>
              <a:rPr lang="en-ZA" altLang="en-US" sz="2000" dirty="0" smtClean="0"/>
              <a:t>The </a:t>
            </a:r>
            <a:r>
              <a:rPr lang="en-ZA" altLang="en-US" sz="2000" dirty="0"/>
              <a:t>main </a:t>
            </a:r>
            <a:r>
              <a:rPr lang="en-ZA" altLang="en-US" sz="2000" dirty="0" smtClean="0"/>
              <a:t>reasons </a:t>
            </a:r>
            <a:r>
              <a:rPr lang="en-ZA" altLang="en-US" sz="2000" dirty="0"/>
              <a:t>for the </a:t>
            </a:r>
            <a:r>
              <a:rPr lang="en-ZA" altLang="en-US" sz="2000" dirty="0" smtClean="0"/>
              <a:t>lower spending against </a:t>
            </a:r>
            <a:r>
              <a:rPr lang="en-ZA" altLang="en-US" sz="2000" dirty="0"/>
              <a:t>the projections </a:t>
            </a:r>
            <a:r>
              <a:rPr lang="en-ZA" altLang="en-US" sz="2000" dirty="0" smtClean="0"/>
              <a:t>are:</a:t>
            </a:r>
            <a:endParaRPr lang="en-ZA" altLang="en-US" sz="2000" dirty="0"/>
          </a:p>
          <a:p>
            <a:pPr marL="984250" indent="-623888" algn="just" defTabSz="914400">
              <a:spcBef>
                <a:spcPts val="575"/>
              </a:spcBef>
              <a:spcAft>
                <a:spcPts val="1200"/>
              </a:spcAft>
              <a:buClr>
                <a:srgbClr val="D34817"/>
              </a:buClr>
              <a:buSzPct val="85000"/>
              <a:buNone/>
            </a:pPr>
            <a:r>
              <a:rPr lang="en-ZA" altLang="en-US" sz="2000" dirty="0" smtClean="0"/>
              <a:t>•	The </a:t>
            </a:r>
            <a:r>
              <a:rPr lang="en-ZA" altLang="en-US" sz="2000" dirty="0"/>
              <a:t>withholding of Municipal Infrastructure Grant </a:t>
            </a:r>
            <a:r>
              <a:rPr lang="en-ZA" altLang="en-US" sz="2000" dirty="0" smtClean="0"/>
              <a:t>funds; and </a:t>
            </a:r>
          </a:p>
          <a:p>
            <a:pPr marL="984250" indent="-623888" algn="just" defTabSz="914400">
              <a:spcBef>
                <a:spcPts val="575"/>
              </a:spcBef>
              <a:spcAft>
                <a:spcPts val="1200"/>
              </a:spcAft>
              <a:buClr>
                <a:srgbClr val="D34817"/>
              </a:buClr>
              <a:buSzPct val="85000"/>
            </a:pPr>
            <a:r>
              <a:rPr lang="en-ZA" altLang="en-US" sz="2000" dirty="0"/>
              <a:t>The uncertainty with regard to the release of the Disaster Relief grants.</a:t>
            </a:r>
          </a:p>
        </p:txBody>
      </p:sp>
    </p:spTree>
    <p:extLst>
      <p:ext uri="{BB962C8B-B14F-4D97-AF65-F5344CB8AC3E}">
        <p14:creationId xmlns:p14="http://schemas.microsoft.com/office/powerpoint/2010/main" val="16681892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8" y="274638"/>
            <a:ext cx="8507412" cy="561975"/>
          </a:xfrm>
        </p:spPr>
        <p:txBody>
          <a:bodyPr/>
          <a:lstStyle/>
          <a:p>
            <a:pPr>
              <a:defRPr/>
            </a:pPr>
            <a:r>
              <a:rPr lang="en-ZA" altLang="en-US" sz="2400" dirty="0" smtClean="0">
                <a:effectLst/>
              </a:rPr>
              <a:t>EXPENDITURE ANALYSIS PER ECONOMIC CLASSIFICATION AS AT </a:t>
            </a:r>
            <a:r>
              <a:rPr lang="en-ZA" altLang="en-US" sz="2400" dirty="0">
                <a:effectLst/>
              </a:rPr>
              <a:t>31 JANUARY 2016 </a:t>
            </a:r>
            <a:r>
              <a:rPr lang="en-ZA" altLang="en-US" sz="2400" dirty="0" smtClean="0">
                <a:effectLst/>
              </a:rPr>
              <a:t>(Cont.)</a:t>
            </a:r>
            <a:endParaRPr lang="en-ZA" altLang="en-US" sz="2400" dirty="0" smtClean="0">
              <a:effectLst>
                <a:outerShdw blurRad="38100" dist="38100" dir="2700000" algn="tl">
                  <a:srgbClr val="C0C0C0"/>
                </a:outerShdw>
              </a:effectLst>
            </a:endParaRPr>
          </a:p>
        </p:txBody>
      </p:sp>
      <p:sp>
        <p:nvSpPr>
          <p:cNvPr id="2150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4E38C64E-FB81-420E-8A4F-3F706F2AD6DA}" type="slidenum">
              <a:rPr lang="en-ZA" altLang="en-US" sz="1200" smtClean="0">
                <a:solidFill>
                  <a:prstClr val="black"/>
                </a:solidFill>
              </a:rPr>
              <a:pPr>
                <a:spcBef>
                  <a:spcPct val="0"/>
                </a:spcBef>
                <a:buFontTx/>
                <a:buNone/>
              </a:pPr>
              <a:t>35</a:t>
            </a:fld>
            <a:endParaRPr lang="en-ZA" altLang="en-US" sz="1200" smtClean="0">
              <a:solidFill>
                <a:prstClr val="black"/>
              </a:solidFill>
            </a:endParaRPr>
          </a:p>
        </p:txBody>
      </p:sp>
      <p:sp>
        <p:nvSpPr>
          <p:cNvPr id="21508" name="Content Placeholder 3"/>
          <p:cNvSpPr>
            <a:spLocks noGrp="1"/>
          </p:cNvSpPr>
          <p:nvPr>
            <p:ph idx="1"/>
          </p:nvPr>
        </p:nvSpPr>
        <p:spPr>
          <a:xfrm>
            <a:off x="323528" y="1196752"/>
            <a:ext cx="8496944" cy="4608512"/>
          </a:xfrm>
        </p:spPr>
        <p:txBody>
          <a:bodyPr/>
          <a:lstStyle/>
          <a:p>
            <a:pPr marL="342900" lvl="2" indent="-342900">
              <a:buFont typeface="Wingdings" panose="05000000000000000000" pitchFamily="2" charset="2"/>
              <a:buChar char="Ø"/>
            </a:pPr>
            <a:r>
              <a:rPr lang="en-ZA" altLang="en-US" sz="2000" b="1" dirty="0" smtClean="0">
                <a:ea typeface="ヒラギノ角ゴ Pro W3"/>
              </a:rPr>
              <a:t>COMPENSATION OF EMPLOYEES                  </a:t>
            </a:r>
            <a:endParaRPr lang="en-ZA" altLang="en-US" sz="2000" dirty="0" smtClean="0">
              <a:ea typeface="ヒラギノ角ゴ Pro W3"/>
            </a:endParaRPr>
          </a:p>
          <a:p>
            <a:pPr marL="0" indent="0">
              <a:buFont typeface="Arial" panose="020B0604020202020204" pitchFamily="34" charset="0"/>
              <a:buNone/>
            </a:pPr>
            <a:r>
              <a:rPr lang="en-ZA" altLang="en-US" sz="1800" b="1" dirty="0" smtClean="0"/>
              <a:t>								    		 	   </a:t>
            </a:r>
            <a:r>
              <a:rPr lang="en-ZA" altLang="en-US" sz="1800" b="1" u="sng" dirty="0" smtClean="0"/>
              <a:t>R’000</a:t>
            </a:r>
            <a:endParaRPr lang="en-ZA" altLang="en-US" sz="1800" dirty="0" smtClean="0"/>
          </a:p>
          <a:p>
            <a:pPr marL="0" indent="0">
              <a:buNone/>
            </a:pPr>
            <a:r>
              <a:rPr lang="en-GB" altLang="en-US" sz="1800" b="1" dirty="0" smtClean="0"/>
              <a:t>Budget (2015/16): 				      			R271 777</a:t>
            </a:r>
          </a:p>
          <a:p>
            <a:pPr marL="0" indent="0">
              <a:buNone/>
            </a:pPr>
            <a:r>
              <a:rPr lang="en-GB" altLang="en-US" sz="1800" dirty="0" smtClean="0"/>
              <a:t>Preliminary Actual expenditure (31 </a:t>
            </a:r>
            <a:r>
              <a:rPr lang="en-GB" altLang="en-US" sz="1800" dirty="0"/>
              <a:t>January):    </a:t>
            </a:r>
            <a:r>
              <a:rPr lang="en-GB" altLang="en-US" sz="1800" dirty="0" smtClean="0"/>
              <a:t>	</a:t>
            </a:r>
            <a:r>
              <a:rPr lang="en-GB" altLang="en-US" sz="1800" u="sng" dirty="0" smtClean="0"/>
              <a:t>R215 421 </a:t>
            </a:r>
            <a:r>
              <a:rPr lang="en-GB" altLang="en-US" sz="1800" dirty="0" smtClean="0"/>
              <a:t>(79.3 per cent spent)</a:t>
            </a:r>
          </a:p>
          <a:p>
            <a:pPr marL="0" indent="0">
              <a:spcAft>
                <a:spcPts val="1200"/>
              </a:spcAft>
              <a:buNone/>
            </a:pPr>
            <a:r>
              <a:rPr lang="en-GB" altLang="en-US" sz="1800" i="1" dirty="0" smtClean="0"/>
              <a:t>Variance</a:t>
            </a:r>
            <a:r>
              <a:rPr lang="en-GB" altLang="en-US" sz="1800" dirty="0" smtClean="0"/>
              <a:t>					   		       			</a:t>
            </a:r>
            <a:r>
              <a:rPr lang="en-ZA" altLang="en-US" sz="1800" dirty="0" smtClean="0"/>
              <a:t>R  56 356 </a:t>
            </a:r>
          </a:p>
          <a:p>
            <a:pPr marL="0" indent="0" algn="just">
              <a:spcAft>
                <a:spcPts val="1200"/>
              </a:spcAft>
              <a:buNone/>
            </a:pPr>
            <a:r>
              <a:rPr lang="en-ZA" altLang="en-US" sz="1800" dirty="0"/>
              <a:t>The spending is </a:t>
            </a:r>
            <a:r>
              <a:rPr lang="en-ZA" altLang="en-US" sz="1800" dirty="0" smtClean="0"/>
              <a:t>less </a:t>
            </a:r>
            <a:r>
              <a:rPr lang="en-ZA" altLang="en-US" sz="1800" dirty="0"/>
              <a:t>than the target of </a:t>
            </a:r>
            <a:r>
              <a:rPr lang="en-ZA" altLang="en-US" sz="1800" dirty="0" smtClean="0"/>
              <a:t>83 </a:t>
            </a:r>
            <a:r>
              <a:rPr lang="en-ZA" altLang="en-US" sz="1800" dirty="0"/>
              <a:t>per cent for a </a:t>
            </a:r>
            <a:r>
              <a:rPr lang="en-ZA" altLang="en-US" sz="1800" dirty="0" smtClean="0"/>
              <a:t>ten-month </a:t>
            </a:r>
            <a:r>
              <a:rPr lang="en-ZA" altLang="en-US" sz="1800" dirty="0"/>
              <a:t>period. </a:t>
            </a:r>
          </a:p>
          <a:p>
            <a:pPr marL="0" indent="0" algn="just">
              <a:spcAft>
                <a:spcPts val="1200"/>
              </a:spcAft>
              <a:buNone/>
            </a:pPr>
            <a:r>
              <a:rPr lang="en-ZA" altLang="en-US" sz="1800" dirty="0"/>
              <a:t>The </a:t>
            </a:r>
            <a:r>
              <a:rPr lang="en-ZA" altLang="en-US" sz="1800" dirty="0" smtClean="0"/>
              <a:t>under-spending </a:t>
            </a:r>
            <a:r>
              <a:rPr lang="en-ZA" altLang="en-US" sz="1800" dirty="0"/>
              <a:t>is mainly due to the delays experienced with the filling of some posts in the CWP </a:t>
            </a:r>
            <a:r>
              <a:rPr lang="en-ZA" altLang="en-US" sz="1800" dirty="0" smtClean="0"/>
              <a:t>functional </a:t>
            </a:r>
            <a:r>
              <a:rPr lang="en-ZA" altLang="en-US" sz="1800" dirty="0"/>
              <a:t>areas and general turn-over rate of </a:t>
            </a:r>
            <a:r>
              <a:rPr lang="en-ZA" altLang="en-US" sz="1800" dirty="0" smtClean="0"/>
              <a:t>staff.</a:t>
            </a:r>
            <a:endParaRPr lang="en-ZA" altLang="en-US" sz="1800" dirty="0"/>
          </a:p>
          <a:p>
            <a:pPr marL="0" indent="0" algn="just">
              <a:buFont typeface="Arial" panose="020B0604020202020204" pitchFamily="34" charset="0"/>
              <a:buNone/>
            </a:pPr>
            <a:endParaRPr lang="en-ZA" altLang="en-US" sz="1400" dirty="0" smtClean="0"/>
          </a:p>
        </p:txBody>
      </p:sp>
    </p:spTree>
    <p:extLst>
      <p:ext uri="{BB962C8B-B14F-4D97-AF65-F5344CB8AC3E}">
        <p14:creationId xmlns:p14="http://schemas.microsoft.com/office/powerpoint/2010/main" val="5080481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9C6010B1-833E-4B51-8BB3-2886FD961981}" type="slidenum">
              <a:rPr lang="en-ZA" altLang="en-US" sz="1200" smtClean="0">
                <a:solidFill>
                  <a:prstClr val="black"/>
                </a:solidFill>
              </a:rPr>
              <a:pPr>
                <a:spcBef>
                  <a:spcPct val="0"/>
                </a:spcBef>
                <a:buFontTx/>
                <a:buNone/>
              </a:pPr>
              <a:t>36</a:t>
            </a:fld>
            <a:endParaRPr lang="en-ZA" altLang="en-US" sz="1200" smtClean="0">
              <a:solidFill>
                <a:prstClr val="black"/>
              </a:solidFill>
            </a:endParaRPr>
          </a:p>
        </p:txBody>
      </p:sp>
      <p:sp>
        <p:nvSpPr>
          <p:cNvPr id="19459" name="Content Placeholder 3"/>
          <p:cNvSpPr>
            <a:spLocks noGrp="1"/>
          </p:cNvSpPr>
          <p:nvPr>
            <p:ph idx="1"/>
          </p:nvPr>
        </p:nvSpPr>
        <p:spPr>
          <a:xfrm>
            <a:off x="323528" y="1196751"/>
            <a:ext cx="8597224" cy="5093055"/>
          </a:xfrm>
        </p:spPr>
        <p:txBody>
          <a:bodyPr/>
          <a:lstStyle/>
          <a:p>
            <a:pPr marL="342900" lvl="2" indent="-342900">
              <a:buFont typeface="Wingdings" panose="05000000000000000000" pitchFamily="2" charset="2"/>
              <a:buChar char="Ø"/>
            </a:pPr>
            <a:r>
              <a:rPr lang="en-GB" altLang="en-US" sz="2000" b="1" dirty="0" smtClean="0">
                <a:solidFill>
                  <a:srgbClr val="000000"/>
                </a:solidFill>
              </a:rPr>
              <a:t>GOODS AND SERVICES:</a:t>
            </a:r>
            <a:r>
              <a:rPr lang="en-GB" altLang="en-US" sz="1800" b="1" dirty="0" smtClean="0">
                <a:solidFill>
                  <a:srgbClr val="000000"/>
                </a:solidFill>
              </a:rPr>
              <a:t>	</a:t>
            </a:r>
            <a:r>
              <a:rPr lang="en-GB" altLang="en-US" sz="2400" b="1" dirty="0" smtClean="0">
                <a:solidFill>
                  <a:srgbClr val="000000"/>
                </a:solidFill>
              </a:rPr>
              <a:t>				         					   	</a:t>
            </a:r>
            <a:r>
              <a:rPr lang="en-GB" altLang="en-US" sz="1800" b="1" dirty="0" smtClean="0">
                <a:solidFill>
                  <a:srgbClr val="000000"/>
                </a:solidFill>
              </a:rPr>
              <a:t>    										    </a:t>
            </a:r>
            <a:r>
              <a:rPr lang="en-ZA" altLang="en-US" sz="1800" b="1" u="sng" dirty="0" smtClean="0"/>
              <a:t>R’000</a:t>
            </a:r>
            <a:endParaRPr lang="en-ZA" altLang="en-US" sz="1800" dirty="0" smtClean="0"/>
          </a:p>
          <a:p>
            <a:pPr marL="0" indent="0">
              <a:buNone/>
              <a:defRPr/>
            </a:pPr>
            <a:r>
              <a:rPr lang="en-GB" sz="1800" b="1" dirty="0"/>
              <a:t>Budget (2015/16):				    </a:t>
            </a:r>
            <a:r>
              <a:rPr lang="en-GB" sz="1800" b="1" dirty="0" smtClean="0"/>
              <a:t>     		R2 539 693</a:t>
            </a:r>
            <a:endParaRPr lang="en-GB" sz="1800" b="1" dirty="0"/>
          </a:p>
          <a:p>
            <a:pPr marL="0" indent="0">
              <a:buNone/>
              <a:defRPr/>
            </a:pPr>
            <a:r>
              <a:rPr lang="en-GB" sz="1800" dirty="0" smtClean="0"/>
              <a:t>Actual </a:t>
            </a:r>
            <a:r>
              <a:rPr lang="en-GB" sz="1800" dirty="0"/>
              <a:t>expenditure (</a:t>
            </a:r>
            <a:r>
              <a:rPr lang="en-GB" sz="1800" dirty="0" smtClean="0"/>
              <a:t>31 January):    				</a:t>
            </a:r>
            <a:r>
              <a:rPr lang="en-ZA" sz="1800" u="sng" dirty="0" smtClean="0"/>
              <a:t>R1 938 580 </a:t>
            </a:r>
            <a:r>
              <a:rPr lang="en-ZA" sz="1800" dirty="0" smtClean="0"/>
              <a:t>(76,3 </a:t>
            </a:r>
            <a:r>
              <a:rPr lang="en-ZA" sz="1800" dirty="0"/>
              <a:t>per cent spent</a:t>
            </a:r>
            <a:r>
              <a:rPr lang="en-ZA" sz="1800" dirty="0" smtClean="0"/>
              <a:t>)</a:t>
            </a:r>
            <a:endParaRPr lang="en-ZA" sz="1800" dirty="0"/>
          </a:p>
          <a:p>
            <a:pPr marL="0" indent="0">
              <a:spcAft>
                <a:spcPts val="1200"/>
              </a:spcAft>
              <a:buNone/>
              <a:defRPr/>
            </a:pPr>
            <a:r>
              <a:rPr lang="en-GB" sz="1800" i="1" dirty="0" smtClean="0"/>
              <a:t>Variance</a:t>
            </a:r>
            <a:r>
              <a:rPr lang="en-GB" sz="1800" dirty="0"/>
              <a:t>				 	   </a:t>
            </a:r>
            <a:r>
              <a:rPr lang="en-GB" sz="1800" dirty="0" smtClean="0"/>
              <a:t>		       			R   601 113 </a:t>
            </a:r>
            <a:endParaRPr lang="en-ZA" sz="1800" dirty="0"/>
          </a:p>
          <a:p>
            <a:pPr marL="0" indent="0" algn="just">
              <a:spcAft>
                <a:spcPts val="600"/>
              </a:spcAft>
              <a:buNone/>
              <a:defRPr/>
            </a:pPr>
            <a:r>
              <a:rPr lang="en-ZA" sz="1800" dirty="0"/>
              <a:t>The </a:t>
            </a:r>
            <a:r>
              <a:rPr lang="en-ZA" sz="1800" dirty="0" smtClean="0"/>
              <a:t>spending </a:t>
            </a:r>
            <a:r>
              <a:rPr lang="en-ZA" sz="1800" dirty="0"/>
              <a:t>is less than the target of </a:t>
            </a:r>
            <a:r>
              <a:rPr lang="en-ZA" sz="1800" dirty="0" smtClean="0"/>
              <a:t>83 </a:t>
            </a:r>
            <a:r>
              <a:rPr lang="en-ZA" sz="1800" dirty="0"/>
              <a:t>per cent for </a:t>
            </a:r>
            <a:r>
              <a:rPr lang="en-ZA" sz="1800" dirty="0" smtClean="0"/>
              <a:t>a ten-month </a:t>
            </a:r>
            <a:r>
              <a:rPr lang="en-ZA" sz="1800" dirty="0"/>
              <a:t>period</a:t>
            </a:r>
            <a:r>
              <a:rPr lang="en-ZA" sz="1800" dirty="0" smtClean="0"/>
              <a:t>.</a:t>
            </a:r>
          </a:p>
          <a:p>
            <a:pPr marL="0" indent="0" algn="just">
              <a:spcAft>
                <a:spcPts val="600"/>
              </a:spcAft>
              <a:buNone/>
              <a:defRPr/>
            </a:pPr>
            <a:r>
              <a:rPr lang="en-ZA" sz="1800" dirty="0" smtClean="0"/>
              <a:t>The main reason for the under-expenditure is the delays in the payment of claims from CWP Implementation Agents.</a:t>
            </a:r>
            <a:endParaRPr lang="en-ZA" sz="1800" dirty="0"/>
          </a:p>
        </p:txBody>
      </p:sp>
      <p:sp>
        <p:nvSpPr>
          <p:cNvPr id="5" name="Title 1"/>
          <p:cNvSpPr txBox="1">
            <a:spLocks/>
          </p:cNvSpPr>
          <p:nvPr/>
        </p:nvSpPr>
        <p:spPr bwMode="auto">
          <a:xfrm>
            <a:off x="413340" y="446881"/>
            <a:ext cx="85074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lgn="ctr">
              <a:spcBef>
                <a:spcPct val="0"/>
              </a:spcBef>
              <a:buFontTx/>
              <a:buNone/>
              <a:defRPr/>
            </a:pPr>
            <a:r>
              <a:rPr lang="en-ZA" altLang="en-US" sz="2400" b="1" dirty="0">
                <a:solidFill>
                  <a:prstClr val="black"/>
                </a:solidFill>
              </a:rPr>
              <a:t>EXPENDITURE ANALYSIS PER ECONOMIC CLASSIFICATION AS AT 31 JANUARY 2016 (Cont.)</a:t>
            </a:r>
            <a:endParaRPr lang="en-ZA" altLang="en-US" sz="2400" b="1" dirty="0" smtClean="0">
              <a:solidFill>
                <a:prstClr val="black"/>
              </a:solidFill>
              <a:effectLst>
                <a:outerShdw blurRad="38100" dist="38100" dir="2700000" algn="tl">
                  <a:srgbClr val="C0C0C0"/>
                </a:outerShdw>
              </a:effectLst>
            </a:endParaRPr>
          </a:p>
        </p:txBody>
      </p:sp>
    </p:spTree>
    <p:extLst>
      <p:ext uri="{BB962C8B-B14F-4D97-AF65-F5344CB8AC3E}">
        <p14:creationId xmlns:p14="http://schemas.microsoft.com/office/powerpoint/2010/main" val="33580024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323528" y="1124744"/>
            <a:ext cx="8640960" cy="4968552"/>
          </a:xfrm>
        </p:spPr>
        <p:txBody>
          <a:bodyPr/>
          <a:lstStyle/>
          <a:p>
            <a:pPr marL="342900" lvl="2" indent="-342900">
              <a:buFont typeface="Wingdings" panose="05000000000000000000" pitchFamily="2" charset="2"/>
              <a:buChar char="Ø"/>
            </a:pPr>
            <a:r>
              <a:rPr lang="en-GB" altLang="en-US" sz="2000" b="1" dirty="0" smtClean="0">
                <a:solidFill>
                  <a:srgbClr val="000000"/>
                </a:solidFill>
              </a:rPr>
              <a:t>TRANSFERS AND SUBSIDIES</a:t>
            </a:r>
            <a:r>
              <a:rPr lang="en-ZA" altLang="en-US" sz="1800" b="1" dirty="0" smtClean="0">
                <a:solidFill>
                  <a:srgbClr val="000000"/>
                </a:solidFill>
              </a:rPr>
              <a:t>		</a:t>
            </a:r>
          </a:p>
          <a:p>
            <a:pPr marL="273050" indent="-273050" defTabSz="914400">
              <a:spcBef>
                <a:spcPct val="0"/>
              </a:spcBef>
              <a:spcAft>
                <a:spcPts val="300"/>
              </a:spcAft>
              <a:buFont typeface="Arial" panose="020B0604020202020204" pitchFamily="34" charset="0"/>
              <a:buNone/>
              <a:defRPr/>
            </a:pPr>
            <a:r>
              <a:rPr lang="en-ZA" altLang="en-US" sz="1800" b="1" dirty="0" smtClean="0">
                <a:solidFill>
                  <a:srgbClr val="000000"/>
                </a:solidFill>
              </a:rPr>
              <a:t>            	            </a:t>
            </a:r>
            <a:r>
              <a:rPr lang="en-GB" altLang="en-US" sz="1800" dirty="0" smtClean="0"/>
              <a:t>			</a:t>
            </a:r>
            <a:r>
              <a:rPr lang="en-GB" altLang="en-US" sz="1800" dirty="0" smtClean="0">
                <a:latin typeface="+mn-lt"/>
              </a:rPr>
              <a:t>   </a:t>
            </a:r>
            <a:r>
              <a:rPr lang="en-GB" altLang="en-US" sz="1800" dirty="0">
                <a:latin typeface="+mn-lt"/>
              </a:rPr>
              <a:t> </a:t>
            </a:r>
            <a:r>
              <a:rPr lang="en-GB" altLang="en-US" sz="1800" dirty="0" smtClean="0">
                <a:latin typeface="+mn-lt"/>
              </a:rPr>
              <a:t>       </a:t>
            </a:r>
            <a:r>
              <a:rPr lang="en-GB" altLang="en-US" sz="1800" b="1" u="sng" dirty="0" smtClean="0">
                <a:latin typeface="+mn-lt"/>
                <a:cs typeface="Times New Roman" pitchFamily="18" charset="0"/>
              </a:rPr>
              <a:t>R’000</a:t>
            </a:r>
            <a:endParaRPr lang="en-ZA" altLang="en-US" sz="1800" dirty="0" smtClean="0">
              <a:latin typeface="+mn-lt"/>
              <a:cs typeface="Times New Roman" pitchFamily="18" charset="0"/>
            </a:endParaRPr>
          </a:p>
          <a:p>
            <a:pPr marL="0" indent="0">
              <a:buNone/>
              <a:defRPr/>
            </a:pPr>
            <a:r>
              <a:rPr lang="en-GB" sz="1800" b="1" dirty="0">
                <a:latin typeface="+mn-lt"/>
              </a:rPr>
              <a:t>Budget (2015/16): 				</a:t>
            </a:r>
            <a:r>
              <a:rPr lang="en-GB" sz="1800" b="1" dirty="0" smtClean="0">
                <a:latin typeface="+mn-lt"/>
              </a:rPr>
              <a:t>  	R67 997 386</a:t>
            </a:r>
            <a:endParaRPr lang="en-GB" sz="1800" b="1" dirty="0">
              <a:latin typeface="+mn-lt"/>
            </a:endParaRPr>
          </a:p>
          <a:p>
            <a:pPr marL="0" indent="0">
              <a:buNone/>
              <a:defRPr/>
            </a:pPr>
            <a:r>
              <a:rPr lang="en-GB" sz="1800" dirty="0" smtClean="0">
                <a:latin typeface="+mn-lt"/>
              </a:rPr>
              <a:t>Actual </a:t>
            </a:r>
            <a:r>
              <a:rPr lang="en-GB" sz="1800" dirty="0">
                <a:latin typeface="+mn-lt"/>
              </a:rPr>
              <a:t>transfers </a:t>
            </a:r>
            <a:r>
              <a:rPr lang="en-GB" sz="1800" dirty="0" smtClean="0">
                <a:latin typeface="+mn-lt"/>
              </a:rPr>
              <a:t>(</a:t>
            </a:r>
            <a:r>
              <a:rPr lang="en-GB" altLang="en-US" sz="1800" dirty="0"/>
              <a:t>31 </a:t>
            </a:r>
            <a:r>
              <a:rPr lang="en-GB" altLang="en-US" sz="1800" dirty="0" smtClean="0"/>
              <a:t>January</a:t>
            </a:r>
            <a:r>
              <a:rPr lang="en-GB" sz="1800" dirty="0" smtClean="0">
                <a:latin typeface="+mn-lt"/>
              </a:rPr>
              <a:t>):	</a:t>
            </a:r>
            <a:r>
              <a:rPr lang="en-GB" sz="1800" dirty="0">
                <a:latin typeface="+mn-lt"/>
              </a:rPr>
              <a:t>	</a:t>
            </a:r>
            <a:r>
              <a:rPr lang="en-GB" sz="1800" dirty="0" smtClean="0">
                <a:latin typeface="+mn-lt"/>
              </a:rPr>
              <a:t>	</a:t>
            </a:r>
            <a:r>
              <a:rPr lang="en-ZA" sz="1800" u="sng" dirty="0" smtClean="0">
                <a:latin typeface="+mn-lt"/>
              </a:rPr>
              <a:t>R47 357 218</a:t>
            </a:r>
            <a:r>
              <a:rPr lang="en-ZA" sz="1800" dirty="0" smtClean="0">
                <a:latin typeface="+mn-lt"/>
              </a:rPr>
              <a:t> (69.6 </a:t>
            </a:r>
            <a:r>
              <a:rPr lang="en-ZA" sz="1800" dirty="0">
                <a:latin typeface="+mn-lt"/>
              </a:rPr>
              <a:t>per cent spent)</a:t>
            </a:r>
          </a:p>
          <a:p>
            <a:pPr marL="0" indent="0">
              <a:spcAft>
                <a:spcPts val="1200"/>
              </a:spcAft>
              <a:buNone/>
              <a:defRPr/>
            </a:pPr>
            <a:r>
              <a:rPr lang="en-GB" sz="1800" i="1" dirty="0" smtClean="0">
                <a:latin typeface="+mn-lt"/>
              </a:rPr>
              <a:t>Variance</a:t>
            </a:r>
            <a:r>
              <a:rPr lang="en-GB" sz="1800" dirty="0">
                <a:latin typeface="+mn-lt"/>
              </a:rPr>
              <a:t>			</a:t>
            </a:r>
            <a:r>
              <a:rPr lang="en-GB" sz="1800" dirty="0" smtClean="0">
                <a:latin typeface="+mn-lt"/>
              </a:rPr>
              <a:t>		</a:t>
            </a:r>
            <a:r>
              <a:rPr lang="en-GB" sz="1800" dirty="0">
                <a:latin typeface="+mn-lt"/>
              </a:rPr>
              <a:t>		</a:t>
            </a:r>
            <a:r>
              <a:rPr lang="en-GB" sz="1800" dirty="0" smtClean="0">
                <a:latin typeface="+mn-lt"/>
              </a:rPr>
              <a:t>	R20 640 168 </a:t>
            </a:r>
          </a:p>
          <a:p>
            <a:pPr marL="0" indent="0" algn="just">
              <a:spcAft>
                <a:spcPts val="600"/>
              </a:spcAft>
              <a:buNone/>
              <a:defRPr/>
            </a:pPr>
            <a:r>
              <a:rPr lang="en-ZA" sz="1800" dirty="0" smtClean="0">
                <a:latin typeface="+mn-lt"/>
              </a:rPr>
              <a:t>The </a:t>
            </a:r>
            <a:r>
              <a:rPr lang="en-ZA" sz="1800" dirty="0">
                <a:latin typeface="+mn-lt"/>
              </a:rPr>
              <a:t>spending is </a:t>
            </a:r>
            <a:r>
              <a:rPr lang="en-ZA" sz="1800" dirty="0" smtClean="0">
                <a:latin typeface="+mn-lt"/>
              </a:rPr>
              <a:t>less </a:t>
            </a:r>
            <a:r>
              <a:rPr lang="en-ZA" sz="1800" dirty="0">
                <a:latin typeface="+mn-lt"/>
              </a:rPr>
              <a:t>than the target of </a:t>
            </a:r>
            <a:r>
              <a:rPr lang="en-ZA" sz="1800" dirty="0" smtClean="0">
                <a:latin typeface="+mn-lt"/>
              </a:rPr>
              <a:t>83 </a:t>
            </a:r>
            <a:r>
              <a:rPr lang="en-ZA" sz="1800" dirty="0">
                <a:latin typeface="+mn-lt"/>
              </a:rPr>
              <a:t>per cent for </a:t>
            </a:r>
            <a:r>
              <a:rPr lang="en-ZA" sz="1800" dirty="0" smtClean="0">
                <a:latin typeface="+mn-lt"/>
              </a:rPr>
              <a:t>an ten-month </a:t>
            </a:r>
            <a:r>
              <a:rPr lang="en-ZA" sz="1800" dirty="0">
                <a:latin typeface="+mn-lt"/>
              </a:rPr>
              <a:t>period.</a:t>
            </a:r>
          </a:p>
          <a:p>
            <a:pPr marL="0" indent="0" algn="just">
              <a:spcAft>
                <a:spcPts val="600"/>
              </a:spcAft>
              <a:buNone/>
              <a:defRPr/>
            </a:pPr>
            <a:r>
              <a:rPr lang="en-ZA" sz="1800" dirty="0" smtClean="0">
                <a:latin typeface="+mn-lt"/>
              </a:rPr>
              <a:t>The </a:t>
            </a:r>
            <a:r>
              <a:rPr lang="en-ZA" sz="1800" dirty="0">
                <a:latin typeface="+mn-lt"/>
              </a:rPr>
              <a:t>under-spending is mainly due to the uncertainty with regard to the payment of disaster relief grants and withholding of Municipal Infrastructure Grants (MIG) </a:t>
            </a:r>
            <a:r>
              <a:rPr lang="en-ZA" sz="1800" dirty="0" smtClean="0">
                <a:latin typeface="+mn-lt"/>
              </a:rPr>
              <a:t>in respect of </a:t>
            </a:r>
            <a:r>
              <a:rPr lang="en-ZA" sz="1800" dirty="0">
                <a:latin typeface="+mn-lt"/>
              </a:rPr>
              <a:t>some municipalities. </a:t>
            </a:r>
          </a:p>
          <a:p>
            <a:pPr marL="0" indent="0" algn="just">
              <a:spcAft>
                <a:spcPts val="600"/>
              </a:spcAft>
              <a:buNone/>
              <a:defRPr/>
            </a:pPr>
            <a:endParaRPr lang="en-ZA" sz="1800" dirty="0">
              <a:latin typeface="+mn-lt"/>
            </a:endParaRPr>
          </a:p>
        </p:txBody>
      </p:sp>
      <p:sp>
        <p:nvSpPr>
          <p:cNvPr id="2457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725D92BB-B673-4032-A8AD-307753424B6A}" type="slidenum">
              <a:rPr lang="en-ZA" altLang="en-US" sz="1200" smtClean="0">
                <a:solidFill>
                  <a:prstClr val="black"/>
                </a:solidFill>
              </a:rPr>
              <a:pPr>
                <a:spcBef>
                  <a:spcPct val="0"/>
                </a:spcBef>
                <a:buFontTx/>
                <a:buNone/>
              </a:pPr>
              <a:t>37</a:t>
            </a:fld>
            <a:endParaRPr lang="en-ZA" altLang="en-US" sz="1200" smtClean="0">
              <a:solidFill>
                <a:prstClr val="black"/>
              </a:solidFill>
            </a:endParaRPr>
          </a:p>
        </p:txBody>
      </p:sp>
      <p:sp>
        <p:nvSpPr>
          <p:cNvPr id="4" name="Title 3"/>
          <p:cNvSpPr>
            <a:spLocks noGrp="1"/>
          </p:cNvSpPr>
          <p:nvPr>
            <p:ph type="title"/>
          </p:nvPr>
        </p:nvSpPr>
        <p:spPr>
          <a:xfrm>
            <a:off x="323528" y="227707"/>
            <a:ext cx="8507412" cy="561975"/>
          </a:xfrm>
        </p:spPr>
        <p:txBody>
          <a:bodyPr/>
          <a:lstStyle/>
          <a:p>
            <a:pPr>
              <a:defRPr/>
            </a:pPr>
            <a:r>
              <a:rPr lang="en-ZA" altLang="en-US" sz="2400" dirty="0">
                <a:effectLst/>
              </a:rPr>
              <a:t>EXPENDITURE ANALYSIS PER ECONOMIC CLASSIFICATION AS AT 31 JANUARY 2016 (Cont.)</a:t>
            </a:r>
            <a:endParaRPr lang="en-ZA" altLang="en-US" sz="2400" dirty="0" smtClean="0">
              <a:effectLst>
                <a:outerShdw blurRad="38100" dist="38100" dir="2700000" algn="tl">
                  <a:srgbClr val="C0C0C0"/>
                </a:outerShdw>
              </a:effectLst>
            </a:endParaRPr>
          </a:p>
        </p:txBody>
      </p:sp>
    </p:spTree>
    <p:extLst>
      <p:ext uri="{BB962C8B-B14F-4D97-AF65-F5344CB8AC3E}">
        <p14:creationId xmlns:p14="http://schemas.microsoft.com/office/powerpoint/2010/main" val="2355148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193" y="418753"/>
            <a:ext cx="8578850" cy="561975"/>
          </a:xfrm>
        </p:spPr>
        <p:txBody>
          <a:bodyPr/>
          <a:lstStyle/>
          <a:p>
            <a:pPr>
              <a:defRPr/>
            </a:pPr>
            <a:r>
              <a:rPr lang="en-ZA" altLang="en-US" sz="2400" dirty="0">
                <a:effectLst/>
              </a:rPr>
              <a:t>EXPENDITURE ANALYSIS PER ECONOMIC CLASSIFICATION AS AT 31 JANUARY 2016 (Cont.)</a:t>
            </a:r>
            <a:endParaRPr lang="en-ZA" altLang="en-US" sz="2400" dirty="0" smtClean="0">
              <a:effectLst>
                <a:outerShdw blurRad="38100" dist="38100" dir="2700000" algn="tl">
                  <a:srgbClr val="C0C0C0"/>
                </a:outerShdw>
              </a:effectLst>
            </a:endParaRPr>
          </a:p>
        </p:txBody>
      </p:sp>
      <p:sp>
        <p:nvSpPr>
          <p:cNvPr id="20483" name="Content Placeholder 2"/>
          <p:cNvSpPr>
            <a:spLocks noGrp="1"/>
          </p:cNvSpPr>
          <p:nvPr>
            <p:ph idx="1"/>
          </p:nvPr>
        </p:nvSpPr>
        <p:spPr bwMode="black">
          <a:xfrm>
            <a:off x="323528" y="1196751"/>
            <a:ext cx="8569325" cy="5054203"/>
          </a:xfrm>
        </p:spPr>
        <p:txBody>
          <a:bodyPr/>
          <a:lstStyle/>
          <a:p>
            <a:pPr marL="342900" lvl="2" indent="-342900">
              <a:buFont typeface="Wingdings" panose="05000000000000000000" pitchFamily="2" charset="2"/>
              <a:buChar char="Ø"/>
            </a:pPr>
            <a:r>
              <a:rPr lang="en-GB" altLang="en-US" sz="2000" b="1" dirty="0" smtClean="0">
                <a:ln w="0"/>
                <a:effectLst>
                  <a:outerShdw blurRad="38100" dist="19050" dir="2700000" algn="tl" rotWithShape="0">
                    <a:schemeClr val="dk1">
                      <a:alpha val="40000"/>
                    </a:schemeClr>
                  </a:outerShdw>
                </a:effectLst>
              </a:rPr>
              <a:t>PAYMENTS</a:t>
            </a:r>
            <a:r>
              <a:rPr lang="en-GB" altLang="en-US" sz="2000" b="1" dirty="0" smtClean="0">
                <a:solidFill>
                  <a:sysClr val="windowText" lastClr="000000"/>
                </a:solidFill>
              </a:rPr>
              <a:t> OF CAPITAL ASSETS	  </a:t>
            </a:r>
          </a:p>
          <a:p>
            <a:pPr marL="273050" indent="-273050" defTabSz="914400">
              <a:spcBef>
                <a:spcPct val="0"/>
              </a:spcBef>
              <a:spcAft>
                <a:spcPts val="300"/>
              </a:spcAft>
              <a:buFont typeface="Arial" panose="020B0604020202020204" pitchFamily="34" charset="0"/>
              <a:buNone/>
              <a:defRPr/>
            </a:pPr>
            <a:r>
              <a:rPr lang="en-GB" altLang="en-US" sz="2000" b="1" dirty="0" smtClean="0">
                <a:solidFill>
                  <a:srgbClr val="000000"/>
                </a:solidFill>
              </a:rPr>
              <a:t>	</a:t>
            </a:r>
            <a:r>
              <a:rPr lang="en-GB" altLang="en-US" sz="1800" b="1" dirty="0" smtClean="0">
                <a:solidFill>
                  <a:srgbClr val="000000"/>
                </a:solidFill>
              </a:rPr>
              <a:t>		</a:t>
            </a:r>
            <a:r>
              <a:rPr lang="en-GB" altLang="en-US" sz="1800" b="1" dirty="0">
                <a:solidFill>
                  <a:srgbClr val="000000"/>
                </a:solidFill>
              </a:rPr>
              <a:t>	</a:t>
            </a:r>
            <a:r>
              <a:rPr lang="en-GB" altLang="en-US" sz="1800" b="1" dirty="0" smtClean="0">
                <a:solidFill>
                  <a:srgbClr val="000000"/>
                </a:solidFill>
              </a:rPr>
              <a:t>		  </a:t>
            </a:r>
            <a:r>
              <a:rPr lang="en-ZA" altLang="en-US" sz="1800" b="1" u="sng" dirty="0" smtClean="0"/>
              <a:t>R’000</a:t>
            </a:r>
            <a:endParaRPr lang="en-ZA" altLang="en-US" sz="1800" dirty="0" smtClean="0"/>
          </a:p>
          <a:p>
            <a:pPr marL="0" indent="0">
              <a:buNone/>
              <a:defRPr/>
            </a:pPr>
            <a:r>
              <a:rPr lang="en-GB" sz="1800" b="1" dirty="0"/>
              <a:t>Budget (2015/16):			       </a:t>
            </a:r>
            <a:r>
              <a:rPr lang="en-GB" sz="1800" b="1" dirty="0" smtClean="0"/>
              <a:t>	      		R6 521</a:t>
            </a:r>
            <a:endParaRPr lang="en-GB" sz="1800" b="1" dirty="0"/>
          </a:p>
          <a:p>
            <a:pPr marL="0" indent="0">
              <a:buNone/>
              <a:defRPr/>
            </a:pPr>
            <a:r>
              <a:rPr lang="en-ZA" sz="1800" dirty="0" smtClean="0"/>
              <a:t>Actual </a:t>
            </a:r>
            <a:r>
              <a:rPr lang="en-ZA" sz="1800" dirty="0"/>
              <a:t>expenditure </a:t>
            </a:r>
            <a:r>
              <a:rPr lang="en-ZA" sz="1800" dirty="0" smtClean="0"/>
              <a:t>(</a:t>
            </a:r>
            <a:r>
              <a:rPr lang="en-GB" altLang="en-US" sz="1800" dirty="0"/>
              <a:t>31 </a:t>
            </a:r>
            <a:r>
              <a:rPr lang="en-GB" altLang="en-US" sz="1800" dirty="0" smtClean="0"/>
              <a:t>January</a:t>
            </a:r>
            <a:r>
              <a:rPr lang="en-ZA" sz="1800" dirty="0" smtClean="0"/>
              <a:t>):       		</a:t>
            </a:r>
            <a:r>
              <a:rPr lang="en-ZA" sz="1800" u="sng" dirty="0" smtClean="0"/>
              <a:t>R8 213</a:t>
            </a:r>
            <a:r>
              <a:rPr lang="en-ZA" sz="1800" dirty="0" smtClean="0"/>
              <a:t> (125.9 </a:t>
            </a:r>
            <a:r>
              <a:rPr lang="en-ZA" sz="1800" dirty="0"/>
              <a:t>per cent spent)</a:t>
            </a:r>
          </a:p>
          <a:p>
            <a:pPr marL="0" indent="0">
              <a:spcAft>
                <a:spcPts val="1200"/>
              </a:spcAft>
              <a:buNone/>
              <a:defRPr/>
            </a:pPr>
            <a:r>
              <a:rPr lang="en-ZA" sz="1800" dirty="0" smtClean="0"/>
              <a:t>Variance</a:t>
            </a:r>
            <a:r>
              <a:rPr lang="en-ZA" sz="1800" dirty="0"/>
              <a:t>				</a:t>
            </a:r>
            <a:r>
              <a:rPr lang="en-ZA" sz="1800" dirty="0" smtClean="0"/>
              <a:t>			     	      (R1 692) </a:t>
            </a:r>
          </a:p>
          <a:p>
            <a:pPr marL="0" indent="0" algn="just">
              <a:spcAft>
                <a:spcPts val="1200"/>
              </a:spcAft>
              <a:buNone/>
              <a:defRPr/>
            </a:pPr>
            <a:r>
              <a:rPr lang="en-ZA" sz="1800" dirty="0"/>
              <a:t>The spending is </a:t>
            </a:r>
            <a:r>
              <a:rPr lang="en-ZA" sz="1800" dirty="0" smtClean="0"/>
              <a:t>higher than </a:t>
            </a:r>
            <a:r>
              <a:rPr lang="en-ZA" sz="1800" dirty="0"/>
              <a:t>the target of </a:t>
            </a:r>
            <a:r>
              <a:rPr lang="en-ZA" sz="1800" dirty="0" smtClean="0"/>
              <a:t>83 </a:t>
            </a:r>
            <a:r>
              <a:rPr lang="en-ZA" sz="1800" dirty="0"/>
              <a:t>per cent for </a:t>
            </a:r>
            <a:r>
              <a:rPr lang="en-ZA" sz="1800" dirty="0" smtClean="0"/>
              <a:t>an ten-month </a:t>
            </a:r>
            <a:r>
              <a:rPr lang="en-ZA" sz="1800" dirty="0"/>
              <a:t>period.</a:t>
            </a:r>
          </a:p>
          <a:p>
            <a:pPr marL="0" indent="0" algn="just">
              <a:spcAft>
                <a:spcPts val="1200"/>
              </a:spcAft>
              <a:buNone/>
              <a:defRPr/>
            </a:pPr>
            <a:r>
              <a:rPr lang="en-ZA" sz="1800" dirty="0" smtClean="0"/>
              <a:t>The </a:t>
            </a:r>
            <a:r>
              <a:rPr lang="en-ZA" sz="1800" dirty="0"/>
              <a:t>spending reflect a </a:t>
            </a:r>
            <a:r>
              <a:rPr lang="en-ZA" sz="1800" dirty="0" smtClean="0"/>
              <a:t>25.9 </a:t>
            </a:r>
            <a:r>
              <a:rPr lang="en-ZA" sz="1800" dirty="0"/>
              <a:t>per cent over-spending based on the </a:t>
            </a:r>
            <a:r>
              <a:rPr lang="en-ZA" sz="1800" dirty="0" smtClean="0"/>
              <a:t>budget allocation </a:t>
            </a:r>
            <a:r>
              <a:rPr lang="en-ZA" sz="1800" dirty="0"/>
              <a:t>of </a:t>
            </a:r>
            <a:r>
              <a:rPr lang="en-ZA" sz="1800" dirty="0" smtClean="0"/>
              <a:t>R6.5 million. </a:t>
            </a:r>
            <a:r>
              <a:rPr lang="en-ZA" sz="1800" dirty="0"/>
              <a:t>The over-spending is </a:t>
            </a:r>
            <a:r>
              <a:rPr lang="en-ZA" sz="1800" dirty="0" smtClean="0"/>
              <a:t>mainly due </a:t>
            </a:r>
            <a:r>
              <a:rPr lang="en-ZA" sz="1800" dirty="0"/>
              <a:t>to </a:t>
            </a:r>
            <a:r>
              <a:rPr lang="en-ZA" sz="1800" dirty="0" smtClean="0"/>
              <a:t>the procurement of critical office equipment.  </a:t>
            </a:r>
          </a:p>
        </p:txBody>
      </p:sp>
      <p:sp>
        <p:nvSpPr>
          <p:cNvPr id="2355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a:spcBef>
                <a:spcPct val="0"/>
              </a:spcBef>
              <a:buFontTx/>
              <a:buNone/>
            </a:pPr>
            <a:fld id="{1C174059-1017-4FEA-9200-CA067128839F}" type="slidenum">
              <a:rPr lang="en-ZA" altLang="en-US" sz="1200" smtClean="0">
                <a:solidFill>
                  <a:prstClr val="black"/>
                </a:solidFill>
              </a:rPr>
              <a:pPr>
                <a:spcBef>
                  <a:spcPct val="0"/>
                </a:spcBef>
                <a:buFontTx/>
                <a:buNone/>
              </a:pPr>
              <a:t>38</a:t>
            </a:fld>
            <a:endParaRPr lang="en-ZA" altLang="en-US" sz="1200" smtClean="0">
              <a:solidFill>
                <a:prstClr val="black"/>
              </a:solidFill>
            </a:endParaRPr>
          </a:p>
        </p:txBody>
      </p:sp>
    </p:spTree>
    <p:extLst>
      <p:ext uri="{BB962C8B-B14F-4D97-AF65-F5344CB8AC3E}">
        <p14:creationId xmlns:p14="http://schemas.microsoft.com/office/powerpoint/2010/main" val="21859840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5516" y="-11538"/>
            <a:ext cx="8640960" cy="488210"/>
          </a:xfrm>
          <a:solidFill>
            <a:schemeClr val="bg1"/>
          </a:solidFill>
        </p:spPr>
        <p:txBody>
          <a:bodyPr>
            <a:noAutofit/>
          </a:bodyPr>
          <a:lstStyle/>
          <a:p>
            <a:r>
              <a:rPr lang="en-US" sz="2000" dirty="0" smtClean="0"/>
              <a:t>Response to </a:t>
            </a:r>
            <a:r>
              <a:rPr lang="en-US" altLang="en-US" sz="2000" dirty="0"/>
              <a:t>Recommendations </a:t>
            </a:r>
            <a:r>
              <a:rPr lang="en-US" sz="2000" dirty="0" smtClean="0"/>
              <a:t>raised by the Portfolio Committee</a:t>
            </a:r>
            <a:endParaRPr lang="en-ZA" sz="2000" b="1" dirty="0"/>
          </a:p>
        </p:txBody>
      </p:sp>
      <p:sp>
        <p:nvSpPr>
          <p:cNvPr id="2" name="Slide Number Placeholder 1"/>
          <p:cNvSpPr>
            <a:spLocks noGrp="1"/>
          </p:cNvSpPr>
          <p:nvPr>
            <p:ph type="sldNum" sz="quarter" idx="4294967295"/>
          </p:nvPr>
        </p:nvSpPr>
        <p:spPr>
          <a:xfrm>
            <a:off x="7580091" y="5960533"/>
            <a:ext cx="395510" cy="279400"/>
          </a:xfrm>
          <a:prstGeom prst="rect">
            <a:avLst/>
          </a:prstGeom>
        </p:spPr>
        <p:txBody>
          <a:bodyPr/>
          <a:lstStyle/>
          <a:p>
            <a:fld id="{364764DE-1488-4E54-8B1A-60E0467F5B66}" type="slidenum">
              <a:rPr lang="en-ZA" smtClean="0">
                <a:latin typeface="Arial" panose="020B0604020202020204" pitchFamily="34" charset="0"/>
                <a:cs typeface="Arial" panose="020B0604020202020204" pitchFamily="34" charset="0"/>
              </a:rPr>
              <a:t>39</a:t>
            </a:fld>
            <a:endParaRPr lang="en-ZA">
              <a:latin typeface="Arial" panose="020B0604020202020204" pitchFamily="34" charset="0"/>
              <a:cs typeface="Arial" panose="020B0604020202020204" pitchFamily="34" charset="0"/>
            </a:endParaRPr>
          </a:p>
        </p:txBody>
      </p:sp>
      <p:sp>
        <p:nvSpPr>
          <p:cNvPr id="6" name="Rectangle 5"/>
          <p:cNvSpPr/>
          <p:nvPr/>
        </p:nvSpPr>
        <p:spPr>
          <a:xfrm>
            <a:off x="467544" y="836712"/>
            <a:ext cx="8136904" cy="400110"/>
          </a:xfrm>
          <a:prstGeom prst="rect">
            <a:avLst/>
          </a:prstGeom>
        </p:spPr>
        <p:txBody>
          <a:bodyPr wrap="square">
            <a:spAutoFit/>
          </a:bodyPr>
          <a:lstStyle/>
          <a:p>
            <a:r>
              <a:rPr lang="en-US" sz="2000" dirty="0"/>
              <a:t> </a:t>
            </a:r>
            <a:endParaRPr lang="en-ZA" sz="2000" dirty="0"/>
          </a:p>
        </p:txBody>
      </p:sp>
      <p:sp>
        <p:nvSpPr>
          <p:cNvPr id="7" name="TextBox 2"/>
          <p:cNvSpPr txBox="1">
            <a:spLocks noChangeArrowheads="1"/>
          </p:cNvSpPr>
          <p:nvPr/>
        </p:nvSpPr>
        <p:spPr bwMode="auto">
          <a:xfrm>
            <a:off x="0" y="507034"/>
            <a:ext cx="9143999" cy="6060121"/>
          </a:xfrm>
          <a:prstGeom prst="rect">
            <a:avLst/>
          </a:prstGeom>
          <a:solidFill>
            <a:schemeClr val="bg1"/>
          </a:solidFill>
          <a:ln>
            <a:noFill/>
          </a:ln>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indent="0">
              <a:buNone/>
              <a:defRPr/>
            </a:pPr>
            <a:r>
              <a:rPr lang="en-US" sz="700" b="1" dirty="0">
                <a:latin typeface="+mn-lt"/>
              </a:rPr>
              <a:t> </a:t>
            </a:r>
            <a:endParaRPr lang="en-ZA" sz="1400" dirty="0">
              <a:latin typeface="+mn-lt"/>
            </a:endParaRPr>
          </a:p>
          <a:p>
            <a:pPr marL="0" indent="0">
              <a:buNone/>
            </a:pPr>
            <a:r>
              <a:rPr lang="en-US" altLang="en-US" sz="1600" dirty="0">
                <a:latin typeface="+mn-lt"/>
              </a:rPr>
              <a:t>The Budgetary Review and Recommendations Report (BRRR) of the Committee for the 2013/14 and 2014/15 financial years highlighted key recommendations related to performance information of the Department of Cooperative Governance (DCoG). </a:t>
            </a:r>
          </a:p>
          <a:p>
            <a:pPr>
              <a:defRPr/>
            </a:pPr>
            <a:r>
              <a:rPr lang="en-US" sz="1600" dirty="0">
                <a:latin typeface="+mn-lt"/>
              </a:rPr>
              <a:t>More effort should be put on ensuring that the performance indicators implemented by the Department and its entities are Specific, Measurable, Achievable, Reliable and Time-bound; and</a:t>
            </a:r>
          </a:p>
          <a:p>
            <a:pPr>
              <a:defRPr/>
            </a:pPr>
            <a:r>
              <a:rPr lang="en-US" sz="1600" dirty="0">
                <a:latin typeface="+mn-lt"/>
              </a:rPr>
              <a:t>The Department should meet with Auditor-General to ensure that they share the same understanding with respect to the expected standards of compliance with reporting requirements.</a:t>
            </a:r>
          </a:p>
          <a:p>
            <a:pPr>
              <a:defRPr/>
            </a:pPr>
            <a:endParaRPr lang="en-US" sz="1600" dirty="0">
              <a:latin typeface="+mn-lt"/>
            </a:endParaRPr>
          </a:p>
          <a:p>
            <a:pPr marL="0" indent="0">
              <a:buNone/>
              <a:defRPr/>
            </a:pPr>
            <a:r>
              <a:rPr lang="en-US" altLang="en-US" sz="1600" dirty="0">
                <a:latin typeface="+mn-lt"/>
              </a:rPr>
              <a:t>Subsequent to the engagement with the Committee held on 14 October </a:t>
            </a:r>
            <a:r>
              <a:rPr lang="en-US" altLang="en-US" sz="1600" dirty="0" smtClean="0">
                <a:latin typeface="+mn-lt"/>
              </a:rPr>
              <a:t>2015</a:t>
            </a:r>
            <a:endParaRPr lang="en-US" altLang="en-US" sz="1600" dirty="0">
              <a:latin typeface="+mn-lt"/>
            </a:endParaRPr>
          </a:p>
          <a:p>
            <a:pPr algn="just">
              <a:defRPr/>
            </a:pPr>
            <a:r>
              <a:rPr lang="en-US" altLang="en-US" sz="1600" dirty="0">
                <a:latin typeface="+mn-lt"/>
              </a:rPr>
              <a:t>A team comprising of planning, monitoring and evaluation technical expects from across </a:t>
            </a:r>
            <a:r>
              <a:rPr lang="en-US" altLang="en-US" sz="1600" b="1" dirty="0">
                <a:latin typeface="+mn-lt"/>
              </a:rPr>
              <a:t>CoGTA</a:t>
            </a:r>
            <a:r>
              <a:rPr lang="en-US" altLang="en-US" sz="1600" dirty="0">
                <a:latin typeface="+mn-lt"/>
              </a:rPr>
              <a:t> (Department of Cooperative Governance, Department of Traditional Affairs and the Municipal Infrastructure Support Agent) was </a:t>
            </a:r>
            <a:r>
              <a:rPr lang="en-US" altLang="en-US" sz="1600" dirty="0" smtClean="0">
                <a:latin typeface="+mn-lt"/>
              </a:rPr>
              <a:t>established to attend to all performance information related matters.</a:t>
            </a:r>
            <a:endParaRPr lang="en-US" altLang="en-US" sz="1600" dirty="0">
              <a:latin typeface="+mn-lt"/>
            </a:endParaRPr>
          </a:p>
          <a:p>
            <a:pPr algn="just">
              <a:defRPr/>
            </a:pPr>
            <a:r>
              <a:rPr lang="en-US" altLang="en-US" sz="1600" dirty="0">
                <a:latin typeface="+mn-lt"/>
              </a:rPr>
              <a:t>The forum held </a:t>
            </a:r>
            <a:r>
              <a:rPr lang="en-US" altLang="en-US" sz="1600" dirty="0" smtClean="0">
                <a:latin typeface="+mn-lt"/>
              </a:rPr>
              <a:t>Three working </a:t>
            </a:r>
            <a:r>
              <a:rPr lang="en-US" altLang="en-US" sz="1600" dirty="0">
                <a:latin typeface="+mn-lt"/>
              </a:rPr>
              <a:t>session </a:t>
            </a:r>
            <a:r>
              <a:rPr lang="en-US" altLang="en-US" sz="1600" dirty="0" smtClean="0">
                <a:latin typeface="+mn-lt"/>
              </a:rPr>
              <a:t>between October and December 2015 </a:t>
            </a:r>
            <a:r>
              <a:rPr lang="en-US" altLang="en-US" sz="1600" dirty="0">
                <a:latin typeface="+mn-lt"/>
              </a:rPr>
              <a:t>to </a:t>
            </a:r>
            <a:r>
              <a:rPr lang="en-US" altLang="en-US" sz="1600" dirty="0" smtClean="0">
                <a:latin typeface="+mn-lt"/>
              </a:rPr>
              <a:t>subject all Draft APP FY 2016/17 targets to the SMART criteria (Specific</a:t>
            </a:r>
            <a:r>
              <a:rPr lang="en-US" altLang="en-US" sz="1600" dirty="0">
                <a:latin typeface="+mn-lt"/>
              </a:rPr>
              <a:t>, Measurable, Attainable, Realistic and Time </a:t>
            </a:r>
            <a:r>
              <a:rPr lang="en-US" altLang="en-US" sz="1600" dirty="0" smtClean="0">
                <a:latin typeface="+mn-lt"/>
              </a:rPr>
              <a:t>Bound) </a:t>
            </a:r>
          </a:p>
          <a:p>
            <a:pPr algn="just">
              <a:defRPr/>
            </a:pPr>
            <a:r>
              <a:rPr lang="en-US" altLang="en-US" sz="1600" dirty="0" smtClean="0">
                <a:latin typeface="+mn-lt"/>
              </a:rPr>
              <a:t>We have also established the Internal Controls Committee to deal with finance and governance related matters </a:t>
            </a:r>
            <a:endParaRPr lang="en-US" altLang="en-US" sz="1600" dirty="0">
              <a:latin typeface="+mn-lt"/>
            </a:endParaRPr>
          </a:p>
          <a:p>
            <a:pPr>
              <a:defRPr/>
            </a:pPr>
            <a:r>
              <a:rPr lang="en-US" sz="1600" dirty="0" smtClean="0">
                <a:latin typeface="+mn-lt"/>
              </a:rPr>
              <a:t>Engagements were held with the Office of the AG with the recent one having taken place on 11</a:t>
            </a:r>
            <a:r>
              <a:rPr lang="en-US" sz="1600" baseline="30000" dirty="0" smtClean="0">
                <a:latin typeface="+mn-lt"/>
              </a:rPr>
              <a:t>th</a:t>
            </a:r>
            <a:r>
              <a:rPr lang="en-US" sz="1600" dirty="0" smtClean="0">
                <a:latin typeface="+mn-lt"/>
              </a:rPr>
              <a:t> of February 2016.The </a:t>
            </a:r>
            <a:r>
              <a:rPr lang="en-US" sz="1600" dirty="0">
                <a:latin typeface="+mn-lt"/>
              </a:rPr>
              <a:t>forum will continuously do the work </a:t>
            </a:r>
            <a:r>
              <a:rPr lang="en-US" sz="1600" dirty="0" smtClean="0">
                <a:latin typeface="+mn-lt"/>
              </a:rPr>
              <a:t>up until there are noticeable </a:t>
            </a:r>
            <a:r>
              <a:rPr lang="en-US" sz="1600" dirty="0">
                <a:latin typeface="+mn-lt"/>
              </a:rPr>
              <a:t>improvement on the management of performance information</a:t>
            </a:r>
            <a:r>
              <a:rPr lang="en-US" sz="1600" dirty="0" smtClean="0">
                <a:latin typeface="+mn-lt"/>
              </a:rPr>
              <a:t>.</a:t>
            </a:r>
            <a:endParaRPr lang="en-ZA" altLang="en-US" sz="1600" dirty="0">
              <a:solidFill>
                <a:srgbClr val="FF0000"/>
              </a:solidFill>
              <a:latin typeface="+mn-lt"/>
            </a:endParaRPr>
          </a:p>
        </p:txBody>
      </p:sp>
      <p:sp>
        <p:nvSpPr>
          <p:cNvPr id="8" name="Slide Number Placeholder 5"/>
          <p:cNvSpPr>
            <a:spLocks noGrp="1"/>
          </p:cNvSpPr>
          <p:nvPr/>
        </p:nvSpPr>
        <p:spPr bwMode="auto">
          <a:xfrm>
            <a:off x="8550671" y="6089289"/>
            <a:ext cx="457200" cy="457200"/>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lIns="0" tIns="0" rIns="0" bIns="0" anchor="ctr" anchorCtr="1"/>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CCD31325-0A6B-41C5-80A1-3B25066DC7EB}" type="slidenum">
              <a:rPr lang="en-US" altLang="en-US" sz="2400" b="1">
                <a:solidFill>
                  <a:srgbClr val="FFFFFF"/>
                </a:solidFill>
              </a:rPr>
              <a:pPr algn="ctr" eaLnBrk="1" hangingPunct="1"/>
              <a:t>39</a:t>
            </a:fld>
            <a:endParaRPr lang="en-US" altLang="en-US" sz="2400" b="1" dirty="0">
              <a:solidFill>
                <a:srgbClr val="FFFFFF"/>
              </a:solidFill>
            </a:endParaRPr>
          </a:p>
        </p:txBody>
      </p:sp>
    </p:spTree>
    <p:extLst>
      <p:ext uri="{BB962C8B-B14F-4D97-AF65-F5344CB8AC3E}">
        <p14:creationId xmlns:p14="http://schemas.microsoft.com/office/powerpoint/2010/main" val="3485100416"/>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1"/>
          </p:nvPr>
        </p:nvSpPr>
        <p:spPr bwMode="auto">
          <a:xfrm>
            <a:off x="6876256" y="64656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09DAC9F-9A47-4D6C-823C-6F68BDD6235D}" type="slidenum">
              <a:rPr lang="en-ZA" altLang="en-US" sz="1800" b="1" smtClean="0"/>
              <a:pPr/>
              <a:t>4</a:t>
            </a:fld>
            <a:endParaRPr lang="en-ZA" altLang="en-US" sz="1800" b="1" dirty="0" smtClean="0"/>
          </a:p>
        </p:txBody>
      </p:sp>
      <p:sp>
        <p:nvSpPr>
          <p:cNvPr id="3" name="Title 2"/>
          <p:cNvSpPr>
            <a:spLocks noGrp="1"/>
          </p:cNvSpPr>
          <p:nvPr>
            <p:ph type="title"/>
          </p:nvPr>
        </p:nvSpPr>
        <p:spPr>
          <a:xfrm>
            <a:off x="457200" y="0"/>
            <a:ext cx="8229600" cy="561975"/>
          </a:xfrm>
          <a:solidFill>
            <a:srgbClr val="EED360"/>
          </a:solidFill>
        </p:spPr>
        <p:txBody>
          <a:bodyPr/>
          <a:lstStyle/>
          <a:p>
            <a:r>
              <a:rPr lang="en-ZA" sz="2400" dirty="0" smtClean="0"/>
              <a:t>3</a:t>
            </a:r>
            <a:r>
              <a:rPr lang="en-ZA" sz="2400" baseline="30000" dirty="0" smtClean="0"/>
              <a:t>rd</a:t>
            </a:r>
            <a:r>
              <a:rPr lang="en-ZA" sz="2400" dirty="0" smtClean="0"/>
              <a:t> Quarter Organisational dashboard </a:t>
            </a:r>
            <a:endParaRPr lang="en-ZA" sz="2400" dirty="0"/>
          </a:p>
        </p:txBody>
      </p:sp>
      <p:sp>
        <p:nvSpPr>
          <p:cNvPr id="4" name="Rectangle 3"/>
          <p:cNvSpPr/>
          <p:nvPr/>
        </p:nvSpPr>
        <p:spPr>
          <a:xfrm>
            <a:off x="0" y="4797152"/>
            <a:ext cx="9132560" cy="1708160"/>
          </a:xfrm>
          <a:prstGeom prst="rect">
            <a:avLst/>
          </a:prstGeom>
          <a:solidFill>
            <a:schemeClr val="bg1"/>
          </a:solidFill>
        </p:spPr>
        <p:txBody>
          <a:bodyPr wrap="square">
            <a:spAutoFit/>
          </a:bodyPr>
          <a:lstStyle/>
          <a:p>
            <a:pPr algn="just">
              <a:lnSpc>
                <a:spcPct val="150000"/>
              </a:lnSpc>
              <a:spcAft>
                <a:spcPts val="0"/>
              </a:spcAft>
            </a:pPr>
            <a:r>
              <a:rPr lang="en-ZA" sz="1400" dirty="0" smtClean="0"/>
              <a:t>The Bar Chart </a:t>
            </a:r>
            <a:r>
              <a:rPr lang="en-ZA" sz="1400" dirty="0"/>
              <a:t>shows that </a:t>
            </a:r>
            <a:r>
              <a:rPr lang="en-ZA" sz="1400" b="1" dirty="0" smtClean="0"/>
              <a:t>70% (39 </a:t>
            </a:r>
            <a:r>
              <a:rPr lang="en-ZA" sz="1400" b="1" dirty="0"/>
              <a:t>out of 56) </a:t>
            </a:r>
            <a:r>
              <a:rPr lang="en-ZA" sz="1400" dirty="0"/>
              <a:t>of the planned targets were achieved while </a:t>
            </a:r>
            <a:r>
              <a:rPr lang="en-ZA" sz="1400" b="1" dirty="0" smtClean="0"/>
              <a:t>27% </a:t>
            </a:r>
            <a:r>
              <a:rPr lang="en-ZA" sz="1400" b="1" dirty="0"/>
              <a:t>(</a:t>
            </a:r>
            <a:r>
              <a:rPr lang="en-ZA" sz="1400" b="1" dirty="0" smtClean="0"/>
              <a:t>15 </a:t>
            </a:r>
            <a:r>
              <a:rPr lang="en-ZA" sz="1400" b="1" dirty="0"/>
              <a:t>out of 56)</a:t>
            </a:r>
            <a:r>
              <a:rPr lang="en-ZA" sz="1400" dirty="0"/>
              <a:t>  were partially achieved</a:t>
            </a:r>
            <a:r>
              <a:rPr lang="en-ZA" sz="1400" dirty="0" smtClean="0"/>
              <a:t>, </a:t>
            </a:r>
            <a:r>
              <a:rPr lang="en-ZA" sz="1400" dirty="0"/>
              <a:t>This level of performance </a:t>
            </a:r>
            <a:r>
              <a:rPr lang="en-ZA" sz="1400" dirty="0" smtClean="0"/>
              <a:t>is attributed to a  number of factors such as the realignment of our functions to the B2B Programme.</a:t>
            </a:r>
            <a:r>
              <a:rPr lang="en-ZA" sz="1400" dirty="0">
                <a:solidFill>
                  <a:srgbClr val="000000"/>
                </a:solidFill>
                <a:ea typeface="Times New Roman" panose="02020603050405020304" pitchFamily="18" charset="0"/>
                <a:cs typeface="Times New Roman" panose="02020603050405020304" pitchFamily="18" charset="0"/>
              </a:rPr>
              <a:t> </a:t>
            </a:r>
            <a:r>
              <a:rPr lang="en-ZA" sz="1400" dirty="0" smtClean="0">
                <a:solidFill>
                  <a:srgbClr val="000000"/>
                </a:solidFill>
                <a:ea typeface="Times New Roman" panose="02020603050405020304" pitchFamily="18" charset="0"/>
                <a:cs typeface="Times New Roman" panose="02020603050405020304" pitchFamily="18" charset="0"/>
              </a:rPr>
              <a:t>There </a:t>
            </a:r>
            <a:r>
              <a:rPr lang="en-ZA" sz="1400" dirty="0">
                <a:solidFill>
                  <a:srgbClr val="000000"/>
                </a:solidFill>
                <a:ea typeface="Times New Roman" panose="02020603050405020304" pitchFamily="18" charset="0"/>
                <a:cs typeface="Times New Roman" panose="02020603050405020304" pitchFamily="18" charset="0"/>
              </a:rPr>
              <a:t>is a high likelihood that the </a:t>
            </a:r>
            <a:r>
              <a:rPr lang="en-ZA" sz="1400" dirty="0" smtClean="0">
                <a:solidFill>
                  <a:srgbClr val="000000"/>
                </a:solidFill>
                <a:ea typeface="Times New Roman" panose="02020603050405020304" pitchFamily="18" charset="0"/>
                <a:cs typeface="Times New Roman" panose="02020603050405020304" pitchFamily="18" charset="0"/>
              </a:rPr>
              <a:t>some </a:t>
            </a:r>
            <a:r>
              <a:rPr lang="en-ZA" sz="1400" dirty="0">
                <a:solidFill>
                  <a:srgbClr val="000000"/>
                </a:solidFill>
                <a:ea typeface="Times New Roman" panose="02020603050405020304" pitchFamily="18" charset="0"/>
                <a:cs typeface="Times New Roman" panose="02020603050405020304" pitchFamily="18" charset="0"/>
              </a:rPr>
              <a:t>of the </a:t>
            </a:r>
            <a:r>
              <a:rPr lang="en-ZA" sz="1400" dirty="0" smtClean="0">
                <a:solidFill>
                  <a:srgbClr val="000000"/>
                </a:solidFill>
                <a:ea typeface="Times New Roman" panose="02020603050405020304" pitchFamily="18" charset="0"/>
                <a:cs typeface="Times New Roman" panose="02020603050405020304" pitchFamily="18" charset="0"/>
              </a:rPr>
              <a:t>15 </a:t>
            </a:r>
            <a:r>
              <a:rPr lang="en-ZA" sz="1400" dirty="0">
                <a:solidFill>
                  <a:srgbClr val="000000"/>
                </a:solidFill>
                <a:ea typeface="Times New Roman" panose="02020603050405020304" pitchFamily="18" charset="0"/>
                <a:cs typeface="Times New Roman" panose="02020603050405020304" pitchFamily="18" charset="0"/>
              </a:rPr>
              <a:t>projects that </a:t>
            </a:r>
            <a:r>
              <a:rPr lang="en-ZA" sz="1400" dirty="0" smtClean="0">
                <a:solidFill>
                  <a:srgbClr val="000000"/>
                </a:solidFill>
                <a:ea typeface="Times New Roman" panose="02020603050405020304" pitchFamily="18" charset="0"/>
                <a:cs typeface="Times New Roman" panose="02020603050405020304" pitchFamily="18" charset="0"/>
              </a:rPr>
              <a:t>are partially </a:t>
            </a:r>
            <a:r>
              <a:rPr lang="en-ZA" sz="1400" dirty="0">
                <a:solidFill>
                  <a:srgbClr val="000000"/>
                </a:solidFill>
                <a:ea typeface="Times New Roman" panose="02020603050405020304" pitchFamily="18" charset="0"/>
                <a:cs typeface="Times New Roman" panose="02020603050405020304" pitchFamily="18" charset="0"/>
              </a:rPr>
              <a:t>achieved will be achieved by the end of the financial year ending 30 March 2016. T</a:t>
            </a:r>
            <a:r>
              <a:rPr lang="en-ZA" sz="1400" dirty="0" smtClean="0">
                <a:solidFill>
                  <a:srgbClr val="000000"/>
                </a:solidFill>
                <a:ea typeface="Times New Roman" panose="02020603050405020304" pitchFamily="18" charset="0"/>
                <a:cs typeface="Times New Roman" panose="02020603050405020304" pitchFamily="18" charset="0"/>
              </a:rPr>
              <a:t>his is likely to bring the </a:t>
            </a:r>
            <a:r>
              <a:rPr lang="en-ZA" sz="1400" dirty="0">
                <a:solidFill>
                  <a:srgbClr val="000000"/>
                </a:solidFill>
                <a:ea typeface="Times New Roman" panose="02020603050405020304" pitchFamily="18" charset="0"/>
                <a:cs typeface="Times New Roman" panose="02020603050405020304" pitchFamily="18" charset="0"/>
              </a:rPr>
              <a:t>performance of the department </a:t>
            </a:r>
            <a:r>
              <a:rPr lang="en-ZA" sz="1400" dirty="0" smtClean="0">
                <a:solidFill>
                  <a:srgbClr val="000000"/>
                </a:solidFill>
                <a:ea typeface="Times New Roman" panose="02020603050405020304" pitchFamily="18" charset="0"/>
                <a:cs typeface="Times New Roman" panose="02020603050405020304" pitchFamily="18" charset="0"/>
              </a:rPr>
              <a:t>to </a:t>
            </a:r>
            <a:r>
              <a:rPr lang="en-ZA" sz="1400" dirty="0">
                <a:solidFill>
                  <a:srgbClr val="000000"/>
                </a:solidFill>
                <a:ea typeface="Times New Roman" panose="02020603050405020304" pitchFamily="18" charset="0"/>
                <a:cs typeface="Times New Roman" panose="02020603050405020304" pitchFamily="18" charset="0"/>
              </a:rPr>
              <a:t>between </a:t>
            </a:r>
            <a:r>
              <a:rPr lang="en-ZA" sz="1400" b="1" dirty="0"/>
              <a:t>9</a:t>
            </a:r>
            <a:r>
              <a:rPr lang="en-ZA" sz="1400" b="1" dirty="0" smtClean="0"/>
              <a:t>0 </a:t>
            </a:r>
            <a:r>
              <a:rPr lang="en-ZA" sz="1400" b="1" dirty="0"/>
              <a:t>and </a:t>
            </a:r>
            <a:r>
              <a:rPr lang="en-ZA" sz="1400" b="1" dirty="0" smtClean="0"/>
              <a:t>95</a:t>
            </a:r>
            <a:r>
              <a:rPr lang="en-ZA" sz="1400" b="1" dirty="0"/>
              <a:t>%</a:t>
            </a:r>
            <a:r>
              <a:rPr lang="en-ZA" sz="1400" dirty="0">
                <a:solidFill>
                  <a:srgbClr val="000000"/>
                </a:solidFill>
                <a:ea typeface="Times New Roman" panose="02020603050405020304" pitchFamily="18" charset="0"/>
                <a:cs typeface="Times New Roman" panose="02020603050405020304" pitchFamily="18" charset="0"/>
              </a:rPr>
              <a:t> by the end of March </a:t>
            </a:r>
            <a:r>
              <a:rPr lang="en-ZA" sz="1400" dirty="0" smtClean="0">
                <a:solidFill>
                  <a:srgbClr val="000000"/>
                </a:solidFill>
                <a:ea typeface="Times New Roman" panose="02020603050405020304" pitchFamily="18" charset="0"/>
                <a:cs typeface="Times New Roman" panose="02020603050405020304" pitchFamily="18" charset="0"/>
              </a:rPr>
              <a:t>2016.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Chart 6"/>
          <p:cNvGraphicFramePr/>
          <p:nvPr>
            <p:extLst>
              <p:ext uri="{D42A27DB-BD31-4B8C-83A1-F6EECF244321}">
                <p14:modId xmlns:p14="http://schemas.microsoft.com/office/powerpoint/2010/main" val="846547520"/>
              </p:ext>
            </p:extLst>
          </p:nvPr>
        </p:nvGraphicFramePr>
        <p:xfrm>
          <a:off x="120056" y="458819"/>
          <a:ext cx="8922520" cy="4266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65287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61975"/>
          </a:xfrm>
          <a:solidFill>
            <a:srgbClr val="FFC000"/>
          </a:solidFill>
        </p:spPr>
        <p:txBody>
          <a:bodyPr/>
          <a:lstStyle/>
          <a:p>
            <a:pPr eaLnBrk="1" hangingPunct="1">
              <a:defRPr/>
            </a:pPr>
            <a:r>
              <a:rPr lang="en-ZA" sz="1800" dirty="0" smtClean="0">
                <a:effectLst/>
              </a:rPr>
              <a:t>Conclusion</a:t>
            </a:r>
            <a:endParaRPr lang="en-ZA" sz="1800" dirty="0">
              <a:effectLst/>
            </a:endParaRPr>
          </a:p>
        </p:txBody>
      </p:sp>
      <p:sp>
        <p:nvSpPr>
          <p:cNvPr id="29699" name="Slide Number Placeholder 2"/>
          <p:cNvSpPr>
            <a:spLocks noGrp="1"/>
          </p:cNvSpPr>
          <p:nvPr>
            <p:ph type="sldNum" sz="quarter" idx="11"/>
          </p:nvPr>
        </p:nvSpPr>
        <p:spPr bwMode="auto">
          <a:xfrm>
            <a:off x="8686800" y="64928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40</a:t>
            </a:fld>
            <a:endParaRPr lang="en-ZA" altLang="en-US" sz="1600" b="1" dirty="0" smtClean="0"/>
          </a:p>
        </p:txBody>
      </p:sp>
      <p:sp>
        <p:nvSpPr>
          <p:cNvPr id="4" name="Rectangle 3"/>
          <p:cNvSpPr/>
          <p:nvPr/>
        </p:nvSpPr>
        <p:spPr>
          <a:xfrm>
            <a:off x="0" y="476672"/>
            <a:ext cx="9036496" cy="6001643"/>
          </a:xfrm>
          <a:prstGeom prst="rect">
            <a:avLst/>
          </a:prstGeom>
          <a:solidFill>
            <a:schemeClr val="bg1"/>
          </a:solidFill>
        </p:spPr>
        <p:txBody>
          <a:bodyPr wrap="square">
            <a:spAutoFit/>
          </a:bodyPr>
          <a:lstStyle/>
          <a:p>
            <a:pPr marL="400050" algn="just">
              <a:lnSpc>
                <a:spcPct val="150000"/>
              </a:lnSpc>
              <a:spcAft>
                <a:spcPts val="0"/>
              </a:spcAft>
              <a:tabLst>
                <a:tab pos="742950" algn="l"/>
              </a:tabLst>
            </a:pPr>
            <a:r>
              <a:rPr lang="en-ZA" sz="1600" dirty="0">
                <a:solidFill>
                  <a:srgbClr val="000000"/>
                </a:solidFill>
                <a:ea typeface="Times New Roman" panose="02020603050405020304" pitchFamily="18" charset="0"/>
                <a:cs typeface="Times New Roman" panose="02020603050405020304" pitchFamily="18" charset="0"/>
              </a:rPr>
              <a:t>Despite the challenges experienced in the reconfiguration of reporting lines as a result of the restructuring process, some stability is being maintained, there is a high likelihood that the majority of the 20 projects that have been partially achieved will be achieved by the end of the financial year ending 30 March 2016. When adding these to the 29 projects that are achieved, the performance of the department will increase to between 80 and 85% by the end of March 2016.   </a:t>
            </a:r>
            <a:endParaRPr lang="en-ZA" sz="1400" dirty="0">
              <a:latin typeface="Calibri" panose="020F0502020204030204" pitchFamily="34" charset="0"/>
              <a:ea typeface="Times New Roman" panose="02020603050405020304" pitchFamily="18" charset="0"/>
              <a:cs typeface="Times New Roman" panose="02020603050405020304" pitchFamily="18" charset="0"/>
            </a:endParaRPr>
          </a:p>
          <a:p>
            <a:pPr marL="400050" algn="just">
              <a:lnSpc>
                <a:spcPct val="150000"/>
              </a:lnSpc>
              <a:spcAft>
                <a:spcPts val="0"/>
              </a:spcAft>
              <a:tabLst>
                <a:tab pos="742950" algn="l"/>
              </a:tabLst>
            </a:pPr>
            <a:r>
              <a:rPr lang="en-ZA" sz="1600" dirty="0">
                <a:solidFill>
                  <a:srgbClr val="000000"/>
                </a:solidFill>
                <a:ea typeface="Times New Roman" panose="02020603050405020304" pitchFamily="18" charset="0"/>
                <a:cs typeface="Times New Roman" panose="02020603050405020304" pitchFamily="18" charset="0"/>
              </a:rPr>
              <a:t>Some of the above actions were not progressed due to a decision to redeploy resources to pressure point activities in pursuit of the B2B programme implementation. </a:t>
            </a:r>
            <a:endParaRPr lang="en-ZA" sz="1400" dirty="0">
              <a:latin typeface="Calibri" panose="020F0502020204030204" pitchFamily="34" charset="0"/>
              <a:ea typeface="Times New Roman" panose="02020603050405020304" pitchFamily="18" charset="0"/>
              <a:cs typeface="Times New Roman" panose="02020603050405020304" pitchFamily="18" charset="0"/>
            </a:endParaRPr>
          </a:p>
          <a:p>
            <a:pPr marL="400050" algn="just">
              <a:lnSpc>
                <a:spcPct val="150000"/>
              </a:lnSpc>
              <a:spcAft>
                <a:spcPts val="0"/>
              </a:spcAft>
              <a:tabLst>
                <a:tab pos="742950" algn="l"/>
              </a:tabLst>
            </a:pPr>
            <a:r>
              <a:rPr lang="en-ZA" sz="1600" dirty="0">
                <a:solidFill>
                  <a:srgbClr val="000000"/>
                </a:solidFill>
                <a:ea typeface="Times New Roman" panose="02020603050405020304" pitchFamily="18" charset="0"/>
                <a:cs typeface="Times New Roman" panose="02020603050405020304" pitchFamily="18" charset="0"/>
              </a:rPr>
              <a:t>The context for pursuing planned initiatives at a wider scale has also changed considerably in that the external environment is become much more difficult. There are cost containment measures resulting from a weak domestic economy coupled with systematic failures or weaknesses in pursuit of the developmental local government. </a:t>
            </a:r>
            <a:endParaRPr lang="en-ZA" sz="1400" dirty="0">
              <a:latin typeface="Calibri" panose="020F0502020204030204" pitchFamily="34" charset="0"/>
              <a:ea typeface="Times New Roman" panose="02020603050405020304" pitchFamily="18" charset="0"/>
              <a:cs typeface="Times New Roman" panose="02020603050405020304" pitchFamily="18" charset="0"/>
            </a:endParaRPr>
          </a:p>
          <a:p>
            <a:pPr marL="400050" algn="just">
              <a:lnSpc>
                <a:spcPct val="150000"/>
              </a:lnSpc>
              <a:spcAft>
                <a:spcPts val="0"/>
              </a:spcAft>
              <a:tabLst>
                <a:tab pos="742950" algn="l"/>
              </a:tabLst>
            </a:pPr>
            <a:r>
              <a:rPr lang="en-ZA" sz="1600" dirty="0">
                <a:solidFill>
                  <a:srgbClr val="000000"/>
                </a:solidFill>
                <a:ea typeface="Times New Roman" panose="02020603050405020304" pitchFamily="18" charset="0"/>
                <a:cs typeface="Times New Roman" panose="02020603050405020304" pitchFamily="18" charset="0"/>
              </a:rPr>
              <a:t>The main challenges over the coming years will be to progress and implement these priorities We however, believe that, within this budgetary parameters and limited staffing resources, some improvement will be realised through the implementation of the 2nd phase of the B2B programme and related tactics like the application of the 80/20 </a:t>
            </a:r>
            <a:r>
              <a:rPr lang="en-ZA" sz="1600">
                <a:solidFill>
                  <a:srgbClr val="000000"/>
                </a:solidFill>
                <a:ea typeface="Times New Roman" panose="02020603050405020304" pitchFamily="18" charset="0"/>
                <a:cs typeface="Times New Roman" panose="02020603050405020304" pitchFamily="18" charset="0"/>
              </a:rPr>
              <a:t>paleo </a:t>
            </a:r>
            <a:r>
              <a:rPr lang="en-ZA" sz="1600" smtClean="0">
                <a:solidFill>
                  <a:srgbClr val="000000"/>
                </a:solidFill>
                <a:ea typeface="Times New Roman" panose="02020603050405020304" pitchFamily="18" charset="0"/>
                <a:cs typeface="Times New Roman" panose="02020603050405020304" pitchFamily="18" charset="0"/>
              </a:rPr>
              <a:t>rule. </a:t>
            </a:r>
            <a:endParaRPr lang="en-ZA"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56009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extBox 3"/>
          <p:cNvSpPr txBox="1">
            <a:spLocks noChangeArrowheads="1"/>
          </p:cNvSpPr>
          <p:nvPr/>
        </p:nvSpPr>
        <p:spPr bwMode="auto">
          <a:xfrm>
            <a:off x="2916238" y="2873375"/>
            <a:ext cx="31686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eaLnBrk="1" hangingPunct="1">
              <a:spcBef>
                <a:spcPct val="0"/>
              </a:spcBef>
              <a:buFontTx/>
              <a:buNone/>
            </a:pPr>
            <a:r>
              <a:rPr lang="en-ZA" altLang="en-US" sz="3600"/>
              <a:t>THANK YOU!</a:t>
            </a:r>
          </a:p>
        </p:txBody>
      </p:sp>
      <p:sp>
        <p:nvSpPr>
          <p:cNvPr id="123907"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CD53A0F7-D7CA-488A-A70E-2F8316E967D9}" type="slidenum">
              <a:rPr lang="en-ZA" altLang="en-US" sz="1200" smtClean="0"/>
              <a:pPr>
                <a:spcBef>
                  <a:spcPct val="0"/>
                </a:spcBef>
                <a:buFontTx/>
                <a:buNone/>
              </a:pPr>
              <a:t>41</a:t>
            </a:fld>
            <a:endParaRPr lang="en-ZA" altLang="en-US" sz="12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C499B69-01AF-4B78-9D51-2A012CF35392}" type="slidenum">
              <a:rPr lang="en-ZA" altLang="en-US" sz="1200" smtClean="0"/>
              <a:pPr>
                <a:spcBef>
                  <a:spcPct val="0"/>
                </a:spcBef>
                <a:buFontTx/>
                <a:buNone/>
              </a:pPr>
              <a:t>5</a:t>
            </a:fld>
            <a:endParaRPr lang="en-ZA" altLang="en-US" sz="1200" smtClean="0"/>
          </a:p>
        </p:txBody>
      </p:sp>
      <p:sp>
        <p:nvSpPr>
          <p:cNvPr id="7" name="Title 1"/>
          <p:cNvSpPr txBox="1">
            <a:spLocks noGrp="1"/>
          </p:cNvSpPr>
          <p:nvPr>
            <p:ph type="title"/>
          </p:nvPr>
        </p:nvSpPr>
        <p:spPr>
          <a:xfrm>
            <a:off x="323528" y="2618910"/>
            <a:ext cx="8352928" cy="1746194"/>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lstStyle/>
          <a:p>
            <a:pPr>
              <a:defRPr/>
            </a:pPr>
            <a:r>
              <a:rPr lang="en-ZA" sz="2800" dirty="0"/>
              <a:t>PART A: </a:t>
            </a:r>
            <a:r>
              <a:rPr lang="en-ZA" sz="2800" dirty="0" smtClean="0">
                <a:effectLst/>
              </a:rPr>
              <a:t>DCOG </a:t>
            </a:r>
            <a:r>
              <a:rPr lang="en-ZA" sz="2800" dirty="0"/>
              <a:t>Cumulative Progress Performance (01 April to 31 December 2015)</a:t>
            </a:r>
            <a:endParaRPr lang="en-US" sz="2400" dirty="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1"/>
          </p:nvPr>
        </p:nvSpPr>
        <p:spPr bwMode="auto">
          <a:xfrm>
            <a:off x="8748713" y="6492875"/>
            <a:ext cx="3952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B0A39677-81CB-4B5C-B21B-FCD122D5857A}" type="slidenum">
              <a:rPr lang="en-ZA" altLang="en-US" sz="1400" b="1" smtClean="0"/>
              <a:pPr>
                <a:spcBef>
                  <a:spcPct val="0"/>
                </a:spcBef>
                <a:buFontTx/>
                <a:buNone/>
              </a:pPr>
              <a:t>6</a:t>
            </a:fld>
            <a:endParaRPr lang="en-ZA" altLang="en-US" sz="1400" b="1" smtClean="0"/>
          </a:p>
        </p:txBody>
      </p:sp>
      <p:sp>
        <p:nvSpPr>
          <p:cNvPr id="5" name="Title 3"/>
          <p:cNvSpPr>
            <a:spLocks noGrp="1"/>
          </p:cNvSpPr>
          <p:nvPr>
            <p:ph type="title"/>
          </p:nvPr>
        </p:nvSpPr>
        <p:spPr>
          <a:xfrm>
            <a:off x="0" y="0"/>
            <a:ext cx="9144000" cy="520700"/>
          </a:xfrm>
          <a:solidFill>
            <a:srgbClr val="FFC000"/>
          </a:solidFill>
        </p:spPr>
        <p:txBody>
          <a:bodyPr>
            <a:normAutofit/>
          </a:bodyPr>
          <a:lstStyle/>
          <a:p>
            <a:pPr>
              <a:defRPr/>
            </a:pPr>
            <a:r>
              <a:rPr lang="en-US" sz="2400" dirty="0" smtClean="0">
                <a:effectLst/>
              </a:rPr>
              <a:t>Programme One: Administration </a:t>
            </a:r>
            <a:endParaRPr lang="en-US" sz="2400" dirty="0">
              <a:effectLst/>
            </a:endParaRPr>
          </a:p>
        </p:txBody>
      </p:sp>
      <p:sp>
        <p:nvSpPr>
          <p:cNvPr id="7" name="Title 3"/>
          <p:cNvSpPr txBox="1">
            <a:spLocks/>
          </p:cNvSpPr>
          <p:nvPr/>
        </p:nvSpPr>
        <p:spPr bwMode="auto">
          <a:xfrm>
            <a:off x="1625600" y="476250"/>
            <a:ext cx="5915025" cy="471488"/>
          </a:xfrm>
          <a:prstGeom prst="rect">
            <a:avLst/>
          </a:prstGeom>
          <a:solidFill>
            <a:srgbClr val="FFC000"/>
          </a:solidFill>
          <a:ln>
            <a:noFill/>
          </a:ln>
          <a:extLst/>
        </p:spPr>
        <p:txBody>
          <a:bodyPr anchor="ctr">
            <a:normAutofit/>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a:defRPr/>
            </a:pPr>
            <a:r>
              <a:rPr lang="en-US" sz="2400" dirty="0" smtClean="0">
                <a:effectLst/>
              </a:rPr>
              <a:t>Strategic Objectives</a:t>
            </a:r>
            <a:endParaRPr lang="en-US" sz="2400" dirty="0">
              <a:effectLst/>
            </a:endParaRPr>
          </a:p>
        </p:txBody>
      </p:sp>
      <p:sp>
        <p:nvSpPr>
          <p:cNvPr id="2" name="Content Placeholder 1"/>
          <p:cNvSpPr>
            <a:spLocks noGrp="1"/>
          </p:cNvSpPr>
          <p:nvPr>
            <p:ph idx="1"/>
          </p:nvPr>
        </p:nvSpPr>
        <p:spPr>
          <a:xfrm>
            <a:off x="107504" y="1423988"/>
            <a:ext cx="8928992" cy="4104456"/>
          </a:xfrm>
        </p:spPr>
        <p:txBody>
          <a:bodyPr/>
          <a:lstStyle/>
          <a:p>
            <a:pPr marL="514350" lvl="0" indent="-514350">
              <a:buFont typeface="+mj-lt"/>
              <a:buAutoNum type="arabicPeriod"/>
            </a:pPr>
            <a:r>
              <a:rPr lang="en-ZA" sz="2800" dirty="0" smtClean="0">
                <a:latin typeface="UniversBQ-Light"/>
              </a:rPr>
              <a:t>Improve information reliability and availability to support the strategic goals of the department by 2019;</a:t>
            </a:r>
            <a:endParaRPr lang="en-ZA" sz="2800" dirty="0"/>
          </a:p>
          <a:p>
            <a:pPr marL="514350" lvl="0" indent="-514350">
              <a:buFont typeface="+mj-lt"/>
              <a:buAutoNum type="arabicPeriod"/>
            </a:pPr>
            <a:r>
              <a:rPr lang="en-ZA" sz="2800" dirty="0" smtClean="0">
                <a:latin typeface="UniversBQ-Light"/>
              </a:rPr>
              <a:t>Roll-out and monitor the implementation of the local government performance management system by 2019; and</a:t>
            </a:r>
            <a:endParaRPr lang="en-ZA" sz="2800" dirty="0"/>
          </a:p>
          <a:p>
            <a:pPr marL="514350" lvl="0" indent="-514350">
              <a:buFont typeface="+mj-lt"/>
              <a:buAutoNum type="arabicPeriod"/>
            </a:pPr>
            <a:r>
              <a:rPr lang="en-ZA" sz="2800" dirty="0" smtClean="0">
                <a:latin typeface="UniversBQ-Light"/>
              </a:rPr>
              <a:t>Develop and implement an integrated monitoring and evaluation system for provincial departments of local government and municipalities by 2019</a:t>
            </a:r>
            <a:endParaRPr lang="en-ZA" sz="2800" dirty="0">
              <a:latin typeface="UniversBQ-Ligh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74832157"/>
              </p:ext>
            </p:extLst>
          </p:nvPr>
        </p:nvGraphicFramePr>
        <p:xfrm>
          <a:off x="0" y="620689"/>
          <a:ext cx="9143999" cy="5627612"/>
        </p:xfrm>
        <a:graphic>
          <a:graphicData uri="http://schemas.openxmlformats.org/drawingml/2006/table">
            <a:tbl>
              <a:tblPr firstRow="1" firstCol="1" bandRow="1">
                <a:tableStyleId>{5940675A-B579-460E-94D1-54222C63F5DA}</a:tableStyleId>
              </a:tblPr>
              <a:tblGrid>
                <a:gridCol w="1977809"/>
                <a:gridCol w="1930512"/>
                <a:gridCol w="2949677"/>
                <a:gridCol w="2286001"/>
              </a:tblGrid>
              <a:tr h="329201">
                <a:tc>
                  <a:txBody>
                    <a:bodyPr/>
                    <a:lstStyle/>
                    <a:p>
                      <a:pPr algn="just">
                        <a:lnSpc>
                          <a:spcPct val="150000"/>
                        </a:lnSpc>
                        <a:spcAft>
                          <a:spcPts val="800"/>
                        </a:spcAft>
                      </a:pPr>
                      <a:r>
                        <a:rPr lang="en-ZA" sz="1200" b="1" dirty="0">
                          <a:effectLst/>
                        </a:rPr>
                        <a:t>Annual Target</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gn="just">
                        <a:lnSpc>
                          <a:spcPct val="150000"/>
                        </a:lnSpc>
                        <a:spcAft>
                          <a:spcPts val="800"/>
                        </a:spcAft>
                      </a:pPr>
                      <a:r>
                        <a:rPr lang="en-ZA" sz="1200" b="1" dirty="0" smtClean="0">
                          <a:effectLst/>
                        </a:rPr>
                        <a:t>Q3 Targets</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nSpc>
                          <a:spcPct val="107000"/>
                        </a:lnSpc>
                        <a:spcAft>
                          <a:spcPts val="0"/>
                        </a:spcAft>
                      </a:pPr>
                      <a:r>
                        <a:rPr lang="en-ZA" sz="1200" b="1" dirty="0">
                          <a:effectLst/>
                        </a:rPr>
                        <a:t> </a:t>
                      </a:r>
                      <a:r>
                        <a:rPr lang="en-ZA" sz="1200" b="1" dirty="0" smtClean="0">
                          <a:effectLst/>
                        </a:rPr>
                        <a:t>Cumulative progress (Q1</a:t>
                      </a:r>
                      <a:r>
                        <a:rPr lang="en-ZA" sz="1200" b="1" baseline="0" dirty="0" smtClean="0">
                          <a:effectLst/>
                        </a:rPr>
                        <a:t> to Q3)</a:t>
                      </a:r>
                      <a:r>
                        <a:rPr lang="en-ZA" sz="1200" b="1" dirty="0" smtClean="0">
                          <a:effectLst/>
                        </a:rPr>
                        <a:t> </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AC93E"/>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ZA" sz="1200" b="1" dirty="0" smtClean="0">
                          <a:effectLst/>
                        </a:rPr>
                        <a:t> Likelihood of Achievement</a:t>
                      </a:r>
                    </a:p>
                    <a:p>
                      <a:pPr marL="0" marR="0" indent="0" algn="ctr" defTabSz="457200" rtl="0" eaLnBrk="1" fontAlgn="auto" latinLnBrk="0" hangingPunct="1">
                        <a:lnSpc>
                          <a:spcPct val="107000"/>
                        </a:lnSpc>
                        <a:spcBef>
                          <a:spcPts val="0"/>
                        </a:spcBef>
                        <a:spcAft>
                          <a:spcPts val="0"/>
                        </a:spcAft>
                        <a:buClrTx/>
                        <a:buSzTx/>
                        <a:buFontTx/>
                        <a:buNone/>
                        <a:tabLst/>
                        <a:defRPr/>
                      </a:pPr>
                      <a:r>
                        <a:rPr lang="en-ZA" sz="1200" b="1" dirty="0" smtClean="0">
                          <a:effectLst/>
                        </a:rPr>
                        <a:t>4</a:t>
                      </a:r>
                      <a:r>
                        <a:rPr lang="en-ZA" sz="1200" b="1" baseline="30000" dirty="0" smtClean="0">
                          <a:effectLst/>
                        </a:rPr>
                        <a:t>th</a:t>
                      </a:r>
                      <a:r>
                        <a:rPr lang="en-ZA" sz="1200" b="1" dirty="0" smtClean="0">
                          <a:effectLst/>
                        </a:rPr>
                        <a:t> Quarter Target</a:t>
                      </a:r>
                    </a:p>
                  </a:txBody>
                  <a:tcPr marL="68580" marR="68580" marT="0" marB="0">
                    <a:solidFill>
                      <a:srgbClr val="EAC93E"/>
                    </a:solidFill>
                  </a:tcPr>
                </a:tc>
              </a:tr>
              <a:tr h="1440314">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1.1.1. Back </a:t>
                      </a:r>
                      <a:r>
                        <a:rPr lang="en-ZA" sz="1050" dirty="0">
                          <a:effectLst/>
                        </a:rPr>
                        <a:t>to Basic interventions coordinated in identified Municipalities </a:t>
                      </a:r>
                      <a:r>
                        <a:rPr lang="en-ZA" sz="1050" dirty="0" smtClean="0">
                          <a:effectLst/>
                        </a:rPr>
                        <a:t>across all provinces </a:t>
                      </a:r>
                      <a:r>
                        <a:rPr lang="en-ZA" sz="1050" kern="1200" dirty="0" smtClean="0">
                          <a:solidFill>
                            <a:srgbClr val="0070C0"/>
                          </a:solidFill>
                          <a:effectLst/>
                        </a:rPr>
                        <a:t>(This report covers project 1.1.1,  2.1.1,  3.1.1, 4.1.1, 5.1.1 and 6.1.1)</a:t>
                      </a:r>
                      <a:endParaRPr lang="en-ZA" sz="1050" kern="1200" dirty="0" smtClean="0">
                        <a:solidFill>
                          <a:srgbClr val="0070C0"/>
                        </a:solidFill>
                        <a:effectLst/>
                        <a:latin typeface="+mn-lt"/>
                        <a:ea typeface="+mn-ea"/>
                        <a:cs typeface="+mn-cs"/>
                      </a:endParaRPr>
                    </a:p>
                  </a:txBody>
                  <a:tcPr marL="68580" marR="68580" marT="0" marB="0">
                    <a:solidFill>
                      <a:schemeClr val="bg1"/>
                    </a:solidFill>
                  </a:tcPr>
                </a:tc>
                <a:tc>
                  <a:txBody>
                    <a:bodyPr/>
                    <a:lstStyle/>
                    <a:p>
                      <a:pPr algn="l">
                        <a:lnSpc>
                          <a:spcPct val="150000"/>
                        </a:lnSpc>
                        <a:spcAft>
                          <a:spcPts val="800"/>
                        </a:spcAft>
                      </a:pPr>
                      <a:r>
                        <a:rPr lang="en-ZA" sz="1050" kern="1200" dirty="0" smtClean="0">
                          <a:effectLst/>
                        </a:rPr>
                        <a:t>Consolidation of progress reports </a:t>
                      </a:r>
                      <a:endParaRPr lang="en-ZA" sz="1050" kern="1200" dirty="0">
                        <a:solidFill>
                          <a:schemeClr val="tx1"/>
                        </a:solidFill>
                        <a:effectLst/>
                        <a:latin typeface="+mn-lt"/>
                        <a:ea typeface="+mn-ea"/>
                        <a:cs typeface="+mn-cs"/>
                      </a:endParaRPr>
                    </a:p>
                  </a:txBody>
                  <a:tcPr marL="68580" marR="68580" marT="0" marB="0">
                    <a:solidFill>
                      <a:schemeClr val="bg1"/>
                    </a:solidFill>
                  </a:tcPr>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Back to Basics progress reports for all provinces have been consolidated. Since the</a:t>
                      </a:r>
                      <a:r>
                        <a:rPr lang="en-ZA" sz="1050" baseline="0" dirty="0" smtClean="0">
                          <a:effectLst/>
                        </a:rPr>
                        <a:t> 2</a:t>
                      </a:r>
                      <a:r>
                        <a:rPr lang="en-ZA" sz="1050" baseline="30000" dirty="0" smtClean="0">
                          <a:effectLst/>
                        </a:rPr>
                        <a:t>nd</a:t>
                      </a:r>
                      <a:r>
                        <a:rPr lang="en-ZA" sz="1050" baseline="0" dirty="0" smtClean="0">
                          <a:effectLst/>
                        </a:rPr>
                        <a:t> quarter A</a:t>
                      </a:r>
                      <a:r>
                        <a:rPr lang="en-ZA" sz="1050" dirty="0" smtClean="0">
                          <a:effectLst/>
                        </a:rPr>
                        <a:t>ction Plans for all dysfunctional municipalities are being implemented, and the 2</a:t>
                      </a:r>
                      <a:r>
                        <a:rPr lang="en-ZA" sz="1050" baseline="30000" dirty="0" smtClean="0">
                          <a:effectLst/>
                        </a:rPr>
                        <a:t>nd</a:t>
                      </a:r>
                      <a:r>
                        <a:rPr lang="en-ZA" sz="1050" dirty="0" smtClean="0">
                          <a:effectLst/>
                        </a:rPr>
                        <a:t> phase is being implemented through the roll out of action plans.</a:t>
                      </a:r>
                    </a:p>
                    <a:p>
                      <a:pPr marL="0" marR="0" indent="0" algn="l" defTabSz="457200" rtl="0" eaLnBrk="1" fontAlgn="auto" latinLnBrk="0" hangingPunct="1">
                        <a:lnSpc>
                          <a:spcPct val="150000"/>
                        </a:lnSpc>
                        <a:spcBef>
                          <a:spcPts val="0"/>
                        </a:spcBef>
                        <a:spcAft>
                          <a:spcPts val="0"/>
                        </a:spcAft>
                        <a:buClrTx/>
                        <a:buSzTx/>
                        <a:buFontTx/>
                        <a:buNone/>
                        <a:tabLst/>
                        <a:defRPr/>
                      </a:pPr>
                      <a:endParaRPr lang="en-ZA" sz="1050" dirty="0" smtClean="0">
                        <a:effectLst/>
                      </a:endParaRPr>
                    </a:p>
                  </a:txBody>
                  <a:tcPr marL="68580" marR="68580" marT="0" marB="0">
                    <a:solidFill>
                      <a:schemeClr val="bg1"/>
                    </a:solidFill>
                  </a:tcPr>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Likely to be achieved </a:t>
                      </a:r>
                    </a:p>
                    <a:p>
                      <a:pPr marL="0" marR="0" indent="0" algn="l" defTabSz="457200" rtl="0" eaLnBrk="1" fontAlgn="auto" latinLnBrk="0" hangingPunct="1">
                        <a:lnSpc>
                          <a:spcPct val="150000"/>
                        </a:lnSpc>
                        <a:spcBef>
                          <a:spcPts val="0"/>
                        </a:spcBef>
                        <a:spcAft>
                          <a:spcPts val="0"/>
                        </a:spcAft>
                        <a:buClrTx/>
                        <a:buSzTx/>
                        <a:buFontTx/>
                        <a:buNone/>
                        <a:tabLst/>
                        <a:defRPr/>
                      </a:pPr>
                      <a:r>
                        <a:rPr lang="en-ZA" sz="1050" baseline="0" dirty="0" smtClean="0">
                          <a:effectLst/>
                        </a:rPr>
                        <a:t>Significant strides have been made in identifying challenges developing and implementing municipal specific action plans.</a:t>
                      </a:r>
                      <a:endParaRPr lang="en-ZA" sz="1050" dirty="0">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r>
              <a:tr h="819213">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1.1.2 Four  Back to Basics assessment reports submitted to Minister</a:t>
                      </a:r>
                      <a:endParaRPr lang="en-ZA" sz="1050" dirty="0" smtClean="0">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Consolidate Back to Basics</a:t>
                      </a:r>
                      <a:r>
                        <a:rPr lang="en-ZA" sz="1050" baseline="0" dirty="0" smtClean="0">
                          <a:effectLst/>
                        </a:rPr>
                        <a:t> monthly assessment reports for Minister.</a:t>
                      </a:r>
                      <a:endParaRPr lang="en-ZA" sz="1050" dirty="0" smtClean="0">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The quarterly assessment report covering the first 12 months of the Back to Basics monthly reporting (October 2014 to September 2015) is now finalised. </a:t>
                      </a:r>
                      <a:endParaRPr lang="en-ZA" sz="1050" dirty="0">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algn="l">
                        <a:lnSpc>
                          <a:spcPct val="150000"/>
                        </a:lnSpc>
                        <a:spcAft>
                          <a:spcPts val="0"/>
                        </a:spcAft>
                      </a:pPr>
                      <a:r>
                        <a:rPr lang="en-ZA" sz="1050" b="1" kern="1200" dirty="0" smtClean="0">
                          <a:effectLst/>
                        </a:rPr>
                        <a:t>Likely to be achieved</a:t>
                      </a:r>
                      <a:r>
                        <a:rPr lang="en-ZA" sz="1000" b="1" dirty="0" smtClean="0">
                          <a:effectLst/>
                        </a:rPr>
                        <a:t> </a:t>
                      </a:r>
                    </a:p>
                    <a:p>
                      <a:pPr algn="l">
                        <a:lnSpc>
                          <a:spcPct val="150000"/>
                        </a:lnSpc>
                        <a:spcAft>
                          <a:spcPts val="0"/>
                        </a:spcAft>
                      </a:pPr>
                      <a:r>
                        <a:rPr lang="en-ZA" sz="1050" kern="1200" dirty="0" smtClean="0">
                          <a:effectLst/>
                        </a:rPr>
                        <a:t>The consolidated Back to Basics assessment report</a:t>
                      </a:r>
                      <a:r>
                        <a:rPr lang="en-ZA" sz="1050" kern="1200" baseline="0" dirty="0" smtClean="0">
                          <a:effectLst/>
                        </a:rPr>
                        <a:t> will be submitted to the Minister for approval</a:t>
                      </a:r>
                      <a:endParaRPr lang="en-ZA" sz="1050" kern="1200" dirty="0">
                        <a:solidFill>
                          <a:schemeClr val="tx1"/>
                        </a:solidFill>
                        <a:effectLst/>
                        <a:latin typeface="+mn-lt"/>
                        <a:ea typeface="+mn-ea"/>
                        <a:cs typeface="+mn-cs"/>
                      </a:endParaRPr>
                    </a:p>
                  </a:txBody>
                  <a:tcPr marL="68580" marR="68580" marT="0" marB="0">
                    <a:solidFill>
                      <a:schemeClr val="bg1"/>
                    </a:solidFill>
                  </a:tcPr>
                </a:tc>
              </a:tr>
              <a:tr h="1155688">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1.1.3 2013/14 Municipal Systems Act section 48 developed 2013/14</a:t>
                      </a:r>
                      <a:r>
                        <a:rPr lang="en-ZA" sz="1050" baseline="0" dirty="0" smtClean="0">
                          <a:effectLst/>
                        </a:rPr>
                        <a:t> Annual Municipal Performance Report</a:t>
                      </a:r>
                      <a:endParaRPr lang="en-ZA" sz="1050" dirty="0" smtClean="0">
                        <a:effectLst/>
                      </a:endParaRPr>
                    </a:p>
                  </a:txBody>
                  <a:tcPr marL="68580" marR="68580" marT="0" marB="0">
                    <a:solidFill>
                      <a:schemeClr val="bg1"/>
                    </a:solidFill>
                  </a:tcPr>
                </a:tc>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Consolidate Section 47 report from Provinces and develop draft Section 48.</a:t>
                      </a:r>
                    </a:p>
                  </a:txBody>
                  <a:tcPr marL="68580" marR="68580" marT="0" marB="0">
                    <a:solidFill>
                      <a:schemeClr val="bg1"/>
                    </a:solidFill>
                  </a:tcPr>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The Section</a:t>
                      </a:r>
                      <a:r>
                        <a:rPr lang="en-ZA" sz="1050" baseline="0" dirty="0" smtClean="0">
                          <a:effectLst/>
                        </a:rPr>
                        <a:t> 48 </a:t>
                      </a:r>
                      <a:r>
                        <a:rPr lang="en-ZA" sz="1050" dirty="0" smtClean="0">
                          <a:effectLst/>
                        </a:rPr>
                        <a:t>report has not been finalised.</a:t>
                      </a:r>
                      <a:r>
                        <a:rPr lang="en-ZA" sz="1050" baseline="0" dirty="0" smtClean="0">
                          <a:effectLst/>
                        </a:rPr>
                        <a:t> Due to complexities at municipalities and floors in the legislative processes we have opted to develop the State of Local Government Report. </a:t>
                      </a:r>
                      <a:endParaRPr lang="en-ZA" sz="1050" dirty="0">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algn="l">
                        <a:lnSpc>
                          <a:spcPct val="150000"/>
                        </a:lnSpc>
                        <a:spcAft>
                          <a:spcPts val="0"/>
                        </a:spcAft>
                      </a:pPr>
                      <a:r>
                        <a:rPr lang="en-ZA" sz="1050" b="1" dirty="0" smtClean="0">
                          <a:effectLst/>
                        </a:rPr>
                        <a:t>Likely to be achieved</a:t>
                      </a:r>
                      <a:r>
                        <a:rPr lang="en-ZA" sz="1050" dirty="0" smtClean="0">
                          <a:effectLst/>
                        </a:rPr>
                        <a:t> </a:t>
                      </a:r>
                    </a:p>
                    <a:p>
                      <a:pPr algn="l">
                        <a:lnSpc>
                          <a:spcPct val="150000"/>
                        </a:lnSpc>
                        <a:spcAft>
                          <a:spcPts val="0"/>
                        </a:spcAft>
                      </a:pPr>
                      <a:r>
                        <a:rPr lang="en-ZA" sz="1050" dirty="0" smtClean="0">
                          <a:effectLst/>
                        </a:rPr>
                        <a:t>The State of Local Government</a:t>
                      </a:r>
                      <a:r>
                        <a:rPr lang="en-ZA" sz="1050" baseline="0" dirty="0" smtClean="0">
                          <a:effectLst/>
                        </a:rPr>
                        <a:t> offer a better insight of performance of municipalities. </a:t>
                      </a:r>
                      <a:endParaRPr lang="en-ZA" sz="1050" dirty="0">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r>
              <a:tr h="1155688">
                <a:tc>
                  <a:txBody>
                    <a:bodyPr/>
                    <a:lstStyle/>
                    <a:p>
                      <a:pPr algn="l">
                        <a:lnSpc>
                          <a:spcPct val="150000"/>
                        </a:lnSpc>
                        <a:spcAft>
                          <a:spcPts val="800"/>
                        </a:spcAft>
                      </a:pPr>
                      <a:r>
                        <a:rPr lang="en-ZA" sz="1050" dirty="0" smtClean="0">
                          <a:effectLst/>
                        </a:rPr>
                        <a:t>1.1.4  Skills audit outcomes implemented as per the Human Resources plan</a:t>
                      </a:r>
                      <a:endParaRPr lang="en-ZA" sz="1050" dirty="0">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algn="l">
                        <a:lnSpc>
                          <a:spcPct val="150000"/>
                        </a:lnSpc>
                        <a:spcAft>
                          <a:spcPts val="800"/>
                        </a:spcAft>
                      </a:pPr>
                      <a:r>
                        <a:rPr lang="en-ZA" sz="1050" dirty="0" smtClean="0">
                          <a:effectLst/>
                        </a:rPr>
                        <a:t>Develop Skills Audit</a:t>
                      </a:r>
                      <a:r>
                        <a:rPr lang="en-ZA" sz="1050" baseline="0" dirty="0" smtClean="0">
                          <a:effectLst/>
                        </a:rPr>
                        <a:t> Implementation Plan and conduct organisation wide skills audit.</a:t>
                      </a:r>
                      <a:endParaRPr lang="en-ZA" sz="1050" dirty="0">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The skills audit implementation plan is not developed pending approval of the organizational structure</a:t>
                      </a:r>
                    </a:p>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effectLst/>
                        </a:rPr>
                        <a:t>The organisational structure is still to be presented to the Minister for approval</a:t>
                      </a:r>
                      <a:endParaRPr lang="en-ZA" sz="1050" kern="1200" dirty="0" smtClean="0">
                        <a:solidFill>
                          <a:schemeClr val="tx1"/>
                        </a:solidFill>
                        <a:effectLst/>
                        <a:latin typeface="+mn-lt"/>
                        <a:ea typeface="+mn-ea"/>
                        <a:cs typeface="+mn-cs"/>
                      </a:endParaRPr>
                    </a:p>
                  </a:txBody>
                  <a:tcPr marL="68580" marR="68580" marT="0" marB="0">
                    <a:solidFill>
                      <a:schemeClr val="bg1"/>
                    </a:solidFill>
                  </a:tcPr>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Unlikely to be achieved</a:t>
                      </a:r>
                      <a:r>
                        <a:rPr lang="en-ZA" sz="1000" b="1" dirty="0" smtClean="0">
                          <a:effectLst/>
                        </a:rPr>
                        <a:t> </a:t>
                      </a:r>
                    </a:p>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effectLst/>
                        </a:rPr>
                        <a:t>We reorganised</a:t>
                      </a:r>
                      <a:r>
                        <a:rPr lang="en-ZA" sz="1050" kern="1200" baseline="0" dirty="0" smtClean="0">
                          <a:effectLst/>
                        </a:rPr>
                        <a:t> ourselves and implemented change management as a result this initiative had to be deferred to the new financial year 2016/17</a:t>
                      </a:r>
                      <a:endParaRPr lang="en-ZA" sz="1050" dirty="0">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r>
            </a:tbl>
          </a:graphicData>
        </a:graphic>
      </p:graphicFrame>
      <p:sp>
        <p:nvSpPr>
          <p:cNvPr id="2" name="Title 1"/>
          <p:cNvSpPr>
            <a:spLocks noGrp="1"/>
          </p:cNvSpPr>
          <p:nvPr>
            <p:ph type="title"/>
          </p:nvPr>
        </p:nvSpPr>
        <p:spPr>
          <a:xfrm>
            <a:off x="457200" y="-27384"/>
            <a:ext cx="8229600" cy="561975"/>
          </a:xfrm>
          <a:solidFill>
            <a:srgbClr val="EAC93E"/>
          </a:solidFill>
        </p:spPr>
        <p:txBody>
          <a:bodyPr/>
          <a:lstStyle/>
          <a:p>
            <a:pPr algn="l" eaLnBrk="1" hangingPunct="1">
              <a:defRPr/>
            </a:pPr>
            <a:r>
              <a:rPr lang="en-ZA" sz="1800" dirty="0">
                <a:effectLst/>
              </a:rPr>
              <a:t>PROGRESS ON THE ACHIEVEMENT </a:t>
            </a:r>
            <a:r>
              <a:rPr lang="en-ZA" sz="1800" dirty="0" smtClean="0">
                <a:effectLst/>
              </a:rPr>
              <a:t>OF </a:t>
            </a:r>
            <a:r>
              <a:rPr lang="en-ZA" sz="1800" dirty="0">
                <a:effectLst/>
              </a:rPr>
              <a:t>PREDETERMINED OBJECTIVES</a:t>
            </a:r>
          </a:p>
        </p:txBody>
      </p:sp>
      <p:sp>
        <p:nvSpPr>
          <p:cNvPr id="29699" name="Slide Number Placeholder 2"/>
          <p:cNvSpPr>
            <a:spLocks noGrp="1"/>
          </p:cNvSpPr>
          <p:nvPr>
            <p:ph type="sldNum" sz="quarter" idx="11"/>
          </p:nvPr>
        </p:nvSpPr>
        <p:spPr bwMode="auto">
          <a:xfrm>
            <a:off x="8604448" y="6453336"/>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7</a:t>
            </a:fld>
            <a:endParaRPr lang="en-ZA" altLang="en-US" sz="1600" b="1" dirty="0" smtClean="0"/>
          </a:p>
        </p:txBody>
      </p:sp>
      <p:pic>
        <p:nvPicPr>
          <p:cNvPr id="1025"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480641" y="2241467"/>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 descr="[lang_green]"/>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557209" y="450912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lang_yellow]"/>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549704" y="5805264"/>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1"/>
          </p:nvPr>
        </p:nvSpPr>
        <p:spPr bwMode="auto">
          <a:xfrm>
            <a:off x="8748713" y="6492875"/>
            <a:ext cx="3952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B0A39677-81CB-4B5C-B21B-FCD122D5857A}" type="slidenum">
              <a:rPr lang="en-ZA" altLang="en-US" sz="1400" b="1" smtClean="0"/>
              <a:pPr>
                <a:spcBef>
                  <a:spcPct val="0"/>
                </a:spcBef>
                <a:buFontTx/>
                <a:buNone/>
              </a:pPr>
              <a:t>8</a:t>
            </a:fld>
            <a:endParaRPr lang="en-ZA" altLang="en-US" sz="1400" b="1" smtClean="0"/>
          </a:p>
        </p:txBody>
      </p:sp>
      <p:sp>
        <p:nvSpPr>
          <p:cNvPr id="5" name="Title 3"/>
          <p:cNvSpPr>
            <a:spLocks noGrp="1"/>
          </p:cNvSpPr>
          <p:nvPr>
            <p:ph type="title"/>
          </p:nvPr>
        </p:nvSpPr>
        <p:spPr>
          <a:xfrm>
            <a:off x="0" y="0"/>
            <a:ext cx="9144000" cy="520700"/>
          </a:xfrm>
          <a:solidFill>
            <a:srgbClr val="FFC000"/>
          </a:solidFill>
        </p:spPr>
        <p:txBody>
          <a:bodyPr>
            <a:normAutofit fontScale="90000"/>
          </a:bodyPr>
          <a:lstStyle/>
          <a:p>
            <a:pPr>
              <a:defRPr/>
            </a:pPr>
            <a:r>
              <a:rPr lang="en-US" sz="2400" dirty="0" smtClean="0">
                <a:effectLst/>
              </a:rPr>
              <a:t>Programme Two: Policy Research and </a:t>
            </a:r>
            <a:r>
              <a:rPr lang="en-US" sz="2400" dirty="0">
                <a:effectLst/>
              </a:rPr>
              <a:t>K</a:t>
            </a:r>
            <a:r>
              <a:rPr lang="en-US" sz="2400" dirty="0" smtClean="0">
                <a:effectLst/>
              </a:rPr>
              <a:t>nowledge Management</a:t>
            </a:r>
            <a:endParaRPr lang="en-US" sz="2400" dirty="0">
              <a:effectLst/>
            </a:endParaRPr>
          </a:p>
        </p:txBody>
      </p:sp>
      <p:sp>
        <p:nvSpPr>
          <p:cNvPr id="7" name="Title 3"/>
          <p:cNvSpPr txBox="1">
            <a:spLocks/>
          </p:cNvSpPr>
          <p:nvPr/>
        </p:nvSpPr>
        <p:spPr bwMode="auto">
          <a:xfrm>
            <a:off x="1625600" y="476250"/>
            <a:ext cx="5915025" cy="471488"/>
          </a:xfrm>
          <a:prstGeom prst="rect">
            <a:avLst/>
          </a:prstGeom>
          <a:solidFill>
            <a:srgbClr val="FFC000"/>
          </a:solidFill>
          <a:ln>
            <a:noFill/>
          </a:ln>
          <a:extLst/>
        </p:spPr>
        <p:txBody>
          <a:bodyPr anchor="ctr">
            <a:normAutofit/>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a:defRPr/>
            </a:pPr>
            <a:r>
              <a:rPr lang="en-US" sz="2400" dirty="0" smtClean="0">
                <a:effectLst/>
              </a:rPr>
              <a:t>Strategic Objectives</a:t>
            </a:r>
            <a:endParaRPr lang="en-US" sz="2400" dirty="0">
              <a:effectLst/>
            </a:endParaRPr>
          </a:p>
        </p:txBody>
      </p:sp>
      <p:sp>
        <p:nvSpPr>
          <p:cNvPr id="2" name="Content Placeholder 1"/>
          <p:cNvSpPr>
            <a:spLocks noGrp="1"/>
          </p:cNvSpPr>
          <p:nvPr>
            <p:ph idx="1"/>
          </p:nvPr>
        </p:nvSpPr>
        <p:spPr>
          <a:xfrm>
            <a:off x="107504" y="1423988"/>
            <a:ext cx="8928992" cy="4104456"/>
          </a:xfrm>
        </p:spPr>
        <p:txBody>
          <a:bodyPr/>
          <a:lstStyle/>
          <a:p>
            <a:r>
              <a:rPr lang="en-ZA" sz="2800" dirty="0"/>
              <a:t>The programme has the following predetermined objectives:</a:t>
            </a:r>
          </a:p>
          <a:p>
            <a:pPr lvl="0"/>
            <a:r>
              <a:rPr lang="en-US" sz="2800" dirty="0"/>
              <a:t>Build accountability in the Local Government Performance System through setting and enforcing clear performance standards by March 2019;</a:t>
            </a:r>
            <a:endParaRPr lang="en-ZA" sz="2800" dirty="0"/>
          </a:p>
          <a:p>
            <a:pPr lvl="0"/>
            <a:r>
              <a:rPr lang="en-US" sz="2800" dirty="0"/>
              <a:t>Provide efficient and effective corporate governance and administrative support services for COGTA  to deliver on its mandate by March 2019; and </a:t>
            </a:r>
            <a:endParaRPr lang="en-ZA" sz="2800" dirty="0"/>
          </a:p>
          <a:p>
            <a:pPr lvl="0"/>
            <a:r>
              <a:rPr lang="en-US" sz="2800" dirty="0"/>
              <a:t>Strengthen the functionality of municipalities through the development and implementation of administrative institutional systems by March 2019.</a:t>
            </a:r>
            <a:endParaRPr lang="en-ZA" sz="2800" dirty="0"/>
          </a:p>
        </p:txBody>
      </p:sp>
    </p:spTree>
    <p:extLst>
      <p:ext uri="{BB962C8B-B14F-4D97-AF65-F5344CB8AC3E}">
        <p14:creationId xmlns:p14="http://schemas.microsoft.com/office/powerpoint/2010/main" val="860308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561975"/>
          </a:xfrm>
          <a:solidFill>
            <a:srgbClr val="FFC000"/>
          </a:solidFill>
        </p:spPr>
        <p:txBody>
          <a:bodyPr/>
          <a:lstStyle/>
          <a:p>
            <a:pPr algn="l" eaLnBrk="1" hangingPunct="1">
              <a:defRPr/>
            </a:pPr>
            <a:r>
              <a:rPr lang="en-ZA" sz="1800" dirty="0">
                <a:effectLst/>
              </a:rPr>
              <a:t>PROGRESS ON THE ACHIEVEMENT </a:t>
            </a:r>
            <a:r>
              <a:rPr lang="en-ZA" sz="1800" dirty="0" smtClean="0">
                <a:effectLst/>
              </a:rPr>
              <a:t>OF </a:t>
            </a:r>
            <a:r>
              <a:rPr lang="en-ZA" sz="1800" dirty="0">
                <a:effectLst/>
              </a:rPr>
              <a:t>PREDETERMINED OBJECTIVES</a:t>
            </a:r>
          </a:p>
        </p:txBody>
      </p:sp>
      <p:sp>
        <p:nvSpPr>
          <p:cNvPr id="29699" name="Slide Number Placeholder 2"/>
          <p:cNvSpPr>
            <a:spLocks noGrp="1"/>
          </p:cNvSpPr>
          <p:nvPr>
            <p:ph type="sldNum" sz="quarter" idx="11"/>
          </p:nvPr>
        </p:nvSpPr>
        <p:spPr bwMode="auto">
          <a:xfrm>
            <a:off x="8686800" y="6492875"/>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spcBef>
                <a:spcPct val="0"/>
              </a:spcBef>
              <a:buFontTx/>
              <a:buNone/>
            </a:pPr>
            <a:fld id="{E1531384-BB38-4E45-9A94-E4592B9D38DD}" type="slidenum">
              <a:rPr lang="en-ZA" altLang="en-US" sz="1600" b="1" smtClean="0"/>
              <a:pPr>
                <a:spcBef>
                  <a:spcPct val="0"/>
                </a:spcBef>
                <a:buFontTx/>
                <a:buNone/>
              </a:pPr>
              <a:t>9</a:t>
            </a:fld>
            <a:endParaRPr lang="en-ZA" altLang="en-US" sz="16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548831291"/>
              </p:ext>
            </p:extLst>
          </p:nvPr>
        </p:nvGraphicFramePr>
        <p:xfrm>
          <a:off x="117848" y="1407714"/>
          <a:ext cx="8568952" cy="5365015"/>
        </p:xfrm>
        <a:graphic>
          <a:graphicData uri="http://schemas.openxmlformats.org/drawingml/2006/table">
            <a:tbl>
              <a:tblPr firstRow="1" firstCol="1" bandRow="1">
                <a:tableStyleId>{5940675A-B579-460E-94D1-54222C63F5DA}</a:tableStyleId>
              </a:tblPr>
              <a:tblGrid>
                <a:gridCol w="1944216"/>
                <a:gridCol w="1728192"/>
                <a:gridCol w="2664296"/>
                <a:gridCol w="2232248"/>
              </a:tblGrid>
              <a:tr h="446137">
                <a:tc>
                  <a:txBody>
                    <a:bodyPr/>
                    <a:lstStyle/>
                    <a:p>
                      <a:pPr algn="just">
                        <a:lnSpc>
                          <a:spcPct val="150000"/>
                        </a:lnSpc>
                        <a:spcAft>
                          <a:spcPts val="800"/>
                        </a:spcAft>
                      </a:pPr>
                      <a:r>
                        <a:rPr lang="en-ZA" sz="1200" b="1" dirty="0">
                          <a:effectLst/>
                        </a:rPr>
                        <a:t>Annual Target</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gn="just">
                        <a:lnSpc>
                          <a:spcPct val="150000"/>
                        </a:lnSpc>
                        <a:spcAft>
                          <a:spcPts val="800"/>
                        </a:spcAft>
                      </a:pPr>
                      <a:r>
                        <a:rPr lang="en-ZA" sz="1200" b="1" dirty="0" smtClean="0">
                          <a:effectLst/>
                        </a:rPr>
                        <a:t>Q3 Targets</a:t>
                      </a:r>
                      <a:endParaRPr lang="en-ZA" sz="1200" b="1" dirty="0">
                        <a:effectLst/>
                        <a:latin typeface="Times New Roman" panose="02020603050405020304" pitchFamily="18" charset="0"/>
                        <a:ea typeface="Times New Roman" panose="02020603050405020304" pitchFamily="18" charset="0"/>
                      </a:endParaRPr>
                    </a:p>
                  </a:txBody>
                  <a:tcPr marL="68580" marR="68580" marT="0" marB="0">
                    <a:solidFill>
                      <a:srgbClr val="EAC93E"/>
                    </a:solidFill>
                  </a:tcPr>
                </a:tc>
                <a:tc>
                  <a:txBody>
                    <a:bodyPr/>
                    <a:lstStyle/>
                    <a:p>
                      <a:pPr>
                        <a:lnSpc>
                          <a:spcPct val="107000"/>
                        </a:lnSpc>
                        <a:spcAft>
                          <a:spcPts val="0"/>
                        </a:spcAft>
                      </a:pPr>
                      <a:r>
                        <a:rPr lang="en-ZA" sz="1200" b="1" dirty="0">
                          <a:effectLst/>
                        </a:rPr>
                        <a:t> </a:t>
                      </a:r>
                      <a:r>
                        <a:rPr lang="en-ZA" sz="1200" b="1" dirty="0" smtClean="0">
                          <a:effectLst/>
                        </a:rPr>
                        <a:t>Cumulative progress (Q1</a:t>
                      </a:r>
                      <a:r>
                        <a:rPr lang="en-ZA" sz="1200" b="1" baseline="0" dirty="0" smtClean="0">
                          <a:effectLst/>
                        </a:rPr>
                        <a:t> to Q3)</a:t>
                      </a:r>
                      <a:r>
                        <a:rPr lang="en-ZA" sz="1200" b="1" dirty="0" smtClean="0">
                          <a:effectLst/>
                        </a:rPr>
                        <a:t> </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AC93E"/>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ZA" sz="1200" b="1" dirty="0" smtClean="0">
                          <a:effectLst/>
                        </a:rPr>
                        <a:t> Likelihood of Achievement</a:t>
                      </a:r>
                    </a:p>
                    <a:p>
                      <a:pPr marL="0" marR="0" indent="0" algn="ctr" defTabSz="457200" rtl="0" eaLnBrk="1" fontAlgn="auto" latinLnBrk="0" hangingPunct="1">
                        <a:lnSpc>
                          <a:spcPct val="107000"/>
                        </a:lnSpc>
                        <a:spcBef>
                          <a:spcPts val="0"/>
                        </a:spcBef>
                        <a:spcAft>
                          <a:spcPts val="0"/>
                        </a:spcAft>
                        <a:buClrTx/>
                        <a:buSzTx/>
                        <a:buFontTx/>
                        <a:buNone/>
                        <a:tabLst/>
                        <a:defRPr/>
                      </a:pPr>
                      <a:r>
                        <a:rPr lang="en-ZA" sz="1200" b="1" dirty="0" smtClean="0">
                          <a:effectLst/>
                        </a:rPr>
                        <a:t>4</a:t>
                      </a:r>
                      <a:r>
                        <a:rPr lang="en-ZA" sz="1200" b="1" baseline="30000" dirty="0" smtClean="0">
                          <a:effectLst/>
                        </a:rPr>
                        <a:t>th</a:t>
                      </a:r>
                      <a:r>
                        <a:rPr lang="en-ZA" sz="1200" b="1" dirty="0" smtClean="0">
                          <a:effectLst/>
                        </a:rPr>
                        <a:t> Quarter Target</a:t>
                      </a:r>
                    </a:p>
                  </a:txBody>
                  <a:tcPr marL="68580" marR="68580" marT="0" marB="0">
                    <a:solidFill>
                      <a:srgbClr val="EAC93E"/>
                    </a:solidFill>
                  </a:tcPr>
                </a:tc>
              </a:tr>
              <a:tr h="1058749">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2.1.2 </a:t>
                      </a:r>
                      <a:r>
                        <a:rPr lang="en-ZA" sz="1050" kern="1200" dirty="0" smtClean="0">
                          <a:solidFill>
                            <a:schemeClr val="tx1"/>
                          </a:solidFill>
                          <a:effectLst/>
                          <a:latin typeface="+mn-lt"/>
                          <a:ea typeface="+mn-ea"/>
                          <a:cs typeface="+mn-cs"/>
                        </a:rPr>
                        <a:t>Local Government information hub is established to promote access to local government information </a:t>
                      </a:r>
                    </a:p>
                  </a:txBody>
                  <a:tcPr marL="68580" marR="68580" marT="0" marB="0"/>
                </a:tc>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User specification document developed</a:t>
                      </a:r>
                      <a:endParaRPr lang="en-ZA" sz="1050" dirty="0" smtClean="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Prototype of LG hub designed on SharePoint. Print Screen of the Catalogue of Information Sources published on the LG Hub Databases of the Information created and published on the LG hub</a:t>
                      </a:r>
                      <a:endParaRPr lang="en-ZA"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rtl="0" eaLnBrk="1" fontAlgn="auto" latinLnBrk="0" hangingPunct="1"/>
                      <a:r>
                        <a:rPr lang="en-ZA" sz="1050" b="1" kern="1200" dirty="0" smtClean="0">
                          <a:effectLst/>
                        </a:rPr>
                        <a:t>Likely to be achieved </a:t>
                      </a:r>
                      <a:endParaRPr lang="en-ZA" sz="1050" b="1" kern="1200" dirty="0">
                        <a:solidFill>
                          <a:schemeClr val="tx1"/>
                        </a:solidFill>
                        <a:effectLst/>
                        <a:latin typeface="+mn-lt"/>
                        <a:ea typeface="+mn-ea"/>
                        <a:cs typeface="+mn-cs"/>
                      </a:endParaRPr>
                    </a:p>
                  </a:txBody>
                  <a:tcPr marL="68580" marR="68580" marT="0" marB="0"/>
                </a:tc>
              </a:tr>
              <a:tr h="1058749">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2.1.3 Identify municipalities that are doing well in the five areas of back to basics</a:t>
                      </a:r>
                      <a:endParaRPr lang="en-ZA" sz="1400" dirty="0" smtClean="0">
                        <a:effectLst/>
                      </a:endParaRPr>
                    </a:p>
                    <a:p>
                      <a:pPr algn="l">
                        <a:lnSpc>
                          <a:spcPct val="150000"/>
                        </a:lnSpc>
                        <a:spcAft>
                          <a:spcPts val="800"/>
                        </a:spcAft>
                      </a:pPr>
                      <a:endParaRPr lang="en-ZA" sz="105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Number of case studies documented and published  </a:t>
                      </a:r>
                      <a:endParaRPr lang="en-ZA" sz="1400" dirty="0" smtClean="0">
                        <a:effectLst/>
                      </a:endParaRPr>
                    </a:p>
                    <a:p>
                      <a:pPr algn="l">
                        <a:lnSpc>
                          <a:spcPct val="150000"/>
                        </a:lnSpc>
                        <a:spcAft>
                          <a:spcPts val="800"/>
                        </a:spcAft>
                      </a:pPr>
                      <a:endParaRPr lang="en-ZA" sz="105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dirty="0" smtClean="0">
                          <a:effectLst/>
                        </a:rPr>
                        <a:t>A number of success stories have been documented</a:t>
                      </a:r>
                      <a:r>
                        <a:rPr lang="en-ZA" sz="1050" baseline="0" dirty="0" smtClean="0">
                          <a:effectLst/>
                        </a:rPr>
                        <a:t> amongst others, Metsimaholo and Matlosana </a:t>
                      </a:r>
                      <a:endParaRPr lang="en-ZA" sz="105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Likely to be achieved </a:t>
                      </a:r>
                      <a:endParaRPr lang="en-ZA" sz="1050" b="1" kern="1200" dirty="0" smtClean="0">
                        <a:solidFill>
                          <a:schemeClr val="tx1"/>
                        </a:solidFill>
                        <a:effectLst/>
                        <a:latin typeface="+mn-lt"/>
                        <a:ea typeface="+mn-ea"/>
                        <a:cs typeface="+mn-cs"/>
                      </a:endParaRPr>
                    </a:p>
                  </a:txBody>
                  <a:tcPr marL="68580" marR="68580" marT="0" marB="0"/>
                </a:tc>
              </a:tr>
              <a:tr h="1298108">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dirty="0" smtClean="0">
                          <a:effectLst/>
                        </a:rPr>
                        <a:t>2.1.4</a:t>
                      </a:r>
                      <a:r>
                        <a:rPr lang="en-ZA" sz="1050" baseline="0" dirty="0" smtClean="0">
                          <a:effectLst/>
                        </a:rPr>
                        <a:t> </a:t>
                      </a:r>
                      <a:r>
                        <a:rPr lang="en-ZA" sz="1050" dirty="0" smtClean="0">
                          <a:effectLst/>
                        </a:rPr>
                        <a:t>Information Communication Technology enterprise architecture (EA) developed</a:t>
                      </a:r>
                      <a:endParaRPr lang="en-ZA" sz="1200" dirty="0" smtClean="0">
                        <a:effectLst/>
                      </a:endParaRPr>
                    </a:p>
                    <a:p>
                      <a:pPr algn="l">
                        <a:lnSpc>
                          <a:spcPct val="150000"/>
                        </a:lnSpc>
                        <a:spcAft>
                          <a:spcPts val="800"/>
                        </a:spcAft>
                      </a:pPr>
                      <a:endParaRPr lang="en-ZA" sz="105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100" kern="1200" dirty="0" smtClean="0">
                          <a:effectLst/>
                        </a:rPr>
                        <a:t>2.1.4 EA Repository implemented and configured </a:t>
                      </a:r>
                    </a:p>
                    <a:p>
                      <a:pPr marL="0" marR="0" indent="0" algn="l" defTabSz="457200" rtl="0" eaLnBrk="1" fontAlgn="auto" latinLnBrk="0" hangingPunct="1">
                        <a:lnSpc>
                          <a:spcPct val="150000"/>
                        </a:lnSpc>
                        <a:spcBef>
                          <a:spcPts val="0"/>
                        </a:spcBef>
                        <a:spcAft>
                          <a:spcPts val="800"/>
                        </a:spcAft>
                        <a:buClrTx/>
                        <a:buSzTx/>
                        <a:buFontTx/>
                        <a:buNone/>
                        <a:tabLst/>
                        <a:defRPr/>
                      </a:pPr>
                      <a:r>
                        <a:rPr lang="en-ZA" sz="1100" kern="1200" dirty="0" smtClean="0">
                          <a:effectLst/>
                        </a:rPr>
                        <a:t>Enterprise Architecture developed</a:t>
                      </a:r>
                      <a:endParaRPr lang="en-ZA" sz="110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100" kern="1200" dirty="0" smtClean="0">
                          <a:effectLst/>
                        </a:rPr>
                        <a:t>The processes of appointing a service</a:t>
                      </a:r>
                      <a:r>
                        <a:rPr lang="en-ZA" sz="1100" kern="1200" baseline="0" dirty="0" smtClean="0">
                          <a:effectLst/>
                        </a:rPr>
                        <a:t> provider have been concluded however the EA could not be developed within the set timeframe</a:t>
                      </a:r>
                      <a:endParaRPr lang="en-ZA" sz="110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b="1" kern="1200" dirty="0" smtClean="0">
                          <a:effectLst/>
                        </a:rPr>
                        <a:t>Unlikely to be achieved </a:t>
                      </a:r>
                    </a:p>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baseline="0" dirty="0" smtClean="0">
                          <a:effectLst/>
                        </a:rPr>
                        <a:t>Due to internal delays this initiative had to be deferred to the new financial year 2016/17</a:t>
                      </a:r>
                      <a:endParaRPr lang="en-ZA" sz="1050" dirty="0" smtClean="0">
                        <a:effectLst/>
                        <a:latin typeface="Times New Roman" panose="02020603050405020304" pitchFamily="18" charset="0"/>
                        <a:ea typeface="Times New Roman" panose="02020603050405020304" pitchFamily="18" charset="0"/>
                      </a:endParaRPr>
                    </a:p>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effectLst/>
                        </a:rPr>
                        <a:t>.</a:t>
                      </a:r>
                      <a:endParaRPr lang="en-ZA" sz="1050" kern="1200" dirty="0">
                        <a:solidFill>
                          <a:schemeClr val="tx1"/>
                        </a:solidFill>
                        <a:effectLst/>
                        <a:latin typeface="+mn-lt"/>
                        <a:ea typeface="+mn-ea"/>
                        <a:cs typeface="+mn-cs"/>
                      </a:endParaRPr>
                    </a:p>
                  </a:txBody>
                  <a:tcPr marL="68580" marR="68580" marT="0" marB="0"/>
                </a:tc>
              </a:tr>
              <a:tr h="1298108">
                <a:tc>
                  <a:txBody>
                    <a:bodyPr/>
                    <a:lstStyle/>
                    <a:p>
                      <a:pPr algn="l">
                        <a:lnSpc>
                          <a:spcPct val="150000"/>
                        </a:lnSpc>
                        <a:spcAft>
                          <a:spcPts val="800"/>
                        </a:spcAft>
                      </a:pPr>
                      <a:r>
                        <a:rPr lang="en-ZA" sz="1050" kern="1200" dirty="0" smtClean="0">
                          <a:solidFill>
                            <a:schemeClr val="tx1"/>
                          </a:solidFill>
                          <a:effectLst/>
                          <a:latin typeface="+mn-lt"/>
                          <a:ea typeface="+mn-ea"/>
                          <a:cs typeface="+mn-cs"/>
                        </a:rPr>
                        <a:t>2.1.5 B2B Dashboard</a:t>
                      </a:r>
                      <a:r>
                        <a:rPr lang="en-ZA" sz="1050" kern="1200" baseline="0" dirty="0" smtClean="0">
                          <a:solidFill>
                            <a:schemeClr val="tx1"/>
                          </a:solidFill>
                          <a:effectLst/>
                          <a:latin typeface="+mn-lt"/>
                          <a:ea typeface="+mn-ea"/>
                          <a:cs typeface="+mn-cs"/>
                        </a:rPr>
                        <a:t> on Municipal Performance management Information System Implemented </a:t>
                      </a:r>
                      <a:endParaRPr lang="en-ZA" sz="105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800"/>
                        </a:spcAft>
                        <a:buClrTx/>
                        <a:buSzTx/>
                        <a:buFontTx/>
                        <a:buNone/>
                        <a:tabLst/>
                        <a:defRPr/>
                      </a:pPr>
                      <a:r>
                        <a:rPr lang="en-ZA" sz="1050" kern="1200" dirty="0" smtClean="0">
                          <a:solidFill>
                            <a:schemeClr val="tx1"/>
                          </a:solidFill>
                          <a:effectLst/>
                          <a:latin typeface="+mn-lt"/>
                          <a:ea typeface="+mn-ea"/>
                          <a:cs typeface="+mn-cs"/>
                        </a:rPr>
                        <a:t>B2B dashboard</a:t>
                      </a:r>
                      <a:r>
                        <a:rPr lang="en-ZA" sz="1050" kern="1200" baseline="0" dirty="0" smtClean="0">
                          <a:solidFill>
                            <a:schemeClr val="tx1"/>
                          </a:solidFill>
                          <a:effectLst/>
                          <a:latin typeface="+mn-lt"/>
                          <a:ea typeface="+mn-ea"/>
                          <a:cs typeface="+mn-cs"/>
                        </a:rPr>
                        <a:t> monitored and maintained </a:t>
                      </a:r>
                      <a:endParaRPr lang="en-ZA" sz="1050" kern="1200" dirty="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ZA" sz="1050" kern="1200" dirty="0" smtClean="0">
                          <a:solidFill>
                            <a:schemeClr val="tx1"/>
                          </a:solidFill>
                          <a:effectLst/>
                          <a:latin typeface="+mn-lt"/>
                          <a:ea typeface="+mn-ea"/>
                          <a:cs typeface="+mn-cs"/>
                        </a:rPr>
                        <a:t>Dashboard Developed and used</a:t>
                      </a:r>
                      <a:r>
                        <a:rPr lang="en-ZA" sz="1050" kern="1200" baseline="0" dirty="0" smtClean="0">
                          <a:solidFill>
                            <a:schemeClr val="tx1"/>
                          </a:solidFill>
                          <a:effectLst/>
                          <a:latin typeface="+mn-lt"/>
                          <a:ea typeface="+mn-ea"/>
                          <a:cs typeface="+mn-cs"/>
                        </a:rPr>
                        <a:t> to capture B2B info</a:t>
                      </a:r>
                      <a:endParaRPr lang="en-ZA" sz="1050" kern="1200" dirty="0" smtClean="0">
                        <a:solidFill>
                          <a:schemeClr val="tx1"/>
                        </a:solidFill>
                        <a:effectLst/>
                        <a:latin typeface="+mn-lt"/>
                        <a:ea typeface="+mn-ea"/>
                        <a:cs typeface="+mn-cs"/>
                      </a:endParaRPr>
                    </a:p>
                  </a:txBody>
                  <a:tcPr marL="68580" marR="68580" marT="0" marB="0"/>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endParaRPr lang="en-ZA" sz="1050" kern="1200" dirty="0">
                        <a:solidFill>
                          <a:schemeClr val="tx1"/>
                        </a:solidFill>
                        <a:effectLst/>
                        <a:latin typeface="+mn-lt"/>
                        <a:ea typeface="+mn-ea"/>
                        <a:cs typeface="+mn-cs"/>
                      </a:endParaRPr>
                    </a:p>
                  </a:txBody>
                  <a:tcPr marL="68580" marR="68580" marT="0" marB="0"/>
                </a:tc>
              </a:tr>
            </a:tbl>
          </a:graphicData>
        </a:graphic>
      </p:graphicFrame>
      <p:pic>
        <p:nvPicPr>
          <p:cNvPr id="7" name="Picture 1" descr="[lang_yellow]"/>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076816" y="3765852"/>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ang_green]"/>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076816" y="2710866"/>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lang_green]"/>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031544" y="5125638"/>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 descr="[lang_yellow]"/>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076816" y="5661248"/>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8385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 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 DCoG</Template>
  <TotalTime>8374</TotalTime>
  <Words>5269</Words>
  <Application>Microsoft Office PowerPoint</Application>
  <PresentationFormat>On-screen Show (4:3)</PresentationFormat>
  <Paragraphs>534</Paragraphs>
  <Slides>41</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ＭＳ Ｐゴシック</vt:lpstr>
      <vt:lpstr>Arial</vt:lpstr>
      <vt:lpstr>Calibri</vt:lpstr>
      <vt:lpstr>Times New Roman</vt:lpstr>
      <vt:lpstr>UniversBQ-Light</vt:lpstr>
      <vt:lpstr>Wingdings</vt:lpstr>
      <vt:lpstr>ヒラギノ角ゴ Pro W3</vt:lpstr>
      <vt:lpstr>Theme DCoG</vt:lpstr>
      <vt:lpstr>PowerPoint Presentation</vt:lpstr>
      <vt:lpstr>PRESENTATION OUTLINE</vt:lpstr>
      <vt:lpstr>Introduction </vt:lpstr>
      <vt:lpstr>3rd Quarter Organisational dashboard </vt:lpstr>
      <vt:lpstr>PART A: DCOG Cumulative Progress Performance (01 April to 31 December 2015)</vt:lpstr>
      <vt:lpstr>Programme One: Administration </vt:lpstr>
      <vt:lpstr>PROGRESS ON THE ACHIEVEMENT OF PREDETERMINED OBJECTIVES</vt:lpstr>
      <vt:lpstr>Programme Two: Policy Research and Knowledge Management</vt:lpstr>
      <vt:lpstr>PROGRESS ON THE ACHIEVEMENT OF PREDETERMINED OBJECTIVES</vt:lpstr>
      <vt:lpstr>Programme 3:Governance and Intergovernmental Relations</vt:lpstr>
      <vt:lpstr>PROGRESS ON THE ACHIEVEMENT OF PREDETERMINED OBJECTIVES</vt:lpstr>
      <vt:lpstr>PROGRESS ON THE ACHIEVEMENT OF PREDETERMINED OBJECTIVES</vt:lpstr>
      <vt:lpstr>PROGRESS ON THE ACHIEVEMENT OF PREDETERMINED OBJECTIVES</vt:lpstr>
      <vt:lpstr>PROGRESS ON THE ACHIEVEMENT OF PREDETERMINED OBJECTIVES</vt:lpstr>
      <vt:lpstr>Programme 4 : National Disaster Management Centre</vt:lpstr>
      <vt:lpstr>PROGRESS ON THE ACHIEVEMENT OF PREDETERMINED OBJECTIVES</vt:lpstr>
      <vt:lpstr>Provincial and Municipal Government Support</vt:lpstr>
      <vt:lpstr>PROGRESS ON THE ACHIEVEMENT OF PREDETERMINED OBJECTIVES</vt:lpstr>
      <vt:lpstr>PROGRESS ON THE ACHIEVEMENT OF PREDETERMINED OBJECTIVES</vt:lpstr>
      <vt:lpstr>PROGRESS ON THE ACHIEVEMENT OF PREDETERMINED OBJECTIVES</vt:lpstr>
      <vt:lpstr>PROGRESS ON THE ACHIEVEMENT OF PREDETERMINED OBJECTIVES</vt:lpstr>
      <vt:lpstr>PROGRESS ON THE ACHIEVEMENT OF PREDETERMINED OBJECTIVES</vt:lpstr>
      <vt:lpstr>PROGRAMME FIVE: INFRUSTRUTURE AND ECONOMIC DEVELOPMENT</vt:lpstr>
      <vt:lpstr>PROGRESS ON THE ACHIEVEMENT OF PREDETERMINED OBJECTIVES</vt:lpstr>
      <vt:lpstr>PROGRESS ON THE ACHIEVEMENT OF PREDETERMINED OBJECTIVES</vt:lpstr>
      <vt:lpstr>PROGRESS ON THE ACHIEVEMENT OF PREDETERMINED OBJECTIVES</vt:lpstr>
      <vt:lpstr>PROGRESS ON THE ACHIEVEMENT OF PREDETERMINED OBJECTIVES</vt:lpstr>
      <vt:lpstr>PROGRESS ON THE ACHIEVEMENT OF PREDETERMINED OBJECTIVES</vt:lpstr>
      <vt:lpstr>PROGRESS ON THE ACHIEVEMENT OF PREDETERMINED OBJECTIVES</vt:lpstr>
      <vt:lpstr>PowerPoint Presentation</vt:lpstr>
      <vt:lpstr>STATE OF EXPENDITURE:  ANALYSIS PER PROGRAMME AS AT  31 JANUARY 2016</vt:lpstr>
      <vt:lpstr>STATE OF EXPENDITURE:  ANALYSIS PER ECONOMIC CLASSIFICATION AS AT  31 JANUARY 2016</vt:lpstr>
      <vt:lpstr>EXPENDITURE ANALYSIS PER ECONOMIC CLASSIFICATION AS AT 31 JANUARY 2016 (Cont.) </vt:lpstr>
      <vt:lpstr>STATE OF EXPENDITURE AS AT  31 JANUARY 2016 (Cont.)</vt:lpstr>
      <vt:lpstr>EXPENDITURE ANALYSIS PER ECONOMIC CLASSIFICATION AS AT 31 JANUARY 2016 (Cont.)</vt:lpstr>
      <vt:lpstr>PowerPoint Presentation</vt:lpstr>
      <vt:lpstr>EXPENDITURE ANALYSIS PER ECONOMIC CLASSIFICATION AS AT 31 JANUARY 2016 (Cont.)</vt:lpstr>
      <vt:lpstr>EXPENDITURE ANALYSIS PER ECONOMIC CLASSIFICATION AS AT 31 JANUARY 2016 (Cont.)</vt:lpstr>
      <vt:lpstr>Response to Recommendations raised by the Portfolio Committee</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Marnak</dc:creator>
  <cp:lastModifiedBy>Molefi Seabelo</cp:lastModifiedBy>
  <cp:revision>265</cp:revision>
  <cp:lastPrinted>2016-02-29T13:16:19Z</cp:lastPrinted>
  <dcterms:created xsi:type="dcterms:W3CDTF">2013-07-25T08:21:36Z</dcterms:created>
  <dcterms:modified xsi:type="dcterms:W3CDTF">2016-03-01T09:04:29Z</dcterms:modified>
</cp:coreProperties>
</file>