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2"/>
  </p:sldMasterIdLst>
  <p:notesMasterIdLst>
    <p:notesMasterId r:id="rId23"/>
  </p:notesMasterIdLst>
  <p:handoutMasterIdLst>
    <p:handoutMasterId r:id="rId24"/>
  </p:handoutMasterIdLst>
  <p:sldIdLst>
    <p:sldId id="256" r:id="rId3"/>
    <p:sldId id="380" r:id="rId4"/>
    <p:sldId id="370" r:id="rId5"/>
    <p:sldId id="371" r:id="rId6"/>
    <p:sldId id="372" r:id="rId7"/>
    <p:sldId id="382" r:id="rId8"/>
    <p:sldId id="373" r:id="rId9"/>
    <p:sldId id="374" r:id="rId10"/>
    <p:sldId id="388" r:id="rId11"/>
    <p:sldId id="375" r:id="rId12"/>
    <p:sldId id="376" r:id="rId13"/>
    <p:sldId id="377" r:id="rId14"/>
    <p:sldId id="389" r:id="rId15"/>
    <p:sldId id="391" r:id="rId16"/>
    <p:sldId id="390" r:id="rId17"/>
    <p:sldId id="392" r:id="rId18"/>
    <p:sldId id="387" r:id="rId19"/>
    <p:sldId id="381" r:id="rId20"/>
    <p:sldId id="379" r:id="rId21"/>
    <p:sldId id="268" r:id="rId22"/>
  </p:sldIdLst>
  <p:sldSz cx="12188825" cy="864076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8" pos="3839">
          <p15:clr>
            <a:srgbClr val="A4A3A4"/>
          </p15:clr>
        </p15:guide>
        <p15:guide id="9" orient="horz" pos="2722">
          <p15:clr>
            <a:srgbClr val="A4A3A4"/>
          </p15:clr>
        </p15:guide>
      </p15:sldGuideLst>
    </p:ext>
    <p:ext uri="{2D200454-40CA-4A62-9FC3-DE9A4176ACB9}">
      <p15:notesGuideLst xmlns:p15="http://schemas.microsoft.com/office/powerpoint/2012/main" xmlns="">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howGuides="1">
      <p:cViewPr>
        <p:scale>
          <a:sx n="63" d="100"/>
          <a:sy n="63" d="100"/>
        </p:scale>
        <p:origin x="-422" y="-58"/>
      </p:cViewPr>
      <p:guideLst>
        <p:guide orient="horz" pos="2160"/>
        <p:guide orient="horz" pos="2722"/>
        <p:guide pos="3839"/>
      </p:guideLst>
    </p:cSldViewPr>
  </p:slideViewPr>
  <p:outlineViewPr>
    <p:cViewPr>
      <p:scale>
        <a:sx n="33" d="100"/>
        <a:sy n="33" d="100"/>
      </p:scale>
      <p:origin x="0" y="25972"/>
    </p:cViewPr>
  </p:outlineViewPr>
  <p:notesTextViewPr>
    <p:cViewPr>
      <p:scale>
        <a:sx n="1" d="1"/>
        <a:sy n="1" d="1"/>
      </p:scale>
      <p:origin x="0" y="0"/>
    </p:cViewPr>
  </p:notesTextViewPr>
  <p:sorterViewPr>
    <p:cViewPr>
      <p:scale>
        <a:sx n="100" d="100"/>
        <a:sy n="100" d="100"/>
      </p:scale>
      <p:origin x="0" y="4788"/>
    </p:cViewPr>
  </p:sorterViewPr>
  <p:notesViewPr>
    <p:cSldViewPr showGuides="1">
      <p:cViewPr varScale="1">
        <p:scale>
          <a:sx n="46" d="100"/>
          <a:sy n="46" d="100"/>
        </p:scale>
        <p:origin x="-2716" y="-7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5"/>
          </a:xfrm>
          <a:prstGeom prst="rect">
            <a:avLst/>
          </a:prstGeom>
        </p:spPr>
        <p:txBody>
          <a:bodyPr vert="horz" lIns="91428" tIns="45714" rIns="91428" bIns="45714" rtlCol="0"/>
          <a:lstStyle>
            <a:lvl1pPr algn="l">
              <a:defRPr sz="1200"/>
            </a:lvl1pPr>
          </a:lstStyle>
          <a:p>
            <a:endParaRPr/>
          </a:p>
        </p:txBody>
      </p:sp>
      <p:sp>
        <p:nvSpPr>
          <p:cNvPr id="3" name="Date Placeholder 2"/>
          <p:cNvSpPr>
            <a:spLocks noGrp="1"/>
          </p:cNvSpPr>
          <p:nvPr>
            <p:ph type="dt" sz="quarter" idx="1"/>
          </p:nvPr>
        </p:nvSpPr>
        <p:spPr>
          <a:xfrm>
            <a:off x="3850444" y="0"/>
            <a:ext cx="2945659" cy="498055"/>
          </a:xfrm>
          <a:prstGeom prst="rect">
            <a:avLst/>
          </a:prstGeom>
        </p:spPr>
        <p:txBody>
          <a:bodyPr vert="horz" lIns="91428" tIns="45714" rIns="91428" bIns="45714" rtlCol="0"/>
          <a:lstStyle>
            <a:lvl1pPr algn="r">
              <a:defRPr sz="1200"/>
            </a:lvl1pPr>
          </a:lstStyle>
          <a:p>
            <a:fld id="{24CE221E-83ED-4F6C-BA5F-3F9E6FDB6953}" type="datetimeFigureOut">
              <a:rPr lang="en-US"/>
              <a:pPr/>
              <a:t>2/26/2016</a:t>
            </a:fld>
            <a:endParaRPr/>
          </a:p>
        </p:txBody>
      </p:sp>
      <p:sp>
        <p:nvSpPr>
          <p:cNvPr id="4" name="Footer Placeholder 3"/>
          <p:cNvSpPr>
            <a:spLocks noGrp="1"/>
          </p:cNvSpPr>
          <p:nvPr>
            <p:ph type="ftr" sz="quarter" idx="2"/>
          </p:nvPr>
        </p:nvSpPr>
        <p:spPr>
          <a:xfrm>
            <a:off x="0" y="9428584"/>
            <a:ext cx="2945659" cy="498055"/>
          </a:xfrm>
          <a:prstGeom prst="rect">
            <a:avLst/>
          </a:prstGeom>
        </p:spPr>
        <p:txBody>
          <a:bodyPr vert="horz" lIns="91428" tIns="45714" rIns="91428" bIns="45714" rtlCol="0" anchor="b"/>
          <a:lstStyle>
            <a:lvl1pPr algn="l">
              <a:defRPr sz="1200"/>
            </a:lvl1pPr>
          </a:lstStyle>
          <a:p>
            <a:endParaRPr/>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28" tIns="45714" rIns="91428" bIns="45714" rtlCol="0" anchor="b"/>
          <a:lstStyle>
            <a:lvl1pPr algn="r">
              <a:defRPr sz="1200"/>
            </a:lvl1pPr>
          </a:lstStyle>
          <a:p>
            <a:fld id="{CA4CBEF8-5CDE-472B-839B-B8BB0C881006}" type="slidenum">
              <a:rPr/>
              <a:pPr/>
              <a:t>‹#›</a:t>
            </a:fld>
            <a:endParaRPr/>
          </a:p>
        </p:txBody>
      </p:sp>
    </p:spTree>
    <p:extLst>
      <p:ext uri="{BB962C8B-B14F-4D97-AF65-F5344CB8AC3E}">
        <p14:creationId xmlns:p14="http://schemas.microsoft.com/office/powerpoint/2010/main" val="42632892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28" tIns="45714" rIns="91428" bIns="45714" rtlCol="0"/>
          <a:lstStyle>
            <a:lvl1pPr algn="l">
              <a:defRPr sz="1200"/>
            </a:lvl1pPr>
          </a:lstStyle>
          <a:p>
            <a:endParaRPr/>
          </a:p>
        </p:txBody>
      </p:sp>
      <p:sp>
        <p:nvSpPr>
          <p:cNvPr id="3" name="Date Placeholder 2"/>
          <p:cNvSpPr>
            <a:spLocks noGrp="1"/>
          </p:cNvSpPr>
          <p:nvPr>
            <p:ph type="dt" idx="1"/>
          </p:nvPr>
        </p:nvSpPr>
        <p:spPr>
          <a:xfrm>
            <a:off x="3850444" y="0"/>
            <a:ext cx="2945659" cy="496332"/>
          </a:xfrm>
          <a:prstGeom prst="rect">
            <a:avLst/>
          </a:prstGeom>
        </p:spPr>
        <p:txBody>
          <a:bodyPr vert="horz" lIns="91428" tIns="45714" rIns="91428" bIns="45714" rtlCol="0"/>
          <a:lstStyle>
            <a:lvl1pPr algn="r">
              <a:defRPr sz="1200"/>
            </a:lvl1pPr>
          </a:lstStyle>
          <a:p>
            <a:fld id="{97853E5F-CE67-483C-A264-F17AC70E9CA2}" type="datetimeFigureOut">
              <a:rPr lang="en-US"/>
              <a:pPr/>
              <a:t>2/26/2016</a:t>
            </a:fld>
            <a:endParaRPr/>
          </a:p>
        </p:txBody>
      </p:sp>
      <p:sp>
        <p:nvSpPr>
          <p:cNvPr id="4" name="Slide Image Placeholder 3"/>
          <p:cNvSpPr>
            <a:spLocks noGrp="1" noRot="1" noChangeAspect="1"/>
          </p:cNvSpPr>
          <p:nvPr>
            <p:ph type="sldImg" idx="2"/>
          </p:nvPr>
        </p:nvSpPr>
        <p:spPr>
          <a:xfrm>
            <a:off x="773113" y="744538"/>
            <a:ext cx="5251450" cy="3722687"/>
          </a:xfrm>
          <a:prstGeom prst="rect">
            <a:avLst/>
          </a:prstGeom>
          <a:noFill/>
          <a:ln w="12700">
            <a:solidFill>
              <a:prstClr val="black"/>
            </a:solidFill>
          </a:ln>
        </p:spPr>
        <p:txBody>
          <a:bodyPr vert="horz" lIns="91428" tIns="45714" rIns="91428" bIns="45714" rtlCol="0" anchor="ctr"/>
          <a:lstStyle/>
          <a:p>
            <a:endParaRPr/>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28" tIns="45714" rIns="91428" bIns="45714"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9428583"/>
            <a:ext cx="2945659" cy="496332"/>
          </a:xfrm>
          <a:prstGeom prst="rect">
            <a:avLst/>
          </a:prstGeom>
        </p:spPr>
        <p:txBody>
          <a:bodyPr vert="horz" lIns="91428" tIns="45714" rIns="91428" bIns="45714" rtlCol="0" anchor="b"/>
          <a:lstStyle>
            <a:lvl1pPr algn="l">
              <a:defRPr sz="1200"/>
            </a:lvl1pPr>
          </a:lstStyle>
          <a:p>
            <a:endParaRPr/>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28" tIns="45714" rIns="91428" bIns="45714" rtlCol="0" anchor="b"/>
          <a:lstStyle>
            <a:lvl1pPr algn="r">
              <a:defRPr sz="1200"/>
            </a:lvl1pPr>
          </a:lstStyle>
          <a:p>
            <a:fld id="{6BB98AFB-CB0D-4DFE-87B9-B4B0D0DE73CD}" type="slidenum">
              <a:rPr/>
              <a:pPr/>
              <a:t>‹#›</a:t>
            </a:fld>
            <a:endParaRPr/>
          </a:p>
        </p:txBody>
      </p:sp>
    </p:spTree>
    <p:extLst>
      <p:ext uri="{BB962C8B-B14F-4D97-AF65-F5344CB8AC3E}">
        <p14:creationId xmlns:p14="http://schemas.microsoft.com/office/powerpoint/2010/main" val="2512805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1</a:t>
            </a:fld>
            <a:endParaRPr lang="en-ZA"/>
          </a:p>
        </p:txBody>
      </p:sp>
    </p:spTree>
    <p:extLst>
      <p:ext uri="{BB962C8B-B14F-4D97-AF65-F5344CB8AC3E}">
        <p14:creationId xmlns:p14="http://schemas.microsoft.com/office/powerpoint/2010/main" val="227397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4</a:t>
            </a:fld>
            <a:endParaRPr lang="en-ZA"/>
          </a:p>
        </p:txBody>
      </p:sp>
    </p:spTree>
    <p:extLst>
      <p:ext uri="{BB962C8B-B14F-4D97-AF65-F5344CB8AC3E}">
        <p14:creationId xmlns:p14="http://schemas.microsoft.com/office/powerpoint/2010/main" val="3093615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6</a:t>
            </a:fld>
            <a:endParaRPr lang="en-ZA"/>
          </a:p>
        </p:txBody>
      </p:sp>
    </p:spTree>
    <p:extLst>
      <p:ext uri="{BB962C8B-B14F-4D97-AF65-F5344CB8AC3E}">
        <p14:creationId xmlns:p14="http://schemas.microsoft.com/office/powerpoint/2010/main" val="303563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8</a:t>
            </a:fld>
            <a:endParaRPr lang="en-ZA"/>
          </a:p>
        </p:txBody>
      </p:sp>
    </p:spTree>
    <p:extLst>
      <p:ext uri="{BB962C8B-B14F-4D97-AF65-F5344CB8AC3E}">
        <p14:creationId xmlns:p14="http://schemas.microsoft.com/office/powerpoint/2010/main" val="70490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15</a:t>
            </a:fld>
            <a:endParaRPr lang="en-ZA"/>
          </a:p>
        </p:txBody>
      </p:sp>
    </p:spTree>
    <p:extLst>
      <p:ext uri="{BB962C8B-B14F-4D97-AF65-F5344CB8AC3E}">
        <p14:creationId xmlns:p14="http://schemas.microsoft.com/office/powerpoint/2010/main" val="707697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BB98AFB-CB0D-4DFE-87B9-B4B0D0DE73CD}" type="slidenum">
              <a:rPr lang="en-ZA" smtClean="0"/>
              <a:pPr/>
              <a:t>18</a:t>
            </a:fld>
            <a:endParaRPr lang="en-ZA"/>
          </a:p>
        </p:txBody>
      </p:sp>
    </p:spTree>
    <p:extLst>
      <p:ext uri="{BB962C8B-B14F-4D97-AF65-F5344CB8AC3E}">
        <p14:creationId xmlns:p14="http://schemas.microsoft.com/office/powerpoint/2010/main" val="21586326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672060"/>
            <a:ext cx="5029200" cy="3168281"/>
          </a:xfrm>
        </p:spPr>
        <p:txBody>
          <a:bodyPr>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065215" y="4288380"/>
            <a:ext cx="5029201" cy="1760155"/>
          </a:xfrm>
        </p:spPr>
        <p:txBody>
          <a:bodyPr>
            <a:normAutofit/>
          </a:bodyPr>
          <a:lstStyle>
            <a:lvl1pPr marL="0" indent="0" algn="l">
              <a:spcBef>
                <a:spcPts val="600"/>
              </a:spcBef>
              <a:buNone/>
              <a:defRPr sz="240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93540B17-0147-4983-B355-51EFF737F33E}" type="datetime1">
              <a:rPr lang="en-US" smtClean="0"/>
              <a:t>2/26/2016</a:t>
            </a:fld>
            <a:endParaRPr dirty="0"/>
          </a:p>
        </p:txBody>
      </p:sp>
      <p:sp>
        <p:nvSpPr>
          <p:cNvPr id="5" name="Footer Placeholder 4"/>
          <p:cNvSpPr>
            <a:spLocks noGrp="1"/>
          </p:cNvSpPr>
          <p:nvPr>
            <p:ph type="ftr" sz="quarter" idx="11"/>
          </p:nvPr>
        </p:nvSpPr>
        <p:spPr/>
        <p:txBody>
          <a:bodyPr/>
          <a:lstStyle/>
          <a:p>
            <a:r>
              <a:rPr lang="en-US" smtClean="0"/>
              <a:t>SHU Workshop - 17/06/15</a:t>
            </a:r>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66475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4168502-0641-452E-88B2-45123A608F8E}" type="datetime1">
              <a:rPr lang="en-US" smtClean="0"/>
              <a:t>2/26/2016</a:t>
            </a:fld>
            <a:endParaRPr/>
          </a:p>
        </p:txBody>
      </p:sp>
      <p:sp>
        <p:nvSpPr>
          <p:cNvPr id="5" name="Footer Placeholder 4"/>
          <p:cNvSpPr>
            <a:spLocks noGrp="1"/>
          </p:cNvSpPr>
          <p:nvPr>
            <p:ph type="ftr" sz="quarter" idx="11"/>
          </p:nvPr>
        </p:nvSpPr>
        <p:spPr/>
        <p:txBody>
          <a:bodyPr/>
          <a:lstStyle/>
          <a:p>
            <a:r>
              <a:rPr lang="en-US" smtClean="0"/>
              <a:t>SHU Workshop - 17/06/15</a:t>
            </a:r>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6680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1415" y="672060"/>
            <a:ext cx="2362201" cy="691261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65216" y="672060"/>
            <a:ext cx="7467599" cy="691261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337FA2E-E56B-461E-ABC4-85B7C9472872}" type="datetime1">
              <a:rPr lang="en-US" smtClean="0"/>
              <a:t>2/26/2016</a:t>
            </a:fld>
            <a:endParaRPr/>
          </a:p>
        </p:txBody>
      </p:sp>
      <p:sp>
        <p:nvSpPr>
          <p:cNvPr id="5" name="Footer Placeholder 4"/>
          <p:cNvSpPr>
            <a:spLocks noGrp="1"/>
          </p:cNvSpPr>
          <p:nvPr>
            <p:ph type="ftr" sz="quarter" idx="11"/>
          </p:nvPr>
        </p:nvSpPr>
        <p:spPr/>
        <p:txBody>
          <a:bodyPr/>
          <a:lstStyle/>
          <a:p>
            <a:r>
              <a:rPr lang="en-US" smtClean="0"/>
              <a:t>SHU Workshop - 17/06/15</a:t>
            </a:r>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18824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3" y="1"/>
            <a:ext cx="12188825" cy="18359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1" y="3606001"/>
            <a:ext cx="5380032" cy="5034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736562" y="402221"/>
            <a:ext cx="10572824" cy="1344119"/>
          </a:xfrm>
        </p:spPr>
        <p:txBody>
          <a:bodyPr>
            <a:normAutofit/>
          </a:bodyPr>
          <a:lstStyle>
            <a:lvl1pPr>
              <a:defRPr sz="4400">
                <a:solidFill>
                  <a:schemeClr val="bg1"/>
                </a:solidFill>
              </a:defRPr>
            </a:lvl1pPr>
          </a:lstStyle>
          <a:p>
            <a:r>
              <a:rPr lang="en-US" dirty="0" smtClean="0"/>
              <a:t>Click to edit Master title style</a:t>
            </a:r>
            <a:endParaRPr dirty="0"/>
          </a:p>
        </p:txBody>
      </p:sp>
      <p:sp>
        <p:nvSpPr>
          <p:cNvPr id="3" name="Content Placeholder 2"/>
          <p:cNvSpPr>
            <a:spLocks noGrp="1"/>
          </p:cNvSpPr>
          <p:nvPr>
            <p:ph idx="1"/>
          </p:nvPr>
        </p:nvSpPr>
        <p:spPr>
          <a:xfrm>
            <a:off x="1379504" y="2034365"/>
            <a:ext cx="8686801" cy="5280466"/>
          </a:xfrm>
        </p:spPr>
        <p:txBody>
          <a:bodyPr>
            <a:normAutofit/>
          </a:bodyPr>
          <a:lstStyle>
            <a:lvl1pPr>
              <a:defRPr sz="3200"/>
            </a:lvl1pPr>
            <a:lvl2pPr marL="722313" indent="-357188">
              <a:lnSpc>
                <a:spcPct val="100000"/>
              </a:lnSpc>
              <a:buFont typeface="Courier New" pitchFamily="49" charset="0"/>
              <a:buChar char="o"/>
              <a:defRPr sz="3200"/>
            </a:lvl2pPr>
            <a:lvl3pPr marL="1069975" indent="-357188">
              <a:lnSpc>
                <a:spcPct val="100000"/>
              </a:lnSpc>
              <a:defRPr sz="32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4" name="Footer Placeholder 4"/>
          <p:cNvSpPr>
            <a:spLocks noGrp="1"/>
          </p:cNvSpPr>
          <p:nvPr>
            <p:ph type="ftr" sz="quarter" idx="11"/>
          </p:nvPr>
        </p:nvSpPr>
        <p:spPr>
          <a:xfrm>
            <a:off x="2665388" y="7677967"/>
            <a:ext cx="5795963" cy="344029"/>
          </a:xfrm>
        </p:spPr>
        <p:txBody>
          <a:bodyPr/>
          <a:lstStyle>
            <a:lvl1pPr algn="ctr">
              <a:defRPr sz="1600"/>
            </a:lvl1pPr>
          </a:lstStyle>
          <a:p>
            <a:r>
              <a:rPr lang="en-US" smtClean="0">
                <a:solidFill>
                  <a:schemeClr val="accent1"/>
                </a:solidFill>
              </a:rPr>
              <a:t>SHU Workshop - 17/06/15</a:t>
            </a:r>
            <a:endParaRPr lang="en-GB" dirty="0">
              <a:solidFill>
                <a:schemeClr val="accent1"/>
              </a:solidFill>
            </a:endParaRPr>
          </a:p>
        </p:txBody>
      </p:sp>
      <p:sp>
        <p:nvSpPr>
          <p:cNvPr id="15" name="Slide Number Placeholder 6"/>
          <p:cNvSpPr txBox="1">
            <a:spLocks/>
          </p:cNvSpPr>
          <p:nvPr userDrawn="1"/>
        </p:nvSpPr>
        <p:spPr>
          <a:xfrm>
            <a:off x="9666312" y="7677967"/>
            <a:ext cx="1219201" cy="344029"/>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AEAE4A8-A6E5-453E-B946-FB774B73F48C}" type="slidenum">
              <a:rPr kumimoji="0" lang="en-GB" sz="1600" b="1" i="0" u="none" strike="noStrike" kern="1200" cap="none" spc="0" normalizeH="0" baseline="0" noProof="0" smtClean="0">
                <a:ln>
                  <a:noFill/>
                </a:ln>
                <a:solidFill>
                  <a:schemeClr val="tx1">
                    <a:lumMod val="65000"/>
                    <a:lumOff val="3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600" b="1"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7" name="Rectangle 16"/>
          <p:cNvSpPr/>
          <p:nvPr userDrawn="1"/>
        </p:nvSpPr>
        <p:spPr>
          <a:xfrm>
            <a:off x="0" y="3677439"/>
            <a:ext cx="593685" cy="21058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descr="logo.png"/>
          <p:cNvPicPr>
            <a:picLocks noChangeAspect="1"/>
          </p:cNvPicPr>
          <p:nvPr userDrawn="1"/>
        </p:nvPicPr>
        <p:blipFill>
          <a:blip r:embed="rId2" cstate="print"/>
          <a:stretch>
            <a:fillRect/>
          </a:stretch>
        </p:blipFill>
        <p:spPr>
          <a:xfrm>
            <a:off x="879438" y="7677967"/>
            <a:ext cx="1714512" cy="651668"/>
          </a:xfrm>
          <a:prstGeom prst="rect">
            <a:avLst/>
          </a:prstGeom>
        </p:spPr>
      </p:pic>
      <p:sp>
        <p:nvSpPr>
          <p:cNvPr id="11" name="Date Placeholder 3"/>
          <p:cNvSpPr>
            <a:spLocks noGrp="1"/>
          </p:cNvSpPr>
          <p:nvPr>
            <p:ph type="dt" sz="half" idx="10"/>
          </p:nvPr>
        </p:nvSpPr>
        <p:spPr>
          <a:xfrm>
            <a:off x="8755260" y="7678493"/>
            <a:ext cx="1371600" cy="344029"/>
          </a:xfrm>
        </p:spPr>
        <p:txBody>
          <a:bodyPr/>
          <a:lstStyle>
            <a:lvl1pPr>
              <a:defRPr sz="1600"/>
            </a:lvl1pPr>
          </a:lstStyle>
          <a:p>
            <a:fld id="{F1E9347B-7A9F-4A1A-AE03-8A5F7D299DAD}" type="datetime1">
              <a:rPr lang="en-US" smtClean="0"/>
              <a:t>2/26/2016</a:t>
            </a:fld>
            <a:endParaRPr lang="en-US" dirty="0"/>
          </a:p>
        </p:txBody>
      </p:sp>
    </p:spTree>
    <p:extLst>
      <p:ext uri="{BB962C8B-B14F-4D97-AF65-F5344CB8AC3E}">
        <p14:creationId xmlns:p14="http://schemas.microsoft.com/office/powerpoint/2010/main" val="242915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4" y="672061"/>
            <a:ext cx="8686800" cy="2880254"/>
          </a:xfrm>
        </p:spPr>
        <p:txBody>
          <a:bodyPr anchor="b">
            <a:normAutofit/>
          </a:bodyPr>
          <a:lstStyle>
            <a:lvl1pPr algn="l">
              <a:defRPr sz="5400" b="1" cap="none" baseline="0"/>
            </a:lvl1pPr>
          </a:lstStyle>
          <a:p>
            <a:r>
              <a:rPr lang="en-US" smtClean="0"/>
              <a:t>Click to edit Master title style</a:t>
            </a:r>
            <a:endParaRPr/>
          </a:p>
        </p:txBody>
      </p:sp>
      <p:sp>
        <p:nvSpPr>
          <p:cNvPr id="3" name="Text Placeholder 2"/>
          <p:cNvSpPr>
            <a:spLocks noGrp="1"/>
          </p:cNvSpPr>
          <p:nvPr>
            <p:ph type="body" idx="1"/>
          </p:nvPr>
        </p:nvSpPr>
        <p:spPr>
          <a:xfrm>
            <a:off x="1065214" y="3936349"/>
            <a:ext cx="8686800" cy="1728153"/>
          </a:xfrm>
        </p:spPr>
        <p:txBody>
          <a:bodyPr anchor="t">
            <a:normAutofit/>
          </a:bodyPr>
          <a:lstStyle>
            <a:lvl1pPr marL="0" indent="0">
              <a:spcBef>
                <a:spcPts val="600"/>
              </a:spcBef>
              <a:buNone/>
              <a:defRPr sz="24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A237FC-34B2-4208-B8D9-F5F00444EFC0}" type="datetime1">
              <a:rPr lang="en-US" smtClean="0"/>
              <a:t>2/26/2016</a:t>
            </a:fld>
            <a:endParaRPr/>
          </a:p>
        </p:txBody>
      </p:sp>
      <p:sp>
        <p:nvSpPr>
          <p:cNvPr id="5" name="Footer Placeholder 4"/>
          <p:cNvSpPr>
            <a:spLocks noGrp="1"/>
          </p:cNvSpPr>
          <p:nvPr>
            <p:ph type="ftr" sz="quarter" idx="11"/>
          </p:nvPr>
        </p:nvSpPr>
        <p:spPr/>
        <p:txBody>
          <a:bodyPr/>
          <a:lstStyle/>
          <a:p>
            <a:r>
              <a:rPr lang="en-US" smtClean="0"/>
              <a:t>SHU Workshop - 17/06/15</a:t>
            </a:r>
            <a:endParaRPr/>
          </a:p>
        </p:txBody>
      </p:sp>
      <p:sp>
        <p:nvSpPr>
          <p:cNvPr id="6" name="Slide Number Placeholder 5"/>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370133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2304204"/>
            <a:ext cx="4251960"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464598" y="2304204"/>
            <a:ext cx="4251960" cy="5280466"/>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E19255C-2957-43EB-B6F8-FC3A1D1F708D}" type="datetime1">
              <a:rPr lang="en-US" smtClean="0"/>
              <a:t>2/26/2016</a:t>
            </a:fld>
            <a:endParaRPr/>
          </a:p>
        </p:txBody>
      </p:sp>
      <p:sp>
        <p:nvSpPr>
          <p:cNvPr id="6" name="Footer Placeholder 5"/>
          <p:cNvSpPr>
            <a:spLocks noGrp="1"/>
          </p:cNvSpPr>
          <p:nvPr>
            <p:ph type="ftr" sz="quarter" idx="11"/>
          </p:nvPr>
        </p:nvSpPr>
        <p:spPr/>
        <p:txBody>
          <a:bodyPr/>
          <a:lstStyle/>
          <a:p>
            <a:r>
              <a:rPr lang="en-US" smtClean="0"/>
              <a:t>SHU Workshop - 17/06/15</a:t>
            </a:r>
            <a:endParaRPr/>
          </a:p>
        </p:txBody>
      </p:sp>
      <p:sp>
        <p:nvSpPr>
          <p:cNvPr id="7" name="Slide Number Placeholder 6"/>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3413709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65213" y="2304203"/>
            <a:ext cx="4251960"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5213" y="3264289"/>
            <a:ext cx="4251960"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500053" y="2304203"/>
            <a:ext cx="4251960" cy="864078"/>
          </a:xfrm>
        </p:spPr>
        <p:txBody>
          <a:bodyPr anchor="ctr">
            <a:normAutofit/>
          </a:bodyPr>
          <a:lstStyle>
            <a:lvl1pPr marL="0" indent="0">
              <a:spcBef>
                <a:spcPts val="0"/>
              </a:spcBef>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00053" y="3264289"/>
            <a:ext cx="4251960" cy="432038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A027125-8349-40AE-9C14-F9FB939CFF75}" type="datetime1">
              <a:rPr lang="en-US" smtClean="0"/>
              <a:t>2/26/2016</a:t>
            </a:fld>
            <a:endParaRPr/>
          </a:p>
        </p:txBody>
      </p:sp>
      <p:sp>
        <p:nvSpPr>
          <p:cNvPr id="8" name="Footer Placeholder 7"/>
          <p:cNvSpPr>
            <a:spLocks noGrp="1"/>
          </p:cNvSpPr>
          <p:nvPr>
            <p:ph type="ftr" sz="quarter" idx="11"/>
          </p:nvPr>
        </p:nvSpPr>
        <p:spPr/>
        <p:txBody>
          <a:bodyPr/>
          <a:lstStyle/>
          <a:p>
            <a:r>
              <a:rPr lang="en-US" smtClean="0"/>
              <a:t>SHU Workshop - 17/06/15</a:t>
            </a:r>
            <a:endParaRPr/>
          </a:p>
        </p:txBody>
      </p:sp>
      <p:sp>
        <p:nvSpPr>
          <p:cNvPr id="9" name="Slide Number Placeholder 8"/>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00078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C4201DC-9FF3-4084-B01B-C7DBD3E19DD3}" type="datetime1">
              <a:rPr lang="en-US" smtClean="0"/>
              <a:t>2/26/2016</a:t>
            </a:fld>
            <a:endParaRPr/>
          </a:p>
        </p:txBody>
      </p:sp>
      <p:sp>
        <p:nvSpPr>
          <p:cNvPr id="4" name="Footer Placeholder 3"/>
          <p:cNvSpPr>
            <a:spLocks noGrp="1"/>
          </p:cNvSpPr>
          <p:nvPr>
            <p:ph type="ftr" sz="quarter" idx="11"/>
          </p:nvPr>
        </p:nvSpPr>
        <p:spPr/>
        <p:txBody>
          <a:bodyPr/>
          <a:lstStyle/>
          <a:p>
            <a:r>
              <a:rPr lang="en-US" smtClean="0"/>
              <a:t>SHU Workshop - 17/06/15</a:t>
            </a:r>
            <a:endParaRPr/>
          </a:p>
        </p:txBody>
      </p:sp>
      <p:sp>
        <p:nvSpPr>
          <p:cNvPr id="5" name="Slide Number Placeholder 4"/>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90715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65AA8-CDD2-4925-A522-FD0B6EED6C79}" type="datetime1">
              <a:rPr lang="en-US" smtClean="0"/>
              <a:t>2/26/2016</a:t>
            </a:fld>
            <a:endParaRPr/>
          </a:p>
        </p:txBody>
      </p:sp>
      <p:sp>
        <p:nvSpPr>
          <p:cNvPr id="3" name="Footer Placeholder 2"/>
          <p:cNvSpPr>
            <a:spLocks noGrp="1"/>
          </p:cNvSpPr>
          <p:nvPr>
            <p:ph type="ftr" sz="quarter" idx="11"/>
          </p:nvPr>
        </p:nvSpPr>
        <p:spPr/>
        <p:txBody>
          <a:bodyPr/>
          <a:lstStyle/>
          <a:p>
            <a:r>
              <a:rPr lang="en-US" smtClean="0"/>
              <a:t>SHU Workshop - 17/06/15</a:t>
            </a:r>
            <a:endParaRPr/>
          </a:p>
        </p:txBody>
      </p:sp>
      <p:sp>
        <p:nvSpPr>
          <p:cNvPr id="4" name="Slide Number Placeholder 3"/>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44153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rmAutofit/>
          </a:bodyPr>
          <a:lstStyle>
            <a:lvl1pPr algn="l">
              <a:defRPr sz="3600" b="1"/>
            </a:lvl1pPr>
          </a:lstStyle>
          <a:p>
            <a:r>
              <a:rPr lang="en-US" smtClean="0"/>
              <a:t>Click to edit Master title style</a:t>
            </a:r>
            <a:endParaRPr/>
          </a:p>
        </p:txBody>
      </p:sp>
      <p:sp>
        <p:nvSpPr>
          <p:cNvPr id="3" name="Content Placeholder 2"/>
          <p:cNvSpPr>
            <a:spLocks noGrp="1"/>
          </p:cNvSpPr>
          <p:nvPr>
            <p:ph idx="1"/>
          </p:nvPr>
        </p:nvSpPr>
        <p:spPr>
          <a:xfrm>
            <a:off x="5865813" y="672060"/>
            <a:ext cx="5867400" cy="691261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600"/>
              </a:spcBef>
              <a:buNone/>
              <a:defRPr sz="18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530BE3-7FE2-4F0F-99BF-B87A6147056A}" type="datetime1">
              <a:rPr lang="en-US" smtClean="0"/>
              <a:t>2/26/2016</a:t>
            </a:fld>
            <a:endParaRPr/>
          </a:p>
        </p:txBody>
      </p:sp>
      <p:sp>
        <p:nvSpPr>
          <p:cNvPr id="6" name="Footer Placeholder 5"/>
          <p:cNvSpPr>
            <a:spLocks noGrp="1"/>
          </p:cNvSpPr>
          <p:nvPr>
            <p:ph type="ftr" sz="quarter" idx="11"/>
          </p:nvPr>
        </p:nvSpPr>
        <p:spPr/>
        <p:txBody>
          <a:bodyPr/>
          <a:lstStyle/>
          <a:p>
            <a:r>
              <a:rPr lang="en-US" smtClean="0"/>
              <a:t>SHU Workshop - 17/06/15</a:t>
            </a:r>
            <a:endParaRPr/>
          </a:p>
        </p:txBody>
      </p:sp>
      <p:sp>
        <p:nvSpPr>
          <p:cNvPr id="7" name="Slide Number Placeholder 6"/>
          <p:cNvSpPr>
            <a:spLocks noGrp="1"/>
          </p:cNvSpPr>
          <p:nvPr>
            <p:ph type="sldNum" sz="quarter" idx="12"/>
          </p:nvPr>
        </p:nvSpPr>
        <p:spPr/>
        <p:txBody>
          <a:bodyPr/>
          <a:lstStyle/>
          <a:p>
            <a:fld id="{AAEAE4A8-A6E5-453E-B946-FB774B73F48C}" type="slidenum">
              <a:rPr/>
              <a:pPr/>
              <a:t>‹#›</a:t>
            </a:fld>
            <a:endParaRPr/>
          </a:p>
        </p:txBody>
      </p:sp>
    </p:spTree>
    <p:extLst>
      <p:ext uri="{BB962C8B-B14F-4D97-AF65-F5344CB8AC3E}">
        <p14:creationId xmlns:p14="http://schemas.microsoft.com/office/powerpoint/2010/main" val="210171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213" y="672059"/>
            <a:ext cx="4114800" cy="1920170"/>
          </a:xfrm>
        </p:spPr>
        <p:txBody>
          <a:bodyPr anchor="b">
            <a:noAutofit/>
          </a:bodyPr>
          <a:lstStyle>
            <a:lvl1pPr algn="l">
              <a:defRPr sz="3600" b="1"/>
            </a:lvl1pPr>
          </a:lstStyle>
          <a:p>
            <a:r>
              <a:rPr lang="en-US" smtClean="0"/>
              <a:t>Click to edit Master title style</a:t>
            </a:r>
            <a:endParaRPr/>
          </a:p>
        </p:txBody>
      </p:sp>
      <p:sp>
        <p:nvSpPr>
          <p:cNvPr id="3" name="Picture Placeholder 2"/>
          <p:cNvSpPr>
            <a:spLocks noGrp="1"/>
          </p:cNvSpPr>
          <p:nvPr>
            <p:ph type="pic" idx="1"/>
          </p:nvPr>
        </p:nvSpPr>
        <p:spPr>
          <a:xfrm>
            <a:off x="5865815" y="672060"/>
            <a:ext cx="5780173" cy="7296644"/>
          </a:xfrm>
          <a:ln w="50800">
            <a:solidFill>
              <a:schemeClr val="tx1">
                <a:lumMod val="65000"/>
                <a:lumOff val="35000"/>
              </a:schemeClr>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65213" y="2784247"/>
            <a:ext cx="4114800" cy="4800424"/>
          </a:xfr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196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5" y="672060"/>
            <a:ext cx="8686801" cy="1344119"/>
          </a:xfrm>
          <a:prstGeom prst="rect">
            <a:avLst/>
          </a:prstGeom>
        </p:spPr>
        <p:txBody>
          <a:bodyPr vert="horz" lIns="91440" tIns="45720" rIns="91440" bIns="45720" rtlCol="0" anchor="b">
            <a:normAutofit/>
          </a:bodyPr>
          <a:lstStyle/>
          <a:p>
            <a:r>
              <a:rPr lang="en-US" dirty="0" smtClean="0"/>
              <a:t>Click to edit Master title style</a:t>
            </a:r>
            <a:endParaRPr dirty="0"/>
          </a:p>
        </p:txBody>
      </p:sp>
      <p:sp>
        <p:nvSpPr>
          <p:cNvPr id="3" name="Text Placeholder 2"/>
          <p:cNvSpPr>
            <a:spLocks noGrp="1"/>
          </p:cNvSpPr>
          <p:nvPr>
            <p:ph type="body" idx="1"/>
          </p:nvPr>
        </p:nvSpPr>
        <p:spPr>
          <a:xfrm>
            <a:off x="1065215" y="2304204"/>
            <a:ext cx="8686801" cy="528046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32612" y="7755354"/>
            <a:ext cx="1371600"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7D7BCF76-7513-401E-A81C-2A0D5309843C}" type="datetime1">
              <a:rPr lang="en-US" smtClean="0"/>
              <a:t>2/26/2016</a:t>
            </a:fld>
            <a:endParaRPr dirty="0"/>
          </a:p>
        </p:txBody>
      </p:sp>
      <p:sp>
        <p:nvSpPr>
          <p:cNvPr id="5" name="Footer Placeholder 4"/>
          <p:cNvSpPr>
            <a:spLocks noGrp="1"/>
          </p:cNvSpPr>
          <p:nvPr>
            <p:ph type="ftr" sz="quarter" idx="3"/>
          </p:nvPr>
        </p:nvSpPr>
        <p:spPr>
          <a:xfrm>
            <a:off x="1065216" y="7755354"/>
            <a:ext cx="5653087" cy="344029"/>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r>
              <a:rPr lang="en-US" smtClean="0"/>
              <a:t>SHU Workshop - 17/06/15</a:t>
            </a:r>
            <a:endParaRPr dirty="0"/>
          </a:p>
        </p:txBody>
      </p:sp>
      <p:sp>
        <p:nvSpPr>
          <p:cNvPr id="6" name="Slide Number Placeholder 5"/>
          <p:cNvSpPr>
            <a:spLocks noGrp="1"/>
          </p:cNvSpPr>
          <p:nvPr>
            <p:ph type="sldNum" sz="quarter" idx="4"/>
          </p:nvPr>
        </p:nvSpPr>
        <p:spPr>
          <a:xfrm>
            <a:off x="8532815" y="7755354"/>
            <a:ext cx="1219201" cy="344029"/>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AEAE4A8-A6E5-453E-B946-FB774B73F48C}" type="slidenum">
              <a:rPr/>
              <a:pPr/>
              <a:t>‹#›</a:t>
            </a:fld>
            <a:endParaRPr/>
          </a:p>
        </p:txBody>
      </p:sp>
    </p:spTree>
    <p:extLst>
      <p:ext uri="{BB962C8B-B14F-4D97-AF65-F5344CB8AC3E}">
        <p14:creationId xmlns:p14="http://schemas.microsoft.com/office/powerpoint/2010/main" val="159705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dt="0"/>
  <p:txStyles>
    <p:titleStyle>
      <a:lvl1pPr algn="l" defTabSz="914400" rtl="0" eaLnBrk="1" latinLnBrk="0" hangingPunct="1">
        <a:lnSpc>
          <a:spcPct val="80000"/>
        </a:lnSpc>
        <a:spcBef>
          <a:spcPct val="0"/>
        </a:spcBef>
        <a:buNone/>
        <a:defRPr sz="4400" b="0" kern="1200">
          <a:solidFill>
            <a:schemeClr val="accent1"/>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594360" indent="-228600" algn="l" defTabSz="914400" rtl="0" eaLnBrk="1" latinLnBrk="0" hangingPunct="1">
        <a:lnSpc>
          <a:spcPct val="90000"/>
        </a:lnSpc>
        <a:spcBef>
          <a:spcPts val="10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2pPr>
      <a:lvl3pPr marL="77724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descr="C:\Users\wilmarin\Dropbox (DELTA BEC)\P12030_WC HARBOURS SEDF\INFORMATION\PHOTOGRAPHS\03.Peninsula Area\03.3 GORDON'S BAY SEDF\RJ\GORD_PANA7_breakw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 y="2520181"/>
            <a:ext cx="12215089" cy="4104457"/>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3" y="6624637"/>
            <a:ext cx="12188825" cy="20161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549796" y="2448173"/>
            <a:ext cx="10945216" cy="3600400"/>
          </a:xfrm>
        </p:spPr>
        <p:txBody>
          <a:bodyPr>
            <a:noAutofit/>
          </a:bodyPr>
          <a:lstStyle/>
          <a:p>
            <a:pPr algn="ctr">
              <a:lnSpc>
                <a:spcPct val="150000"/>
              </a:lnSpc>
            </a:pPr>
            <a:r>
              <a:rPr lang="en-US" sz="3600" b="1" dirty="0">
                <a:solidFill>
                  <a:schemeClr val="bg1"/>
                </a:solidFill>
                <a:effectLst>
                  <a:outerShdw blurRad="38100" dist="38100" dir="2700000" algn="tl">
                    <a:srgbClr val="000000">
                      <a:alpha val="43137"/>
                    </a:srgbClr>
                  </a:outerShdw>
                </a:effectLst>
              </a:rPr>
              <a:t/>
            </a:r>
            <a:br>
              <a:rPr lang="en-US" sz="3600" b="1" dirty="0">
                <a:solidFill>
                  <a:schemeClr val="bg1"/>
                </a:solidFill>
                <a:effectLst>
                  <a:outerShdw blurRad="38100" dist="38100" dir="2700000" algn="tl">
                    <a:srgbClr val="000000">
                      <a:alpha val="43137"/>
                    </a:srgbClr>
                  </a:outerShdw>
                </a:effectLst>
              </a:rPr>
            </a:br>
            <a:r>
              <a:rPr lang="en-GB" sz="3600" b="1" dirty="0" smtClean="0">
                <a:solidFill>
                  <a:schemeClr val="bg1"/>
                </a:solidFill>
                <a:effectLst>
                  <a:outerShdw blurRad="38100" dist="38100" dir="2700000" algn="tl">
                    <a:srgbClr val="000000">
                      <a:alpha val="43137"/>
                    </a:srgbClr>
                  </a:outerShdw>
                </a:effectLst>
              </a:rPr>
              <a:t/>
            </a:r>
            <a:br>
              <a:rPr lang="en-GB" sz="3600" b="1" dirty="0" smtClean="0">
                <a:solidFill>
                  <a:schemeClr val="bg1"/>
                </a:solidFill>
                <a:effectLst>
                  <a:outerShdw blurRad="38100" dist="38100" dir="2700000" algn="tl">
                    <a:srgbClr val="000000">
                      <a:alpha val="43137"/>
                    </a:srgbClr>
                  </a:outerShdw>
                </a:effectLst>
              </a:rPr>
            </a:br>
            <a:r>
              <a:rPr lang="en-GB" sz="4400" b="1" dirty="0" smtClean="0">
                <a:solidFill>
                  <a:schemeClr val="bg1"/>
                </a:solidFill>
                <a:effectLst>
                  <a:outerShdw blurRad="38100" dist="38100" dir="2700000" algn="tl">
                    <a:srgbClr val="000000">
                      <a:alpha val="43137"/>
                    </a:srgbClr>
                  </a:outerShdw>
                </a:effectLst>
              </a:rPr>
              <a:t>PRESENTATION ON THE OCEAN ECONOMY PROGRAMME</a:t>
            </a:r>
            <a:r>
              <a:rPr lang="en-GB" sz="3600" b="1" dirty="0" smtClean="0">
                <a:solidFill>
                  <a:schemeClr val="bg1"/>
                </a:solidFill>
                <a:effectLst>
                  <a:outerShdw blurRad="38100" dist="38100" dir="2700000" algn="tl">
                    <a:srgbClr val="000000">
                      <a:alpha val="43137"/>
                    </a:srgbClr>
                  </a:outerShdw>
                </a:effectLst>
              </a:rPr>
              <a:t/>
            </a:r>
            <a:br>
              <a:rPr lang="en-GB" sz="3600" b="1" dirty="0" smtClean="0">
                <a:solidFill>
                  <a:schemeClr val="bg1"/>
                </a:solidFill>
                <a:effectLst>
                  <a:outerShdw blurRad="38100" dist="38100" dir="2700000" algn="tl">
                    <a:srgbClr val="000000">
                      <a:alpha val="43137"/>
                    </a:srgbClr>
                  </a:outerShdw>
                </a:effectLst>
              </a:rPr>
            </a:br>
            <a:r>
              <a:rPr lang="en-GB" sz="3600" b="1" dirty="0" smtClean="0">
                <a:solidFill>
                  <a:schemeClr val="bg1"/>
                </a:solidFill>
                <a:effectLst>
                  <a:outerShdw blurRad="38100" dist="38100" dir="2700000" algn="tl">
                    <a:srgbClr val="000000">
                      <a:alpha val="43137"/>
                    </a:srgbClr>
                  </a:outerShdw>
                </a:effectLst>
              </a:rPr>
              <a:t/>
            </a:r>
            <a:br>
              <a:rPr lang="en-GB" sz="3600" b="1" dirty="0" smtClean="0">
                <a:solidFill>
                  <a:schemeClr val="bg1"/>
                </a:solidFill>
                <a:effectLst>
                  <a:outerShdw blurRad="38100" dist="38100" dir="2700000" algn="tl">
                    <a:srgbClr val="000000">
                      <a:alpha val="43137"/>
                    </a:srgbClr>
                  </a:outerShdw>
                </a:effectLst>
              </a:rPr>
            </a:br>
            <a:r>
              <a:rPr lang="en-GB" sz="3600" b="1" dirty="0" smtClean="0">
                <a:solidFill>
                  <a:schemeClr val="bg1"/>
                </a:solidFill>
                <a:effectLst>
                  <a:outerShdw blurRad="38100" dist="38100" dir="2700000" algn="tl">
                    <a:srgbClr val="000000">
                      <a:alpha val="43137"/>
                    </a:srgbClr>
                  </a:outerShdw>
                </a:effectLst>
              </a:rPr>
              <a:t>PUBLIC WORKS PORTFOLIO COMMITEE</a:t>
            </a:r>
            <a:endParaRPr lang="en-ZA" sz="3600" b="1" dirty="0">
              <a:solidFill>
                <a:schemeClr val="bg1"/>
              </a:solidFill>
              <a:effectLst>
                <a:outerShdw blurRad="38100" dist="38100" dir="2700000" algn="tl">
                  <a:srgbClr val="000000">
                    <a:alpha val="43137"/>
                  </a:srgbClr>
                </a:outerShdw>
              </a:effectLst>
            </a:endParaRPr>
          </a:p>
        </p:txBody>
      </p:sp>
      <p:sp>
        <p:nvSpPr>
          <p:cNvPr id="16" name="Subtitle 2"/>
          <p:cNvSpPr txBox="1">
            <a:spLocks/>
          </p:cNvSpPr>
          <p:nvPr/>
        </p:nvSpPr>
        <p:spPr>
          <a:xfrm>
            <a:off x="1379504" y="7344717"/>
            <a:ext cx="5029201" cy="1760155"/>
          </a:xfrm>
          <a:prstGeom prst="rect">
            <a:avLst/>
          </a:prstGeom>
        </p:spPr>
        <p:txBody>
          <a:bodyPr vert="horz" lIns="91440" tIns="45720" rIns="91440" bIns="45720" rtlCol="0">
            <a:normAutofit/>
          </a:bodyPr>
          <a:lstStyle/>
          <a:p>
            <a:pPr marL="0" marR="0" lvl="0" indent="0" defTabSz="914400" rtl="0" eaLnBrk="1" fontAlgn="auto" latinLnBrk="0" hangingPunct="1">
              <a:lnSpc>
                <a:spcPct val="90000"/>
              </a:lnSpc>
              <a:spcBef>
                <a:spcPts val="600"/>
              </a:spcBef>
              <a:spcAft>
                <a:spcPts val="0"/>
              </a:spcAft>
              <a:buClr>
                <a:schemeClr val="tx1">
                  <a:lumMod val="65000"/>
                  <a:lumOff val="35000"/>
                </a:schemeClr>
              </a:buClr>
              <a:buSzPct val="80000"/>
              <a:buFont typeface="Arial" pitchFamily="34" charset="0"/>
              <a:buNone/>
              <a:tabLst/>
              <a:defRPr/>
            </a:pPr>
            <a:endParaRPr kumimoji="0" lang="en-US" sz="2500" i="0" u="none" strike="noStrike" kern="1200" cap="none" spc="0" normalizeH="0" baseline="0" noProof="0" dirty="0" smtClean="0">
              <a:ln>
                <a:noFill/>
              </a:ln>
              <a:solidFill>
                <a:schemeClr val="accent5">
                  <a:lumMod val="60000"/>
                  <a:lumOff val="40000"/>
                </a:schemeClr>
              </a:solidFill>
              <a:effectLst/>
              <a:uLnTx/>
              <a:uFillTx/>
              <a:latin typeface="+mn-lt"/>
              <a:ea typeface="+mn-ea"/>
              <a:cs typeface="+mn-cs"/>
            </a:endParaRPr>
          </a:p>
        </p:txBody>
      </p:sp>
      <p:sp>
        <p:nvSpPr>
          <p:cNvPr id="13" name="Subtitle 2"/>
          <p:cNvSpPr txBox="1">
            <a:spLocks/>
          </p:cNvSpPr>
          <p:nvPr/>
        </p:nvSpPr>
        <p:spPr>
          <a:xfrm>
            <a:off x="1341884" y="6852313"/>
            <a:ext cx="8280920" cy="176015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18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14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endParaRPr lang="en-US" sz="2700" dirty="0" smtClean="0">
              <a:solidFill>
                <a:schemeClr val="bg1"/>
              </a:solidFill>
            </a:endParaRPr>
          </a:p>
        </p:txBody>
      </p:sp>
      <p:sp>
        <p:nvSpPr>
          <p:cNvPr id="24" name="Subtitle 2"/>
          <p:cNvSpPr>
            <a:spLocks noGrp="1"/>
          </p:cNvSpPr>
          <p:nvPr>
            <p:ph type="subTitle" idx="1"/>
          </p:nvPr>
        </p:nvSpPr>
        <p:spPr>
          <a:xfrm>
            <a:off x="1504710" y="6876070"/>
            <a:ext cx="7614038" cy="1232498"/>
          </a:xfrm>
        </p:spPr>
        <p:txBody>
          <a:bodyPr>
            <a:normAutofit/>
          </a:bodyPr>
          <a:lstStyle/>
          <a:p>
            <a:r>
              <a:rPr lang="en-US" sz="3200" dirty="0" smtClean="0">
                <a:solidFill>
                  <a:schemeClr val="bg1"/>
                </a:solidFill>
                <a:effectLst>
                  <a:outerShdw blurRad="38100" dist="38100" dir="2700000" algn="tl">
                    <a:srgbClr val="000000">
                      <a:alpha val="43137"/>
                    </a:srgbClr>
                  </a:outerShdw>
                </a:effectLst>
              </a:rPr>
              <a:t>01 MARCH 2016</a:t>
            </a:r>
          </a:p>
          <a:p>
            <a:endParaRPr lang="en-US" sz="3200" dirty="0" smtClean="0">
              <a:solidFill>
                <a:schemeClr val="bg1"/>
              </a:solidFill>
            </a:endParaRPr>
          </a:p>
        </p:txBody>
      </p:sp>
      <p:sp>
        <p:nvSpPr>
          <p:cNvPr id="25" name="Subtitle 2"/>
          <p:cNvSpPr txBox="1">
            <a:spLocks/>
          </p:cNvSpPr>
          <p:nvPr/>
        </p:nvSpPr>
        <p:spPr>
          <a:xfrm>
            <a:off x="1458411" y="7050548"/>
            <a:ext cx="8766166" cy="11977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600"/>
              </a:spcBef>
              <a:buClr>
                <a:schemeClr val="tx1">
                  <a:lumMod val="65000"/>
                  <a:lumOff val="35000"/>
                </a:schemeClr>
              </a:buClr>
              <a:buSzPct val="80000"/>
              <a:buFont typeface="Arial" pitchFamily="34" charset="0"/>
              <a:buNone/>
              <a:defRPr sz="2400" kern="1200">
                <a:solidFill>
                  <a:schemeClr val="tx1">
                    <a:lumMod val="65000"/>
                    <a:lumOff val="35000"/>
                  </a:schemeClr>
                </a:solidFill>
                <a:latin typeface="+mn-lt"/>
                <a:ea typeface="+mn-ea"/>
                <a:cs typeface="+mn-cs"/>
              </a:defRPr>
            </a:lvl1pPr>
            <a:lvl2pPr marL="457200" indent="0" algn="ctr" defTabSz="914400" rtl="0" eaLnBrk="1" latinLnBrk="0" hangingPunct="1">
              <a:lnSpc>
                <a:spcPct val="90000"/>
              </a:lnSpc>
              <a:spcBef>
                <a:spcPts val="1000"/>
              </a:spcBef>
              <a:buClr>
                <a:schemeClr val="tx1">
                  <a:lumMod val="65000"/>
                  <a:lumOff val="35000"/>
                </a:schemeClr>
              </a:buClr>
              <a:buSzPct val="80000"/>
              <a:buFont typeface="Arial" pitchFamily="34" charset="0"/>
              <a:buNone/>
              <a:defRPr sz="32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32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32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600"/>
              </a:spcBef>
              <a:buClr>
                <a:schemeClr val="tx1">
                  <a:lumMod val="65000"/>
                  <a:lumOff val="35000"/>
                </a:schemeClr>
              </a:buClr>
              <a:buSzPct val="80000"/>
              <a:buFont typeface="Arial" pitchFamily="34" charset="0"/>
              <a:buNone/>
              <a:defRPr sz="3200" kern="1200">
                <a:solidFill>
                  <a:schemeClr val="tx1">
                    <a:tint val="75000"/>
                  </a:schemeClr>
                </a:solidFill>
                <a:latin typeface="+mn-lt"/>
                <a:ea typeface="+mn-ea"/>
                <a:cs typeface="+mn-cs"/>
              </a:defRPr>
            </a:lvl5pPr>
            <a:lvl6pPr marL="22860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600"/>
              </a:spcBef>
              <a:buSzPct val="80000"/>
              <a:buFont typeface="Arial" pitchFamily="34" charset="0"/>
              <a:buNone/>
              <a:defRPr sz="1400" kern="1200">
                <a:solidFill>
                  <a:schemeClr val="tx1">
                    <a:tint val="75000"/>
                  </a:schemeClr>
                </a:solidFill>
                <a:latin typeface="+mn-lt"/>
                <a:ea typeface="+mn-ea"/>
                <a:cs typeface="+mn-cs"/>
              </a:defRPr>
            </a:lvl9pPr>
          </a:lstStyle>
          <a:p>
            <a:pPr algn="r"/>
            <a:endParaRPr lang="en-US" sz="3200" dirty="0" smtClean="0">
              <a:solidFill>
                <a:schemeClr val="bg1"/>
              </a:solidFill>
            </a:endParaRPr>
          </a:p>
        </p:txBody>
      </p:sp>
      <p:pic>
        <p:nvPicPr>
          <p:cNvPr id="17" name="Picture 16" descr="logo.png"/>
          <p:cNvPicPr>
            <a:picLocks noChangeAspect="1"/>
          </p:cNvPicPr>
          <p:nvPr/>
        </p:nvPicPr>
        <p:blipFill>
          <a:blip r:embed="rId4" cstate="print"/>
          <a:stretch>
            <a:fillRect/>
          </a:stretch>
        </p:blipFill>
        <p:spPr>
          <a:xfrm>
            <a:off x="1379504" y="719981"/>
            <a:ext cx="4167906" cy="1584176"/>
          </a:xfrm>
          <a:prstGeom prst="rect">
            <a:avLst/>
          </a:prstGeom>
        </p:spPr>
      </p:pic>
    </p:spTree>
    <p:extLst>
      <p:ext uri="{BB962C8B-B14F-4D97-AF65-F5344CB8AC3E}">
        <p14:creationId xmlns:p14="http://schemas.microsoft.com/office/powerpoint/2010/main" val="149325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287934"/>
            <a:ext cx="10572824" cy="1224136"/>
          </a:xfrm>
        </p:spPr>
        <p:txBody>
          <a:bodyPr>
            <a:normAutofit/>
          </a:bodyPr>
          <a:lstStyle/>
          <a:p>
            <a:r>
              <a:rPr lang="en-ZA" sz="3600" b="1" dirty="0"/>
              <a:t>Small Harbours in the context of Operation </a:t>
            </a:r>
            <a:r>
              <a:rPr lang="en-ZA" sz="3600" b="1" dirty="0" smtClean="0"/>
              <a:t>Phakisa : </a:t>
            </a:r>
            <a:r>
              <a:rPr lang="en-ZA" sz="3600" b="1" dirty="0"/>
              <a:t>Ocean Economy</a:t>
            </a:r>
            <a:endParaRPr lang="en-ZA" sz="3600" dirty="0"/>
          </a:p>
        </p:txBody>
      </p:sp>
      <p:sp>
        <p:nvSpPr>
          <p:cNvPr id="3" name="Content Placeholder 2"/>
          <p:cNvSpPr>
            <a:spLocks noGrp="1"/>
          </p:cNvSpPr>
          <p:nvPr>
            <p:ph idx="1"/>
          </p:nvPr>
        </p:nvSpPr>
        <p:spPr>
          <a:xfrm>
            <a:off x="765820" y="2034365"/>
            <a:ext cx="10801200" cy="5280466"/>
          </a:xfrm>
        </p:spPr>
        <p:txBody>
          <a:bodyPr>
            <a:normAutofit fontScale="40000" lnSpcReduction="20000"/>
          </a:bodyPr>
          <a:lstStyle/>
          <a:p>
            <a:pPr marL="45720" indent="0">
              <a:buNone/>
            </a:pPr>
            <a:r>
              <a:rPr lang="en-ZA" sz="5900" b="1" u="sng" dirty="0">
                <a:effectLst>
                  <a:outerShdw blurRad="38100" dist="38100" dir="2700000" algn="tl">
                    <a:srgbClr val="000000">
                      <a:alpha val="43137"/>
                    </a:srgbClr>
                  </a:outerShdw>
                </a:effectLst>
              </a:rPr>
              <a:t>SMALL </a:t>
            </a:r>
            <a:r>
              <a:rPr lang="en-ZA" sz="5900" b="1" u="sng" dirty="0" smtClean="0">
                <a:effectLst>
                  <a:outerShdw blurRad="38100" dist="38100" dir="2700000" algn="tl">
                    <a:srgbClr val="000000">
                      <a:alpha val="43137"/>
                    </a:srgbClr>
                  </a:outerShdw>
                </a:effectLst>
              </a:rPr>
              <a:t>HABOURS</a:t>
            </a:r>
          </a:p>
          <a:p>
            <a:pPr marL="45720" indent="0">
              <a:buNone/>
            </a:pPr>
            <a:endParaRPr lang="en-ZA" sz="5100" b="1" u="sng" dirty="0">
              <a:effectLst>
                <a:outerShdw blurRad="38100" dist="38100" dir="2700000" algn="tl">
                  <a:srgbClr val="000000">
                    <a:alpha val="43137"/>
                  </a:srgbClr>
                </a:outerShdw>
              </a:effectLst>
            </a:endParaRPr>
          </a:p>
          <a:p>
            <a:pPr algn="just"/>
            <a:r>
              <a:rPr lang="en-ZA" sz="6000" b="1" dirty="0" smtClean="0"/>
              <a:t>Community empowerment</a:t>
            </a:r>
            <a:endParaRPr lang="en-ZA" sz="6000" dirty="0"/>
          </a:p>
          <a:p>
            <a:pPr marL="45720" lvl="1" indent="0" algn="just">
              <a:lnSpc>
                <a:spcPct val="90000"/>
              </a:lnSpc>
              <a:spcBef>
                <a:spcPts val="1800"/>
              </a:spcBef>
              <a:buNone/>
            </a:pPr>
            <a:r>
              <a:rPr lang="en-ZA" sz="6000" dirty="0" smtClean="0"/>
              <a:t>Small </a:t>
            </a:r>
            <a:r>
              <a:rPr lang="en-ZA" sz="6000" dirty="0"/>
              <a:t>Harbours Development will provide a platform for grass-root inclusion to Ocean Economy especially through the focused programme on youth employment, small business and cooperatives in the coastal area especially rural communities. </a:t>
            </a:r>
            <a:r>
              <a:rPr lang="en-ZA" sz="6000" dirty="0" smtClean="0"/>
              <a:t>This </a:t>
            </a:r>
            <a:r>
              <a:rPr lang="en-ZA" sz="6000" dirty="0"/>
              <a:t>is important considering the support required for </a:t>
            </a:r>
            <a:r>
              <a:rPr lang="en-ZA" sz="6000" dirty="0" smtClean="0"/>
              <a:t>existing small </a:t>
            </a:r>
            <a:r>
              <a:rPr lang="en-ZA" sz="6000" dirty="0"/>
              <a:t>scale and subsistence </a:t>
            </a:r>
            <a:r>
              <a:rPr lang="en-ZA" sz="6000" dirty="0" smtClean="0"/>
              <a:t>fishery and aquaculture. </a:t>
            </a:r>
            <a:endParaRPr lang="en-ZA" sz="6000" b="1" dirty="0" smtClean="0"/>
          </a:p>
          <a:p>
            <a:pPr marL="355600" lvl="1" indent="-311150" algn="just">
              <a:lnSpc>
                <a:spcPct val="90000"/>
              </a:lnSpc>
              <a:spcBef>
                <a:spcPts val="1800"/>
              </a:spcBef>
              <a:buFont typeface="Arial" panose="020B0604020202020204" pitchFamily="34" charset="0"/>
              <a:buChar char="•"/>
            </a:pPr>
            <a:r>
              <a:rPr lang="en-ZA" sz="6000" b="1" dirty="0" smtClean="0"/>
              <a:t>Social </a:t>
            </a:r>
            <a:r>
              <a:rPr lang="en-ZA" sz="6000" b="1" dirty="0"/>
              <a:t>infrastructure </a:t>
            </a:r>
            <a:r>
              <a:rPr lang="en-ZA" sz="6000" b="1" dirty="0" smtClean="0"/>
              <a:t>solutions</a:t>
            </a:r>
            <a:endParaRPr lang="en-ZA" sz="6000" dirty="0"/>
          </a:p>
          <a:p>
            <a:pPr marL="45720" indent="0" algn="just">
              <a:buNone/>
            </a:pPr>
            <a:r>
              <a:rPr lang="en-ZA" sz="6000" dirty="0"/>
              <a:t>The development of the Small </a:t>
            </a:r>
            <a:r>
              <a:rPr lang="en-ZA" sz="6000" dirty="0" smtClean="0"/>
              <a:t>Harbours </a:t>
            </a:r>
            <a:r>
              <a:rPr lang="en-ZA" sz="6000" dirty="0"/>
              <a:t>will have a positive effect to the local communities where they can use the same facilities as a solution to their </a:t>
            </a:r>
            <a:r>
              <a:rPr lang="en-ZA" sz="6000" dirty="0" smtClean="0"/>
              <a:t>socio – economic infrastructure challenges particularly </a:t>
            </a:r>
            <a:r>
              <a:rPr lang="en-ZA" sz="6000" dirty="0"/>
              <a:t>transportation where road access is inefficient.  </a:t>
            </a:r>
          </a:p>
          <a:p>
            <a:pPr marL="45720" indent="0">
              <a:buNone/>
            </a:pPr>
            <a:endParaRPr lang="en-ZA" dirty="0"/>
          </a:p>
          <a:p>
            <a:pPr marL="45720" indent="0">
              <a:buNone/>
            </a:pPr>
            <a:endParaRPr lang="en-ZA"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309558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287934"/>
            <a:ext cx="10572824" cy="1224136"/>
          </a:xfrm>
        </p:spPr>
        <p:txBody>
          <a:bodyPr>
            <a:normAutofit/>
          </a:bodyPr>
          <a:lstStyle/>
          <a:p>
            <a:r>
              <a:rPr lang="en-ZA" sz="3600" b="1" dirty="0"/>
              <a:t>Small Harbours in the context of Operation </a:t>
            </a:r>
            <a:r>
              <a:rPr lang="en-ZA" sz="3600" b="1" dirty="0" smtClean="0"/>
              <a:t>Phakisa : </a:t>
            </a:r>
            <a:r>
              <a:rPr lang="en-ZA" sz="3600" b="1" dirty="0"/>
              <a:t>Ocean Economy</a:t>
            </a:r>
            <a:endParaRPr lang="en-ZA" sz="3600" dirty="0"/>
          </a:p>
        </p:txBody>
      </p:sp>
      <p:sp>
        <p:nvSpPr>
          <p:cNvPr id="3" name="Content Placeholder 2"/>
          <p:cNvSpPr>
            <a:spLocks noGrp="1"/>
          </p:cNvSpPr>
          <p:nvPr>
            <p:ph idx="1"/>
          </p:nvPr>
        </p:nvSpPr>
        <p:spPr>
          <a:xfrm>
            <a:off x="765820" y="2088133"/>
            <a:ext cx="10801200" cy="5280466"/>
          </a:xfrm>
        </p:spPr>
        <p:txBody>
          <a:bodyPr>
            <a:normAutofit fontScale="47500" lnSpcReduction="20000"/>
          </a:bodyPr>
          <a:lstStyle/>
          <a:p>
            <a:pPr marL="45720" indent="0">
              <a:buNone/>
            </a:pPr>
            <a:r>
              <a:rPr lang="en-ZA" sz="5900" b="1" u="sng" dirty="0">
                <a:effectLst>
                  <a:outerShdw blurRad="38100" dist="38100" dir="2700000" algn="tl">
                    <a:srgbClr val="000000">
                      <a:alpha val="43137"/>
                    </a:srgbClr>
                  </a:outerShdw>
                </a:effectLst>
              </a:rPr>
              <a:t>SMALL </a:t>
            </a:r>
            <a:r>
              <a:rPr lang="en-ZA" sz="5900" b="1" u="sng" dirty="0" smtClean="0">
                <a:effectLst>
                  <a:outerShdw blurRad="38100" dist="38100" dir="2700000" algn="tl">
                    <a:srgbClr val="000000">
                      <a:alpha val="43137"/>
                    </a:srgbClr>
                  </a:outerShdw>
                </a:effectLst>
              </a:rPr>
              <a:t>HABOURS</a:t>
            </a:r>
          </a:p>
          <a:p>
            <a:pPr marL="45720" indent="0" algn="just">
              <a:buNone/>
            </a:pPr>
            <a:r>
              <a:rPr lang="en-ZA" sz="4000" dirty="0" smtClean="0"/>
              <a:t>The following project packages are implemented in realising developmental themes of </a:t>
            </a:r>
            <a:r>
              <a:rPr lang="en-ZA" sz="4000" b="1" dirty="0" smtClean="0"/>
              <a:t> </a:t>
            </a:r>
            <a:r>
              <a:rPr lang="en-ZA" sz="4000" dirty="0" smtClean="0"/>
              <a:t> </a:t>
            </a:r>
            <a:r>
              <a:rPr lang="en-ZA" sz="4000" dirty="0"/>
              <a:t>Small </a:t>
            </a:r>
            <a:r>
              <a:rPr lang="en-ZA" sz="4000" dirty="0" smtClean="0"/>
              <a:t>Harbours development:</a:t>
            </a:r>
          </a:p>
          <a:p>
            <a:pPr algn="just"/>
            <a:r>
              <a:rPr lang="en-ZA" sz="4000" b="1" dirty="0" smtClean="0"/>
              <a:t>Phakisa </a:t>
            </a:r>
            <a:r>
              <a:rPr lang="en-ZA" sz="4000" b="1" dirty="0"/>
              <a:t>Initiative – Maritime </a:t>
            </a:r>
            <a:r>
              <a:rPr lang="en-ZA" sz="4000" b="1" dirty="0" smtClean="0"/>
              <a:t>Infrastructure</a:t>
            </a:r>
            <a:r>
              <a:rPr lang="en-ZA" sz="4000" dirty="0" smtClean="0"/>
              <a:t>; Catering </a:t>
            </a:r>
            <a:r>
              <a:rPr lang="en-ZA" sz="4000" dirty="0"/>
              <a:t>Fishery </a:t>
            </a:r>
            <a:r>
              <a:rPr lang="en-ZA" sz="4000" dirty="0" smtClean="0"/>
              <a:t>activities,  Landing/launching facilities, Primary processing, Cold storage, Ice making, Refuelling, Security services</a:t>
            </a:r>
            <a:endParaRPr lang="en-ZA" sz="4000" dirty="0"/>
          </a:p>
          <a:p>
            <a:pPr algn="just"/>
            <a:r>
              <a:rPr lang="en-ZA" sz="4000" b="1" dirty="0" smtClean="0"/>
              <a:t>Phakisa </a:t>
            </a:r>
            <a:r>
              <a:rPr lang="en-ZA" sz="4000" b="1" dirty="0"/>
              <a:t>Project – Territorial </a:t>
            </a:r>
            <a:r>
              <a:rPr lang="en-ZA" sz="4000" b="1" dirty="0" smtClean="0"/>
              <a:t>Integrity; </a:t>
            </a:r>
            <a:r>
              <a:rPr lang="en-ZA" sz="4000" dirty="0" smtClean="0"/>
              <a:t> </a:t>
            </a:r>
            <a:r>
              <a:rPr lang="en-ZA" sz="4000" dirty="0"/>
              <a:t>W</a:t>
            </a:r>
            <a:r>
              <a:rPr lang="en-ZA" sz="4000" dirty="0" smtClean="0"/>
              <a:t>ith </a:t>
            </a:r>
            <a:r>
              <a:rPr lang="en-ZA" sz="4000" dirty="0"/>
              <a:t>focus group of retrenched and unemployed military veterans </a:t>
            </a:r>
            <a:r>
              <a:rPr lang="en-ZA" sz="4000" dirty="0" smtClean="0"/>
              <a:t>.</a:t>
            </a:r>
          </a:p>
          <a:p>
            <a:pPr algn="just"/>
            <a:r>
              <a:rPr lang="en-ZA" sz="4000" b="1" dirty="0" smtClean="0"/>
              <a:t>Phakisa </a:t>
            </a:r>
            <a:r>
              <a:rPr lang="en-ZA" sz="4000" b="1" dirty="0"/>
              <a:t>Project – People </a:t>
            </a:r>
            <a:r>
              <a:rPr lang="en-ZA" sz="4000" b="1" dirty="0" smtClean="0"/>
              <a:t>Empowerment</a:t>
            </a:r>
            <a:r>
              <a:rPr lang="en-ZA" sz="4000" dirty="0" smtClean="0"/>
              <a:t>; </a:t>
            </a:r>
            <a:r>
              <a:rPr lang="en-ZA" sz="4000" dirty="0"/>
              <a:t>W</a:t>
            </a:r>
            <a:r>
              <a:rPr lang="en-ZA" sz="4000" dirty="0" smtClean="0"/>
              <a:t>ith </a:t>
            </a:r>
            <a:r>
              <a:rPr lang="en-ZA" sz="4000" dirty="0"/>
              <a:t>focus groups of unemployed youth / coastal communities – especially costal rural </a:t>
            </a:r>
            <a:r>
              <a:rPr lang="en-ZA" sz="4000" dirty="0" smtClean="0"/>
              <a:t>communities.</a:t>
            </a:r>
            <a:endParaRPr lang="en-ZA" sz="4000" dirty="0"/>
          </a:p>
          <a:p>
            <a:pPr algn="just"/>
            <a:r>
              <a:rPr lang="en-ZA" sz="4000" b="1" dirty="0" err="1" smtClean="0"/>
              <a:t>Phakisa</a:t>
            </a:r>
            <a:r>
              <a:rPr lang="en-ZA" sz="4000" b="1" dirty="0" smtClean="0"/>
              <a:t> </a:t>
            </a:r>
            <a:r>
              <a:rPr lang="en-ZA" sz="4000" b="1" dirty="0"/>
              <a:t>Project – Maritime Enterprise </a:t>
            </a:r>
            <a:r>
              <a:rPr lang="en-ZA" sz="4000" b="1" dirty="0" smtClean="0"/>
              <a:t>Development; </a:t>
            </a:r>
            <a:r>
              <a:rPr lang="en-ZA" sz="4000" dirty="0" smtClean="0"/>
              <a:t>With </a:t>
            </a:r>
            <a:r>
              <a:rPr lang="en-ZA" sz="4000" dirty="0"/>
              <a:t>focal points on Co-operatives as well as </a:t>
            </a:r>
            <a:r>
              <a:rPr lang="en-ZA" sz="4000" dirty="0" smtClean="0"/>
              <a:t>SMME.</a:t>
            </a:r>
            <a:endParaRPr lang="en-ZA" sz="4000" dirty="0"/>
          </a:p>
          <a:p>
            <a:pPr algn="just"/>
            <a:r>
              <a:rPr lang="en-ZA" sz="4000" b="1" dirty="0" err="1" smtClean="0"/>
              <a:t>Phakisa</a:t>
            </a:r>
            <a:r>
              <a:rPr lang="en-ZA" sz="4000" b="1" dirty="0" smtClean="0"/>
              <a:t> </a:t>
            </a:r>
            <a:r>
              <a:rPr lang="en-ZA" sz="4000" b="1" dirty="0"/>
              <a:t>Project – Maritime Industry </a:t>
            </a:r>
            <a:r>
              <a:rPr lang="en-ZA" sz="4000" b="1" dirty="0" smtClean="0"/>
              <a:t>Development; </a:t>
            </a:r>
            <a:r>
              <a:rPr lang="en-ZA" sz="4000" dirty="0" smtClean="0"/>
              <a:t>Fishing </a:t>
            </a:r>
            <a:r>
              <a:rPr lang="en-ZA" sz="4000" dirty="0"/>
              <a:t>– especially small </a:t>
            </a:r>
            <a:r>
              <a:rPr lang="en-ZA" sz="4000" dirty="0" smtClean="0"/>
              <a:t>scale, Aquaculture, Storage facility, Ship </a:t>
            </a:r>
            <a:r>
              <a:rPr lang="en-ZA" sz="4000" dirty="0"/>
              <a:t>building/repair </a:t>
            </a:r>
            <a:r>
              <a:rPr lang="en-ZA" sz="4000" dirty="0" smtClean="0"/>
              <a:t>yards, Transhipment, Packaging.</a:t>
            </a:r>
          </a:p>
          <a:p>
            <a:pPr algn="just"/>
            <a:r>
              <a:rPr lang="en-ZA" sz="4000" b="1" dirty="0" err="1" smtClean="0"/>
              <a:t>Phakisa</a:t>
            </a:r>
            <a:r>
              <a:rPr lang="en-ZA" sz="4000" b="1" dirty="0" smtClean="0"/>
              <a:t> Project – Maritime Intellectual Property; </a:t>
            </a:r>
            <a:r>
              <a:rPr lang="en-ZA" sz="4000" dirty="0" smtClean="0"/>
              <a:t>Revitalising </a:t>
            </a:r>
            <a:r>
              <a:rPr lang="en-ZA" sz="4000" dirty="0"/>
              <a:t>the profession of Marine Civil Engineering in </a:t>
            </a:r>
            <a:r>
              <a:rPr lang="en-ZA" sz="4000" dirty="0" smtClean="0"/>
              <a:t>SA, Specialised </a:t>
            </a:r>
            <a:r>
              <a:rPr lang="en-ZA" sz="4000" dirty="0"/>
              <a:t>Fisheries and related Maritime Education in high schools and </a:t>
            </a:r>
            <a:r>
              <a:rPr lang="en-ZA" sz="4000" dirty="0" smtClean="0"/>
              <a:t>TVETs, Focus </a:t>
            </a:r>
            <a:r>
              <a:rPr lang="en-ZA" sz="4000" dirty="0"/>
              <a:t>on Maritime Enterprise and Industrial </a:t>
            </a:r>
            <a:r>
              <a:rPr lang="en-ZA" sz="4000" dirty="0" smtClean="0"/>
              <a:t>Development, Maritime </a:t>
            </a:r>
            <a:r>
              <a:rPr lang="en-ZA" sz="4000" dirty="0"/>
              <a:t>Innovation Hub for Southern </a:t>
            </a:r>
            <a:r>
              <a:rPr lang="en-ZA" sz="4000" dirty="0" smtClean="0"/>
              <a:t>Africa</a:t>
            </a:r>
            <a:r>
              <a:rPr lang="en-ZA" sz="4000" dirty="0"/>
              <a:t> </a:t>
            </a:r>
            <a:r>
              <a:rPr lang="en-ZA" sz="4000" dirty="0" smtClean="0"/>
              <a:t>.</a:t>
            </a:r>
            <a:endParaRPr lang="en-ZA" sz="4000" dirty="0"/>
          </a:p>
          <a:p>
            <a:pPr marL="45720" indent="0">
              <a:buNone/>
            </a:pPr>
            <a:endParaRPr lang="en-ZA" sz="3800"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326334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62" y="1"/>
            <a:ext cx="10572824" cy="1512068"/>
          </a:xfrm>
        </p:spPr>
        <p:txBody>
          <a:bodyPr>
            <a:noAutofit/>
          </a:bodyPr>
          <a:lstStyle/>
          <a:p>
            <a:r>
              <a:rPr lang="en-ZA" sz="3600" b="1" dirty="0"/>
              <a:t>DPW </a:t>
            </a:r>
            <a:r>
              <a:rPr lang="en-ZA" sz="3600" b="1" dirty="0" smtClean="0"/>
              <a:t>Operation Phakisa : </a:t>
            </a:r>
            <a:r>
              <a:rPr lang="en-ZA" sz="3600" b="1" dirty="0"/>
              <a:t>Ocean </a:t>
            </a:r>
            <a:r>
              <a:rPr lang="en-ZA" sz="3600" b="1" dirty="0" smtClean="0"/>
              <a:t>Economy: Small Harbours Development Programme</a:t>
            </a:r>
            <a:endParaRPr lang="en-ZA" sz="3600" dirty="0"/>
          </a:p>
        </p:txBody>
      </p:sp>
      <p:sp>
        <p:nvSpPr>
          <p:cNvPr id="3" name="Content Placeholder 2"/>
          <p:cNvSpPr>
            <a:spLocks noGrp="1"/>
          </p:cNvSpPr>
          <p:nvPr>
            <p:ph idx="1"/>
          </p:nvPr>
        </p:nvSpPr>
        <p:spPr>
          <a:xfrm>
            <a:off x="736562" y="2034365"/>
            <a:ext cx="10830458" cy="5814408"/>
          </a:xfrm>
        </p:spPr>
        <p:txBody>
          <a:bodyPr>
            <a:normAutofit fontScale="62500" lnSpcReduction="20000"/>
          </a:bodyPr>
          <a:lstStyle/>
          <a:p>
            <a:pPr marL="45720" indent="0">
              <a:buNone/>
            </a:pPr>
            <a:r>
              <a:rPr lang="en-ZA" sz="5100" b="1" u="sng" dirty="0" smtClean="0">
                <a:effectLst>
                  <a:outerShdw blurRad="38100" dist="38100" dir="2700000" algn="tl">
                    <a:srgbClr val="000000">
                      <a:alpha val="43137"/>
                    </a:srgbClr>
                  </a:outerShdw>
                </a:effectLst>
              </a:rPr>
              <a:t>FULFILLING THE MANDATE</a:t>
            </a:r>
            <a:endParaRPr lang="en-ZA" sz="5100" b="1" u="sng" dirty="0">
              <a:effectLst>
                <a:outerShdw blurRad="38100" dist="38100" dir="2700000" algn="tl">
                  <a:srgbClr val="000000">
                    <a:alpha val="43137"/>
                  </a:srgbClr>
                </a:outerShdw>
              </a:effectLst>
            </a:endParaRPr>
          </a:p>
          <a:p>
            <a:pPr marL="45720" indent="0" algn="just">
              <a:buNone/>
            </a:pPr>
            <a:r>
              <a:rPr lang="en-ZA" sz="3600" b="1" dirty="0" smtClean="0"/>
              <a:t>Strategic </a:t>
            </a:r>
            <a:r>
              <a:rPr lang="en-ZA" sz="3600" b="1" dirty="0"/>
              <a:t>Intent of Promoting Economic Development and Job Creation </a:t>
            </a:r>
          </a:p>
          <a:p>
            <a:pPr algn="just"/>
            <a:r>
              <a:rPr lang="en-ZA" sz="3600" dirty="0" smtClean="0"/>
              <a:t>In </a:t>
            </a:r>
            <a:r>
              <a:rPr lang="en-ZA" sz="3600" dirty="0"/>
              <a:t>accordance of Government Immovable Assets Management Act (GIAMA, DPW is the custodian of government immovable assets. </a:t>
            </a:r>
            <a:endParaRPr lang="en-ZA" sz="3600" dirty="0" smtClean="0"/>
          </a:p>
          <a:p>
            <a:pPr algn="just"/>
            <a:r>
              <a:rPr lang="en-ZA" sz="3600" dirty="0" smtClean="0"/>
              <a:t>DPW will </a:t>
            </a:r>
            <a:r>
              <a:rPr lang="en-ZA" sz="3600" dirty="0"/>
              <a:t>pursue </a:t>
            </a:r>
            <a:r>
              <a:rPr lang="en-ZA" sz="3600" dirty="0" smtClean="0"/>
              <a:t>the review of the Policy </a:t>
            </a:r>
            <a:r>
              <a:rPr lang="en-ZA" sz="3600" dirty="0"/>
              <a:t>Basis </a:t>
            </a:r>
            <a:r>
              <a:rPr lang="en-ZA" sz="3600" dirty="0" smtClean="0"/>
              <a:t>during </a:t>
            </a:r>
            <a:r>
              <a:rPr lang="en-ZA" sz="3600" dirty="0"/>
              <a:t>2016 </a:t>
            </a:r>
            <a:r>
              <a:rPr lang="en-ZA" sz="3600" dirty="0" smtClean="0"/>
              <a:t>in order to </a:t>
            </a:r>
            <a:r>
              <a:rPr lang="en-ZA" sz="3600" dirty="0"/>
              <a:t>amend GIAMA to ensure </a:t>
            </a:r>
            <a:r>
              <a:rPr lang="en-ZA" sz="3600" dirty="0" smtClean="0"/>
              <a:t>a sound </a:t>
            </a:r>
            <a:r>
              <a:rPr lang="en-ZA" sz="3600" dirty="0"/>
              <a:t>legislative framework for  </a:t>
            </a:r>
            <a:r>
              <a:rPr lang="en-ZA" sz="3600" dirty="0" smtClean="0"/>
              <a:t>including Small </a:t>
            </a:r>
            <a:r>
              <a:rPr lang="en-ZA" sz="3600" dirty="0"/>
              <a:t>Harbours as National Assets.</a:t>
            </a:r>
          </a:p>
          <a:p>
            <a:pPr marL="45720" indent="0">
              <a:buNone/>
            </a:pPr>
            <a:r>
              <a:rPr lang="en-ZA" sz="3600" b="1" dirty="0" smtClean="0"/>
              <a:t>Institutional Arrangements</a:t>
            </a:r>
            <a:endParaRPr lang="en-ZA" sz="3600" b="1" dirty="0"/>
          </a:p>
          <a:p>
            <a:r>
              <a:rPr lang="en-ZA" sz="3600" dirty="0"/>
              <a:t>In support of Operation Phakisa: Ocean Economy, the Department has established </a:t>
            </a:r>
            <a:r>
              <a:rPr lang="en-ZA" sz="3600" b="1" i="1" dirty="0"/>
              <a:t>a Small Harbours Development </a:t>
            </a:r>
            <a:r>
              <a:rPr lang="en-ZA" sz="3600" b="1" i="1" dirty="0" smtClean="0"/>
              <a:t>Unit</a:t>
            </a:r>
            <a:r>
              <a:rPr lang="en-ZA" sz="3600" dirty="0" smtClean="0"/>
              <a:t> </a:t>
            </a:r>
            <a:r>
              <a:rPr lang="en-ZA" sz="3600" dirty="0"/>
              <a:t>to facilitate the development and modernisation of small harbours. </a:t>
            </a:r>
            <a:endParaRPr lang="en-ZA" sz="3600" dirty="0" smtClean="0"/>
          </a:p>
          <a:p>
            <a:r>
              <a:rPr lang="en-ZA" sz="3600" dirty="0" smtClean="0"/>
              <a:t>The Unit is located in the DG’s office </a:t>
            </a:r>
            <a:r>
              <a:rPr lang="en-ZA" sz="3600" dirty="0"/>
              <a:t>in line with Operation Phakisa Framework </a:t>
            </a:r>
            <a:r>
              <a:rPr lang="en-ZA" sz="3600" dirty="0" smtClean="0"/>
              <a:t>.</a:t>
            </a:r>
            <a:endParaRPr lang="en-ZA" sz="3600" dirty="0"/>
          </a:p>
          <a:p>
            <a:r>
              <a:rPr lang="en-ZA" sz="3600" dirty="0" smtClean="0"/>
              <a:t>DPW will also mobilise </a:t>
            </a:r>
            <a:r>
              <a:rPr lang="en-ZA" sz="3600" dirty="0"/>
              <a:t>collaborative efforts </a:t>
            </a:r>
            <a:r>
              <a:rPr lang="en-ZA" sz="3600" dirty="0" smtClean="0"/>
              <a:t>from different spheres of government, </a:t>
            </a:r>
            <a:r>
              <a:rPr lang="en-ZA" sz="3600" dirty="0"/>
              <a:t>Business, Academia, Civil Society and </a:t>
            </a:r>
            <a:r>
              <a:rPr lang="en-ZA" sz="3600" dirty="0" smtClean="0"/>
              <a:t>civil society in accelerating the growth </a:t>
            </a:r>
            <a:r>
              <a:rPr lang="en-ZA" sz="3600" dirty="0"/>
              <a:t>of South African Ocean Economy.</a:t>
            </a:r>
          </a:p>
          <a:p>
            <a:pPr marL="45720" indent="0">
              <a:buNone/>
            </a:pPr>
            <a:endParaRPr lang="en-ZA" sz="3600" dirty="0">
              <a:effectLst>
                <a:outerShdw blurRad="38100" dist="38100" dir="2700000" algn="tl">
                  <a:srgbClr val="000000">
                    <a:alpha val="43137"/>
                  </a:srgbClr>
                </a:outerShdw>
              </a:effectLst>
            </a:endParaRPr>
          </a:p>
          <a:p>
            <a:endParaRPr lang="en-ZA"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p:txBody>
      </p:sp>
    </p:spTree>
    <p:extLst>
      <p:ext uri="{BB962C8B-B14F-4D97-AF65-F5344CB8AC3E}">
        <p14:creationId xmlns:p14="http://schemas.microsoft.com/office/powerpoint/2010/main" val="1500657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a:t>DPW Operation </a:t>
            </a:r>
            <a:r>
              <a:rPr lang="en-ZA" sz="3600" b="1" dirty="0" err="1"/>
              <a:t>Phakisa</a:t>
            </a:r>
            <a:r>
              <a:rPr lang="en-ZA" sz="3600" b="1" dirty="0"/>
              <a:t> : Ocean Economy: Small Harbours Development Programme</a:t>
            </a:r>
            <a:endParaRPr lang="en-ZA" sz="3600" dirty="0"/>
          </a:p>
        </p:txBody>
      </p:sp>
      <p:sp>
        <p:nvSpPr>
          <p:cNvPr id="4" name="Footer Placeholder 3"/>
          <p:cNvSpPr>
            <a:spLocks noGrp="1"/>
          </p:cNvSpPr>
          <p:nvPr>
            <p:ph type="ftr" sz="quarter" idx="11"/>
          </p:nvPr>
        </p:nvSpPr>
        <p:spPr/>
        <p:txBody>
          <a:bodyPr/>
          <a:lstStyle/>
          <a:p>
            <a:r>
              <a:rPr lang="en-US" smtClean="0">
                <a:solidFill>
                  <a:schemeClr val="accent1"/>
                </a:solidFill>
              </a:rPr>
              <a:t>SHU Workshop - 17/06/15</a:t>
            </a:r>
            <a:endParaRPr lang="en-GB" dirty="0">
              <a:solidFill>
                <a:schemeClr val="accent1"/>
              </a:solidFill>
            </a:endParaRPr>
          </a:p>
        </p:txBody>
      </p:sp>
      <p:sp>
        <p:nvSpPr>
          <p:cNvPr id="5" name="Content Placeholder 2"/>
          <p:cNvSpPr>
            <a:spLocks noGrp="1"/>
          </p:cNvSpPr>
          <p:nvPr>
            <p:ph idx="1"/>
          </p:nvPr>
        </p:nvSpPr>
        <p:spPr>
          <a:xfrm>
            <a:off x="736562" y="2034365"/>
            <a:ext cx="10572824" cy="5643602"/>
          </a:xfrm>
        </p:spPr>
        <p:txBody>
          <a:bodyPr>
            <a:normAutofit fontScale="85000" lnSpcReduction="20000"/>
          </a:bodyPr>
          <a:lstStyle/>
          <a:p>
            <a:pPr marL="45720" indent="0">
              <a:buNone/>
            </a:pPr>
            <a:r>
              <a:rPr lang="en-ZA" sz="5100" b="1" u="sng" dirty="0" smtClean="0">
                <a:effectLst>
                  <a:outerShdw blurRad="38100" dist="38100" dir="2700000" algn="tl">
                    <a:srgbClr val="000000">
                      <a:alpha val="43137"/>
                    </a:srgbClr>
                  </a:outerShdw>
                </a:effectLst>
              </a:rPr>
              <a:t>FULFILLING THE MANDATE</a:t>
            </a:r>
            <a:endParaRPr lang="en-ZA" sz="5100" b="1" u="sng" dirty="0">
              <a:effectLst>
                <a:outerShdw blurRad="38100" dist="38100" dir="2700000" algn="tl">
                  <a:srgbClr val="000000">
                    <a:alpha val="43137"/>
                  </a:srgbClr>
                </a:outerShdw>
              </a:effectLst>
            </a:endParaRPr>
          </a:p>
          <a:p>
            <a:pPr marL="45720" indent="0" algn="just">
              <a:buNone/>
            </a:pPr>
            <a:r>
              <a:rPr lang="en-ZA" sz="3600" b="1" dirty="0">
                <a:effectLst>
                  <a:outerShdw blurRad="38100" dist="38100" dir="2700000" algn="tl">
                    <a:srgbClr val="000000">
                      <a:alpha val="43137"/>
                    </a:srgbClr>
                  </a:outerShdw>
                </a:effectLst>
              </a:rPr>
              <a:t>Tune-up lab to develop 3 feet plan for small </a:t>
            </a:r>
            <a:r>
              <a:rPr lang="en-ZA" sz="3600" b="1" dirty="0" smtClean="0">
                <a:effectLst>
                  <a:outerShdw blurRad="38100" dist="38100" dir="2700000" algn="tl">
                    <a:srgbClr val="000000">
                      <a:alpha val="43137"/>
                    </a:srgbClr>
                  </a:outerShdw>
                </a:effectLst>
              </a:rPr>
              <a:t>harbours</a:t>
            </a:r>
            <a:endParaRPr lang="en-ZA" sz="3600" b="1" dirty="0">
              <a:effectLst>
                <a:outerShdw blurRad="38100" dist="38100" dir="2700000" algn="tl">
                  <a:srgbClr val="000000">
                    <a:alpha val="43137"/>
                  </a:srgbClr>
                </a:outerShdw>
              </a:effectLst>
            </a:endParaRPr>
          </a:p>
          <a:p>
            <a:pPr algn="just"/>
            <a:r>
              <a:rPr lang="en-ZA" sz="2800" dirty="0"/>
              <a:t>Tune-up Lab </a:t>
            </a:r>
            <a:r>
              <a:rPr lang="en-ZA" sz="2800" dirty="0" smtClean="0"/>
              <a:t>and </a:t>
            </a:r>
            <a:r>
              <a:rPr lang="en-ZA" sz="2800" dirty="0"/>
              <a:t>development of </a:t>
            </a:r>
            <a:r>
              <a:rPr lang="en-ZA" sz="2800" dirty="0" smtClean="0"/>
              <a:t>3ft-plan </a:t>
            </a:r>
            <a:r>
              <a:rPr lang="en-ZA" sz="2800" dirty="0"/>
              <a:t>for </a:t>
            </a:r>
            <a:r>
              <a:rPr lang="en-ZA" sz="2800" dirty="0" smtClean="0"/>
              <a:t>the12 </a:t>
            </a:r>
            <a:r>
              <a:rPr lang="en-ZA" sz="2800" dirty="0"/>
              <a:t>Proclaimed Fishing Harbours is envisaged to be completed by March 2016 with support from </a:t>
            </a:r>
            <a:r>
              <a:rPr lang="en-ZA" sz="2800" dirty="0" smtClean="0"/>
              <a:t>Department of Environmental Affairs (DEA).</a:t>
            </a:r>
            <a:endParaRPr lang="en-ZA" sz="2800" dirty="0"/>
          </a:p>
          <a:p>
            <a:pPr algn="just"/>
            <a:r>
              <a:rPr lang="en-ZA" sz="2800" dirty="0" smtClean="0"/>
              <a:t>Initial scoping and stakeholder engagement was undertaken during the process to develop the </a:t>
            </a:r>
            <a:r>
              <a:rPr lang="en-ZA" sz="2800" dirty="0"/>
              <a:t>Spatial and Economic Development Frameworks (SEDF’s) </a:t>
            </a:r>
            <a:r>
              <a:rPr lang="en-ZA" sz="2800" dirty="0" smtClean="0"/>
              <a:t>for the 12 Proclaimed Fishing Harbours.</a:t>
            </a:r>
          </a:p>
          <a:p>
            <a:pPr algn="just"/>
            <a:r>
              <a:rPr lang="en-ZA" sz="2800" dirty="0" smtClean="0"/>
              <a:t>Further stakeholder engagement will take place during the Tune-up Lab process.</a:t>
            </a:r>
            <a:endParaRPr lang="en-ZA" sz="2800" dirty="0"/>
          </a:p>
          <a:p>
            <a:pPr marL="45720" indent="0">
              <a:buNone/>
            </a:pPr>
            <a:r>
              <a:rPr lang="en-ZA" sz="3600" b="1" dirty="0">
                <a:effectLst>
                  <a:outerShdw blurRad="38100" dist="38100" dir="2700000" algn="tl">
                    <a:srgbClr val="000000">
                      <a:alpha val="43137"/>
                    </a:srgbClr>
                  </a:outerShdw>
                </a:effectLst>
              </a:rPr>
              <a:t>Small Harbours </a:t>
            </a:r>
            <a:r>
              <a:rPr lang="en-ZA" sz="3600" b="1" dirty="0" smtClean="0">
                <a:effectLst>
                  <a:outerShdw blurRad="38100" dist="38100" dir="2700000" algn="tl">
                    <a:srgbClr val="000000">
                      <a:alpha val="43137"/>
                    </a:srgbClr>
                  </a:outerShdw>
                </a:effectLst>
              </a:rPr>
              <a:t>Authority</a:t>
            </a:r>
            <a:endParaRPr lang="en-ZA" sz="3600" b="1" dirty="0">
              <a:effectLst>
                <a:outerShdw blurRad="38100" dist="38100" dir="2700000" algn="tl">
                  <a:srgbClr val="000000">
                    <a:alpha val="43137"/>
                  </a:srgbClr>
                </a:outerShdw>
              </a:effectLst>
            </a:endParaRPr>
          </a:p>
          <a:p>
            <a:r>
              <a:rPr lang="en-ZA" sz="2800" dirty="0" smtClean="0"/>
              <a:t>DPW will undertake an initiative to establish A Small Harbours Authority during 2016.</a:t>
            </a:r>
            <a:endParaRPr lang="en-ZA" sz="2800" dirty="0"/>
          </a:p>
          <a:p>
            <a:pPr marL="45720" indent="0">
              <a:buNone/>
            </a:pPr>
            <a:endParaRPr lang="en-ZA" sz="3600" dirty="0">
              <a:effectLst>
                <a:outerShdw blurRad="38100" dist="38100" dir="2700000" algn="tl">
                  <a:srgbClr val="000000">
                    <a:alpha val="43137"/>
                  </a:srgbClr>
                </a:outerShdw>
              </a:effectLst>
            </a:endParaRPr>
          </a:p>
          <a:p>
            <a:endParaRPr lang="en-ZA" dirty="0"/>
          </a:p>
        </p:txBody>
      </p:sp>
    </p:spTree>
    <p:extLst>
      <p:ext uri="{BB962C8B-B14F-4D97-AF65-F5344CB8AC3E}">
        <p14:creationId xmlns:p14="http://schemas.microsoft.com/office/powerpoint/2010/main" val="3478268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402221"/>
            <a:ext cx="10687582" cy="1344119"/>
          </a:xfrm>
        </p:spPr>
        <p:txBody>
          <a:bodyPr/>
          <a:lstStyle/>
          <a:p>
            <a:r>
              <a:rPr lang="en-ZA" sz="3600" dirty="0">
                <a:solidFill>
                  <a:prstClr val="white"/>
                </a:solidFill>
              </a:rPr>
              <a:t>DPW Operation </a:t>
            </a:r>
            <a:r>
              <a:rPr lang="en-ZA" sz="3600" dirty="0" err="1">
                <a:solidFill>
                  <a:prstClr val="white"/>
                </a:solidFill>
              </a:rPr>
              <a:t>Phakisa</a:t>
            </a:r>
            <a:r>
              <a:rPr lang="en-ZA" sz="3600" dirty="0">
                <a:solidFill>
                  <a:prstClr val="white"/>
                </a:solidFill>
              </a:rPr>
              <a:t> : Ocean Economy: Small Harbours Development Programme</a:t>
            </a:r>
            <a:endParaRPr lang="en-ZA" dirty="0"/>
          </a:p>
        </p:txBody>
      </p:sp>
      <p:sp>
        <p:nvSpPr>
          <p:cNvPr id="4" name="Footer Placeholder 3"/>
          <p:cNvSpPr>
            <a:spLocks noGrp="1"/>
          </p:cNvSpPr>
          <p:nvPr>
            <p:ph type="ftr" sz="quarter" idx="11"/>
          </p:nvPr>
        </p:nvSpPr>
        <p:spPr/>
        <p:txBody>
          <a:bodyPr/>
          <a:lstStyle/>
          <a:p>
            <a:r>
              <a:rPr lang="en-US" smtClean="0">
                <a:solidFill>
                  <a:schemeClr val="accent1"/>
                </a:solidFill>
              </a:rPr>
              <a:t>SHU Workshop - 17/06/15</a:t>
            </a:r>
            <a:endParaRPr lang="en-GB" dirty="0">
              <a:solidFill>
                <a:schemeClr val="accent1"/>
              </a:solidFill>
            </a:endParaRPr>
          </a:p>
        </p:txBody>
      </p:sp>
      <p:sp>
        <p:nvSpPr>
          <p:cNvPr id="5" name="Content Placeholder 2"/>
          <p:cNvSpPr>
            <a:spLocks noGrp="1"/>
          </p:cNvSpPr>
          <p:nvPr>
            <p:ph idx="1"/>
          </p:nvPr>
        </p:nvSpPr>
        <p:spPr>
          <a:xfrm>
            <a:off x="477788" y="2034365"/>
            <a:ext cx="11305256" cy="5643602"/>
          </a:xfrm>
        </p:spPr>
        <p:txBody>
          <a:bodyPr>
            <a:noAutofit/>
          </a:bodyPr>
          <a:lstStyle/>
          <a:p>
            <a:pPr marL="45720" indent="0">
              <a:buNone/>
            </a:pPr>
            <a:r>
              <a:rPr lang="en-ZA" sz="2800" b="1" u="sng" dirty="0" smtClean="0">
                <a:effectLst>
                  <a:outerShdw blurRad="38100" dist="38100" dir="2700000" algn="tl">
                    <a:srgbClr val="000000">
                      <a:alpha val="43137"/>
                    </a:srgbClr>
                  </a:outerShdw>
                </a:effectLst>
              </a:rPr>
              <a:t>DPW FOCUS IN THE MTEF PERIOD 15/16-17/18</a:t>
            </a:r>
          </a:p>
          <a:p>
            <a:pPr marL="45720" indent="0" algn="just">
              <a:buNone/>
            </a:pPr>
            <a:r>
              <a:rPr lang="en-ZA" sz="2400" b="1" dirty="0" smtClean="0">
                <a:effectLst>
                  <a:outerShdw blurRad="38100" dist="38100" dir="2700000" algn="tl">
                    <a:srgbClr val="000000">
                      <a:alpha val="43137"/>
                    </a:srgbClr>
                  </a:outerShdw>
                </a:effectLst>
              </a:rPr>
              <a:t>Critical capital and planned maintenance projects in the 12 Proclaimed Fishing Harbours</a:t>
            </a:r>
          </a:p>
          <a:p>
            <a:pPr lvl="1" algn="just">
              <a:buFont typeface="Wingdings" panose="05000000000000000000" pitchFamily="2" charset="2"/>
              <a:buChar char="§"/>
            </a:pPr>
            <a:r>
              <a:rPr lang="en-ZA" sz="2400" dirty="0"/>
              <a:t>Capital and maintenance projects have been identified in the 12 proclaimed harbours through the Spatial Economic Development Frameworks (SEDFs) and stakeholder engagement was undertaken during the development process.  Initial critical infrastructure and maintenance projects to the value of R400 million to be completed by 2019.</a:t>
            </a:r>
          </a:p>
          <a:p>
            <a:pPr lvl="1" algn="just">
              <a:buFont typeface="Wingdings" panose="05000000000000000000" pitchFamily="2" charset="2"/>
              <a:buChar char="§"/>
            </a:pPr>
            <a:r>
              <a:rPr lang="en-ZA" sz="2400" b="1" dirty="0" smtClean="0">
                <a:effectLst>
                  <a:outerShdw blurRad="38100" dist="38100" dir="2700000" algn="tl">
                    <a:srgbClr val="000000">
                      <a:alpha val="43137"/>
                    </a:srgbClr>
                  </a:outerShdw>
                </a:effectLst>
              </a:rPr>
              <a:t>Scope of work:</a:t>
            </a:r>
          </a:p>
          <a:p>
            <a:pPr marL="712787" lvl="2" indent="0" algn="just">
              <a:buNone/>
            </a:pPr>
            <a:r>
              <a:rPr lang="en-ZA" sz="2400" dirty="0" smtClean="0"/>
              <a:t>Repairs </a:t>
            </a:r>
            <a:r>
              <a:rPr lang="en-ZA" sz="2400" dirty="0"/>
              <a:t>and upgrade of slipways</a:t>
            </a:r>
            <a:r>
              <a:rPr lang="en-ZA" sz="2400" dirty="0" smtClean="0"/>
              <a:t>; Shore </a:t>
            </a:r>
            <a:r>
              <a:rPr lang="en-ZA" sz="2400" dirty="0"/>
              <a:t>crane replacements</a:t>
            </a:r>
            <a:r>
              <a:rPr lang="en-ZA" sz="2400" dirty="0" smtClean="0"/>
              <a:t>; Dredging </a:t>
            </a:r>
            <a:r>
              <a:rPr lang="en-ZA" sz="2400" dirty="0"/>
              <a:t>of harbour basins</a:t>
            </a:r>
            <a:r>
              <a:rPr lang="en-ZA" sz="2400" dirty="0" smtClean="0"/>
              <a:t>; Repairs </a:t>
            </a:r>
            <a:r>
              <a:rPr lang="en-ZA" sz="2400" dirty="0"/>
              <a:t>to wooden jetty's</a:t>
            </a:r>
            <a:r>
              <a:rPr lang="en-ZA" sz="2400" dirty="0" smtClean="0"/>
              <a:t>; Removal </a:t>
            </a:r>
            <a:r>
              <a:rPr lang="en-ZA" sz="2400" dirty="0"/>
              <a:t>of sunken vessels</a:t>
            </a:r>
            <a:r>
              <a:rPr lang="en-ZA" sz="2400" dirty="0" smtClean="0"/>
              <a:t>; Security </a:t>
            </a:r>
            <a:r>
              <a:rPr lang="en-ZA" sz="2400" dirty="0"/>
              <a:t>installation and operations; </a:t>
            </a:r>
            <a:r>
              <a:rPr lang="en-ZA" sz="2400" dirty="0" smtClean="0"/>
              <a:t>and Infrastructure </a:t>
            </a:r>
            <a:r>
              <a:rPr lang="en-ZA" sz="2400" dirty="0"/>
              <a:t>repairs.</a:t>
            </a:r>
          </a:p>
          <a:p>
            <a:pPr lvl="1" algn="just">
              <a:buFont typeface="Wingdings" panose="05000000000000000000" pitchFamily="2" charset="2"/>
              <a:buChar char="§"/>
            </a:pPr>
            <a:endParaRPr lang="en-ZA" sz="2400" dirty="0" smtClean="0">
              <a:effectLst>
                <a:outerShdw blurRad="38100" dist="38100" dir="2700000" algn="tl">
                  <a:srgbClr val="000000">
                    <a:alpha val="43137"/>
                  </a:srgbClr>
                </a:outerShdw>
              </a:effectLst>
            </a:endParaRPr>
          </a:p>
          <a:p>
            <a:pPr marL="45720" indent="0">
              <a:buNone/>
            </a:pPr>
            <a:endParaRPr lang="en-Z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9783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402221"/>
            <a:ext cx="10831598" cy="1344119"/>
          </a:xfrm>
        </p:spPr>
        <p:txBody>
          <a:bodyPr>
            <a:noAutofit/>
          </a:bodyPr>
          <a:lstStyle/>
          <a:p>
            <a:r>
              <a:rPr lang="en-ZA" sz="3600" dirty="0"/>
              <a:t>DPW Operation </a:t>
            </a:r>
            <a:r>
              <a:rPr lang="en-ZA" sz="3600" dirty="0" err="1"/>
              <a:t>Phakisa</a:t>
            </a:r>
            <a:r>
              <a:rPr lang="en-ZA" sz="3600" dirty="0"/>
              <a:t> : Ocean Economy: Small Harbours Development Programme</a:t>
            </a:r>
          </a:p>
        </p:txBody>
      </p:sp>
      <p:sp>
        <p:nvSpPr>
          <p:cNvPr id="4" name="Footer Placeholder 3"/>
          <p:cNvSpPr>
            <a:spLocks noGrp="1"/>
          </p:cNvSpPr>
          <p:nvPr>
            <p:ph type="ftr" sz="quarter" idx="11"/>
          </p:nvPr>
        </p:nvSpPr>
        <p:spPr/>
        <p:txBody>
          <a:bodyPr/>
          <a:lstStyle/>
          <a:p>
            <a:r>
              <a:rPr lang="en-US" smtClean="0">
                <a:solidFill>
                  <a:schemeClr val="accent1"/>
                </a:solidFill>
              </a:rPr>
              <a:t>SHU Workshop - 17/06/15</a:t>
            </a:r>
            <a:endParaRPr lang="en-GB" dirty="0">
              <a:solidFill>
                <a:schemeClr val="accent1"/>
              </a:solidFill>
            </a:endParaRPr>
          </a:p>
        </p:txBody>
      </p:sp>
      <p:sp>
        <p:nvSpPr>
          <p:cNvPr id="6" name="Content Placeholder 2"/>
          <p:cNvSpPr>
            <a:spLocks noGrp="1"/>
          </p:cNvSpPr>
          <p:nvPr>
            <p:ph idx="1"/>
          </p:nvPr>
        </p:nvSpPr>
        <p:spPr>
          <a:xfrm>
            <a:off x="477788" y="2034364"/>
            <a:ext cx="11233248" cy="5987631"/>
          </a:xfrm>
        </p:spPr>
        <p:txBody>
          <a:bodyPr>
            <a:noAutofit/>
          </a:bodyPr>
          <a:lstStyle/>
          <a:p>
            <a:pPr marL="45720" indent="0">
              <a:buNone/>
            </a:pPr>
            <a:r>
              <a:rPr lang="en-ZA" sz="2800" b="1" u="sng" dirty="0" smtClean="0">
                <a:effectLst>
                  <a:outerShdw blurRad="38100" dist="38100" dir="2700000" algn="tl">
                    <a:srgbClr val="000000">
                      <a:alpha val="43137"/>
                    </a:srgbClr>
                  </a:outerShdw>
                </a:effectLst>
              </a:rPr>
              <a:t>DPW FOCUS IN THE MTEF PERIOD 15/16-17/18</a:t>
            </a:r>
          </a:p>
          <a:p>
            <a:pPr marL="274320" indent="-228600" algn="just"/>
            <a:r>
              <a:rPr lang="en-ZA" sz="2300" dirty="0" smtClean="0"/>
              <a:t>Implementation</a:t>
            </a:r>
            <a:r>
              <a:rPr lang="en-ZA" sz="2300" baseline="0" dirty="0" smtClean="0"/>
              <a:t> </a:t>
            </a:r>
            <a:r>
              <a:rPr lang="en-ZA" sz="2300" dirty="0" smtClean="0"/>
              <a:t>of Spatial and Economic Development Frameworks (SEDF’s) for the 12  Proclaimed Fishing Harbours which were completed in 2014.</a:t>
            </a:r>
          </a:p>
          <a:p>
            <a:pPr marL="274320" indent="-228600" algn="just"/>
            <a:r>
              <a:rPr lang="en-US" sz="2300" dirty="0" smtClean="0">
                <a:solidFill>
                  <a:srgbClr val="292934"/>
                </a:solidFill>
                <a:cs typeface="Arial" pitchFamily="34" charset="0"/>
              </a:rPr>
              <a:t>Identify and prepare SEDFs </a:t>
            </a:r>
            <a:r>
              <a:rPr lang="en-US" sz="2300" dirty="0" smtClean="0">
                <a:solidFill>
                  <a:srgbClr val="292934"/>
                </a:solidFill>
                <a:cs typeface="Arial" pitchFamily="34" charset="0"/>
              </a:rPr>
              <a:t>and proclaim </a:t>
            </a:r>
            <a:r>
              <a:rPr lang="en-US" sz="2300" dirty="0" smtClean="0">
                <a:solidFill>
                  <a:srgbClr val="292934"/>
                </a:solidFill>
                <a:cs typeface="Arial" pitchFamily="34" charset="0"/>
              </a:rPr>
              <a:t>all remaining small </a:t>
            </a:r>
            <a:r>
              <a:rPr lang="en-US" sz="2300" dirty="0" err="1" smtClean="0">
                <a:solidFill>
                  <a:srgbClr val="292934"/>
                </a:solidFill>
                <a:cs typeface="Arial" pitchFamily="34" charset="0"/>
              </a:rPr>
              <a:t>harbours</a:t>
            </a:r>
            <a:r>
              <a:rPr lang="en-US" sz="2300" dirty="0" smtClean="0">
                <a:solidFill>
                  <a:srgbClr val="292934"/>
                </a:solidFill>
                <a:cs typeface="Arial" pitchFamily="34" charset="0"/>
              </a:rPr>
              <a:t> along South Africa’s coastline (40 identified to date).</a:t>
            </a:r>
            <a:endParaRPr lang="en-ZA" sz="2300" dirty="0" smtClean="0"/>
          </a:p>
          <a:p>
            <a:pPr algn="just"/>
            <a:r>
              <a:rPr lang="en-ZA" sz="2300" dirty="0" smtClean="0"/>
              <a:t>Audit all </a:t>
            </a:r>
            <a:r>
              <a:rPr lang="en-ZA" sz="2300" dirty="0" smtClean="0"/>
              <a:t>State </a:t>
            </a:r>
            <a:r>
              <a:rPr lang="en-ZA" sz="2300" dirty="0" smtClean="0"/>
              <a:t>coastal reserves falling under the custodianship of Public Works.</a:t>
            </a:r>
          </a:p>
          <a:p>
            <a:pPr algn="just"/>
            <a:r>
              <a:rPr lang="en-ZA" sz="2300" dirty="0" smtClean="0"/>
              <a:t>Unlocking land in both proclaimed and un-proclaimed harbours for aquaculture projects, as well as associated business enterprises.</a:t>
            </a:r>
          </a:p>
          <a:p>
            <a:pPr algn="just"/>
            <a:r>
              <a:rPr lang="en-ZA" sz="2300" dirty="0" smtClean="0"/>
              <a:t>Renewing of 76 month-to-month leases to 3-5 year leases in the 12 Proclaimed Fishing </a:t>
            </a:r>
            <a:r>
              <a:rPr lang="en-ZA" sz="2300" dirty="0" smtClean="0"/>
              <a:t>Harbours, </a:t>
            </a:r>
            <a:r>
              <a:rPr lang="en-ZA" sz="2300" dirty="0" smtClean="0"/>
              <a:t>which will result in security of tenure to business owners, sustaining of jobs, expansion of business opportunities and further investment.</a:t>
            </a:r>
          </a:p>
          <a:p>
            <a:pPr marL="45720" indent="0">
              <a:buNone/>
            </a:pPr>
            <a:endParaRPr lang="en-Z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99810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402221"/>
            <a:ext cx="10903606" cy="1344119"/>
          </a:xfrm>
        </p:spPr>
        <p:txBody>
          <a:bodyPr/>
          <a:lstStyle/>
          <a:p>
            <a:r>
              <a:rPr lang="en-ZA" sz="3600" b="1" dirty="0">
                <a:solidFill>
                  <a:prstClr val="white"/>
                </a:solidFill>
              </a:rPr>
              <a:t>DPW Operation </a:t>
            </a:r>
            <a:r>
              <a:rPr lang="en-ZA" sz="3600" b="1" dirty="0" err="1">
                <a:solidFill>
                  <a:prstClr val="white"/>
                </a:solidFill>
              </a:rPr>
              <a:t>Phakisa</a:t>
            </a:r>
            <a:r>
              <a:rPr lang="en-ZA" sz="3600" b="1" dirty="0">
                <a:solidFill>
                  <a:prstClr val="white"/>
                </a:solidFill>
              </a:rPr>
              <a:t> : Ocean Economy: Small Harbours Development Programme</a:t>
            </a:r>
            <a:endParaRPr lang="en-ZA" dirty="0"/>
          </a:p>
        </p:txBody>
      </p:sp>
      <p:sp>
        <p:nvSpPr>
          <p:cNvPr id="4" name="Footer Placeholder 3"/>
          <p:cNvSpPr>
            <a:spLocks noGrp="1"/>
          </p:cNvSpPr>
          <p:nvPr>
            <p:ph type="ftr" sz="quarter" idx="11"/>
          </p:nvPr>
        </p:nvSpPr>
        <p:spPr/>
        <p:txBody>
          <a:bodyPr/>
          <a:lstStyle/>
          <a:p>
            <a:r>
              <a:rPr lang="en-US" dirty="0" smtClean="0">
                <a:solidFill>
                  <a:schemeClr val="accent1"/>
                </a:solidFill>
              </a:rPr>
              <a:t>SHU Workshop - 17/06/15</a:t>
            </a:r>
            <a:endParaRPr lang="en-GB" dirty="0">
              <a:solidFill>
                <a:schemeClr val="accent1"/>
              </a:solidFill>
            </a:endParaRPr>
          </a:p>
        </p:txBody>
      </p:sp>
      <p:sp>
        <p:nvSpPr>
          <p:cNvPr id="5" name="Content Placeholder 2"/>
          <p:cNvSpPr txBox="1">
            <a:spLocks noGrp="1"/>
          </p:cNvSpPr>
          <p:nvPr>
            <p:ph idx="1"/>
          </p:nvPr>
        </p:nvSpPr>
        <p:spPr>
          <a:xfrm>
            <a:off x="621804" y="2071919"/>
            <a:ext cx="10945216" cy="5606047"/>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722313" indent="-357188" algn="l" defTabSz="914400" rtl="0" eaLnBrk="1" latinLnBrk="0" hangingPunct="1">
              <a:lnSpc>
                <a:spcPct val="100000"/>
              </a:lnSpc>
              <a:spcBef>
                <a:spcPts val="1000"/>
              </a:spcBef>
              <a:buClr>
                <a:schemeClr val="tx1">
                  <a:lumMod val="65000"/>
                  <a:lumOff val="35000"/>
                </a:schemeClr>
              </a:buClr>
              <a:buSzPct val="80000"/>
              <a:buFont typeface="Courier New" pitchFamily="49" charset="0"/>
              <a:buChar char="o"/>
              <a:defRPr sz="3200" kern="1200">
                <a:solidFill>
                  <a:schemeClr val="tx1">
                    <a:lumMod val="65000"/>
                    <a:lumOff val="35000"/>
                  </a:schemeClr>
                </a:solidFill>
                <a:latin typeface="+mn-lt"/>
                <a:ea typeface="+mn-ea"/>
                <a:cs typeface="+mn-cs"/>
              </a:defRPr>
            </a:lvl2pPr>
            <a:lvl3pPr marL="1069975" indent="-357188" algn="l" defTabSz="914400" rtl="0" eaLnBrk="1" latinLnBrk="0" hangingPunct="1">
              <a:lnSpc>
                <a:spcPct val="10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None/>
            </a:pPr>
            <a:r>
              <a:rPr lang="en-ZA" sz="2800" b="1" u="sng" dirty="0">
                <a:effectLst>
                  <a:outerShdw blurRad="38100" dist="38100" dir="2700000" algn="tl">
                    <a:srgbClr val="000000">
                      <a:alpha val="43137"/>
                    </a:srgbClr>
                  </a:outerShdw>
                </a:effectLst>
              </a:rPr>
              <a:t>DPW FOCUS IN THE MTEF PERIOD </a:t>
            </a:r>
            <a:r>
              <a:rPr lang="en-ZA" sz="2800" b="1" u="sng" dirty="0" smtClean="0">
                <a:effectLst>
                  <a:outerShdw blurRad="38100" dist="38100" dir="2700000" algn="tl">
                    <a:srgbClr val="000000">
                      <a:alpha val="43137"/>
                    </a:srgbClr>
                  </a:outerShdw>
                </a:effectLst>
              </a:rPr>
              <a:t>15/16-17/18</a:t>
            </a:r>
            <a:endParaRPr lang="en-ZA" sz="2800" b="1" dirty="0" smtClean="0"/>
          </a:p>
          <a:p>
            <a:pPr marL="45720" indent="0">
              <a:buNone/>
            </a:pPr>
            <a:r>
              <a:rPr lang="en-ZA" sz="2800" b="1" dirty="0" smtClean="0"/>
              <a:t>Collaboration </a:t>
            </a:r>
            <a:r>
              <a:rPr lang="en-ZA" sz="2800" b="1" dirty="0"/>
              <a:t>with </a:t>
            </a:r>
            <a:r>
              <a:rPr lang="en-ZA" sz="2800" b="1" dirty="0" smtClean="0"/>
              <a:t>the Peoples </a:t>
            </a:r>
            <a:r>
              <a:rPr lang="en-ZA" sz="2800" b="1" dirty="0"/>
              <a:t>Republic of </a:t>
            </a:r>
            <a:r>
              <a:rPr lang="en-ZA" sz="2800" b="1" dirty="0" smtClean="0"/>
              <a:t>China</a:t>
            </a:r>
          </a:p>
          <a:p>
            <a:pPr marL="171450" indent="-171450" algn="just" fontAlgn="t"/>
            <a:r>
              <a:rPr lang="en-ZA" sz="2400" dirty="0" smtClean="0">
                <a:solidFill>
                  <a:srgbClr val="000000"/>
                </a:solidFill>
                <a:latin typeface="+mj-lt"/>
              </a:rPr>
              <a:t>Agreement </a:t>
            </a:r>
            <a:r>
              <a:rPr lang="en-ZA" sz="2400" dirty="0">
                <a:solidFill>
                  <a:srgbClr val="000000"/>
                </a:solidFill>
                <a:latin typeface="+mj-lt"/>
              </a:rPr>
              <a:t>between RSA and </a:t>
            </a:r>
            <a:r>
              <a:rPr lang="en-ZA" sz="2400" dirty="0" smtClean="0">
                <a:solidFill>
                  <a:srgbClr val="000000"/>
                </a:solidFill>
                <a:latin typeface="+mj-lt"/>
              </a:rPr>
              <a:t>People’s Republic of China (PRC) </a:t>
            </a:r>
            <a:r>
              <a:rPr lang="en-ZA" sz="2400" dirty="0">
                <a:solidFill>
                  <a:srgbClr val="000000"/>
                </a:solidFill>
                <a:latin typeface="+mj-lt"/>
              </a:rPr>
              <a:t>signed on 02 December 2015.</a:t>
            </a:r>
          </a:p>
          <a:p>
            <a:pPr marL="171450" indent="-171450" algn="just" fontAlgn="t"/>
            <a:r>
              <a:rPr lang="en-ZA" sz="2400" dirty="0" smtClean="0">
                <a:solidFill>
                  <a:srgbClr val="000000"/>
                </a:solidFill>
                <a:latin typeface="+mj-lt"/>
              </a:rPr>
              <a:t>Scope: small </a:t>
            </a:r>
            <a:r>
              <a:rPr lang="en-ZA" sz="2400" dirty="0">
                <a:solidFill>
                  <a:srgbClr val="000000"/>
                </a:solidFill>
                <a:latin typeface="+mj-lt"/>
              </a:rPr>
              <a:t>harbour development/construction and operation.</a:t>
            </a:r>
          </a:p>
          <a:p>
            <a:pPr marL="171450" indent="-171450" algn="just" fontAlgn="t"/>
            <a:r>
              <a:rPr lang="en-ZA" sz="2400" dirty="0" smtClean="0">
                <a:solidFill>
                  <a:srgbClr val="000000"/>
                </a:solidFill>
                <a:latin typeface="+mj-lt"/>
              </a:rPr>
              <a:t>A </a:t>
            </a:r>
            <a:r>
              <a:rPr lang="en-ZA" sz="2400" dirty="0" smtClean="0">
                <a:solidFill>
                  <a:srgbClr val="000000"/>
                </a:solidFill>
                <a:latin typeface="+mj-lt"/>
              </a:rPr>
              <a:t>5-year </a:t>
            </a:r>
            <a:r>
              <a:rPr lang="en-ZA" sz="2400" dirty="0" smtClean="0">
                <a:solidFill>
                  <a:srgbClr val="000000"/>
                </a:solidFill>
                <a:latin typeface="+mj-lt"/>
              </a:rPr>
              <a:t>plan of action a detailed project business plans to be jointly developed.</a:t>
            </a:r>
            <a:endParaRPr lang="en-ZA" sz="2400" dirty="0">
              <a:solidFill>
                <a:srgbClr val="000000"/>
              </a:solidFill>
              <a:latin typeface="+mj-lt"/>
            </a:endParaRPr>
          </a:p>
          <a:p>
            <a:pPr marL="171450" indent="-171450" algn="just" fontAlgn="t"/>
            <a:r>
              <a:rPr lang="en-ZA" sz="2400" dirty="0" smtClean="0">
                <a:solidFill>
                  <a:srgbClr val="000000"/>
                </a:solidFill>
                <a:latin typeface="+mj-lt"/>
              </a:rPr>
              <a:t>Establishment of </a:t>
            </a:r>
            <a:r>
              <a:rPr lang="en-ZA" sz="2400" dirty="0">
                <a:solidFill>
                  <a:srgbClr val="000000"/>
                </a:solidFill>
                <a:latin typeface="+mj-lt"/>
              </a:rPr>
              <a:t>SA-PRC teams and team leaders.</a:t>
            </a:r>
          </a:p>
          <a:p>
            <a:pPr marL="171450" indent="-171450" algn="just" fontAlgn="t"/>
            <a:r>
              <a:rPr lang="en-ZA" sz="2400" dirty="0">
                <a:solidFill>
                  <a:srgbClr val="000000"/>
                </a:solidFill>
                <a:latin typeface="+mj-lt"/>
              </a:rPr>
              <a:t>Focus on identified un-proclaimed harbours in Northern Cape, Eastern Cape and KZN </a:t>
            </a:r>
            <a:r>
              <a:rPr lang="en-ZA" sz="2400" dirty="0" smtClean="0">
                <a:solidFill>
                  <a:srgbClr val="000000"/>
                </a:solidFill>
                <a:latin typeface="+mj-lt"/>
              </a:rPr>
              <a:t>Provinces.</a:t>
            </a:r>
            <a:endParaRPr lang="en-ZA" sz="2400" dirty="0">
              <a:effectLst>
                <a:outerShdw blurRad="38100" dist="38100" dir="2700000" algn="tl">
                  <a:srgbClr val="000000">
                    <a:alpha val="43137"/>
                  </a:srgbClr>
                </a:outerShdw>
              </a:effectLst>
              <a:latin typeface="+mj-lt"/>
            </a:endParaRPr>
          </a:p>
          <a:p>
            <a:endParaRPr lang="en-Z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93044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solidFill>
                  <a:schemeClr val="accent1"/>
                </a:solidFill>
              </a:rPr>
              <a:t>SHDU - August 2015</a:t>
            </a:r>
            <a:endParaRPr lang="en-GB" dirty="0">
              <a:solidFill>
                <a:schemeClr val="accent1"/>
              </a:solidFill>
            </a:endParaRPr>
          </a:p>
        </p:txBody>
      </p:sp>
      <p:sp>
        <p:nvSpPr>
          <p:cNvPr id="5" name="Title 1"/>
          <p:cNvSpPr>
            <a:spLocks noGrp="1"/>
          </p:cNvSpPr>
          <p:nvPr>
            <p:ph type="title"/>
          </p:nvPr>
        </p:nvSpPr>
        <p:spPr>
          <a:xfrm>
            <a:off x="117748" y="402222"/>
            <a:ext cx="11191638" cy="1181856"/>
          </a:xfrm>
        </p:spPr>
        <p:txBody>
          <a:bodyPr>
            <a:normAutofit/>
          </a:bodyPr>
          <a:lstStyle/>
          <a:p>
            <a:r>
              <a:rPr lang="en-ZA" sz="3200" b="1" dirty="0"/>
              <a:t>DPW Operation Phakisa: Ocean Economy: Small Harbours Development Programme</a:t>
            </a:r>
            <a:endParaRPr lang="en-ZA" sz="3200" dirty="0">
              <a:latin typeface="Arial" pitchFamily="34" charset="0"/>
              <a:cs typeface="Arial"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99726330"/>
              </p:ext>
            </p:extLst>
          </p:nvPr>
        </p:nvGraphicFramePr>
        <p:xfrm>
          <a:off x="537798" y="2520181"/>
          <a:ext cx="11101230" cy="5040562"/>
        </p:xfrm>
        <a:graphic>
          <a:graphicData uri="http://schemas.openxmlformats.org/drawingml/2006/table">
            <a:tbl>
              <a:tblPr firstRow="1" firstCol="1" bandRow="1">
                <a:tableStyleId>{5C22544A-7EE6-4342-B048-85BDC9FD1C3A}</a:tableStyleId>
              </a:tblPr>
              <a:tblGrid>
                <a:gridCol w="6301014"/>
                <a:gridCol w="4800216"/>
              </a:tblGrid>
              <a:tr h="296504">
                <a:tc>
                  <a:txBody>
                    <a:bodyPr/>
                    <a:lstStyle/>
                    <a:p>
                      <a:pPr algn="just">
                        <a:lnSpc>
                          <a:spcPct val="115000"/>
                        </a:lnSpc>
                        <a:spcAft>
                          <a:spcPts val="0"/>
                        </a:spcAft>
                      </a:pPr>
                      <a:r>
                        <a:rPr lang="en-US" sz="1600" dirty="0">
                          <a:effectLst/>
                        </a:rPr>
                        <a:t>Applicant Description</a:t>
                      </a:r>
                      <a:endParaRPr lang="en-ZA" sz="1600" dirty="0">
                        <a:effectLst/>
                        <a:latin typeface="Calibri"/>
                        <a:ea typeface="Calibri"/>
                        <a:cs typeface="Times New Roman"/>
                      </a:endParaRPr>
                    </a:p>
                  </a:txBody>
                  <a:tcPr marL="68580" marR="68580" marT="0" marB="0"/>
                </a:tc>
                <a:tc>
                  <a:txBody>
                    <a:bodyPr/>
                    <a:lstStyle/>
                    <a:p>
                      <a:pPr algn="just">
                        <a:lnSpc>
                          <a:spcPct val="115000"/>
                        </a:lnSpc>
                        <a:spcAft>
                          <a:spcPts val="0"/>
                        </a:spcAft>
                      </a:pPr>
                      <a:r>
                        <a:rPr lang="en-US" sz="1600" dirty="0">
                          <a:effectLst/>
                        </a:rPr>
                        <a:t>Status</a:t>
                      </a:r>
                      <a:endParaRPr lang="en-ZA" sz="1600" dirty="0">
                        <a:effectLst/>
                        <a:latin typeface="Calibri"/>
                        <a:ea typeface="Calibri"/>
                        <a:cs typeface="Times New Roman"/>
                      </a:endParaRPr>
                    </a:p>
                  </a:txBody>
                  <a:tcPr marL="68580" marR="68580" marT="0" marB="0"/>
                </a:tc>
              </a:tr>
              <a:tr h="889511">
                <a:tc>
                  <a:txBody>
                    <a:bodyPr/>
                    <a:lstStyle/>
                    <a:p>
                      <a:pPr algn="just">
                        <a:lnSpc>
                          <a:spcPct val="115000"/>
                        </a:lnSpc>
                        <a:spcAft>
                          <a:spcPts val="0"/>
                        </a:spcAft>
                      </a:pPr>
                      <a:r>
                        <a:rPr lang="en-US" sz="1600" dirty="0" err="1">
                          <a:effectLst/>
                        </a:rPr>
                        <a:t>Saldanha</a:t>
                      </a:r>
                      <a:r>
                        <a:rPr lang="en-US" sz="1600" dirty="0">
                          <a:effectLst/>
                        </a:rPr>
                        <a:t> Bay Oyster Company, Pepper Bay </a:t>
                      </a:r>
                      <a:r>
                        <a:rPr lang="en-US" sz="1600" dirty="0" err="1">
                          <a:effectLst/>
                        </a:rPr>
                        <a:t>Harbour</a:t>
                      </a:r>
                      <a:r>
                        <a:rPr lang="en-US" sz="1600" dirty="0">
                          <a:effectLst/>
                        </a:rPr>
                        <a:t>, </a:t>
                      </a:r>
                      <a:r>
                        <a:rPr lang="en-US" sz="1600" dirty="0" err="1">
                          <a:effectLst/>
                        </a:rPr>
                        <a:t>Saldanha</a:t>
                      </a:r>
                      <a:endParaRPr lang="en-ZA" sz="1600" dirty="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600" dirty="0" smtClean="0">
                          <a:effectLst/>
                        </a:rPr>
                        <a:t>A </a:t>
                      </a:r>
                      <a:r>
                        <a:rPr lang="en-US" sz="1600" dirty="0">
                          <a:effectLst/>
                        </a:rPr>
                        <a:t>lease agreement extension for 9 years and 11 months approved as the application is aligned with the SEDF.</a:t>
                      </a:r>
                      <a:endParaRPr lang="en-ZA" sz="1600" dirty="0">
                        <a:effectLst/>
                        <a:latin typeface="Calibri"/>
                        <a:ea typeface="Calibri"/>
                        <a:cs typeface="Times New Roman"/>
                      </a:endParaRPr>
                    </a:p>
                  </a:txBody>
                  <a:tcPr marL="68580" marR="68580" marT="0" marB="0"/>
                </a:tc>
              </a:tr>
              <a:tr h="1186014">
                <a:tc>
                  <a:txBody>
                    <a:bodyPr/>
                    <a:lstStyle/>
                    <a:p>
                      <a:pPr algn="just">
                        <a:lnSpc>
                          <a:spcPct val="115000"/>
                        </a:lnSpc>
                        <a:spcAft>
                          <a:spcPts val="0"/>
                        </a:spcAft>
                      </a:pPr>
                      <a:r>
                        <a:rPr lang="en-ZA" sz="1600">
                          <a:effectLst/>
                        </a:rPr>
                        <a:t>West Coast Oyster Growers, Pepper Bay Harbour, Saldanha</a:t>
                      </a:r>
                      <a:endParaRPr lang="en-ZA" sz="160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600" dirty="0">
                          <a:effectLst/>
                        </a:rPr>
                        <a:t>Existing lease due to expire 30 Nov 2016</a:t>
                      </a:r>
                      <a:endParaRPr lang="en-ZA" sz="1600" dirty="0">
                        <a:effectLst/>
                      </a:endParaRPr>
                    </a:p>
                    <a:p>
                      <a:pPr marL="342900" lvl="0" indent="-342900" algn="just">
                        <a:lnSpc>
                          <a:spcPct val="115000"/>
                        </a:lnSpc>
                        <a:spcAft>
                          <a:spcPts val="0"/>
                        </a:spcAft>
                        <a:buFont typeface="Symbol"/>
                        <a:buChar char=""/>
                      </a:pPr>
                      <a:r>
                        <a:rPr lang="en-ZA" sz="1600" dirty="0">
                          <a:effectLst/>
                        </a:rPr>
                        <a:t>A lease agreement extension for 9 years and 11 months approved </a:t>
                      </a:r>
                      <a:r>
                        <a:rPr lang="en-US" sz="1600" dirty="0">
                          <a:effectLst/>
                        </a:rPr>
                        <a:t>as the application is aligned with the SEDF.</a:t>
                      </a:r>
                      <a:endParaRPr lang="en-ZA" sz="1600" dirty="0">
                        <a:effectLst/>
                        <a:latin typeface="Calibri"/>
                        <a:ea typeface="Calibri"/>
                        <a:cs typeface="Times New Roman"/>
                      </a:endParaRPr>
                    </a:p>
                  </a:txBody>
                  <a:tcPr marL="68580" marR="68580" marT="0" marB="0"/>
                </a:tc>
              </a:tr>
              <a:tr h="889511">
                <a:tc>
                  <a:txBody>
                    <a:bodyPr/>
                    <a:lstStyle/>
                    <a:p>
                      <a:pPr algn="just">
                        <a:lnSpc>
                          <a:spcPct val="115000"/>
                        </a:lnSpc>
                        <a:spcAft>
                          <a:spcPts val="0"/>
                        </a:spcAft>
                      </a:pPr>
                      <a:r>
                        <a:rPr lang="en-US" sz="1600">
                          <a:effectLst/>
                        </a:rPr>
                        <a:t>Emakulema Mussels, Sapphire Pearls  and Southern Atlantic Sea Farms (Joint Venture), </a:t>
                      </a:r>
                      <a:r>
                        <a:rPr lang="en-ZA" sz="1600">
                          <a:effectLst/>
                        </a:rPr>
                        <a:t>Saldanha Bay Harbour, Saldanha</a:t>
                      </a:r>
                    </a:p>
                    <a:p>
                      <a:pPr algn="just">
                        <a:lnSpc>
                          <a:spcPct val="115000"/>
                        </a:lnSpc>
                        <a:spcAft>
                          <a:spcPts val="0"/>
                        </a:spcAft>
                      </a:pPr>
                      <a:r>
                        <a:rPr lang="en-US" sz="1600">
                          <a:effectLst/>
                        </a:rPr>
                        <a:t> </a:t>
                      </a:r>
                      <a:endParaRPr lang="en-ZA" sz="160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600">
                          <a:effectLst/>
                        </a:rPr>
                        <a:t>A lease agreement for 9 years and 11 months approved as the application is aligned with the SEDF.</a:t>
                      </a:r>
                      <a:endParaRPr lang="en-ZA" sz="1600">
                        <a:effectLst/>
                        <a:latin typeface="Calibri"/>
                        <a:ea typeface="Calibri"/>
                        <a:cs typeface="Times New Roman"/>
                      </a:endParaRPr>
                    </a:p>
                  </a:txBody>
                  <a:tcPr marL="68580" marR="68580" marT="0" marB="0"/>
                </a:tc>
              </a:tr>
              <a:tr h="889511">
                <a:tc>
                  <a:txBody>
                    <a:bodyPr/>
                    <a:lstStyle/>
                    <a:p>
                      <a:pPr algn="just">
                        <a:lnSpc>
                          <a:spcPct val="115000"/>
                        </a:lnSpc>
                        <a:spcAft>
                          <a:spcPts val="0"/>
                        </a:spcAft>
                      </a:pPr>
                      <a:r>
                        <a:rPr lang="en-US" sz="1600" dirty="0" err="1">
                          <a:effectLst/>
                        </a:rPr>
                        <a:t>Imbaza</a:t>
                      </a:r>
                      <a:r>
                        <a:rPr lang="en-US" sz="1600" dirty="0">
                          <a:effectLst/>
                        </a:rPr>
                        <a:t> Mussels Pty Ltd, Blue Ocean Mussels and African Olive (Joint Venture), </a:t>
                      </a:r>
                      <a:r>
                        <a:rPr lang="en-ZA" sz="1600" dirty="0">
                          <a:effectLst/>
                        </a:rPr>
                        <a:t>Pepper Bay Harbour, </a:t>
                      </a:r>
                      <a:r>
                        <a:rPr lang="en-ZA" sz="1600" dirty="0" err="1">
                          <a:effectLst/>
                        </a:rPr>
                        <a:t>Saldanha</a:t>
                      </a:r>
                      <a:endParaRPr lang="en-ZA" sz="1600" dirty="0">
                        <a:effectLst/>
                      </a:endParaRPr>
                    </a:p>
                    <a:p>
                      <a:pPr algn="just">
                        <a:lnSpc>
                          <a:spcPct val="115000"/>
                        </a:lnSpc>
                        <a:spcAft>
                          <a:spcPts val="0"/>
                        </a:spcAft>
                      </a:pPr>
                      <a:r>
                        <a:rPr lang="en-US" sz="1600" dirty="0">
                          <a:effectLst/>
                        </a:rPr>
                        <a:t> </a:t>
                      </a:r>
                      <a:endParaRPr lang="en-ZA" sz="1600" dirty="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600">
                          <a:effectLst/>
                        </a:rPr>
                        <a:t>A lease agreement for 9 years and 11 months approved as the application is aligned with the SEDF</a:t>
                      </a:r>
                      <a:endParaRPr lang="en-ZA" sz="1600">
                        <a:effectLst/>
                        <a:latin typeface="Calibri"/>
                        <a:ea typeface="Calibri"/>
                        <a:cs typeface="Times New Roman"/>
                      </a:endParaRPr>
                    </a:p>
                  </a:txBody>
                  <a:tcPr marL="68580" marR="68580" marT="0" marB="0"/>
                </a:tc>
              </a:tr>
              <a:tr h="889511">
                <a:tc>
                  <a:txBody>
                    <a:bodyPr/>
                    <a:lstStyle/>
                    <a:p>
                      <a:pPr algn="just">
                        <a:lnSpc>
                          <a:spcPct val="115000"/>
                        </a:lnSpc>
                        <a:spcAft>
                          <a:spcPts val="0"/>
                        </a:spcAft>
                      </a:pPr>
                      <a:r>
                        <a:rPr lang="en-ZA" sz="1600" dirty="0" err="1">
                          <a:effectLst/>
                        </a:rPr>
                        <a:t>Doring</a:t>
                      </a:r>
                      <a:r>
                        <a:rPr lang="en-ZA" sz="1600" dirty="0">
                          <a:effectLst/>
                        </a:rPr>
                        <a:t> Bay Development Trust, </a:t>
                      </a:r>
                      <a:r>
                        <a:rPr lang="en-ZA" sz="1600" dirty="0" err="1">
                          <a:effectLst/>
                        </a:rPr>
                        <a:t>Doring</a:t>
                      </a:r>
                      <a:r>
                        <a:rPr lang="en-ZA" sz="1600" dirty="0">
                          <a:effectLst/>
                        </a:rPr>
                        <a:t> Bay</a:t>
                      </a:r>
                      <a:endParaRPr lang="en-ZA" sz="1600" dirty="0">
                        <a:effectLst/>
                        <a:latin typeface="Calibri"/>
                        <a:ea typeface="Calibri"/>
                        <a:cs typeface="Times New Roman"/>
                      </a:endParaRPr>
                    </a:p>
                  </a:txBody>
                  <a:tcPr marL="68580" marR="68580" marT="0" marB="0"/>
                </a:tc>
                <a:tc>
                  <a:txBody>
                    <a:bodyPr/>
                    <a:lstStyle/>
                    <a:p>
                      <a:pPr marL="342900" lvl="0" indent="-342900" algn="just">
                        <a:lnSpc>
                          <a:spcPct val="115000"/>
                        </a:lnSpc>
                        <a:spcAft>
                          <a:spcPts val="0"/>
                        </a:spcAft>
                        <a:buFont typeface="Symbol"/>
                        <a:buChar char=""/>
                      </a:pPr>
                      <a:r>
                        <a:rPr lang="en-US" sz="1600" dirty="0">
                          <a:effectLst/>
                        </a:rPr>
                        <a:t>A lease agreement extension for 9 years and 11 months approved as the application is aligned with the </a:t>
                      </a:r>
                      <a:r>
                        <a:rPr lang="en-US" sz="1600" dirty="0" err="1">
                          <a:effectLst/>
                        </a:rPr>
                        <a:t>SEDF</a:t>
                      </a:r>
                      <a:r>
                        <a:rPr lang="en-US" sz="1600" dirty="0">
                          <a:effectLst/>
                        </a:rPr>
                        <a:t>.</a:t>
                      </a:r>
                      <a:endParaRPr lang="en-ZA" sz="1600" dirty="0">
                        <a:effectLst/>
                        <a:latin typeface="Calibri"/>
                        <a:ea typeface="Calibri"/>
                        <a:cs typeface="Times New Roman"/>
                      </a:endParaRPr>
                    </a:p>
                  </a:txBody>
                  <a:tcPr marL="68580" marR="68580" marT="0" marB="0"/>
                </a:tc>
              </a:tr>
            </a:tbl>
          </a:graphicData>
        </a:graphic>
      </p:graphicFrame>
      <p:sp>
        <p:nvSpPr>
          <p:cNvPr id="2" name="Rectangle 1"/>
          <p:cNvSpPr/>
          <p:nvPr/>
        </p:nvSpPr>
        <p:spPr>
          <a:xfrm>
            <a:off x="477788" y="1872109"/>
            <a:ext cx="9793263" cy="369332"/>
          </a:xfrm>
          <a:prstGeom prst="rect">
            <a:avLst/>
          </a:prstGeom>
        </p:spPr>
        <p:txBody>
          <a:bodyPr wrap="square">
            <a:spAutoFit/>
          </a:bodyPr>
          <a:lstStyle/>
          <a:p>
            <a:r>
              <a:rPr lang="en-ZA" b="1" u="sng" dirty="0">
                <a:effectLst>
                  <a:outerShdw blurRad="38100" dist="38100" dir="2700000" algn="tl">
                    <a:srgbClr val="000000">
                      <a:alpha val="43137"/>
                    </a:srgbClr>
                  </a:outerShdw>
                </a:effectLst>
              </a:rPr>
              <a:t>DPW FOCUS IN THE MTEF PERIOD </a:t>
            </a:r>
            <a:r>
              <a:rPr lang="en-ZA" b="1" u="sng" dirty="0" smtClean="0">
                <a:effectLst>
                  <a:outerShdw blurRad="38100" dist="38100" dir="2700000" algn="tl">
                    <a:srgbClr val="000000">
                      <a:alpha val="43137"/>
                    </a:srgbClr>
                  </a:outerShdw>
                </a:effectLst>
              </a:rPr>
              <a:t>15/16-17/18</a:t>
            </a:r>
            <a:r>
              <a:rPr lang="en-US" sz="1200" kern="0" dirty="0" smtClean="0">
                <a:latin typeface="Arial" pitchFamily="34" charset="0"/>
                <a:ea typeface="SimSun" pitchFamily="2" charset="-122"/>
                <a:cs typeface="Arial" pitchFamily="34" charset="0"/>
              </a:rPr>
              <a:t>  - </a:t>
            </a:r>
            <a:r>
              <a:rPr lang="en-ZA" u="sng" dirty="0" smtClean="0">
                <a:effectLst>
                  <a:outerShdw blurRad="38100" dist="38100" dir="2700000" algn="tl">
                    <a:srgbClr val="000000">
                      <a:alpha val="43137"/>
                    </a:srgbClr>
                  </a:outerShdw>
                </a:effectLst>
                <a:latin typeface="Arial" pitchFamily="34" charset="0"/>
                <a:cs typeface="Arial" pitchFamily="34" charset="0"/>
              </a:rPr>
              <a:t>Aquaculture Leases  Awarded</a:t>
            </a:r>
            <a:endParaRPr lang="en-ZA" u="sng"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695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02222"/>
            <a:ext cx="11233248" cy="1037840"/>
          </a:xfrm>
        </p:spPr>
        <p:txBody>
          <a:bodyPr>
            <a:normAutofit/>
          </a:bodyPr>
          <a:lstStyle/>
          <a:p>
            <a:r>
              <a:rPr lang="en-ZA" sz="3600" b="1" dirty="0"/>
              <a:t>DPW Operation </a:t>
            </a:r>
            <a:r>
              <a:rPr lang="en-ZA" sz="3600" b="1" dirty="0" smtClean="0"/>
              <a:t>Phakisa : </a:t>
            </a:r>
            <a:r>
              <a:rPr lang="en-ZA" sz="3600" b="1" dirty="0"/>
              <a:t>Ocean Economy: Small Harbours Development </a:t>
            </a:r>
            <a:r>
              <a:rPr lang="en-ZA" sz="3600" b="1" dirty="0" smtClean="0"/>
              <a:t>Programme</a:t>
            </a:r>
            <a:endParaRPr lang="en-ZA" sz="3600" dirty="0"/>
          </a:p>
        </p:txBody>
      </p:sp>
      <p:sp>
        <p:nvSpPr>
          <p:cNvPr id="3" name="Content Placeholder 2"/>
          <p:cNvSpPr>
            <a:spLocks noGrp="1"/>
          </p:cNvSpPr>
          <p:nvPr>
            <p:ph idx="1"/>
          </p:nvPr>
        </p:nvSpPr>
        <p:spPr>
          <a:xfrm>
            <a:off x="765820" y="2160141"/>
            <a:ext cx="11017224" cy="5400600"/>
          </a:xfrm>
        </p:spPr>
        <p:txBody>
          <a:bodyPr>
            <a:normAutofit/>
          </a:bodyPr>
          <a:lstStyle/>
          <a:p>
            <a:pPr marL="45720" indent="0">
              <a:buNone/>
            </a:pPr>
            <a:r>
              <a:rPr lang="en-ZA" sz="2600" b="1" u="sng" dirty="0" smtClean="0">
                <a:effectLst>
                  <a:outerShdw blurRad="38100" dist="38100" dir="2700000" algn="tl">
                    <a:srgbClr val="000000">
                      <a:alpha val="43137"/>
                    </a:srgbClr>
                  </a:outerShdw>
                </a:effectLst>
              </a:rPr>
              <a:t> </a:t>
            </a:r>
            <a:endParaRPr lang="en-US" sz="2600" b="1" u="sng" kern="0" dirty="0">
              <a:solidFill>
                <a:schemeClr val="tx1"/>
              </a:solidFill>
              <a:latin typeface="Arial" pitchFamily="34" charset="0"/>
              <a:ea typeface="SimSun" pitchFamily="2" charset="-122"/>
              <a:cs typeface="Arial" pitchFamily="34" charset="0"/>
            </a:endParaRPr>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
        <p:nvSpPr>
          <p:cNvPr id="5" name="Content Placeholder 2"/>
          <p:cNvSpPr txBox="1">
            <a:spLocks/>
          </p:cNvSpPr>
          <p:nvPr/>
        </p:nvSpPr>
        <p:spPr>
          <a:xfrm>
            <a:off x="765820" y="1741488"/>
            <a:ext cx="10945216" cy="5877866"/>
          </a:xfrm>
          <a:prstGeom prst="rect">
            <a:avLst/>
          </a:prstGeom>
        </p:spPr>
        <p:txBody>
          <a:bodyPr vert="horz" lIns="91440" tIns="45720" rIns="91440" bIns="45720" rtlCol="0">
            <a:noAutofit/>
          </a:bodyPr>
          <a:lstStyle>
            <a:lvl1pPr marL="274320" indent="-228600" algn="l" defTabSz="914400" rtl="0" eaLnBrk="1" latinLnBrk="0" hangingPunct="1">
              <a:lnSpc>
                <a:spcPct val="90000"/>
              </a:lnSpc>
              <a:spcBef>
                <a:spcPts val="18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1pPr>
            <a:lvl2pPr marL="722313" indent="-357188" algn="l" defTabSz="914400" rtl="0" eaLnBrk="1" latinLnBrk="0" hangingPunct="1">
              <a:lnSpc>
                <a:spcPct val="100000"/>
              </a:lnSpc>
              <a:spcBef>
                <a:spcPts val="1000"/>
              </a:spcBef>
              <a:buClr>
                <a:schemeClr val="tx1">
                  <a:lumMod val="65000"/>
                  <a:lumOff val="35000"/>
                </a:schemeClr>
              </a:buClr>
              <a:buSzPct val="80000"/>
              <a:buFont typeface="Courier New" pitchFamily="49" charset="0"/>
              <a:buChar char="o"/>
              <a:defRPr sz="3200" kern="1200">
                <a:solidFill>
                  <a:schemeClr val="tx1">
                    <a:lumMod val="65000"/>
                    <a:lumOff val="35000"/>
                  </a:schemeClr>
                </a:solidFill>
                <a:latin typeface="+mn-lt"/>
                <a:ea typeface="+mn-ea"/>
                <a:cs typeface="+mn-cs"/>
              </a:defRPr>
            </a:lvl2pPr>
            <a:lvl3pPr marL="1069975" indent="-357188" algn="l" defTabSz="914400" rtl="0" eaLnBrk="1" latinLnBrk="0" hangingPunct="1">
              <a:lnSpc>
                <a:spcPct val="100000"/>
              </a:lnSpc>
              <a:spcBef>
                <a:spcPts val="600"/>
              </a:spcBef>
              <a:buClr>
                <a:schemeClr val="tx1">
                  <a:lumMod val="65000"/>
                  <a:lumOff val="35000"/>
                </a:schemeClr>
              </a:buClr>
              <a:buSzPct val="80000"/>
              <a:buFont typeface="Arial" pitchFamily="34" charset="0"/>
              <a:buChar char="•"/>
              <a:defRPr sz="3200" kern="1200">
                <a:solidFill>
                  <a:schemeClr val="tx1">
                    <a:lumMod val="65000"/>
                    <a:lumOff val="35000"/>
                  </a:schemeClr>
                </a:solidFill>
                <a:latin typeface="+mn-lt"/>
                <a:ea typeface="+mn-ea"/>
                <a:cs typeface="+mn-cs"/>
              </a:defRPr>
            </a:lvl3pPr>
            <a:lvl4pPr marL="960120" indent="-18288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4pPr>
            <a:lvl5pPr marL="1097280" indent="-137160" algn="l" defTabSz="914400" rtl="0" eaLnBrk="1" latinLnBrk="0" hangingPunct="1">
              <a:lnSpc>
                <a:spcPct val="90000"/>
              </a:lnSpc>
              <a:spcBef>
                <a:spcPts val="600"/>
              </a:spcBef>
              <a:buClr>
                <a:schemeClr val="tx1">
                  <a:lumMod val="65000"/>
                  <a:lumOff val="35000"/>
                </a:schemeClr>
              </a:buClr>
              <a:buSzPct val="80000"/>
              <a:buFont typeface="Arial" pitchFamily="34" charset="0"/>
              <a:buChar char="•"/>
              <a:defRPr sz="2000" kern="1200">
                <a:solidFill>
                  <a:schemeClr val="tx1">
                    <a:lumMod val="65000"/>
                    <a:lumOff val="35000"/>
                  </a:schemeClr>
                </a:solidFill>
                <a:latin typeface="+mn-lt"/>
                <a:ea typeface="+mn-ea"/>
                <a:cs typeface="+mn-cs"/>
              </a:defRPr>
            </a:lvl5pPr>
            <a:lvl6pPr marL="123444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6pPr>
            <a:lvl7pPr marL="137160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7pPr>
            <a:lvl8pPr marL="150876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8pPr>
            <a:lvl9pPr marL="1645920" indent="-137160" algn="l" defTabSz="914400" rtl="0" eaLnBrk="1" latinLnBrk="0" hangingPunct="1">
              <a:spcBef>
                <a:spcPts val="600"/>
              </a:spcBef>
              <a:buSzPct val="80000"/>
              <a:buFont typeface="Arial" pitchFamily="34" charset="0"/>
              <a:buChar char="•"/>
              <a:defRPr sz="1400" kern="1200">
                <a:solidFill>
                  <a:schemeClr val="tx1">
                    <a:lumMod val="65000"/>
                    <a:lumOff val="35000"/>
                  </a:schemeClr>
                </a:solidFill>
                <a:latin typeface="+mn-lt"/>
                <a:ea typeface="+mn-ea"/>
                <a:cs typeface="+mn-cs"/>
              </a:defRPr>
            </a:lvl9pPr>
          </a:lstStyle>
          <a:p>
            <a:pPr marL="45720" indent="0">
              <a:buFont typeface="Arial" pitchFamily="34" charset="0"/>
              <a:buNone/>
            </a:pPr>
            <a:r>
              <a:rPr lang="en-ZA" sz="2800" b="1" u="sng" dirty="0" smtClean="0">
                <a:effectLst>
                  <a:outerShdw blurRad="38100" dist="38100" dir="2700000" algn="tl">
                    <a:srgbClr val="000000">
                      <a:alpha val="43137"/>
                    </a:srgbClr>
                  </a:outerShdw>
                </a:effectLst>
              </a:rPr>
              <a:t>Infrastructure projects completed in </a:t>
            </a:r>
            <a:r>
              <a:rPr lang="en-ZA" sz="2800" b="1" u="sng" dirty="0" smtClean="0">
                <a:effectLst>
                  <a:outerShdw blurRad="38100" dist="38100" dir="2700000" algn="tl">
                    <a:srgbClr val="000000">
                      <a:alpha val="43137"/>
                    </a:srgbClr>
                  </a:outerShdw>
                </a:effectLst>
              </a:rPr>
              <a:t>Lamberts Bay, </a:t>
            </a:r>
            <a:r>
              <a:rPr lang="en-ZA" sz="2800" b="1" u="sng" dirty="0" smtClean="0">
                <a:effectLst>
                  <a:outerShdw blurRad="38100" dist="38100" dir="2700000" algn="tl">
                    <a:srgbClr val="000000">
                      <a:alpha val="43137"/>
                    </a:srgbClr>
                  </a:outerShdw>
                </a:effectLst>
              </a:rPr>
              <a:t>Gordons </a:t>
            </a:r>
            <a:r>
              <a:rPr lang="en-ZA" sz="2800" b="1" u="sng" dirty="0" smtClean="0">
                <a:effectLst>
                  <a:outerShdw blurRad="38100" dist="38100" dir="2700000" algn="tl">
                    <a:srgbClr val="000000">
                      <a:alpha val="43137"/>
                    </a:srgbClr>
                  </a:outerShdw>
                </a:effectLst>
              </a:rPr>
              <a:t>Bay and </a:t>
            </a:r>
            <a:r>
              <a:rPr lang="en-ZA" sz="2800" b="1" u="sng" dirty="0" smtClean="0">
                <a:effectLst>
                  <a:outerShdw blurRad="38100" dist="38100" dir="2700000" algn="tl">
                    <a:srgbClr val="000000">
                      <a:alpha val="43137"/>
                    </a:srgbClr>
                  </a:outerShdw>
                </a:effectLst>
              </a:rPr>
              <a:t>Still </a:t>
            </a:r>
            <a:r>
              <a:rPr lang="en-ZA" sz="2800" b="1" u="sng" dirty="0" smtClean="0">
                <a:effectLst>
                  <a:outerShdw blurRad="38100" dist="38100" dir="2700000" algn="tl">
                    <a:srgbClr val="000000">
                      <a:alpha val="43137"/>
                    </a:srgbClr>
                  </a:outerShdw>
                </a:effectLst>
              </a:rPr>
              <a:t>Bay (</a:t>
            </a:r>
            <a:r>
              <a:rPr lang="en-ZA" sz="2800" b="1" u="sng" dirty="0" err="1" smtClean="0">
                <a:effectLst>
                  <a:outerShdw blurRad="38100" dist="38100" dir="2700000" algn="tl">
                    <a:srgbClr val="000000">
                      <a:alpha val="43137"/>
                    </a:srgbClr>
                  </a:outerShdw>
                </a:effectLst>
              </a:rPr>
              <a:t>Stilbaai</a:t>
            </a:r>
            <a:r>
              <a:rPr lang="en-ZA" sz="2800" b="1" u="sng" dirty="0" smtClean="0">
                <a:effectLst>
                  <a:outerShdw blurRad="38100" dist="38100" dir="2700000" algn="tl">
                    <a:srgbClr val="000000">
                      <a:alpha val="43137"/>
                    </a:srgbClr>
                  </a:outerShdw>
                </a:effectLst>
              </a:rPr>
              <a:t>): </a:t>
            </a:r>
            <a:r>
              <a:rPr lang="en-ZA" sz="2800" b="1" u="sng" dirty="0" smtClean="0">
                <a:effectLst>
                  <a:outerShdw blurRad="38100" dist="38100" dir="2700000" algn="tl">
                    <a:srgbClr val="000000">
                      <a:alpha val="43137"/>
                    </a:srgbClr>
                  </a:outerShdw>
                </a:effectLst>
              </a:rPr>
              <a:t>2012-2014</a:t>
            </a:r>
          </a:p>
          <a:p>
            <a:r>
              <a:rPr lang="en-ZA" sz="2400" b="1" dirty="0">
                <a:effectLst>
                  <a:outerShdw blurRad="38100" dist="38100" dir="2700000" algn="tl">
                    <a:srgbClr val="000000">
                      <a:alpha val="43137"/>
                    </a:srgbClr>
                  </a:outerShdw>
                </a:effectLst>
              </a:rPr>
              <a:t>Scope:</a:t>
            </a:r>
          </a:p>
          <a:p>
            <a:pPr lvl="1" algn="just"/>
            <a:r>
              <a:rPr lang="en-ZA" sz="2400" dirty="0"/>
              <a:t>Repair and Maintenance Programme of Civil Works, Infrastructure, Buildings and Electrical Installation.</a:t>
            </a:r>
          </a:p>
          <a:p>
            <a:pPr lvl="1" algn="just"/>
            <a:r>
              <a:rPr lang="en-ZA" sz="2400" dirty="0"/>
              <a:t>Repair and Renovation of all </a:t>
            </a:r>
            <a:r>
              <a:rPr lang="en-ZA" sz="2400" dirty="0" smtClean="0"/>
              <a:t>State-owned </a:t>
            </a:r>
            <a:r>
              <a:rPr lang="en-ZA" sz="2400" dirty="0"/>
              <a:t>properties within the Harbours.  Administrative Blocks, Public Ablutions, Civil Works, (e.g. drainage), break water walls, Staff Dwellings, roads and parking within the Harbour </a:t>
            </a:r>
            <a:r>
              <a:rPr lang="en-ZA" sz="2400" dirty="0" smtClean="0"/>
              <a:t>and </a:t>
            </a:r>
            <a:r>
              <a:rPr lang="en-ZA" sz="2400" dirty="0"/>
              <a:t>Getty’s</a:t>
            </a:r>
            <a:r>
              <a:rPr lang="en-ZA" sz="2400" dirty="0" smtClean="0"/>
              <a:t>.</a:t>
            </a:r>
          </a:p>
          <a:p>
            <a:pPr algn="just"/>
            <a:r>
              <a:rPr lang="en-ZA" sz="2400" b="1" dirty="0" smtClean="0">
                <a:effectLst>
                  <a:outerShdw blurRad="38100" dist="38100" dir="2700000" algn="tl">
                    <a:srgbClr val="000000">
                      <a:alpha val="43137"/>
                    </a:srgbClr>
                  </a:outerShdw>
                </a:effectLst>
              </a:rPr>
              <a:t>Scope:</a:t>
            </a:r>
          </a:p>
          <a:p>
            <a:pPr lvl="1" algn="just"/>
            <a:r>
              <a:rPr lang="en-ZA" sz="2400" dirty="0" smtClean="0"/>
              <a:t>Repair </a:t>
            </a:r>
            <a:r>
              <a:rPr lang="en-ZA" sz="2400" dirty="0"/>
              <a:t>and maintenance to the slipways and mechanical installations.  Repairs to winch and drive gear, cables, electrical controls, concrete support structures, tracks and track support structures.</a:t>
            </a:r>
          </a:p>
          <a:p>
            <a:endParaRPr lang="en-ZA" sz="2400" dirty="0">
              <a:effectLst>
                <a:outerShdw blurRad="38100" dist="38100" dir="2700000" algn="tl">
                  <a:srgbClr val="000000">
                    <a:alpha val="43137"/>
                  </a:srgbClr>
                </a:outerShdw>
              </a:effectLst>
            </a:endParaRPr>
          </a:p>
          <a:p>
            <a:endParaRPr lang="en-ZA"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0097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62" y="402222"/>
            <a:ext cx="10572824" cy="1109848"/>
          </a:xfrm>
        </p:spPr>
        <p:txBody>
          <a:bodyPr>
            <a:normAutofit/>
          </a:bodyPr>
          <a:lstStyle/>
          <a:p>
            <a:r>
              <a:rPr lang="en-ZA" sz="3600" b="1" kern="1200" dirty="0" smtClean="0">
                <a:solidFill>
                  <a:schemeClr val="bg1"/>
                </a:solidFill>
                <a:effectLst/>
              </a:rPr>
              <a:t>DPW Operation Phakisa: Ocean Economy: Small Harbours Development Programme</a:t>
            </a:r>
            <a:endParaRPr lang="en-ZA" sz="3600" dirty="0"/>
          </a:p>
        </p:txBody>
      </p:sp>
      <p:sp>
        <p:nvSpPr>
          <p:cNvPr id="3" name="Content Placeholder 2"/>
          <p:cNvSpPr>
            <a:spLocks noGrp="1"/>
          </p:cNvSpPr>
          <p:nvPr>
            <p:ph idx="1"/>
          </p:nvPr>
        </p:nvSpPr>
        <p:spPr>
          <a:xfrm>
            <a:off x="736562" y="2034365"/>
            <a:ext cx="11046482" cy="5280466"/>
          </a:xfrm>
        </p:spPr>
        <p:txBody>
          <a:bodyPr>
            <a:normAutofit/>
          </a:bodyPr>
          <a:lstStyle/>
          <a:p>
            <a:pPr marL="45720" indent="0">
              <a:buNone/>
            </a:pPr>
            <a:r>
              <a:rPr lang="en-ZA" sz="3300" b="1" u="sng" dirty="0" smtClean="0">
                <a:effectLst>
                  <a:outerShdw blurRad="38100" dist="38100" dir="2700000" algn="tl">
                    <a:srgbClr val="000000">
                      <a:alpha val="43137"/>
                    </a:srgbClr>
                  </a:outerShdw>
                </a:effectLst>
              </a:rPr>
              <a:t>Proclamation of small harbours</a:t>
            </a:r>
          </a:p>
          <a:p>
            <a:pPr algn="just"/>
            <a:r>
              <a:rPr lang="en-ZA" sz="2400" dirty="0"/>
              <a:t>DAFF has developed </a:t>
            </a:r>
            <a:r>
              <a:rPr lang="en-ZA" sz="2400" dirty="0" smtClean="0"/>
              <a:t>a process </a:t>
            </a:r>
            <a:r>
              <a:rPr lang="en-ZA" sz="2400" dirty="0"/>
              <a:t>and road map to undertake </a:t>
            </a:r>
            <a:r>
              <a:rPr lang="en-ZA" sz="2400" dirty="0" smtClean="0"/>
              <a:t>the proclamation </a:t>
            </a:r>
            <a:r>
              <a:rPr lang="en-ZA" sz="2400" dirty="0"/>
              <a:t>of small harbours in conjunction with DPW, DEA, etc. </a:t>
            </a:r>
            <a:endParaRPr lang="en-ZA" sz="2400" dirty="0" smtClean="0"/>
          </a:p>
          <a:p>
            <a:pPr algn="just"/>
            <a:r>
              <a:rPr lang="en-ZA" sz="2400" dirty="0" smtClean="0"/>
              <a:t>The process is deemed </a:t>
            </a:r>
            <a:r>
              <a:rPr lang="en-ZA" sz="2400" dirty="0"/>
              <a:t>to take between 6 and 12 months to complete</a:t>
            </a:r>
            <a:r>
              <a:rPr lang="en-ZA" sz="2400" dirty="0" smtClean="0"/>
              <a:t>.</a:t>
            </a:r>
          </a:p>
          <a:p>
            <a:pPr algn="just"/>
            <a:r>
              <a:rPr lang="en-ZA" sz="2400" dirty="0"/>
              <a:t>Port Alfred, Cape St Francis, </a:t>
            </a:r>
            <a:r>
              <a:rPr lang="en-ZA" sz="2400" dirty="0" err="1"/>
              <a:t>Hondeklipbaai</a:t>
            </a:r>
            <a:r>
              <a:rPr lang="en-ZA" sz="2400" dirty="0"/>
              <a:t>, Port Shepstone, Port </a:t>
            </a:r>
            <a:r>
              <a:rPr lang="en-ZA" sz="2400" dirty="0" err="1"/>
              <a:t>Grosvernor</a:t>
            </a:r>
            <a:r>
              <a:rPr lang="en-ZA" sz="2400" dirty="0"/>
              <a:t> and Port </a:t>
            </a:r>
            <a:r>
              <a:rPr lang="en-ZA" sz="2400" dirty="0" smtClean="0"/>
              <a:t>Edward harbours identified as the initial list of small harbours to be proclaimed and to be followed by others on the coastline.</a:t>
            </a:r>
            <a:endParaRPr lang="en-ZA" sz="2400" dirty="0"/>
          </a:p>
          <a:p>
            <a:endParaRPr lang="en-ZA" sz="3300" dirty="0"/>
          </a:p>
          <a:p>
            <a:pPr marL="45720" indent="0">
              <a:buNone/>
            </a:pPr>
            <a:endParaRPr lang="en-ZA" sz="3300" b="1" u="sng" dirty="0">
              <a:effectLst>
                <a:outerShdw blurRad="38100" dist="38100" dir="2700000" algn="tl">
                  <a:srgbClr val="000000">
                    <a:alpha val="43137"/>
                  </a:srgbClr>
                </a:outerShdw>
              </a:effectLst>
            </a:endParaRPr>
          </a:p>
          <a:p>
            <a:pPr marL="45720" indent="0">
              <a:buNone/>
            </a:pPr>
            <a:endParaRPr lang="en-ZA" dirty="0" smtClean="0">
              <a:effectLst>
                <a:outerShdw blurRad="38100" dist="38100" dir="2700000" algn="tl">
                  <a:srgbClr val="000000">
                    <a:alpha val="43137"/>
                  </a:srgbClr>
                </a:outerShdw>
              </a:effectLst>
            </a:endParaRPr>
          </a:p>
          <a:p>
            <a:endParaRPr lang="en-ZA"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74524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562" y="402222"/>
            <a:ext cx="10572824" cy="1109847"/>
          </a:xfrm>
        </p:spPr>
        <p:txBody>
          <a:bodyPr/>
          <a:lstStyle/>
          <a:p>
            <a:r>
              <a:rPr lang="en-ZA" b="1" dirty="0" smtClean="0"/>
              <a:t>Table Of Contents</a:t>
            </a:r>
            <a:endParaRPr lang="en-ZA" b="1" dirty="0"/>
          </a:p>
        </p:txBody>
      </p:sp>
      <p:sp>
        <p:nvSpPr>
          <p:cNvPr id="3" name="Content Placeholder 2"/>
          <p:cNvSpPr>
            <a:spLocks noGrp="1"/>
          </p:cNvSpPr>
          <p:nvPr>
            <p:ph idx="1"/>
          </p:nvPr>
        </p:nvSpPr>
        <p:spPr>
          <a:xfrm>
            <a:off x="736562" y="2376165"/>
            <a:ext cx="10572824" cy="5280466"/>
          </a:xfrm>
        </p:spPr>
        <p:txBody>
          <a:bodyPr/>
          <a:lstStyle/>
          <a:p>
            <a:pPr algn="just"/>
            <a:r>
              <a:rPr lang="en-ZA" b="1" dirty="0" smtClean="0"/>
              <a:t>Introduction to </a:t>
            </a:r>
            <a:r>
              <a:rPr lang="en-ZA" b="1" dirty="0"/>
              <a:t>O</a:t>
            </a:r>
            <a:r>
              <a:rPr lang="en-ZA" b="1" dirty="0" smtClean="0"/>
              <a:t>peration Phakisa: Ocean Economy.</a:t>
            </a:r>
          </a:p>
          <a:p>
            <a:pPr algn="just"/>
            <a:r>
              <a:rPr lang="en-ZA" b="1" dirty="0" smtClean="0"/>
              <a:t>Small Harbours in the context of Operation Phakisa: Ocean Economy.</a:t>
            </a:r>
          </a:p>
          <a:p>
            <a:pPr algn="just"/>
            <a:r>
              <a:rPr lang="en-ZA" b="1" dirty="0" smtClean="0"/>
              <a:t>DPW Operation Phakisa: Small Harbours Development Programme.</a:t>
            </a:r>
          </a:p>
          <a:p>
            <a:endParaRPr lang="en-ZA" dirty="0" smtClean="0"/>
          </a:p>
          <a:p>
            <a:endParaRPr lang="en-ZA" dirty="0" smtClean="0"/>
          </a:p>
          <a:p>
            <a:pPr marL="45720" indent="0">
              <a:buNone/>
            </a:pPr>
            <a:endParaRPr lang="en-ZA" dirty="0"/>
          </a:p>
        </p:txBody>
      </p:sp>
      <p:sp>
        <p:nvSpPr>
          <p:cNvPr id="4" name="Footer Placeholder 3"/>
          <p:cNvSpPr>
            <a:spLocks noGrp="1"/>
          </p:cNvSpPr>
          <p:nvPr>
            <p:ph type="ftr" sz="quarter" idx="11"/>
          </p:nvPr>
        </p:nvSpPr>
        <p:spPr/>
        <p:txBody>
          <a:bodyPr/>
          <a:lstStyle/>
          <a:p>
            <a:r>
              <a:rPr lang="en-GB" dirty="0" smtClean="0">
                <a:solidFill>
                  <a:schemeClr val="accent1"/>
                </a:solidFill>
              </a:rPr>
              <a:t>PW Portfolio Committee – 2016/03/01</a:t>
            </a:r>
            <a:endParaRPr lang="en-GB" dirty="0">
              <a:solidFill>
                <a:schemeClr val="accent1"/>
              </a:solidFill>
            </a:endParaRPr>
          </a:p>
        </p:txBody>
      </p:sp>
    </p:spTree>
    <p:extLst>
      <p:ext uri="{BB962C8B-B14F-4D97-AF65-F5344CB8AC3E}">
        <p14:creationId xmlns:p14="http://schemas.microsoft.com/office/powerpoint/2010/main" val="168275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52" y="3606001"/>
            <a:ext cx="8686801" cy="4708962"/>
          </a:xfrm>
        </p:spPr>
        <p:txBody>
          <a:bodyPr>
            <a:normAutofit/>
          </a:bodyPr>
          <a:lstStyle/>
          <a:p>
            <a:pPr>
              <a:lnSpc>
                <a:spcPct val="100000"/>
              </a:lnSpc>
              <a:spcBef>
                <a:spcPts val="1000"/>
              </a:spcBef>
            </a:pPr>
            <a:r>
              <a:rPr lang="en-GB" sz="1400" dirty="0" smtClean="0">
                <a:effectLst>
                  <a:outerShdw blurRad="38100" dist="38100" dir="2700000" algn="tl">
                    <a:srgbClr val="000000">
                      <a:alpha val="43137"/>
                    </a:srgbClr>
                  </a:outerShdw>
                </a:effectLst>
              </a:rPr>
              <a:t>National Department of Public Works (NDPW)</a:t>
            </a:r>
          </a:p>
          <a:p>
            <a:pPr>
              <a:lnSpc>
                <a:spcPct val="100000"/>
              </a:lnSpc>
              <a:spcBef>
                <a:spcPts val="1000"/>
              </a:spcBef>
            </a:pPr>
            <a:r>
              <a:rPr lang="en-GB" sz="1400" dirty="0" smtClean="0">
                <a:effectLst>
                  <a:outerShdw blurRad="38100" dist="38100" dir="2700000" algn="tl">
                    <a:srgbClr val="000000">
                      <a:alpha val="43137"/>
                    </a:srgbClr>
                  </a:outerShdw>
                </a:effectLst>
              </a:rPr>
              <a:t>Head Office: Public Works</a:t>
            </a:r>
            <a:br>
              <a:rPr lang="en-GB" sz="1400" dirty="0" smtClean="0">
                <a:effectLst>
                  <a:outerShdw blurRad="38100" dist="38100" dir="2700000" algn="tl">
                    <a:srgbClr val="000000">
                      <a:alpha val="43137"/>
                    </a:srgbClr>
                  </a:outerShdw>
                </a:effectLst>
              </a:rPr>
            </a:br>
            <a:r>
              <a:rPr lang="en-GB" sz="1400" dirty="0" smtClean="0">
                <a:effectLst>
                  <a:outerShdw blurRad="38100" dist="38100" dir="2700000" algn="tl">
                    <a:srgbClr val="000000">
                      <a:alpha val="43137"/>
                    </a:srgbClr>
                  </a:outerShdw>
                </a:effectLst>
              </a:rPr>
              <a:t>CGO Building</a:t>
            </a:r>
            <a:br>
              <a:rPr lang="en-GB" sz="1400" dirty="0" smtClean="0">
                <a:effectLst>
                  <a:outerShdw blurRad="38100" dist="38100" dir="2700000" algn="tl">
                    <a:srgbClr val="000000">
                      <a:alpha val="43137"/>
                    </a:srgbClr>
                  </a:outerShdw>
                </a:effectLst>
              </a:rPr>
            </a:br>
            <a:r>
              <a:rPr lang="en-GB" sz="1400" dirty="0" err="1" smtClean="0">
                <a:effectLst>
                  <a:outerShdw blurRad="38100" dist="38100" dir="2700000" algn="tl">
                    <a:srgbClr val="000000">
                      <a:alpha val="43137"/>
                    </a:srgbClr>
                  </a:outerShdw>
                </a:effectLst>
              </a:rPr>
              <a:t>Cnr</a:t>
            </a:r>
            <a:r>
              <a:rPr lang="en-GB" sz="1400" dirty="0" smtClean="0">
                <a:effectLst>
                  <a:outerShdw blurRad="38100" dist="38100" dir="2700000" algn="tl">
                    <a:srgbClr val="000000">
                      <a:alpha val="43137"/>
                    </a:srgbClr>
                  </a:outerShdw>
                </a:effectLst>
              </a:rPr>
              <a:t> </a:t>
            </a:r>
            <a:r>
              <a:rPr lang="en-GB" sz="1400" dirty="0" err="1" smtClean="0">
                <a:effectLst>
                  <a:outerShdw blurRad="38100" dist="38100" dir="2700000" algn="tl">
                    <a:srgbClr val="000000">
                      <a:alpha val="43137"/>
                    </a:srgbClr>
                  </a:outerShdw>
                </a:effectLst>
              </a:rPr>
              <a:t>Bosman</a:t>
            </a:r>
            <a:r>
              <a:rPr lang="en-GB" sz="1400" dirty="0" smtClean="0">
                <a:effectLst>
                  <a:outerShdw blurRad="38100" dist="38100" dir="2700000" algn="tl">
                    <a:srgbClr val="000000">
                      <a:alpha val="43137"/>
                    </a:srgbClr>
                  </a:outerShdw>
                </a:effectLst>
              </a:rPr>
              <a:t> and </a:t>
            </a:r>
            <a:r>
              <a:rPr lang="en-GB" sz="1400" dirty="0" err="1" smtClean="0">
                <a:effectLst>
                  <a:outerShdw blurRad="38100" dist="38100" dir="2700000" algn="tl">
                    <a:srgbClr val="000000">
                      <a:alpha val="43137"/>
                    </a:srgbClr>
                  </a:outerShdw>
                </a:effectLst>
              </a:rPr>
              <a:t>Madiba</a:t>
            </a:r>
            <a:r>
              <a:rPr lang="en-GB" sz="1400" dirty="0" smtClean="0">
                <a:effectLst>
                  <a:outerShdw blurRad="38100" dist="38100" dir="2700000" algn="tl">
                    <a:srgbClr val="000000">
                      <a:alpha val="43137"/>
                    </a:srgbClr>
                  </a:outerShdw>
                </a:effectLst>
              </a:rPr>
              <a:t/>
            </a:r>
            <a:br>
              <a:rPr lang="en-GB" sz="1400" dirty="0" smtClean="0">
                <a:effectLst>
                  <a:outerShdw blurRad="38100" dist="38100" dir="2700000" algn="tl">
                    <a:srgbClr val="000000">
                      <a:alpha val="43137"/>
                    </a:srgbClr>
                  </a:outerShdw>
                </a:effectLst>
              </a:rPr>
            </a:br>
            <a:r>
              <a:rPr lang="en-GB" sz="1400" dirty="0" smtClean="0">
                <a:effectLst>
                  <a:outerShdw blurRad="38100" dist="38100" dir="2700000" algn="tl">
                    <a:srgbClr val="000000">
                      <a:alpha val="43137"/>
                    </a:srgbClr>
                  </a:outerShdw>
                </a:effectLst>
              </a:rPr>
              <a:t>Pretoria Central</a:t>
            </a:r>
            <a:br>
              <a:rPr lang="en-GB" sz="1400" dirty="0" smtClean="0">
                <a:effectLst>
                  <a:outerShdw blurRad="38100" dist="38100" dir="2700000" algn="tl">
                    <a:srgbClr val="000000">
                      <a:alpha val="43137"/>
                    </a:srgbClr>
                  </a:outerShdw>
                </a:effectLst>
              </a:rPr>
            </a:br>
            <a:r>
              <a:rPr lang="en-GB" sz="1400" dirty="0" smtClean="0">
                <a:effectLst>
                  <a:outerShdw blurRad="38100" dist="38100" dir="2700000" algn="tl">
                    <a:srgbClr val="000000">
                      <a:alpha val="43137"/>
                    </a:srgbClr>
                  </a:outerShdw>
                </a:effectLst>
              </a:rPr>
              <a:t>Private Bag X65</a:t>
            </a:r>
            <a:br>
              <a:rPr lang="en-GB" sz="1400" dirty="0" smtClean="0">
                <a:effectLst>
                  <a:outerShdw blurRad="38100" dist="38100" dir="2700000" algn="tl">
                    <a:srgbClr val="000000">
                      <a:alpha val="43137"/>
                    </a:srgbClr>
                  </a:outerShdw>
                </a:effectLst>
              </a:rPr>
            </a:br>
            <a:r>
              <a:rPr lang="en-GB" sz="1400" dirty="0" smtClean="0">
                <a:effectLst>
                  <a:outerShdw blurRad="38100" dist="38100" dir="2700000" algn="tl">
                    <a:srgbClr val="000000">
                      <a:alpha val="43137"/>
                    </a:srgbClr>
                  </a:outerShdw>
                </a:effectLst>
              </a:rPr>
              <a:t>Pretoria</a:t>
            </a:r>
            <a:br>
              <a:rPr lang="en-GB" sz="1400" dirty="0" smtClean="0">
                <a:effectLst>
                  <a:outerShdw blurRad="38100" dist="38100" dir="2700000" algn="tl">
                    <a:srgbClr val="000000">
                      <a:alpha val="43137"/>
                    </a:srgbClr>
                  </a:outerShdw>
                </a:effectLst>
              </a:rPr>
            </a:br>
            <a:r>
              <a:rPr lang="en-GB" sz="1400" dirty="0" smtClean="0">
                <a:effectLst>
                  <a:outerShdw blurRad="38100" dist="38100" dir="2700000" algn="tl">
                    <a:srgbClr val="000000">
                      <a:alpha val="43137"/>
                    </a:srgbClr>
                  </a:outerShdw>
                </a:effectLst>
              </a:rPr>
              <a:t>0001</a:t>
            </a:r>
          </a:p>
          <a:p>
            <a:pPr>
              <a:lnSpc>
                <a:spcPct val="100000"/>
              </a:lnSpc>
              <a:spcBef>
                <a:spcPts val="1000"/>
              </a:spcBef>
            </a:pPr>
            <a:r>
              <a:rPr lang="en-GB" sz="1400" dirty="0" smtClean="0">
                <a:effectLst>
                  <a:outerShdw blurRad="38100" dist="38100" dir="2700000" algn="tl">
                    <a:srgbClr val="000000">
                      <a:alpha val="43137"/>
                    </a:srgbClr>
                  </a:outerShdw>
                </a:effectLst>
              </a:rPr>
              <a:t>Website: http://www.publicworks.gov.za </a:t>
            </a:r>
          </a:p>
          <a:p>
            <a:endParaRPr lang="en-GB" sz="1400" dirty="0"/>
          </a:p>
        </p:txBody>
      </p:sp>
      <p:sp>
        <p:nvSpPr>
          <p:cNvPr id="6" name="Title 1"/>
          <p:cNvSpPr txBox="1">
            <a:spLocks/>
          </p:cNvSpPr>
          <p:nvPr/>
        </p:nvSpPr>
        <p:spPr>
          <a:xfrm>
            <a:off x="5951536" y="3677439"/>
            <a:ext cx="6237289" cy="2133600"/>
          </a:xfrm>
          <a:prstGeom prst="rect">
            <a:avLst/>
          </a:prstGeom>
          <a:solidFill>
            <a:schemeClr val="accent5"/>
          </a:solid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marL="0" marR="0" lvl="1" indent="0" defTabSz="914400" rtl="0" eaLnBrk="1" fontAlgn="auto" latinLnBrk="0" hangingPunct="1">
              <a:lnSpc>
                <a:spcPct val="95000"/>
              </a:lnSpc>
              <a:spcBef>
                <a:spcPct val="0"/>
              </a:spcBef>
              <a:spcAft>
                <a:spcPts val="0"/>
              </a:spcAft>
              <a:buClrTx/>
              <a:buSzTx/>
              <a:buFontTx/>
              <a:buNone/>
              <a:tabLst/>
              <a:defRPr/>
            </a:pPr>
            <a:r>
              <a:rPr kumimoji="0" lang="en-US" sz="3200" b="1" i="0" u="none" strike="noStrike" kern="0" cap="none" spc="0" normalizeH="0" baseline="0" noProof="0" dirty="0" smtClean="0">
                <a:ln>
                  <a:noFill/>
                </a:ln>
                <a:solidFill>
                  <a:schemeClr val="bg1"/>
                </a:solidFill>
                <a:effectLst>
                  <a:reflection blurRad="6350" stA="60000" endA="900" endPos="58000" dir="5400000" sy="-100000" algn="bl" rotWithShape="0"/>
                </a:effectLst>
                <a:uLnTx/>
                <a:uFillTx/>
              </a:rPr>
              <a:t>   THANK YOU</a:t>
            </a:r>
            <a:endParaRPr kumimoji="0" lang="en-ZA" sz="3200" b="1" i="0" u="none" strike="noStrike" kern="0" cap="none" spc="0" normalizeH="0" baseline="0" noProof="0" dirty="0" smtClean="0">
              <a:ln w="1905"/>
              <a:solidFill>
                <a:schemeClr val="bg1"/>
              </a:solidFill>
              <a:effectLst>
                <a:reflection blurRad="6350" stA="60000" endA="900" endPos="58000" dir="5400000" sy="-100000" algn="bl" rotWithShape="0"/>
              </a:effectLst>
              <a:uLnTx/>
              <a:uFillTx/>
              <a:cs typeface="Arial" charset="0"/>
            </a:endParaRPr>
          </a:p>
        </p:txBody>
      </p:sp>
      <p:pic>
        <p:nvPicPr>
          <p:cNvPr id="9" name="Picture 4" descr="C:\Users\Nkululeko Mahlangu\Pictures\image_logoepwp.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500" y="6264597"/>
            <a:ext cx="3424086" cy="10801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20yrs-Logo-final-approved-by-Cabinet-659x740.jpg"/>
          <p:cNvPicPr>
            <a:picLocks noChangeAspect="1"/>
          </p:cNvPicPr>
          <p:nvPr/>
        </p:nvPicPr>
        <p:blipFill>
          <a:blip r:embed="rId3" cstate="print"/>
          <a:stretch>
            <a:fillRect/>
          </a:stretch>
        </p:blipFill>
        <p:spPr>
          <a:xfrm>
            <a:off x="5880097" y="6249207"/>
            <a:ext cx="990751" cy="1111452"/>
          </a:xfrm>
          <a:prstGeom prst="rect">
            <a:avLst/>
          </a:prstGeom>
        </p:spPr>
      </p:pic>
      <p:sp>
        <p:nvSpPr>
          <p:cNvPr id="11" name="Title 1"/>
          <p:cNvSpPr>
            <a:spLocks noGrp="1"/>
          </p:cNvSpPr>
          <p:nvPr>
            <p:ph type="title"/>
          </p:nvPr>
        </p:nvSpPr>
        <p:spPr>
          <a:xfrm>
            <a:off x="736562" y="402222"/>
            <a:ext cx="10572824" cy="1181856"/>
          </a:xfrm>
        </p:spPr>
        <p:txBody>
          <a:bodyPr>
            <a:normAutofit/>
          </a:bodyPr>
          <a:lstStyle/>
          <a:p>
            <a:pPr marL="895350" indent="-895350"/>
            <a:r>
              <a:rPr lang="en-ZA" b="1" dirty="0" smtClean="0">
                <a:effectLst>
                  <a:outerShdw blurRad="38100" dist="38100" dir="2700000" algn="tl">
                    <a:srgbClr val="000000">
                      <a:alpha val="43137"/>
                    </a:srgbClr>
                  </a:outerShdw>
                </a:effectLst>
              </a:rPr>
              <a:t>END</a:t>
            </a:r>
            <a:endParaRPr lang="en-GB" sz="2200" b="1" dirty="0">
              <a:effectLst>
                <a:outerShdw blurRad="38100" dist="38100" dir="2700000" algn="tl">
                  <a:srgbClr val="000000">
                    <a:alpha val="43137"/>
                  </a:srgbClr>
                </a:outerShdw>
              </a:effectLst>
            </a:endParaRPr>
          </a:p>
        </p:txBody>
      </p:sp>
      <p:sp>
        <p:nvSpPr>
          <p:cNvPr id="2" name="Footer Placeholder 1"/>
          <p:cNvSpPr>
            <a:spLocks noGrp="1"/>
          </p:cNvSpPr>
          <p:nvPr>
            <p:ph type="ftr" sz="quarter" idx="11"/>
          </p:nvPr>
        </p:nvSpPr>
        <p:spPr/>
        <p:txBody>
          <a:bodyPr/>
          <a:lstStyle/>
          <a:p>
            <a:endParaRPr lang="en-US" dirty="0">
              <a:solidFill>
                <a:schemeClr val="accent1"/>
              </a:solidFill>
            </a:endParaRPr>
          </a:p>
          <a:p>
            <a:endParaRPr lang="en-US" dirty="0" smtClean="0">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3200" b="1" dirty="0"/>
              <a:t>Introduction of Operation Phakisa: Ocean Economy</a:t>
            </a:r>
            <a:r>
              <a:rPr lang="en-ZA" sz="3200" dirty="0"/>
              <a:t/>
            </a:r>
            <a:br>
              <a:rPr lang="en-ZA" sz="3200" dirty="0"/>
            </a:br>
            <a:endParaRPr lang="en-ZA" sz="3200" dirty="0"/>
          </a:p>
        </p:txBody>
      </p:sp>
      <p:sp>
        <p:nvSpPr>
          <p:cNvPr id="3" name="Content Placeholder 2"/>
          <p:cNvSpPr>
            <a:spLocks noGrp="1"/>
          </p:cNvSpPr>
          <p:nvPr>
            <p:ph idx="1"/>
          </p:nvPr>
        </p:nvSpPr>
        <p:spPr>
          <a:xfrm>
            <a:off x="909836" y="2232149"/>
            <a:ext cx="10729192" cy="5082682"/>
          </a:xfrm>
        </p:spPr>
        <p:txBody>
          <a:bodyPr>
            <a:normAutofit fontScale="85000" lnSpcReduction="20000"/>
          </a:bodyPr>
          <a:lstStyle/>
          <a:p>
            <a:pPr marL="45720" indent="0">
              <a:buNone/>
            </a:pPr>
            <a:r>
              <a:rPr lang="en-ZA" sz="4000" b="1" u="sng" dirty="0" smtClean="0">
                <a:effectLst>
                  <a:outerShdw blurRad="38100" dist="38100" dir="2700000" algn="tl">
                    <a:srgbClr val="000000">
                      <a:alpha val="43137"/>
                    </a:srgbClr>
                  </a:outerShdw>
                </a:effectLst>
              </a:rPr>
              <a:t>OPERATION PHAKISA</a:t>
            </a:r>
            <a:endParaRPr lang="en-ZA" sz="4000" u="sng" dirty="0" smtClean="0">
              <a:effectLst>
                <a:outerShdw blurRad="38100" dist="38100" dir="2700000" algn="tl">
                  <a:srgbClr val="000000">
                    <a:alpha val="43137"/>
                  </a:srgbClr>
                </a:outerShdw>
              </a:effectLst>
            </a:endParaRPr>
          </a:p>
          <a:p>
            <a:pPr algn="just"/>
            <a:r>
              <a:rPr lang="en-ZA" dirty="0" smtClean="0">
                <a:effectLst>
                  <a:outerShdw blurRad="38100" dist="38100" dir="2700000" algn="tl">
                    <a:srgbClr val="000000">
                      <a:alpha val="43137"/>
                    </a:srgbClr>
                  </a:outerShdw>
                </a:effectLst>
              </a:rPr>
              <a:t>T</a:t>
            </a:r>
            <a:r>
              <a:rPr lang="en-ZA" dirty="0" smtClean="0"/>
              <a:t>he </a:t>
            </a:r>
            <a:r>
              <a:rPr lang="en-ZA" dirty="0"/>
              <a:t>Operation Phakisa approach aims at fast-tracking implementation through rigorous monitoring and issue resolution. </a:t>
            </a:r>
            <a:endParaRPr lang="en-ZA" dirty="0" smtClean="0"/>
          </a:p>
          <a:p>
            <a:pPr algn="just"/>
            <a:r>
              <a:rPr lang="en-ZA" dirty="0" smtClean="0"/>
              <a:t> </a:t>
            </a:r>
            <a:r>
              <a:rPr lang="en-ZA" dirty="0"/>
              <a:t>It also places great emphasis to public accountability.</a:t>
            </a:r>
          </a:p>
          <a:p>
            <a:pPr algn="just"/>
            <a:r>
              <a:rPr lang="en-ZA" dirty="0" smtClean="0"/>
              <a:t>It is </a:t>
            </a:r>
            <a:r>
              <a:rPr lang="en-ZA" dirty="0"/>
              <a:t>very specific in its focus on multi-sector involvement in planning and implementation related to complex national development challenges requiring unconventional solutions. </a:t>
            </a:r>
            <a:endParaRPr lang="en-ZA" dirty="0" smtClean="0"/>
          </a:p>
          <a:p>
            <a:pPr algn="just"/>
            <a:r>
              <a:rPr lang="en-ZA" dirty="0" smtClean="0"/>
              <a:t>The </a:t>
            </a:r>
            <a:r>
              <a:rPr lang="en-ZA" dirty="0"/>
              <a:t>approach aims to implement solutions to critical development issues highlighted in the NDP.  </a:t>
            </a:r>
            <a:endParaRPr lang="en-ZA" dirty="0" smtClean="0"/>
          </a:p>
          <a:p>
            <a:pPr algn="just"/>
            <a:r>
              <a:rPr lang="en-ZA" dirty="0" smtClean="0"/>
              <a:t>It is also utilised as a methodology to ensure that projects aimed at meeting </a:t>
            </a:r>
            <a:r>
              <a:rPr lang="en-ZA" dirty="0"/>
              <a:t>targets set in government’s Medium-Term Strategic Framework (MTSF</a:t>
            </a:r>
            <a:r>
              <a:rPr lang="en-ZA" dirty="0" smtClean="0"/>
              <a:t>) are fast tracked.</a:t>
            </a:r>
          </a:p>
          <a:p>
            <a:endParaRPr lang="en-ZA" dirty="0" smtClean="0"/>
          </a:p>
          <a:p>
            <a:endParaRPr lang="en-ZA"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1107270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2" y="402222"/>
            <a:ext cx="11593288" cy="893824"/>
          </a:xfrm>
        </p:spPr>
        <p:txBody>
          <a:bodyPr>
            <a:noAutofit/>
          </a:bodyPr>
          <a:lstStyle/>
          <a:p>
            <a:r>
              <a:rPr lang="en-ZA" sz="3600" b="1" dirty="0"/>
              <a:t>Introduction of Operation </a:t>
            </a:r>
            <a:r>
              <a:rPr lang="en-ZA" sz="3600" b="1" dirty="0" smtClean="0"/>
              <a:t>Phakisa : </a:t>
            </a:r>
            <a:r>
              <a:rPr lang="en-ZA" sz="3600" b="1" dirty="0"/>
              <a:t>Ocean Economy</a:t>
            </a:r>
            <a:endParaRPr lang="en-ZA" sz="3600" dirty="0"/>
          </a:p>
        </p:txBody>
      </p:sp>
      <p:sp>
        <p:nvSpPr>
          <p:cNvPr id="3" name="Content Placeholder 2"/>
          <p:cNvSpPr>
            <a:spLocks noGrp="1"/>
          </p:cNvSpPr>
          <p:nvPr>
            <p:ph idx="1"/>
          </p:nvPr>
        </p:nvSpPr>
        <p:spPr>
          <a:xfrm>
            <a:off x="765820" y="2160141"/>
            <a:ext cx="10513168" cy="5517826"/>
          </a:xfrm>
        </p:spPr>
        <p:txBody>
          <a:bodyPr>
            <a:normAutofit fontScale="70000" lnSpcReduction="20000"/>
          </a:bodyPr>
          <a:lstStyle/>
          <a:p>
            <a:pPr marL="45720" indent="0">
              <a:buNone/>
            </a:pPr>
            <a:r>
              <a:rPr lang="en-ZA" sz="4500" b="1" u="sng" dirty="0" smtClean="0">
                <a:effectLst>
                  <a:outerShdw blurRad="38100" dist="38100" dir="2700000" algn="tl">
                    <a:srgbClr val="000000">
                      <a:alpha val="43137"/>
                    </a:srgbClr>
                  </a:outerShdw>
                </a:effectLst>
              </a:rPr>
              <a:t>OPERATION PHAKISA</a:t>
            </a:r>
          </a:p>
          <a:p>
            <a:pPr marL="45720" indent="0" algn="just">
              <a:buNone/>
            </a:pPr>
            <a:r>
              <a:rPr lang="en-ZA" sz="3300" b="1" dirty="0" smtClean="0"/>
              <a:t>The </a:t>
            </a:r>
            <a:r>
              <a:rPr lang="en-ZA" sz="3300" b="1" dirty="0"/>
              <a:t>requirements to implement the Operation Phakisa Methodology are extremely resource intensive.  It implies, among others</a:t>
            </a:r>
            <a:r>
              <a:rPr lang="en-ZA" sz="3300" b="1" dirty="0" smtClean="0"/>
              <a:t>:</a:t>
            </a:r>
          </a:p>
          <a:p>
            <a:pPr lvl="0" algn="just"/>
            <a:r>
              <a:rPr lang="en-ZA" sz="3300" dirty="0" smtClean="0"/>
              <a:t>Funding </a:t>
            </a:r>
            <a:r>
              <a:rPr lang="en-ZA" sz="3300" dirty="0"/>
              <a:t>for the facilitation (and co-facilitation) of planning;</a:t>
            </a:r>
          </a:p>
          <a:p>
            <a:pPr lvl="0" algn="just"/>
            <a:r>
              <a:rPr lang="en-ZA" sz="3300" dirty="0"/>
              <a:t>D</a:t>
            </a:r>
            <a:r>
              <a:rPr lang="en-ZA" sz="3300" dirty="0" smtClean="0"/>
              <a:t>edication </a:t>
            </a:r>
            <a:r>
              <a:rPr lang="en-ZA" sz="3300" dirty="0"/>
              <a:t>of human as well as financial resources;</a:t>
            </a:r>
          </a:p>
          <a:p>
            <a:pPr lvl="0" algn="just"/>
            <a:r>
              <a:rPr lang="en-ZA" sz="3300" dirty="0"/>
              <a:t>E</a:t>
            </a:r>
            <a:r>
              <a:rPr lang="en-ZA" sz="3300" dirty="0" smtClean="0"/>
              <a:t>stablishment </a:t>
            </a:r>
            <a:r>
              <a:rPr lang="en-ZA" sz="3300" dirty="0"/>
              <a:t>and maintenance of the functioning of certain governance and implementation structures;</a:t>
            </a:r>
          </a:p>
          <a:p>
            <a:pPr lvl="0" algn="just"/>
            <a:r>
              <a:rPr lang="en-ZA" sz="3300" dirty="0"/>
              <a:t>Participation in capacity building and knowledge sharing; </a:t>
            </a:r>
          </a:p>
          <a:p>
            <a:pPr lvl="0" algn="just"/>
            <a:r>
              <a:rPr lang="en-ZA" sz="3300" dirty="0"/>
              <a:t>Implementing and maintaining management information systems;</a:t>
            </a:r>
          </a:p>
          <a:p>
            <a:pPr lvl="0" algn="just"/>
            <a:r>
              <a:rPr lang="en-ZA" sz="3300" dirty="0"/>
              <a:t>Regular oversight by the Executive Authority of the lead department; and</a:t>
            </a:r>
          </a:p>
          <a:p>
            <a:pPr lvl="0" algn="just"/>
            <a:r>
              <a:rPr lang="en-ZA" sz="3300" dirty="0"/>
              <a:t>Intervention by the Presidency to resolve blockages.</a:t>
            </a:r>
          </a:p>
          <a:p>
            <a:pPr marL="45720" indent="0">
              <a:buNone/>
            </a:pPr>
            <a:endParaRPr lang="en-ZA" dirty="0"/>
          </a:p>
          <a:p>
            <a:endParaRPr lang="en-ZA"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329356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56" y="402222"/>
            <a:ext cx="11809312" cy="893823"/>
          </a:xfrm>
        </p:spPr>
        <p:txBody>
          <a:bodyPr>
            <a:normAutofit fontScale="90000"/>
          </a:bodyPr>
          <a:lstStyle/>
          <a:p>
            <a:r>
              <a:rPr lang="en-ZA" dirty="0"/>
              <a:t/>
            </a:r>
            <a:br>
              <a:rPr lang="en-ZA" dirty="0"/>
            </a:br>
            <a:r>
              <a:rPr lang="en-ZA" dirty="0"/>
              <a:t> </a:t>
            </a:r>
            <a:br>
              <a:rPr lang="en-ZA" dirty="0"/>
            </a:br>
            <a:r>
              <a:rPr lang="en-ZA" sz="4000" b="1" dirty="0"/>
              <a:t>Introduction of Operation </a:t>
            </a:r>
            <a:r>
              <a:rPr lang="en-ZA" sz="4000" b="1" dirty="0" smtClean="0"/>
              <a:t>Phakisa : </a:t>
            </a:r>
            <a:r>
              <a:rPr lang="en-ZA" sz="4000" b="1" dirty="0"/>
              <a:t>Ocean Economy</a:t>
            </a:r>
            <a:endParaRPr lang="en-ZA" sz="4000" dirty="0"/>
          </a:p>
        </p:txBody>
      </p:sp>
      <p:sp>
        <p:nvSpPr>
          <p:cNvPr id="3" name="Content Placeholder 2"/>
          <p:cNvSpPr>
            <a:spLocks noGrp="1"/>
          </p:cNvSpPr>
          <p:nvPr>
            <p:ph idx="1"/>
          </p:nvPr>
        </p:nvSpPr>
        <p:spPr>
          <a:xfrm>
            <a:off x="621804" y="1800101"/>
            <a:ext cx="11089232" cy="6048672"/>
          </a:xfrm>
        </p:spPr>
        <p:txBody>
          <a:bodyPr>
            <a:noAutofit/>
          </a:bodyPr>
          <a:lstStyle/>
          <a:p>
            <a:pPr marL="45720" indent="0">
              <a:buNone/>
            </a:pPr>
            <a:r>
              <a:rPr lang="en-ZA" sz="2800" b="1" u="sng" dirty="0" smtClean="0">
                <a:effectLst>
                  <a:outerShdw blurRad="38100" dist="38100" dir="2700000" algn="tl">
                    <a:srgbClr val="000000">
                      <a:alpha val="43137"/>
                    </a:srgbClr>
                  </a:outerShdw>
                </a:effectLst>
              </a:rPr>
              <a:t>OCEAN ECONOMY</a:t>
            </a:r>
          </a:p>
          <a:p>
            <a:pPr algn="just"/>
            <a:r>
              <a:rPr lang="en-ZA" sz="2000" dirty="0" smtClean="0"/>
              <a:t>South </a:t>
            </a:r>
            <a:r>
              <a:rPr lang="en-ZA" sz="2000" dirty="0"/>
              <a:t>Africa </a:t>
            </a:r>
            <a:r>
              <a:rPr lang="en-ZA" sz="2000" dirty="0" smtClean="0"/>
              <a:t>is </a:t>
            </a:r>
            <a:r>
              <a:rPr lang="en-ZA" sz="2000" dirty="0"/>
              <a:t>bordered by the ocean on three </a:t>
            </a:r>
            <a:r>
              <a:rPr lang="en-ZA" sz="2000" dirty="0" smtClean="0"/>
              <a:t>sides. </a:t>
            </a:r>
            <a:r>
              <a:rPr lang="en-ZA" sz="2000" dirty="0"/>
              <a:t>I</a:t>
            </a:r>
            <a:r>
              <a:rPr lang="en-ZA" sz="2000" dirty="0" smtClean="0"/>
              <a:t>n </a:t>
            </a:r>
            <a:r>
              <a:rPr lang="en-ZA" sz="2000" dirty="0"/>
              <a:t>2010 the ocean contributed approximately </a:t>
            </a:r>
            <a:r>
              <a:rPr lang="en-ZA" sz="1900" dirty="0"/>
              <a:t>R54</a:t>
            </a:r>
            <a:r>
              <a:rPr lang="en-ZA" sz="2000" dirty="0"/>
              <a:t> billion to South Africa’s GDP and accounted for approximately 316,000 jobs. The ocean has the potential to contribute up to R177 billion to GDP and between 800 and 1 million direct jobs. </a:t>
            </a:r>
          </a:p>
          <a:p>
            <a:pPr algn="just"/>
            <a:r>
              <a:rPr lang="en-ZA" sz="2000" dirty="0"/>
              <a:t>These growth levers reflect at least 4 per cent annual growth in both GDP contribution and job creation. </a:t>
            </a:r>
          </a:p>
          <a:p>
            <a:pPr algn="just"/>
            <a:r>
              <a:rPr lang="en-ZA" sz="2000" dirty="0" smtClean="0"/>
              <a:t>This demonstrates </a:t>
            </a:r>
            <a:r>
              <a:rPr lang="en-ZA" sz="1900" dirty="0" smtClean="0"/>
              <a:t>the</a:t>
            </a:r>
            <a:r>
              <a:rPr lang="en-ZA" sz="2000" dirty="0" smtClean="0"/>
              <a:t> need for long term economic development </a:t>
            </a:r>
            <a:r>
              <a:rPr lang="en-ZA" sz="2000" dirty="0"/>
              <a:t>programmes </a:t>
            </a:r>
            <a:r>
              <a:rPr lang="en-ZA" sz="2000" dirty="0" smtClean="0"/>
              <a:t>to </a:t>
            </a:r>
            <a:r>
              <a:rPr lang="en-ZA" sz="2000" dirty="0"/>
              <a:t>include </a:t>
            </a:r>
            <a:r>
              <a:rPr lang="en-ZA" sz="2000" dirty="0" smtClean="0"/>
              <a:t>coast </a:t>
            </a:r>
            <a:r>
              <a:rPr lang="en-ZA" sz="2000" dirty="0"/>
              <a:t>and ocean resources </a:t>
            </a:r>
            <a:r>
              <a:rPr lang="en-ZA" sz="2000" dirty="0" smtClean="0"/>
              <a:t>as compared to </a:t>
            </a:r>
            <a:r>
              <a:rPr lang="en-ZA" sz="2000" dirty="0" smtClean="0"/>
              <a:t>focusing </a:t>
            </a:r>
            <a:r>
              <a:rPr lang="en-ZA" sz="2000" dirty="0" smtClean="0"/>
              <a:t>on </a:t>
            </a:r>
            <a:r>
              <a:rPr lang="en-ZA" sz="2000" dirty="0"/>
              <a:t>land resources only. </a:t>
            </a:r>
          </a:p>
          <a:p>
            <a:pPr algn="just"/>
            <a:r>
              <a:rPr lang="en-ZA" sz="2000" dirty="0" smtClean="0"/>
              <a:t>The following four </a:t>
            </a:r>
            <a:r>
              <a:rPr lang="en-ZA" sz="2000" dirty="0"/>
              <a:t>focus areas have been selected as new growth areas in the ocean economy, with the objective of growing them and deriving value for the </a:t>
            </a:r>
            <a:r>
              <a:rPr lang="en-ZA" sz="2000" dirty="0" smtClean="0"/>
              <a:t>country: </a:t>
            </a:r>
            <a:endParaRPr lang="en-ZA" sz="2000" dirty="0"/>
          </a:p>
          <a:p>
            <a:pPr lvl="1" algn="just">
              <a:spcBef>
                <a:spcPts val="0"/>
              </a:spcBef>
            </a:pPr>
            <a:r>
              <a:rPr lang="en-ZA" sz="2000" dirty="0"/>
              <a:t>Marine transport and manufacturing activities, such as coastal shipping, trans-    </a:t>
            </a:r>
          </a:p>
          <a:p>
            <a:pPr lvl="1" algn="just">
              <a:spcBef>
                <a:spcPts val="0"/>
              </a:spcBef>
            </a:pPr>
            <a:r>
              <a:rPr lang="en-ZA" sz="2000" dirty="0"/>
              <a:t>shipment, boat building, repair and refurbishment;</a:t>
            </a:r>
          </a:p>
          <a:p>
            <a:pPr lvl="1" algn="just">
              <a:spcBef>
                <a:spcPts val="0"/>
              </a:spcBef>
            </a:pPr>
            <a:r>
              <a:rPr lang="en-ZA" sz="2000" dirty="0"/>
              <a:t>Offshore oil and gas exploration; </a:t>
            </a:r>
          </a:p>
          <a:p>
            <a:pPr lvl="1" algn="just">
              <a:spcBef>
                <a:spcPts val="0"/>
              </a:spcBef>
            </a:pPr>
            <a:r>
              <a:rPr lang="en-ZA" sz="2000" dirty="0"/>
              <a:t>Aquaculture and</a:t>
            </a:r>
          </a:p>
          <a:p>
            <a:pPr lvl="1" algn="just">
              <a:spcBef>
                <a:spcPts val="0"/>
              </a:spcBef>
            </a:pPr>
            <a:r>
              <a:rPr lang="en-ZA" sz="2000" dirty="0"/>
              <a:t>Marine protection services and ocean governance. </a:t>
            </a:r>
          </a:p>
          <a:p>
            <a:pPr marL="45720" indent="0">
              <a:buNone/>
            </a:pPr>
            <a:endParaRPr lang="en-ZA" sz="1600" dirty="0"/>
          </a:p>
          <a:p>
            <a:endParaRPr lang="en-ZA" sz="1600"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151989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431949"/>
            <a:ext cx="11593288" cy="1314391"/>
          </a:xfrm>
        </p:spPr>
        <p:txBody>
          <a:bodyPr>
            <a:noAutofit/>
          </a:bodyPr>
          <a:lstStyle/>
          <a:p>
            <a:pPr lvl="0"/>
            <a:r>
              <a:rPr lang="en-ZA" sz="3200" b="1" dirty="0"/>
              <a:t/>
            </a:r>
            <a:br>
              <a:rPr lang="en-ZA" sz="3200" b="1" dirty="0"/>
            </a:br>
            <a:r>
              <a:rPr lang="en-ZA" sz="3600" b="1" dirty="0"/>
              <a:t>Small Harbours </a:t>
            </a:r>
            <a:r>
              <a:rPr lang="en-ZA" sz="3600" b="1" dirty="0" smtClean="0"/>
              <a:t>in </a:t>
            </a:r>
            <a:r>
              <a:rPr lang="en-ZA" sz="3600" b="1" dirty="0"/>
              <a:t>the context of </a:t>
            </a:r>
            <a:r>
              <a:rPr lang="en-ZA" sz="3600" b="1" dirty="0" smtClean="0"/>
              <a:t>Operation </a:t>
            </a:r>
            <a:r>
              <a:rPr lang="en-ZA" sz="3600" b="1" dirty="0"/>
              <a:t>Phakisa: Ocean Economy</a:t>
            </a:r>
            <a:r>
              <a:rPr lang="en-ZA" sz="3200" b="1" dirty="0"/>
              <a:t/>
            </a:r>
            <a:br>
              <a:rPr lang="en-ZA" sz="3200" b="1" dirty="0"/>
            </a:br>
            <a:r>
              <a:rPr lang="en-ZA" sz="3200" dirty="0"/>
              <a:t> </a:t>
            </a:r>
          </a:p>
        </p:txBody>
      </p:sp>
      <p:sp>
        <p:nvSpPr>
          <p:cNvPr id="3" name="Content Placeholder 2"/>
          <p:cNvSpPr>
            <a:spLocks noGrp="1"/>
          </p:cNvSpPr>
          <p:nvPr>
            <p:ph idx="1"/>
          </p:nvPr>
        </p:nvSpPr>
        <p:spPr>
          <a:xfrm>
            <a:off x="693812" y="2034365"/>
            <a:ext cx="11017224" cy="5742400"/>
          </a:xfrm>
        </p:spPr>
        <p:txBody>
          <a:bodyPr>
            <a:normAutofit fontScale="25000" lnSpcReduction="20000"/>
          </a:bodyPr>
          <a:lstStyle/>
          <a:p>
            <a:pPr marL="45720" indent="0">
              <a:buNone/>
            </a:pPr>
            <a:r>
              <a:rPr lang="en-ZA" sz="11200"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SMALL HARBOURS</a:t>
            </a:r>
          </a:p>
          <a:p>
            <a:pPr algn="just"/>
            <a:r>
              <a:rPr lang="en-ZA" sz="8000" dirty="0"/>
              <a:t> </a:t>
            </a:r>
            <a:r>
              <a:rPr lang="en-ZA" sz="9600" dirty="0" smtClean="0"/>
              <a:t>South </a:t>
            </a:r>
            <a:r>
              <a:rPr lang="en-ZA" sz="9600" dirty="0"/>
              <a:t>Africa has about 3000km </a:t>
            </a:r>
            <a:r>
              <a:rPr lang="en-ZA" sz="9600" dirty="0" smtClean="0"/>
              <a:t>of </a:t>
            </a:r>
            <a:r>
              <a:rPr lang="en-ZA" sz="9600" dirty="0" smtClean="0"/>
              <a:t>coastline </a:t>
            </a:r>
            <a:r>
              <a:rPr lang="en-ZA" sz="9600" dirty="0"/>
              <a:t>with a total of twelve (12) proclaimed fishing harbours located in the Western Cape with Lambert Bay on the west side up to </a:t>
            </a:r>
            <a:r>
              <a:rPr lang="en-ZA" sz="9600" dirty="0" err="1"/>
              <a:t>Stilbay</a:t>
            </a:r>
            <a:r>
              <a:rPr lang="en-ZA" sz="9600" dirty="0"/>
              <a:t> in the southern part of the province. </a:t>
            </a:r>
            <a:endParaRPr lang="en-ZA" sz="9600" dirty="0" smtClean="0"/>
          </a:p>
          <a:p>
            <a:pPr algn="just"/>
            <a:r>
              <a:rPr lang="en-ZA" sz="9600" dirty="0" smtClean="0"/>
              <a:t>There are also approximately 50 potential and existing unproclaimed harbours in the Eastern Cape, Kwazulu-Natal, Northern Cape and Western Cape as well. </a:t>
            </a:r>
          </a:p>
          <a:p>
            <a:pPr algn="just"/>
            <a:r>
              <a:rPr lang="en-ZA" sz="9600" dirty="0" smtClean="0"/>
              <a:t>The </a:t>
            </a:r>
            <a:r>
              <a:rPr lang="en-ZA" sz="9600" dirty="0"/>
              <a:t>small harbours </a:t>
            </a:r>
            <a:r>
              <a:rPr lang="en-ZA" sz="9600" dirty="0" smtClean="0"/>
              <a:t>(proclaimed and unproclaimed) </a:t>
            </a:r>
            <a:r>
              <a:rPr lang="en-ZA" sz="9600" dirty="0"/>
              <a:t>have a significant role to play in the socio-economic development of the communities where they are located; and such could contribute into </a:t>
            </a:r>
            <a:r>
              <a:rPr lang="en-ZA" sz="9600" dirty="0" smtClean="0"/>
              <a:t>growing the </a:t>
            </a:r>
            <a:r>
              <a:rPr lang="en-ZA" sz="9600" dirty="0"/>
              <a:t>bigger maritime economy. </a:t>
            </a:r>
          </a:p>
          <a:p>
            <a:pPr algn="just"/>
            <a:r>
              <a:rPr lang="en-ZA" sz="9600" dirty="0" smtClean="0"/>
              <a:t>Despite their socio-economic significance small harbours are also critical in maintaining  </a:t>
            </a:r>
            <a:r>
              <a:rPr lang="en-ZA" sz="9600" dirty="0"/>
              <a:t>security and territorial integrity of the country as these harbours constitute part of the boarders of the Republic</a:t>
            </a:r>
            <a:r>
              <a:rPr lang="en-ZA" sz="9600" dirty="0" smtClean="0"/>
              <a:t>.</a:t>
            </a:r>
          </a:p>
          <a:p>
            <a:pPr algn="just"/>
            <a:r>
              <a:rPr lang="en-ZA" sz="9600" dirty="0"/>
              <a:t>Candidates of new Strategic Infrastructure Projects (SIP) under Presidential Infrastructure Coordinating </a:t>
            </a:r>
            <a:r>
              <a:rPr lang="en-ZA" sz="9600" dirty="0" smtClean="0"/>
              <a:t>Commission.</a:t>
            </a:r>
            <a:endParaRPr lang="en-ZA" sz="9600" dirty="0"/>
          </a:p>
          <a:p>
            <a:endParaRPr lang="en-ZA" sz="7200" dirty="0">
              <a:effectLst>
                <a:outerShdw blurRad="38100" dist="38100" dir="2700000" algn="tl">
                  <a:srgbClr val="000000">
                    <a:alpha val="43137"/>
                  </a:srgbClr>
                </a:outerShdw>
              </a:effectLst>
            </a:endParaRPr>
          </a:p>
          <a:p>
            <a:endParaRPr lang="en-ZA" sz="7200" dirty="0">
              <a:effectLst>
                <a:outerShdw blurRad="38100" dist="38100" dir="2700000" algn="tl">
                  <a:srgbClr val="000000">
                    <a:alpha val="43137"/>
                  </a:srgbClr>
                </a:outerShdw>
              </a:effectLst>
            </a:endParaRPr>
          </a:p>
          <a:p>
            <a:pPr marL="45720" indent="0">
              <a:buNone/>
            </a:pPr>
            <a:r>
              <a:rPr lang="en-ZA" sz="4000" dirty="0">
                <a:effectLst>
                  <a:outerShdw blurRad="38100" dist="38100" dir="2700000" algn="tl">
                    <a:srgbClr val="000000">
                      <a:alpha val="43137"/>
                    </a:srgbClr>
                  </a:outerShdw>
                </a:effectLst>
              </a:rPr>
              <a:t> </a:t>
            </a:r>
            <a:endParaRPr lang="en-ZA" sz="3600" dirty="0">
              <a:effectLst>
                <a:outerShdw blurRad="38100" dist="38100" dir="2700000" algn="tl">
                  <a:srgbClr val="000000">
                    <a:alpha val="43137"/>
                  </a:srgbClr>
                </a:outerShdw>
              </a:effectLst>
            </a:endParaRPr>
          </a:p>
          <a:p>
            <a:pPr marL="45720" indent="0">
              <a:buNone/>
            </a:pPr>
            <a:endParaRPr lang="en-ZA"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6318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820" y="359941"/>
            <a:ext cx="10572824" cy="1170375"/>
          </a:xfrm>
        </p:spPr>
        <p:txBody>
          <a:bodyPr>
            <a:normAutofit fontScale="90000"/>
          </a:bodyPr>
          <a:lstStyle/>
          <a:p>
            <a:r>
              <a:rPr lang="en-ZA" b="1" dirty="0" smtClean="0"/>
              <a:t/>
            </a:r>
            <a:br>
              <a:rPr lang="en-ZA" b="1" dirty="0" smtClean="0"/>
            </a:br>
            <a:r>
              <a:rPr lang="en-ZA" sz="4000" b="1" dirty="0" smtClean="0"/>
              <a:t>Small </a:t>
            </a:r>
            <a:r>
              <a:rPr lang="en-ZA" sz="4000" b="1" dirty="0"/>
              <a:t>Harbours in the context of Operation Phakisa: Ocean </a:t>
            </a:r>
            <a:r>
              <a:rPr lang="en-ZA" sz="4000" b="1" dirty="0" smtClean="0"/>
              <a:t>Economy</a:t>
            </a:r>
            <a:r>
              <a:rPr lang="en-ZA" dirty="0"/>
              <a:t> </a:t>
            </a:r>
          </a:p>
        </p:txBody>
      </p:sp>
      <p:sp>
        <p:nvSpPr>
          <p:cNvPr id="3" name="Content Placeholder 2"/>
          <p:cNvSpPr>
            <a:spLocks noGrp="1"/>
          </p:cNvSpPr>
          <p:nvPr>
            <p:ph idx="1"/>
          </p:nvPr>
        </p:nvSpPr>
        <p:spPr>
          <a:xfrm>
            <a:off x="549796" y="2034365"/>
            <a:ext cx="11161240" cy="5526376"/>
          </a:xfrm>
        </p:spPr>
        <p:txBody>
          <a:bodyPr>
            <a:normAutofit fontScale="47500" lnSpcReduction="20000"/>
          </a:bodyPr>
          <a:lstStyle/>
          <a:p>
            <a:pPr marL="45720" indent="0">
              <a:buNone/>
            </a:pPr>
            <a:r>
              <a:rPr lang="en-ZA" sz="5900" b="1" u="sng" dirty="0" smtClean="0">
                <a:effectLst>
                  <a:outerShdw blurRad="38100" dist="38100" dir="2700000" algn="tl">
                    <a:srgbClr val="000000">
                      <a:alpha val="43137"/>
                    </a:srgbClr>
                  </a:outerShdw>
                </a:effectLst>
              </a:rPr>
              <a:t>SMALL HABOURS</a:t>
            </a:r>
          </a:p>
          <a:p>
            <a:pPr marL="45720" indent="0" algn="just">
              <a:buNone/>
            </a:pPr>
            <a:r>
              <a:rPr lang="en-ZA" sz="4500" dirty="0" smtClean="0"/>
              <a:t>The </a:t>
            </a:r>
            <a:r>
              <a:rPr lang="en-ZA" sz="4500" b="1" dirty="0"/>
              <a:t>strategic intent</a:t>
            </a:r>
            <a:r>
              <a:rPr lang="en-ZA" sz="4500" dirty="0"/>
              <a:t> of the Small Harbours Lab/Focus Area is </a:t>
            </a:r>
            <a:r>
              <a:rPr lang="en-ZA" sz="4500" dirty="0" smtClean="0"/>
              <a:t>to</a:t>
            </a:r>
            <a:r>
              <a:rPr lang="en-ZA" sz="4500" dirty="0"/>
              <a:t> </a:t>
            </a:r>
            <a:r>
              <a:rPr lang="en-ZA" sz="4500" dirty="0" smtClean="0"/>
              <a:t>contribute to radical economic transformation of the oceans economy through the following:</a:t>
            </a:r>
          </a:p>
          <a:p>
            <a:pPr marL="45720" indent="0" algn="just">
              <a:buNone/>
            </a:pPr>
            <a:r>
              <a:rPr lang="en-ZA" sz="4500" dirty="0" smtClean="0"/>
              <a:t>a</a:t>
            </a:r>
            <a:r>
              <a:rPr lang="en-ZA" sz="4500" dirty="0"/>
              <a:t>) </a:t>
            </a:r>
            <a:r>
              <a:rPr lang="en-ZA" sz="4500" dirty="0" smtClean="0"/>
              <a:t>Providing </a:t>
            </a:r>
            <a:r>
              <a:rPr lang="en-ZA" sz="4500" dirty="0"/>
              <a:t>safety, security and territorial integrity to the Republic</a:t>
            </a:r>
          </a:p>
          <a:p>
            <a:pPr marL="45720" indent="0" algn="just">
              <a:buNone/>
            </a:pPr>
            <a:r>
              <a:rPr lang="en-ZA" sz="4500" dirty="0"/>
              <a:t>b) </a:t>
            </a:r>
            <a:r>
              <a:rPr lang="en-ZA" sz="4500" dirty="0" smtClean="0"/>
              <a:t>Fostering an </a:t>
            </a:r>
            <a:r>
              <a:rPr lang="en-ZA" sz="4500" dirty="0"/>
              <a:t>inclusive development of Ocean Economy at grass-root level	</a:t>
            </a:r>
          </a:p>
          <a:p>
            <a:pPr marL="45720" indent="0" algn="just">
              <a:buNone/>
            </a:pPr>
            <a:r>
              <a:rPr lang="en-ZA" sz="4500" dirty="0"/>
              <a:t>c) </a:t>
            </a:r>
            <a:r>
              <a:rPr lang="en-ZA" sz="4500" dirty="0" smtClean="0"/>
              <a:t>Providing </a:t>
            </a:r>
            <a:r>
              <a:rPr lang="en-ZA" sz="4500" dirty="0"/>
              <a:t>social infrastructure solutions from water-side (Example: Port St       </a:t>
            </a:r>
            <a:r>
              <a:rPr lang="en-ZA" sz="4500" dirty="0" smtClean="0"/>
              <a:t>Johns </a:t>
            </a:r>
            <a:r>
              <a:rPr lang="en-ZA" sz="4500" dirty="0"/>
              <a:t>to </a:t>
            </a:r>
            <a:r>
              <a:rPr lang="en-ZA" sz="4500" dirty="0" err="1"/>
              <a:t>Mthatha</a:t>
            </a:r>
            <a:r>
              <a:rPr lang="en-ZA" sz="4500" dirty="0" smtClean="0"/>
              <a:t>).</a:t>
            </a:r>
            <a:endParaRPr lang="en-ZA" sz="4500" dirty="0"/>
          </a:p>
          <a:p>
            <a:pPr marL="45720" indent="0" algn="just">
              <a:buNone/>
            </a:pPr>
            <a:r>
              <a:rPr lang="en-ZA" sz="4500" dirty="0"/>
              <a:t>d) </a:t>
            </a:r>
            <a:r>
              <a:rPr lang="en-ZA" sz="4500" dirty="0" smtClean="0"/>
              <a:t>Providing </a:t>
            </a:r>
            <a:r>
              <a:rPr lang="en-ZA" sz="4500" dirty="0"/>
              <a:t>Small Harbours as domestic harbours under </a:t>
            </a:r>
            <a:r>
              <a:rPr lang="en-ZA" sz="4500" dirty="0" err="1"/>
              <a:t>cabotage</a:t>
            </a:r>
            <a:r>
              <a:rPr lang="en-ZA" sz="4500" dirty="0"/>
              <a:t> </a:t>
            </a:r>
            <a:r>
              <a:rPr lang="en-ZA" sz="4500" dirty="0" smtClean="0"/>
              <a:t>(reserving of transportation of goods domestically to indigenous ship owners) in </a:t>
            </a:r>
            <a:r>
              <a:rPr lang="en-ZA" sz="4500" dirty="0"/>
              <a:t>sea </a:t>
            </a:r>
            <a:r>
              <a:rPr lang="en-ZA" sz="4500" dirty="0" smtClean="0"/>
              <a:t>transport.</a:t>
            </a:r>
            <a:endParaRPr lang="en-ZA" sz="4500" dirty="0"/>
          </a:p>
          <a:p>
            <a:pPr marL="45720" indent="0" algn="just">
              <a:buNone/>
            </a:pPr>
            <a:r>
              <a:rPr lang="en-ZA" sz="4500" dirty="0"/>
              <a:t>e</a:t>
            </a:r>
            <a:r>
              <a:rPr lang="en-ZA" sz="4500" dirty="0" smtClean="0"/>
              <a:t>)  </a:t>
            </a:r>
            <a:r>
              <a:rPr lang="en-ZA" sz="4500" dirty="0"/>
              <a:t>Fostering SA indigenous shipping </a:t>
            </a:r>
            <a:r>
              <a:rPr lang="en-ZA" sz="4500" dirty="0" smtClean="0"/>
              <a:t>industry.</a:t>
            </a:r>
            <a:endParaRPr lang="en-ZA" sz="4500" dirty="0"/>
          </a:p>
          <a:p>
            <a:pPr marL="45720" indent="0" algn="just">
              <a:buNone/>
            </a:pPr>
            <a:r>
              <a:rPr lang="en-ZA" sz="4500" dirty="0"/>
              <a:t>f</a:t>
            </a:r>
            <a:r>
              <a:rPr lang="en-ZA" sz="4500" dirty="0" smtClean="0"/>
              <a:t>) </a:t>
            </a:r>
            <a:r>
              <a:rPr lang="en-ZA" sz="4500" dirty="0"/>
              <a:t>Creating SA ship building /repair industry </a:t>
            </a:r>
            <a:r>
              <a:rPr lang="en-ZA" sz="4500" dirty="0" smtClean="0"/>
              <a:t>targeting </a:t>
            </a:r>
            <a:r>
              <a:rPr lang="en-ZA" sz="4500" dirty="0"/>
              <a:t>fishing </a:t>
            </a:r>
            <a:r>
              <a:rPr lang="en-ZA" sz="4500" dirty="0" smtClean="0"/>
              <a:t>vessels.</a:t>
            </a:r>
            <a:endParaRPr lang="en-ZA" sz="4500" dirty="0"/>
          </a:p>
          <a:p>
            <a:pPr marL="45720" indent="0" algn="just">
              <a:buNone/>
            </a:pPr>
            <a:r>
              <a:rPr lang="en-ZA" sz="4500" dirty="0"/>
              <a:t>g</a:t>
            </a:r>
            <a:r>
              <a:rPr lang="en-ZA" sz="4500" dirty="0" smtClean="0"/>
              <a:t>)  </a:t>
            </a:r>
            <a:r>
              <a:rPr lang="en-ZA" sz="4500" dirty="0"/>
              <a:t>Development of SA Small </a:t>
            </a:r>
            <a:r>
              <a:rPr lang="en-ZA" sz="4500" dirty="0" smtClean="0"/>
              <a:t>Harbours will also  serve </a:t>
            </a:r>
            <a:r>
              <a:rPr lang="en-ZA" sz="4500" dirty="0"/>
              <a:t>as a model for the development of </a:t>
            </a:r>
            <a:r>
              <a:rPr lang="en-ZA" sz="4500" dirty="0" smtClean="0"/>
              <a:t>the broader African </a:t>
            </a:r>
            <a:r>
              <a:rPr lang="en-ZA" sz="4500" dirty="0"/>
              <a:t>Ocean </a:t>
            </a:r>
            <a:r>
              <a:rPr lang="en-ZA" sz="4500" dirty="0" smtClean="0"/>
              <a:t>Economy as declared by the African Union .</a:t>
            </a:r>
          </a:p>
          <a:p>
            <a:pPr marL="45720" indent="0">
              <a:buNone/>
            </a:pPr>
            <a:endParaRPr lang="en-ZA" dirty="0"/>
          </a:p>
        </p:txBody>
      </p:sp>
      <p:sp>
        <p:nvSpPr>
          <p:cNvPr id="4" name="Footer Placeholder 3"/>
          <p:cNvSpPr>
            <a:spLocks noGrp="1"/>
          </p:cNvSpPr>
          <p:nvPr>
            <p:ph type="ftr" sz="quarter" idx="11"/>
          </p:nvPr>
        </p:nvSpPr>
        <p:spPr/>
        <p:txBody>
          <a:bodyPr/>
          <a:lstStyle/>
          <a:p>
            <a:r>
              <a:rPr lang="en-GB" dirty="0">
                <a:solidFill>
                  <a:schemeClr val="accent1"/>
                </a:solidFill>
              </a:rPr>
              <a:t>PW Portfolio Committee – 2016/03/01</a:t>
            </a:r>
          </a:p>
          <a:p>
            <a:endParaRPr lang="en-GB" dirty="0">
              <a:solidFill>
                <a:schemeClr val="accent1"/>
              </a:solidFill>
            </a:endParaRPr>
          </a:p>
        </p:txBody>
      </p:sp>
    </p:spTree>
    <p:extLst>
      <p:ext uri="{BB962C8B-B14F-4D97-AF65-F5344CB8AC3E}">
        <p14:creationId xmlns:p14="http://schemas.microsoft.com/office/powerpoint/2010/main" val="999820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804" y="359941"/>
            <a:ext cx="10572824" cy="1170375"/>
          </a:xfrm>
        </p:spPr>
        <p:txBody>
          <a:bodyPr>
            <a:normAutofit fontScale="90000"/>
          </a:bodyPr>
          <a:lstStyle/>
          <a:p>
            <a:r>
              <a:rPr lang="en-ZA" b="1" dirty="0" smtClean="0"/>
              <a:t/>
            </a:r>
            <a:br>
              <a:rPr lang="en-ZA" b="1" dirty="0" smtClean="0"/>
            </a:br>
            <a:r>
              <a:rPr lang="en-ZA" b="1" dirty="0"/>
              <a:t/>
            </a:r>
            <a:br>
              <a:rPr lang="en-ZA" b="1" dirty="0"/>
            </a:br>
            <a:r>
              <a:rPr lang="en-ZA" sz="4000" b="1" dirty="0" smtClean="0"/>
              <a:t>Small </a:t>
            </a:r>
            <a:r>
              <a:rPr lang="en-ZA" sz="4000" b="1" dirty="0"/>
              <a:t>Harbours in the context of Operation </a:t>
            </a:r>
            <a:r>
              <a:rPr lang="en-ZA" sz="4000" b="1" dirty="0" smtClean="0"/>
              <a:t>Phakisa : </a:t>
            </a:r>
            <a:r>
              <a:rPr lang="en-ZA" sz="4000" b="1" dirty="0"/>
              <a:t>Ocean </a:t>
            </a:r>
            <a:r>
              <a:rPr lang="en-ZA" sz="4000" b="1" dirty="0" smtClean="0"/>
              <a:t>Economy</a:t>
            </a:r>
            <a:endParaRPr lang="en-ZA" sz="4000" dirty="0"/>
          </a:p>
        </p:txBody>
      </p:sp>
      <p:sp>
        <p:nvSpPr>
          <p:cNvPr id="3" name="Content Placeholder 2"/>
          <p:cNvSpPr>
            <a:spLocks noGrp="1"/>
          </p:cNvSpPr>
          <p:nvPr>
            <p:ph idx="1"/>
          </p:nvPr>
        </p:nvSpPr>
        <p:spPr>
          <a:xfrm>
            <a:off x="693812" y="1872109"/>
            <a:ext cx="11161240" cy="5832648"/>
          </a:xfrm>
        </p:spPr>
        <p:txBody>
          <a:bodyPr>
            <a:noAutofit/>
          </a:bodyPr>
          <a:lstStyle/>
          <a:p>
            <a:pPr marL="45720" indent="0" algn="just">
              <a:buNone/>
            </a:pPr>
            <a:r>
              <a:rPr lang="en-ZA" sz="1800" b="1" u="sng" dirty="0" smtClean="0">
                <a:effectLst>
                  <a:outerShdw blurRad="38100" dist="38100" dir="2700000" algn="tl">
                    <a:srgbClr val="000000">
                      <a:alpha val="43137"/>
                    </a:srgbClr>
                  </a:outerShdw>
                </a:effectLst>
              </a:rPr>
              <a:t>SMALL HABOURS</a:t>
            </a:r>
          </a:p>
          <a:p>
            <a:pPr marL="45720" indent="0" algn="just">
              <a:buNone/>
            </a:pPr>
            <a:r>
              <a:rPr lang="en-ZA" sz="2000" dirty="0" smtClean="0">
                <a:latin typeface="Arial Unicode MS" panose="020B0604020202020204" pitchFamily="34" charset="-128"/>
                <a:ea typeface="Arial Unicode MS" panose="020B0604020202020204" pitchFamily="34" charset="-128"/>
                <a:cs typeface="Arial Unicode MS" panose="020B0604020202020204" pitchFamily="34" charset="-128"/>
              </a:rPr>
              <a:t>The </a:t>
            </a:r>
            <a:r>
              <a:rPr lang="en-ZA" sz="2000" dirty="0">
                <a:latin typeface="Arial Unicode MS" panose="020B0604020202020204" pitchFamily="34" charset="-128"/>
                <a:ea typeface="Arial Unicode MS" panose="020B0604020202020204" pitchFamily="34" charset="-128"/>
                <a:cs typeface="Arial Unicode MS" panose="020B0604020202020204" pitchFamily="34" charset="-128"/>
              </a:rPr>
              <a:t>development themes of Small </a:t>
            </a:r>
            <a:r>
              <a:rPr lang="en-ZA" sz="2000" dirty="0" smtClean="0">
                <a:latin typeface="Arial Unicode MS" panose="020B0604020202020204" pitchFamily="34" charset="-128"/>
                <a:ea typeface="Arial Unicode MS" panose="020B0604020202020204" pitchFamily="34" charset="-128"/>
                <a:cs typeface="Arial Unicode MS" panose="020B0604020202020204" pitchFamily="34" charset="-128"/>
              </a:rPr>
              <a:t>Harbours are as follows:</a:t>
            </a:r>
            <a:r>
              <a:rPr lang="en-ZA" sz="20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algn="just"/>
            <a:r>
              <a:rPr lang="en-ZA" sz="2000" b="1" dirty="0" smtClean="0"/>
              <a:t>Safety</a:t>
            </a:r>
            <a:r>
              <a:rPr lang="en-ZA" sz="2000" b="1" dirty="0"/>
              <a:t>, security and territorial </a:t>
            </a:r>
            <a:r>
              <a:rPr lang="en-ZA" sz="2000" b="1" dirty="0" smtClean="0"/>
              <a:t>integrity:</a:t>
            </a:r>
            <a:endParaRPr lang="en-ZA" sz="2000" b="1" dirty="0"/>
          </a:p>
          <a:p>
            <a:pPr marL="45720" indent="0" algn="just">
              <a:buNone/>
            </a:pPr>
            <a:r>
              <a:rPr lang="en-ZA" sz="2000" dirty="0" smtClean="0"/>
              <a:t>	Due </a:t>
            </a:r>
            <a:r>
              <a:rPr lang="en-ZA" sz="2000" dirty="0"/>
              <a:t>to the fact that South Africa </a:t>
            </a:r>
            <a:r>
              <a:rPr lang="en-ZA" sz="2000" dirty="0" smtClean="0"/>
              <a:t>has a </a:t>
            </a:r>
            <a:r>
              <a:rPr lang="en-ZA" sz="2000" dirty="0"/>
              <a:t>long </a:t>
            </a:r>
            <a:r>
              <a:rPr lang="en-ZA" sz="2000" dirty="0" smtClean="0"/>
              <a:t>coastline, </a:t>
            </a:r>
            <a:r>
              <a:rPr lang="en-ZA" sz="2000" dirty="0"/>
              <a:t>which also forms part of its </a:t>
            </a:r>
            <a:r>
              <a:rPr lang="en-ZA" sz="2000" dirty="0" smtClean="0"/>
              <a:t>	</a:t>
            </a:r>
            <a:r>
              <a:rPr lang="en-ZA" sz="2000" dirty="0" smtClean="0"/>
              <a:t>borders, there </a:t>
            </a:r>
            <a:r>
              <a:rPr lang="en-ZA" sz="2000" dirty="0"/>
              <a:t>has been a number </a:t>
            </a:r>
            <a:r>
              <a:rPr lang="en-ZA" sz="2000" dirty="0" smtClean="0"/>
              <a:t>of reported </a:t>
            </a:r>
            <a:r>
              <a:rPr lang="en-ZA" sz="2000" dirty="0"/>
              <a:t>illegal activities taking place </a:t>
            </a:r>
            <a:r>
              <a:rPr lang="en-ZA" sz="2000" dirty="0" smtClean="0"/>
              <a:t>	within 	the </a:t>
            </a:r>
            <a:r>
              <a:rPr lang="en-ZA" sz="2000" dirty="0"/>
              <a:t>small </a:t>
            </a:r>
            <a:r>
              <a:rPr lang="en-ZA" sz="2000" dirty="0" smtClean="0"/>
              <a:t>harbours, </a:t>
            </a:r>
            <a:r>
              <a:rPr lang="en-ZA" sz="2000" dirty="0"/>
              <a:t>which demonstrate </a:t>
            </a:r>
            <a:r>
              <a:rPr lang="en-ZA" sz="2000" dirty="0" smtClean="0"/>
              <a:t>the need to address safety 	and 	security challenges. </a:t>
            </a:r>
          </a:p>
          <a:p>
            <a:pPr algn="just"/>
            <a:r>
              <a:rPr lang="en-ZA" sz="2000" b="1" dirty="0" smtClean="0"/>
              <a:t>Local </a:t>
            </a:r>
            <a:r>
              <a:rPr lang="en-ZA" sz="2000" b="1" dirty="0"/>
              <a:t>economic development </a:t>
            </a:r>
            <a:r>
              <a:rPr lang="en-ZA" sz="2000" b="1" dirty="0" smtClean="0"/>
              <a:t>potential</a:t>
            </a:r>
            <a:endParaRPr lang="en-ZA" sz="2000" b="1" dirty="0"/>
          </a:p>
          <a:p>
            <a:pPr marL="45720" indent="0" algn="just">
              <a:buNone/>
            </a:pPr>
            <a:r>
              <a:rPr lang="en-ZA" sz="2000" dirty="0" smtClean="0"/>
              <a:t>	A number </a:t>
            </a:r>
            <a:r>
              <a:rPr lang="en-ZA" sz="2000" dirty="0"/>
              <a:t>of studies conducted </a:t>
            </a:r>
            <a:r>
              <a:rPr lang="en-ZA" sz="2000" dirty="0" smtClean="0"/>
              <a:t> </a:t>
            </a:r>
            <a:r>
              <a:rPr lang="en-ZA" sz="2000" dirty="0"/>
              <a:t>support the fact that small harbours can actually </a:t>
            </a:r>
            <a:r>
              <a:rPr lang="en-ZA" sz="2000" dirty="0" smtClean="0"/>
              <a:t>	contribute </a:t>
            </a:r>
            <a:r>
              <a:rPr lang="en-ZA" sz="2000" dirty="0"/>
              <a:t>immensely to the local economy where these harbours are located. </a:t>
            </a:r>
            <a:r>
              <a:rPr lang="en-ZA" sz="2000" dirty="0" smtClean="0"/>
              <a:t>	The proclaimed </a:t>
            </a:r>
            <a:r>
              <a:rPr lang="en-ZA" sz="2000" dirty="0"/>
              <a:t>harbours already provide for employment in the following </a:t>
            </a:r>
            <a:r>
              <a:rPr lang="en-ZA" sz="2000" dirty="0" smtClean="0"/>
              <a:t>	sectors:</a:t>
            </a:r>
            <a:endParaRPr lang="en-ZA" sz="2000" dirty="0"/>
          </a:p>
          <a:p>
            <a:pPr algn="just"/>
            <a:r>
              <a:rPr lang="en-ZA" sz="2000" b="1" dirty="0" smtClean="0"/>
              <a:t>Fishing industry</a:t>
            </a:r>
            <a:r>
              <a:rPr lang="en-ZA" sz="2000" b="1" dirty="0"/>
              <a:t>	</a:t>
            </a:r>
            <a:endParaRPr lang="en-ZA" sz="2000" b="1" dirty="0" smtClean="0"/>
          </a:p>
          <a:p>
            <a:pPr marL="365125" lvl="1" indent="0" algn="just">
              <a:buNone/>
            </a:pPr>
            <a:r>
              <a:rPr lang="en-ZA" sz="2000" b="1" dirty="0"/>
              <a:t>	</a:t>
            </a:r>
            <a:r>
              <a:rPr lang="en-ZA" sz="2000" dirty="0" smtClean="0"/>
              <a:t>Fish </a:t>
            </a:r>
            <a:r>
              <a:rPr lang="en-ZA" sz="2000" dirty="0"/>
              <a:t>landing </a:t>
            </a:r>
            <a:r>
              <a:rPr lang="en-ZA" sz="2000" dirty="0" smtClean="0"/>
              <a:t>facilities, Primary </a:t>
            </a:r>
            <a:r>
              <a:rPr lang="en-ZA" sz="2000" dirty="0"/>
              <a:t>fish </a:t>
            </a:r>
            <a:r>
              <a:rPr lang="en-ZA" sz="2000" dirty="0" smtClean="0"/>
              <a:t>processing, Cold storage, Ice making</a:t>
            </a:r>
            <a:r>
              <a:rPr lang="en-ZA" sz="2000" dirty="0"/>
              <a:t>.</a:t>
            </a:r>
            <a:r>
              <a:rPr lang="en-ZA" sz="2000" dirty="0" smtClean="0"/>
              <a:t>      </a:t>
            </a:r>
            <a:endParaRPr lang="en-ZA" sz="2000" dirty="0"/>
          </a:p>
        </p:txBody>
      </p:sp>
      <p:sp>
        <p:nvSpPr>
          <p:cNvPr id="4" name="Footer Placeholder 3"/>
          <p:cNvSpPr>
            <a:spLocks noGrp="1"/>
          </p:cNvSpPr>
          <p:nvPr>
            <p:ph type="ftr" sz="quarter" idx="11"/>
          </p:nvPr>
        </p:nvSpPr>
        <p:spPr>
          <a:xfrm>
            <a:off x="3358108" y="7992789"/>
            <a:ext cx="5795963" cy="344029"/>
          </a:xfrm>
        </p:spPr>
        <p:txBody>
          <a:bodyPr/>
          <a:lstStyle/>
          <a:p>
            <a:endParaRPr lang="en-GB" dirty="0" smtClean="0">
              <a:solidFill>
                <a:schemeClr val="accent1"/>
              </a:solidFill>
            </a:endParaRPr>
          </a:p>
          <a:p>
            <a:r>
              <a:rPr lang="en-GB" dirty="0" smtClean="0">
                <a:solidFill>
                  <a:schemeClr val="accent1"/>
                </a:solidFill>
              </a:rPr>
              <a:t>PW </a:t>
            </a:r>
            <a:r>
              <a:rPr lang="en-GB" dirty="0">
                <a:solidFill>
                  <a:schemeClr val="accent1"/>
                </a:solidFill>
              </a:rPr>
              <a:t>Portfolio Committee – 2016/03/01</a:t>
            </a:r>
          </a:p>
          <a:p>
            <a:endParaRPr lang="en-GB" dirty="0">
              <a:solidFill>
                <a:schemeClr val="accent1"/>
              </a:solidFill>
            </a:endParaRPr>
          </a:p>
        </p:txBody>
      </p:sp>
    </p:spTree>
    <p:extLst>
      <p:ext uri="{BB962C8B-B14F-4D97-AF65-F5344CB8AC3E}">
        <p14:creationId xmlns:p14="http://schemas.microsoft.com/office/powerpoint/2010/main" val="611475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Small Harbours in the context of Operation </a:t>
            </a:r>
            <a:r>
              <a:rPr lang="en-ZA" b="1" dirty="0" err="1"/>
              <a:t>Phakisa</a:t>
            </a:r>
            <a:r>
              <a:rPr lang="en-ZA" b="1" dirty="0"/>
              <a:t> : Ocean Economy</a:t>
            </a:r>
            <a:endParaRPr lang="en-ZA" dirty="0"/>
          </a:p>
        </p:txBody>
      </p:sp>
      <p:sp>
        <p:nvSpPr>
          <p:cNvPr id="3" name="Content Placeholder 2"/>
          <p:cNvSpPr>
            <a:spLocks noGrp="1"/>
          </p:cNvSpPr>
          <p:nvPr>
            <p:ph idx="1"/>
          </p:nvPr>
        </p:nvSpPr>
        <p:spPr>
          <a:xfrm>
            <a:off x="736562" y="2034365"/>
            <a:ext cx="10572824" cy="5280466"/>
          </a:xfrm>
        </p:spPr>
        <p:txBody>
          <a:bodyPr>
            <a:normAutofit/>
          </a:bodyPr>
          <a:lstStyle/>
          <a:p>
            <a:r>
              <a:rPr lang="en-ZA" b="1" dirty="0"/>
              <a:t>Tourism </a:t>
            </a:r>
            <a:r>
              <a:rPr lang="en-ZA" b="1" dirty="0" smtClean="0"/>
              <a:t>industry</a:t>
            </a:r>
          </a:p>
          <a:p>
            <a:pPr marL="365125" lvl="1" indent="0" algn="just">
              <a:buNone/>
            </a:pPr>
            <a:r>
              <a:rPr lang="en-ZA" dirty="0" smtClean="0"/>
              <a:t>	Restaurants, Curio shop, Maritime leisure, 	Maritime museum, Water recreation and 	sports).</a:t>
            </a:r>
          </a:p>
          <a:p>
            <a:pPr algn="just"/>
            <a:r>
              <a:rPr lang="en-ZA" b="1" dirty="0" smtClean="0"/>
              <a:t>Leisure </a:t>
            </a:r>
            <a:r>
              <a:rPr lang="en-ZA" b="1" dirty="0"/>
              <a:t>and real estate </a:t>
            </a:r>
            <a:r>
              <a:rPr lang="en-ZA" b="1" dirty="0" smtClean="0"/>
              <a:t>development:</a:t>
            </a:r>
            <a:endParaRPr lang="en-ZA" b="1" dirty="0"/>
          </a:p>
          <a:p>
            <a:pPr marL="45720" indent="0" algn="just">
              <a:buNone/>
            </a:pPr>
            <a:r>
              <a:rPr lang="en-ZA" dirty="0" smtClean="0"/>
              <a:t>	Some </a:t>
            </a:r>
            <a:r>
              <a:rPr lang="en-ZA" dirty="0"/>
              <a:t>small harbours have </a:t>
            </a:r>
            <a:r>
              <a:rPr lang="en-ZA" dirty="0" smtClean="0"/>
              <a:t>intensive fish 	processing </a:t>
            </a:r>
            <a:r>
              <a:rPr lang="en-ZA" dirty="0"/>
              <a:t>facilities e.g. </a:t>
            </a:r>
            <a:r>
              <a:rPr lang="en-ZA" dirty="0" smtClean="0"/>
              <a:t>fish factories</a:t>
            </a:r>
            <a:r>
              <a:rPr lang="en-ZA" dirty="0"/>
              <a:t>, fish 	building 	facilities </a:t>
            </a:r>
            <a:r>
              <a:rPr lang="en-ZA" dirty="0" smtClean="0"/>
              <a:t>and other </a:t>
            </a:r>
            <a:r>
              <a:rPr lang="en-ZA" dirty="0"/>
              <a:t>industrial activities </a:t>
            </a:r>
            <a:r>
              <a:rPr lang="en-ZA" dirty="0" smtClean="0"/>
              <a:t>	making </a:t>
            </a:r>
            <a:r>
              <a:rPr lang="en-ZA" dirty="0"/>
              <a:t>them </a:t>
            </a:r>
            <a:r>
              <a:rPr lang="en-ZA" dirty="0" smtClean="0"/>
              <a:t>significant </a:t>
            </a:r>
            <a:r>
              <a:rPr lang="en-ZA" dirty="0"/>
              <a:t>economic </a:t>
            </a:r>
            <a:r>
              <a:rPr lang="en-ZA" dirty="0" smtClean="0"/>
              <a:t>nodes </a:t>
            </a:r>
            <a:r>
              <a:rPr lang="en-ZA" dirty="0"/>
              <a:t>for 	property management and tourism. </a:t>
            </a:r>
          </a:p>
          <a:p>
            <a:endParaRPr lang="en-ZA" dirty="0"/>
          </a:p>
        </p:txBody>
      </p:sp>
      <p:sp>
        <p:nvSpPr>
          <p:cNvPr id="4" name="Footer Placeholder 3"/>
          <p:cNvSpPr>
            <a:spLocks noGrp="1"/>
          </p:cNvSpPr>
          <p:nvPr>
            <p:ph type="ftr" sz="quarter" idx="11"/>
          </p:nvPr>
        </p:nvSpPr>
        <p:spPr/>
        <p:txBody>
          <a:bodyPr/>
          <a:lstStyle/>
          <a:p>
            <a:r>
              <a:rPr lang="en-US" smtClean="0">
                <a:solidFill>
                  <a:schemeClr val="accent1"/>
                </a:solidFill>
              </a:rPr>
              <a:t>SHU Workshop - 17/06/15</a:t>
            </a:r>
            <a:endParaRPr lang="en-GB" dirty="0">
              <a:solidFill>
                <a:schemeClr val="accent1"/>
              </a:solidFill>
            </a:endParaRPr>
          </a:p>
        </p:txBody>
      </p:sp>
    </p:spTree>
    <p:extLst>
      <p:ext uri="{BB962C8B-B14F-4D97-AF65-F5344CB8AC3E}">
        <p14:creationId xmlns:p14="http://schemas.microsoft.com/office/powerpoint/2010/main" val="281730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S102895266">
  <a:themeElements>
    <a:clrScheme name="PMTE 2">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usinessContrast">
      <a:dk1>
        <a:srgbClr val="000000"/>
      </a:dk1>
      <a:lt1>
        <a:sysClr val="window" lastClr="FFFFFF"/>
      </a:lt1>
      <a:dk2>
        <a:srgbClr val="000000"/>
      </a:dk2>
      <a:lt2>
        <a:srgbClr val="E5E8E8"/>
      </a:lt2>
      <a:accent1>
        <a:srgbClr val="00AEEF"/>
      </a:accent1>
      <a:accent2>
        <a:srgbClr val="EA428A"/>
      </a:accent2>
      <a:accent3>
        <a:srgbClr val="EED500"/>
      </a:accent3>
      <a:accent4>
        <a:srgbClr val="F5A70D"/>
      </a:accent4>
      <a:accent5>
        <a:srgbClr val="8BCB30"/>
      </a:accent5>
      <a:accent6>
        <a:srgbClr val="9962C1"/>
      </a:accent6>
      <a:hlink>
        <a:srgbClr val="00AEEF"/>
      </a:hlink>
      <a:folHlink>
        <a:srgbClr val="9962C1"/>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2D0870B-5333-4B89-B14A-85A8EA464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TS102895266</Template>
  <TotalTime>0</TotalTime>
  <Words>1855</Words>
  <Application>Microsoft Office PowerPoint</Application>
  <PresentationFormat>Custom</PresentationFormat>
  <Paragraphs>185</Paragraphs>
  <Slides>20</Slides>
  <Notes>6</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TS102895266</vt:lpstr>
      <vt:lpstr>  PRESENTATION ON THE OCEAN ECONOMY PROGRAMME  PUBLIC WORKS PORTFOLIO COMMITEE</vt:lpstr>
      <vt:lpstr>Table Of Contents</vt:lpstr>
      <vt:lpstr>Introduction of Operation Phakisa: Ocean Economy </vt:lpstr>
      <vt:lpstr>Introduction of Operation Phakisa : Ocean Economy</vt:lpstr>
      <vt:lpstr>   Introduction of Operation Phakisa : Ocean Economy</vt:lpstr>
      <vt:lpstr> Small Harbours in the context of Operation Phakisa: Ocean Economy  </vt:lpstr>
      <vt:lpstr> Small Harbours in the context of Operation Phakisa: Ocean Economy </vt:lpstr>
      <vt:lpstr>  Small Harbours in the context of Operation Phakisa : Ocean Economy</vt:lpstr>
      <vt:lpstr>Small Harbours in the context of Operation Phakisa : Ocean Economy</vt:lpstr>
      <vt:lpstr>Small Harbours in the context of Operation Phakisa : Ocean Economy</vt:lpstr>
      <vt:lpstr>Small Harbours in the context of Operation Phakisa : Ocean Economy</vt:lpstr>
      <vt:lpstr>DPW Operation Phakisa : Ocean Economy: Small Harbours Development Programme</vt:lpstr>
      <vt:lpstr>DPW Operation Phakisa : Ocean Economy: Small Harbours Development Programme</vt:lpstr>
      <vt:lpstr>DPW Operation Phakisa : Ocean Economy: Small Harbours Development Programme</vt:lpstr>
      <vt:lpstr>DPW Operation Phakisa : Ocean Economy: Small Harbours Development Programme</vt:lpstr>
      <vt:lpstr>DPW Operation Phakisa : Ocean Economy: Small Harbours Development Programme</vt:lpstr>
      <vt:lpstr>DPW Operation Phakisa: Ocean Economy: Small Harbours Development Programme</vt:lpstr>
      <vt:lpstr>DPW Operation Phakisa : Ocean Economy: Small Harbours Development Programme</vt:lpstr>
      <vt:lpstr>DPW Operation Phakisa: Ocean Economy: Small Harbours Development Programme</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DPW &amp; LANDLORDS</dc:title>
  <dc:subject>NATIONAL MEETING</dc:subject>
  <dc:creator/>
  <cp:lastModifiedBy/>
  <cp:revision>1</cp:revision>
  <dcterms:created xsi:type="dcterms:W3CDTF">2013-12-10T18:23:38Z</dcterms:created>
  <dcterms:modified xsi:type="dcterms:W3CDTF">2016-02-26T09:52:30Z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TC028952669991</vt:lpwstr>
  </property>
</Properties>
</file>