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462" r:id="rId3"/>
    <p:sldId id="515" r:id="rId4"/>
    <p:sldId id="464" r:id="rId5"/>
    <p:sldId id="443" r:id="rId6"/>
    <p:sldId id="463" r:id="rId7"/>
    <p:sldId id="531" r:id="rId8"/>
    <p:sldId id="467" r:id="rId9"/>
    <p:sldId id="529" r:id="rId10"/>
    <p:sldId id="468" r:id="rId11"/>
    <p:sldId id="530" r:id="rId12"/>
    <p:sldId id="533" r:id="rId13"/>
    <p:sldId id="523" r:id="rId14"/>
    <p:sldId id="534" r:id="rId15"/>
    <p:sldId id="535" r:id="rId16"/>
    <p:sldId id="521" r:id="rId17"/>
    <p:sldId id="470" r:id="rId18"/>
    <p:sldId id="537" r:id="rId19"/>
    <p:sldId id="539" r:id="rId20"/>
    <p:sldId id="540" r:id="rId21"/>
    <p:sldId id="446" r:id="rId22"/>
    <p:sldId id="440" r:id="rId23"/>
    <p:sldId id="510" r:id="rId24"/>
    <p:sldId id="511" r:id="rId25"/>
  </p:sldIdLst>
  <p:sldSz cx="12188825" cy="8640763"/>
  <p:notesSz cx="68199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  <p15:guide id="9" orient="horz" pos="2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DC9A"/>
    <a:srgbClr val="F80202"/>
    <a:srgbClr val="DEA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41" autoAdjust="0"/>
    <p:restoredTop sz="94671" autoAdjust="0"/>
  </p:normalViewPr>
  <p:slideViewPr>
    <p:cSldViewPr showGuides="1">
      <p:cViewPr>
        <p:scale>
          <a:sx n="80" d="100"/>
          <a:sy n="80" d="100"/>
        </p:scale>
        <p:origin x="-739" y="288"/>
      </p:cViewPr>
      <p:guideLst>
        <p:guide orient="horz" pos="2160"/>
        <p:guide orient="horz" pos="2722"/>
        <p:guide pos="3839"/>
      </p:guideLst>
    </p:cSldViewPr>
  </p:slideViewPr>
  <p:outlineViewPr>
    <p:cViewPr>
      <p:scale>
        <a:sx n="33" d="100"/>
        <a:sy n="33" d="100"/>
      </p:scale>
      <p:origin x="54" y="6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1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2/26/2016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8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33108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2/26/2016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744538"/>
            <a:ext cx="5251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1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63DCBC9-08D7-4331-BB41-C3B99E28B30F}" type="slidenum">
              <a:rPr lang="en-US" sz="1200" smtClean="0">
                <a:latin typeface="Arial" charset="0"/>
              </a:rPr>
              <a:pPr/>
              <a:t>4</a:t>
            </a:fld>
            <a:endParaRPr lang="en-US" sz="12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3881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649A3EB-3D65-4FE9-8E26-0364FD26C809}" type="slidenum">
              <a:rPr lang="en-US" sz="1200" smtClean="0">
                <a:latin typeface="Arial" charset="0"/>
              </a:rPr>
              <a:pPr/>
              <a:t>23</a:t>
            </a:fld>
            <a:endParaRPr lang="en-US" sz="12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63DCBC9-08D7-4331-BB41-C3B99E28B30F}" type="slidenum">
              <a:rPr lang="en-US" sz="1200" smtClean="0">
                <a:latin typeface="Arial" charset="0"/>
              </a:rPr>
              <a:pPr/>
              <a:t>5</a:t>
            </a:fld>
            <a:endParaRPr lang="en-US" sz="12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63DCBC9-08D7-4331-BB41-C3B99E28B30F}" type="slidenum">
              <a:rPr lang="en-US" sz="1200" smtClean="0">
                <a:latin typeface="Arial" charset="0"/>
              </a:rPr>
              <a:pPr/>
              <a:t>7</a:t>
            </a:fld>
            <a:endParaRPr lang="en-US" sz="12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63DCBC9-08D7-4331-BB41-C3B99E28B30F}" type="slidenum">
              <a:rPr lang="en-US" sz="1200" smtClean="0">
                <a:latin typeface="Arial" charset="0"/>
              </a:rPr>
              <a:pPr/>
              <a:t>8</a:t>
            </a:fld>
            <a:endParaRPr lang="en-US" sz="12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63DCBC9-08D7-4331-BB41-C3B99E28B30F}" type="slidenum">
              <a:rPr lang="en-US" sz="1200" smtClean="0">
                <a:latin typeface="Arial" charset="0"/>
              </a:rPr>
              <a:pPr/>
              <a:t>9</a:t>
            </a:fld>
            <a:endParaRPr lang="en-US" sz="12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63DCBC9-08D7-4331-BB41-C3B99E28B30F}" type="slidenum">
              <a:rPr lang="en-US" sz="1200" smtClean="0">
                <a:latin typeface="Arial" charset="0"/>
              </a:rPr>
              <a:pPr/>
              <a:t>11</a:t>
            </a:fld>
            <a:endParaRPr lang="en-US" sz="12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388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0667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2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672060"/>
            <a:ext cx="5029200" cy="316828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5" y="4288380"/>
            <a:ext cx="5029201" cy="1760155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Green Building Framework DPW Portfolio Committee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Green Building Framework DPW Portfolio Committee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5" y="672060"/>
            <a:ext cx="2362201" cy="6912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6" y="672060"/>
            <a:ext cx="7467599" cy="69126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Green Building Framework DPW Portfolio Committee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1"/>
            <a:ext cx="12188825" cy="1835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3606001"/>
            <a:ext cx="5380032" cy="503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402221"/>
            <a:ext cx="11262506" cy="134411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34365"/>
            <a:ext cx="10225136" cy="5643602"/>
          </a:xfrm>
        </p:spPr>
        <p:txBody>
          <a:bodyPr>
            <a:normAutofit/>
          </a:bodyPr>
          <a:lstStyle>
            <a:lvl1pPr>
              <a:defRPr sz="3200"/>
            </a:lvl1pPr>
            <a:lvl2pPr marL="722313" indent="-357188">
              <a:lnSpc>
                <a:spcPct val="100000"/>
              </a:lnSpc>
              <a:buFont typeface="Courier New" pitchFamily="49" charset="0"/>
              <a:buChar char="o"/>
              <a:defRPr sz="3200"/>
            </a:lvl2pPr>
            <a:lvl3pPr marL="1069975" indent="-357188">
              <a:lnSpc>
                <a:spcPct val="100000"/>
              </a:lnSpc>
              <a:defRPr sz="3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116" y="8021996"/>
            <a:ext cx="5976664" cy="344029"/>
          </a:xfrm>
        </p:spPr>
        <p:txBody>
          <a:bodyPr/>
          <a:lstStyle>
            <a:lvl1pPr algn="ctr">
              <a:defRPr sz="1600"/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Green Building Framework DPW Portfolio Committee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9666312" y="7677967"/>
            <a:ext cx="1219201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AE4A8-A6E5-453E-B946-FB774B73F48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61114" y="7776765"/>
            <a:ext cx="1564157" cy="5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672061"/>
            <a:ext cx="8686800" cy="2880254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936349"/>
            <a:ext cx="8686800" cy="1728153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Green Building Framework DPW Portfolio Committee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2304204"/>
            <a:ext cx="4251960" cy="5280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2304204"/>
            <a:ext cx="4251960" cy="5280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Green Building Framework DPW Portfolio Committee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2304203"/>
            <a:ext cx="4251960" cy="86407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3264289"/>
            <a:ext cx="4251960" cy="432038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2304203"/>
            <a:ext cx="4251960" cy="86407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3264289"/>
            <a:ext cx="4251960" cy="432038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Green Building Framework DPW Portfolio Committee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Green Building Framework DPW Portfolio Committee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Green Building Framework DPW Portfolio Committee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672059"/>
            <a:ext cx="4114800" cy="192017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672060"/>
            <a:ext cx="5867400" cy="691261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784247"/>
            <a:ext cx="4114800" cy="48004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Green Building Framework DPW Portfolio Committee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672059"/>
            <a:ext cx="4114800" cy="192017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5" y="672060"/>
            <a:ext cx="5780173" cy="7296644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784247"/>
            <a:ext cx="4114800" cy="48004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5" y="672060"/>
            <a:ext cx="8686801" cy="1344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2304204"/>
            <a:ext cx="8686801" cy="528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7755354"/>
            <a:ext cx="1371600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6" y="7755354"/>
            <a:ext cx="5653087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Green Building Framework DPW Portfolio Committee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5" y="7755354"/>
            <a:ext cx="1219201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54856" y="6596342"/>
            <a:ext cx="12443681" cy="201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 </a:t>
            </a:r>
          </a:p>
          <a:p>
            <a:pPr algn="ctr"/>
            <a:r>
              <a:rPr lang="en-ZA" sz="2800" b="1" dirty="0" smtClean="0">
                <a:solidFill>
                  <a:schemeClr val="tx1"/>
                </a:solidFill>
              </a:rPr>
              <a:t>Presentation to the Portfolio Committee on Public Works</a:t>
            </a:r>
          </a:p>
          <a:p>
            <a:pPr algn="ctr"/>
            <a:r>
              <a:rPr lang="en-ZA" sz="2800" b="1" dirty="0" smtClean="0">
                <a:solidFill>
                  <a:schemeClr val="tx1"/>
                </a:solidFill>
              </a:rPr>
              <a:t>1 March 2016</a:t>
            </a:r>
            <a:endParaRPr lang="en-ZA" sz="2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853" y="1795042"/>
            <a:ext cx="8190102" cy="302939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GREEN BUILDING FRAMEWORK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04" y="7344717"/>
            <a:ext cx="5029201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prj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38" y="4963323"/>
            <a:ext cx="2534097" cy="1714512"/>
          </a:xfrm>
          <a:prstGeom prst="rect">
            <a:avLst/>
          </a:prstGeom>
        </p:spPr>
      </p:pic>
      <p:pic>
        <p:nvPicPr>
          <p:cNvPr id="19" name="Picture 18" descr="prj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208" y="4963323"/>
            <a:ext cx="2534097" cy="1714512"/>
          </a:xfrm>
          <a:prstGeom prst="rect">
            <a:avLst/>
          </a:prstGeom>
        </p:spPr>
      </p:pic>
      <p:pic>
        <p:nvPicPr>
          <p:cNvPr id="20" name="Picture 19" descr="prj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4963323"/>
            <a:ext cx="2534097" cy="1714512"/>
          </a:xfrm>
          <a:prstGeom prst="rect">
            <a:avLst/>
          </a:prstGeom>
        </p:spPr>
      </p:pic>
      <p:pic>
        <p:nvPicPr>
          <p:cNvPr id="21" name="Picture 20" descr="prj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9638" y="4963322"/>
            <a:ext cx="1143009" cy="1714513"/>
          </a:xfrm>
          <a:prstGeom prst="rect">
            <a:avLst/>
          </a:prstGeom>
        </p:spPr>
      </p:pic>
      <p:pic>
        <p:nvPicPr>
          <p:cNvPr id="22" name="Picture 21" descr="prj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1868" y="4963323"/>
            <a:ext cx="1190633" cy="1714512"/>
          </a:xfrm>
          <a:prstGeom prst="rect">
            <a:avLst/>
          </a:prstGeom>
        </p:spPr>
      </p:pic>
      <p:pic>
        <p:nvPicPr>
          <p:cNvPr id="23" name="Picture 22" descr="prj1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057" y="4963323"/>
            <a:ext cx="2571768" cy="17145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41884" y="6852313"/>
            <a:ext cx="8280920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 smtClean="0">
              <a:solidFill>
                <a:schemeClr val="bg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77788" y="7063594"/>
            <a:ext cx="8766166" cy="119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1267050" y="6969155"/>
            <a:ext cx="9145016" cy="1292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9504" y="719981"/>
            <a:ext cx="4354868" cy="1969936"/>
            <a:chOff x="1379504" y="719981"/>
            <a:chExt cx="4354868" cy="1969936"/>
          </a:xfrm>
        </p:grpSpPr>
        <p:pic>
          <p:nvPicPr>
            <p:cNvPr id="15" name="Picture 14" descr="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9504" y="719981"/>
              <a:ext cx="4167906" cy="1584176"/>
            </a:xfrm>
            <a:prstGeom prst="rect">
              <a:avLst/>
            </a:prstGeom>
          </p:spPr>
        </p:pic>
        <p:sp>
          <p:nvSpPr>
            <p:cNvPr id="17" name="Title 1"/>
            <p:cNvSpPr txBox="1">
              <a:spLocks/>
            </p:cNvSpPr>
            <p:nvPr/>
          </p:nvSpPr>
          <p:spPr>
            <a:xfrm>
              <a:off x="1494285" y="1947443"/>
              <a:ext cx="4240087" cy="74247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600" b="1" dirty="0"/>
                <a:t>PROPERTY MANAGEMENT TRADING ENTITY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79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54856" y="6596342"/>
            <a:ext cx="12443681" cy="201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853" y="1795042"/>
            <a:ext cx="8190102" cy="302939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Fiscal Allocation and Expenditure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04" y="7344717"/>
            <a:ext cx="5029201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prj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38" y="4963323"/>
            <a:ext cx="2534097" cy="1714512"/>
          </a:xfrm>
          <a:prstGeom prst="rect">
            <a:avLst/>
          </a:prstGeom>
        </p:spPr>
      </p:pic>
      <p:pic>
        <p:nvPicPr>
          <p:cNvPr id="19" name="Picture 18" descr="prj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87" y="4856254"/>
            <a:ext cx="2534097" cy="1714512"/>
          </a:xfrm>
          <a:prstGeom prst="rect">
            <a:avLst/>
          </a:prstGeom>
        </p:spPr>
      </p:pic>
      <p:pic>
        <p:nvPicPr>
          <p:cNvPr id="20" name="Picture 19" descr="prj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4963323"/>
            <a:ext cx="2534097" cy="1714512"/>
          </a:xfrm>
          <a:prstGeom prst="rect">
            <a:avLst/>
          </a:prstGeom>
        </p:spPr>
      </p:pic>
      <p:pic>
        <p:nvPicPr>
          <p:cNvPr id="21" name="Picture 20" descr="prj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9638" y="4963322"/>
            <a:ext cx="1143009" cy="1714513"/>
          </a:xfrm>
          <a:prstGeom prst="rect">
            <a:avLst/>
          </a:prstGeom>
        </p:spPr>
      </p:pic>
      <p:pic>
        <p:nvPicPr>
          <p:cNvPr id="22" name="Picture 21" descr="prj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1868" y="4963323"/>
            <a:ext cx="1190633" cy="1714512"/>
          </a:xfrm>
          <a:prstGeom prst="rect">
            <a:avLst/>
          </a:prstGeom>
        </p:spPr>
      </p:pic>
      <p:pic>
        <p:nvPicPr>
          <p:cNvPr id="23" name="Picture 22" descr="prj1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057" y="4963323"/>
            <a:ext cx="2571768" cy="17145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41884" y="6852313"/>
            <a:ext cx="8280920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 smtClean="0">
              <a:solidFill>
                <a:schemeClr val="bg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77788" y="7063594"/>
            <a:ext cx="8766166" cy="119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1267050" y="6969155"/>
            <a:ext cx="9145016" cy="1292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9504" y="719981"/>
            <a:ext cx="4354868" cy="1969936"/>
            <a:chOff x="1379504" y="719981"/>
            <a:chExt cx="4354868" cy="1969936"/>
          </a:xfrm>
        </p:grpSpPr>
        <p:pic>
          <p:nvPicPr>
            <p:cNvPr id="15" name="Picture 14" descr="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9504" y="719981"/>
              <a:ext cx="4167906" cy="1584176"/>
            </a:xfrm>
            <a:prstGeom prst="rect">
              <a:avLst/>
            </a:prstGeom>
          </p:spPr>
        </p:pic>
        <p:sp>
          <p:nvSpPr>
            <p:cNvPr id="17" name="Title 1"/>
            <p:cNvSpPr txBox="1">
              <a:spLocks/>
            </p:cNvSpPr>
            <p:nvPr/>
          </p:nvSpPr>
          <p:spPr>
            <a:xfrm>
              <a:off x="1494285" y="1947443"/>
              <a:ext cx="4240087" cy="74247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600" b="1" dirty="0"/>
                <a:t>PROPERTY MANAGEMENT TRADING ENTITY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44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13" y="1"/>
            <a:ext cx="12351845" cy="180037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Budget Allocation and Expenditure</a:t>
            </a:r>
            <a:endParaRPr lang="en-ZA" sz="4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023988"/>
              </p:ext>
            </p:extLst>
          </p:nvPr>
        </p:nvGraphicFramePr>
        <p:xfrm>
          <a:off x="189756" y="2160141"/>
          <a:ext cx="11999069" cy="516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677"/>
                <a:gridCol w="4111875"/>
                <a:gridCol w="1944216"/>
                <a:gridCol w="1757160"/>
                <a:gridCol w="3329141"/>
              </a:tblGrid>
              <a:tr h="1157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Item 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Budget Allocation (R)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Expenditure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0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Measurement</a:t>
                      </a:r>
                      <a:r>
                        <a:rPr lang="en-US" baseline="0" dirty="0" smtClean="0"/>
                        <a:t> and Verification of Energy Efficiency 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r>
                        <a:rPr lang="en-US" baseline="0" dirty="0" smtClean="0"/>
                        <a:t> 565 000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Procurement Process Underway. </a:t>
                      </a:r>
                    </a:p>
                    <a:p>
                      <a:r>
                        <a:rPr lang="en-US" dirty="0" smtClean="0"/>
                        <a:t>Remote</a:t>
                      </a:r>
                      <a:r>
                        <a:rPr lang="en-US" baseline="0" dirty="0" smtClean="0"/>
                        <a:t> monitoring solution in development.</a:t>
                      </a:r>
                      <a:endParaRPr lang="en-US" dirty="0"/>
                    </a:p>
                  </a:txBody>
                  <a:tcPr/>
                </a:tc>
              </a:tr>
              <a:tr h="1157585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Measurement</a:t>
                      </a:r>
                      <a:r>
                        <a:rPr lang="en-US" baseline="0" dirty="0" smtClean="0"/>
                        <a:t> and Verification of Water Efficiency Projects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1 790 000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Procurement Process Underway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69465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Building and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5 280 000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5 280 000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57585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 Building Operations (Waste</a:t>
                      </a:r>
                      <a:r>
                        <a:rPr lang="en-US" baseline="0" dirty="0" smtClean="0"/>
                        <a:t> management, Recycling, Alternative Sources of Water, IKS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50 000 000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Procurement Process Underway.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Remote</a:t>
                      </a:r>
                      <a:r>
                        <a:rPr lang="en-US" baseline="0" dirty="0" smtClean="0"/>
                        <a:t> monitoring solution in development.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967" y="7873149"/>
            <a:ext cx="2540234" cy="576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754" tIns="52377" rIns="104754" bIns="52377"/>
          <a:lstStyle>
            <a:lvl1pPr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851124" indent="-327355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309421" indent="-261884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833189" indent="-261884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2356957" indent="-261884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880726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3404494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928262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4452031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sz="1800" dirty="0"/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851124" indent="-327355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309421" indent="-261884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833189" indent="-261884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2356957" indent="-261884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880726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3404494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928262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4452031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800" dirty="0" smtClean="0"/>
              <a:t>Green Building Framework DPW Portfolio Committee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47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54856" y="6596342"/>
            <a:ext cx="12443681" cy="201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853" y="1795042"/>
            <a:ext cx="8190102" cy="302939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CURRENT PROJECTS</a:t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(Sector Plan Core Focus Areas)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04" y="7344717"/>
            <a:ext cx="5029201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prj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38" y="4963323"/>
            <a:ext cx="2534097" cy="1714512"/>
          </a:xfrm>
          <a:prstGeom prst="rect">
            <a:avLst/>
          </a:prstGeom>
        </p:spPr>
      </p:pic>
      <p:pic>
        <p:nvPicPr>
          <p:cNvPr id="19" name="Picture 18" descr="prj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87" y="4856254"/>
            <a:ext cx="2534097" cy="1714512"/>
          </a:xfrm>
          <a:prstGeom prst="rect">
            <a:avLst/>
          </a:prstGeom>
        </p:spPr>
      </p:pic>
      <p:pic>
        <p:nvPicPr>
          <p:cNvPr id="20" name="Picture 19" descr="prj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4963323"/>
            <a:ext cx="2534097" cy="1714512"/>
          </a:xfrm>
          <a:prstGeom prst="rect">
            <a:avLst/>
          </a:prstGeom>
        </p:spPr>
      </p:pic>
      <p:pic>
        <p:nvPicPr>
          <p:cNvPr id="21" name="Picture 20" descr="prj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9638" y="4963322"/>
            <a:ext cx="1143009" cy="1714513"/>
          </a:xfrm>
          <a:prstGeom prst="rect">
            <a:avLst/>
          </a:prstGeom>
        </p:spPr>
      </p:pic>
      <p:pic>
        <p:nvPicPr>
          <p:cNvPr id="22" name="Picture 21" descr="prj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1868" y="4963323"/>
            <a:ext cx="1190633" cy="1714512"/>
          </a:xfrm>
          <a:prstGeom prst="rect">
            <a:avLst/>
          </a:prstGeom>
        </p:spPr>
      </p:pic>
      <p:pic>
        <p:nvPicPr>
          <p:cNvPr id="23" name="Picture 22" descr="prj1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057" y="4963323"/>
            <a:ext cx="2571768" cy="17145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41884" y="6852313"/>
            <a:ext cx="8280920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 smtClean="0">
              <a:solidFill>
                <a:schemeClr val="bg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77788" y="7063594"/>
            <a:ext cx="8766166" cy="119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1267050" y="6969155"/>
            <a:ext cx="9145016" cy="1292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9504" y="719981"/>
            <a:ext cx="4354868" cy="1969936"/>
            <a:chOff x="1379504" y="719981"/>
            <a:chExt cx="4354868" cy="1969936"/>
          </a:xfrm>
        </p:grpSpPr>
        <p:pic>
          <p:nvPicPr>
            <p:cNvPr id="15" name="Picture 14" descr="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9504" y="719981"/>
              <a:ext cx="4167906" cy="1584176"/>
            </a:xfrm>
            <a:prstGeom prst="rect">
              <a:avLst/>
            </a:prstGeom>
          </p:spPr>
        </p:pic>
        <p:sp>
          <p:nvSpPr>
            <p:cNvPr id="17" name="Title 1"/>
            <p:cNvSpPr txBox="1">
              <a:spLocks/>
            </p:cNvSpPr>
            <p:nvPr/>
          </p:nvSpPr>
          <p:spPr>
            <a:xfrm>
              <a:off x="1494285" y="1947443"/>
              <a:ext cx="4240087" cy="74247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600" b="1" dirty="0"/>
                <a:t>PROPERTY MANAGEMENT TRADING ENTITY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53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Sector Plan Core </a:t>
            </a:r>
            <a:r>
              <a:rPr lang="en-ZA" alt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Focus </a:t>
            </a: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Areas </a:t>
            </a:r>
            <a:r>
              <a:rPr lang="en-ZA" alt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(1)</a:t>
            </a:r>
            <a:endParaRPr lang="en-Z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ZA" altLang="en-US" dirty="0">
              <a:latin typeface="Arial" charset="0"/>
              <a:cs typeface="Arial" charset="0"/>
            </a:endParaRPr>
          </a:p>
          <a:p>
            <a:pPr marL="911225" lvl="1" indent="-457200"/>
            <a:r>
              <a:rPr lang="en-ZA" altLang="en-US" dirty="0">
                <a:latin typeface="Arial" charset="0"/>
                <a:cs typeface="Arial" charset="0"/>
              </a:rPr>
              <a:t>Energy Management</a:t>
            </a:r>
          </a:p>
          <a:p>
            <a:pPr marL="911225" lvl="1" indent="-457200"/>
            <a:r>
              <a:rPr lang="en-ZA" altLang="en-US" dirty="0">
                <a:latin typeface="Arial" charset="0"/>
                <a:cs typeface="Arial" charset="0"/>
              </a:rPr>
              <a:t>Renewable </a:t>
            </a:r>
            <a:r>
              <a:rPr lang="en-ZA" altLang="en-US" dirty="0" smtClean="0">
                <a:latin typeface="Arial" charset="0"/>
                <a:cs typeface="Arial" charset="0"/>
              </a:rPr>
              <a:t>Energy</a:t>
            </a:r>
          </a:p>
          <a:p>
            <a:pPr marL="911225" lvl="1" indent="-457200"/>
            <a:r>
              <a:rPr lang="en-ZA" altLang="en-US" dirty="0" smtClean="0">
                <a:latin typeface="Arial" charset="0"/>
                <a:cs typeface="Arial" charset="0"/>
              </a:rPr>
              <a:t>Water </a:t>
            </a:r>
            <a:r>
              <a:rPr lang="en-ZA" altLang="en-US" dirty="0">
                <a:latin typeface="Arial" charset="0"/>
                <a:cs typeface="Arial" charset="0"/>
              </a:rPr>
              <a:t>Management</a:t>
            </a:r>
          </a:p>
          <a:p>
            <a:pPr marL="911225" lvl="1" indent="-457200"/>
            <a:r>
              <a:rPr lang="en-ZA" altLang="en-US" dirty="0">
                <a:latin typeface="Arial" charset="0"/>
                <a:cs typeface="Arial" charset="0"/>
              </a:rPr>
              <a:t>Waste </a:t>
            </a:r>
            <a:r>
              <a:rPr lang="en-ZA" altLang="en-US" dirty="0" smtClean="0">
                <a:latin typeface="Arial" charset="0"/>
                <a:cs typeface="Arial" charset="0"/>
              </a:rPr>
              <a:t>Management</a:t>
            </a:r>
          </a:p>
          <a:p>
            <a:pPr marL="911225" lvl="1" indent="-457200"/>
            <a:r>
              <a:rPr lang="en-ZA" altLang="en-US" dirty="0">
                <a:latin typeface="Arial" charset="0"/>
                <a:cs typeface="Arial" charset="0"/>
              </a:rPr>
              <a:t>IKS Management</a:t>
            </a:r>
          </a:p>
          <a:p>
            <a:pPr marL="45720" indent="0">
              <a:buNone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Green Building Framework DPW Portfolio Committee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Sector Plan Policy Focus </a:t>
            </a: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Areas </a:t>
            </a:r>
            <a:r>
              <a:rPr lang="en-ZA" alt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(2)</a:t>
            </a:r>
            <a:endParaRPr lang="en-Z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" pitchFamily="18" charset="0"/>
              <a:buAutoNum type="arabicParenR"/>
            </a:pPr>
            <a:r>
              <a:rPr lang="en-ZA" altLang="en-US" dirty="0">
                <a:latin typeface="Arial" charset="0"/>
                <a:cs typeface="Arial" charset="0"/>
              </a:rPr>
              <a:t>Green Building Prescripts</a:t>
            </a:r>
          </a:p>
          <a:p>
            <a:pPr lvl="1"/>
            <a:r>
              <a:rPr lang="en-ZA" altLang="en-US" dirty="0">
                <a:latin typeface="Arial" charset="0"/>
                <a:cs typeface="Arial" charset="0"/>
              </a:rPr>
              <a:t>Public Sector Green Building Policy</a:t>
            </a:r>
          </a:p>
          <a:p>
            <a:pPr lvl="1"/>
            <a:r>
              <a:rPr lang="en-ZA" altLang="en-US" dirty="0">
                <a:latin typeface="Arial" charset="0"/>
                <a:cs typeface="Arial" charset="0"/>
              </a:rPr>
              <a:t>Employment creation/ retention targets</a:t>
            </a:r>
          </a:p>
          <a:p>
            <a:pPr marL="457200" indent="-457200">
              <a:buFont typeface="Times" pitchFamily="18" charset="0"/>
              <a:buAutoNum type="arabicParenR"/>
            </a:pPr>
            <a:r>
              <a:rPr lang="en-ZA" altLang="en-US" dirty="0">
                <a:latin typeface="Arial" charset="0"/>
                <a:cs typeface="Arial" charset="0"/>
              </a:rPr>
              <a:t>Norms and Standards, Guidelines and Targets</a:t>
            </a:r>
          </a:p>
          <a:p>
            <a:pPr lvl="1"/>
            <a:r>
              <a:rPr lang="en-ZA" altLang="en-US" dirty="0">
                <a:latin typeface="Arial" charset="0"/>
                <a:cs typeface="Arial" charset="0"/>
              </a:rPr>
              <a:t>Norms and Standards, Guidelines and Targets</a:t>
            </a:r>
          </a:p>
          <a:p>
            <a:pPr lvl="1"/>
            <a:r>
              <a:rPr lang="en-ZA" altLang="en-US" dirty="0">
                <a:latin typeface="Arial" charset="0"/>
                <a:cs typeface="Arial" charset="0"/>
              </a:rPr>
              <a:t>Energy Performance Certificates (EPCs)</a:t>
            </a:r>
          </a:p>
          <a:p>
            <a:pPr lvl="1"/>
            <a:r>
              <a:rPr lang="en-ZA" altLang="en-US" dirty="0">
                <a:latin typeface="Arial" charset="0"/>
                <a:cs typeface="Arial" charset="0"/>
              </a:rPr>
              <a:t>Water Performance Certificates (WPCs)</a:t>
            </a:r>
          </a:p>
          <a:p>
            <a:pPr lvl="1"/>
            <a:r>
              <a:rPr lang="en-ZA" altLang="en-US" dirty="0">
                <a:latin typeface="Arial" charset="0"/>
                <a:cs typeface="Arial" charset="0"/>
              </a:rPr>
              <a:t>Green Building Rating Tool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Green Building Framework DPW Portfolio Committee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215926"/>
            <a:ext cx="11262506" cy="936104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Shared Energy and Water Savings Contracts at DPW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2160141"/>
            <a:ext cx="10225136" cy="564360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ZA" sz="1800" dirty="0" smtClean="0">
              <a:solidFill>
                <a:schemeClr val="tx1"/>
              </a:solidFill>
            </a:endParaRPr>
          </a:p>
          <a:p>
            <a:r>
              <a:rPr lang="en-ZA" sz="1800" dirty="0" smtClean="0">
                <a:solidFill>
                  <a:schemeClr val="tx1"/>
                </a:solidFill>
              </a:rPr>
              <a:t>DPW Shared Energy and Water Savings Contracts in all Regions;</a:t>
            </a:r>
          </a:p>
          <a:p>
            <a:r>
              <a:rPr lang="en-ZA" sz="1800" dirty="0" smtClean="0">
                <a:solidFill>
                  <a:schemeClr val="tx1"/>
                </a:solidFill>
              </a:rPr>
              <a:t>A number of technology retrofits have been effected through the contracts, with energy and water consumption savings achieved;</a:t>
            </a:r>
          </a:p>
          <a:p>
            <a:r>
              <a:rPr lang="en-ZA" sz="1800" dirty="0" smtClean="0">
                <a:solidFill>
                  <a:schemeClr val="tx1"/>
                </a:solidFill>
              </a:rPr>
              <a:t>Service Level Agreement (SLA) for Energy Efficiency signed with DPW;</a:t>
            </a:r>
          </a:p>
          <a:p>
            <a:r>
              <a:rPr lang="en-ZA" sz="1800" dirty="0">
                <a:solidFill>
                  <a:schemeClr val="tx1"/>
                </a:solidFill>
              </a:rPr>
              <a:t>Service Level Agreement (SLA) for </a:t>
            </a:r>
            <a:r>
              <a:rPr lang="en-ZA" sz="1800" dirty="0" smtClean="0">
                <a:solidFill>
                  <a:schemeClr val="tx1"/>
                </a:solidFill>
              </a:rPr>
              <a:t>Water Efficiency under  review by Legal Services;</a:t>
            </a:r>
          </a:p>
          <a:p>
            <a:r>
              <a:rPr lang="en-ZA" sz="1800" dirty="0" smtClean="0">
                <a:solidFill>
                  <a:schemeClr val="tx1"/>
                </a:solidFill>
              </a:rPr>
              <a:t>Monitoring and Verification (M&amp;V) of reported savings and project implementation will be undertaken .</a:t>
            </a:r>
          </a:p>
          <a:p>
            <a:endParaRPr lang="en-ZA" sz="1800" dirty="0" smtClean="0">
              <a:solidFill>
                <a:schemeClr val="tx1"/>
              </a:solidFill>
            </a:endParaRPr>
          </a:p>
          <a:p>
            <a:endParaRPr lang="en-ZA" sz="1700" dirty="0" smtClean="0">
              <a:solidFill>
                <a:schemeClr val="tx1"/>
              </a:solidFill>
            </a:endParaRPr>
          </a:p>
          <a:p>
            <a:endParaRPr lang="en-ZA" sz="17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Green Building Framework DPW Portfolio Committee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54856" y="6596342"/>
            <a:ext cx="12443681" cy="201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GREEN BUILDING PROGRAMME</a:t>
            </a:r>
            <a:endParaRPr lang="en-ZA" sz="2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853" y="1795042"/>
            <a:ext cx="8190102" cy="302939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1"/>
                </a:solidFill>
              </a:rPr>
              <a:t>Savings </a:t>
            </a:r>
            <a:r>
              <a:rPr lang="en-US" altLang="en-US" sz="2800" b="1" dirty="0">
                <a:solidFill>
                  <a:schemeClr val="tx1"/>
                </a:solidFill>
              </a:rPr>
              <a:t>on Energy and Water 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04" y="7344717"/>
            <a:ext cx="5029201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prj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38" y="4963323"/>
            <a:ext cx="2534097" cy="1714512"/>
          </a:xfrm>
          <a:prstGeom prst="rect">
            <a:avLst/>
          </a:prstGeom>
        </p:spPr>
      </p:pic>
      <p:pic>
        <p:nvPicPr>
          <p:cNvPr id="19" name="Picture 18" descr="prj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87" y="4856254"/>
            <a:ext cx="2534097" cy="1714512"/>
          </a:xfrm>
          <a:prstGeom prst="rect">
            <a:avLst/>
          </a:prstGeom>
        </p:spPr>
      </p:pic>
      <p:pic>
        <p:nvPicPr>
          <p:cNvPr id="20" name="Picture 19" descr="prj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4963323"/>
            <a:ext cx="2534097" cy="1714512"/>
          </a:xfrm>
          <a:prstGeom prst="rect">
            <a:avLst/>
          </a:prstGeom>
        </p:spPr>
      </p:pic>
      <p:pic>
        <p:nvPicPr>
          <p:cNvPr id="21" name="Picture 20" descr="prj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9638" y="4963322"/>
            <a:ext cx="1143009" cy="1714513"/>
          </a:xfrm>
          <a:prstGeom prst="rect">
            <a:avLst/>
          </a:prstGeom>
        </p:spPr>
      </p:pic>
      <p:pic>
        <p:nvPicPr>
          <p:cNvPr id="22" name="Picture 21" descr="prj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1868" y="4963323"/>
            <a:ext cx="1190633" cy="1714512"/>
          </a:xfrm>
          <a:prstGeom prst="rect">
            <a:avLst/>
          </a:prstGeom>
        </p:spPr>
      </p:pic>
      <p:pic>
        <p:nvPicPr>
          <p:cNvPr id="23" name="Picture 22" descr="prj1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057" y="4963323"/>
            <a:ext cx="2571768" cy="17145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41884" y="6852313"/>
            <a:ext cx="8280920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 smtClean="0">
              <a:solidFill>
                <a:schemeClr val="bg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77788" y="7063594"/>
            <a:ext cx="8766166" cy="119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1267050" y="6969155"/>
            <a:ext cx="9145016" cy="1292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9504" y="719981"/>
            <a:ext cx="4354868" cy="1969936"/>
            <a:chOff x="1379504" y="719981"/>
            <a:chExt cx="4354868" cy="1969936"/>
          </a:xfrm>
        </p:grpSpPr>
        <p:pic>
          <p:nvPicPr>
            <p:cNvPr id="15" name="Picture 14" descr="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9504" y="719981"/>
              <a:ext cx="4167906" cy="1584176"/>
            </a:xfrm>
            <a:prstGeom prst="rect">
              <a:avLst/>
            </a:prstGeom>
          </p:spPr>
        </p:pic>
        <p:sp>
          <p:nvSpPr>
            <p:cNvPr id="17" name="Title 1"/>
            <p:cNvSpPr txBox="1">
              <a:spLocks/>
            </p:cNvSpPr>
            <p:nvPr/>
          </p:nvSpPr>
          <p:spPr>
            <a:xfrm>
              <a:off x="1494285" y="1947443"/>
              <a:ext cx="4240087" cy="74247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600" b="1" dirty="0"/>
                <a:t>PROPERTY MANAGEMENT TRADING ENTITY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9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Savings in Energy and Water </a:t>
            </a:r>
            <a:br>
              <a:rPr lang="en-ZA" sz="2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en-ZA" sz="2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(Q3)</a:t>
            </a:r>
            <a:endParaRPr lang="en-Z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117033"/>
              </p:ext>
            </p:extLst>
          </p:nvPr>
        </p:nvGraphicFramePr>
        <p:xfrm>
          <a:off x="621804" y="2880220"/>
          <a:ext cx="11017224" cy="4262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3303"/>
                <a:gridCol w="2631273"/>
                <a:gridCol w="3124850"/>
                <a:gridCol w="2707798"/>
              </a:tblGrid>
              <a:tr h="1084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kern="1200" cap="small" dirty="0">
                          <a:solidFill>
                            <a:schemeClr val="tx2"/>
                          </a:solidFill>
                          <a:effectLst/>
                        </a:rPr>
                        <a:t>Indicator Category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7" marR="65297" marT="32374" marB="323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cap="small" dirty="0">
                          <a:solidFill>
                            <a:schemeClr val="tx2"/>
                          </a:solidFill>
                          <a:effectLst/>
                        </a:rPr>
                        <a:t>Initiative Description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cap="small" dirty="0">
                          <a:solidFill>
                            <a:schemeClr val="tx2"/>
                          </a:solidFill>
                          <a:effectLst/>
                        </a:rPr>
                        <a:t>Key Performance </a:t>
                      </a:r>
                      <a:r>
                        <a:rPr lang="en-GB" sz="2400" kern="1200" cap="small" dirty="0" smtClean="0">
                          <a:solidFill>
                            <a:schemeClr val="tx2"/>
                          </a:solidFill>
                          <a:effectLst/>
                        </a:rPr>
                        <a:t>Activity/Target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cap="small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2015 / 16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cap="small" dirty="0">
                          <a:solidFill>
                            <a:schemeClr val="tx2"/>
                          </a:solidFill>
                          <a:effectLst/>
                        </a:rPr>
                        <a:t>ytd Actual Performance Against Planned Target / Activity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088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  <a:effectLst/>
                        </a:rPr>
                        <a:t>National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7" marR="65297" marT="32374" marB="323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3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</a:rPr>
                        <a:t>Energy Efficiency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297" marR="65297" marT="32374" marB="3237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Reduction in energy consumption in kilowatt hour (kWh)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297" marR="65297" marT="32374" marB="3237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220</a:t>
                      </a:r>
                      <a:r>
                        <a:rPr lang="en-ZA" sz="2000" baseline="0" dirty="0" smtClean="0">
                          <a:effectLst/>
                        </a:rPr>
                        <a:t> </a:t>
                      </a:r>
                      <a:r>
                        <a:rPr lang="en-ZA" sz="2000" dirty="0" smtClean="0">
                          <a:effectLst/>
                        </a:rPr>
                        <a:t>000 </a:t>
                      </a:r>
                      <a:r>
                        <a:rPr lang="en-ZA" sz="2000" dirty="0">
                          <a:effectLst/>
                        </a:rPr>
                        <a:t>000 kWh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297" marR="65297" marT="32374" marB="3237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107 051 723 kWh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30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</a:rPr>
                        <a:t>Water Efficiency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297" marR="65297" marT="32374" marB="3237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Savings in kl achieved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297" marR="65297" marT="32374" marB="323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 smtClean="0">
                          <a:effectLst/>
                        </a:rPr>
                        <a:t>3 905 528 kl</a:t>
                      </a:r>
                      <a:endParaRPr lang="en-US" sz="200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297" marR="65297" marT="32374" marB="323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4 681 921 kl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Green Building Framework DPW Portfolio Committee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" y="6677835"/>
            <a:ext cx="12188825" cy="201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852" y="1795042"/>
            <a:ext cx="9001000" cy="3029395"/>
          </a:xfrm>
        </p:spPr>
        <p:txBody>
          <a:bodyPr>
            <a:noAutofit/>
          </a:bodyPr>
          <a:lstStyle/>
          <a:p>
            <a:pPr algn="ctr"/>
            <a:r>
              <a:rPr lang="en-ZA" sz="4000" b="1" dirty="0" smtClean="0">
                <a:solidFill>
                  <a:schemeClr val="tx1"/>
                </a:solidFill>
              </a:rPr>
              <a:t>Outsourcing Of Services to Germany Company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04" y="7344717"/>
            <a:ext cx="5029201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prj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38" y="4963323"/>
            <a:ext cx="2534097" cy="1714512"/>
          </a:xfrm>
          <a:prstGeom prst="rect">
            <a:avLst/>
          </a:prstGeom>
        </p:spPr>
      </p:pic>
      <p:pic>
        <p:nvPicPr>
          <p:cNvPr id="19" name="Picture 18" descr="prj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208" y="4963323"/>
            <a:ext cx="2534097" cy="1714512"/>
          </a:xfrm>
          <a:prstGeom prst="rect">
            <a:avLst/>
          </a:prstGeom>
        </p:spPr>
      </p:pic>
      <p:pic>
        <p:nvPicPr>
          <p:cNvPr id="20" name="Picture 19" descr="prj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4963323"/>
            <a:ext cx="2534097" cy="1714512"/>
          </a:xfrm>
          <a:prstGeom prst="rect">
            <a:avLst/>
          </a:prstGeom>
        </p:spPr>
      </p:pic>
      <p:pic>
        <p:nvPicPr>
          <p:cNvPr id="21" name="Picture 20" descr="prj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9638" y="4963322"/>
            <a:ext cx="1143009" cy="1714513"/>
          </a:xfrm>
          <a:prstGeom prst="rect">
            <a:avLst/>
          </a:prstGeom>
        </p:spPr>
      </p:pic>
      <p:pic>
        <p:nvPicPr>
          <p:cNvPr id="22" name="Picture 21" descr="prj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1868" y="4963323"/>
            <a:ext cx="1190633" cy="1714512"/>
          </a:xfrm>
          <a:prstGeom prst="rect">
            <a:avLst/>
          </a:prstGeom>
        </p:spPr>
      </p:pic>
      <p:pic>
        <p:nvPicPr>
          <p:cNvPr id="23" name="Picture 22" descr="prj1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057" y="4963323"/>
            <a:ext cx="2571768" cy="17145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41884" y="6852313"/>
            <a:ext cx="8280920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 smtClean="0">
              <a:solidFill>
                <a:schemeClr val="bg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77788" y="7063594"/>
            <a:ext cx="8766166" cy="119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1267050" y="6969155"/>
            <a:ext cx="9145016" cy="1292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9504" y="719981"/>
            <a:ext cx="4354868" cy="1969936"/>
            <a:chOff x="1379504" y="719981"/>
            <a:chExt cx="4354868" cy="1969936"/>
          </a:xfrm>
        </p:grpSpPr>
        <p:pic>
          <p:nvPicPr>
            <p:cNvPr id="15" name="Picture 14" descr="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9504" y="719981"/>
              <a:ext cx="4167906" cy="1584176"/>
            </a:xfrm>
            <a:prstGeom prst="rect">
              <a:avLst/>
            </a:prstGeom>
          </p:spPr>
        </p:pic>
        <p:sp>
          <p:nvSpPr>
            <p:cNvPr id="17" name="Title 1"/>
            <p:cNvSpPr txBox="1">
              <a:spLocks/>
            </p:cNvSpPr>
            <p:nvPr/>
          </p:nvSpPr>
          <p:spPr>
            <a:xfrm>
              <a:off x="1494285" y="1947443"/>
              <a:ext cx="4240087" cy="74247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600" b="1" dirty="0"/>
                <a:t>PROPERTY MANAGEMENT TRADING ENTITY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01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Projects and Way Forward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Green Building Framework DPW Portfolio Committee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764" y="2160141"/>
            <a:ext cx="11377264" cy="5688632"/>
          </a:xfrm>
        </p:spPr>
        <p:txBody>
          <a:bodyPr>
            <a:normAutofit fontScale="85000" lnSpcReduction="10000"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Smart Meter installation (101) was a pilot project;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DPW not responsible for  procurement of services and equipment;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DPW has no relationship with any International Donor.</a:t>
            </a:r>
          </a:p>
          <a:p>
            <a:pPr marL="45720" indent="0">
              <a:buNone/>
            </a:pPr>
            <a:endParaRPr lang="en-ZA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ZA" b="1" dirty="0" smtClean="0">
                <a:solidFill>
                  <a:schemeClr val="tx1"/>
                </a:solidFill>
              </a:rPr>
              <a:t>Current Financing and Procurement Plan:</a:t>
            </a:r>
          </a:p>
          <a:p>
            <a:pPr marL="45720" indent="0">
              <a:buNone/>
            </a:pPr>
            <a:endParaRPr lang="en-ZA" b="1" dirty="0" smtClean="0">
              <a:solidFill>
                <a:schemeClr val="tx1"/>
              </a:solidFill>
            </a:endParaRPr>
          </a:p>
          <a:p>
            <a:r>
              <a:rPr lang="en-ZA" dirty="0" smtClean="0">
                <a:solidFill>
                  <a:schemeClr val="tx1"/>
                </a:solidFill>
              </a:rPr>
              <a:t>Applied for a NAMA facility in collaboration with DoE and DEA to fund some of the projects;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Considering contracting </a:t>
            </a:r>
            <a:r>
              <a:rPr lang="en-ZA" dirty="0">
                <a:solidFill>
                  <a:schemeClr val="tx1"/>
                </a:solidFill>
              </a:rPr>
              <a:t>model for Power Purchase Agreements (Private Investments in Photovoltaic) and </a:t>
            </a:r>
            <a:r>
              <a:rPr lang="en-ZA" dirty="0" smtClean="0">
                <a:solidFill>
                  <a:schemeClr val="tx1"/>
                </a:solidFill>
              </a:rPr>
              <a:t>PPPs</a:t>
            </a:r>
            <a:r>
              <a:rPr lang="en-ZA" dirty="0">
                <a:solidFill>
                  <a:schemeClr val="tx1"/>
                </a:solidFill>
              </a:rPr>
              <a:t>;</a:t>
            </a:r>
            <a:endParaRPr lang="en-ZA" dirty="0" smtClean="0">
              <a:solidFill>
                <a:schemeClr val="tx1"/>
              </a:solidFill>
            </a:endParaRPr>
          </a:p>
          <a:p>
            <a:r>
              <a:rPr lang="en-ZA" dirty="0" smtClean="0">
                <a:solidFill>
                  <a:schemeClr val="tx1"/>
                </a:solidFill>
              </a:rPr>
              <a:t>DPW will </a:t>
            </a:r>
            <a:r>
              <a:rPr lang="en-ZA" dirty="0">
                <a:solidFill>
                  <a:schemeClr val="tx1"/>
                </a:solidFill>
              </a:rPr>
              <a:t>c</a:t>
            </a:r>
            <a:r>
              <a:rPr lang="en-ZA" dirty="0" smtClean="0">
                <a:solidFill>
                  <a:schemeClr val="tx1"/>
                </a:solidFill>
              </a:rPr>
              <a:t>ontinue </a:t>
            </a:r>
            <a:r>
              <a:rPr lang="en-ZA" dirty="0" smtClean="0">
                <a:solidFill>
                  <a:schemeClr val="tx1"/>
                </a:solidFill>
              </a:rPr>
              <a:t>to top slice the </a:t>
            </a:r>
            <a:r>
              <a:rPr lang="en-ZA" dirty="0" smtClean="0">
                <a:solidFill>
                  <a:schemeClr val="tx1"/>
                </a:solidFill>
              </a:rPr>
              <a:t>Facilities Management </a:t>
            </a:r>
            <a:r>
              <a:rPr lang="en-ZA" dirty="0" smtClean="0">
                <a:solidFill>
                  <a:schemeClr val="tx1"/>
                </a:solidFill>
              </a:rPr>
              <a:t>Budget.</a:t>
            </a:r>
            <a:endParaRPr lang="en-ZA" dirty="0">
              <a:solidFill>
                <a:schemeClr val="tx1"/>
              </a:solidFill>
            </a:endParaRPr>
          </a:p>
          <a:p>
            <a:endParaRPr lang="en-Z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804" y="1800101"/>
            <a:ext cx="10360501" cy="5626496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US" altLang="en-US" sz="3100" dirty="0" smtClean="0">
              <a:latin typeface="Arial" pitchFamily="34" charset="0"/>
            </a:endParaRPr>
          </a:p>
          <a:p>
            <a:pPr algn="just"/>
            <a:endParaRPr lang="en-US" altLang="en-US" sz="3100" dirty="0">
              <a:latin typeface="Arial" pitchFamily="34" charset="0"/>
            </a:endParaRPr>
          </a:p>
          <a:p>
            <a:pPr algn="just"/>
            <a:r>
              <a:rPr lang="en-US" altLang="en-US" sz="3100" dirty="0" smtClean="0">
                <a:solidFill>
                  <a:schemeClr val="tx1"/>
                </a:solidFill>
                <a:latin typeface="+mj-lt"/>
              </a:rPr>
              <a:t>Purpose of the Presentation</a:t>
            </a:r>
          </a:p>
          <a:p>
            <a:pPr algn="just"/>
            <a:r>
              <a:rPr lang="en-US" altLang="en-US" sz="3100" dirty="0" smtClean="0">
                <a:solidFill>
                  <a:schemeClr val="tx1"/>
                </a:solidFill>
                <a:latin typeface="+mj-lt"/>
              </a:rPr>
              <a:t>Background and History</a:t>
            </a:r>
          </a:p>
          <a:p>
            <a:pPr algn="just"/>
            <a:r>
              <a:rPr lang="en-US" altLang="en-US" sz="3100" dirty="0" smtClean="0">
                <a:solidFill>
                  <a:schemeClr val="tx1"/>
                </a:solidFill>
                <a:latin typeface="+mj-lt"/>
              </a:rPr>
              <a:t>Progress on the Implementation of the Green Building Framework and Policy</a:t>
            </a:r>
          </a:p>
          <a:p>
            <a:pPr algn="just"/>
            <a:r>
              <a:rPr lang="en-US" altLang="en-US" sz="3100" dirty="0" smtClean="0">
                <a:solidFill>
                  <a:schemeClr val="tx1"/>
                </a:solidFill>
                <a:latin typeface="+mj-lt"/>
              </a:rPr>
              <a:t>Fiscal Allocation and Expenditure Report</a:t>
            </a:r>
          </a:p>
          <a:p>
            <a:pPr algn="just"/>
            <a:r>
              <a:rPr lang="en-US" altLang="en-US" sz="3100" dirty="0" smtClean="0">
                <a:solidFill>
                  <a:schemeClr val="tx1"/>
                </a:solidFill>
              </a:rPr>
              <a:t>Current </a:t>
            </a:r>
            <a:r>
              <a:rPr lang="en-US" altLang="en-US" sz="3100" dirty="0">
                <a:solidFill>
                  <a:schemeClr val="tx1"/>
                </a:solidFill>
              </a:rPr>
              <a:t>Projects </a:t>
            </a:r>
            <a:r>
              <a:rPr lang="en-US" altLang="en-US" sz="3100" dirty="0" smtClean="0">
                <a:solidFill>
                  <a:schemeClr val="tx1"/>
                </a:solidFill>
              </a:rPr>
              <a:t> - Sector Plan Core Focus Areas</a:t>
            </a:r>
          </a:p>
          <a:p>
            <a:pPr algn="just"/>
            <a:r>
              <a:rPr lang="en-US" altLang="en-US" sz="3100" dirty="0" smtClean="0">
                <a:solidFill>
                  <a:schemeClr val="tx1"/>
                </a:solidFill>
              </a:rPr>
              <a:t>Savings on Energy and Water </a:t>
            </a:r>
            <a:endParaRPr lang="en-US" altLang="en-US" sz="31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altLang="en-US" sz="3100" dirty="0" smtClean="0">
                <a:solidFill>
                  <a:schemeClr val="tx1"/>
                </a:solidFill>
                <a:latin typeface="+mj-lt"/>
              </a:rPr>
              <a:t>Outsourcing of Work to </a:t>
            </a:r>
            <a:r>
              <a:rPr lang="en-US" altLang="en-US" sz="3100" smtClean="0">
                <a:solidFill>
                  <a:schemeClr val="tx1"/>
                </a:solidFill>
                <a:latin typeface="+mj-lt"/>
              </a:rPr>
              <a:t>install smart meters</a:t>
            </a:r>
            <a:endParaRPr lang="en-US" altLang="en-US" sz="31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altLang="en-US" sz="3100" dirty="0" smtClean="0">
                <a:solidFill>
                  <a:schemeClr val="tx1"/>
                </a:solidFill>
                <a:latin typeface="+mj-lt"/>
              </a:rPr>
              <a:t>Inter-Departmental Collaboration</a:t>
            </a:r>
          </a:p>
          <a:p>
            <a:pPr algn="just"/>
            <a:r>
              <a:rPr lang="en-US" altLang="en-US" sz="3100" dirty="0" smtClean="0">
                <a:solidFill>
                  <a:schemeClr val="tx1"/>
                </a:solidFill>
                <a:latin typeface="+mj-lt"/>
              </a:rPr>
              <a:t>Conclusion</a:t>
            </a:r>
          </a:p>
          <a:p>
            <a:pPr algn="just"/>
            <a:endParaRPr lang="en-US" altLang="en-US" sz="3100" dirty="0" smtClean="0">
              <a:latin typeface="+mj-lt"/>
            </a:endParaRPr>
          </a:p>
          <a:p>
            <a:pPr algn="just"/>
            <a:endParaRPr lang="en-US" altLang="en-US" sz="3100" dirty="0" smtClean="0">
              <a:latin typeface="Arial" pitchFamily="34" charset="0"/>
            </a:endParaRPr>
          </a:p>
          <a:p>
            <a:pPr algn="just"/>
            <a:endParaRPr lang="en-US" altLang="en-US" sz="3100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endParaRPr lang="en-US" altLang="en-US" sz="2600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endParaRPr lang="en-US" altLang="en-US" sz="2600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 Outline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Green Building Framework DPW Portfolio Committee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" y="6677835"/>
            <a:ext cx="12188825" cy="201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852" y="1795042"/>
            <a:ext cx="9001000" cy="3029395"/>
          </a:xfrm>
        </p:spPr>
        <p:txBody>
          <a:bodyPr>
            <a:noAutofit/>
          </a:bodyPr>
          <a:lstStyle/>
          <a:p>
            <a:pPr algn="ctr"/>
            <a:r>
              <a:rPr lang="en-ZA" sz="4000" b="1" dirty="0" smtClean="0">
                <a:solidFill>
                  <a:schemeClr val="tx1"/>
                </a:solidFill>
              </a:rPr>
              <a:t>Inter-Departmental Collaboration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04" y="7344717"/>
            <a:ext cx="5029201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prj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38" y="4963323"/>
            <a:ext cx="2534097" cy="1714512"/>
          </a:xfrm>
          <a:prstGeom prst="rect">
            <a:avLst/>
          </a:prstGeom>
        </p:spPr>
      </p:pic>
      <p:pic>
        <p:nvPicPr>
          <p:cNvPr id="19" name="Picture 18" descr="prj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208" y="4963323"/>
            <a:ext cx="2534097" cy="1714512"/>
          </a:xfrm>
          <a:prstGeom prst="rect">
            <a:avLst/>
          </a:prstGeom>
        </p:spPr>
      </p:pic>
      <p:pic>
        <p:nvPicPr>
          <p:cNvPr id="20" name="Picture 19" descr="prj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4963323"/>
            <a:ext cx="2534097" cy="1714512"/>
          </a:xfrm>
          <a:prstGeom prst="rect">
            <a:avLst/>
          </a:prstGeom>
        </p:spPr>
      </p:pic>
      <p:pic>
        <p:nvPicPr>
          <p:cNvPr id="21" name="Picture 20" descr="prj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9638" y="4963322"/>
            <a:ext cx="1143009" cy="1714513"/>
          </a:xfrm>
          <a:prstGeom prst="rect">
            <a:avLst/>
          </a:prstGeom>
        </p:spPr>
      </p:pic>
      <p:pic>
        <p:nvPicPr>
          <p:cNvPr id="22" name="Picture 21" descr="prj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1868" y="4963323"/>
            <a:ext cx="1190633" cy="1714512"/>
          </a:xfrm>
          <a:prstGeom prst="rect">
            <a:avLst/>
          </a:prstGeom>
        </p:spPr>
      </p:pic>
      <p:pic>
        <p:nvPicPr>
          <p:cNvPr id="23" name="Picture 22" descr="prj1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057" y="4963323"/>
            <a:ext cx="2571768" cy="17145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41884" y="6852313"/>
            <a:ext cx="8280920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 smtClean="0">
              <a:solidFill>
                <a:schemeClr val="bg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77788" y="7063594"/>
            <a:ext cx="8766166" cy="119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1267050" y="6969155"/>
            <a:ext cx="9145016" cy="1292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9504" y="719981"/>
            <a:ext cx="4354868" cy="1969936"/>
            <a:chOff x="1379504" y="719981"/>
            <a:chExt cx="4354868" cy="1969936"/>
          </a:xfrm>
        </p:grpSpPr>
        <p:pic>
          <p:nvPicPr>
            <p:cNvPr id="15" name="Picture 14" descr="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9504" y="719981"/>
              <a:ext cx="4167906" cy="1584176"/>
            </a:xfrm>
            <a:prstGeom prst="rect">
              <a:avLst/>
            </a:prstGeom>
          </p:spPr>
        </p:pic>
        <p:sp>
          <p:nvSpPr>
            <p:cNvPr id="17" name="Title 1"/>
            <p:cNvSpPr txBox="1">
              <a:spLocks/>
            </p:cNvSpPr>
            <p:nvPr/>
          </p:nvSpPr>
          <p:spPr>
            <a:xfrm>
              <a:off x="1494285" y="1947443"/>
              <a:ext cx="4240087" cy="74247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600" b="1" dirty="0"/>
                <a:t>PROPERTY MANAGEMENT TRADING ENTITY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90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"/>
            <a:ext cx="11521280" cy="1746340"/>
          </a:xfrm>
        </p:spPr>
        <p:txBody>
          <a:bodyPr>
            <a:normAutofit/>
          </a:bodyPr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Inter-Departmental Collaboration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Green Building Framework DPW Portfolio Committee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1804" y="1872109"/>
            <a:ext cx="11305256" cy="5805858"/>
          </a:xfrm>
        </p:spPr>
        <p:txBody>
          <a:bodyPr>
            <a:normAutofit/>
          </a:bodyPr>
          <a:lstStyle/>
          <a:p>
            <a:r>
              <a:rPr lang="en-ZA" sz="2800" dirty="0" smtClean="0">
                <a:solidFill>
                  <a:schemeClr val="tx1"/>
                </a:solidFill>
              </a:rPr>
              <a:t>Established a Green Building Technical Committee;</a:t>
            </a:r>
          </a:p>
          <a:p>
            <a:r>
              <a:rPr lang="en-ZA" sz="2800" dirty="0" smtClean="0">
                <a:solidFill>
                  <a:schemeClr val="tx1"/>
                </a:solidFill>
              </a:rPr>
              <a:t>All 9 Provinces and 11 Regions represented;</a:t>
            </a:r>
          </a:p>
          <a:p>
            <a:r>
              <a:rPr lang="en-ZA" sz="2800" dirty="0" smtClean="0">
                <a:solidFill>
                  <a:schemeClr val="tx1"/>
                </a:solidFill>
              </a:rPr>
              <a:t>Consult with Client Departments through KAM on the Policy;</a:t>
            </a:r>
          </a:p>
          <a:p>
            <a:r>
              <a:rPr lang="en-ZA" sz="2800" dirty="0" smtClean="0">
                <a:solidFill>
                  <a:schemeClr val="tx1"/>
                </a:solidFill>
              </a:rPr>
              <a:t>Continue collaboration with key Stakeholders Dept. of Energy and Department of Environmental Affairs;</a:t>
            </a:r>
          </a:p>
          <a:p>
            <a:r>
              <a:rPr lang="en-ZA" sz="2800" dirty="0" smtClean="0">
                <a:solidFill>
                  <a:schemeClr val="tx1"/>
                </a:solidFill>
              </a:rPr>
              <a:t>Sharing of information with Department of Science and Technology (IKS and Research); </a:t>
            </a:r>
          </a:p>
          <a:p>
            <a:r>
              <a:rPr lang="en-ZA" sz="2800" dirty="0" smtClean="0">
                <a:solidFill>
                  <a:schemeClr val="tx1"/>
                </a:solidFill>
              </a:rPr>
              <a:t>Planning to work with Dept. of Communication </a:t>
            </a:r>
            <a:r>
              <a:rPr lang="en-ZA" sz="2800" dirty="0">
                <a:solidFill>
                  <a:schemeClr val="tx1"/>
                </a:solidFill>
              </a:rPr>
              <a:t>(Campaigns);</a:t>
            </a:r>
          </a:p>
          <a:p>
            <a:r>
              <a:rPr lang="en-ZA" sz="2800" dirty="0">
                <a:solidFill>
                  <a:schemeClr val="tx1"/>
                </a:solidFill>
              </a:rPr>
              <a:t>MOU with Department of Water and Sanitation.</a:t>
            </a:r>
          </a:p>
          <a:p>
            <a:endParaRPr lang="en-ZA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3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CONCLUSION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Green Building Framework DPW Portfolio Committee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97868" y="2448173"/>
            <a:ext cx="10441160" cy="5805858"/>
          </a:xfrm>
        </p:spPr>
        <p:txBody>
          <a:bodyPr>
            <a:normAutofit/>
          </a:bodyPr>
          <a:lstStyle/>
          <a:p>
            <a:r>
              <a:rPr lang="en-ZA" sz="2800" dirty="0" smtClean="0">
                <a:solidFill>
                  <a:schemeClr val="tx2"/>
                </a:solidFill>
              </a:rPr>
              <a:t>Review of the Draft Green Building Policy;</a:t>
            </a:r>
          </a:p>
          <a:p>
            <a:r>
              <a:rPr lang="en-ZA" sz="2800" dirty="0" smtClean="0">
                <a:solidFill>
                  <a:schemeClr val="tx2"/>
                </a:solidFill>
              </a:rPr>
              <a:t>Finalisation of the Draft Sector Plan as per MinMec Directive;</a:t>
            </a:r>
          </a:p>
          <a:p>
            <a:r>
              <a:rPr lang="en-ZA" sz="2800" dirty="0">
                <a:solidFill>
                  <a:schemeClr val="tx2"/>
                </a:solidFill>
              </a:rPr>
              <a:t>Progress Reporting </a:t>
            </a:r>
            <a:r>
              <a:rPr lang="en-ZA" sz="2800" dirty="0" smtClean="0">
                <a:solidFill>
                  <a:schemeClr val="tx2"/>
                </a:solidFill>
              </a:rPr>
              <a:t>to MinMec on </a:t>
            </a:r>
            <a:r>
              <a:rPr lang="en-ZA" sz="2800" dirty="0">
                <a:solidFill>
                  <a:schemeClr val="tx2"/>
                </a:solidFill>
              </a:rPr>
              <a:t>the Sector </a:t>
            </a:r>
            <a:r>
              <a:rPr lang="en-ZA" sz="2800" dirty="0" smtClean="0">
                <a:solidFill>
                  <a:schemeClr val="tx2"/>
                </a:solidFill>
              </a:rPr>
              <a:t>Plan Indicators for </a:t>
            </a:r>
            <a:r>
              <a:rPr lang="en-ZA" sz="2800" dirty="0" smtClean="0">
                <a:solidFill>
                  <a:schemeClr val="tx2"/>
                </a:solidFill>
              </a:rPr>
              <a:t>2015/16</a:t>
            </a:r>
            <a:r>
              <a:rPr lang="en-ZA" sz="2800" dirty="0" smtClean="0">
                <a:solidFill>
                  <a:schemeClr val="tx2"/>
                </a:solidFill>
              </a:rPr>
              <a:t>;</a:t>
            </a:r>
          </a:p>
          <a:p>
            <a:r>
              <a:rPr lang="en-ZA" sz="2800" dirty="0" smtClean="0">
                <a:solidFill>
                  <a:schemeClr val="tx2"/>
                </a:solidFill>
              </a:rPr>
              <a:t>Planning for Information campaigns;</a:t>
            </a:r>
          </a:p>
          <a:p>
            <a:r>
              <a:rPr lang="en-ZA" sz="2800" dirty="0" smtClean="0">
                <a:solidFill>
                  <a:schemeClr val="tx2"/>
                </a:solidFill>
              </a:rPr>
              <a:t>Commissioning of Measurement and Verification;</a:t>
            </a:r>
          </a:p>
          <a:p>
            <a:r>
              <a:rPr lang="en-ZA" sz="2800" dirty="0" smtClean="0">
                <a:solidFill>
                  <a:schemeClr val="tx2"/>
                </a:solidFill>
              </a:rPr>
              <a:t>Finalisation of Procurement Processes;</a:t>
            </a:r>
          </a:p>
          <a:p>
            <a:r>
              <a:rPr lang="en-ZA" sz="2800" dirty="0" smtClean="0">
                <a:solidFill>
                  <a:schemeClr val="tx2"/>
                </a:solidFill>
              </a:rPr>
              <a:t>Delivery on APP Commitments.</a:t>
            </a:r>
            <a:endParaRPr lang="en-ZA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 descr="Morphosis_Greenscap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1845" cy="802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053669"/>
            <a:ext cx="12351845" cy="185305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382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47" y="1870167"/>
            <a:ext cx="10360501" cy="56264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en-US" altLang="en-US" sz="3100" dirty="0">
              <a:latin typeface="Arial" pitchFamily="34" charset="0"/>
            </a:endParaRPr>
          </a:p>
          <a:p>
            <a:pPr algn="just"/>
            <a:r>
              <a:rPr lang="en-US" altLang="en-US" sz="3100" dirty="0" smtClean="0">
                <a:solidFill>
                  <a:schemeClr val="tx1"/>
                </a:solidFill>
                <a:latin typeface="+mj-lt"/>
              </a:rPr>
              <a:t>To Update the  DPW Portfolio Committee on:</a:t>
            </a:r>
          </a:p>
          <a:p>
            <a:pPr lvl="1" algn="just"/>
            <a:r>
              <a:rPr lang="en-US" altLang="en-US" sz="3100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altLang="en-US" sz="3100" dirty="0" smtClean="0">
                <a:solidFill>
                  <a:schemeClr val="tx1"/>
                </a:solidFill>
                <a:latin typeface="+mj-lt"/>
              </a:rPr>
              <a:t>he implementation of the Green Building Programme, Framework and Policy;</a:t>
            </a:r>
          </a:p>
          <a:p>
            <a:pPr lvl="1"/>
            <a:r>
              <a:rPr lang="en-US" altLang="en-US" sz="3100" dirty="0" smtClean="0">
                <a:solidFill>
                  <a:schemeClr val="tx1"/>
                </a:solidFill>
                <a:latin typeface="+mj-lt"/>
              </a:rPr>
              <a:t>Implementation of Projects and Achievements</a:t>
            </a:r>
          </a:p>
          <a:p>
            <a:pPr marL="274320" lvl="1" indent="-22860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en-US" sz="3100" dirty="0" smtClean="0">
                <a:solidFill>
                  <a:schemeClr val="tx1"/>
                </a:solidFill>
              </a:rPr>
              <a:t>To </a:t>
            </a:r>
            <a:r>
              <a:rPr lang="en-US" altLang="en-US" sz="3100" dirty="0">
                <a:solidFill>
                  <a:schemeClr val="tx1"/>
                </a:solidFill>
              </a:rPr>
              <a:t>Report </a:t>
            </a:r>
            <a:r>
              <a:rPr lang="en-US" altLang="en-US" sz="3100" dirty="0" smtClean="0">
                <a:solidFill>
                  <a:schemeClr val="tx1"/>
                </a:solidFill>
              </a:rPr>
              <a:t>on </a:t>
            </a:r>
            <a:r>
              <a:rPr lang="en-US" altLang="en-US" sz="3100" dirty="0">
                <a:solidFill>
                  <a:schemeClr val="tx1"/>
                </a:solidFill>
              </a:rPr>
              <a:t>Expenditure vs. Fiscal </a:t>
            </a:r>
            <a:r>
              <a:rPr lang="en-US" altLang="en-US" sz="3100" dirty="0" smtClean="0">
                <a:solidFill>
                  <a:schemeClr val="tx1"/>
                </a:solidFill>
              </a:rPr>
              <a:t>Allocation;</a:t>
            </a:r>
            <a:endParaRPr lang="en-US" altLang="en-US" sz="31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3100" dirty="0" smtClean="0">
                <a:solidFill>
                  <a:schemeClr val="tx1"/>
                </a:solidFill>
              </a:rPr>
              <a:t>To Provide Clarity on Outsourcing of Services</a:t>
            </a:r>
          </a:p>
          <a:p>
            <a:r>
              <a:rPr lang="en-US" altLang="en-US" sz="3100" dirty="0" smtClean="0">
                <a:solidFill>
                  <a:schemeClr val="tx1"/>
                </a:solidFill>
              </a:rPr>
              <a:t>Collaboration with other Departments.</a:t>
            </a:r>
            <a:endParaRPr lang="en-US" altLang="en-US" sz="3100" dirty="0">
              <a:solidFill>
                <a:schemeClr val="tx1"/>
              </a:solidFill>
            </a:endParaRPr>
          </a:p>
          <a:p>
            <a:endParaRPr lang="en-US" altLang="en-US" sz="3100" dirty="0" smtClean="0">
              <a:latin typeface="+mj-lt"/>
            </a:endParaRPr>
          </a:p>
          <a:p>
            <a:pPr algn="just"/>
            <a:endParaRPr lang="en-US" altLang="en-US" sz="3100" dirty="0" smtClean="0">
              <a:latin typeface="Arial" pitchFamily="34" charset="0"/>
            </a:endParaRPr>
          </a:p>
          <a:p>
            <a:pPr algn="just"/>
            <a:endParaRPr lang="en-US" altLang="en-US" sz="3100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endParaRPr lang="en-US" altLang="en-US" sz="2600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endParaRPr lang="en-US" altLang="en-US" sz="2600" dirty="0">
              <a:latin typeface="Arial" pitchFamily="34" charset="0"/>
            </a:endParaRP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5324" y="7872695"/>
            <a:ext cx="2539339" cy="57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018" tIns="59509" rIns="119018" bIns="59509"/>
          <a:lstStyle>
            <a:lvl1pPr>
              <a:defRPr sz="3100">
                <a:solidFill>
                  <a:schemeClr val="tx1"/>
                </a:solidFill>
                <a:latin typeface="Times" pitchFamily="18" charset="0"/>
              </a:defRPr>
            </a:lvl1pPr>
            <a:lvl2pPr marL="967024" indent="-371932">
              <a:defRPr sz="3100">
                <a:solidFill>
                  <a:schemeClr val="tx1"/>
                </a:solidFill>
                <a:latin typeface="Times" pitchFamily="18" charset="0"/>
              </a:defRPr>
            </a:lvl2pPr>
            <a:lvl3pPr marL="1487729" indent="-297546">
              <a:defRPr sz="3100">
                <a:solidFill>
                  <a:schemeClr val="tx1"/>
                </a:solidFill>
                <a:latin typeface="Times" pitchFamily="18" charset="0"/>
              </a:defRPr>
            </a:lvl3pPr>
            <a:lvl4pPr marL="2082820" indent="-297546">
              <a:defRPr sz="3100">
                <a:solidFill>
                  <a:schemeClr val="tx1"/>
                </a:solidFill>
                <a:latin typeface="Times" pitchFamily="18" charset="0"/>
              </a:defRPr>
            </a:lvl4pPr>
            <a:lvl5pPr marL="2677912" indent="-297546">
              <a:defRPr sz="3100">
                <a:solidFill>
                  <a:schemeClr val="tx1"/>
                </a:solidFill>
                <a:latin typeface="Times" pitchFamily="18" charset="0"/>
              </a:defRPr>
            </a:lvl5pPr>
            <a:lvl6pPr marL="3273003" indent="-29754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" pitchFamily="18" charset="0"/>
              </a:defRPr>
            </a:lvl6pPr>
            <a:lvl7pPr marL="3868095" indent="-29754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" pitchFamily="18" charset="0"/>
              </a:defRPr>
            </a:lvl7pPr>
            <a:lvl8pPr marL="4463186" indent="-29754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" pitchFamily="18" charset="0"/>
              </a:defRPr>
            </a:lvl8pPr>
            <a:lvl9pPr marL="5058278" indent="-29754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Purpose of the Presentation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Green Building Framework DPW Portfolio Committee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13" y="1"/>
            <a:ext cx="12351845" cy="180037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Background and History</a:t>
            </a:r>
            <a:endParaRPr lang="en-ZA" sz="4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04" y="2304157"/>
            <a:ext cx="11161240" cy="62375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The Hon. Minister of Public Works launched the Department’s Green Building Framework in December 2011 during COP17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;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Chief aim of positioning DPW as a central authority on green building particularly on its property portfolio;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South Africa is a co-signatory to international agreements which embrace sustainable human settlements;</a:t>
            </a:r>
            <a:endParaRPr lang="en-US" sz="24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The framework was a product of two research papers commissioned by DPW and developed by the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CSIR:</a:t>
            </a:r>
          </a:p>
          <a:p>
            <a:pPr marL="45720" indent="0"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-	International </a:t>
            </a:r>
            <a:r>
              <a:rPr lang="en-US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Review on Sustainable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Building, and</a:t>
            </a:r>
          </a:p>
          <a:p>
            <a:pPr marL="45720" indent="0"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-	National </a:t>
            </a:r>
            <a:r>
              <a:rPr lang="en-US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Imperatives to be addressed through Sustainable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Building</a:t>
            </a:r>
            <a:r>
              <a:rPr lang="en-US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.</a:t>
            </a:r>
            <a:endParaRPr lang="en-US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967" y="7873149"/>
            <a:ext cx="2540234" cy="576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754" tIns="52377" rIns="104754" bIns="52377"/>
          <a:lstStyle>
            <a:lvl1pPr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851124" indent="-327355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309421" indent="-261884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833189" indent="-261884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2356957" indent="-261884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880726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3404494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928262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4452031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sz="1800" dirty="0"/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851124" indent="-327355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309421" indent="-261884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833189" indent="-261884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2356957" indent="-261884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880726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3404494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928262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4452031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800" dirty="0" smtClean="0"/>
              <a:t>Green Building Framework DPW Portfolio Committee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90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13" y="1"/>
            <a:ext cx="12351845" cy="180037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Background and History</a:t>
            </a:r>
            <a:endParaRPr lang="en-ZA" sz="4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1800101"/>
            <a:ext cx="11161240" cy="6237556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16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365125" lvl="1" indent="0"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The </a:t>
            </a:r>
            <a:r>
              <a:rPr lang="en-US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framework shall be implemented through a Built Environment Green Economy Programme (BEGEP)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encompassing:</a:t>
            </a:r>
            <a:endParaRPr lang="en-US" sz="20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733743" lvl="1" indent="-285750"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Sustainable </a:t>
            </a:r>
            <a:r>
              <a:rPr lang="en-US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Building </a:t>
            </a:r>
            <a:endParaRPr lang="en-US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733743" lvl="1" indent="-285750"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DPW Green Building Norms &amp; Standards</a:t>
            </a:r>
            <a:endParaRPr lang="en-US" sz="24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733743" lvl="1" indent="-285750"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Energy Efficiency and Water Efficiency</a:t>
            </a:r>
          </a:p>
          <a:p>
            <a:pPr marL="733743" lvl="1" indent="-285750"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Sustainable Waste</a:t>
            </a:r>
          </a:p>
          <a:p>
            <a:pPr marL="733743" lvl="1" indent="-285750"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Social-cohesion Interventions</a:t>
            </a:r>
          </a:p>
          <a:p>
            <a:pPr marL="733743" lvl="1" indent="-285750"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Building Retrofitting</a:t>
            </a:r>
          </a:p>
          <a:p>
            <a:pPr marL="733743" lvl="1" indent="-285750">
              <a:defRPr/>
            </a:pPr>
            <a:r>
              <a:rPr lang="en-ZA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Indigenous Knowledge Systems (IKS) and Critical </a:t>
            </a:r>
            <a:r>
              <a:rPr lang="en-ZA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Regionalism</a:t>
            </a:r>
            <a:endParaRPr lang="en-US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733743" lvl="1" indent="-285750"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Eco-Maintenance and </a:t>
            </a:r>
          </a:p>
          <a:p>
            <a:pPr marL="733743" lvl="1" indent="-285750"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Eco-labeling </a:t>
            </a:r>
            <a:r>
              <a:rPr lang="en-US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of Building Processes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and Materials. </a:t>
            </a:r>
            <a:endParaRPr lang="en-ZA" sz="24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967" y="7873149"/>
            <a:ext cx="2540234" cy="576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754" tIns="52377" rIns="104754" bIns="52377"/>
          <a:lstStyle>
            <a:lvl1pPr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851124" indent="-327355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309421" indent="-261884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833189" indent="-261884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2356957" indent="-261884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880726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3404494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928262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4452031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sz="1800" dirty="0"/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851124" indent="-327355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309421" indent="-261884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833189" indent="-261884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2356957" indent="-261884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880726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3404494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928262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4452031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800" dirty="0" smtClean="0"/>
              <a:t>Green Building Framework DPW Portfolio Committee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28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54856" y="6596342"/>
            <a:ext cx="12443681" cy="201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853" y="1795042"/>
            <a:ext cx="8190102" cy="302939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PROGRESS ON THE IMPLEMENTATION 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OF THE 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FRAMEWORK AND POLICY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04" y="7344717"/>
            <a:ext cx="5029201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prj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38" y="4963323"/>
            <a:ext cx="2534097" cy="1714512"/>
          </a:xfrm>
          <a:prstGeom prst="rect">
            <a:avLst/>
          </a:prstGeom>
        </p:spPr>
      </p:pic>
      <p:pic>
        <p:nvPicPr>
          <p:cNvPr id="19" name="Picture 18" descr="prj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208" y="4963323"/>
            <a:ext cx="2534097" cy="1714512"/>
          </a:xfrm>
          <a:prstGeom prst="rect">
            <a:avLst/>
          </a:prstGeom>
        </p:spPr>
      </p:pic>
      <p:pic>
        <p:nvPicPr>
          <p:cNvPr id="20" name="Picture 19" descr="prj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4963323"/>
            <a:ext cx="2534097" cy="1714512"/>
          </a:xfrm>
          <a:prstGeom prst="rect">
            <a:avLst/>
          </a:prstGeom>
        </p:spPr>
      </p:pic>
      <p:pic>
        <p:nvPicPr>
          <p:cNvPr id="21" name="Picture 20" descr="prj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9638" y="4963322"/>
            <a:ext cx="1143009" cy="1714513"/>
          </a:xfrm>
          <a:prstGeom prst="rect">
            <a:avLst/>
          </a:prstGeom>
        </p:spPr>
      </p:pic>
      <p:pic>
        <p:nvPicPr>
          <p:cNvPr id="22" name="Picture 21" descr="prj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1868" y="4963323"/>
            <a:ext cx="1190633" cy="1714512"/>
          </a:xfrm>
          <a:prstGeom prst="rect">
            <a:avLst/>
          </a:prstGeom>
        </p:spPr>
      </p:pic>
      <p:pic>
        <p:nvPicPr>
          <p:cNvPr id="23" name="Picture 22" descr="prj1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057" y="4963323"/>
            <a:ext cx="2571768" cy="17145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41884" y="6852313"/>
            <a:ext cx="8280920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 smtClean="0">
              <a:solidFill>
                <a:schemeClr val="bg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77788" y="7063594"/>
            <a:ext cx="8766166" cy="119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1267050" y="6969155"/>
            <a:ext cx="9145016" cy="1292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9504" y="719981"/>
            <a:ext cx="4354868" cy="1969936"/>
            <a:chOff x="1379504" y="719981"/>
            <a:chExt cx="4354868" cy="1969936"/>
          </a:xfrm>
        </p:grpSpPr>
        <p:pic>
          <p:nvPicPr>
            <p:cNvPr id="15" name="Picture 14" descr="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9504" y="719981"/>
              <a:ext cx="4167906" cy="1584176"/>
            </a:xfrm>
            <a:prstGeom prst="rect">
              <a:avLst/>
            </a:prstGeom>
          </p:spPr>
        </p:pic>
        <p:sp>
          <p:nvSpPr>
            <p:cNvPr id="17" name="Title 1"/>
            <p:cNvSpPr txBox="1">
              <a:spLocks/>
            </p:cNvSpPr>
            <p:nvPr/>
          </p:nvSpPr>
          <p:spPr>
            <a:xfrm>
              <a:off x="1494285" y="1947443"/>
              <a:ext cx="4240087" cy="74247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600" b="1" dirty="0"/>
                <a:t>PROPERTY MANAGEMENT TRADING ENTITY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85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31"/>
            <a:ext cx="12351845" cy="18001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Progress on the Implementation of the Framework and Policy</a:t>
            </a:r>
            <a:endParaRPr lang="en-ZA" sz="4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8" y="1872109"/>
            <a:ext cx="11161240" cy="63367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In Response to the Objectives of the Green Building Framework and Policy</a:t>
            </a:r>
          </a:p>
          <a:p>
            <a:pPr lvl="1">
              <a:defRPr/>
            </a:pPr>
            <a:r>
              <a:rPr lang="en-ZA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Green building plans and programmes </a:t>
            </a:r>
          </a:p>
          <a:p>
            <a:pPr lvl="2">
              <a:defRPr/>
            </a:pPr>
            <a:r>
              <a:rPr lang="en-ZA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 Sector Plan has been developed by all Provinces and DPW Regions; </a:t>
            </a:r>
          </a:p>
          <a:p>
            <a:pPr lvl="1">
              <a:defRPr/>
            </a:pPr>
            <a:r>
              <a:rPr lang="en-ZA" sz="2400" b="1" dirty="0">
                <a:solidFill>
                  <a:schemeClr val="tx2"/>
                </a:solidFill>
                <a:cs typeface="Arial" pitchFamily="34" charset="0"/>
              </a:rPr>
              <a:t>D</a:t>
            </a:r>
            <a:r>
              <a:rPr lang="en-ZA" sz="2400" b="1" dirty="0" smtClean="0">
                <a:solidFill>
                  <a:schemeClr val="tx2"/>
                </a:solidFill>
                <a:cs typeface="Arial" pitchFamily="34" charset="0"/>
              </a:rPr>
              <a:t>evelopment </a:t>
            </a:r>
            <a:r>
              <a:rPr lang="en-ZA" sz="2400" b="1" dirty="0">
                <a:solidFill>
                  <a:schemeClr val="tx2"/>
                </a:solidFill>
                <a:cs typeface="Arial" pitchFamily="34" charset="0"/>
              </a:rPr>
              <a:t>of strategies  to meet national </a:t>
            </a:r>
            <a:r>
              <a:rPr lang="en-ZA" sz="2400" b="1" dirty="0" smtClean="0">
                <a:solidFill>
                  <a:schemeClr val="tx2"/>
                </a:solidFill>
                <a:cs typeface="Arial" pitchFamily="34" charset="0"/>
              </a:rPr>
              <a:t>requirements</a:t>
            </a:r>
          </a:p>
          <a:p>
            <a:pPr lvl="2">
              <a:defRPr/>
            </a:pPr>
            <a:r>
              <a:rPr lang="en-ZA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DPW participates with other Departments in the development of strategies  to meet national requirements </a:t>
            </a:r>
            <a:r>
              <a:rPr lang="en-ZA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– (</a:t>
            </a:r>
            <a:r>
              <a:rPr lang="en-ZA" sz="240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Dept</a:t>
            </a:r>
            <a:r>
              <a:rPr lang="en-ZA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of Energy) </a:t>
            </a:r>
            <a:r>
              <a:rPr lang="en-ZA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DoE</a:t>
            </a:r>
            <a:r>
              <a:rPr lang="en-ZA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 </a:t>
            </a:r>
            <a:r>
              <a:rPr lang="en-ZA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(Post 2015 National Energy Efficiency Strategy) and </a:t>
            </a:r>
            <a:r>
              <a:rPr lang="en-ZA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(</a:t>
            </a:r>
            <a:r>
              <a:rPr lang="en-ZA" sz="240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Dept</a:t>
            </a:r>
            <a:r>
              <a:rPr lang="en-ZA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of Environmental Affairs) </a:t>
            </a:r>
            <a:r>
              <a:rPr lang="en-ZA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DEA </a:t>
            </a:r>
            <a:r>
              <a:rPr lang="en-ZA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(National Appropriate Mitigation Actions and Implementation of COP 21);</a:t>
            </a:r>
          </a:p>
          <a:p>
            <a:pPr lvl="1">
              <a:defRPr/>
            </a:pPr>
            <a:r>
              <a:rPr lang="en-ZA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Focusing on the enhancement of human settlements and social cohesion </a:t>
            </a:r>
            <a:endParaRPr lang="en-ZA" sz="2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lvl="2">
              <a:defRPr/>
            </a:pPr>
            <a:r>
              <a:rPr lang="en-ZA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Identified targets on Indigenous Knowledge Systems (IKS).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967" y="7873149"/>
            <a:ext cx="2540234" cy="576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754" tIns="52377" rIns="104754" bIns="52377"/>
          <a:lstStyle>
            <a:lvl1pPr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851124" indent="-327355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309421" indent="-261884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833189" indent="-261884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2356957" indent="-261884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880726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3404494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928262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4452031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sz="1800" dirty="0"/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851124" indent="-327355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309421" indent="-261884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833189" indent="-261884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2356957" indent="-261884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880726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3404494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928262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4452031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800" dirty="0" smtClean="0"/>
              <a:t>Green Building Framework DPW Portfolio Committee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977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31"/>
            <a:ext cx="12351845" cy="18001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Progress on the Implementation of the Framework and Policy</a:t>
            </a:r>
            <a:endParaRPr lang="en-ZA" sz="4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8" y="1872109"/>
            <a:ext cx="11161240" cy="6336704"/>
          </a:xfrm>
        </p:spPr>
        <p:txBody>
          <a:bodyPr>
            <a:noAutofit/>
          </a:bodyPr>
          <a:lstStyle/>
          <a:p>
            <a:pPr marL="45720" indent="0">
              <a:buNone/>
              <a:defRPr/>
            </a:pPr>
            <a:r>
              <a:rPr lang="en-ZA"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In Response to the Objectives of the Green Building Framework and Policy</a:t>
            </a:r>
          </a:p>
          <a:p>
            <a:pPr>
              <a:defRPr/>
            </a:pPr>
            <a:r>
              <a:rPr lang="en-ZA" sz="2800" b="1" dirty="0" smtClean="0">
                <a:solidFill>
                  <a:schemeClr val="tx2"/>
                </a:solidFill>
                <a:cs typeface="Arial" pitchFamily="34" charset="0"/>
              </a:rPr>
              <a:t>Integration into </a:t>
            </a:r>
            <a:r>
              <a:rPr lang="en-ZA" sz="2800" b="1" dirty="0">
                <a:solidFill>
                  <a:schemeClr val="tx2"/>
                </a:solidFill>
                <a:cs typeface="Arial" pitchFamily="34" charset="0"/>
              </a:rPr>
              <a:t>immovable asset </a:t>
            </a:r>
            <a:r>
              <a:rPr lang="en-ZA" sz="2800" b="1" dirty="0" smtClean="0">
                <a:solidFill>
                  <a:schemeClr val="tx2"/>
                </a:solidFill>
                <a:cs typeface="Arial" pitchFamily="34" charset="0"/>
              </a:rPr>
              <a:t>formation</a:t>
            </a:r>
            <a:endParaRPr lang="en-ZA" sz="2800" dirty="0" smtClean="0">
              <a:solidFill>
                <a:schemeClr val="tx2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ZA" sz="2800" dirty="0" smtClean="0">
                <a:solidFill>
                  <a:schemeClr val="tx2"/>
                </a:solidFill>
                <a:cs typeface="Arial" pitchFamily="34" charset="0"/>
              </a:rPr>
              <a:t>Working with Asset Management Unit, Construction, SCM and Precinct Unit;</a:t>
            </a:r>
          </a:p>
          <a:p>
            <a:pPr>
              <a:defRPr/>
            </a:pPr>
            <a:r>
              <a:rPr lang="en-ZA" sz="2800" b="1" dirty="0" smtClean="0">
                <a:solidFill>
                  <a:schemeClr val="tx2"/>
                </a:solidFill>
                <a:cs typeface="Arial" pitchFamily="34" charset="0"/>
              </a:rPr>
              <a:t>Identification of opportunities </a:t>
            </a:r>
            <a:r>
              <a:rPr lang="en-ZA" sz="2800" b="1" dirty="0">
                <a:solidFill>
                  <a:schemeClr val="tx2"/>
                </a:solidFill>
                <a:cs typeface="Arial" pitchFamily="34" charset="0"/>
              </a:rPr>
              <a:t>and threats to green </a:t>
            </a:r>
            <a:r>
              <a:rPr lang="en-ZA" sz="2800" b="1" dirty="0" smtClean="0">
                <a:solidFill>
                  <a:schemeClr val="tx2"/>
                </a:solidFill>
                <a:cs typeface="Arial" pitchFamily="34" charset="0"/>
              </a:rPr>
              <a:t>building</a:t>
            </a:r>
          </a:p>
          <a:p>
            <a:pPr lvl="1">
              <a:defRPr/>
            </a:pPr>
            <a:r>
              <a:rPr lang="en-ZA" sz="2800" dirty="0" smtClean="0">
                <a:solidFill>
                  <a:schemeClr val="tx2"/>
                </a:solidFill>
                <a:cs typeface="Arial" pitchFamily="34" charset="0"/>
              </a:rPr>
              <a:t>Participation and Involvement in the planning phases as identified above.</a:t>
            </a:r>
            <a:endParaRPr lang="en-ZA" sz="2800" dirty="0">
              <a:solidFill>
                <a:schemeClr val="tx2"/>
              </a:solidFill>
              <a:cs typeface="Arial" pitchFamily="34" charset="0"/>
            </a:endParaRPr>
          </a:p>
          <a:p>
            <a:pPr>
              <a:defRPr/>
            </a:pPr>
            <a:endParaRPr lang="en-ZA" sz="28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967" y="7873149"/>
            <a:ext cx="2540234" cy="576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754" tIns="52377" rIns="104754" bIns="52377"/>
          <a:lstStyle>
            <a:lvl1pPr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851124" indent="-327355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309421" indent="-261884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833189" indent="-261884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2356957" indent="-261884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880726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3404494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928262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4452031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sz="1800" dirty="0"/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851124" indent="-327355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309421" indent="-261884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833189" indent="-261884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2356957" indent="-261884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880726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3404494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928262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4452031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800" dirty="0" smtClean="0"/>
              <a:t>Green Building Framework DPW Portfolio Committee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6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13" y="1"/>
            <a:ext cx="12351845" cy="180037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the Framework Is Being Used</a:t>
            </a:r>
            <a:endParaRPr lang="en-ZA" sz="4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872109"/>
            <a:ext cx="11161240" cy="58055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The policy has been developed to include </a:t>
            </a:r>
            <a:r>
              <a:rPr lang="en-ZA" sz="2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all organs of state</a:t>
            </a:r>
            <a:r>
              <a:rPr lang="en-ZA"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;</a:t>
            </a:r>
          </a:p>
          <a:p>
            <a:pPr>
              <a:defRPr/>
            </a:pPr>
            <a:r>
              <a:rPr lang="en-ZA" sz="28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R</a:t>
            </a:r>
            <a:r>
              <a:rPr lang="en-ZA" sz="2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efinement of policies, programmes and action plans</a:t>
            </a:r>
            <a:r>
              <a:rPr lang="en-ZA" sz="2800" dirty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en-ZA"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done through the Sector Plan;</a:t>
            </a:r>
          </a:p>
          <a:p>
            <a:pPr>
              <a:defRPr/>
            </a:pPr>
            <a:r>
              <a:rPr lang="en-ZA" sz="2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Development of </a:t>
            </a:r>
            <a:r>
              <a:rPr lang="en-ZA" sz="28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N</a:t>
            </a:r>
            <a:r>
              <a:rPr lang="en-ZA" sz="2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ational Green Building Indicators </a:t>
            </a:r>
            <a:r>
              <a:rPr lang="en-ZA"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in the Sector Plan;</a:t>
            </a:r>
          </a:p>
          <a:p>
            <a:pPr>
              <a:defRPr/>
            </a:pPr>
            <a:r>
              <a:rPr lang="en-ZA" sz="2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National Green Building Standards and Guidelines – </a:t>
            </a:r>
            <a:r>
              <a:rPr lang="en-ZA"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development underway;</a:t>
            </a:r>
          </a:p>
          <a:p>
            <a:pPr>
              <a:defRPr/>
            </a:pPr>
            <a:r>
              <a:rPr lang="en-ZA" sz="2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Green Building skills development and training programmes</a:t>
            </a:r>
            <a:r>
              <a:rPr lang="en-ZA"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Conducted in all Regions and recently included Provinces;</a:t>
            </a:r>
          </a:p>
          <a:p>
            <a:pPr>
              <a:defRPr/>
            </a:pPr>
            <a:r>
              <a:rPr lang="en-ZA" sz="28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R</a:t>
            </a:r>
            <a:r>
              <a:rPr lang="en-ZA" sz="2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esearch and development of capacity </a:t>
            </a:r>
            <a:r>
              <a:rPr lang="en-ZA"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Dept. of Science </a:t>
            </a:r>
            <a:r>
              <a:rPr lang="en-ZA" sz="2800" dirty="0">
                <a:solidFill>
                  <a:schemeClr val="tx2"/>
                </a:solidFill>
                <a:cs typeface="Arial" pitchFamily="34" charset="0"/>
              </a:rPr>
              <a:t>and Technology</a:t>
            </a:r>
            <a:r>
              <a:rPr lang="en-ZA"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(IKS), DoE Energy Training, Service Providers (Water Efficiency).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967" y="7873149"/>
            <a:ext cx="2540234" cy="576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754" tIns="52377" rIns="104754" bIns="52377"/>
          <a:lstStyle>
            <a:lvl1pPr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851124" indent="-327355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309421" indent="-261884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833189" indent="-261884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2356957" indent="-261884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880726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3404494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928262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4452031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sz="1800" dirty="0"/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851124" indent="-327355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309421" indent="-261884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833189" indent="-261884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2356957" indent="-261884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880726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3404494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928262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4452031" indent="-261884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800" dirty="0" smtClean="0"/>
              <a:t>Green Building Framework DPW Portfolio Committee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63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66">
  <a:themeElements>
    <a:clrScheme name="PMTE">
      <a:dk1>
        <a:srgbClr val="201C16"/>
      </a:dk1>
      <a:lt1>
        <a:sysClr val="window" lastClr="FFFFFF"/>
      </a:lt1>
      <a:dk2>
        <a:srgbClr val="40382C"/>
      </a:dk2>
      <a:lt2>
        <a:srgbClr val="ECEDD1"/>
      </a:lt2>
      <a:accent1>
        <a:srgbClr val="C7BCAD"/>
      </a:accent1>
      <a:accent2>
        <a:srgbClr val="CF543F"/>
      </a:accent2>
      <a:accent3>
        <a:srgbClr val="B5AE53"/>
      </a:accent3>
      <a:accent4>
        <a:srgbClr val="848058"/>
      </a:accent4>
      <a:accent5>
        <a:srgbClr val="FF9900"/>
      </a:accent5>
      <a:accent6>
        <a:srgbClr val="786C71"/>
      </a:accent6>
      <a:hlink>
        <a:srgbClr val="CCCC00"/>
      </a:hlink>
      <a:folHlink>
        <a:srgbClr val="B2B2B2"/>
      </a:folHlink>
    </a:clrScheme>
    <a:fontScheme name="PM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TS102895266</Template>
  <TotalTime>0</TotalTime>
  <Words>1171</Words>
  <Application>Microsoft Office PowerPoint</Application>
  <PresentationFormat>Custom</PresentationFormat>
  <Paragraphs>267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TS102895266</vt:lpstr>
      <vt:lpstr>GREEN BUILDING FRAMEWORK</vt:lpstr>
      <vt:lpstr>Presentation Outline </vt:lpstr>
      <vt:lpstr>Purpose of the Presentation</vt:lpstr>
      <vt:lpstr>Background and History</vt:lpstr>
      <vt:lpstr>Background and History</vt:lpstr>
      <vt:lpstr>PROGRESS ON THE IMPLEMENTATION  OF THE  FRAMEWORK AND POLICY</vt:lpstr>
      <vt:lpstr>Progress on the Implementation of the Framework and Policy</vt:lpstr>
      <vt:lpstr>Progress on the Implementation of the Framework and Policy</vt:lpstr>
      <vt:lpstr>How the Framework Is Being Used</vt:lpstr>
      <vt:lpstr> Fiscal Allocation and Expenditure</vt:lpstr>
      <vt:lpstr>Budget Allocation and Expenditure</vt:lpstr>
      <vt:lpstr>CURRENT PROJECTS (Sector Plan Core Focus Areas)</vt:lpstr>
      <vt:lpstr>Sector Plan Core Focus Areas (1)</vt:lpstr>
      <vt:lpstr>Sector Plan Policy Focus Areas (2)</vt:lpstr>
      <vt:lpstr>Shared Energy and Water Savings Contracts at DPW</vt:lpstr>
      <vt:lpstr>Savings on Energy and Water </vt:lpstr>
      <vt:lpstr>Savings in Energy and Water  (Q3)</vt:lpstr>
      <vt:lpstr>Outsourcing Of Services to Germany Company</vt:lpstr>
      <vt:lpstr>Projects and Way Forward </vt:lpstr>
      <vt:lpstr>Inter-Departmental Collaboration</vt:lpstr>
      <vt:lpstr>Inter-Departmental Collaboration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DPW &amp; LANDLORDS</dc:title>
  <dc:subject>NATIONAL MEETING</dc:subject>
  <dc:creator/>
  <cp:lastModifiedBy/>
  <cp:revision>1</cp:revision>
  <dcterms:created xsi:type="dcterms:W3CDTF">2013-12-10T18:23:38Z</dcterms:created>
  <dcterms:modified xsi:type="dcterms:W3CDTF">2016-02-26T10:49:46Z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