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32" r:id="rId3"/>
    <p:sldMasterId id="2147483768" r:id="rId4"/>
    <p:sldMasterId id="2147483780" r:id="rId5"/>
    <p:sldMasterId id="2147483804" r:id="rId6"/>
    <p:sldMasterId id="2147483828" r:id="rId7"/>
    <p:sldMasterId id="2147483840" r:id="rId8"/>
    <p:sldMasterId id="2147483852" r:id="rId9"/>
    <p:sldMasterId id="2147483864" r:id="rId10"/>
    <p:sldMasterId id="2147483876" r:id="rId11"/>
    <p:sldMasterId id="2147483888" r:id="rId12"/>
  </p:sldMasterIdLst>
  <p:notesMasterIdLst>
    <p:notesMasterId r:id="rId88"/>
  </p:notesMasterIdLst>
  <p:handoutMasterIdLst>
    <p:handoutMasterId r:id="rId89"/>
  </p:handoutMasterIdLst>
  <p:sldIdLst>
    <p:sldId id="309" r:id="rId13"/>
    <p:sldId id="398" r:id="rId14"/>
    <p:sldId id="319"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91" r:id="rId35"/>
    <p:sldId id="399" r:id="rId36"/>
    <p:sldId id="349" r:id="rId37"/>
    <p:sldId id="350" r:id="rId38"/>
    <p:sldId id="352" r:id="rId39"/>
    <p:sldId id="354" r:id="rId40"/>
    <p:sldId id="355" r:id="rId41"/>
    <p:sldId id="356" r:id="rId42"/>
    <p:sldId id="357" r:id="rId43"/>
    <p:sldId id="392" r:id="rId44"/>
    <p:sldId id="400" r:id="rId45"/>
    <p:sldId id="374" r:id="rId46"/>
    <p:sldId id="375" r:id="rId47"/>
    <p:sldId id="376" r:id="rId48"/>
    <p:sldId id="377" r:id="rId49"/>
    <p:sldId id="378" r:id="rId50"/>
    <p:sldId id="379" r:id="rId51"/>
    <p:sldId id="380" r:id="rId52"/>
    <p:sldId id="381" r:id="rId53"/>
    <p:sldId id="393" r:id="rId54"/>
    <p:sldId id="401" r:id="rId55"/>
    <p:sldId id="382" r:id="rId56"/>
    <p:sldId id="383" r:id="rId57"/>
    <p:sldId id="384" r:id="rId58"/>
    <p:sldId id="385" r:id="rId59"/>
    <p:sldId id="386" r:id="rId60"/>
    <p:sldId id="387" r:id="rId61"/>
    <p:sldId id="388" r:id="rId62"/>
    <p:sldId id="389" r:id="rId63"/>
    <p:sldId id="390" r:id="rId64"/>
    <p:sldId id="394" r:id="rId65"/>
    <p:sldId id="402" r:id="rId66"/>
    <p:sldId id="341" r:id="rId67"/>
    <p:sldId id="342" r:id="rId68"/>
    <p:sldId id="343" r:id="rId69"/>
    <p:sldId id="344" r:id="rId70"/>
    <p:sldId id="395" r:id="rId71"/>
    <p:sldId id="372" r:id="rId72"/>
    <p:sldId id="359" r:id="rId73"/>
    <p:sldId id="363" r:id="rId74"/>
    <p:sldId id="360" r:id="rId75"/>
    <p:sldId id="361" r:id="rId76"/>
    <p:sldId id="362" r:id="rId77"/>
    <p:sldId id="396" r:id="rId78"/>
    <p:sldId id="403" r:id="rId79"/>
    <p:sldId id="345" r:id="rId80"/>
    <p:sldId id="346" r:id="rId81"/>
    <p:sldId id="347" r:id="rId82"/>
    <p:sldId id="348" r:id="rId83"/>
    <p:sldId id="397" r:id="rId84"/>
    <p:sldId id="364" r:id="rId85"/>
    <p:sldId id="365" r:id="rId86"/>
    <p:sldId id="310" r:id="rId8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akotoko"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DFF3B"/>
    <a:srgbClr val="33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434" autoAdjust="0"/>
  </p:normalViewPr>
  <p:slideViewPr>
    <p:cSldViewPr>
      <p:cViewPr varScale="1">
        <p:scale>
          <a:sx n="118" d="100"/>
          <a:sy n="118" d="100"/>
        </p:scale>
        <p:origin x="-14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commentAuthors" Target="commentAuthor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50">
                <a:solidFill>
                  <a:schemeClr val="lt1"/>
                </a:solidFill>
              </a:ln>
              <a:effectLst/>
            </c:spPr>
          </c:dPt>
          <c:dPt>
            <c:idx val="1"/>
            <c:spPr>
              <a:solidFill>
                <a:srgbClr val="FFFF00"/>
              </a:solidFill>
              <a:ln w="19050">
                <a:solidFill>
                  <a:schemeClr val="lt1"/>
                </a:solidFill>
              </a:ln>
              <a:effectLst/>
            </c:spPr>
          </c:dPt>
          <c:dPt>
            <c:idx val="2"/>
            <c:spPr>
              <a:solidFill>
                <a:srgbClr val="FF0000"/>
              </a:solidFill>
              <a:ln w="19050">
                <a:solidFill>
                  <a:schemeClr val="lt1"/>
                </a:solidFill>
              </a:ln>
              <a:effectLst/>
            </c:spPr>
          </c:dPt>
          <c:dPt>
            <c:idx val="3"/>
            <c:spPr>
              <a:solidFill>
                <a:srgbClr val="00B0F0"/>
              </a:solidFill>
              <a:ln w="19050">
                <a:solidFill>
                  <a:schemeClr val="lt1"/>
                </a:solidFill>
              </a:ln>
              <a:effectLst/>
            </c:spPr>
          </c:dPt>
          <c:dLbls>
            <c:dLbl>
              <c:idx val="0"/>
              <c:layout>
                <c:manualLayout>
                  <c:x val="-0.13188568661926969"/>
                  <c:y val="-0.18304306102362211"/>
                </c:manualLayout>
              </c:layout>
              <c:showPercent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On target</c:v>
                </c:pt>
                <c:pt idx="1">
                  <c:v>work in progress</c:v>
                </c:pt>
                <c:pt idx="2">
                  <c:v>Off target</c:v>
                </c:pt>
                <c:pt idx="3">
                  <c:v>No milestone</c:v>
                </c:pt>
              </c:strCache>
            </c:strRef>
          </c:cat>
          <c:val>
            <c:numRef>
              <c:f>Sheet1!$B$2:$B$5</c:f>
              <c:numCache>
                <c:formatCode>General</c:formatCode>
                <c:ptCount val="4"/>
                <c:pt idx="0">
                  <c:v>73</c:v>
                </c:pt>
                <c:pt idx="1">
                  <c:v>26</c:v>
                </c:pt>
                <c:pt idx="2">
                  <c:v>1</c:v>
                </c:pt>
                <c:pt idx="3">
                  <c:v>0</c:v>
                </c:pt>
              </c:numCache>
            </c:numRef>
          </c:val>
        </c:ser>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FF00"/>
              </a:solidFill>
            </c:spPr>
          </c:dPt>
          <c:dLbls>
            <c:dLbl>
              <c:idx val="0"/>
              <c:spPr/>
              <c:txPr>
                <a:bodyPr/>
                <a:lstStyle/>
                <a:p>
                  <a:pPr>
                    <a:defRPr sz="1800" baseline="0"/>
                  </a:pPr>
                  <a:endParaRPr lang="en-US"/>
                </a:p>
              </c:txPr>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15:layout/>
              </c:ext>
            </c:extLst>
          </c:dLbls>
          <c:cat>
            <c:strRef>
              <c:f>Sheet1!$A$2:$A$5</c:f>
              <c:strCache>
                <c:ptCount val="4"/>
                <c:pt idx="0">
                  <c:v>On target</c:v>
                </c:pt>
                <c:pt idx="1">
                  <c:v>off target </c:v>
                </c:pt>
                <c:pt idx="2">
                  <c:v>No milestone</c:v>
                </c:pt>
                <c:pt idx="3">
                  <c:v>Patial</c:v>
                </c:pt>
              </c:strCache>
            </c:strRef>
          </c:cat>
          <c:val>
            <c:numRef>
              <c:f>Sheet1!$B$2:$B$5</c:f>
              <c:numCache>
                <c:formatCode>0%</c:formatCode>
                <c:ptCount val="4"/>
                <c:pt idx="0">
                  <c:v>0.69000000000000017</c:v>
                </c:pt>
                <c:pt idx="1">
                  <c:v>0</c:v>
                </c:pt>
                <c:pt idx="2">
                  <c:v>0</c:v>
                </c:pt>
                <c:pt idx="3">
                  <c:v>0.31000000000000011</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No milestone</c:v>
                </c:pt>
                <c:pt idx="3">
                  <c:v>off target</c:v>
                </c:pt>
              </c:strCache>
            </c:strRef>
          </c:cat>
          <c:val>
            <c:numRef>
              <c:f>Sheet1!$B$2:$B$5</c:f>
              <c:numCache>
                <c:formatCode>0%</c:formatCode>
                <c:ptCount val="4"/>
                <c:pt idx="0">
                  <c:v>0.9</c:v>
                </c:pt>
                <c:pt idx="1">
                  <c:v>0.1</c:v>
                </c:pt>
                <c:pt idx="2">
                  <c:v>0</c:v>
                </c:pt>
                <c:pt idx="3">
                  <c:v>0</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15:layout/>
              </c:ext>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0.64000000000000024</c:v>
                </c:pt>
                <c:pt idx="1">
                  <c:v>0.23</c:v>
                </c:pt>
                <c:pt idx="2">
                  <c:v>9.0000000000000024E-2</c:v>
                </c:pt>
                <c:pt idx="3">
                  <c:v>4.0000000000000015E-2</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Lbls>
            <c:dLbl>
              <c:idx val="1"/>
              <c:layout>
                <c:manualLayout>
                  <c:x val="4.4087871369019996E-2"/>
                  <c:y val="0.12589921287924907"/>
                </c:manualLayout>
              </c:layout>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pPr>
                <a:endParaRPr lang="en-US"/>
              </a:p>
            </c:txPr>
            <c:showVal val="1"/>
            <c:showLeaderLines val="1"/>
            <c:extLst>
              <c:ext xmlns:c15="http://schemas.microsoft.com/office/drawing/2012/chart" uri="{CE6537A1-D6FC-4f65-9D91-7224C49458BB}">
                <c15:layout/>
              </c:ext>
            </c:extLst>
          </c:dLbls>
          <c:cat>
            <c:strRef>
              <c:f>Sheet1!$A$2:$A$3</c:f>
              <c:strCache>
                <c:ptCount val="2"/>
                <c:pt idx="0">
                  <c:v>On target</c:v>
                </c:pt>
                <c:pt idx="1">
                  <c:v>Work in progress</c:v>
                </c:pt>
              </c:strCache>
            </c:strRef>
          </c:cat>
          <c:val>
            <c:numRef>
              <c:f>Sheet1!$B$2:$B$3</c:f>
              <c:numCache>
                <c:formatCode>0%</c:formatCode>
                <c:ptCount val="2"/>
                <c:pt idx="0">
                  <c:v>0.92</c:v>
                </c:pt>
                <c:pt idx="1">
                  <c:v>8.0000000000000029E-2</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information provided</c:v>
                </c:pt>
              </c:strCache>
            </c:strRef>
          </c:cat>
          <c:val>
            <c:numRef>
              <c:f>Sheet1!$B$2:$B$5</c:f>
              <c:numCache>
                <c:formatCode>0%</c:formatCode>
                <c:ptCount val="4"/>
                <c:pt idx="0">
                  <c:v>0.59</c:v>
                </c:pt>
                <c:pt idx="1">
                  <c:v>0.23</c:v>
                </c:pt>
                <c:pt idx="2">
                  <c:v>0.18000000000000005</c:v>
                </c:pt>
                <c:pt idx="3">
                  <c:v>0</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33918053178135366"/>
          <c:y val="0.10578131537905588"/>
          <c:w val="0.39989980600251074"/>
          <c:h val="0.66649967667085164"/>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0000"/>
              </a:solidFill>
            </c:spPr>
          </c:dPt>
          <c:dPt>
            <c:idx val="2"/>
            <c:spPr>
              <a:solidFill>
                <a:srgbClr val="FFFF00"/>
              </a:solidFill>
            </c:spPr>
          </c:dPt>
          <c:dPt>
            <c:idx val="3"/>
            <c:spPr>
              <a:solidFill>
                <a:srgbClr val="FFFF00"/>
              </a:solidFill>
            </c:spPr>
          </c:dPt>
          <c:dLbls>
            <c:dLbl>
              <c:idx val="0"/>
              <c:spPr/>
              <c:txPr>
                <a:bodyPr/>
                <a:lstStyle/>
                <a:p>
                  <a:pPr>
                    <a:defRPr sz="1800" baseline="0"/>
                  </a:pPr>
                  <a:endParaRPr lang="en-US"/>
                </a:p>
              </c:txPr>
            </c:dLbl>
            <c:dLbl>
              <c:idx val="1"/>
              <c:tx>
                <c:rich>
                  <a:bodyPr/>
                  <a:lstStyle/>
                  <a:p>
                    <a:pPr>
                      <a:defRPr sz="1800" baseline="0"/>
                    </a:pPr>
                    <a:r>
                      <a:rPr lang="en-US" dirty="0" smtClean="0"/>
                      <a:t>9%</a:t>
                    </a:r>
                    <a:endParaRPr lang="en-US" dirty="0"/>
                  </a:p>
                </c:rich>
              </c:tx>
              <c:spPr/>
              <c:showVal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Sheet1!$A$2:$A$4</c:f>
              <c:strCache>
                <c:ptCount val="3"/>
                <c:pt idx="0">
                  <c:v>On target</c:v>
                </c:pt>
                <c:pt idx="1">
                  <c:v>Off target</c:v>
                </c:pt>
                <c:pt idx="2">
                  <c:v>Work in progress</c:v>
                </c:pt>
              </c:strCache>
            </c:strRef>
          </c:cat>
          <c:val>
            <c:numRef>
              <c:f>Sheet1!$B$2:$B$4</c:f>
              <c:numCache>
                <c:formatCode>0%</c:formatCode>
                <c:ptCount val="3"/>
                <c:pt idx="0">
                  <c:v>0.64000000000000024</c:v>
                </c:pt>
                <c:pt idx="1">
                  <c:v>9.0000000000000024E-2</c:v>
                </c:pt>
                <c:pt idx="2">
                  <c:v>0.27</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4"/>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0.7200000000000002</c:v>
                </c:pt>
                <c:pt idx="1">
                  <c:v>0.22</c:v>
                </c:pt>
                <c:pt idx="2">
                  <c:v>0.05</c:v>
                </c:pt>
                <c:pt idx="3">
                  <c:v>1.0000000000000004E-2</c:v>
                </c:pt>
              </c:numCache>
            </c:numRef>
          </c:val>
        </c:ser>
        <c:firstSliceAng val="0"/>
      </c:pieChart>
      <c:spPr>
        <a:noFill/>
        <a:ln w="25404">
          <a:noFill/>
        </a:ln>
      </c:spPr>
    </c:plotArea>
    <c:plotVisOnly val="1"/>
    <c:dispBlanksAs val="zero"/>
  </c:chart>
  <c:txPr>
    <a:bodyPr/>
    <a:lstStyle/>
    <a:p>
      <a:pPr>
        <a:defRPr sz="237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624EB7AA-A419-4E84-A7F8-FD1E9EC7CC82}" type="datetimeFigureOut">
              <a:rPr lang="en-US"/>
              <a:pPr>
                <a:defRPr/>
              </a:pPr>
              <a:t>3/1/2016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302DA6DC-2485-4F4D-97B4-2544424E3C27}" type="slidenum">
              <a:rPr lang="en-US"/>
              <a:pPr>
                <a:defRPr/>
              </a:pPr>
              <a:t>‹#›</a:t>
            </a:fld>
            <a:endParaRPr lang="en-US"/>
          </a:p>
        </p:txBody>
      </p:sp>
    </p:spTree>
    <p:extLst>
      <p:ext uri="{BB962C8B-B14F-4D97-AF65-F5344CB8AC3E}">
        <p14:creationId xmlns="" xmlns:p14="http://schemas.microsoft.com/office/powerpoint/2010/main" val="401781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ED96E-BAF7-4FA5-8BC3-5849001FE000}" type="slidenum">
              <a:rPr lang="en-US"/>
              <a:pPr>
                <a:defRPr/>
              </a:pPr>
              <a:t>‹#›</a:t>
            </a:fld>
            <a:endParaRPr lang="en-US"/>
          </a:p>
        </p:txBody>
      </p:sp>
    </p:spTree>
    <p:extLst>
      <p:ext uri="{BB962C8B-B14F-4D97-AF65-F5344CB8AC3E}">
        <p14:creationId xmlns="" xmlns:p14="http://schemas.microsoft.com/office/powerpoint/2010/main" val="3453383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solidFill>
                  <a:prstClr val="black"/>
                </a:solidFill>
              </a:rPr>
              <a:pPr>
                <a:defRPr/>
              </a:pPr>
              <a:t>1</a:t>
            </a:fld>
            <a:endParaRPr lang="en-ZA">
              <a:solidFill>
                <a:prstClr val="black"/>
              </a:solidFill>
            </a:endParaRPr>
          </a:p>
        </p:txBody>
      </p:sp>
    </p:spTree>
    <p:extLst>
      <p:ext uri="{BB962C8B-B14F-4D97-AF65-F5344CB8AC3E}">
        <p14:creationId xmlns="" xmlns:p14="http://schemas.microsoft.com/office/powerpoint/2010/main" val="11930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11</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12</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13</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14</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15</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16</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17</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18</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19</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20</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21</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22</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25</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26</a:t>
            </a:fld>
            <a:endParaRPr lang="en-US"/>
          </a:p>
        </p:txBody>
      </p:sp>
    </p:spTree>
    <p:extLst>
      <p:ext uri="{BB962C8B-B14F-4D97-AF65-F5344CB8AC3E}">
        <p14:creationId xmlns="" xmlns:p14="http://schemas.microsoft.com/office/powerpoint/2010/main" val="1511213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27</a:t>
            </a:fld>
            <a:endParaRPr lang="en-US"/>
          </a:p>
        </p:txBody>
      </p:sp>
    </p:spTree>
    <p:extLst>
      <p:ext uri="{BB962C8B-B14F-4D97-AF65-F5344CB8AC3E}">
        <p14:creationId xmlns="" xmlns:p14="http://schemas.microsoft.com/office/powerpoint/2010/main" val="714290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28</a:t>
            </a:fld>
            <a:endParaRPr lang="en-US"/>
          </a:p>
        </p:txBody>
      </p:sp>
    </p:spTree>
    <p:extLst>
      <p:ext uri="{BB962C8B-B14F-4D97-AF65-F5344CB8AC3E}">
        <p14:creationId xmlns="" xmlns:p14="http://schemas.microsoft.com/office/powerpoint/2010/main" val="401063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29</a:t>
            </a:fld>
            <a:endParaRPr lang="en-US"/>
          </a:p>
        </p:txBody>
      </p:sp>
    </p:spTree>
    <p:extLst>
      <p:ext uri="{BB962C8B-B14F-4D97-AF65-F5344CB8AC3E}">
        <p14:creationId xmlns="" xmlns:p14="http://schemas.microsoft.com/office/powerpoint/2010/main" val="401063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30</a:t>
            </a:fld>
            <a:endParaRPr lang="en-US"/>
          </a:p>
        </p:txBody>
      </p:sp>
    </p:spTree>
    <p:extLst>
      <p:ext uri="{BB962C8B-B14F-4D97-AF65-F5344CB8AC3E}">
        <p14:creationId xmlns="" xmlns:p14="http://schemas.microsoft.com/office/powerpoint/2010/main" val="2539691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31</a:t>
            </a:fld>
            <a:endParaRPr lang="en-US"/>
          </a:p>
        </p:txBody>
      </p:sp>
    </p:spTree>
    <p:extLst>
      <p:ext uri="{BB962C8B-B14F-4D97-AF65-F5344CB8AC3E}">
        <p14:creationId xmlns="" xmlns:p14="http://schemas.microsoft.com/office/powerpoint/2010/main" val="2147355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34</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35</a:t>
            </a:fld>
            <a:endParaRPr lang="en-US"/>
          </a:p>
        </p:txBody>
      </p:sp>
    </p:spTree>
    <p:extLst>
      <p:ext uri="{BB962C8B-B14F-4D97-AF65-F5344CB8AC3E}">
        <p14:creationId xmlns="" xmlns:p14="http://schemas.microsoft.com/office/powerpoint/2010/main" val="3904363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36</a:t>
            </a:fld>
            <a:endParaRPr lang="en-US"/>
          </a:p>
        </p:txBody>
      </p:sp>
    </p:spTree>
    <p:extLst>
      <p:ext uri="{BB962C8B-B14F-4D97-AF65-F5344CB8AC3E}">
        <p14:creationId xmlns="" xmlns:p14="http://schemas.microsoft.com/office/powerpoint/2010/main" val="168785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37</a:t>
            </a:fld>
            <a:endParaRPr lang="en-US"/>
          </a:p>
        </p:txBody>
      </p:sp>
    </p:spTree>
    <p:extLst>
      <p:ext uri="{BB962C8B-B14F-4D97-AF65-F5344CB8AC3E}">
        <p14:creationId xmlns="" xmlns:p14="http://schemas.microsoft.com/office/powerpoint/2010/main" val="60756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38</a:t>
            </a:fld>
            <a:endParaRPr lang="en-US"/>
          </a:p>
        </p:txBody>
      </p:sp>
    </p:spTree>
    <p:extLst>
      <p:ext uri="{BB962C8B-B14F-4D97-AF65-F5344CB8AC3E}">
        <p14:creationId xmlns="" xmlns:p14="http://schemas.microsoft.com/office/powerpoint/2010/main" val="4207607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39</a:t>
            </a:fld>
            <a:endParaRPr lang="en-US"/>
          </a:p>
        </p:txBody>
      </p:sp>
    </p:spTree>
    <p:extLst>
      <p:ext uri="{BB962C8B-B14F-4D97-AF65-F5344CB8AC3E}">
        <p14:creationId xmlns="" xmlns:p14="http://schemas.microsoft.com/office/powerpoint/2010/main" val="3712729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40</a:t>
            </a:fld>
            <a:endParaRPr lang="en-US"/>
          </a:p>
        </p:txBody>
      </p:sp>
    </p:spTree>
    <p:extLst>
      <p:ext uri="{BB962C8B-B14F-4D97-AF65-F5344CB8AC3E}">
        <p14:creationId xmlns="" xmlns:p14="http://schemas.microsoft.com/office/powerpoint/2010/main" val="3741581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41</a:t>
            </a:fld>
            <a:endParaRPr lang="en-US"/>
          </a:p>
        </p:txBody>
      </p:sp>
    </p:spTree>
    <p:extLst>
      <p:ext uri="{BB962C8B-B14F-4D97-AF65-F5344CB8AC3E}">
        <p14:creationId xmlns="" xmlns:p14="http://schemas.microsoft.com/office/powerpoint/2010/main" val="78827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44</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45</a:t>
            </a:fld>
            <a:endParaRPr lang="en-US"/>
          </a:p>
        </p:txBody>
      </p:sp>
    </p:spTree>
    <p:extLst>
      <p:ext uri="{BB962C8B-B14F-4D97-AF65-F5344CB8AC3E}">
        <p14:creationId xmlns="" xmlns:p14="http://schemas.microsoft.com/office/powerpoint/2010/main" val="2346535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46</a:t>
            </a:fld>
            <a:endParaRPr lang="en-US"/>
          </a:p>
        </p:txBody>
      </p:sp>
    </p:spTree>
    <p:extLst>
      <p:ext uri="{BB962C8B-B14F-4D97-AF65-F5344CB8AC3E}">
        <p14:creationId xmlns="" xmlns:p14="http://schemas.microsoft.com/office/powerpoint/2010/main" val="277785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47</a:t>
            </a:fld>
            <a:endParaRPr lang="en-US"/>
          </a:p>
        </p:txBody>
      </p:sp>
    </p:spTree>
    <p:extLst>
      <p:ext uri="{BB962C8B-B14F-4D97-AF65-F5344CB8AC3E}">
        <p14:creationId xmlns="" xmlns:p14="http://schemas.microsoft.com/office/powerpoint/2010/main" val="1234022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48</a:t>
            </a:fld>
            <a:endParaRPr lang="en-US"/>
          </a:p>
        </p:txBody>
      </p:sp>
    </p:spTree>
    <p:extLst>
      <p:ext uri="{BB962C8B-B14F-4D97-AF65-F5344CB8AC3E}">
        <p14:creationId xmlns="" xmlns:p14="http://schemas.microsoft.com/office/powerpoint/2010/main" val="3301980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49</a:t>
            </a:fld>
            <a:endParaRPr lang="en-US"/>
          </a:p>
        </p:txBody>
      </p:sp>
    </p:spTree>
    <p:extLst>
      <p:ext uri="{BB962C8B-B14F-4D97-AF65-F5344CB8AC3E}">
        <p14:creationId xmlns="" xmlns:p14="http://schemas.microsoft.com/office/powerpoint/2010/main" val="3973436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50</a:t>
            </a:fld>
            <a:endParaRPr lang="en-US"/>
          </a:p>
        </p:txBody>
      </p:sp>
    </p:spTree>
    <p:extLst>
      <p:ext uri="{BB962C8B-B14F-4D97-AF65-F5344CB8AC3E}">
        <p14:creationId xmlns="" xmlns:p14="http://schemas.microsoft.com/office/powerpoint/2010/main" val="365641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51</a:t>
            </a:fld>
            <a:endParaRPr lang="en-US"/>
          </a:p>
        </p:txBody>
      </p:sp>
    </p:spTree>
    <p:extLst>
      <p:ext uri="{BB962C8B-B14F-4D97-AF65-F5344CB8AC3E}">
        <p14:creationId xmlns="" xmlns:p14="http://schemas.microsoft.com/office/powerpoint/2010/main" val="571736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52</a:t>
            </a:fld>
            <a:endParaRPr lang="en-US"/>
          </a:p>
        </p:txBody>
      </p:sp>
    </p:spTree>
    <p:extLst>
      <p:ext uri="{BB962C8B-B14F-4D97-AF65-F5344CB8AC3E}">
        <p14:creationId xmlns="" xmlns:p14="http://schemas.microsoft.com/office/powerpoint/2010/main" val="4122201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55</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56</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57</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58</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61</a:t>
            </a:fld>
            <a:endParaRPr lang="en-US"/>
          </a:p>
        </p:txBody>
      </p:sp>
    </p:spTree>
    <p:extLst>
      <p:ext uri="{BB962C8B-B14F-4D97-AF65-F5344CB8AC3E}">
        <p14:creationId xmlns="" xmlns:p14="http://schemas.microsoft.com/office/powerpoint/2010/main" val="3650551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62</a:t>
            </a:fld>
            <a:endParaRPr lang="en-US"/>
          </a:p>
        </p:txBody>
      </p:sp>
    </p:spTree>
    <p:extLst>
      <p:ext uri="{BB962C8B-B14F-4D97-AF65-F5344CB8AC3E}">
        <p14:creationId xmlns="" xmlns:p14="http://schemas.microsoft.com/office/powerpoint/2010/main" val="3650551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63</a:t>
            </a:fld>
            <a:endParaRPr lang="en-US"/>
          </a:p>
        </p:txBody>
      </p:sp>
    </p:spTree>
    <p:extLst>
      <p:ext uri="{BB962C8B-B14F-4D97-AF65-F5344CB8AC3E}">
        <p14:creationId xmlns="" xmlns:p14="http://schemas.microsoft.com/office/powerpoint/2010/main" val="3516811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64</a:t>
            </a:fld>
            <a:endParaRPr lang="en-US"/>
          </a:p>
        </p:txBody>
      </p:sp>
    </p:spTree>
    <p:extLst>
      <p:ext uri="{BB962C8B-B14F-4D97-AF65-F5344CB8AC3E}">
        <p14:creationId xmlns="" xmlns:p14="http://schemas.microsoft.com/office/powerpoint/2010/main" val="28373536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65</a:t>
            </a:fld>
            <a:endParaRPr lang="en-US"/>
          </a:p>
        </p:txBody>
      </p:sp>
    </p:spTree>
    <p:extLst>
      <p:ext uri="{BB962C8B-B14F-4D97-AF65-F5344CB8AC3E}">
        <p14:creationId xmlns="" xmlns:p14="http://schemas.microsoft.com/office/powerpoint/2010/main" val="1287952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68</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69</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70</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71</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7</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8</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9</a:t>
            </a:fld>
            <a:endParaRPr lang="en-US"/>
          </a:p>
        </p:txBody>
      </p:sp>
    </p:spTree>
    <p:extLst>
      <p:ext uri="{BB962C8B-B14F-4D97-AF65-F5344CB8AC3E}">
        <p14:creationId xmlns="" xmlns:p14="http://schemas.microsoft.com/office/powerpoint/2010/main" val="214879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pPr>
                <a:defRPr/>
              </a:pPr>
              <a:t>10</a:t>
            </a:fld>
            <a:endParaRPr lang="en-US"/>
          </a:p>
        </p:txBody>
      </p:sp>
    </p:spTree>
    <p:extLst>
      <p:ext uri="{BB962C8B-B14F-4D97-AF65-F5344CB8AC3E}">
        <p14:creationId xmlns="" xmlns:p14="http://schemas.microsoft.com/office/powerpoint/2010/main" val="2148791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8685585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20129604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20194562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2843100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18728334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3789038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634525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2958498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427448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263259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2865635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2564482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40162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4823646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1003785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19296353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1479494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3729358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21402535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203904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990600" y="912813"/>
            <a:ext cx="4103688" cy="1373187"/>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3944CAF-0918-4275-8AA6-2081B148991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333985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18397828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708799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9143556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3024224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38974266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559495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11295151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302621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14608223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362452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458002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17830292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2447618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67597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8412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0388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2148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12893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246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3630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55FE2-6C87-46FE-AA00-C31E28E23F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1149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306FD-0FF8-459C-B90D-421B5E8B8B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48629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5D3F3-69E2-4293-9993-2315E7F3A78A}"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880896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4098930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1770699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2748124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310248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1518850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172004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76996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E3239A-EE52-480A-BDB6-E22A86654C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3176324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39165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189683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3329701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5D3E041-F7EA-4797-8EB5-24B554AE123B}" type="datetimeFigureOut">
              <a:rPr lang="en-US"/>
              <a:pPr>
                <a:defRPr/>
              </a:pPr>
              <a:t>3/1/2016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DC6EA1C-2E34-438B-8630-8E4E87EF9E8E}" type="slidenum">
              <a:rPr lang="en-US"/>
              <a:pPr>
                <a:defRPr/>
              </a:pPr>
              <a:t>‹#›</a:t>
            </a:fld>
            <a:endParaRPr lang="en-US"/>
          </a:p>
        </p:txBody>
      </p:sp>
    </p:spTree>
    <p:extLst>
      <p:ext uri="{BB962C8B-B14F-4D97-AF65-F5344CB8AC3E}">
        <p14:creationId xmlns="" xmlns:p14="http://schemas.microsoft.com/office/powerpoint/2010/main" val="13488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1757DE7D-2AEB-4A74-94AA-3D674BF6234D}" type="datetimeFigureOut">
              <a:rPr lang="en-US"/>
              <a:pPr>
                <a:defRPr/>
              </a:pPr>
              <a:t>3/1/2016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1E160DC-E700-4ECE-A1E4-87F6652FD455}" type="slidenum">
              <a:rPr lang="en-US"/>
              <a:pPr>
                <a:defRPr/>
              </a:pPr>
              <a:t>‹#›</a:t>
            </a:fld>
            <a:endParaRPr lang="en-US"/>
          </a:p>
        </p:txBody>
      </p:sp>
    </p:spTree>
    <p:extLst>
      <p:ext uri="{BB962C8B-B14F-4D97-AF65-F5344CB8AC3E}">
        <p14:creationId xmlns="" xmlns:p14="http://schemas.microsoft.com/office/powerpoint/2010/main" val="2396416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F7A64C7B-9B3A-42D4-8D10-3C706269CD5C}" type="datetimeFigureOut">
              <a:rPr lang="en-US"/>
              <a:pPr>
                <a:defRPr/>
              </a:pPr>
              <a:t>3/1/2016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EE1D5F1-26B9-4FB1-98E2-1D129298243F}" type="slidenum">
              <a:rPr lang="en-US"/>
              <a:pPr>
                <a:defRPr/>
              </a:pPr>
              <a:t>‹#›</a:t>
            </a:fld>
            <a:endParaRPr lang="en-US"/>
          </a:p>
        </p:txBody>
      </p:sp>
    </p:spTree>
    <p:extLst>
      <p:ext uri="{BB962C8B-B14F-4D97-AF65-F5344CB8AC3E}">
        <p14:creationId xmlns="" xmlns:p14="http://schemas.microsoft.com/office/powerpoint/2010/main" val="2985753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747A10A3-60E4-461A-85AE-F1CD2B45A5AD}" type="datetimeFigureOut">
              <a:rPr lang="en-US"/>
              <a:pPr>
                <a:defRPr/>
              </a:pPr>
              <a:t>3/1/2016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B6DBD210-CF41-43E6-AF6A-7039256F51D6}" type="slidenum">
              <a:rPr lang="en-US"/>
              <a:pPr>
                <a:defRPr/>
              </a:pPr>
              <a:t>‹#›</a:t>
            </a:fld>
            <a:endParaRPr lang="en-US"/>
          </a:p>
        </p:txBody>
      </p:sp>
    </p:spTree>
    <p:extLst>
      <p:ext uri="{BB962C8B-B14F-4D97-AF65-F5344CB8AC3E}">
        <p14:creationId xmlns="" xmlns:p14="http://schemas.microsoft.com/office/powerpoint/2010/main" val="3797691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A25A61D0-DEA9-4013-96F1-CFBD0743C47F}" type="datetimeFigureOut">
              <a:rPr lang="en-US"/>
              <a:pPr>
                <a:defRPr/>
              </a:pPr>
              <a:t>3/1/2016</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5C53B02B-6396-4033-94B1-850C4B6A4F62}" type="slidenum">
              <a:rPr lang="en-US"/>
              <a:pPr>
                <a:defRPr/>
              </a:pPr>
              <a:t>‹#›</a:t>
            </a:fld>
            <a:endParaRPr lang="en-US"/>
          </a:p>
        </p:txBody>
      </p:sp>
    </p:spTree>
    <p:extLst>
      <p:ext uri="{BB962C8B-B14F-4D97-AF65-F5344CB8AC3E}">
        <p14:creationId xmlns="" xmlns:p14="http://schemas.microsoft.com/office/powerpoint/2010/main" val="2401400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EC0F5E42-20E5-48B5-82CF-A9D0CC757197}" type="datetimeFigureOut">
              <a:rPr lang="en-US"/>
              <a:pPr>
                <a:defRPr/>
              </a:pPr>
              <a:t>3/1/2016</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C527DAF-30FE-4CD0-A72C-7EC3738DADB3}" type="slidenum">
              <a:rPr lang="en-US"/>
              <a:pPr>
                <a:defRPr/>
              </a:pPr>
              <a:t>‹#›</a:t>
            </a:fld>
            <a:endParaRPr lang="en-US"/>
          </a:p>
        </p:txBody>
      </p:sp>
    </p:spTree>
    <p:extLst>
      <p:ext uri="{BB962C8B-B14F-4D97-AF65-F5344CB8AC3E}">
        <p14:creationId xmlns="" xmlns:p14="http://schemas.microsoft.com/office/powerpoint/2010/main" val="37991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D423-A8C4-4032-85F1-A6687BA4AD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09E2C0E-428B-4717-93D0-19BF398B6D94}" type="datetimeFigureOut">
              <a:rPr lang="en-US"/>
              <a:pPr>
                <a:defRPr/>
              </a:pPr>
              <a:t>3/1/2016</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8CC3A21-3D67-44BE-9B17-60A8D1B3BCD9}" type="slidenum">
              <a:rPr lang="en-US"/>
              <a:pPr>
                <a:defRPr/>
              </a:pPr>
              <a:t>‹#›</a:t>
            </a:fld>
            <a:endParaRPr lang="en-US"/>
          </a:p>
        </p:txBody>
      </p:sp>
    </p:spTree>
    <p:extLst>
      <p:ext uri="{BB962C8B-B14F-4D97-AF65-F5344CB8AC3E}">
        <p14:creationId xmlns="" xmlns:p14="http://schemas.microsoft.com/office/powerpoint/2010/main" val="3439928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1E22F0E5-78C9-447A-A5AF-05C27CD60451}" type="datetimeFigureOut">
              <a:rPr lang="en-US"/>
              <a:pPr>
                <a:defRPr/>
              </a:pPr>
              <a:t>3/1/2016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AC16FF0-B278-4478-9ADD-DD5828F73477}" type="slidenum">
              <a:rPr lang="en-US"/>
              <a:pPr>
                <a:defRPr/>
              </a:pPr>
              <a:t>‹#›</a:t>
            </a:fld>
            <a:endParaRPr lang="en-US"/>
          </a:p>
        </p:txBody>
      </p:sp>
    </p:spTree>
    <p:extLst>
      <p:ext uri="{BB962C8B-B14F-4D97-AF65-F5344CB8AC3E}">
        <p14:creationId xmlns="" xmlns:p14="http://schemas.microsoft.com/office/powerpoint/2010/main" val="2252085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68127988-25BD-4C2F-8C86-73A82D556DFD}" type="datetimeFigureOut">
              <a:rPr lang="en-US"/>
              <a:pPr>
                <a:defRPr/>
              </a:pPr>
              <a:t>3/1/2016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1C75E8AD-1CDB-46E5-AB19-2377D3359E36}" type="slidenum">
              <a:rPr lang="en-US"/>
              <a:pPr>
                <a:defRPr/>
              </a:pPr>
              <a:t>‹#›</a:t>
            </a:fld>
            <a:endParaRPr lang="en-US"/>
          </a:p>
        </p:txBody>
      </p:sp>
    </p:spTree>
    <p:extLst>
      <p:ext uri="{BB962C8B-B14F-4D97-AF65-F5344CB8AC3E}">
        <p14:creationId xmlns="" xmlns:p14="http://schemas.microsoft.com/office/powerpoint/2010/main" val="2154856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AA4133DF-B0A4-440B-B2C9-31FB14C918AA}" type="datetimeFigureOut">
              <a:rPr lang="en-US"/>
              <a:pPr>
                <a:defRPr/>
              </a:pPr>
              <a:t>3/1/2016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A47A721-6B72-4FB1-A579-E0ECBDDC3549}" type="slidenum">
              <a:rPr lang="en-US"/>
              <a:pPr>
                <a:defRPr/>
              </a:pPr>
              <a:t>‹#›</a:t>
            </a:fld>
            <a:endParaRPr lang="en-US"/>
          </a:p>
        </p:txBody>
      </p:sp>
    </p:spTree>
    <p:extLst>
      <p:ext uri="{BB962C8B-B14F-4D97-AF65-F5344CB8AC3E}">
        <p14:creationId xmlns="" xmlns:p14="http://schemas.microsoft.com/office/powerpoint/2010/main" val="2852251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3192EE5E-C8F3-40C1-82F3-0ECBDBEFC138}" type="datetimeFigureOut">
              <a:rPr lang="en-US"/>
              <a:pPr>
                <a:defRPr/>
              </a:pPr>
              <a:t>3/1/2016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D641E94-DE0A-4F5A-A325-72BDDFA53CE4}" type="slidenum">
              <a:rPr lang="en-US"/>
              <a:pPr>
                <a:defRPr/>
              </a:pPr>
              <a:t>‹#›</a:t>
            </a:fld>
            <a:endParaRPr lang="en-US"/>
          </a:p>
        </p:txBody>
      </p:sp>
    </p:spTree>
    <p:extLst>
      <p:ext uri="{BB962C8B-B14F-4D97-AF65-F5344CB8AC3E}">
        <p14:creationId xmlns="" xmlns:p14="http://schemas.microsoft.com/office/powerpoint/2010/main" val="23533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300234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985464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126533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69579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52469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8D32FC-DE45-4E67-A2F9-11041537A2B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82024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05544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52915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527997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584693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16224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082106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175974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8083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123336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D6086E-E69E-461A-8A79-C91012BFD10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96517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989360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232541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4206275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6995195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280756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2468382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3883287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11850212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38732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89724-D41C-427E-BA5F-C7D38432DDE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2838636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299992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3700878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2666036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25146604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2523981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3701093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466982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6262287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187810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C15761-2649-43CF-B94D-CD691A8CA10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4129634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110329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734996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3343113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12060233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1167308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160666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10453245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14820748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 xmlns:p14="http://schemas.microsoft.com/office/powerpoint/2010/main" val="288660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305C94-4122-4803-8F18-1A4F463B179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 xmlns:p14="http://schemas.microsoft.com/office/powerpoint/2010/main" val="30821335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 xmlns:p14="http://schemas.microsoft.com/office/powerpoint/2010/main" val="3747246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 xmlns:p14="http://schemas.microsoft.com/office/powerpoint/2010/main" val="3004120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3/1/2016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 xmlns:p14="http://schemas.microsoft.com/office/powerpoint/2010/main" val="2538456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3/1/2016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 xmlns:p14="http://schemas.microsoft.com/office/powerpoint/2010/main" val="2401229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3/1/2016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 xmlns:p14="http://schemas.microsoft.com/office/powerpoint/2010/main" val="1775487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 xmlns:p14="http://schemas.microsoft.com/office/powerpoint/2010/main" val="133229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3/1/2016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 xmlns:p14="http://schemas.microsoft.com/office/powerpoint/2010/main" val="3237492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 xmlns:p14="http://schemas.microsoft.com/office/powerpoint/2010/main" val="5830206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 xmlns:p14="http://schemas.microsoft.com/office/powerpoint/2010/main" val="367764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pPr>
                <a:defRPr/>
              </a:pPr>
              <a:t>‹#›</a:t>
            </a:fld>
            <a:endParaRPr lang="en-US"/>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21244148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424244243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29906490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5B3F90-1DEC-4991-ACA6-110DC9D0673E}" type="slidenum">
              <a:rPr lang="en-US">
                <a:solidFill>
                  <a:srgbClr val="000000"/>
                </a:solidFill>
              </a:rPr>
              <a:pPr>
                <a:defRPr/>
              </a:pPr>
              <a:t>‹#›</a:t>
            </a:fld>
            <a:endParaRPr lang="en-US">
              <a:solidFill>
                <a:srgbClr val="000000"/>
              </a:solidFill>
            </a:endParaRPr>
          </a:p>
        </p:txBody>
      </p:sp>
      <p:pic>
        <p:nvPicPr>
          <p:cNvPr id="1031" name="Picture 7"/>
          <p:cNvPicPr>
            <a:picLocks noChangeAspect="1" noChangeArrowheads="1"/>
          </p:cNvPicPr>
          <p:nvPr/>
        </p:nvPicPr>
        <p:blipFill>
          <a:blip r:embed="rId13" cstate="print"/>
          <a:srcRect/>
          <a:stretch>
            <a:fillRect/>
          </a:stretch>
        </p:blipFill>
        <p:spPr bwMode="auto">
          <a:xfrm>
            <a:off x="152400" y="6096000"/>
            <a:ext cx="1824038" cy="609600"/>
          </a:xfrm>
          <a:prstGeom prst="rect">
            <a:avLst/>
          </a:prstGeom>
          <a:noFill/>
          <a:ln w="9525">
            <a:noFill/>
            <a:miter lim="800000"/>
            <a:headEnd/>
            <a:tailEnd/>
          </a:ln>
        </p:spPr>
      </p:pic>
    </p:spTree>
    <p:extLst>
      <p:ext uri="{BB962C8B-B14F-4D97-AF65-F5344CB8AC3E}">
        <p14:creationId xmlns="" xmlns:p14="http://schemas.microsoft.com/office/powerpoint/2010/main" val="40879668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17984383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457200">
              <a:defRPr/>
            </a:pPr>
            <a:fld id="{7D1B09D4-A2B1-41EE-A4B2-276C02701298}" type="datetimeFigureOut">
              <a:rPr lang="en-US"/>
              <a:pPr defTabSz="457200">
                <a:defRPr/>
              </a:pPr>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defTabSz="457200">
              <a:defRPr/>
            </a:pPr>
            <a:fld id="{9A75F188-4B1D-4441-A86F-828BE3AB086D}" type="slidenum">
              <a:rPr lang="en-US"/>
              <a:pPr defTabSz="457200">
                <a:defRPr/>
              </a:pPr>
              <a:t>‹#›</a:t>
            </a:fld>
            <a:endParaRPr lang="en-US"/>
          </a:p>
        </p:txBody>
      </p:sp>
    </p:spTree>
    <p:extLst>
      <p:ext uri="{BB962C8B-B14F-4D97-AF65-F5344CB8AC3E}">
        <p14:creationId xmlns="" xmlns:p14="http://schemas.microsoft.com/office/powerpoint/2010/main" val="8669201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 xmlns:p14="http://schemas.microsoft.com/office/powerpoint/2010/main" val="30268025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 xmlns:p14="http://schemas.microsoft.com/office/powerpoint/2010/main" val="2229828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148395742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6466026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fld id="{BD4F3FCB-E2E7-4E57-B77A-B91E3D55E59C}" type="slidenum">
              <a:rPr lang="en-US" altLang="en-US" smtClean="0">
                <a:latin typeface="Calibri" pitchFamily="34" charset="0"/>
                <a:cs typeface="Arial" panose="020B0604020202020204" pitchFamily="34" charset="0"/>
              </a:rPr>
              <a:pPr defTabSz="457200"/>
              <a:t>‹#›</a:t>
            </a:fld>
            <a:endParaRPr lang="en-US" altLang="en-US" smtClean="0">
              <a:latin typeface="Calibri" pitchFamily="34" charset="0"/>
              <a:cs typeface="Arial" panose="020B0604020202020204" pitchFamily="34" charset="0"/>
            </a:endParaRPr>
          </a:p>
        </p:txBody>
      </p:sp>
    </p:spTree>
    <p:extLst>
      <p:ext uri="{BB962C8B-B14F-4D97-AF65-F5344CB8AC3E}">
        <p14:creationId xmlns="" xmlns:p14="http://schemas.microsoft.com/office/powerpoint/2010/main" val="27347341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76201" y="1009935"/>
            <a:ext cx="8915400" cy="2419065"/>
          </a:xfrm>
        </p:spPr>
        <p:txBody>
          <a:bodyPr/>
          <a:lstStyle/>
          <a:p>
            <a:pPr eaLnBrk="1" hangingPunct="1"/>
            <a:r>
              <a:rPr lang="en-US" altLang="en-US" sz="3600" dirty="0" smtClean="0">
                <a:solidFill>
                  <a:schemeClr val="bg1"/>
                </a:solidFill>
              </a:rPr>
              <a:t/>
            </a:r>
            <a:br>
              <a:rPr lang="en-US" altLang="en-US" sz="3600" dirty="0" smtClean="0">
                <a:solidFill>
                  <a:schemeClr val="bg1"/>
                </a:solidFill>
              </a:rPr>
            </a:br>
            <a:r>
              <a:rPr lang="en-US" altLang="en-US" sz="3600" dirty="0" smtClean="0">
                <a:solidFill>
                  <a:schemeClr val="bg1"/>
                </a:solidFill>
              </a:rPr>
              <a:t>Department of Environmental Affairs </a:t>
            </a:r>
            <a:r>
              <a:rPr lang="en-US" altLang="en-US" sz="3600" smtClean="0">
                <a:solidFill>
                  <a:schemeClr val="bg1"/>
                </a:solidFill>
              </a:rPr>
              <a:t/>
            </a:r>
            <a:br>
              <a:rPr lang="en-US" altLang="en-US" sz="3600" smtClean="0">
                <a:solidFill>
                  <a:schemeClr val="bg1"/>
                </a:solidFill>
              </a:rPr>
            </a:br>
            <a:r>
              <a:rPr lang="en-US" altLang="en-US" sz="3600" smtClean="0">
                <a:solidFill>
                  <a:schemeClr val="bg1"/>
                </a:solidFill>
              </a:rPr>
              <a:t>2</a:t>
            </a:r>
            <a:r>
              <a:rPr lang="en-US" altLang="en-US" sz="3600" baseline="30000" smtClean="0">
                <a:solidFill>
                  <a:schemeClr val="bg1"/>
                </a:solidFill>
              </a:rPr>
              <a:t>nd</a:t>
            </a:r>
            <a:r>
              <a:rPr lang="en-US" altLang="en-US" sz="3600" smtClean="0">
                <a:solidFill>
                  <a:schemeClr val="bg1"/>
                </a:solidFill>
              </a:rPr>
              <a:t> and 3</a:t>
            </a:r>
            <a:r>
              <a:rPr lang="en-US" altLang="en-US" sz="3600" baseline="30000" smtClean="0">
                <a:solidFill>
                  <a:schemeClr val="bg1"/>
                </a:solidFill>
              </a:rPr>
              <a:t>rd</a:t>
            </a:r>
            <a:r>
              <a:rPr lang="en-US" altLang="en-US" sz="3600" smtClean="0">
                <a:solidFill>
                  <a:schemeClr val="bg1"/>
                </a:solidFill>
              </a:rPr>
              <a:t> </a:t>
            </a:r>
            <a:r>
              <a:rPr lang="en-US" altLang="en-US" sz="3600" dirty="0" smtClean="0">
                <a:solidFill>
                  <a:schemeClr val="bg1"/>
                </a:solidFill>
              </a:rPr>
              <a:t>Quarter Performance Report  </a:t>
            </a: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a:t>
            </a:fld>
            <a:endParaRPr lang="en-US" altLang="en-US"/>
          </a:p>
        </p:txBody>
      </p:sp>
      <p:sp>
        <p:nvSpPr>
          <p:cNvPr id="3" name="Subtitle 2"/>
          <p:cNvSpPr>
            <a:spLocks noGrp="1"/>
          </p:cNvSpPr>
          <p:nvPr>
            <p:ph type="subTitle" idx="1"/>
          </p:nvPr>
        </p:nvSpPr>
        <p:spPr>
          <a:xfrm>
            <a:off x="200629" y="4953000"/>
            <a:ext cx="8714771" cy="457200"/>
          </a:xfrm>
        </p:spPr>
        <p:txBody>
          <a:bodyPr/>
          <a:lstStyle/>
          <a:p>
            <a:r>
              <a:rPr lang="en-ZA" sz="2400" dirty="0" smtClean="0">
                <a:solidFill>
                  <a:schemeClr val="bg1"/>
                </a:solidFill>
                <a:latin typeface="+mj-lt"/>
                <a:ea typeface="+mj-ea"/>
                <a:cs typeface="+mj-cs"/>
              </a:rPr>
              <a:t>Presentation to the Portfolio Committee  </a:t>
            </a:r>
            <a:endParaRPr lang="en-ZA" sz="2400" dirty="0">
              <a:solidFill>
                <a:schemeClr val="bg1"/>
              </a:solidFill>
              <a:latin typeface="+mj-lt"/>
              <a:ea typeface="+mj-ea"/>
              <a:cs typeface="+mj-cs"/>
            </a:endParaRPr>
          </a:p>
        </p:txBody>
      </p:sp>
      <p:sp>
        <p:nvSpPr>
          <p:cNvPr id="5" name="TextBox 4"/>
          <p:cNvSpPr txBox="1"/>
          <p:nvPr/>
        </p:nvSpPr>
        <p:spPr>
          <a:xfrm>
            <a:off x="0" y="6642556"/>
            <a:ext cx="9144000" cy="215444"/>
          </a:xfrm>
          <a:prstGeom prst="rect">
            <a:avLst/>
          </a:prstGeom>
          <a:noFill/>
        </p:spPr>
        <p:txBody>
          <a:bodyPr wrap="square" rtlCol="0">
            <a:spAutoFit/>
          </a:bodyPr>
          <a:lstStyle/>
          <a:p>
            <a:pPr algn="ctr"/>
            <a:r>
              <a:rPr lang="en-ZA" sz="800" dirty="0" smtClean="0">
                <a:solidFill>
                  <a:srgbClr val="002060"/>
                </a:solidFill>
                <a:latin typeface="Arial" panose="020B0604020202020204" pitchFamily="34" charset="0"/>
                <a:cs typeface="Arial" panose="020B0604020202020204" pitchFamily="34" charset="0"/>
              </a:rPr>
              <a:t>PRIVATE AND CONFIDENTIAL</a:t>
            </a:r>
            <a:endParaRPr lang="en-ZA" sz="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059189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642920608"/>
              </p:ext>
            </p:extLst>
          </p:nvPr>
        </p:nvGraphicFramePr>
        <p:xfrm>
          <a:off x="152401" y="735912"/>
          <a:ext cx="8839199" cy="5280026"/>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Strategic Objective: Improved profile, support and capacity for the environment sector(continued)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219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Environmenta</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l awareness campaign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kern="1200" dirty="0" smtClean="0">
                          <a:solidFill>
                            <a:schemeClr val="tx1"/>
                          </a:solidFill>
                          <a:effectLst/>
                          <a:latin typeface="Arial" panose="020B0604020202020204" pitchFamily="34" charset="0"/>
                          <a:ea typeface="+mn-ea"/>
                          <a:cs typeface="Arial" panose="020B0604020202020204" pitchFamily="34" charset="0"/>
                        </a:rPr>
                        <a:t>Rhino campaign per quarter </a:t>
                      </a:r>
                    </a:p>
                    <a:p>
                      <a:pPr algn="just">
                        <a:lnSpc>
                          <a:spcPct val="115000"/>
                        </a:lnSpc>
                        <a:spcAft>
                          <a:spcPts val="0"/>
                        </a:spcAft>
                      </a:pPr>
                      <a:r>
                        <a:rPr lang="it-IT" sz="1200" kern="1200" dirty="0" smtClean="0">
                          <a:solidFill>
                            <a:schemeClr val="tx1"/>
                          </a:solidFill>
                          <a:effectLst/>
                          <a:latin typeface="Arial" panose="020B0604020202020204" pitchFamily="34" charset="0"/>
                          <a:ea typeface="+mn-ea"/>
                          <a:cs typeface="Arial" panose="020B0604020202020204" pitchFamily="34" charset="0"/>
                        </a:rPr>
                        <a:t>Waste Management per quarter </a:t>
                      </a:r>
                    </a:p>
                    <a:p>
                      <a:pPr algn="just">
                        <a:lnSpc>
                          <a:spcPct val="115000"/>
                        </a:lnSpc>
                        <a:spcAft>
                          <a:spcPts val="0"/>
                        </a:spcAft>
                      </a:pPr>
                      <a:endParaRPr lang="it-IT"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it-IT" sz="1200" kern="1200" dirty="0" smtClean="0">
                          <a:solidFill>
                            <a:schemeClr val="tx1"/>
                          </a:solidFill>
                          <a:effectLst/>
                          <a:latin typeface="Arial" panose="020B0604020202020204" pitchFamily="34" charset="0"/>
                          <a:ea typeface="+mn-ea"/>
                          <a:cs typeface="Arial" panose="020B0604020202020204" pitchFamily="34" charset="0"/>
                        </a:rPr>
                        <a:t>Climate Change Campaign per quarter </a:t>
                      </a:r>
                    </a:p>
                    <a:p>
                      <a:pPr algn="just">
                        <a:lnSpc>
                          <a:spcPct val="115000"/>
                        </a:lnSpc>
                        <a:spcAft>
                          <a:spcPts val="0"/>
                        </a:spcAft>
                      </a:pPr>
                      <a:endParaRPr lang="it-IT"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it-IT" sz="1200" kern="1200" dirty="0" smtClean="0">
                          <a:solidFill>
                            <a:schemeClr val="tx1"/>
                          </a:solidFill>
                          <a:effectLst/>
                          <a:latin typeface="Arial" panose="020B0604020202020204" pitchFamily="34" charset="0"/>
                          <a:ea typeface="+mn-ea"/>
                          <a:cs typeface="Arial" panose="020B0604020202020204" pitchFamily="34" charset="0"/>
                        </a:rPr>
                        <a:t>EPWP Campaign per quarter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Environmental awareness campaign implemented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1)Anti-Rhino poaching: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Awareness campaign held at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Bela</a:t>
                      </a:r>
                      <a:r>
                        <a:rPr lang="en-ZA" sz="1200" kern="1200" dirty="0" smtClean="0">
                          <a:solidFill>
                            <a:schemeClr val="tx1"/>
                          </a:solidFill>
                          <a:effectLst/>
                          <a:latin typeface="Arial" panose="020B0604020202020204" pitchFamily="34" charset="0"/>
                          <a:ea typeface="+mn-ea"/>
                          <a:cs typeface="Arial" panose="020B0604020202020204" pitchFamily="34" charset="0"/>
                        </a:rPr>
                        <a:t> mall, </a:t>
                      </a:r>
                      <a:r>
                        <a:rPr lang="en-ZA" sz="1200" kern="1200" dirty="0" err="1" smtClean="0">
                          <a:solidFill>
                            <a:schemeClr val="tx1"/>
                          </a:solidFill>
                          <a:effectLst/>
                          <a:latin typeface="Arial" panose="020B0604020202020204" pitchFamily="34" charset="0"/>
                          <a:ea typeface="+mn-ea"/>
                          <a:cs typeface="Arial" panose="020B0604020202020204" pitchFamily="34" charset="0"/>
                        </a:rPr>
                        <a:t>Bela-Bela</a:t>
                      </a:r>
                      <a:r>
                        <a:rPr lang="en-ZA" sz="1200" kern="1200" dirty="0" smtClean="0">
                          <a:solidFill>
                            <a:schemeClr val="tx1"/>
                          </a:solidFill>
                          <a:effectLst/>
                          <a:latin typeface="Arial" panose="020B0604020202020204" pitchFamily="34" charset="0"/>
                          <a:ea typeface="+mn-ea"/>
                          <a:cs typeface="Arial" panose="020B0604020202020204" pitchFamily="34" charset="0"/>
                        </a:rPr>
                        <a:t>, Limpopo Province</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2)Waste Management: Ekurhuleni launched Clean City, a waste management awareness campaign at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Tsakane</a:t>
                      </a:r>
                      <a:r>
                        <a:rPr lang="en-ZA" sz="1200" kern="1200" dirty="0" smtClean="0">
                          <a:solidFill>
                            <a:schemeClr val="tx1"/>
                          </a:solidFill>
                          <a:effectLst/>
                          <a:latin typeface="Arial" panose="020B0604020202020204" pitchFamily="34" charset="0"/>
                          <a:ea typeface="+mn-ea"/>
                          <a:cs typeface="Arial" panose="020B0604020202020204" pitchFamily="34" charset="0"/>
                        </a:rPr>
                        <a:t> Stadium which also involved a clean-up.</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EPWP biosecurity ports exhibition in Durban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1703">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SETA</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sector skills plans with environmental focus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 Sector skills plans with</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focus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Review of the 6 Sector Skills Plans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 Sector Skills Plans have been reviewed for the following SETAs: Bank SETA; Insurance SETA; Food and Beverage SETA; Services SETA. Finance SETA; Media and Information SETA.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616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Integrated</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(IEM) training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session conducted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IEM training sessions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IEM training sessions conducted per quarter</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 One IEM training session and one induction training session held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7 IEM training sessions have been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197181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340968305"/>
              </p:ext>
            </p:extLst>
          </p:nvPr>
        </p:nvGraphicFramePr>
        <p:xfrm>
          <a:off x="152401" y="735912"/>
          <a:ext cx="8839199" cy="5339389"/>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Strategic Objective: Improved profile, support and capacity for the environment sector(continued)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219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municipalities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official/councillors trained on waste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200" kern="1200" dirty="0" smtClean="0">
                          <a:solidFill>
                            <a:schemeClr val="tx1"/>
                          </a:solidFill>
                          <a:effectLst/>
                          <a:latin typeface="Arial" panose="020B0604020202020204" pitchFamily="34" charset="0"/>
                          <a:ea typeface="+mn-ea"/>
                          <a:cs typeface="Arial" panose="020B0604020202020204" pitchFamily="34" charset="0"/>
                        </a:rPr>
                        <a:t>100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annual target has already been achieved as a total of 284 municipal officials have been trained from Q2 – Q3. Training will only be conducted on request in Q4</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39448">
                <a:tc gridSpan="5">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Effective partnership, cooperative Governance and Local Government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5608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a:t>
                      </a:r>
                    </a:p>
                    <a:p>
                      <a:r>
                        <a:rPr lang="en-ZA" sz="1200" kern="1200" dirty="0" smtClean="0">
                          <a:solidFill>
                            <a:schemeClr val="tx1"/>
                          </a:solidFill>
                          <a:effectLst/>
                          <a:latin typeface="Arial" panose="020B0604020202020204" pitchFamily="34" charset="0"/>
                          <a:ea typeface="+mn-ea"/>
                          <a:cs typeface="Arial" panose="020B0604020202020204" pitchFamily="34" charset="0"/>
                        </a:rPr>
                        <a:t>Local government support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of annual action plan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implementation of the LGS strategy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64%. (32/50) planned local government support interventions implemented</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Multi-</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stakeholder coordination required </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t>
                      </a:r>
                      <a:r>
                        <a:rPr lang="en-ZA" sz="1400" b="1" kern="1200" dirty="0" smtClean="0">
                          <a:solidFill>
                            <a:schemeClr val="tx1"/>
                          </a:solidFill>
                          <a:effectLst/>
                          <a:latin typeface="+mn-lt"/>
                          <a:ea typeface="+mn-ea"/>
                          <a:cs typeface="Arial" panose="020B0604020202020204" pitchFamily="34" charset="0"/>
                        </a:rPr>
                        <a:t>Enhanced sector monitoring and evaluation</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Programmes external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evaluation study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Phase 1 External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evaluation study report with</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evaluation report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draft evaluation report has not be developed.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Inability of servicer provider to carry out the work resulted in cancelation of contract. New process initiated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39671">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Outcome 10 Quarterly progress reports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produced</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reports on the implementation of the delivery agreement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Approved quarterly progress reports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Quarterly reports on the implementation of the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delivery agreement prepared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578572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778929732"/>
              </p:ext>
            </p:extLst>
          </p:nvPr>
        </p:nvGraphicFramePr>
        <p:xfrm>
          <a:off x="152401" y="735912"/>
          <a:ext cx="8839199" cy="544461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Strategic Objective: </a:t>
                      </a:r>
                      <a:r>
                        <a:rPr lang="en-ZA" sz="1400" b="1" kern="1200" dirty="0" smtClean="0">
                          <a:solidFill>
                            <a:schemeClr val="tx1"/>
                          </a:solidFill>
                          <a:effectLst/>
                          <a:latin typeface="+mn-lt"/>
                          <a:ea typeface="+mn-ea"/>
                          <a:cs typeface="Arial" panose="020B0604020202020204" pitchFamily="34" charset="0"/>
                        </a:rPr>
                        <a:t>Enhanced sector monitoring and evaluation </a:t>
                      </a:r>
                      <a:r>
                        <a:rPr lang="en-ZA" sz="1400" b="1" kern="1200" noProof="0" dirty="0" smtClean="0">
                          <a:solidFill>
                            <a:schemeClr val="tx1"/>
                          </a:solidFill>
                          <a:effectLst/>
                          <a:latin typeface="+mn-lt"/>
                          <a:ea typeface="+mn-ea"/>
                          <a:cs typeface="Arial" panose="020B0604020202020204" pitchFamily="34" charset="0"/>
                        </a:rPr>
                        <a:t>(continued)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219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SA Environmentally</a:t>
                      </a:r>
                    </a:p>
                    <a:p>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Indicators Policy makers outlook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Investigation on availability, accessibility and cost of data finalised Regulations on procedure,</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format and content of the</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metro outlook</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drafted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Investigation on availability, accessibility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cost of data</a:t>
                      </a:r>
                    </a:p>
                    <a:p>
                      <a:pPr algn="just">
                        <a:lnSpc>
                          <a:spcPct val="115000"/>
                        </a:lnSpc>
                        <a:spcAft>
                          <a:spcPts val="0"/>
                        </a:spcAft>
                      </a:pPr>
                      <a:endParaRPr lang="it-IT"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Investigation on  availability, accessibility and cost of data was conducted for metropolitan municipalities: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City of Cape Town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City of Ekurhuleni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City of Tshwane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eThekwini</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City of Johannesburg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Mangaung</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Nelson Mandela Bay metropolitan municipality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5608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high-level</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 threat, weakness/ opportunity early warning and response options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researched and reports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quarterly warning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or issue scanning reports prepared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Early warning and/or issue scanning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prepared and submitted to management per</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Quarterly Environmental Threat, Weakness And Opportunity Scan (QETWOS) for 2nd Quarter of 2015/16 was compiled and presented to the Departmental Risk management Committee (RMC) in October 2015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3 Quarterly Environmental Threat, Weakness And Opportunity Scan (QETWOS) reports were compiled and presented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010233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602507937"/>
              </p:ext>
            </p:extLst>
          </p:nvPr>
        </p:nvGraphicFramePr>
        <p:xfrm>
          <a:off x="152401" y="735912"/>
          <a:ext cx="8839199" cy="4470465"/>
        </p:xfrm>
        <a:graphic>
          <a:graphicData uri="http://schemas.openxmlformats.org/drawingml/2006/table">
            <a:tbl>
              <a:tblPr/>
              <a:tblGrid>
                <a:gridCol w="1601304"/>
                <a:gridCol w="1370496"/>
                <a:gridCol w="1319695"/>
                <a:gridCol w="890104"/>
                <a:gridCol w="3657600"/>
              </a:tblGrid>
              <a:tr h="2546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Strategic Objective: </a:t>
                      </a:r>
                      <a:r>
                        <a:rPr lang="en-ZA" sz="1400" b="1" kern="1200" dirty="0" smtClean="0">
                          <a:solidFill>
                            <a:schemeClr val="tx1"/>
                          </a:solidFill>
                          <a:effectLst/>
                          <a:latin typeface="+mn-lt"/>
                          <a:ea typeface="+mn-ea"/>
                          <a:cs typeface="Arial" panose="020B0604020202020204" pitchFamily="34" charset="0"/>
                        </a:rPr>
                        <a:t>Enhanced sector monitoring and evaluation </a:t>
                      </a:r>
                      <a:r>
                        <a:rPr lang="en-ZA" sz="1400" b="1" kern="1200" noProof="0" dirty="0" smtClean="0">
                          <a:solidFill>
                            <a:schemeClr val="tx1"/>
                          </a:solidFill>
                          <a:effectLst/>
                          <a:latin typeface="+mn-lt"/>
                          <a:ea typeface="+mn-ea"/>
                          <a:cs typeface="Arial" panose="020B0604020202020204" pitchFamily="34" charset="0"/>
                        </a:rPr>
                        <a:t>(continued)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89733">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14657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high-level</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 threat, weakness/ opportunity early warning and response options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researched and reports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emerging issue response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options prepared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Emerging issue response options prepared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submitted to management per quarter</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emerging issue response options were prepared and submitted to management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79466">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Environmentally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Indicators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of the Environmentally sustainable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indicators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Review and consolidate stakeholder’s inputs into the draft indicator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second national stakeholder workshop was conducted on 18-19 November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470376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036602598"/>
              </p:ext>
            </p:extLst>
          </p:nvPr>
        </p:nvGraphicFramePr>
        <p:xfrm>
          <a:off x="152401" y="735912"/>
          <a:ext cx="8839199" cy="4740890"/>
        </p:xfrm>
        <a:graphic>
          <a:graphicData uri="http://schemas.openxmlformats.org/drawingml/2006/table">
            <a:tbl>
              <a:tblPr/>
              <a:tblGrid>
                <a:gridCol w="1601304"/>
                <a:gridCol w="1370496"/>
                <a:gridCol w="1319695"/>
                <a:gridCol w="890104"/>
                <a:gridCol w="3657600"/>
              </a:tblGrid>
              <a:tr h="3308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Strengthened knowledge, science and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08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sector</a:t>
                      </a:r>
                    </a:p>
                    <a:p>
                      <a:r>
                        <a:rPr lang="en-ZA" sz="1200" kern="1200" dirty="0" smtClean="0">
                          <a:solidFill>
                            <a:schemeClr val="tx1"/>
                          </a:solidFill>
                          <a:effectLst/>
                          <a:latin typeface="Arial" panose="020B0604020202020204" pitchFamily="34" charset="0"/>
                          <a:ea typeface="+mn-ea"/>
                          <a:cs typeface="Arial" panose="020B0604020202020204" pitchFamily="34" charset="0"/>
                        </a:rPr>
                        <a:t>evidence- policy interface system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Change strategy on R,D&amp;E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Consultations and drafting on Evidence- based change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Updated draft Change Strategy (Improvement Plan) is in place.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Consultation on drafting the strategy done through Bilateral engagements held on 16, 19, 23 October 2015 with various theme managers on the approach and content.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52819">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research projects commissioned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environmental sustainability</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policy research project commissioned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sustainability policy research continued and zero draft report consulted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a:t>
                      </a:r>
                      <a:r>
                        <a:rPr lang="en-ZA" sz="1200" kern="1200" dirty="0" err="1" smtClean="0">
                          <a:solidFill>
                            <a:schemeClr val="tx1"/>
                          </a:solidFill>
                          <a:effectLst/>
                          <a:latin typeface="Arial" panose="020B0604020202020204" pitchFamily="34" charset="0"/>
                          <a:ea typeface="+mn-ea"/>
                          <a:cs typeface="Arial" panose="020B0604020202020204" pitchFamily="34" charset="0"/>
                        </a:rPr>
                        <a:t>VakaYiko</a:t>
                      </a:r>
                      <a:r>
                        <a:rPr lang="en-ZA" sz="1200" kern="1200" dirty="0" smtClean="0">
                          <a:solidFill>
                            <a:schemeClr val="tx1"/>
                          </a:solidFill>
                          <a:effectLst/>
                          <a:latin typeface="Arial" panose="020B0604020202020204" pitchFamily="34" charset="0"/>
                          <a:ea typeface="+mn-ea"/>
                          <a:cs typeface="Arial" panose="020B0604020202020204" pitchFamily="34" charset="0"/>
                        </a:rPr>
                        <a:t> Study 5 on promoting sustainable development in South Africa is in place and consulted with steering group on 09 and 17 November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94896">
                <a:tc gridSpan="5">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Effectiv</a:t>
                      </a:r>
                      <a:r>
                        <a:rPr lang="en-ZA" sz="1400" b="1" kern="1200" baseline="0" noProof="0" dirty="0" smtClean="0">
                          <a:solidFill>
                            <a:schemeClr val="tx1"/>
                          </a:solidFill>
                          <a:effectLst/>
                          <a:latin typeface="+mn-lt"/>
                          <a:ea typeface="+mn-ea"/>
                          <a:cs typeface="Arial" panose="020B0604020202020204" pitchFamily="34" charset="0"/>
                        </a:rPr>
                        <a:t>e knowledge and information management for the sector</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Ocean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coastal information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system</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Requirement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architectural design finalised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Information priorities for system determined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priorities for the system were determined in a stakeholder meeting held in November 2015.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56875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656085279"/>
              </p:ext>
            </p:extLst>
          </p:nvPr>
        </p:nvGraphicFramePr>
        <p:xfrm>
          <a:off x="152401" y="735912"/>
          <a:ext cx="8839199" cy="4346893"/>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Effectiv</a:t>
                      </a:r>
                      <a:r>
                        <a:rPr lang="en-ZA" sz="1400" b="1" kern="1200" baseline="0" noProof="0" dirty="0" smtClean="0">
                          <a:solidFill>
                            <a:schemeClr val="tx1"/>
                          </a:solidFill>
                          <a:effectLst/>
                          <a:latin typeface="+mn-lt"/>
                          <a:ea typeface="+mn-ea"/>
                          <a:cs typeface="Arial" panose="020B0604020202020204" pitchFamily="34" charset="0"/>
                        </a:rPr>
                        <a:t>e knowledge and information management for the sector (continue)</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084">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climate change response M&amp;E system development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M&amp;E data sharing</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Framework to enable effective data-sharing</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the CC M&amp;E system presented and discussed at IGCCC and MINTECH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Draft framework presented at IGCCC meeting on the 8th October 2015. An updated on the status of the M&amp;E system was presented in the Working Group 10 Report at the MINTECH of 12 November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52819">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Web-based platform of the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M&amp;E system</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Domestic and International Systems review concluded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System Review concluded and a draft report has been released for comments.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Domestic System Review has commenced and is likely to be concluded by the first month of Q4.  This is due to unavailability of some of the domestic data custodians to provide data. A draft report covering mostly Mitigation data custodians has been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92682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52991868"/>
              </p:ext>
            </p:extLst>
          </p:nvPr>
        </p:nvGraphicFramePr>
        <p:xfrm>
          <a:off x="152401" y="735912"/>
          <a:ext cx="8839199" cy="4950397"/>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Effectiv</a:t>
                      </a:r>
                      <a:r>
                        <a:rPr lang="en-ZA" sz="1400" b="1" kern="1200" baseline="0" noProof="0" dirty="0" smtClean="0">
                          <a:solidFill>
                            <a:schemeClr val="tx1"/>
                          </a:solidFill>
                          <a:effectLst/>
                          <a:latin typeface="+mn-lt"/>
                          <a:ea typeface="+mn-ea"/>
                          <a:cs typeface="Arial" panose="020B0604020202020204" pitchFamily="34" charset="0"/>
                        </a:rPr>
                        <a:t>e knowledge and information management for the sector (continue)</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34848">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knowledge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GIS internal &amp; external platforms maintained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key projects supported (SIPs, Operation </a:t>
                      </a:r>
                      <a:r>
                        <a:rPr lang="en-ZA" sz="12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Enforcement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GIS internal and external platforms maintained and updated</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Procure and maintain GIS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-All internal and external platforms maintained as scheduled. EGIS website: Re-development from original </a:t>
                      </a:r>
                      <a:r>
                        <a:rPr lang="en-ZA" sz="1200" kern="1200" dirty="0" err="1" smtClean="0">
                          <a:solidFill>
                            <a:schemeClr val="tx1"/>
                          </a:solidFill>
                          <a:effectLst/>
                          <a:latin typeface="Arial" panose="020B0604020202020204" pitchFamily="34" charset="0"/>
                          <a:ea typeface="+mn-ea"/>
                          <a:cs typeface="Arial" panose="020B0604020202020204" pitchFamily="34" charset="0"/>
                        </a:rPr>
                        <a:t>Digimaker</a:t>
                      </a:r>
                      <a:r>
                        <a:rPr lang="en-ZA" sz="1200" kern="1200" dirty="0" smtClean="0">
                          <a:solidFill>
                            <a:schemeClr val="tx1"/>
                          </a:solidFill>
                          <a:effectLst/>
                          <a:latin typeface="Arial" panose="020B0604020202020204" pitchFamily="34" charset="0"/>
                          <a:ea typeface="+mn-ea"/>
                          <a:cs typeface="Arial" panose="020B0604020202020204" pitchFamily="34" charset="0"/>
                        </a:rPr>
                        <a:t> software onto Drupal software to be completed by Q4. Operation </a:t>
                      </a:r>
                      <a:r>
                        <a:rPr lang="en-ZA" sz="12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dirty="0" smtClean="0">
                          <a:solidFill>
                            <a:schemeClr val="tx1"/>
                          </a:solidFill>
                          <a:effectLst/>
                          <a:latin typeface="Arial" panose="020B0604020202020204" pitchFamily="34" charset="0"/>
                          <a:ea typeface="+mn-ea"/>
                          <a:cs typeface="Arial" panose="020B0604020202020204" pitchFamily="34" charset="0"/>
                        </a:rPr>
                        <a:t>, Renewable Energy, Off road vehicle, Coastal viewer, 3 EMFs, Translocation of mammals, </a:t>
                      </a:r>
                      <a:r>
                        <a:rPr lang="en-ZA" sz="1200" kern="1200" dirty="0" err="1" smtClean="0">
                          <a:solidFill>
                            <a:schemeClr val="tx1"/>
                          </a:solidFill>
                          <a:effectLst/>
                          <a:latin typeface="Arial" panose="020B0604020202020204" pitchFamily="34" charset="0"/>
                          <a:ea typeface="+mn-ea"/>
                          <a:cs typeface="Arial" panose="020B0604020202020204" pitchFamily="34" charset="0"/>
                        </a:rPr>
                        <a:t>Mapa</a:t>
                      </a:r>
                      <a:r>
                        <a:rPr lang="en-ZA" sz="1200" kern="1200" dirty="0" smtClean="0">
                          <a:solidFill>
                            <a:schemeClr val="tx1"/>
                          </a:solidFill>
                          <a:effectLst/>
                          <a:latin typeface="Arial" panose="020B0604020202020204" pitchFamily="34" charset="0"/>
                          <a:ea typeface="+mn-ea"/>
                          <a:cs typeface="Arial" panose="020B0604020202020204" pitchFamily="34" charset="0"/>
                        </a:rPr>
                        <a:t> and SAPAD online services, created, maintained and updated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-All relevant data acquired and maintained as required. Afrigis data acquisition on progress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876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Spatial tools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Pre-screening tool</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GIS database developed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Proof of Concept and TORs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 GEO portal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Contracting service provider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Contracting service provider  is still being finalized </a:t>
                      </a:r>
                    </a:p>
                    <a:p>
                      <a:pPr algn="just">
                        <a:lnSpc>
                          <a:spcPct val="115000"/>
                        </a:lnSpc>
                        <a:spcAft>
                          <a:spcPts val="0"/>
                        </a:spcAft>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 Delays caused by the inability of the initial service provider to fulfil the requirement to provide fully their source code, and DEA had to consider different options (Approaching</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SITA)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84563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01261960"/>
              </p:ext>
            </p:extLst>
          </p:nvPr>
        </p:nvGraphicFramePr>
        <p:xfrm>
          <a:off x="152401" y="735912"/>
          <a:ext cx="8839199" cy="535317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Effectiv</a:t>
                      </a:r>
                      <a:r>
                        <a:rPr lang="en-ZA" sz="1400" b="1" kern="1200" baseline="0" noProof="0" dirty="0" smtClean="0">
                          <a:solidFill>
                            <a:schemeClr val="tx1"/>
                          </a:solidFill>
                          <a:effectLst/>
                          <a:latin typeface="+mn-lt"/>
                          <a:ea typeface="+mn-ea"/>
                          <a:cs typeface="Arial" panose="020B0604020202020204" pitchFamily="34" charset="0"/>
                        </a:rPr>
                        <a:t>e knowledge and information management for the sector (continue)</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30048">
                <a:tc rowSpan="3">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knowledge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SASQAF data annual improvement plan for the protected areas database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Execute work plan for year 2 of the SASQAF</a:t>
                      </a:r>
                    </a:p>
                    <a:p>
                      <a:r>
                        <a:rPr lang="en-ZA" sz="1200" kern="1200" dirty="0" smtClean="0">
                          <a:solidFill>
                            <a:schemeClr val="tx1"/>
                          </a:solidFill>
                          <a:effectLst/>
                          <a:latin typeface="Arial" panose="020B0604020202020204" pitchFamily="34" charset="0"/>
                          <a:ea typeface="+mn-ea"/>
                          <a:cs typeface="Arial" panose="020B0604020202020204" pitchFamily="34" charset="0"/>
                        </a:rPr>
                        <a:t>improvement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Survey and invitation letter complied. Engagements will commence in the last week of January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78764">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areas database: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Private nature reserves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Protected areas database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stewardship sites data</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Audit data sources for the protected areas database stewardship sites</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Private nature reserves database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Auditing on-going through a review of information available from provinces and through WG3. Only information for the Western Cape needed amending and the contributions were incorporated. Protected areas database maintained and available for download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Private nature reserves database updated and maintained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0">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SA National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Meta-Database Phase I – Scoping Project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Initial dataset list and Gap analysis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final project report, was compiled and submitted by the consultants</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849195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322869162"/>
              </p:ext>
            </p:extLst>
          </p:nvPr>
        </p:nvGraphicFramePr>
        <p:xfrm>
          <a:off x="152401" y="762000"/>
          <a:ext cx="8839199" cy="4979087"/>
        </p:xfrm>
        <a:graphic>
          <a:graphicData uri="http://schemas.openxmlformats.org/drawingml/2006/table">
            <a:tbl>
              <a:tblPr/>
              <a:tblGrid>
                <a:gridCol w="1601304"/>
                <a:gridCol w="1370496"/>
                <a:gridCol w="1319695"/>
                <a:gridCol w="890104"/>
                <a:gridCol w="3657600"/>
              </a:tblGrid>
              <a:tr h="52020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Enhanced international cooperation supportive of SA environmental /sustainable development priorities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8030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94701">
                <a:tc rowSpan="3">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negotiated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Climate change positions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 formal international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(UNFCCC and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IPCC)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Position developed:</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UNFCCC </a:t>
                      </a:r>
                    </a:p>
                    <a:p>
                      <a:r>
                        <a:rPr lang="en-ZA" sz="1200" kern="1200" dirty="0" smtClean="0">
                          <a:solidFill>
                            <a:schemeClr val="tx1"/>
                          </a:solidFill>
                          <a:effectLst/>
                          <a:latin typeface="Arial" panose="020B0604020202020204" pitchFamily="34" charset="0"/>
                          <a:ea typeface="+mn-ea"/>
                          <a:cs typeface="Arial" panose="020B0604020202020204" pitchFamily="34" charset="0"/>
                        </a:rPr>
                        <a:t>IPCC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 Climate change positions for formal international</a:t>
                      </a:r>
                    </a:p>
                    <a:p>
                      <a:r>
                        <a:rPr lang="en-ZA" sz="1200" kern="1200" dirty="0" smtClean="0">
                          <a:solidFill>
                            <a:schemeClr val="tx1"/>
                          </a:solidFill>
                          <a:effectLst/>
                          <a:latin typeface="Arial" panose="020B0604020202020204" pitchFamily="34" charset="0"/>
                          <a:ea typeface="+mn-ea"/>
                          <a:cs typeface="Arial" panose="020B0604020202020204" pitchFamily="34" charset="0"/>
                        </a:rPr>
                        <a:t>engagements (UNFCCC and IPCC) developed and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14721">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positions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 ( WHC; </a:t>
                      </a:r>
                      <a:r>
                        <a:rPr lang="en-ZA" sz="1200" kern="1200" dirty="0" err="1" smtClean="0">
                          <a:solidFill>
                            <a:schemeClr val="tx1"/>
                          </a:solidFill>
                          <a:effectLst/>
                          <a:latin typeface="Arial" panose="020B0604020202020204" pitchFamily="34" charset="0"/>
                          <a:ea typeface="+mn-ea"/>
                          <a:cs typeface="Arial" panose="020B0604020202020204" pitchFamily="34" charset="0"/>
                        </a:rPr>
                        <a:t>Ramsar</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UNCCD &amp; AEWA)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a:t>
                      </a:r>
                    </a:p>
                    <a:p>
                      <a:r>
                        <a:rPr lang="en-ZA" sz="1200" kern="1200" dirty="0" smtClean="0">
                          <a:solidFill>
                            <a:schemeClr val="tx1"/>
                          </a:solidFill>
                          <a:effectLst/>
                          <a:latin typeface="Arial" panose="020B0604020202020204" pitchFamily="34" charset="0"/>
                          <a:ea typeface="+mn-ea"/>
                          <a:cs typeface="Arial" panose="020B0604020202020204" pitchFamily="34" charset="0"/>
                        </a:rPr>
                        <a:t>WHC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 Biodiversity positions developed ( RAMSAR COP 12, WHC 39th session , AEWA , UNCCD COP 12)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69157">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chemicals and waste position papers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chemicals and waste position papers developed for 2015/16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880637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441550869"/>
              </p:ext>
            </p:extLst>
          </p:nvPr>
        </p:nvGraphicFramePr>
        <p:xfrm>
          <a:off x="152401" y="735912"/>
          <a:ext cx="8839199" cy="3810000"/>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9768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negotiated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 on recommendations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on a possible trade in rhino</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 and approved by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Cabinet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Stakeholder workshop organised and report submitted to committee of inquiry; technical advisory committee coordinated and held; Inter-Ministerial Committee meeting organised and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 of Committee meeting of 16 – 17 September 2015 compiled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Committee of Inquiry meeting: 2 December 2015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Committee of Inquiry meetings -14 October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TAC meeting -22 October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•Committee of Inquiry report submitted to GGC, to DEVCOM and JCPS Cluster</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•Presented to DEVCOM and JCPS Cluster and approved.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411745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805218" y="1746914"/>
            <a:ext cx="7806519" cy="696036"/>
          </a:xfrm>
        </p:spPr>
        <p:txBody>
          <a:bodyPr/>
          <a:lstStyle/>
          <a:p>
            <a:pPr eaLnBrk="1" hangingPunct="1"/>
            <a:r>
              <a:rPr lang="en-US" altLang="en-US" dirty="0">
                <a:solidFill>
                  <a:srgbClr val="FFFFFF"/>
                </a:solidFill>
              </a:rPr>
              <a:t>PROGRAMME </a:t>
            </a:r>
            <a:r>
              <a:rPr lang="en-US" altLang="en-US" dirty="0" smtClean="0">
                <a:solidFill>
                  <a:srgbClr val="FFFFFF"/>
                </a:solidFill>
              </a:rPr>
              <a:t>1: </a:t>
            </a:r>
            <a:r>
              <a:rPr lang="en-US" altLang="en-US" dirty="0">
                <a:solidFill>
                  <a:srgbClr val="FFFFFF"/>
                </a:solidFill>
              </a:rPr>
              <a:t>ADMINISTRATION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a:t>
            </a:fld>
            <a:endParaRPr lang="en-US" altLang="en-US"/>
          </a:p>
        </p:txBody>
      </p:sp>
    </p:spTree>
    <p:extLst>
      <p:ext uri="{BB962C8B-B14F-4D97-AF65-F5344CB8AC3E}">
        <p14:creationId xmlns="" xmlns:p14="http://schemas.microsoft.com/office/powerpoint/2010/main" val="290966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245162505"/>
              </p:ext>
            </p:extLst>
          </p:nvPr>
        </p:nvGraphicFramePr>
        <p:xfrm>
          <a:off x="152401" y="735912"/>
          <a:ext cx="8839199" cy="444568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97688">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International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16 Bilateral / </a:t>
                      </a:r>
                      <a:r>
                        <a:rPr lang="en-ZA" sz="1200" kern="1200" dirty="0" err="1" smtClean="0">
                          <a:solidFill>
                            <a:schemeClr val="tx1"/>
                          </a:solidFill>
                          <a:effectLst/>
                          <a:latin typeface="Arial" panose="020B0604020202020204" pitchFamily="34" charset="0"/>
                          <a:ea typeface="+mn-ea"/>
                          <a:cs typeface="Arial" panose="020B0604020202020204" pitchFamily="34" charset="0"/>
                        </a:rPr>
                        <a:t>Pleurilateral</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(Africa, BRICS, S-S, S-N)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Coordinate 16 Bilateral / </a:t>
                      </a:r>
                      <a:r>
                        <a:rPr lang="en-ZA" sz="1200" kern="1200" dirty="0" err="1" smtClean="0">
                          <a:solidFill>
                            <a:schemeClr val="tx1"/>
                          </a:solidFill>
                          <a:effectLst/>
                          <a:latin typeface="Arial" panose="020B0604020202020204" pitchFamily="34" charset="0"/>
                          <a:ea typeface="+mn-ea"/>
                          <a:cs typeface="Arial" panose="020B0604020202020204" pitchFamily="34" charset="0"/>
                        </a:rPr>
                        <a:t>Pleurilateral</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engagements and prepare briefing notes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scheduled engagements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11 Bilateral engagements coordinated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732968">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Multilateral engagements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coordinated (IEG)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Coordinate 3 Multilateral international</a:t>
                      </a:r>
                    </a:p>
                    <a:p>
                      <a:r>
                        <a:rPr lang="en-ZA" sz="1200" kern="1200" dirty="0" smtClean="0">
                          <a:solidFill>
                            <a:schemeClr val="tx1"/>
                          </a:solidFill>
                          <a:effectLst/>
                          <a:latin typeface="Arial" panose="020B0604020202020204" pitchFamily="34" charset="0"/>
                          <a:ea typeface="+mn-ea"/>
                          <a:cs typeface="Arial" panose="020B0604020202020204" pitchFamily="34" charset="0"/>
                        </a:rPr>
                        <a:t>engagements and prepare briefing notes for</a:t>
                      </a:r>
                    </a:p>
                    <a:p>
                      <a:r>
                        <a:rPr lang="en-ZA" sz="1200" kern="1200" dirty="0" smtClean="0">
                          <a:solidFill>
                            <a:schemeClr val="tx1"/>
                          </a:solidFill>
                          <a:effectLst/>
                          <a:latin typeface="Arial" panose="020B0604020202020204" pitchFamily="34" charset="0"/>
                          <a:ea typeface="+mn-ea"/>
                          <a:cs typeface="Arial" panose="020B0604020202020204" pitchFamily="34" charset="0"/>
                        </a:rPr>
                        <a:t>scheduled engagements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IEG Multilateral engagements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851944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017196304"/>
              </p:ext>
            </p:extLst>
          </p:nvPr>
        </p:nvGraphicFramePr>
        <p:xfrm>
          <a:off x="152401" y="735912"/>
          <a:ext cx="8839199" cy="5054029"/>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9768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International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Sustainable 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engagements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Coordinate 3 Sustainable Development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engagements and prepare briefing notes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scheduled engagements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Sustainable Development engagement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4716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preparations for hosting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the CITES CoP17</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Local Organising Committee Action Plan for hosting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CITES CoP17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Local organising Committee (</a:t>
                      </a:r>
                      <a:r>
                        <a:rPr lang="en-ZA" sz="1200" kern="1200" dirty="0" err="1" smtClean="0">
                          <a:solidFill>
                            <a:schemeClr val="tx1"/>
                          </a:solidFill>
                          <a:effectLst/>
                          <a:latin typeface="Arial" panose="020B0604020202020204" pitchFamily="34" charset="0"/>
                          <a:ea typeface="+mn-ea"/>
                          <a:cs typeface="Arial" panose="020B0604020202020204" pitchFamily="34" charset="0"/>
                        </a:rPr>
                        <a:t>LoC</a:t>
                      </a:r>
                      <a:r>
                        <a:rPr lang="en-ZA" sz="1200" kern="1200" dirty="0" smtClean="0">
                          <a:solidFill>
                            <a:schemeClr val="tx1"/>
                          </a:solidFill>
                          <a:effectLst/>
                          <a:latin typeface="Arial" panose="020B0604020202020204" pitchFamily="34" charset="0"/>
                          <a:ea typeface="+mn-ea"/>
                          <a:cs typeface="Arial" panose="020B0604020202020204" pitchFamily="34" charset="0"/>
                        </a:rPr>
                        <a:t>) meeting organised Report of </a:t>
                      </a:r>
                      <a:r>
                        <a:rPr lang="en-ZA" sz="1200" kern="1200" dirty="0" err="1" smtClean="0">
                          <a:solidFill>
                            <a:schemeClr val="tx1"/>
                          </a:solidFill>
                          <a:effectLst/>
                          <a:latin typeface="Arial" panose="020B0604020202020204" pitchFamily="34" charset="0"/>
                          <a:ea typeface="+mn-ea"/>
                          <a:cs typeface="Arial" panose="020B0604020202020204" pitchFamily="34" charset="0"/>
                        </a:rPr>
                        <a:t>LoC</a:t>
                      </a:r>
                      <a:r>
                        <a:rPr lang="en-ZA" sz="1200" kern="1200" dirty="0" smtClean="0">
                          <a:solidFill>
                            <a:schemeClr val="tx1"/>
                          </a:solidFill>
                          <a:effectLst/>
                          <a:latin typeface="Arial" panose="020B0604020202020204" pitchFamily="34" charset="0"/>
                          <a:ea typeface="+mn-ea"/>
                          <a:cs typeface="Arial" panose="020B0604020202020204" pitchFamily="34" charset="0"/>
                        </a:rPr>
                        <a:t> meeting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Meeting took place on 4 December 2015 and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4716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prepared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submitted within time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Third National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Communication developed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TNC Authors workshop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All processes that should precede the TNC Authors workshop have been concluded. All Service Level Agreements with service providers have been signed and order numbers have been issued. Inception Meetings and workshops have been held with the Service Providers during the third quarter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421025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580627378"/>
              </p:ext>
            </p:extLst>
          </p:nvPr>
        </p:nvGraphicFramePr>
        <p:xfrm>
          <a:off x="152401" y="734123"/>
          <a:ext cx="8839199" cy="492556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92888">
                <a:tc rowSpan="4">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prepared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submitted within time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Second Bi-</a:t>
                      </a:r>
                      <a:r>
                        <a:rPr lang="en-ZA" sz="1200" kern="1200" dirty="0" err="1" smtClean="0">
                          <a:solidFill>
                            <a:schemeClr val="tx1"/>
                          </a:solidFill>
                          <a:effectLst/>
                          <a:latin typeface="Arial" panose="020B0604020202020204" pitchFamily="34" charset="0"/>
                          <a:ea typeface="+mn-ea"/>
                          <a:cs typeface="Arial" panose="020B0604020202020204" pitchFamily="34" charset="0"/>
                        </a:rPr>
                        <a:t>ennial</a:t>
                      </a:r>
                      <a:r>
                        <a:rPr lang="en-ZA" sz="1200" kern="1200" dirty="0" smtClean="0">
                          <a:solidFill>
                            <a:schemeClr val="tx1"/>
                          </a:solidFill>
                          <a:effectLst/>
                          <a:latin typeface="Arial" panose="020B0604020202020204" pitchFamily="34" charset="0"/>
                          <a:ea typeface="+mn-ea"/>
                          <a:cs typeface="Arial" panose="020B0604020202020204" pitchFamily="34" charset="0"/>
                        </a:rPr>
                        <a:t> Update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Data and information collection process for 2nd BUR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All input data and information for 2nd BUR has been collected from external stakeholders.  Activities are on-going to analyse the data and package it in BUR reporting format. Drafting of 2nd BUR chapters by the Change Information Directorate has been initiated.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97816">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National reports (Biodiversity)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 National reports prepared and submitted</a:t>
                      </a:r>
                    </a:p>
                    <a:p>
                      <a:r>
                        <a:rPr lang="en-ZA" sz="1200" kern="1200" dirty="0" smtClean="0">
                          <a:solidFill>
                            <a:schemeClr val="tx1"/>
                          </a:solidFill>
                          <a:effectLst/>
                          <a:latin typeface="Arial" panose="020B0604020202020204" pitchFamily="34" charset="0"/>
                          <a:ea typeface="+mn-ea"/>
                          <a:cs typeface="Arial" panose="020B0604020202020204" pitchFamily="34" charset="0"/>
                        </a:rPr>
                        <a:t>within required timeframe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National Reports have been prepared and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1616">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London Convention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dumping report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draft dumping report was compiled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21616">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2014/15 NEMA S26 report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2014/15 NEMA S26 report was 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492619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4156279935"/>
              </p:ext>
            </p:extLst>
          </p:nvPr>
        </p:nvGraphicFramePr>
        <p:xfrm>
          <a:off x="609601" y="990600"/>
          <a:ext cx="8077199" cy="1049338"/>
        </p:xfrm>
        <a:graphic>
          <a:graphicData uri="http://schemas.openxmlformats.org/drawingml/2006/table">
            <a:tbl>
              <a:tblPr/>
              <a:tblGrid>
                <a:gridCol w="2390957"/>
                <a:gridCol w="2053196"/>
                <a:gridCol w="1922581"/>
                <a:gridCol w="1710465"/>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73% (48/66)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26% (17/66)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 (1/66)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5" name="Chart 4"/>
          <p:cNvGraphicFramePr/>
          <p:nvPr>
            <p:extLst>
              <p:ext uri="{D42A27DB-BD31-4B8C-83A1-F6EECF244321}">
                <p14:modId xmlns="" xmlns:p14="http://schemas.microsoft.com/office/powerpoint/2010/main" val="3868736914"/>
              </p:ext>
            </p:extLst>
          </p:nvPr>
        </p:nvGraphicFramePr>
        <p:xfrm>
          <a:off x="609600" y="2133600"/>
          <a:ext cx="80772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190512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2: LEGAL </a:t>
            </a:r>
            <a:r>
              <a:rPr lang="en-US" altLang="en-US" dirty="0" smtClean="0">
                <a:solidFill>
                  <a:srgbClr val="FFFFFF"/>
                </a:solidFill>
              </a:rPr>
              <a:t>AUTHORISATIONS, COMPLIANCE AND ENFORCEMENT </a:t>
            </a:r>
            <a:r>
              <a:rPr lang="en-US" altLang="en-US" dirty="0">
                <a:solidFill>
                  <a:srgbClr val="FFFFFF"/>
                </a:solidFill>
              </a:rPr>
              <a:t>(LACE)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24</a:t>
            </a:fld>
            <a:endParaRPr lang="en-US" altLang="en-US"/>
          </a:p>
        </p:txBody>
      </p:sp>
    </p:spTree>
    <p:extLst>
      <p:ext uri="{BB962C8B-B14F-4D97-AF65-F5344CB8AC3E}">
        <p14:creationId xmlns="" xmlns:p14="http://schemas.microsoft.com/office/powerpoint/2010/main" val="1499145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277414334"/>
              </p:ext>
            </p:extLst>
          </p:nvPr>
        </p:nvGraphicFramePr>
        <p:xfrm>
          <a:off x="152401" y="762000"/>
          <a:ext cx="8839199" cy="5464548"/>
        </p:xfrm>
        <a:graphic>
          <a:graphicData uri="http://schemas.openxmlformats.org/drawingml/2006/table">
            <a:tbl>
              <a:tblPr/>
              <a:tblGrid>
                <a:gridCol w="1601304"/>
                <a:gridCol w="1370496"/>
                <a:gridCol w="1319695"/>
                <a:gridCol w="890104"/>
                <a:gridCol w="3657600"/>
              </a:tblGrid>
              <a:tr h="228600">
                <a:tc gridSpan="5">
                  <a:txBody>
                    <a:bodyPr/>
                    <a:lstStyle/>
                    <a:p>
                      <a:pPr algn="l">
                        <a:spcAft>
                          <a:spcPts val="0"/>
                        </a:spcAft>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Improved compliance with environmental legislation</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718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2081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administrative</a:t>
                      </a:r>
                    </a:p>
                    <a:p>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 resulting in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80 %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Issuing of enforcement actions and monitoring of compliance/conducting site inspections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Overall level of compliance - 68.8%</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9157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administrative</a:t>
                      </a:r>
                    </a:p>
                    <a:p>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52</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72 environmental administrative enforcement actions were issued during the quarter. A total of 165 environmental administrative enforcement actions issued between April and December 2015.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0281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criminal cases</a:t>
                      </a:r>
                    </a:p>
                    <a:p>
                      <a:r>
                        <a:rPr lang="en-ZA" sz="1200" kern="1200" dirty="0" smtClean="0">
                          <a:solidFill>
                            <a:schemeClr val="tx1"/>
                          </a:solidFill>
                          <a:effectLst/>
                          <a:latin typeface="Arial" panose="020B0604020202020204" pitchFamily="34" charset="0"/>
                          <a:ea typeface="+mn-ea"/>
                          <a:cs typeface="Arial" panose="020B0604020202020204" pitchFamily="34" charset="0"/>
                        </a:rPr>
                        <a:t>finalised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dockets handed over to the NPA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criminal investigations finalised and dockets handed to the National Prosecuting Authority (NPA) during the 3rd quarter. A total of 15 criminal investigations finalised and docket handed over to NPA to date (April and December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7257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authorisations inspected</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35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48 environmental authorisations were inspected for compliance during the 3rd quarter. A total of 112 authorisations have been inspected to date (April to December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26416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107485074"/>
              </p:ext>
            </p:extLst>
          </p:nvPr>
        </p:nvGraphicFramePr>
        <p:xfrm>
          <a:off x="152401" y="762000"/>
          <a:ext cx="8839199" cy="5184648"/>
        </p:xfrm>
        <a:graphic>
          <a:graphicData uri="http://schemas.openxmlformats.org/drawingml/2006/table">
            <a:tbl>
              <a:tblPr/>
              <a:tblGrid>
                <a:gridCol w="1601304"/>
                <a:gridCol w="1370496"/>
                <a:gridCol w="1319695"/>
                <a:gridCol w="890104"/>
                <a:gridCol w="3657600"/>
              </a:tblGrid>
              <a:tr h="228600">
                <a:tc gridSpan="5">
                  <a:txBody>
                    <a:bodyPr/>
                    <a:lstStyle/>
                    <a:p>
                      <a:pPr algn="l">
                        <a:spcAft>
                          <a:spcPts val="0"/>
                        </a:spcAft>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Improved compliance with environmental legislation (continued)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476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5532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joint</a:t>
                      </a:r>
                    </a:p>
                    <a:p>
                      <a:r>
                        <a:rPr lang="en-ZA" sz="1200" kern="1200" dirty="0" smtClean="0">
                          <a:solidFill>
                            <a:schemeClr val="tx1"/>
                          </a:solidFill>
                          <a:effectLst/>
                          <a:latin typeface="Arial" panose="020B0604020202020204" pitchFamily="34" charset="0"/>
                          <a:ea typeface="+mn-ea"/>
                          <a:cs typeface="Arial" panose="020B0604020202020204" pitchFamily="34" charset="0"/>
                        </a:rPr>
                        <a:t>compliance operations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joint compliance operations conducted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16  </a:t>
                      </a:r>
                      <a:r>
                        <a:rPr lang="en-ZA" sz="1200" kern="1200" dirty="0" smtClean="0">
                          <a:solidFill>
                            <a:schemeClr val="tx1"/>
                          </a:solidFill>
                          <a:effectLst/>
                          <a:latin typeface="Arial" panose="020B0604020202020204" pitchFamily="34" charset="0"/>
                          <a:ea typeface="+mn-ea"/>
                          <a:cs typeface="Arial" panose="020B0604020202020204" pitchFamily="34" charset="0"/>
                        </a:rPr>
                        <a:t>joint compliance operations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820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officials</a:t>
                      </a:r>
                    </a:p>
                    <a:p>
                      <a:r>
                        <a:rPr lang="en-ZA" sz="1200" kern="1200" dirty="0" smtClean="0">
                          <a:solidFill>
                            <a:schemeClr val="tx1"/>
                          </a:solidFill>
                          <a:effectLst/>
                          <a:latin typeface="Arial" panose="020B0604020202020204" pitchFamily="34" charset="0"/>
                          <a:ea typeface="+mn-ea"/>
                          <a:cs typeface="Arial" panose="020B0604020202020204" pitchFamily="34" charset="0"/>
                        </a:rPr>
                        <a:t>trained in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compliance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enforcement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70</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Q3: 307</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617 officials received compliance and enforcement training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1440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Compliance promotion campaigns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Q3:10 </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Cumulatively: 15 environmental compliance promotions campaigns were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1440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a:t>
                      </a:r>
                    </a:p>
                    <a:p>
                      <a:r>
                        <a:rPr lang="en-ZA" sz="1200" kern="1200" dirty="0" smtClean="0">
                          <a:solidFill>
                            <a:schemeClr val="tx1"/>
                          </a:solidFill>
                          <a:effectLst/>
                          <a:latin typeface="Arial" panose="020B0604020202020204" pitchFamily="34" charset="0"/>
                          <a:ea typeface="+mn-ea"/>
                          <a:cs typeface="Arial" panose="020B0604020202020204" pitchFamily="34" charset="0"/>
                        </a:rPr>
                        <a:t>of the integrated strategic</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a:t>
                      </a:r>
                    </a:p>
                    <a:p>
                      <a:r>
                        <a:rPr lang="en-ZA" sz="1200" kern="1200" dirty="0" smtClean="0">
                          <a:solidFill>
                            <a:schemeClr val="tx1"/>
                          </a:solidFill>
                          <a:effectLst/>
                          <a:latin typeface="Arial" panose="020B0604020202020204" pitchFamily="34" charset="0"/>
                          <a:ea typeface="+mn-ea"/>
                          <a:cs typeface="Arial" panose="020B0604020202020204" pitchFamily="34" charset="0"/>
                        </a:rPr>
                        <a:t>populations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Multilaterals and Bilateral</a:t>
                      </a:r>
                    </a:p>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interventions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Interventions in support of the protection and</a:t>
                      </a:r>
                    </a:p>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 population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Interventions in support of the protection and</a:t>
                      </a:r>
                    </a:p>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 population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804944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823970875"/>
              </p:ext>
            </p:extLst>
          </p:nvPr>
        </p:nvGraphicFramePr>
        <p:xfrm>
          <a:off x="152400" y="758508"/>
          <a:ext cx="8839199" cy="5059680"/>
        </p:xfrm>
        <a:graphic>
          <a:graphicData uri="http://schemas.openxmlformats.org/drawingml/2006/table">
            <a:tbl>
              <a:tblPr/>
              <a:tblGrid>
                <a:gridCol w="1601304"/>
                <a:gridCol w="1370496"/>
                <a:gridCol w="1319695"/>
                <a:gridCol w="890104"/>
                <a:gridCol w="3657600"/>
              </a:tblGrid>
              <a:tr h="152400">
                <a:tc gridSpan="5">
                  <a:txBody>
                    <a:bodyPr/>
                    <a:lstStyle/>
                    <a:p>
                      <a:pPr algn="l">
                        <a:spcAft>
                          <a:spcPts val="0"/>
                        </a:spcAft>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Improved compliance with environmental legislation (continued)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484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61160">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a:t>
                      </a:r>
                    </a:p>
                    <a:p>
                      <a:r>
                        <a:rPr lang="en-ZA" sz="1200" kern="1200" dirty="0" smtClean="0">
                          <a:solidFill>
                            <a:schemeClr val="tx1"/>
                          </a:solidFill>
                          <a:effectLst/>
                          <a:latin typeface="Arial" panose="020B0604020202020204" pitchFamily="34" charset="0"/>
                          <a:ea typeface="+mn-ea"/>
                          <a:cs typeface="Arial" panose="020B0604020202020204" pitchFamily="34" charset="0"/>
                        </a:rPr>
                        <a:t>of the integrated strategic</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a:t>
                      </a:r>
                    </a:p>
                    <a:p>
                      <a:r>
                        <a:rPr lang="en-ZA" sz="1200" kern="1200" dirty="0" smtClean="0">
                          <a:solidFill>
                            <a:schemeClr val="tx1"/>
                          </a:solidFill>
                          <a:effectLst/>
                          <a:latin typeface="Arial" panose="020B0604020202020204" pitchFamily="34" charset="0"/>
                          <a:ea typeface="+mn-ea"/>
                          <a:cs typeface="Arial" panose="020B0604020202020204" pitchFamily="34" charset="0"/>
                        </a:rPr>
                        <a:t>populations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Law enforcement and other</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joint collaborations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of interventions/collaborations </a:t>
                      </a:r>
                      <a:r>
                        <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coordinated as per action plan and reports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interventions/collaborations coordinated as per action plan and reports compiled</a:t>
                      </a:r>
                    </a:p>
                    <a:p>
                      <a:pPr marL="0" lvl="0" indent="0" algn="just">
                        <a:lnSpc>
                          <a:spcPct val="115000"/>
                        </a:lnSpc>
                        <a:spcAft>
                          <a:spcPts val="0"/>
                        </a:spcAft>
                        <a:buFont typeface="Symbol" panose="05050102010706020507" pitchFamily="18" charset="2"/>
                        <a:buNone/>
                      </a:pPr>
                      <a:endParaRPr lang="en-ZA" sz="1200" dirty="0" smtClean="0">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72756">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Database/ wildlife information</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system framework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Narrow" panose="020B0606020202030204" pitchFamily="34" charset="0"/>
                          <a:ea typeface="Calibri" panose="020F0502020204030204" pitchFamily="34" charset="0"/>
                          <a:cs typeface="ArialMT"/>
                        </a:rPr>
                        <a:t>N/A</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No planned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8200">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Study on impacts of Rhino pouching and opportunities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For development of wildlife</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economies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Adjudication and appointment service provider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•Private rhino owners survey concluded.</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•CSIR Rapid research questions responses received</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•Impact of poaching on tourism study initiated</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•Community related studies delayed due to re-advertisement of </a:t>
                      </a:r>
                      <a:r>
                        <a:rPr lang="en-ZA" sz="1200" kern="1200" dirty="0" err="1" smtClean="0">
                          <a:solidFill>
                            <a:schemeClr val="tx1"/>
                          </a:solidFill>
                          <a:effectLst/>
                          <a:latin typeface="Arial" panose="020B0604020202020204" pitchFamily="34" charset="0"/>
                          <a:ea typeface="+mn-ea"/>
                          <a:cs typeface="Arial" panose="020B0604020202020204" pitchFamily="34" charset="0"/>
                        </a:rPr>
                        <a:t>ToRs</a:t>
                      </a:r>
                      <a:r>
                        <a:rPr lang="en-ZA" sz="1200" kern="1200" dirty="0" smtClean="0">
                          <a:solidFill>
                            <a:schemeClr val="tx1"/>
                          </a:solidFill>
                          <a:effectLst/>
                          <a:latin typeface="Arial" panose="020B0604020202020204" pitchFamily="34" charset="0"/>
                          <a:ea typeface="+mn-ea"/>
                          <a:cs typeface="Arial" panose="020B0604020202020204" pitchFamily="34" charset="0"/>
                        </a:rPr>
                        <a:t>. Progress report received for socio-economic impact study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769634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042710553"/>
              </p:ext>
            </p:extLst>
          </p:nvPr>
        </p:nvGraphicFramePr>
        <p:xfrm>
          <a:off x="152401" y="762000"/>
          <a:ext cx="8839199" cy="4953000"/>
        </p:xfrm>
        <a:graphic>
          <a:graphicData uri="http://schemas.openxmlformats.org/drawingml/2006/table">
            <a:tbl>
              <a:tblPr/>
              <a:tblGrid>
                <a:gridCol w="1601304"/>
                <a:gridCol w="1370496"/>
                <a:gridCol w="1319695"/>
                <a:gridCol w="890104"/>
                <a:gridCol w="3657600"/>
              </a:tblGrid>
              <a:tr h="22860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a:t>
                      </a:r>
                      <a:r>
                        <a:rPr lang="en-ZA" sz="1400" b="1" kern="1200" dirty="0" smtClean="0">
                          <a:solidFill>
                            <a:schemeClr val="tx1"/>
                          </a:solidFill>
                          <a:effectLst/>
                          <a:latin typeface="+mn-lt"/>
                          <a:ea typeface="+mn-ea"/>
                          <a:cs typeface="+mn-cs"/>
                        </a:rPr>
                        <a:t>Coherent and aligned multi-sector regulatory system and decision support across Government</a:t>
                      </a: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720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18387">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4 additional IEM</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Instruments developed:</a:t>
                      </a: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Adoption regulations</a:t>
                      </a:r>
                    </a:p>
                    <a:p>
                      <a:pPr marL="101600"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Gazetted</a:t>
                      </a: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NEMA/SEMA Law reform</a:t>
                      </a:r>
                    </a:p>
                    <a:p>
                      <a:pPr marL="101600"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concept document</a:t>
                      </a: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Gazetted outputs for SIP8</a:t>
                      </a: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Exception listing notice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Concept document on the integration of permitting requirements prepared </a:t>
                      </a:r>
                    </a:p>
                    <a:p>
                      <a:pPr algn="just">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Exception listing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Concept document prepared </a:t>
                      </a:r>
                    </a:p>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Exceptions listing notice for standards prepared. </a:t>
                      </a:r>
                    </a:p>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Adoption regulations (now called instrument regulations) draft regulations being prepared for discussion at WG 5 in February for gazetting for comment by end of 4th quarter</a:t>
                      </a:r>
                    </a:p>
                    <a:p>
                      <a:pPr marL="17145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Draft Dangerous goods standards prepared for discussion with WG65 in February for gazetting for comment by end of 4th quarter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29640">
                <a:tc vMerge="1">
                  <a:txBody>
                    <a:bodyPr/>
                    <a:lstStyle/>
                    <a:p>
                      <a:endParaRPr lang="en-ZA" sz="1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24H regulations gazetted for</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No milestone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24H regulations have been submitted to the Executive Authority for gazetting for implementation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52540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705929226"/>
              </p:ext>
            </p:extLst>
          </p:nvPr>
        </p:nvGraphicFramePr>
        <p:xfrm>
          <a:off x="152401" y="762000"/>
          <a:ext cx="8839199" cy="4431792"/>
        </p:xfrm>
        <a:graphic>
          <a:graphicData uri="http://schemas.openxmlformats.org/drawingml/2006/table">
            <a:tbl>
              <a:tblPr/>
              <a:tblGrid>
                <a:gridCol w="1601304"/>
                <a:gridCol w="1370496"/>
                <a:gridCol w="1319695"/>
                <a:gridCol w="890104"/>
                <a:gridCol w="3657600"/>
              </a:tblGrid>
              <a:tr h="22860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a:t>
                      </a:r>
                      <a:r>
                        <a:rPr lang="en-ZA" sz="1400" b="1" kern="1200" dirty="0" smtClean="0">
                          <a:solidFill>
                            <a:schemeClr val="tx1"/>
                          </a:solidFill>
                          <a:effectLst/>
                          <a:latin typeface="+mn-lt"/>
                          <a:ea typeface="+mn-ea"/>
                          <a:cs typeface="+mn-cs"/>
                        </a:rPr>
                        <a:t>Coherent and aligned multi-sector regulatory system and decision support across Government (continued)</a:t>
                      </a: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5720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6901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 Strategic Environmental</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Management initiatives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implemented :</a:t>
                      </a: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Shale gas : </a:t>
                      </a:r>
                      <a:r>
                        <a:rPr lang="en-ZA" sz="1200" dirty="0" smtClean="0">
                          <a:effectLst/>
                          <a:latin typeface="Arial" panose="020B0604020202020204" pitchFamily="34" charset="0"/>
                          <a:ea typeface="Calibri" panose="020F0502020204030204" pitchFamily="34" charset="0"/>
                          <a:cs typeface="Arial" panose="020B0604020202020204" pitchFamily="34" charset="0"/>
                        </a:rPr>
                        <a:t>Environmental</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attributes</a:t>
                      </a:r>
                      <a:r>
                        <a:rPr lang="en-ZA" sz="1200" dirty="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baseline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stakeholder consultation</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conducted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lnSpc>
                          <a:spcPct val="115000"/>
                        </a:lnSpc>
                        <a:spcAft>
                          <a:spcPts val="0"/>
                        </a:spcAft>
                        <a:buSzPts val="700"/>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Draft sensitivity map for </a:t>
                      </a:r>
                      <a:r>
                        <a:rPr lang="en-ZA" sz="1200" dirty="0" smtClean="0">
                          <a:effectLst/>
                          <a:latin typeface="Arial" panose="020B0604020202020204" pitchFamily="34" charset="0"/>
                          <a:ea typeface="Calibri" panose="020F0502020204030204" pitchFamily="34" charset="0"/>
                          <a:cs typeface="Arial" panose="020B0604020202020204" pitchFamily="34" charset="0"/>
                        </a:rPr>
                        <a:t>the</a:t>
                      </a:r>
                      <a:r>
                        <a:rPr lang="en-ZA" sz="1200"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200" dirty="0" smtClean="0">
                          <a:effectLst/>
                          <a:latin typeface="Arial" panose="020B0604020202020204" pitchFamily="34" charset="0"/>
                          <a:ea typeface="Calibri" panose="020F0502020204030204" pitchFamily="34" charset="0"/>
                          <a:cs typeface="Arial" panose="020B0604020202020204" pitchFamily="34" charset="0"/>
                        </a:rPr>
                        <a:t>aquaculture </a:t>
                      </a:r>
                      <a:r>
                        <a:rPr lang="en-ZA" sz="1200" dirty="0">
                          <a:effectLst/>
                          <a:latin typeface="Arial" panose="020B0604020202020204" pitchFamily="34" charset="0"/>
                          <a:ea typeface="Calibri" panose="020F0502020204030204" pitchFamily="34" charset="0"/>
                          <a:cs typeface="Arial" panose="020B0604020202020204" pitchFamily="34" charset="0"/>
                        </a:rPr>
                        <a:t>SEA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Shale gas –environmental attributes with final sensitivity map developed</a:t>
                      </a:r>
                    </a:p>
                    <a:p>
                      <a:pPr algn="just">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Draft sensitivity map for the aquaculture SEA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Potential Areas (Sweet spot) for Shale gas identified</a:t>
                      </a:r>
                    </a:p>
                    <a:p>
                      <a:pPr marL="17145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TOR for Draft sensitivity map for aquaculture SEA approved awaiting proposal from CSIR</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801881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046930172"/>
              </p:ext>
            </p:extLst>
          </p:nvPr>
        </p:nvGraphicFramePr>
        <p:xfrm>
          <a:off x="152401" y="762000"/>
          <a:ext cx="8839199" cy="4843272"/>
        </p:xfrm>
        <a:graphic>
          <a:graphicData uri="http://schemas.openxmlformats.org/drawingml/2006/table">
            <a:tbl>
              <a:tblPr/>
              <a:tblGrid>
                <a:gridCol w="1601304"/>
                <a:gridCol w="1370496"/>
                <a:gridCol w="1319695"/>
                <a:gridCol w="890104"/>
                <a:gridCol w="3657600"/>
              </a:tblGrid>
              <a:tr h="304800">
                <a:tc gridSpan="5">
                  <a:txBody>
                    <a:bodyPr/>
                    <a:lstStyle/>
                    <a:p>
                      <a:pPr algn="l">
                        <a:spcAft>
                          <a:spcPts val="0"/>
                        </a:spcAft>
                      </a:pPr>
                      <a:r>
                        <a:rPr lang="en-ZA" sz="1400" b="1" dirty="0" smtClean="0">
                          <a:effectLst/>
                          <a:latin typeface="+mn-lt"/>
                          <a:cs typeface="Arial" panose="020B0604020202020204" pitchFamily="34" charset="0"/>
                        </a:rPr>
                        <a:t>Strategic Objective: </a:t>
                      </a:r>
                      <a:r>
                        <a:rPr lang="en-ZA" sz="1400" b="1" kern="1200" dirty="0" smtClean="0">
                          <a:solidFill>
                            <a:schemeClr val="tx1"/>
                          </a:solidFill>
                          <a:effectLst/>
                          <a:latin typeface="+mn-lt"/>
                          <a:ea typeface="+mn-ea"/>
                          <a:cs typeface="+mn-cs"/>
                        </a:rPr>
                        <a:t>Equitable and sound corporate</a:t>
                      </a:r>
                      <a:r>
                        <a:rPr lang="en-ZA" sz="1400" b="1" kern="1200" baseline="0" dirty="0" smtClean="0">
                          <a:solidFill>
                            <a:schemeClr val="tx1"/>
                          </a:solidFill>
                          <a:effectLst/>
                          <a:latin typeface="+mn-lt"/>
                          <a:ea typeface="+mn-ea"/>
                          <a:cs typeface="+mn-cs"/>
                        </a:rPr>
                        <a:t> governance</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56360">
                <a:tc>
                  <a:txBody>
                    <a:bodyPr/>
                    <a:lstStyle/>
                    <a:p>
                      <a:pPr algn="just">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Percentage compliance with key legislation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corporate and governance requirements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 compliance with statutory tabling and prescripts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Facilitate compliance with legislation,</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submission of reports/ plans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100% compliance with statutory tabling and prescripts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90600">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Unqualified audit</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Unqualified audit</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Facilitate implementation of systems of internal controls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DEA received and unqualified external audit opinion from the AGSA for the 2014/15 financial year. Implementation of systems of internal controls is on-going and is facilitated during each quarter. </a:t>
                      </a:r>
                      <a:endParaRPr lang="en-ZA" sz="12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551432">
                <a:tc>
                  <a:txBody>
                    <a:bodyPr/>
                    <a:lstStyle/>
                    <a:p>
                      <a:pPr algn="just">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adherence to Cabinet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Cluster schedule as per approved protocol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 93% (14/15) adherence to the schedule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2015/2016 protocol approved. 93% (38/41) overall adherence to Cabinet and Cluster schedule to date (April – December 2015).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408967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260744159"/>
              </p:ext>
            </p:extLst>
          </p:nvPr>
        </p:nvGraphicFramePr>
        <p:xfrm>
          <a:off x="152400" y="685800"/>
          <a:ext cx="8839199" cy="5693664"/>
        </p:xfrm>
        <a:graphic>
          <a:graphicData uri="http://schemas.openxmlformats.org/drawingml/2006/table">
            <a:tbl>
              <a:tblPr/>
              <a:tblGrid>
                <a:gridCol w="1601304"/>
                <a:gridCol w="1370496"/>
                <a:gridCol w="1319695"/>
                <a:gridCol w="890104"/>
                <a:gridCol w="3657600"/>
              </a:tblGrid>
              <a:tr h="228600">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a:t>
                      </a:r>
                      <a:r>
                        <a:rPr lang="en-ZA" sz="1400" b="1" kern="1200" dirty="0" smtClean="0">
                          <a:solidFill>
                            <a:schemeClr val="tx1"/>
                          </a:solidFill>
                          <a:effectLst/>
                          <a:latin typeface="+mn-lt"/>
                          <a:ea typeface="+mn-ea"/>
                          <a:cs typeface="+mn-cs"/>
                        </a:rPr>
                        <a:t>Coherent and aligned multi-sector regulatory system and decision support across Government (continued)</a:t>
                      </a: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2566">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7101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Strategic Infrastructure</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Projects (SIPs)</a:t>
                      </a:r>
                    </a:p>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implemented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Site specific protocol for SIP 8 (a) and (b) </a:t>
                      </a:r>
                      <a:r>
                        <a:rPr lang="en-ZA" sz="1200" dirty="0" smtClean="0">
                          <a:effectLst/>
                          <a:latin typeface="Arial" panose="020B0604020202020204" pitchFamily="34" charset="0"/>
                          <a:ea typeface="Calibri" panose="020F0502020204030204" pitchFamily="34" charset="0"/>
                          <a:cs typeface="Arial" panose="020B0604020202020204" pitchFamily="34" charset="0"/>
                        </a:rPr>
                        <a:t>implemented; Specific </a:t>
                      </a:r>
                      <a:r>
                        <a:rPr lang="en-ZA" sz="1200" dirty="0">
                          <a:effectLst/>
                          <a:latin typeface="Arial" panose="020B0604020202020204" pitchFamily="34" charset="0"/>
                          <a:ea typeface="Calibri" panose="020F0502020204030204" pitchFamily="34" charset="0"/>
                          <a:cs typeface="Arial" panose="020B0604020202020204" pitchFamily="34" charset="0"/>
                        </a:rPr>
                        <a:t>studies in the draft corridors for SIP 10 </a:t>
                      </a:r>
                      <a:r>
                        <a:rPr lang="en-ZA" sz="1200" dirty="0" smtClean="0">
                          <a:effectLst/>
                          <a:latin typeface="Arial" panose="020B0604020202020204" pitchFamily="34" charset="0"/>
                          <a:ea typeface="Calibri" panose="020F0502020204030204" pitchFamily="34" charset="0"/>
                          <a:cs typeface="Arial" panose="020B0604020202020204" pitchFamily="34" charset="0"/>
                        </a:rPr>
                        <a:t>prepared. Final </a:t>
                      </a:r>
                      <a:r>
                        <a:rPr lang="en-ZA" sz="1200" dirty="0">
                          <a:effectLst/>
                          <a:latin typeface="Arial" panose="020B0604020202020204" pitchFamily="34" charset="0"/>
                          <a:ea typeface="Calibri" panose="020F0502020204030204" pitchFamily="34" charset="0"/>
                          <a:cs typeface="Arial" panose="020B0604020202020204" pitchFamily="34" charset="0"/>
                        </a:rPr>
                        <a:t>constraints map for the extension of SIP 8 (b) </a:t>
                      </a:r>
                      <a:r>
                        <a:rPr lang="en-ZA" sz="1200" dirty="0" smtClean="0">
                          <a:effectLst/>
                          <a:latin typeface="Arial" panose="020B0604020202020204" pitchFamily="34" charset="0"/>
                          <a:ea typeface="Calibri" panose="020F0502020204030204" pitchFamily="34" charset="0"/>
                          <a:cs typeface="Arial" panose="020B0604020202020204" pitchFamily="34" charset="0"/>
                        </a:rPr>
                        <a:t>identified, Draft </a:t>
                      </a:r>
                      <a:r>
                        <a:rPr lang="en-ZA" sz="1200" dirty="0">
                          <a:effectLst/>
                          <a:latin typeface="Arial" panose="020B0604020202020204" pitchFamily="34" charset="0"/>
                          <a:ea typeface="Calibri" panose="020F0502020204030204" pitchFamily="34" charset="0"/>
                          <a:cs typeface="Arial" panose="020B0604020202020204" pitchFamily="34" charset="0"/>
                        </a:rPr>
                        <a:t>sensitivity map for the extension of SIP 8(b) </a:t>
                      </a:r>
                      <a:r>
                        <a:rPr lang="en-ZA" sz="1200" dirty="0" smtClean="0">
                          <a:effectLst/>
                          <a:latin typeface="Arial" panose="020B0604020202020204" pitchFamily="34" charset="0"/>
                          <a:ea typeface="Calibri" panose="020F0502020204030204" pitchFamily="34" charset="0"/>
                          <a:cs typeface="Arial" panose="020B0604020202020204" pitchFamily="34" charset="0"/>
                        </a:rPr>
                        <a:t>identified Establish </a:t>
                      </a:r>
                      <a:r>
                        <a:rPr lang="en-ZA" sz="1200" dirty="0">
                          <a:effectLst/>
                          <a:latin typeface="Arial" panose="020B0604020202020204" pitchFamily="34" charset="0"/>
                          <a:ea typeface="Calibri" panose="020F0502020204030204" pitchFamily="34" charset="0"/>
                          <a:cs typeface="Arial" panose="020B0604020202020204" pitchFamily="34" charset="0"/>
                        </a:rPr>
                        <a:t>funding mechanism for SIP 19 Part 1 SEA with Environmental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The protocols are prepared but are still going through the Cabinet Process</a:t>
                      </a:r>
                    </a:p>
                    <a:p>
                      <a:pPr marL="171450" lvl="0" indent="-171450" algn="just">
                        <a:buFont typeface="Arial" panose="020B0604020202020204" pitchFamily="34" charset="0"/>
                        <a:buChar cha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Specialist studies completed and draft report being prepared</a:t>
                      </a: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Constraints map for SKA prepared </a:t>
                      </a:r>
                    </a:p>
                    <a:p>
                      <a:pPr marL="171450" lvl="0" indent="-171450" algn="just">
                        <a:buFont typeface="Arial" panose="020B0604020202020204" pitchFamily="34" charset="0"/>
                        <a:buChar cha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TORs for phase 2 of SIP 8(b) Approved</a:t>
                      </a:r>
                    </a:p>
                    <a:p>
                      <a:pPr marL="171450" lvl="0" indent="-171450" algn="just">
                        <a:buFont typeface="Arial" panose="020B0604020202020204" pitchFamily="34" charset="0"/>
                        <a:buChar cha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lgn="jus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Mid-term review for SIP 19 part 1 requested to amend this output and was approved and financial arrangements are now being made with EP.</a:t>
                      </a:r>
                      <a:r>
                        <a:rPr lang="en-ZA" sz="1200" u="sng"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 xmlns:p14="http://schemas.microsoft.com/office/powerpoint/2010/main" val="3621792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128"/>
          </a:xfrm>
        </p:spPr>
        <p:txBody>
          <a:bodyPr/>
          <a:lstStyle/>
          <a:p>
            <a:r>
              <a:rPr lang="en-US" sz="2000" b="1" kern="1200" dirty="0" smtClean="0">
                <a:solidFill>
                  <a:srgbClr val="00B050"/>
                </a:solidFill>
                <a:latin typeface="Arial" panose="020B0604020202020204" pitchFamily="34" charset="0"/>
                <a:ea typeface="+mn-ea"/>
                <a:cs typeface="+mn-cs"/>
              </a:rPr>
              <a:t>PROGRAMME 2 : LEGAL AURTHORISATIONS COMPLIANCE AND ENFORCEMENT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7620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010515521"/>
              </p:ext>
            </p:extLst>
          </p:nvPr>
        </p:nvGraphicFramePr>
        <p:xfrm>
          <a:off x="152401" y="914400"/>
          <a:ext cx="8839199" cy="4190999"/>
        </p:xfrm>
        <a:graphic>
          <a:graphicData uri="http://schemas.openxmlformats.org/drawingml/2006/table">
            <a:tbl>
              <a:tblPr/>
              <a:tblGrid>
                <a:gridCol w="1601304"/>
                <a:gridCol w="1370496"/>
                <a:gridCol w="1319695"/>
                <a:gridCol w="890104"/>
                <a:gridCol w="3657600"/>
              </a:tblGrid>
              <a:tr h="449321">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effectLst/>
                          <a:latin typeface="+mn-lt"/>
                          <a:cs typeface="Arial" panose="020B0604020202020204" pitchFamily="34" charset="0"/>
                        </a:rPr>
                        <a:t>Strategic Objective</a:t>
                      </a:r>
                      <a:r>
                        <a:rPr lang="en-ZA" sz="1400" b="1" kern="1200" dirty="0" smtClean="0">
                          <a:solidFill>
                            <a:schemeClr val="tx1"/>
                          </a:solidFill>
                          <a:effectLst/>
                          <a:latin typeface="+mn-lt"/>
                          <a:ea typeface="+mn-ea"/>
                          <a:cs typeface="Arial" panose="020B0604020202020204" pitchFamily="34" charset="0"/>
                        </a:rPr>
                        <a:t>: </a:t>
                      </a:r>
                      <a:r>
                        <a:rPr lang="en-ZA" sz="1400" b="1" kern="1200" dirty="0" smtClean="0">
                          <a:solidFill>
                            <a:schemeClr val="tx1"/>
                          </a:solidFill>
                          <a:effectLst/>
                          <a:latin typeface="+mn-lt"/>
                          <a:ea typeface="+mn-ea"/>
                          <a:cs typeface="+mn-cs"/>
                        </a:rPr>
                        <a:t>Coherent and aligned multi-sector regulatory system and decision support across Government (continued)</a:t>
                      </a:r>
                      <a:endParaRPr lang="en-ZA" sz="105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73981">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6769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policies</a:t>
                      </a:r>
                    </a:p>
                    <a:p>
                      <a:r>
                        <a:rPr lang="en-ZA" sz="1200" kern="1200" dirty="0" smtClean="0">
                          <a:solidFill>
                            <a:schemeClr val="tx1"/>
                          </a:solidFill>
                          <a:effectLst/>
                          <a:latin typeface="Arial" panose="020B0604020202020204" pitchFamily="34" charset="0"/>
                          <a:ea typeface="+mn-ea"/>
                          <a:cs typeface="Arial" panose="020B0604020202020204" pitchFamily="34" charset="0"/>
                        </a:rPr>
                        <a:t>reviewed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Environmental sustainability</a:t>
                      </a:r>
                    </a:p>
                    <a:p>
                      <a:pPr algn="just">
                        <a:lnSpc>
                          <a:spcPct val="115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policy action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Environmental sustainability policy action plan zero draft in place and consulted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Updated Draft Sustainable Development Policy Action Plan in place- Recirculated to the Working Group 3 members on 12 November 2015 and written engagements held with Western Cape Province Environmental Department 30 October 2015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 xmlns:p14="http://schemas.microsoft.com/office/powerpoint/2010/main" val="1351315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2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143947411"/>
              </p:ext>
            </p:extLst>
          </p:nvPr>
        </p:nvGraphicFramePr>
        <p:xfrm>
          <a:off x="762000" y="990600"/>
          <a:ext cx="7924800" cy="1049338"/>
        </p:xfrm>
        <a:graphic>
          <a:graphicData uri="http://schemas.openxmlformats.org/drawingml/2006/table">
            <a:tbl>
              <a:tblPr/>
              <a:tblGrid>
                <a:gridCol w="2345844"/>
                <a:gridCol w="2014457"/>
                <a:gridCol w="1886306"/>
                <a:gridCol w="1678193"/>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69% (11/16)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31% (5/16)</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2190721442"/>
              </p:ext>
            </p:extLst>
          </p:nvPr>
        </p:nvGraphicFramePr>
        <p:xfrm>
          <a:off x="269418" y="2016492"/>
          <a:ext cx="8569781" cy="4231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96100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rgbClr val="FFFFFF"/>
                </a:solidFill>
              </a:rPr>
              <a:t>PROGRAMME 3: OCEANS AND COASTS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33</a:t>
            </a:fld>
            <a:endParaRPr lang="en-US" altLang="en-US"/>
          </a:p>
        </p:txBody>
      </p:sp>
    </p:spTree>
    <p:extLst>
      <p:ext uri="{BB962C8B-B14F-4D97-AF65-F5344CB8AC3E}">
        <p14:creationId xmlns="" xmlns:p14="http://schemas.microsoft.com/office/powerpoint/2010/main" val="382563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3</a:t>
            </a:r>
            <a:r>
              <a:rPr lang="en-US" sz="2000" b="1" kern="1200" dirty="0" smtClean="0">
                <a:solidFill>
                  <a:srgbClr val="00B050"/>
                </a:solidFill>
                <a:latin typeface="Arial" panose="020B0604020202020204" pitchFamily="34" charset="0"/>
                <a:ea typeface="+mn-ea"/>
                <a:cs typeface="+mn-cs"/>
              </a:rPr>
              <a:t>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865935329"/>
              </p:ext>
            </p:extLst>
          </p:nvPr>
        </p:nvGraphicFramePr>
        <p:xfrm>
          <a:off x="152401" y="762000"/>
          <a:ext cx="8839199" cy="5131307"/>
        </p:xfrm>
        <a:graphic>
          <a:graphicData uri="http://schemas.openxmlformats.org/drawingml/2006/table">
            <a:tbl>
              <a:tblPr/>
              <a:tblGrid>
                <a:gridCol w="1601304"/>
                <a:gridCol w="1370496"/>
                <a:gridCol w="1319695"/>
                <a:gridCol w="890104"/>
                <a:gridCol w="3657600"/>
              </a:tblGrid>
              <a:tr h="315649">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6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6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16448">
                <a:tc rowSpan="2">
                  <a:txBody>
                    <a:bodyPr/>
                    <a:lstStyle/>
                    <a:p>
                      <a:pPr>
                        <a:spcAft>
                          <a:spcPts val="0"/>
                        </a:spcAft>
                      </a:pPr>
                      <a:r>
                        <a:rPr lang="fr-FR" sz="1200" kern="1200" dirty="0" smtClean="0">
                          <a:solidFill>
                            <a:schemeClr val="tx1"/>
                          </a:solidFill>
                          <a:effectLst/>
                          <a:latin typeface="Arial" panose="020B0604020202020204" pitchFamily="34" charset="0"/>
                          <a:ea typeface="+mn-ea"/>
                          <a:cs typeface="Arial" panose="020B0604020202020204" pitchFamily="34" charset="0"/>
                        </a:rPr>
                        <a:t>National </a:t>
                      </a:r>
                      <a:r>
                        <a:rPr lang="fr-FR" sz="1200" kern="1200" dirty="0" err="1" smtClean="0">
                          <a:solidFill>
                            <a:schemeClr val="tx1"/>
                          </a:solidFill>
                          <a:effectLst/>
                          <a:latin typeface="Arial" panose="020B0604020202020204" pitchFamily="34" charset="0"/>
                          <a:ea typeface="+mn-ea"/>
                          <a:cs typeface="Arial" panose="020B0604020202020204" pitchFamily="34" charset="0"/>
                        </a:rPr>
                        <a:t>Coastal</a:t>
                      </a:r>
                      <a:r>
                        <a:rPr lang="fr-FR" sz="1200" kern="1200" dirty="0" smtClean="0">
                          <a:solidFill>
                            <a:schemeClr val="tx1"/>
                          </a:solidFill>
                          <a:effectLst/>
                          <a:latin typeface="Arial" panose="020B0604020202020204" pitchFamily="34" charset="0"/>
                          <a:ea typeface="+mn-ea"/>
                          <a:cs typeface="Arial" panose="020B0604020202020204" pitchFamily="34" charset="0"/>
                        </a:rPr>
                        <a:t> Management Programme interventions </a:t>
                      </a:r>
                      <a:r>
                        <a:rPr lang="fr-FR" sz="1200" kern="1200" dirty="0" err="1" smtClean="0">
                          <a:solidFill>
                            <a:schemeClr val="tx1"/>
                          </a:solidFill>
                          <a:effectLst/>
                          <a:latin typeface="Arial" panose="020B0604020202020204" pitchFamily="34" charset="0"/>
                          <a:ea typeface="+mn-ea"/>
                          <a:cs typeface="Arial" panose="020B0604020202020204" pitchFamily="34" charset="0"/>
                        </a:rPr>
                        <a:t>implemented</a:t>
                      </a:r>
                      <a:r>
                        <a:rPr lang="fr-FR"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Situational analysis report on coastal rehabilitation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situational analysis report developed. Consultation meetings or workshops with relevant stakeholders held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Situational Analysis developed internally as a parallel process to service provider appointment in order to ensure that project is kept on track.</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norms and standards for coastal management setback lines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Presentation to WG8 and collation of inputs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Coastal Management Lines work was presented to DEA </a:t>
                      </a:r>
                      <a:r>
                        <a:rPr lang="en-ZA" sz="1200" kern="1200" dirty="0" err="1" smtClean="0">
                          <a:solidFill>
                            <a:schemeClr val="tx1"/>
                          </a:solidFill>
                          <a:effectLst/>
                          <a:latin typeface="Arial" panose="020B0604020202020204" pitchFamily="34" charset="0"/>
                          <a:ea typeface="+mn-ea"/>
                          <a:cs typeface="Arial" panose="020B0604020202020204" pitchFamily="34" charset="0"/>
                        </a:rPr>
                        <a:t>MinTech</a:t>
                      </a:r>
                      <a:r>
                        <a:rPr lang="en-ZA" sz="1200" kern="1200" dirty="0" smtClean="0">
                          <a:solidFill>
                            <a:schemeClr val="tx1"/>
                          </a:solidFill>
                          <a:effectLst/>
                          <a:latin typeface="Arial" panose="020B0604020202020204" pitchFamily="34" charset="0"/>
                          <a:ea typeface="+mn-ea"/>
                          <a:cs typeface="Arial" panose="020B0604020202020204" pitchFamily="34" charset="0"/>
                        </a:rPr>
                        <a:t> Working Group 8 on 13 October 2015 an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-Inputs were collated and are currently being incorporated into the Norms &amp; Standards document.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a:txBody>
                    <a:bodyPr/>
                    <a:lstStyle/>
                    <a:p>
                      <a:pPr>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priority areas with coastal access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for designation of coastal access for 3 priority areas finalised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Coastal access land priorities areas identified with municipality 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Coastal Access land identified in all sites: </a:t>
                      </a:r>
                      <a:r>
                        <a:rPr lang="en-ZA" sz="1200" kern="1200" dirty="0" err="1" smtClean="0">
                          <a:solidFill>
                            <a:schemeClr val="tx1"/>
                          </a:solidFill>
                          <a:effectLst/>
                          <a:latin typeface="Arial" panose="020B0604020202020204" pitchFamily="34" charset="0"/>
                          <a:ea typeface="+mn-ea"/>
                          <a:cs typeface="Arial" panose="020B0604020202020204" pitchFamily="34" charset="0"/>
                        </a:rPr>
                        <a:t>Eersterivier</a:t>
                      </a:r>
                      <a:r>
                        <a:rPr lang="en-ZA" sz="1200" kern="1200" dirty="0" smtClean="0">
                          <a:solidFill>
                            <a:schemeClr val="tx1"/>
                          </a:solidFill>
                          <a:effectLst/>
                          <a:latin typeface="Arial" panose="020B0604020202020204" pitchFamily="34" charset="0"/>
                          <a:ea typeface="+mn-ea"/>
                          <a:cs typeface="Arial" panose="020B0604020202020204" pitchFamily="34" charset="0"/>
                        </a:rPr>
                        <a:t>, Ballots Bay and Alexander Bay,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174339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244241006"/>
              </p:ext>
            </p:extLst>
          </p:nvPr>
        </p:nvGraphicFramePr>
        <p:xfrm>
          <a:off x="152401" y="762000"/>
          <a:ext cx="8839199" cy="4876799"/>
        </p:xfrm>
        <a:graphic>
          <a:graphicData uri="http://schemas.openxmlformats.org/drawingml/2006/table">
            <a:tbl>
              <a:tblPr/>
              <a:tblGrid>
                <a:gridCol w="1601304"/>
                <a:gridCol w="1370496"/>
                <a:gridCol w="1319695"/>
                <a:gridCol w="890104"/>
                <a:gridCol w="3657600"/>
              </a:tblGrid>
              <a:tr h="346287">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 (continued)</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2208">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86750">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 management strategies and plans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review of coastal effluent disposal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50%  effluent disposal review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To date 57 out of 70 outfalls have been reviewed; thus 81%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70777">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Antarctic strategy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strategy presented to management for inputs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document presented to Management for Inputs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7077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4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on Spatial Planning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Marine Spatial Planning Framework developed and approved by DG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Framework on MSP  has been developed, and process to obtain approval is underway </a:t>
                      </a:r>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829133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383658344"/>
              </p:ext>
            </p:extLst>
          </p:nvPr>
        </p:nvGraphicFramePr>
        <p:xfrm>
          <a:off x="152401" y="762000"/>
          <a:ext cx="8839199" cy="5283525"/>
        </p:xfrm>
        <a:graphic>
          <a:graphicData uri="http://schemas.openxmlformats.org/drawingml/2006/table">
            <a:tbl>
              <a:tblPr/>
              <a:tblGrid>
                <a:gridCol w="1601304"/>
                <a:gridCol w="1370496"/>
                <a:gridCol w="1319695"/>
                <a:gridCol w="890104"/>
                <a:gridCol w="3657600"/>
              </a:tblGrid>
              <a:tr h="315649">
                <a:tc gridSpan="5">
                  <a:txBody>
                    <a:bodyPr/>
                    <a:lstStyle/>
                    <a:p>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Strengthened knowledge, science and policy interface </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peer-reviewed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scientic</a:t>
                      </a:r>
                      <a:r>
                        <a:rPr lang="en-ZA" sz="1200" kern="1200" dirty="0" smtClean="0">
                          <a:solidFill>
                            <a:schemeClr val="tx1"/>
                          </a:solidFill>
                          <a:effectLst/>
                          <a:latin typeface="Arial" panose="020B0604020202020204" pitchFamily="34" charset="0"/>
                          <a:ea typeface="+mn-ea"/>
                          <a:cs typeface="Arial" panose="020B0604020202020204" pitchFamily="34" charset="0"/>
                        </a:rPr>
                        <a:t> publications (including theses and research policy reports )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20 peer-reviewed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scientic</a:t>
                      </a:r>
                      <a:r>
                        <a:rPr lang="en-ZA" sz="1200" kern="1200" dirty="0" smtClean="0">
                          <a:solidFill>
                            <a:schemeClr val="tx1"/>
                          </a:solidFill>
                          <a:effectLst/>
                          <a:latin typeface="Arial" panose="020B0604020202020204" pitchFamily="34" charset="0"/>
                          <a:ea typeface="+mn-ea"/>
                          <a:cs typeface="Arial" panose="020B0604020202020204" pitchFamily="34" charset="0"/>
                        </a:rPr>
                        <a:t> publications (including theses)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20 peer-reviewed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Scientic</a:t>
                      </a:r>
                      <a:r>
                        <a:rPr lang="en-ZA" sz="1200" kern="1200" dirty="0" smtClean="0">
                          <a:solidFill>
                            <a:schemeClr val="tx1"/>
                          </a:solidFill>
                          <a:effectLst/>
                          <a:latin typeface="Arial" panose="020B0604020202020204" pitchFamily="34" charset="0"/>
                          <a:ea typeface="+mn-ea"/>
                          <a:cs typeface="Arial" panose="020B0604020202020204" pitchFamily="34" charset="0"/>
                        </a:rPr>
                        <a:t> publications and policy-directed documents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peer-reviewed scientific articles were published in Q3</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26 </a:t>
                      </a:r>
                      <a:r>
                        <a:rPr lang="en-ZA" sz="1200" kern="1200" dirty="0" smtClean="0">
                          <a:solidFill>
                            <a:schemeClr val="tx1"/>
                          </a:solidFill>
                          <a:effectLst/>
                          <a:latin typeface="Arial" panose="020B0604020202020204" pitchFamily="34" charset="0"/>
                          <a:ea typeface="+mn-ea"/>
                          <a:cs typeface="Arial" panose="020B0604020202020204" pitchFamily="34" charset="0"/>
                        </a:rPr>
                        <a:t>peer-reviewed scientific articles were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 population estimates and ecological studies undertaken (Including climate change) </a:t>
                      </a: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of 12 mainland seabird breeding species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for White Pelican, Roseate Tern, Cape Cormorant, Crowned Cormorant, White-breasted Cormorant and Kelp Gull.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 Estimates of numbers of 6 seabird species; white pelican, roseate tern, cape cormorant, crowned cormorant, white breasted cormorant and kelp gull</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Estimates of numbers of 10 seabird species</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80% of seal pup counts  completed (based on  2014/15 data)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Seal pup-counts 60% 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72% (13 out of 18) colonies with completed seal pup counts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581881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616860400"/>
              </p:ext>
            </p:extLst>
          </p:nvPr>
        </p:nvGraphicFramePr>
        <p:xfrm>
          <a:off x="152401" y="762000"/>
          <a:ext cx="8839199" cy="4898399"/>
        </p:xfrm>
        <a:graphic>
          <a:graphicData uri="http://schemas.openxmlformats.org/drawingml/2006/table">
            <a:tbl>
              <a:tblPr/>
              <a:tblGrid>
                <a:gridCol w="1601304"/>
                <a:gridCol w="1370496"/>
                <a:gridCol w="1319695"/>
                <a:gridCol w="890104"/>
                <a:gridCol w="3657600"/>
              </a:tblGrid>
              <a:tr h="315649">
                <a:tc gridSpan="5">
                  <a:txBody>
                    <a:bodyPr/>
                    <a:lstStyle/>
                    <a:p>
                      <a:r>
                        <a:rPr lang="en-ZA" sz="1400" b="1" i="0" kern="1200" dirty="0" smtClean="0">
                          <a:solidFill>
                            <a:schemeClr val="tx1"/>
                          </a:solidFill>
                          <a:effectLst/>
                          <a:latin typeface="Arial" panose="020B0604020202020204" pitchFamily="34" charset="0"/>
                          <a:ea typeface="+mn-ea"/>
                          <a:cs typeface="Arial" panose="020B0604020202020204" pitchFamily="34" charset="0"/>
                        </a:rPr>
                        <a:t>Strategic Objective: Strengthened knowledge, science and policy interface.</a:t>
                      </a:r>
                      <a:r>
                        <a:rPr lang="en-ZA" sz="1400" b="1" i="0" kern="1200" baseline="0" dirty="0" smtClean="0">
                          <a:solidFill>
                            <a:schemeClr val="tx1"/>
                          </a:solidFill>
                          <a:effectLst/>
                          <a:latin typeface="Arial" panose="020B0604020202020204" pitchFamily="34" charset="0"/>
                          <a:ea typeface="+mn-ea"/>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(Continued)</a:t>
                      </a:r>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388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 population estimates and ecological studies undertaken (Including climate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top predator ecological study per annum (cetaceans, sharks or turtles)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Report on turtle tagging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report  on turtle tagging results was published in a peer reviewed journal as a scientific article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Plankton Monitoring Protocol completed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Plankton Monitoring Protocol Document distributed for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Draft Plankton Monitoring document was distributed for comment and was discussed on 12 Oct. and 2 Nov. 2015</a:t>
                      </a:r>
                      <a:r>
                        <a:rPr lang="en-ZA" sz="1200" kern="1200" dirty="0" smtClean="0">
                          <a:solidFill>
                            <a:srgbClr val="FF0000"/>
                          </a:solidFill>
                          <a:effectLst/>
                          <a:latin typeface="Arial" panose="020B0604020202020204" pitchFamily="34" charset="0"/>
                          <a:ea typeface="+mn-ea"/>
                          <a:cs typeface="Arial" panose="020B0604020202020204" pitchFamily="34" charset="0"/>
                        </a:rPr>
                        <a:t>.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Inputs received are being incorporated into the document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Terms of Reference  for study on effectiveness of MPAs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TOR and hold review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Terms of Reference outlining Key topics and Questions for: “Review of effectiveness of Marine Protected Areas in South Africa”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41893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119584505"/>
              </p:ext>
            </p:extLst>
          </p:nvPr>
        </p:nvGraphicFramePr>
        <p:xfrm>
          <a:off x="152401" y="762000"/>
          <a:ext cx="8839199" cy="4948427"/>
        </p:xfrm>
        <a:graphic>
          <a:graphicData uri="http://schemas.openxmlformats.org/drawingml/2006/table">
            <a:tbl>
              <a:tblPr/>
              <a:tblGrid>
                <a:gridCol w="1601304"/>
                <a:gridCol w="1370496"/>
                <a:gridCol w="1319695"/>
                <a:gridCol w="890104"/>
                <a:gridCol w="3657600"/>
              </a:tblGrid>
              <a:tr h="315649">
                <a:tc gridSpan="5">
                  <a:txBody>
                    <a:bodyPr/>
                    <a:lstStyle/>
                    <a:p>
                      <a:r>
                        <a:rPr lang="en-ZA" sz="1400" b="1" i="0" kern="1200" dirty="0" smtClean="0">
                          <a:solidFill>
                            <a:schemeClr val="tx1"/>
                          </a:solidFill>
                          <a:effectLst/>
                          <a:latin typeface="Arial" panose="020B0604020202020204" pitchFamily="34" charset="0"/>
                          <a:ea typeface="+mn-ea"/>
                          <a:cs typeface="Arial" panose="020B0604020202020204" pitchFamily="34" charset="0"/>
                        </a:rPr>
                        <a:t>Strategic Objective: Strengthened knowledge, science and policy interface.</a:t>
                      </a:r>
                      <a:r>
                        <a:rPr lang="en-ZA" sz="1400" b="1" i="0" kern="1200" baseline="0" dirty="0" smtClean="0">
                          <a:solidFill>
                            <a:schemeClr val="tx1"/>
                          </a:solidFill>
                          <a:effectLst/>
                          <a:latin typeface="Arial" panose="020B0604020202020204" pitchFamily="34" charset="0"/>
                          <a:ea typeface="+mn-ea"/>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(Continued)</a:t>
                      </a:r>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9498">
                <a:tc rowSpan="3">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One survey of a new priority habitat and two areas re-surveyed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Undertake 1 survey/resurvey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resurveys undertaken and 1 survey of a priority habitat as follows: below: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De Hoop MPA resurveyed twice for line fish (Oct &amp; Nov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a:t>
                      </a:r>
                      <a:r>
                        <a:rPr lang="en-ZA" sz="1200" kern="1200" dirty="0" err="1" smtClean="0">
                          <a:solidFill>
                            <a:schemeClr val="tx1"/>
                          </a:solidFill>
                          <a:effectLst/>
                          <a:latin typeface="Arial" panose="020B0604020202020204" pitchFamily="34" charset="0"/>
                          <a:ea typeface="+mn-ea"/>
                          <a:cs typeface="Arial" panose="020B0604020202020204" pitchFamily="34" charset="0"/>
                        </a:rPr>
                        <a:t>Robberg</a:t>
                      </a:r>
                      <a:r>
                        <a:rPr lang="en-ZA" sz="1200" kern="1200" dirty="0" smtClean="0">
                          <a:solidFill>
                            <a:schemeClr val="tx1"/>
                          </a:solidFill>
                          <a:effectLst/>
                          <a:latin typeface="Arial" panose="020B0604020202020204" pitchFamily="34" charset="0"/>
                          <a:ea typeface="+mn-ea"/>
                          <a:cs typeface="Arial" panose="020B0604020202020204" pitchFamily="34" charset="0"/>
                        </a:rPr>
                        <a:t> MPA, </a:t>
                      </a:r>
                      <a:r>
                        <a:rPr lang="en-ZA" sz="1200" kern="1200" dirty="0" err="1" smtClean="0">
                          <a:solidFill>
                            <a:schemeClr val="tx1"/>
                          </a:solidFill>
                          <a:effectLst/>
                          <a:latin typeface="Arial" panose="020B0604020202020204" pitchFamily="34" charset="0"/>
                          <a:ea typeface="+mn-ea"/>
                          <a:cs typeface="Arial" panose="020B0604020202020204" pitchFamily="34" charset="0"/>
                        </a:rPr>
                        <a:t>Plettenberg</a:t>
                      </a:r>
                      <a:r>
                        <a:rPr lang="en-ZA" sz="1200" kern="1200" dirty="0" smtClean="0">
                          <a:solidFill>
                            <a:schemeClr val="tx1"/>
                          </a:solidFill>
                          <a:effectLst/>
                          <a:latin typeface="Arial" panose="020B0604020202020204" pitchFamily="34" charset="0"/>
                          <a:ea typeface="+mn-ea"/>
                          <a:cs typeface="Arial" panose="020B0604020202020204" pitchFamily="34" charset="0"/>
                        </a:rPr>
                        <a:t> Bay (Nov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Bettys Bay (Oct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6999">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SAMBA Oceanographic Observation Line •	3 Moorings deployed along ASCA Oceanographic Observation Line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SAMBA Oceanographic 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85750" lvl="0" indent="-2857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in the South-East Atlantic Ocean during the SAMBA Oceanographic Line cruise</a:t>
                      </a:r>
                    </a:p>
                    <a:p>
                      <a:pPr marL="285750" lvl="0" indent="-2857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 3 Moorings deployed along ASCA Oceanographic</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Observation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0399">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South African Science plan for Indian Ocean Research Cruises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South African Science Plan for IIOE2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South African Science Plan for IIOE2 was to be finalized after the official launch that took place in GOA-India on the 4 December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589715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892052704"/>
              </p:ext>
            </p:extLst>
          </p:nvPr>
        </p:nvGraphicFramePr>
        <p:xfrm>
          <a:off x="152401" y="762000"/>
          <a:ext cx="8839199" cy="4744393"/>
        </p:xfrm>
        <a:graphic>
          <a:graphicData uri="http://schemas.openxmlformats.org/drawingml/2006/table">
            <a:tbl>
              <a:tblPr/>
              <a:tblGrid>
                <a:gridCol w="1601304"/>
                <a:gridCol w="1370496"/>
                <a:gridCol w="1319695"/>
                <a:gridCol w="890104"/>
                <a:gridCol w="3657600"/>
              </a:tblGrid>
              <a:tr h="315649">
                <a:tc gridSpan="5">
                  <a:txBody>
                    <a:bodyPr/>
                    <a:lstStyle/>
                    <a:p>
                      <a:r>
                        <a:rPr lang="en-ZA" sz="1400" b="1" i="0" kern="1200" dirty="0" smtClean="0">
                          <a:solidFill>
                            <a:schemeClr val="tx1"/>
                          </a:solidFill>
                          <a:effectLst/>
                          <a:latin typeface="Arial" panose="020B0604020202020204" pitchFamily="34" charset="0"/>
                          <a:ea typeface="+mn-ea"/>
                          <a:cs typeface="Arial" panose="020B0604020202020204" pitchFamily="34" charset="0"/>
                        </a:rPr>
                        <a:t>Strategic Objective: Strengthened knowledge, science and policy interface.</a:t>
                      </a:r>
                      <a:r>
                        <a:rPr lang="en-ZA" sz="1400" b="1" i="0" kern="1200" baseline="0" dirty="0" smtClean="0">
                          <a:solidFill>
                            <a:schemeClr val="tx1"/>
                          </a:solidFill>
                          <a:effectLst/>
                          <a:latin typeface="Arial" panose="020B0604020202020204" pitchFamily="34" charset="0"/>
                          <a:ea typeface="+mn-ea"/>
                          <a:cs typeface="Arial" panose="020B0604020202020204" pitchFamily="34" charset="0"/>
                        </a:rPr>
                        <a:t> </a:t>
                      </a:r>
                      <a:r>
                        <a:rPr lang="en-ZA" sz="1400" b="1" i="0" kern="1200" dirty="0" smtClean="0">
                          <a:solidFill>
                            <a:schemeClr val="tx1"/>
                          </a:solidFill>
                          <a:effectLst/>
                          <a:latin typeface="Arial" panose="020B0604020202020204" pitchFamily="34" charset="0"/>
                          <a:ea typeface="+mn-ea"/>
                          <a:cs typeface="Arial" panose="020B0604020202020204" pitchFamily="34" charset="0"/>
                        </a:rPr>
                        <a:t>(Continued)</a:t>
                      </a:r>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064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 coastal research project completed per annum (Phase 3 Coastal Vulnerability study)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planned milestone for the period of under review.</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Received and discussed the DEA-CSIR Coastal Vulnerability Phase 3 Estuaries report on   forwarded on the progress made</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Received and discussed the DEA-CSIR Coastal  LiDAR report on   forwarded on the progress made</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Meeting with CSIR to discuss the progress on the estuaries report, LiDAR and Oil spill progress in refining coastal vulnerability study outputs </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Inshore Northern Cape Rocky Shore Intertidal Survey planned and undertaken.</a:t>
                      </a:r>
                    </a:p>
                    <a:p>
                      <a:r>
                        <a:rPr lang="en-ZA" sz="1200" kern="1200" dirty="0" smtClean="0">
                          <a:solidFill>
                            <a:schemeClr val="tx1"/>
                          </a:solidFill>
                          <a:effectLst/>
                          <a:latin typeface="Arial" panose="020B0604020202020204" pitchFamily="34" charset="0"/>
                          <a:ea typeface="+mn-ea"/>
                          <a:cs typeface="Arial" panose="020B0604020202020204" pitchFamily="34" charset="0"/>
                        </a:rPr>
                        <a:t>Inshore Eastern Cape Rocky Shore Intertidal Survey planned and undertaken in </a:t>
                      </a:r>
                      <a:r>
                        <a:rPr lang="en-ZA" sz="1200" kern="1200" dirty="0" err="1" smtClean="0">
                          <a:solidFill>
                            <a:schemeClr val="tx1"/>
                          </a:solidFill>
                          <a:effectLst/>
                          <a:latin typeface="Arial" panose="020B0604020202020204" pitchFamily="34" charset="0"/>
                          <a:ea typeface="+mn-ea"/>
                          <a:cs typeface="Arial" panose="020B0604020202020204" pitchFamily="34" charset="0"/>
                        </a:rPr>
                        <a:t>Dwesa-Cwebe</a:t>
                      </a:r>
                      <a:r>
                        <a:rPr lang="en-ZA" sz="1200" kern="1200" dirty="0" smtClean="0">
                          <a:solidFill>
                            <a:schemeClr val="tx1"/>
                          </a:solidFill>
                          <a:effectLst/>
                          <a:latin typeface="Arial" panose="020B0604020202020204" pitchFamily="34" charset="0"/>
                          <a:ea typeface="+mn-ea"/>
                          <a:cs typeface="Arial" panose="020B0604020202020204" pitchFamily="34" charset="0"/>
                        </a:rPr>
                        <a:t> MPA and Port St Johns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9060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relief voyages to remote stations (Antarctica and Islands)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relief voyages per annum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Relief Voyage to Antarctica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research voyages to Antarctica, Marion and Gough islands were undertaken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14179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925212276"/>
              </p:ext>
            </p:extLst>
          </p:nvPr>
        </p:nvGraphicFramePr>
        <p:xfrm>
          <a:off x="183777" y="838200"/>
          <a:ext cx="8839199" cy="4944216"/>
        </p:xfrm>
        <a:graphic>
          <a:graphicData uri="http://schemas.openxmlformats.org/drawingml/2006/table">
            <a:tbl>
              <a:tblPr/>
              <a:tblGrid>
                <a:gridCol w="1601304"/>
                <a:gridCol w="1370496"/>
                <a:gridCol w="1319695"/>
                <a:gridCol w="890104"/>
                <a:gridCol w="3657600"/>
              </a:tblGrid>
              <a:tr h="330888">
                <a:tc gridSpan="5">
                  <a:txBody>
                    <a:bodyPr/>
                    <a:lstStyle/>
                    <a:p>
                      <a:pPr algn="l">
                        <a:spcAft>
                          <a:spcPts val="0"/>
                        </a:spcAft>
                      </a:pPr>
                      <a:r>
                        <a:rPr lang="en-ZA" sz="1400" b="1" dirty="0" smtClean="0">
                          <a:effectLst/>
                          <a:latin typeface="+mn-lt"/>
                          <a:cs typeface="Arial" panose="020B0604020202020204" pitchFamily="34" charset="0"/>
                        </a:rPr>
                        <a:t>Strategic Objective: </a:t>
                      </a:r>
                      <a:r>
                        <a:rPr lang="en-ZA" sz="1400" b="1" kern="1200" dirty="0" smtClean="0">
                          <a:solidFill>
                            <a:schemeClr val="tx1"/>
                          </a:solidFill>
                          <a:effectLst/>
                          <a:latin typeface="+mn-lt"/>
                          <a:ea typeface="+mn-ea"/>
                          <a:cs typeface="+mn-cs"/>
                        </a:rPr>
                        <a:t>Efficient and effective Information Technology systems</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expenditure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72%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77%  (4566  726/ 594 3297)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expenditure on affirmative procurement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83% expenditure on BEE  (689 998 537/ 830 660 293)</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6136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Value focused funding and resourcing (leveraged public and private sector  investments)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Financial value of resources</a:t>
                      </a:r>
                    </a:p>
                    <a:p>
                      <a:r>
                        <a:rPr lang="en-ZA" sz="1200" kern="1200" dirty="0" smtClean="0">
                          <a:solidFill>
                            <a:schemeClr val="tx1"/>
                          </a:solidFill>
                          <a:effectLst/>
                          <a:latin typeface="Arial" panose="020B0604020202020204" pitchFamily="34" charset="0"/>
                          <a:ea typeface="+mn-ea"/>
                          <a:cs typeface="Arial" panose="020B0604020202020204" pitchFamily="34" charset="0"/>
                        </a:rPr>
                        <a:t>raised from international donors</a:t>
                      </a:r>
                    </a:p>
                    <a:p>
                      <a:r>
                        <a:rPr lang="en-ZA" sz="1200" kern="1200" dirty="0" smtClean="0">
                          <a:solidFill>
                            <a:schemeClr val="tx1"/>
                          </a:solidFill>
                          <a:effectLst/>
                          <a:latin typeface="Arial" panose="020B0604020202020204" pitchFamily="34" charset="0"/>
                          <a:ea typeface="+mn-ea"/>
                          <a:cs typeface="Arial" panose="020B0604020202020204" pitchFamily="34" charset="0"/>
                        </a:rPr>
                        <a:t>to support SA and African</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 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US$ 20 million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US $5million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US$ 88,701,985 Total resources mobilized </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investor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projects funded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project in the TFCA</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investment catalogue</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funded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Investment leads identified and negotiations 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Investment promotion sustained. Investment leads identified and negotiations are underway.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958992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404227487"/>
              </p:ext>
            </p:extLst>
          </p:nvPr>
        </p:nvGraphicFramePr>
        <p:xfrm>
          <a:off x="152401" y="762000"/>
          <a:ext cx="8839199" cy="5562600"/>
        </p:xfrm>
        <a:graphic>
          <a:graphicData uri="http://schemas.openxmlformats.org/drawingml/2006/table">
            <a:tbl>
              <a:tblPr/>
              <a:tblGrid>
                <a:gridCol w="1601304"/>
                <a:gridCol w="1370496"/>
                <a:gridCol w="1319695"/>
                <a:gridCol w="890104"/>
                <a:gridCol w="3657600"/>
              </a:tblGrid>
              <a:tr h="76200">
                <a:tc gridSpan="5">
                  <a:txBody>
                    <a:bodyPr/>
                    <a:lstStyle/>
                    <a:p>
                      <a:r>
                        <a:rPr lang="en-ZA" sz="1400" b="1" i="0" kern="1200" dirty="0" smtClean="0">
                          <a:solidFill>
                            <a:schemeClr val="tx1"/>
                          </a:solidFill>
                          <a:effectLst/>
                          <a:latin typeface="Arial" panose="020B0604020202020204" pitchFamily="34" charset="0"/>
                          <a:ea typeface="+mn-ea"/>
                          <a:cs typeface="Arial" panose="020B0604020202020204" pitchFamily="34" charset="0"/>
                        </a:rPr>
                        <a:t>Strategic Objective: Ecosystems conserved, managed and sustainably used </a:t>
                      </a:r>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864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5156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Estuary Management Plans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 Additional Estuarine Management Plans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 draft EMPs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Service provider has been appointed to develop the Buffalo River EMP.</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Mossel</a:t>
                      </a:r>
                      <a:r>
                        <a:rPr lang="en-ZA" sz="1200" kern="1200" dirty="0" smtClean="0">
                          <a:solidFill>
                            <a:schemeClr val="tx1"/>
                          </a:solidFill>
                          <a:effectLst/>
                          <a:latin typeface="Arial" panose="020B0604020202020204" pitchFamily="34" charset="0"/>
                          <a:ea typeface="+mn-ea"/>
                          <a:cs typeface="Arial" panose="020B0604020202020204" pitchFamily="34" charset="0"/>
                        </a:rPr>
                        <a:t> Bay Municipality has advertised and appointed the service provider to develop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Hartenbos</a:t>
                      </a:r>
                      <a:r>
                        <a:rPr lang="en-ZA" sz="1200" kern="1200" dirty="0" smtClean="0">
                          <a:solidFill>
                            <a:schemeClr val="tx1"/>
                          </a:solidFill>
                          <a:effectLst/>
                          <a:latin typeface="Arial" panose="020B0604020202020204" pitchFamily="34" charset="0"/>
                          <a:ea typeface="+mn-ea"/>
                          <a:cs typeface="Arial" panose="020B0604020202020204" pitchFamily="34" charset="0"/>
                        </a:rPr>
                        <a:t> EMP</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Exclusive Economic Zone under Marine Protected Areas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4 287.532 sq.km (0.4% of EEZ) maintained as MPAs and MPA regulations developed for Public comment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21 Operation </a:t>
                      </a:r>
                      <a:r>
                        <a:rPr lang="en-ZA" sz="12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dirty="0" smtClean="0">
                          <a:solidFill>
                            <a:schemeClr val="tx1"/>
                          </a:solidFill>
                          <a:effectLst/>
                          <a:latin typeface="Arial" panose="020B0604020202020204" pitchFamily="34" charset="0"/>
                          <a:ea typeface="+mn-ea"/>
                          <a:cs typeface="Arial" panose="020B0604020202020204" pitchFamily="34" charset="0"/>
                        </a:rPr>
                        <a:t> MPA draft regulations finalized vetted by Legal Services. The draft regulations have been submitted to the Minister to approve gazetting for public comments (EDMS: 149473).</a:t>
                      </a:r>
                    </a:p>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meetings for updating provincial departments have been planned: Meeting with the Northern Cape Province organs of state was held on the 10/12/2015. </a:t>
                      </a:r>
                    </a:p>
                    <a:p>
                      <a:pPr marL="171450" lvl="0" indent="-171450">
                        <a:buFont typeface="Arial" panose="020B0604020202020204" pitchFamily="34" charset="0"/>
                        <a:buChar char="•"/>
                      </a:pPr>
                      <a:r>
                        <a:rPr lang="en-ZA" sz="1200" kern="1200" dirty="0" err="1" smtClean="0">
                          <a:solidFill>
                            <a:schemeClr val="tx1"/>
                          </a:solidFill>
                          <a:effectLst/>
                          <a:latin typeface="Arial" panose="020B0604020202020204" pitchFamily="34" charset="0"/>
                          <a:ea typeface="+mn-ea"/>
                          <a:cs typeface="Arial" panose="020B0604020202020204" pitchFamily="34" charset="0"/>
                        </a:rPr>
                        <a:t>Addo</a:t>
                      </a:r>
                      <a:r>
                        <a:rPr lang="en-ZA" sz="1200" kern="1200" dirty="0" smtClean="0">
                          <a:solidFill>
                            <a:schemeClr val="tx1"/>
                          </a:solidFill>
                          <a:effectLst/>
                          <a:latin typeface="Arial" panose="020B0604020202020204" pitchFamily="34" charset="0"/>
                          <a:ea typeface="+mn-ea"/>
                          <a:cs typeface="Arial" panose="020B0604020202020204" pitchFamily="34" charset="0"/>
                        </a:rPr>
                        <a:t> MPA submission included to Operation </a:t>
                      </a:r>
                      <a:r>
                        <a:rPr lang="en-ZA" sz="1200" kern="1200" dirty="0" err="1" smtClean="0">
                          <a:solidFill>
                            <a:schemeClr val="tx1"/>
                          </a:solidFill>
                          <a:effectLst/>
                          <a:latin typeface="Arial" panose="020B0604020202020204" pitchFamily="34" charset="0"/>
                          <a:ea typeface="+mn-ea"/>
                          <a:cs typeface="Arial" panose="020B0604020202020204" pitchFamily="34" charset="0"/>
                        </a:rPr>
                        <a:t>Phakisa</a:t>
                      </a:r>
                      <a:r>
                        <a:rPr lang="en-ZA" sz="1200" kern="1200" dirty="0" smtClean="0">
                          <a:solidFill>
                            <a:schemeClr val="tx1"/>
                          </a:solidFill>
                          <a:effectLst/>
                          <a:latin typeface="Arial" panose="020B0604020202020204" pitchFamily="34" charset="0"/>
                          <a:ea typeface="+mn-ea"/>
                          <a:cs typeface="Arial" panose="020B0604020202020204" pitchFamily="34" charset="0"/>
                        </a:rPr>
                        <a:t> MPA submission and has been submitted to the Minister.</a:t>
                      </a:r>
                    </a:p>
                    <a:p>
                      <a:pPr marL="171450" lvl="0" indent="-171450">
                        <a:buFont typeface="Arial" panose="020B0604020202020204" pitchFamily="34" charset="0"/>
                        <a:buChar char="•"/>
                      </a:pPr>
                      <a:r>
                        <a:rPr lang="en-ZA" sz="1200" kern="1200" dirty="0" err="1" smtClean="0">
                          <a:solidFill>
                            <a:schemeClr val="tx1"/>
                          </a:solidFill>
                          <a:effectLst/>
                          <a:latin typeface="Arial" panose="020B0604020202020204" pitchFamily="34" charset="0"/>
                          <a:ea typeface="+mn-ea"/>
                          <a:cs typeface="Arial" panose="020B0604020202020204" pitchFamily="34" charset="0"/>
                        </a:rPr>
                        <a:t>Dwesa-Cwebe</a:t>
                      </a:r>
                      <a:r>
                        <a:rPr lang="en-ZA" sz="1200" kern="1200" dirty="0" smtClean="0">
                          <a:solidFill>
                            <a:schemeClr val="tx1"/>
                          </a:solidFill>
                          <a:effectLst/>
                          <a:latin typeface="Arial" panose="020B0604020202020204" pitchFamily="34" charset="0"/>
                          <a:ea typeface="+mn-ea"/>
                          <a:cs typeface="Arial" panose="020B0604020202020204" pitchFamily="34" charset="0"/>
                        </a:rPr>
                        <a:t> MPA gazette finalised regulations came to effect on 01 December 2015.</a:t>
                      </a:r>
                    </a:p>
                    <a:p>
                      <a:pPr marL="171450" lvl="0" indent="-171450">
                        <a:buFont typeface="Arial" panose="020B0604020202020204" pitchFamily="34" charset="0"/>
                        <a:buChar char="•"/>
                      </a:pPr>
                      <a:r>
                        <a:rPr lang="en-ZA" sz="1200" kern="1200" dirty="0" err="1" smtClean="0">
                          <a:solidFill>
                            <a:schemeClr val="tx1"/>
                          </a:solidFill>
                          <a:effectLst/>
                          <a:latin typeface="Arial" panose="020B0604020202020204" pitchFamily="34" charset="0"/>
                          <a:ea typeface="+mn-ea"/>
                          <a:cs typeface="Arial" panose="020B0604020202020204" pitchFamily="34" charset="0"/>
                        </a:rPr>
                        <a:t>Tsitsikamma</a:t>
                      </a:r>
                      <a:r>
                        <a:rPr lang="en-ZA" sz="1200" kern="1200" dirty="0" smtClean="0">
                          <a:solidFill>
                            <a:schemeClr val="tx1"/>
                          </a:solidFill>
                          <a:effectLst/>
                          <a:latin typeface="Arial" panose="020B0604020202020204" pitchFamily="34" charset="0"/>
                          <a:ea typeface="+mn-ea"/>
                          <a:cs typeface="Arial" panose="020B0604020202020204" pitchFamily="34" charset="0"/>
                        </a:rPr>
                        <a:t> MPA draft regulations published for public comments. </a:t>
                      </a:r>
                    </a:p>
                    <a:p>
                      <a:pPr marL="17145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Media advert for </a:t>
                      </a:r>
                      <a:r>
                        <a:rPr lang="en-ZA" sz="1200" kern="1200" dirty="0" err="1" smtClean="0">
                          <a:solidFill>
                            <a:schemeClr val="tx1"/>
                          </a:solidFill>
                          <a:effectLst/>
                          <a:latin typeface="Arial" panose="020B0604020202020204" pitchFamily="34" charset="0"/>
                          <a:ea typeface="+mn-ea"/>
                          <a:cs typeface="Arial" panose="020B0604020202020204" pitchFamily="34" charset="0"/>
                        </a:rPr>
                        <a:t>Tsitsikamma</a:t>
                      </a:r>
                      <a:r>
                        <a:rPr lang="en-ZA" sz="1200" kern="1200" dirty="0" smtClean="0">
                          <a:solidFill>
                            <a:schemeClr val="tx1"/>
                          </a:solidFill>
                          <a:effectLst/>
                          <a:latin typeface="Arial" panose="020B0604020202020204" pitchFamily="34" charset="0"/>
                          <a:ea typeface="+mn-ea"/>
                          <a:cs typeface="Arial" panose="020B0604020202020204" pitchFamily="34" charset="0"/>
                        </a:rPr>
                        <a:t> MPA has been advertised for public comments as per NEMPAA requirements in 4 newspapers and on DEA website.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222541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433885297"/>
              </p:ext>
            </p:extLst>
          </p:nvPr>
        </p:nvGraphicFramePr>
        <p:xfrm>
          <a:off x="152401" y="762000"/>
          <a:ext cx="8839199" cy="4361688"/>
        </p:xfrm>
        <a:graphic>
          <a:graphicData uri="http://schemas.openxmlformats.org/drawingml/2006/table">
            <a:tbl>
              <a:tblPr/>
              <a:tblGrid>
                <a:gridCol w="1601304"/>
                <a:gridCol w="1370496"/>
                <a:gridCol w="1319695"/>
                <a:gridCol w="890104"/>
                <a:gridCol w="3657600"/>
              </a:tblGrid>
              <a:tr h="315649">
                <a:tc gridSpan="5">
                  <a:txBody>
                    <a:bodyPr/>
                    <a:lstStyle/>
                    <a:p>
                      <a:r>
                        <a:rPr lang="en-ZA" sz="1400" b="1" i="0" kern="1200" dirty="0" smtClean="0">
                          <a:solidFill>
                            <a:schemeClr val="tx1"/>
                          </a:solidFill>
                          <a:effectLst/>
                          <a:latin typeface="Arial" panose="020B0604020202020204" pitchFamily="34" charset="0"/>
                          <a:ea typeface="+mn-ea"/>
                          <a:cs typeface="Arial" panose="020B0604020202020204" pitchFamily="34" charset="0"/>
                        </a:rPr>
                        <a:t>Strategic Objective: Enhanced sector monitoring and evaluation </a:t>
                      </a:r>
                      <a:endParaRPr lang="en-ZA" sz="1400" b="1" i="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6743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State of Environment report on Oceans and Coasts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Annual report card on key Ocean and coasts indicators  complied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outline of the State of the Oceans and Coastal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Contents’ themes identified and chapter outline for the Draft State of Oceans Report/Report Card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 Monitoring and evaluation programme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Oceans &amp; Coasts Water Quality Monitoring Programme developed and piloted in Port St Johns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Programme piloted in Port St Johns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service level agreement for the Pilot of water quality monitoring in Port St Johns was signed in October 2015.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Monitoring has commenced and 4 bi-monthly analytical reports have been obtained as per the service level agreement (reports are for the months of October and November 2015).</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Reports seem to indicate that water quality is in a good state except for litter at Second Beach.</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latin typeface="Arial" panose="020B0604020202020204" pitchFamily="34" charset="0"/>
                <a:cs typeface="Arial" panose="020B0604020202020204" pitchFamily="34" charset="0"/>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 xmlns:p14="http://schemas.microsoft.com/office/powerpoint/2010/main" val="2601253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52400"/>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3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3251803429"/>
              </p:ext>
            </p:extLst>
          </p:nvPr>
        </p:nvGraphicFramePr>
        <p:xfrm>
          <a:off x="304800" y="881395"/>
          <a:ext cx="8534400" cy="914400"/>
        </p:xfrm>
        <a:graphic>
          <a:graphicData uri="http://schemas.openxmlformats.org/drawingml/2006/table">
            <a:tbl>
              <a:tblPr/>
              <a:tblGrid>
                <a:gridCol w="2526293"/>
                <a:gridCol w="2169415"/>
                <a:gridCol w="2031407"/>
                <a:gridCol w="1807285"/>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90% (19/21)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10% (2/21)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1794399762"/>
              </p:ext>
            </p:extLst>
          </p:nvPr>
        </p:nvGraphicFramePr>
        <p:xfrm>
          <a:off x="269418" y="2016492"/>
          <a:ext cx="8645981" cy="3850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84038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ZA" altLang="en-US" dirty="0">
                <a:solidFill>
                  <a:schemeClr val="bg1"/>
                </a:solidFill>
              </a:rPr>
              <a:t>PROGRAMME 4: CLIMATE CHANGE AND AIR QUALITY</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43</a:t>
            </a:fld>
            <a:endParaRPr lang="en-US" altLang="en-US"/>
          </a:p>
        </p:txBody>
      </p:sp>
    </p:spTree>
    <p:extLst>
      <p:ext uri="{BB962C8B-B14F-4D97-AF65-F5344CB8AC3E}">
        <p14:creationId xmlns="" xmlns:p14="http://schemas.microsoft.com/office/powerpoint/2010/main" val="93518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473215682"/>
              </p:ext>
            </p:extLst>
          </p:nvPr>
        </p:nvGraphicFramePr>
        <p:xfrm>
          <a:off x="152401" y="762000"/>
          <a:ext cx="8839199" cy="5334000"/>
        </p:xfrm>
        <a:graphic>
          <a:graphicData uri="http://schemas.openxmlformats.org/drawingml/2006/table">
            <a:tbl>
              <a:tblPr/>
              <a:tblGrid>
                <a:gridCol w="1601304"/>
                <a:gridCol w="1370496"/>
                <a:gridCol w="1319695"/>
                <a:gridCol w="890104"/>
                <a:gridCol w="3657600"/>
              </a:tblGrid>
              <a:tr h="315649">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 (continued) </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95089">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Regulatory Framework and tools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Discussion document for the National Climate Change Response Bill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on the discussion document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•Legal services and the Environmental Advisory Services were consulted to obtain inputs on the draft discussion document and TOR for legislative drafter. </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Climate Change Bill discussion document will also be discussed at the DEA Legislative Matters meeting scheduled for 18 January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78182">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for Climate Services developed and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for Climate Services finalised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Rene the NFCS draft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lvl="0"/>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consultations done through Adaptation Technical Working Group and focused  consultations were done with key input drivers in the  South African Weather Services, CSIR and Eskom</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05000">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Local Government Climate Change Adaptation Programme implemented </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Lets’ Respond Toolkit rolled out in 40 Municipalities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Roll out of Lets Respond Toolkit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 Roll out of Lets Respond Toolkit done  as follows: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•25 municipalities in 5 districts in Limpopo Province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Municipalities in the Free State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Municipalities in the Eastern Cape. </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Lets’ Respond Toolkit rolled out in  66 of 40 Municipalities.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684493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936264240"/>
              </p:ext>
            </p:extLst>
          </p:nvPr>
        </p:nvGraphicFramePr>
        <p:xfrm>
          <a:off x="152401" y="762000"/>
          <a:ext cx="8839199" cy="4800600"/>
        </p:xfrm>
        <a:graphic>
          <a:graphicData uri="http://schemas.openxmlformats.org/drawingml/2006/table">
            <a:tbl>
              <a:tblPr/>
              <a:tblGrid>
                <a:gridCol w="1601304"/>
                <a:gridCol w="1370496"/>
                <a:gridCol w="1319695"/>
                <a:gridCol w="890104"/>
                <a:gridCol w="3657600"/>
              </a:tblGrid>
              <a:tr h="345241">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 (continued) </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0088">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55046">
                <a:tc rowSpan="2">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Local Government Climate Change Adaptation Programme implemented </a:t>
                      </a:r>
                    </a:p>
                    <a:p>
                      <a:pPr marL="0" algn="just"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Resilient Cities programme</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 Resilient Cites Programme of action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•Activities to support cities forum and cities activities on climate change adaptation</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•Regional Congress on Local Government Climate Change solutions for Cities addressing CC integration in Cities.  attended on 14-16 October and DEA presented </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done through Technical Working Group and Intergovernmental Committee on Climate Change meetings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800225">
                <a:tc vMerge="1">
                  <a:txBody>
                    <a:bodyPr/>
                    <a:lstStyle/>
                    <a:p>
                      <a:pPr marL="0" algn="just"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Provincial Climate change</a:t>
                      </a:r>
                    </a:p>
                    <a:p>
                      <a:r>
                        <a:rPr lang="en-ZA" sz="1200" kern="1200" dirty="0" smtClean="0">
                          <a:solidFill>
                            <a:schemeClr val="tx1"/>
                          </a:solidFill>
                          <a:effectLst/>
                          <a:latin typeface="Arial" panose="020B0604020202020204" pitchFamily="34" charset="0"/>
                          <a:ea typeface="+mn-ea"/>
                          <a:cs typeface="Arial" panose="020B0604020202020204" pitchFamily="34" charset="0"/>
                        </a:rPr>
                        <a:t>adaptation response</a:t>
                      </a:r>
                    </a:p>
                    <a:p>
                      <a:r>
                        <a:rPr lang="en-ZA" sz="1200" kern="1200" dirty="0" smtClean="0">
                          <a:solidFill>
                            <a:schemeClr val="tx1"/>
                          </a:solidFill>
                          <a:effectLst/>
                          <a:latin typeface="Arial" panose="020B0604020202020204" pitchFamily="34" charset="0"/>
                          <a:ea typeface="+mn-ea"/>
                          <a:cs typeface="Arial" panose="020B0604020202020204" pitchFamily="34" charset="0"/>
                        </a:rPr>
                        <a:t>strategies/ plans developed</a:t>
                      </a:r>
                    </a:p>
                    <a:p>
                      <a:r>
                        <a:rPr lang="en-ZA" sz="1200" kern="1200" dirty="0" smtClean="0">
                          <a:solidFill>
                            <a:schemeClr val="tx1"/>
                          </a:solidFill>
                          <a:effectLst/>
                          <a:latin typeface="Arial" panose="020B0604020202020204" pitchFamily="34" charset="0"/>
                          <a:ea typeface="+mn-ea"/>
                          <a:cs typeface="Arial" panose="020B0604020202020204" pitchFamily="34" charset="0"/>
                        </a:rPr>
                        <a:t>(Limpopo; Mpumalanga &amp;</a:t>
                      </a:r>
                    </a:p>
                    <a:p>
                      <a:r>
                        <a:rPr lang="en-ZA" sz="1200" kern="1200" dirty="0" smtClean="0">
                          <a:solidFill>
                            <a:schemeClr val="tx1"/>
                          </a:solidFill>
                          <a:effectLst/>
                          <a:latin typeface="Arial" panose="020B0604020202020204" pitchFamily="34" charset="0"/>
                          <a:ea typeface="+mn-ea"/>
                          <a:cs typeface="Arial" panose="020B0604020202020204" pitchFamily="34" charset="0"/>
                        </a:rPr>
                        <a:t>North west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facilitated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15000"/>
                        </a:lnSpc>
                        <a:spcAft>
                          <a:spcPts val="0"/>
                        </a:spcAft>
                        <a:buFont typeface="Arial" panose="020B0604020202020204" pitchFamily="34" charset="0"/>
                        <a:buChar cha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conducted in three prioritised provinces of Limpopo; Mpumalanga and North West to finalise the provincial adaptation strategies/ response plans. </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•These stakeholder consultations were sector oriented and producing specific sector reports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299369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031147550"/>
              </p:ext>
            </p:extLst>
          </p:nvPr>
        </p:nvGraphicFramePr>
        <p:xfrm>
          <a:off x="152401" y="838200"/>
          <a:ext cx="8839199" cy="4495800"/>
        </p:xfrm>
        <a:graphic>
          <a:graphicData uri="http://schemas.openxmlformats.org/drawingml/2006/table">
            <a:tbl>
              <a:tblPr/>
              <a:tblGrid>
                <a:gridCol w="1601304"/>
                <a:gridCol w="1370496"/>
                <a:gridCol w="1319695"/>
                <a:gridCol w="890104"/>
                <a:gridCol w="3657600"/>
              </a:tblGrid>
              <a:tr h="340309">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 (continued) </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90085">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23432">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a:t>
                      </a:r>
                    </a:p>
                    <a:p>
                      <a:r>
                        <a:rPr lang="en-ZA" sz="1200" kern="1200" dirty="0" smtClean="0">
                          <a:solidFill>
                            <a:schemeClr val="tx1"/>
                          </a:solidFill>
                          <a:effectLst/>
                          <a:latin typeface="Arial" panose="020B0604020202020204" pitchFamily="34" charset="0"/>
                          <a:ea typeface="+mn-ea"/>
                          <a:cs typeface="Arial" panose="020B0604020202020204" pitchFamily="34" charset="0"/>
                        </a:rPr>
                        <a:t>mitigation potential</a:t>
                      </a:r>
                    </a:p>
                    <a:p>
                      <a:r>
                        <a:rPr lang="en-ZA" sz="1200" kern="1200" dirty="0" smtClean="0">
                          <a:solidFill>
                            <a:schemeClr val="tx1"/>
                          </a:solidFill>
                          <a:effectLst/>
                          <a:latin typeface="Arial" panose="020B0604020202020204" pitchFamily="34" charset="0"/>
                          <a:ea typeface="+mn-ea"/>
                          <a:cs typeface="Arial" panose="020B0604020202020204" pitchFamily="34" charset="0"/>
                        </a:rPr>
                        <a:t>and impact studies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Phase 1 National Carbon</a:t>
                      </a:r>
                    </a:p>
                    <a:p>
                      <a:r>
                        <a:rPr lang="en-ZA" sz="1200" kern="1200" dirty="0" smtClean="0">
                          <a:solidFill>
                            <a:schemeClr val="tx1"/>
                          </a:solidFill>
                          <a:effectLst/>
                          <a:latin typeface="Arial" panose="020B0604020202020204" pitchFamily="34" charset="0"/>
                          <a:ea typeface="+mn-ea"/>
                          <a:cs typeface="Arial" panose="020B0604020202020204" pitchFamily="34" charset="0"/>
                        </a:rPr>
                        <a:t>Sinks Atlas finalised</a:t>
                      </a:r>
                    </a:p>
                    <a:p>
                      <a:r>
                        <a:rPr lang="en-ZA" sz="1200" kern="1200" dirty="0" smtClean="0">
                          <a:solidFill>
                            <a:schemeClr val="tx1"/>
                          </a:solidFill>
                          <a:effectLst/>
                          <a:latin typeface="Arial" panose="020B0604020202020204" pitchFamily="34" charset="0"/>
                          <a:ea typeface="+mn-ea"/>
                          <a:cs typeface="Arial" panose="020B0604020202020204" pitchFamily="34" charset="0"/>
                        </a:rPr>
                        <a:t>Mitigation potential analysis</a:t>
                      </a:r>
                    </a:p>
                    <a:p>
                      <a:r>
                        <a:rPr lang="en-ZA" sz="1200" kern="1200" dirty="0" smtClean="0">
                          <a:solidFill>
                            <a:schemeClr val="tx1"/>
                          </a:solidFill>
                          <a:effectLst/>
                          <a:latin typeface="Arial" panose="020B0604020202020204" pitchFamily="34" charset="0"/>
                          <a:ea typeface="+mn-ea"/>
                          <a:cs typeface="Arial" panose="020B0604020202020204" pitchFamily="34" charset="0"/>
                        </a:rPr>
                        <a:t>updated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Draft report Phase 1 National Carbon Sinks Atlas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Draft sinks atlas has been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64636">
                <a:tc vMerge="1">
                  <a:txBody>
                    <a:bodyPr/>
                    <a:lstStyle/>
                    <a:p>
                      <a:pPr marL="0" algn="just"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Data collection and analysis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just">
                        <a:lnSpc>
                          <a:spcPct val="115000"/>
                        </a:lnSpc>
                        <a:spcAft>
                          <a:spcPts val="0"/>
                        </a:spcAft>
                        <a:buFont typeface="Arial" panose="020B0604020202020204" pitchFamily="34" charset="0"/>
                        <a:buChar char="•"/>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GHG MPA model:</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-Data collection initiated and inception report finalised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57733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Change Response</a:t>
                      </a:r>
                    </a:p>
                    <a:p>
                      <a:r>
                        <a:rPr lang="en-ZA" sz="1200" kern="1200" dirty="0" smtClean="0">
                          <a:solidFill>
                            <a:schemeClr val="tx1"/>
                          </a:solidFill>
                          <a:effectLst/>
                          <a:latin typeface="Arial" panose="020B0604020202020204" pitchFamily="34" charset="0"/>
                          <a:ea typeface="+mn-ea"/>
                          <a:cs typeface="Arial" panose="020B0604020202020204" pitchFamily="34" charset="0"/>
                        </a:rPr>
                        <a:t>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Interventions implemented:</a:t>
                      </a:r>
                    </a:p>
                    <a:p>
                      <a:r>
                        <a:rPr lang="en-ZA" sz="1200" kern="1200" dirty="0" smtClean="0">
                          <a:solidFill>
                            <a:schemeClr val="tx1"/>
                          </a:solidFill>
                          <a:effectLst/>
                          <a:latin typeface="Arial" panose="020B0604020202020204" pitchFamily="34" charset="0"/>
                          <a:ea typeface="+mn-ea"/>
                          <a:cs typeface="Arial" panose="020B0604020202020204" pitchFamily="34" charset="0"/>
                        </a:rPr>
                        <a:t>TORs for updating DEROs,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Carbon Budgets (2021 – 2025</a:t>
                      </a:r>
                    </a:p>
                    <a:p>
                      <a:r>
                        <a:rPr lang="en-ZA" sz="1200" kern="1200" dirty="0" smtClean="0">
                          <a:solidFill>
                            <a:schemeClr val="tx1"/>
                          </a:solidFill>
                          <a:effectLst/>
                          <a:latin typeface="Arial" panose="020B0604020202020204" pitchFamily="34" charset="0"/>
                          <a:ea typeface="+mn-ea"/>
                          <a:cs typeface="Arial" panose="020B0604020202020204" pitchFamily="34" charset="0"/>
                        </a:rPr>
                        <a:t>&amp; 2026 – 2030)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No milestone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958294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605200380"/>
              </p:ext>
            </p:extLst>
          </p:nvPr>
        </p:nvGraphicFramePr>
        <p:xfrm>
          <a:off x="152400" y="627321"/>
          <a:ext cx="8839199" cy="5683622"/>
        </p:xfrm>
        <a:graphic>
          <a:graphicData uri="http://schemas.openxmlformats.org/drawingml/2006/table">
            <a:tbl>
              <a:tblPr/>
              <a:tblGrid>
                <a:gridCol w="1601304"/>
                <a:gridCol w="1370496"/>
                <a:gridCol w="1319695"/>
                <a:gridCol w="890104"/>
                <a:gridCol w="3657600"/>
              </a:tblGrid>
              <a:tr h="315649">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baseline="0" dirty="0" smtClean="0">
                          <a:effectLst/>
                          <a:latin typeface="Arial" panose="020B0604020202020204" pitchFamily="34" charset="0"/>
                          <a:cs typeface="Arial" panose="020B0604020202020204" pitchFamily="34" charset="0"/>
                        </a:rPr>
                        <a:t> </a:t>
                      </a:r>
                      <a:r>
                        <a:rPr lang="en-ZA" sz="1400" b="1" kern="1200" dirty="0" smtClean="0">
                          <a:solidFill>
                            <a:schemeClr val="tx1"/>
                          </a:solidFill>
                          <a:effectLst/>
                          <a:latin typeface="Arial" panose="020B0604020202020204" pitchFamily="34" charset="0"/>
                          <a:ea typeface="+mn-ea"/>
                          <a:cs typeface="Arial" panose="020B0604020202020204" pitchFamily="34" charset="0"/>
                        </a:rPr>
                        <a:t>Threats to environmental quality and integrity managed (continued) </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9498">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Change Response</a:t>
                      </a:r>
                    </a:p>
                    <a:p>
                      <a:r>
                        <a:rPr lang="en-ZA" sz="1200" kern="1200" dirty="0" smtClean="0">
                          <a:solidFill>
                            <a:schemeClr val="tx1"/>
                          </a:solidFill>
                          <a:effectLst/>
                          <a:latin typeface="Arial" panose="020B0604020202020204" pitchFamily="34" charset="0"/>
                          <a:ea typeface="+mn-ea"/>
                          <a:cs typeface="Arial" panose="020B0604020202020204" pitchFamily="34" charset="0"/>
                        </a:rPr>
                        <a:t>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200" dirty="0" smtClean="0">
                          <a:effectLst/>
                          <a:latin typeface="Arial" panose="020B0604020202020204" pitchFamily="34" charset="0"/>
                          <a:ea typeface="Calibri" panose="020F0502020204030204" pitchFamily="34" charset="0"/>
                          <a:cs typeface="Arial" panose="020B0604020202020204" pitchFamily="34" charset="0"/>
                        </a:rPr>
                        <a:t>Approved Pollution prevention plans for carbon budgets ( 2016 - 2020) </a:t>
                      </a:r>
                    </a:p>
                    <a:p>
                      <a:pP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Processing of pollution prevention plans for c-budget companies within set timeframes (GHG 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•Carbon budgets have been allocated to 9 companies that have submitted sufficient data</a:t>
                      </a:r>
                    </a:p>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•Executive Authority approved the publication of the Draft Notice to declare GHG as Priority Pollutants and National Pollution Prevention Plans Regulations for final public comments. </a:t>
                      </a:r>
                    </a:p>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•The Draft Notice to declare GHG as Priority Pollutants and National Pollution Prevention Plans Regulations will be published in early 2016 since most of the stakeholders are not working in December month.</a:t>
                      </a:r>
                    </a:p>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•Draft PPP guidelines being consulted with stakeholders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quarterly Green Fund</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reports</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prepared (Green Fund</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implementation/coordination</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•Coordinate , monitor and report on  implementation of the National Green Fund;   Leverage private sector participation</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•One quarterly report prepared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Monitoring and evaluation of progress on were undertaken on several projects. Quarterly report developed from site visit reports. Quarterly MANCOM meeting not convened </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666599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697066960"/>
              </p:ext>
            </p:extLst>
          </p:nvPr>
        </p:nvGraphicFramePr>
        <p:xfrm>
          <a:off x="152401" y="762000"/>
          <a:ext cx="8839199" cy="5006966"/>
        </p:xfrm>
        <a:graphic>
          <a:graphicData uri="http://schemas.openxmlformats.org/drawingml/2006/table">
            <a:tbl>
              <a:tblPr/>
              <a:tblGrid>
                <a:gridCol w="1601304"/>
                <a:gridCol w="1370496"/>
                <a:gridCol w="1319695"/>
                <a:gridCol w="890104"/>
                <a:gridCol w="3657600"/>
              </a:tblGrid>
              <a:tr h="315649">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kern="1200" dirty="0" smtClean="0">
                          <a:solidFill>
                            <a:schemeClr val="tx1"/>
                          </a:solidFill>
                          <a:effectLst/>
                          <a:latin typeface="Arial" panose="020B0604020202020204" pitchFamily="34" charset="0"/>
                          <a:ea typeface="+mn-ea"/>
                          <a:cs typeface="Arial" panose="020B0604020202020204" pitchFamily="34" charset="0"/>
                        </a:rPr>
                        <a:t>: Negative impacts on health and wellbeing minimised</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5192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National adaptation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strategy developed</a:t>
                      </a:r>
                    </a:p>
                    <a:p>
                      <a:r>
                        <a:rPr lang="en-ZA" sz="1200" kern="1200" dirty="0" smtClean="0">
                          <a:solidFill>
                            <a:schemeClr val="tx1"/>
                          </a:solidFill>
                          <a:effectLst/>
                          <a:latin typeface="Arial" panose="020B0604020202020204" pitchFamily="34" charset="0"/>
                          <a:ea typeface="+mn-ea"/>
                          <a:cs typeface="Arial" panose="020B0604020202020204" pitchFamily="34" charset="0"/>
                        </a:rPr>
                        <a:t>and implementation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Draft National Climate</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Change Adaptation</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Strategy/Plan for South</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Africa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and the drafting process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lgn="just">
                        <a:lnSpc>
                          <a:spcPct val="100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Appointment of the service providers for development of the National Adaptation Strategy has been finalised</a:t>
                      </a:r>
                      <a:r>
                        <a:rPr lang="en-ZA" sz="1800" kern="1200" dirty="0" smtClean="0">
                          <a:solidFill>
                            <a:schemeClr val="tx1"/>
                          </a:solidFill>
                          <a:effectLst/>
                          <a:latin typeface="+mn-lt"/>
                          <a:ea typeface="+mn-ea"/>
                          <a:cs typeface="+mn-cs"/>
                        </a:rPr>
                        <a:t> </a:t>
                      </a: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Stakeholder consultation continues through Adaptation Technical Working Group .The Task team to provide NAS project advisory services has been appointed.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a:t>
                      </a:r>
                    </a:p>
                    <a:p>
                      <a:r>
                        <a:rPr lang="en-ZA" sz="1200" kern="1200" dirty="0" smtClean="0">
                          <a:solidFill>
                            <a:schemeClr val="tx1"/>
                          </a:solidFill>
                          <a:effectLst/>
                          <a:latin typeface="Arial" panose="020B0604020202020204" pitchFamily="34" charset="0"/>
                          <a:ea typeface="+mn-ea"/>
                          <a:cs typeface="Arial" panose="020B0604020202020204" pitchFamily="34" charset="0"/>
                        </a:rPr>
                        <a:t>adaptation plans</a:t>
                      </a:r>
                    </a:p>
                    <a:p>
                      <a:r>
                        <a:rPr lang="en-ZA" sz="1200" kern="1200" dirty="0" smtClean="0">
                          <a:solidFill>
                            <a:schemeClr val="tx1"/>
                          </a:solidFill>
                          <a:effectLst/>
                          <a:latin typeface="Arial" panose="020B0604020202020204" pitchFamily="34" charset="0"/>
                          <a:ea typeface="+mn-ea"/>
                          <a:cs typeface="Arial" panose="020B0604020202020204" pitchFamily="34" charset="0"/>
                        </a:rPr>
                        <a:t>finalised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5 Climate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Change Adaptation Sector</a:t>
                      </a:r>
                    </a:p>
                    <a:p>
                      <a:r>
                        <a:rPr lang="en-ZA" sz="1200" kern="1200" dirty="0" smtClean="0">
                          <a:solidFill>
                            <a:schemeClr val="tx1"/>
                          </a:solidFill>
                          <a:effectLst/>
                          <a:latin typeface="Arial" panose="020B0604020202020204" pitchFamily="34" charset="0"/>
                          <a:ea typeface="+mn-ea"/>
                          <a:cs typeface="Arial" panose="020B0604020202020204" pitchFamily="34" charset="0"/>
                        </a:rPr>
                        <a:t>plans facilitated:</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Agriculture</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Water</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Health</a:t>
                      </a:r>
                    </a:p>
                    <a:p>
                      <a:pPr lvl="0"/>
                      <a:r>
                        <a:rPr lang="en-ZA" sz="1200" kern="1200" dirty="0" smtClean="0">
                          <a:solidFill>
                            <a:schemeClr val="tx1"/>
                          </a:solidFill>
                          <a:effectLst/>
                          <a:latin typeface="Arial" panose="020B0604020202020204" pitchFamily="34" charset="0"/>
                          <a:ea typeface="+mn-ea"/>
                          <a:cs typeface="Arial" panose="020B0604020202020204" pitchFamily="34" charset="0"/>
                        </a:rPr>
                        <a:t>Rural Settlement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Biodiversity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Programme of action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•Participated in the Water Sector and Sanitation Policy Dialogue held on the 22-23 October 2015, reviewing areas requiring climate change integration and alignment. </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•Participated and provided inputs in the National Disaster Management Forum as part of CC adaptation information sharing and influencing disaster risk management processes </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•Continue to participate in the drought steering committee.</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•Participated in the national Climate Change and Health Steering Committee highlighting the health sector approaches to Climate change adaptation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83420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386567639"/>
              </p:ext>
            </p:extLst>
          </p:nvPr>
        </p:nvGraphicFramePr>
        <p:xfrm>
          <a:off x="152401" y="762000"/>
          <a:ext cx="8839199" cy="4571999"/>
        </p:xfrm>
        <a:graphic>
          <a:graphicData uri="http://schemas.openxmlformats.org/drawingml/2006/table">
            <a:tbl>
              <a:tblPr/>
              <a:tblGrid>
                <a:gridCol w="1601304"/>
                <a:gridCol w="1370496"/>
                <a:gridCol w="1319695"/>
                <a:gridCol w="890104"/>
                <a:gridCol w="3657600"/>
              </a:tblGrid>
              <a:tr h="331694">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kern="1200" dirty="0" smtClean="0">
                          <a:solidFill>
                            <a:schemeClr val="tx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72616">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38111">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Change Risk Analysis</a:t>
                      </a:r>
                    </a:p>
                    <a:p>
                      <a:r>
                        <a:rPr lang="en-ZA" sz="1200" kern="1200" dirty="0" smtClean="0">
                          <a:solidFill>
                            <a:schemeClr val="tx1"/>
                          </a:solidFill>
                          <a:effectLst/>
                          <a:latin typeface="Arial" panose="020B0604020202020204" pitchFamily="34" charset="0"/>
                          <a:ea typeface="+mn-ea"/>
                          <a:cs typeface="Arial" panose="020B0604020202020204" pitchFamily="34" charset="0"/>
                        </a:rPr>
                        <a:t>and Adaptation studies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Climate Change Risk</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Analysis for 2 provinces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Climate Change Risk Analysis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•Climate Risk and Vulnerability Assessment study was conducted in the two prioritised provinces of Free State and Northern Cape. The draft report for the risk analysis was developed </a:t>
                      </a: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929578">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Provincial Climate Change</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situational analysis and</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needs assessment (SANAS)</a:t>
                      </a:r>
                    </a:p>
                    <a:p>
                      <a:pPr algn="just">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Stakeholder consultations with 3 Provinces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•Implementation of SANAS recommendations was monitored and an   update report on SANAs drafted as part of the review. </a:t>
                      </a:r>
                    </a:p>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•Provinces were requested through cooperative governance platforms of Adaptation Technical Working Group (TWG) and IGCCC to provide regular updates on the implementation of SANAs recommendations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9626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100477141"/>
              </p:ext>
            </p:extLst>
          </p:nvPr>
        </p:nvGraphicFramePr>
        <p:xfrm>
          <a:off x="152401" y="735912"/>
          <a:ext cx="8839199" cy="5165016"/>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Value focused funding and resourcing (leveraged public and private sector  investments)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Biodiversity sector financing model</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Financing model for biodiversity sector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Policy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and institutional review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Servicer provider to undertake policy and institutional review appointed and service level agreement signed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DEA expansion plan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Framework document to programme managers prepared and circulated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framework document prepared and circulated to programme managers.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08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Adequate and appropriately skilled, transformed and diverse workforce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vacancy rate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Vacancy rate 7.7% (147*100/1897).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turnover rate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Turnover-rate 3.5% (58/1652*100)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implementation of PMDS policy framework</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95 % Compliance with contracting and assessment requirements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95% Compliance with submission of contracting and reporting requirements as per policy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Overall  97.7%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4049350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133560324"/>
              </p:ext>
            </p:extLst>
          </p:nvPr>
        </p:nvGraphicFramePr>
        <p:xfrm>
          <a:off x="152401" y="691453"/>
          <a:ext cx="8839199" cy="5379942"/>
        </p:xfrm>
        <a:graphic>
          <a:graphicData uri="http://schemas.openxmlformats.org/drawingml/2006/table">
            <a:tbl>
              <a:tblPr/>
              <a:tblGrid>
                <a:gridCol w="1601304"/>
                <a:gridCol w="1370496"/>
                <a:gridCol w="1319695"/>
                <a:gridCol w="890104"/>
                <a:gridCol w="3657600"/>
              </a:tblGrid>
              <a:tr h="375347">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kern="1200" dirty="0" smtClean="0">
                          <a:solidFill>
                            <a:schemeClr val="tx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271">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2566">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Improvement in the National Air Quality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Lekgotla Presentation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lvl="0" indent="0" algn="just" defTabSz="457200" rtl="0" eaLnBrk="1" fontAlgn="auto" latinLnBrk="0" hangingPunct="1">
                        <a:lnSpc>
                          <a:spcPct val="115000"/>
                        </a:lnSpc>
                        <a:spcBef>
                          <a:spcPts val="0"/>
                        </a:spcBef>
                        <a:spcAft>
                          <a:spcPts val="0"/>
                        </a:spcAft>
                        <a:buClrTx/>
                        <a:buSzTx/>
                        <a:buFont typeface="Symbol" panose="05050102010706020507" pitchFamily="18" charset="2"/>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NAQI of 0.79 has been presented with the 2015 State of Air Report at the Air Quality Governance Lekgotla</a:t>
                      </a:r>
                    </a:p>
                    <a:p>
                      <a:pPr marL="0" lvl="0" indent="0" algn="just">
                        <a:lnSpc>
                          <a:spcPct val="115000"/>
                        </a:lnSpc>
                        <a:spcAft>
                          <a:spcPts val="0"/>
                        </a:spcAft>
                        <a:buFont typeface="Symbol" panose="05050102010706020507" pitchFamily="18" charset="2"/>
                        <a:buNone/>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3696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monitoring stations reporting to SAAQIS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100 government owned air</a:t>
                      </a:r>
                    </a:p>
                    <a:p>
                      <a:r>
                        <a:rPr lang="en-ZA" sz="1200" kern="1200" dirty="0" smtClean="0">
                          <a:solidFill>
                            <a:schemeClr val="tx1"/>
                          </a:solidFill>
                          <a:effectLst/>
                          <a:latin typeface="Arial" panose="020B0604020202020204" pitchFamily="34" charset="0"/>
                          <a:ea typeface="+mn-ea"/>
                          <a:cs typeface="Arial" panose="020B0604020202020204" pitchFamily="34" charset="0"/>
                        </a:rPr>
                        <a:t>quality monitoring stations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reporting to SAAQIS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Facilitation of Reporting of network s to SAAQIS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136 stations (110 Government-owned station) reporting on SAAQIS. DEA and City of uMhlathuze in the process of finalizing data sharing agreements (3stations), a submission requesting DDG approval en-route [EDMS 148655], before Legal vetting can be initiated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13360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a:t>
                      </a:r>
                    </a:p>
                    <a:p>
                      <a:r>
                        <a:rPr lang="en-ZA" sz="1200" kern="1200" dirty="0" smtClean="0">
                          <a:solidFill>
                            <a:schemeClr val="tx1"/>
                          </a:solidFill>
                          <a:effectLst/>
                          <a:latin typeface="Arial" panose="020B0604020202020204" pitchFamily="34" charset="0"/>
                          <a:ea typeface="+mn-ea"/>
                          <a:cs typeface="Arial" panose="020B0604020202020204" pitchFamily="34" charset="0"/>
                        </a:rPr>
                        <a:t>monitoring stations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meeting minimum data</a:t>
                      </a:r>
                    </a:p>
                    <a:p>
                      <a:r>
                        <a:rPr lang="en-ZA" sz="1200" kern="1200" dirty="0" smtClean="0">
                          <a:solidFill>
                            <a:schemeClr val="tx1"/>
                          </a:solidFill>
                          <a:effectLst/>
                          <a:latin typeface="Arial" panose="020B0604020202020204" pitchFamily="34" charset="0"/>
                          <a:ea typeface="+mn-ea"/>
                          <a:cs typeface="Arial" panose="020B0604020202020204" pitchFamily="34" charset="0"/>
                        </a:rPr>
                        <a:t>requirements (80%</a:t>
                      </a:r>
                    </a:p>
                    <a:p>
                      <a:r>
                        <a:rPr lang="en-ZA" sz="1200" kern="1200" dirty="0" smtClean="0">
                          <a:solidFill>
                            <a:schemeClr val="tx1"/>
                          </a:solidFill>
                          <a:effectLst/>
                          <a:latin typeface="Arial" panose="020B0604020202020204" pitchFamily="34" charset="0"/>
                          <a:ea typeface="+mn-ea"/>
                          <a:cs typeface="Arial" panose="020B0604020202020204" pitchFamily="34" charset="0"/>
                        </a:rPr>
                        <a:t>data recovery)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40 air quality monitoring</a:t>
                      </a:r>
                    </a:p>
                    <a:p>
                      <a:r>
                        <a:rPr lang="en-ZA" sz="1200" kern="1200" dirty="0" smtClean="0">
                          <a:solidFill>
                            <a:schemeClr val="tx1"/>
                          </a:solidFill>
                          <a:effectLst/>
                          <a:latin typeface="Arial" panose="020B0604020202020204" pitchFamily="34" charset="0"/>
                          <a:ea typeface="+mn-ea"/>
                          <a:cs typeface="Arial" panose="020B0604020202020204" pitchFamily="34" charset="0"/>
                        </a:rPr>
                        <a:t>stations meeting a minimum</a:t>
                      </a:r>
                    </a:p>
                    <a:p>
                      <a:r>
                        <a:rPr lang="en-ZA" sz="1200" kern="1200" dirty="0" smtClean="0">
                          <a:solidFill>
                            <a:schemeClr val="tx1"/>
                          </a:solidFill>
                          <a:effectLst/>
                          <a:latin typeface="Arial" panose="020B0604020202020204" pitchFamily="34" charset="0"/>
                          <a:ea typeface="+mn-ea"/>
                          <a:cs typeface="Arial" panose="020B0604020202020204" pitchFamily="34" charset="0"/>
                        </a:rPr>
                        <a:t>of 80% data recovery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Present the draft programme to the WGII for adoption </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Finalise AQ monitoring programme to enable live reporting to SAAQIS</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Draft programme has been developed and will  be presented in WGII meeting scheduled for 26th January 2016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849851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27596560"/>
              </p:ext>
            </p:extLst>
          </p:nvPr>
        </p:nvGraphicFramePr>
        <p:xfrm>
          <a:off x="152401" y="762001"/>
          <a:ext cx="8839199" cy="4648200"/>
        </p:xfrm>
        <a:graphic>
          <a:graphicData uri="http://schemas.openxmlformats.org/drawingml/2006/table">
            <a:tbl>
              <a:tblPr/>
              <a:tblGrid>
                <a:gridCol w="1601304"/>
                <a:gridCol w="1370496"/>
                <a:gridCol w="1319695"/>
                <a:gridCol w="890104"/>
                <a:gridCol w="3657600"/>
              </a:tblGrid>
              <a:tr h="266086">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kern="1200" dirty="0" smtClean="0">
                          <a:solidFill>
                            <a:schemeClr val="tx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88001">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591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facilities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with Atmospheric</a:t>
                      </a:r>
                    </a:p>
                    <a:p>
                      <a:r>
                        <a:rPr lang="en-ZA" sz="1200" kern="1200" dirty="0" smtClean="0">
                          <a:solidFill>
                            <a:schemeClr val="tx1"/>
                          </a:solidFill>
                          <a:effectLst/>
                          <a:latin typeface="Arial" panose="020B0604020202020204" pitchFamily="34" charset="0"/>
                          <a:ea typeface="+mn-ea"/>
                          <a:cs typeface="Arial" panose="020B0604020202020204" pitchFamily="34" charset="0"/>
                        </a:rPr>
                        <a:t>Emission Licences</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reporting to the</a:t>
                      </a:r>
                    </a:p>
                    <a:p>
                      <a:r>
                        <a:rPr lang="en-ZA" sz="1200" kern="1200" dirty="0" smtClean="0">
                          <a:solidFill>
                            <a:schemeClr val="tx1"/>
                          </a:solidFill>
                          <a:effectLst/>
                          <a:latin typeface="Arial" panose="020B0604020202020204" pitchFamily="34" charset="0"/>
                          <a:ea typeface="+mn-ea"/>
                          <a:cs typeface="Arial" panose="020B0604020202020204" pitchFamily="34" charset="0"/>
                        </a:rPr>
                        <a:t>National Atmospheric</a:t>
                      </a:r>
                    </a:p>
                    <a:p>
                      <a:r>
                        <a:rPr lang="en-ZA" sz="1200" kern="1200" dirty="0" smtClean="0">
                          <a:solidFill>
                            <a:schemeClr val="tx1"/>
                          </a:solidFill>
                          <a:effectLst/>
                          <a:latin typeface="Arial" panose="020B0604020202020204" pitchFamily="34" charset="0"/>
                          <a:ea typeface="+mn-ea"/>
                          <a:cs typeface="Arial" panose="020B0604020202020204" pitchFamily="34" charset="0"/>
                        </a:rPr>
                        <a:t>Emissions Inventory</a:t>
                      </a:r>
                    </a:p>
                    <a:p>
                      <a:r>
                        <a:rPr lang="en-ZA" sz="1200" kern="1200" dirty="0" smtClean="0">
                          <a:solidFill>
                            <a:schemeClr val="tx1"/>
                          </a:solidFill>
                          <a:effectLst/>
                          <a:latin typeface="Arial" panose="020B0604020202020204" pitchFamily="34" charset="0"/>
                          <a:ea typeface="+mn-ea"/>
                          <a:cs typeface="Arial" panose="020B0604020202020204" pitchFamily="34" charset="0"/>
                        </a:rPr>
                        <a:t>System (NAEIS)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50% of facilities with AELs</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reporting to the NAEIS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Conduct QA/QC of draft national emission inventory based on the reported listed activities data.  • Update NAEIS Master List for 2016 reporting</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NAEIS Master List updated for 2016 reporting to 990 facilities. </a:t>
                      </a:r>
                    </a:p>
                    <a:p>
                      <a:r>
                        <a:rPr lang="en-ZA" sz="1200" kern="1200" dirty="0" smtClean="0">
                          <a:solidFill>
                            <a:schemeClr val="tx1"/>
                          </a:solidFill>
                          <a:effectLst/>
                          <a:latin typeface="Arial" panose="020B0604020202020204" pitchFamily="34" charset="0"/>
                          <a:ea typeface="+mn-ea"/>
                          <a:cs typeface="Arial" panose="020B0604020202020204" pitchFamily="34" charset="0"/>
                        </a:rPr>
                        <a:t>The 2014 NAEIS Compliance Report has been developed.</a:t>
                      </a:r>
                    </a:p>
                    <a:p>
                      <a:r>
                        <a:rPr lang="en-ZA" sz="1200" kern="1200" dirty="0" smtClean="0">
                          <a:solidFill>
                            <a:schemeClr val="tx1"/>
                          </a:solidFill>
                          <a:effectLst/>
                          <a:latin typeface="Arial" panose="020B0604020202020204" pitchFamily="34" charset="0"/>
                          <a:ea typeface="+mn-ea"/>
                          <a:cs typeface="Arial" panose="020B0604020202020204" pitchFamily="34" charset="0"/>
                        </a:rPr>
                        <a:t>DEA provided support to authorities during the auditing period. The following Provinces/Municipalities were supported:</a:t>
                      </a:r>
                    </a:p>
                    <a:p>
                      <a:r>
                        <a:rPr lang="en-ZA" sz="1200" kern="1200" dirty="0" smtClean="0">
                          <a:solidFill>
                            <a:schemeClr val="tx1"/>
                          </a:solidFill>
                          <a:effectLst/>
                          <a:latin typeface="Arial" panose="020B0604020202020204" pitchFamily="34" charset="0"/>
                          <a:ea typeface="+mn-ea"/>
                          <a:cs typeface="Arial" panose="020B0604020202020204" pitchFamily="34" charset="0"/>
                        </a:rPr>
                        <a:t>1.Western Cape</a:t>
                      </a:r>
                    </a:p>
                    <a:p>
                      <a:r>
                        <a:rPr lang="en-ZA" sz="1200" kern="1200" dirty="0" smtClean="0">
                          <a:solidFill>
                            <a:schemeClr val="tx1"/>
                          </a:solidFill>
                          <a:effectLst/>
                          <a:latin typeface="Arial" panose="020B0604020202020204" pitchFamily="34" charset="0"/>
                          <a:ea typeface="+mn-ea"/>
                          <a:cs typeface="Arial" panose="020B0604020202020204" pitchFamily="34" charset="0"/>
                        </a:rPr>
                        <a:t>2.GDARD</a:t>
                      </a:r>
                    </a:p>
                    <a:p>
                      <a:r>
                        <a:rPr lang="en-ZA" sz="1200" kern="1200" dirty="0" smtClean="0">
                          <a:solidFill>
                            <a:schemeClr val="tx1"/>
                          </a:solidFill>
                          <a:effectLst/>
                          <a:latin typeface="Arial" panose="020B0604020202020204" pitchFamily="34" charset="0"/>
                          <a:ea typeface="+mn-ea"/>
                          <a:cs typeface="Arial" panose="020B0604020202020204" pitchFamily="34" charset="0"/>
                        </a:rPr>
                        <a:t>3.Nkangala District Municipality</a:t>
                      </a:r>
                    </a:p>
                    <a:p>
                      <a:r>
                        <a:rPr lang="en-ZA" sz="1200" kern="1200" dirty="0" smtClean="0">
                          <a:solidFill>
                            <a:schemeClr val="tx1"/>
                          </a:solidFill>
                          <a:effectLst/>
                          <a:latin typeface="Arial" panose="020B0604020202020204" pitchFamily="34" charset="0"/>
                          <a:ea typeface="+mn-ea"/>
                          <a:cs typeface="Arial" panose="020B0604020202020204" pitchFamily="34" charset="0"/>
                        </a:rPr>
                        <a:t>4.Sedibeng District Municipality</a:t>
                      </a:r>
                    </a:p>
                    <a:p>
                      <a:r>
                        <a:rPr lang="en-ZA" sz="1200" kern="1200" dirty="0" smtClean="0">
                          <a:solidFill>
                            <a:schemeClr val="tx1"/>
                          </a:solidFill>
                          <a:effectLst/>
                          <a:latin typeface="Arial" panose="020B0604020202020204" pitchFamily="34" charset="0"/>
                          <a:ea typeface="+mn-ea"/>
                          <a:cs typeface="Arial" panose="020B0604020202020204" pitchFamily="34" charset="0"/>
                        </a:rPr>
                        <a:t>5.Ekurhuleni</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0819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Air Quality Regulatory</a:t>
                      </a:r>
                    </a:p>
                    <a:p>
                      <a:r>
                        <a:rPr lang="en-ZA" sz="1200" kern="1200" dirty="0" smtClean="0">
                          <a:solidFill>
                            <a:schemeClr val="tx1"/>
                          </a:solidFill>
                          <a:effectLst/>
                          <a:latin typeface="Arial" panose="020B0604020202020204" pitchFamily="34" charset="0"/>
                          <a:ea typeface="+mn-ea"/>
                          <a:cs typeface="Arial" panose="020B0604020202020204" pitchFamily="34" charset="0"/>
                        </a:rPr>
                        <a:t>Framework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tools developed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Draft S23 – Small Scale</a:t>
                      </a:r>
                    </a:p>
                    <a:p>
                      <a:r>
                        <a:rPr lang="en-ZA" sz="1200" kern="1200" dirty="0" smtClean="0">
                          <a:solidFill>
                            <a:schemeClr val="tx1"/>
                          </a:solidFill>
                          <a:effectLst/>
                          <a:latin typeface="Arial" panose="020B0604020202020204" pitchFamily="34" charset="0"/>
                          <a:ea typeface="+mn-ea"/>
                          <a:cs typeface="Arial" panose="020B0604020202020204" pitchFamily="34" charset="0"/>
                        </a:rPr>
                        <a:t>Charcoal Plants Declaration as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Controlled Emitters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mn-ea"/>
                          <a:cs typeface="Arial" panose="020B0604020202020204" pitchFamily="34" charset="0"/>
                        </a:rPr>
                        <a:t>Completed in Quarter 2. S23 Notice on Small-scale char and small-Scale charcoal plants promulgated by the minister on 18th September 2015; Government Gazette No.39220; Notice No. 602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380386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a:solidFill>
                  <a:srgbClr val="00B050"/>
                </a:solidFill>
                <a:latin typeface="Arial" panose="020B0604020202020204" pitchFamily="34" charset="0"/>
                <a:ea typeface="+mn-ea"/>
                <a:cs typeface="+mn-cs"/>
              </a:rPr>
              <a:t>4</a:t>
            </a:r>
            <a:r>
              <a:rPr lang="en-US" sz="2000" b="1" kern="1200" dirty="0" smtClean="0">
                <a:solidFill>
                  <a:srgbClr val="00B050"/>
                </a:solidFill>
                <a:latin typeface="Arial" panose="020B0604020202020204" pitchFamily="34" charset="0"/>
                <a:ea typeface="+mn-ea"/>
                <a:cs typeface="+mn-cs"/>
              </a:rPr>
              <a:t> : </a:t>
            </a:r>
            <a:r>
              <a:rPr lang="en-ZA" sz="2000" b="1" dirty="0" smtClean="0">
                <a:solidFill>
                  <a:srgbClr val="00B050"/>
                </a:solidFill>
                <a:latin typeface="Arial" panose="020B0604020202020204" pitchFamily="34" charset="0"/>
                <a:ea typeface="+mn-ea"/>
                <a:cs typeface="+mn-cs"/>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921625229"/>
              </p:ext>
            </p:extLst>
          </p:nvPr>
        </p:nvGraphicFramePr>
        <p:xfrm>
          <a:off x="152401" y="762001"/>
          <a:ext cx="8839199" cy="5593969"/>
        </p:xfrm>
        <a:graphic>
          <a:graphicData uri="http://schemas.openxmlformats.org/drawingml/2006/table">
            <a:tbl>
              <a:tblPr/>
              <a:tblGrid>
                <a:gridCol w="1601304"/>
                <a:gridCol w="1370496"/>
                <a:gridCol w="1319695"/>
                <a:gridCol w="890104"/>
                <a:gridCol w="3657600"/>
              </a:tblGrid>
              <a:tr h="247553">
                <a:tc gridSpan="5">
                  <a:txBody>
                    <a:bodyPr/>
                    <a:lstStyle/>
                    <a:p>
                      <a:pPr algn="l">
                        <a:spcAft>
                          <a:spcPts val="0"/>
                        </a:spcAft>
                      </a:pPr>
                      <a:r>
                        <a:rPr lang="en-ZA" sz="1400" b="1" dirty="0" smtClean="0">
                          <a:effectLst/>
                          <a:latin typeface="Arial" panose="020B0604020202020204" pitchFamily="34" charset="0"/>
                          <a:cs typeface="Arial" panose="020B0604020202020204" pitchFamily="34" charset="0"/>
                        </a:rPr>
                        <a:t>Strategic Objective</a:t>
                      </a:r>
                      <a:r>
                        <a:rPr lang="en-ZA" sz="1400" b="1" kern="1200" dirty="0" smtClean="0">
                          <a:solidFill>
                            <a:schemeClr val="tx1"/>
                          </a:solidFill>
                          <a:effectLst/>
                          <a:latin typeface="Arial" panose="020B0604020202020204" pitchFamily="34" charset="0"/>
                          <a:ea typeface="+mn-ea"/>
                          <a:cs typeface="Arial" panose="020B0604020202020204" pitchFamily="34" charset="0"/>
                        </a:rPr>
                        <a:t>: Negative impacts on health and wellbeing minimised (continued)</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7271">
                <a:tc>
                  <a:txBody>
                    <a:bodyPr/>
                    <a:lstStyle/>
                    <a:p>
                      <a:pPr algn="ctr">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Performance indicator</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Annual</a:t>
                      </a:r>
                      <a:r>
                        <a:rPr lang="en-GB" sz="1400" b="1" kern="1200" baseline="0" dirty="0" smtClean="0">
                          <a:solidFill>
                            <a:schemeClr val="bg1"/>
                          </a:solidFill>
                          <a:effectLst/>
                          <a:latin typeface="Arial" panose="020B0604020202020204" pitchFamily="34" charset="0"/>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Arial" panose="020B0604020202020204" pitchFamily="34" charset="0"/>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Arial" panose="020B0604020202020204" pitchFamily="34" charset="0"/>
                          <a:ea typeface="+mn-ea"/>
                          <a:cs typeface="Arial" panose="020B0604020202020204" pitchFamily="34" charset="0"/>
                        </a:rPr>
                        <a:t>3</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target</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Arial" panose="020B0604020202020204" pitchFamily="34" charset="0"/>
                          <a:ea typeface="+mn-ea"/>
                          <a:cs typeface="Arial" panose="020B0604020202020204" pitchFamily="34" charset="0"/>
                        </a:rPr>
                        <a:t>2</a:t>
                      </a:r>
                      <a:r>
                        <a:rPr lang="en-ZA" sz="1400" b="1" kern="1200" baseline="30000" dirty="0" smtClean="0">
                          <a:solidFill>
                            <a:schemeClr val="bg1"/>
                          </a:solidFill>
                          <a:effectLst/>
                          <a:latin typeface="Arial" panose="020B0604020202020204" pitchFamily="34" charset="0"/>
                          <a:ea typeface="+mn-ea"/>
                          <a:cs typeface="Arial" panose="020B0604020202020204" pitchFamily="34" charset="0"/>
                        </a:rPr>
                        <a:t>nd</a:t>
                      </a:r>
                      <a:r>
                        <a:rPr lang="en-ZA" sz="1400" b="1" kern="1200" dirty="0" smtClean="0">
                          <a:solidFill>
                            <a:schemeClr val="bg1"/>
                          </a:solidFill>
                          <a:effectLst/>
                          <a:latin typeface="Arial" panose="020B0604020202020204" pitchFamily="34" charset="0"/>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Arial" panose="020B0604020202020204" pitchFamily="34" charset="0"/>
                          <a:ea typeface="+mn-ea"/>
                          <a:cs typeface="Arial" panose="020B0604020202020204" pitchFamily="34" charset="0"/>
                        </a:rPr>
                        <a:t>Programme 3</a:t>
                      </a:r>
                      <a:r>
                        <a:rPr lang="en-GB" sz="1400" b="1" kern="1200" baseline="30000" dirty="0" smtClean="0">
                          <a:solidFill>
                            <a:schemeClr val="bg1"/>
                          </a:solidFill>
                          <a:effectLst/>
                          <a:latin typeface="Arial" panose="020B0604020202020204" pitchFamily="34" charset="0"/>
                          <a:ea typeface="+mn-ea"/>
                          <a:cs typeface="Arial" panose="020B0604020202020204" pitchFamily="34" charset="0"/>
                        </a:rPr>
                        <a:t>rd</a:t>
                      </a:r>
                      <a:r>
                        <a:rPr lang="en-GB" sz="1400" b="1" kern="1200" dirty="0" smtClean="0">
                          <a:solidFill>
                            <a:schemeClr val="bg1"/>
                          </a:solidFill>
                          <a:effectLst/>
                          <a:latin typeface="Arial" panose="020B0604020202020204" pitchFamily="34" charset="0"/>
                          <a:ea typeface="+mn-ea"/>
                          <a:cs typeface="Arial" panose="020B0604020202020204" pitchFamily="34" charset="0"/>
                        </a:rPr>
                        <a:t> Progress and Analysis</a:t>
                      </a:r>
                      <a:endParaRPr lang="en-ZA" sz="14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6833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Air Quality Regulatory</a:t>
                      </a:r>
                    </a:p>
                    <a:p>
                      <a:r>
                        <a:rPr lang="en-ZA" sz="1200" kern="1200" dirty="0" smtClean="0">
                          <a:solidFill>
                            <a:schemeClr val="tx1"/>
                          </a:solidFill>
                          <a:effectLst/>
                          <a:latin typeface="Arial" panose="020B0604020202020204" pitchFamily="34" charset="0"/>
                          <a:ea typeface="+mn-ea"/>
                          <a:cs typeface="Arial" panose="020B0604020202020204" pitchFamily="34" charset="0"/>
                        </a:rPr>
                        <a:t>Framework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tools developed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Annual plans of 3 Priority</a:t>
                      </a:r>
                    </a:p>
                    <a:p>
                      <a:r>
                        <a:rPr lang="en-ZA" sz="1200" kern="1200" dirty="0" smtClean="0">
                          <a:solidFill>
                            <a:schemeClr val="tx1"/>
                          </a:solidFill>
                          <a:effectLst/>
                          <a:latin typeface="Arial" panose="020B0604020202020204" pitchFamily="34" charset="0"/>
                          <a:ea typeface="+mn-ea"/>
                          <a:cs typeface="Arial" panose="020B0604020202020204" pitchFamily="34" charset="0"/>
                        </a:rPr>
                        <a:t>Area AQMPs implemented</a:t>
                      </a:r>
                    </a:p>
                    <a:p>
                      <a:r>
                        <a:rPr lang="en-ZA" sz="1200" kern="1200" dirty="0" smtClean="0">
                          <a:solidFill>
                            <a:schemeClr val="tx1"/>
                          </a:solidFill>
                          <a:effectLst/>
                          <a:latin typeface="Arial" panose="020B0604020202020204" pitchFamily="34" charset="0"/>
                          <a:ea typeface="+mn-ea"/>
                          <a:cs typeface="Arial" panose="020B0604020202020204" pitchFamily="34" charset="0"/>
                        </a:rPr>
                        <a:t>(Highveld, Vaal Triangle Air</a:t>
                      </a:r>
                    </a:p>
                    <a:p>
                      <a:r>
                        <a:rPr lang="en-ZA" sz="1200" kern="1200" dirty="0" smtClean="0">
                          <a:solidFill>
                            <a:schemeClr val="tx1"/>
                          </a:solidFill>
                          <a:effectLst/>
                          <a:latin typeface="Arial" panose="020B0604020202020204" pitchFamily="34" charset="0"/>
                          <a:ea typeface="+mn-ea"/>
                          <a:cs typeface="Arial" panose="020B0604020202020204" pitchFamily="34" charset="0"/>
                        </a:rPr>
                        <a:t>shed &amp; Waterberg-Bojanala)</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Planned AQMPs activities implemented and quarterly</a:t>
                      </a:r>
                    </a:p>
                    <a:p>
                      <a:r>
                        <a:rPr lang="en-ZA" sz="1200" kern="1200" dirty="0" smtClean="0">
                          <a:solidFill>
                            <a:schemeClr val="tx1"/>
                          </a:solidFill>
                          <a:effectLst/>
                          <a:latin typeface="Arial" panose="020B0604020202020204" pitchFamily="34" charset="0"/>
                          <a:ea typeface="+mn-ea"/>
                          <a:cs typeface="Arial" panose="020B0604020202020204" pitchFamily="34" charset="0"/>
                        </a:rPr>
                        <a:t>progress report compiled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•Waterberg Bojanala Priority Area AQMP was published on 09 December 2015. (Gazette number 39489, No. 1207).</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•Priority Area Implementation team organised a very successful meeting with WBPA Authorities, on the 10 December 2015, to initiate the implementation of WBPA AQMP</a:t>
                      </a:r>
                    </a:p>
                    <a:p>
                      <a:pPr marL="0" lvl="0" indent="0">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•Planned activities for the Highveld, Vaal Triangle AQMP facilitated and quarterly reports prepared.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2046">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tx1"/>
                          </a:solidFill>
                          <a:effectLst/>
                          <a:latin typeface="Arial" panose="020B0604020202020204" pitchFamily="34" charset="0"/>
                          <a:ea typeface="+mn-ea"/>
                          <a:cs typeface="Arial" panose="020B0604020202020204" pitchFamily="34" charset="0"/>
                        </a:rPr>
                        <a:t>Strategic Objective: Enhanced sector monitoring and evaluation</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marL="285750" indent="-285750">
                        <a:buFont typeface="Arial" panose="020B0604020202020204" pitchFamily="34" charset="0"/>
                        <a:buChar char="•"/>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68335">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Framework for reporting on</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greenhouse gas emissions</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by industry developed and</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reports 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CC M&amp;E reports</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Annual CC M&amp;E report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sections of the annual report have been developed and finalised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68335">
                <a:tc>
                  <a:txBody>
                    <a:bodyPr/>
                    <a:lstStyle/>
                    <a:p>
                      <a:pP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2000 – 2012 GHG Inventory</a:t>
                      </a:r>
                    </a:p>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Independent reviewer appointed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Independent reviewer has not been appointed yet.  The request for proposals is currently out and will expire in the third week of December 2015. </a:t>
                      </a: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Submission </a:t>
                      </a: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publish the GHG inventory for public comment has been prepared and processed to the </a:t>
                      </a:r>
                      <a:r>
                        <a:rPr lang="en-ZA" sz="1200" dirty="0">
                          <a:effectLst/>
                          <a:latin typeface="Arial" panose="020B0604020202020204" pitchFamily="34" charset="0"/>
                          <a:ea typeface="Calibri" panose="020F0502020204030204" pitchFamily="34" charset="0"/>
                          <a:cs typeface="Arial" panose="020B0604020202020204" pitchFamily="34" charset="0"/>
                        </a:rPr>
                        <a:t>Executive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93455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4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2872998139"/>
              </p:ext>
            </p:extLst>
          </p:nvPr>
        </p:nvGraphicFramePr>
        <p:xfrm>
          <a:off x="533400" y="990600"/>
          <a:ext cx="8305800" cy="1049338"/>
        </p:xfrm>
        <a:graphic>
          <a:graphicData uri="http://schemas.openxmlformats.org/drawingml/2006/table">
            <a:tbl>
              <a:tblPr/>
              <a:tblGrid>
                <a:gridCol w="2458624"/>
                <a:gridCol w="2111307"/>
                <a:gridCol w="1976994"/>
                <a:gridCol w="1758875"/>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64% (14/22)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(5/22)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9% (2/22)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4% (1/22)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870364457"/>
              </p:ext>
            </p:extLst>
          </p:nvPr>
        </p:nvGraphicFramePr>
        <p:xfrm>
          <a:off x="537882" y="2016492"/>
          <a:ext cx="8312150" cy="4231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67906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532263" y="1385247"/>
            <a:ext cx="7806519" cy="1712793"/>
          </a:xfrm>
        </p:spPr>
        <p:txBody>
          <a:bodyPr/>
          <a:lstStyle/>
          <a:p>
            <a:pPr eaLnBrk="1" hangingPunct="1"/>
            <a:r>
              <a:rPr lang="en-US" altLang="en-US" dirty="0">
                <a:solidFill>
                  <a:schemeClr val="bg1"/>
                </a:solidFill>
              </a:rPr>
              <a:t>PROGRAMME 5:  BIODIVERSITY AND CONSERVATION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54</a:t>
            </a:fld>
            <a:endParaRPr lang="en-US" altLang="en-US"/>
          </a:p>
        </p:txBody>
      </p:sp>
    </p:spTree>
    <p:extLst>
      <p:ext uri="{BB962C8B-B14F-4D97-AF65-F5344CB8AC3E}">
        <p14:creationId xmlns="" xmlns:p14="http://schemas.microsoft.com/office/powerpoint/2010/main" val="1781531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648682541"/>
              </p:ext>
            </p:extLst>
          </p:nvPr>
        </p:nvGraphicFramePr>
        <p:xfrm>
          <a:off x="152401" y="734123"/>
          <a:ext cx="8839199" cy="5609655"/>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Ecosystems</a:t>
                      </a:r>
                      <a:r>
                        <a:rPr lang="en-ZA" sz="1400" b="1" kern="1200" baseline="0" noProof="0" dirty="0" smtClean="0">
                          <a:solidFill>
                            <a:schemeClr val="tx1"/>
                          </a:solidFill>
                          <a:effectLst/>
                          <a:latin typeface="+mn-lt"/>
                          <a:ea typeface="+mn-ea"/>
                          <a:cs typeface="Arial" panose="020B0604020202020204" pitchFamily="34" charset="0"/>
                        </a:rPr>
                        <a:t> conserved, managed and sustainably used</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51560">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land under conservation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11.7% of land under conservation (14 289 772/ 121991200ha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Transfer of funds to </a:t>
                      </a:r>
                      <a:r>
                        <a:rPr lang="en-ZA" sz="1200" kern="1200" dirty="0" err="1" smtClean="0">
                          <a:solidFill>
                            <a:schemeClr val="tx1"/>
                          </a:solidFill>
                          <a:effectLst/>
                          <a:latin typeface="Arial" panose="020B0604020202020204" pitchFamily="34" charset="0"/>
                          <a:ea typeface="+mn-ea"/>
                          <a:cs typeface="Arial" panose="020B0604020202020204" pitchFamily="34" charset="0"/>
                        </a:rPr>
                        <a:t>SANParks</a:t>
                      </a:r>
                      <a:r>
                        <a:rPr lang="en-ZA" sz="1200" kern="1200" dirty="0" smtClean="0">
                          <a:solidFill>
                            <a:schemeClr val="tx1"/>
                          </a:solidFill>
                          <a:effectLst/>
                          <a:latin typeface="Arial" panose="020B0604020202020204" pitchFamily="34" charset="0"/>
                          <a:ea typeface="+mn-ea"/>
                          <a:cs typeface="Arial" panose="020B0604020202020204" pitchFamily="34" charset="0"/>
                        </a:rPr>
                        <a:t> facilitated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Transfer of funds to </a:t>
                      </a:r>
                      <a:r>
                        <a:rPr lang="en-ZA" sz="1200" kern="1200" dirty="0" err="1" smtClean="0">
                          <a:solidFill>
                            <a:schemeClr val="tx1"/>
                          </a:solidFill>
                          <a:effectLst/>
                          <a:latin typeface="Arial" panose="020B0604020202020204" pitchFamily="34" charset="0"/>
                          <a:ea typeface="+mn-ea"/>
                          <a:cs typeface="Arial" panose="020B0604020202020204" pitchFamily="34" charset="0"/>
                        </a:rPr>
                        <a:t>SANParks</a:t>
                      </a:r>
                      <a:r>
                        <a:rPr lang="en-ZA" sz="1200" kern="1200" dirty="0" smtClean="0">
                          <a:solidFill>
                            <a:schemeClr val="tx1"/>
                          </a:solidFill>
                          <a:effectLst/>
                          <a:latin typeface="Arial" panose="020B0604020202020204" pitchFamily="34" charset="0"/>
                          <a:ea typeface="+mn-ea"/>
                          <a:cs typeface="Arial" panose="020B0604020202020204" pitchFamily="34" charset="0"/>
                        </a:rPr>
                        <a:t> facilitated. </a:t>
                      </a:r>
                      <a:r>
                        <a:rPr lang="en-ZA" sz="1200" kern="1200" dirty="0" err="1" smtClean="0">
                          <a:solidFill>
                            <a:schemeClr val="tx1"/>
                          </a:solidFill>
                          <a:effectLst/>
                          <a:latin typeface="Arial" panose="020B0604020202020204" pitchFamily="34" charset="0"/>
                          <a:ea typeface="+mn-ea"/>
                          <a:cs typeface="Arial" panose="020B0604020202020204" pitchFamily="34" charset="0"/>
                        </a:rPr>
                        <a:t>SANParks</a:t>
                      </a:r>
                      <a:r>
                        <a:rPr lang="en-ZA" sz="1200" kern="1200" dirty="0" smtClean="0">
                          <a:solidFill>
                            <a:schemeClr val="tx1"/>
                          </a:solidFill>
                          <a:effectLst/>
                          <a:latin typeface="Arial" panose="020B0604020202020204" pitchFamily="34" charset="0"/>
                          <a:ea typeface="+mn-ea"/>
                          <a:cs typeface="Arial" panose="020B0604020202020204" pitchFamily="34" charset="0"/>
                        </a:rPr>
                        <a:t> land Acquisition and letter to CEO for funds to be transferred is waiting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additional</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Biodiversity stewardship </a:t>
                      </a:r>
                      <a:r>
                        <a:rPr lang="en-ZA" sz="1200" kern="1200" dirty="0">
                          <a:solidFill>
                            <a:schemeClr val="tx1"/>
                          </a:solidFill>
                          <a:effectLst/>
                          <a:latin typeface="Arial" panose="020B0604020202020204" pitchFamily="34" charset="0"/>
                          <a:ea typeface="+mn-ea"/>
                          <a:cs typeface="Arial" panose="020B0604020202020204" pitchFamily="34" charset="0"/>
                        </a:rPr>
                        <a:t>sites</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1 additional stewardship site</a:t>
                      </a:r>
                    </a:p>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a:effectLst/>
                          <a:latin typeface="Arial" panose="020B0604020202020204" pitchFamily="34" charset="0"/>
                          <a:ea typeface="Calibri"/>
                          <a:cs typeface="Arial" panose="020B0604020202020204" pitchFamily="34" charset="0"/>
                        </a:rPr>
                        <a:t>Stakeholder consultation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Finalisation of </a:t>
                      </a:r>
                      <a:r>
                        <a:rPr lang="en-ZA" sz="1200" kern="1200" dirty="0" err="1">
                          <a:solidFill>
                            <a:schemeClr val="tx1"/>
                          </a:solidFill>
                          <a:effectLst/>
                          <a:latin typeface="Arial" panose="020B0604020202020204" pitchFamily="34" charset="0"/>
                          <a:ea typeface="+mn-ea"/>
                          <a:cs typeface="Arial" panose="020B0604020202020204" pitchFamily="34" charset="0"/>
                        </a:rPr>
                        <a:t>Nuwejaars</a:t>
                      </a:r>
                      <a:r>
                        <a:rPr lang="en-ZA" sz="1200" kern="1200" dirty="0">
                          <a:solidFill>
                            <a:schemeClr val="tx1"/>
                          </a:solidFill>
                          <a:effectLst/>
                          <a:latin typeface="Arial" panose="020B0604020202020204" pitchFamily="34" charset="0"/>
                          <a:ea typeface="+mn-ea"/>
                          <a:cs typeface="Arial" panose="020B0604020202020204" pitchFamily="34" charset="0"/>
                        </a:rPr>
                        <a:t> (Protected Environment) stewardship site in process. </a:t>
                      </a:r>
                    </a:p>
                    <a:p>
                      <a:pPr algn="just">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Consultation with </a:t>
                      </a:r>
                      <a:r>
                        <a:rPr lang="en-ZA" sz="1200" kern="1200" dirty="0" err="1">
                          <a:solidFill>
                            <a:schemeClr val="tx1"/>
                          </a:solidFill>
                          <a:effectLst/>
                          <a:latin typeface="Arial" panose="020B0604020202020204" pitchFamily="34" charset="0"/>
                          <a:ea typeface="+mn-ea"/>
                          <a:cs typeface="Arial" panose="020B0604020202020204" pitchFamily="34" charset="0"/>
                        </a:rPr>
                        <a:t>SANParks</a:t>
                      </a:r>
                      <a:r>
                        <a:rPr lang="en-ZA" sz="1200" kern="1200" dirty="0">
                          <a:solidFill>
                            <a:schemeClr val="tx1"/>
                          </a:solidFill>
                          <a:effectLst/>
                          <a:latin typeface="Arial" panose="020B0604020202020204" pitchFamily="34" charset="0"/>
                          <a:ea typeface="+mn-ea"/>
                          <a:cs typeface="Arial" panose="020B0604020202020204" pitchFamily="34" charset="0"/>
                        </a:rPr>
                        <a:t> and lawyer to obtain outstanding approvals from landowners.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49541">
                <a:tc>
                  <a:txBody>
                    <a:bodyPr/>
                    <a:lstStyle/>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area of </a:t>
                      </a:r>
                      <a:r>
                        <a:rPr lang="en-ZA" sz="1200" kern="1200" dirty="0" smtClean="0">
                          <a:solidFill>
                            <a:schemeClr val="tx1"/>
                          </a:solidFill>
                          <a:effectLst/>
                          <a:latin typeface="Arial" panose="020B0604020202020204" pitchFamily="34" charset="0"/>
                          <a:ea typeface="+mn-ea"/>
                          <a:cs typeface="Arial" panose="020B0604020202020204" pitchFamily="34" charset="0"/>
                        </a:rPr>
                        <a:t>state managed </a:t>
                      </a:r>
                      <a:r>
                        <a:rPr lang="en-ZA" sz="1200" kern="1200" dirty="0">
                          <a:solidFill>
                            <a:schemeClr val="tx1"/>
                          </a:solidFill>
                          <a:effectLst/>
                          <a:latin typeface="Arial" panose="020B0604020202020204" pitchFamily="34" charset="0"/>
                          <a:ea typeface="+mn-ea"/>
                          <a:cs typeface="Arial" panose="020B0604020202020204" pitchFamily="34" charset="0"/>
                        </a:rPr>
                        <a:t>protected areas</a:t>
                      </a:r>
                    </a:p>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assessed with a METT score</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above 67%</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87% of area of </a:t>
                      </a:r>
                      <a:r>
                        <a:rPr lang="en-ZA" sz="1200" kern="1200" dirty="0" smtClean="0">
                          <a:solidFill>
                            <a:schemeClr val="tx1"/>
                          </a:solidFill>
                          <a:effectLst/>
                          <a:latin typeface="Arial" panose="020B0604020202020204" pitchFamily="34" charset="0"/>
                          <a:ea typeface="+mn-ea"/>
                          <a:cs typeface="Arial" panose="020B0604020202020204" pitchFamily="34" charset="0"/>
                        </a:rPr>
                        <a:t>state managed </a:t>
                      </a:r>
                      <a:r>
                        <a:rPr lang="en-ZA" sz="1200" kern="1200" dirty="0">
                          <a:solidFill>
                            <a:schemeClr val="tx1"/>
                          </a:solidFill>
                          <a:effectLst/>
                          <a:latin typeface="Arial" panose="020B0604020202020204" pitchFamily="34" charset="0"/>
                          <a:ea typeface="+mn-ea"/>
                          <a:cs typeface="Arial" panose="020B0604020202020204" pitchFamily="34" charset="0"/>
                        </a:rPr>
                        <a:t>protected areas</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assessed with a METT score</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above 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a:effectLst/>
                          <a:latin typeface="Arial" panose="020B0604020202020204" pitchFamily="34" charset="0"/>
                          <a:ea typeface="Calibri"/>
                          <a:cs typeface="Arial" panose="020B0604020202020204" pitchFamily="34" charset="0"/>
                        </a:rPr>
                        <a:t>Analysis of 2014/15 METT data and compile</a:t>
                      </a:r>
                    </a:p>
                    <a:p>
                      <a:pPr algn="just">
                        <a:lnSpc>
                          <a:spcPct val="115000"/>
                        </a:lnSpc>
                        <a:spcAft>
                          <a:spcPts val="0"/>
                        </a:spcAft>
                      </a:pPr>
                      <a:r>
                        <a:rPr lang="en-ZA" sz="1200">
                          <a:effectLst/>
                          <a:latin typeface="Arial" panose="020B0604020202020204" pitchFamily="34" charset="0"/>
                          <a:ea typeface="Calibri"/>
                          <a:cs typeface="Arial" panose="020B0604020202020204" pitchFamily="34" charset="0"/>
                        </a:rPr>
                        <a:t>report with METT score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af-ZA" sz="1200" kern="1200" dirty="0" smtClean="0">
                          <a:solidFill>
                            <a:schemeClr val="tx1"/>
                          </a:solidFill>
                          <a:effectLst/>
                          <a:latin typeface="Arial" panose="020B0604020202020204" pitchFamily="34" charset="0"/>
                          <a:ea typeface="+mn-ea"/>
                          <a:cs typeface="Arial" panose="020B0604020202020204" pitchFamily="34" charset="0"/>
                        </a:rPr>
                        <a:t>92% (5 919 942) of state managed protected areas assessed with management effectiveness tracking tool has a score of  above 67%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21616">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tools for </a:t>
                      </a:r>
                      <a:r>
                        <a:rPr lang="en-ZA" sz="1200" kern="1200" dirty="0" smtClean="0">
                          <a:solidFill>
                            <a:schemeClr val="tx1"/>
                          </a:solidFill>
                          <a:effectLst/>
                          <a:latin typeface="Arial" panose="020B0604020202020204" pitchFamily="34" charset="0"/>
                          <a:ea typeface="+mn-ea"/>
                          <a:cs typeface="Arial" panose="020B0604020202020204" pitchFamily="34" charset="0"/>
                        </a:rPr>
                        <a:t>the conservation </a:t>
                      </a:r>
                      <a:r>
                        <a:rPr lang="en-ZA" sz="1200" kern="1200" dirty="0">
                          <a:solidFill>
                            <a:schemeClr val="tx1"/>
                          </a:solidFill>
                          <a:effectLst/>
                          <a:latin typeface="Arial" panose="020B0604020202020204" pitchFamily="34" charset="0"/>
                          <a:ea typeface="+mn-ea"/>
                          <a:cs typeface="Arial" panose="020B0604020202020204" pitchFamily="34" charset="0"/>
                        </a:rPr>
                        <a:t>and sustainable</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use of biodiversity </a:t>
                      </a:r>
                      <a:r>
                        <a:rPr lang="en-ZA" sz="1200" kern="1200" dirty="0" smtClean="0">
                          <a:solidFill>
                            <a:schemeClr val="tx1"/>
                          </a:solidFill>
                          <a:effectLst/>
                          <a:latin typeface="Arial" panose="020B0604020202020204" pitchFamily="34" charset="0"/>
                          <a:ea typeface="+mn-ea"/>
                          <a:cs typeface="Arial" panose="020B0604020202020204" pitchFamily="34" charset="0"/>
                        </a:rPr>
                        <a:t>developed and </a:t>
                      </a:r>
                      <a:r>
                        <a:rPr lang="en-ZA" sz="1200" kern="1200" dirty="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 Biodiversity Management</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Plans approved (African</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Lion, White Rhino)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a:effectLst/>
                          <a:latin typeface="Arial" panose="020B0604020202020204" pitchFamily="34" charset="0"/>
                          <a:ea typeface="Calibri"/>
                          <a:cs typeface="Arial" panose="020B0604020202020204" pitchFamily="34" charset="0"/>
                        </a:rPr>
                        <a:t>BMP for White Rhino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Ministerial approval granted on 30 September for White Rhino to be published for implementation. White Rhino published on 2 December (Gazette no 39469</a:t>
                      </a:r>
                      <a:r>
                        <a:rPr lang="en-ZA" sz="1200" kern="1200" dirty="0" smtClean="0">
                          <a:solidFill>
                            <a:schemeClr val="tx1"/>
                          </a:solidFill>
                          <a:effectLst/>
                          <a:latin typeface="Arial" panose="020B0604020202020204" pitchFamily="34" charset="0"/>
                          <a:ea typeface="+mn-ea"/>
                          <a:cs typeface="Arial" panose="020B0604020202020204" pitchFamily="34" charset="0"/>
                        </a:rPr>
                        <a:t>)</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Approved by Executive Authority on 30 Sept 2015 and African Lion gazetted on 2 December (Gazette number 39468)</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708118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355112714"/>
              </p:ext>
            </p:extLst>
          </p:nvPr>
        </p:nvGraphicFramePr>
        <p:xfrm>
          <a:off x="152401" y="734123"/>
          <a:ext cx="8839199" cy="5646676"/>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t>
                      </a:r>
                      <a:r>
                        <a:rPr lang="en-ZA" sz="1400" b="1" kern="1200" dirty="0" smtClean="0">
                          <a:solidFill>
                            <a:schemeClr val="tx1"/>
                          </a:solidFill>
                          <a:effectLst/>
                          <a:latin typeface="+mn-lt"/>
                          <a:ea typeface="+mn-ea"/>
                          <a:cs typeface="Arial" panose="020B0604020202020204" pitchFamily="34" charset="0"/>
                        </a:rPr>
                        <a:t>Improved access, fair and equitable sharing of benefits</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50837">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community based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interventions to promote access to natural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Bushbuckridge Project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Unit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established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finalised. Appointment of K3C approved as a Project unit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for 2014 People and Parks resolutions implemented (50% implementation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resolutions)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2014 People and Parks resolutions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facilitated and reported as per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2014 People and Parks resolutions facilitated with all provinces. Progress report prepared and presented in December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79259">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NBEDS annual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targets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Biodiversity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Economy 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Strategy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NBEDS presented to inter-governmental structures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Biodiversity Economy Strategy was published for public comments; closing date for comments was the 19 November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Inputs from inter-governmental structures analysed and incorporated.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54430">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additional World Heritage Sites nominated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additional world heritage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site nominated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Nomination Dossier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Feedback analysis/review from </a:t>
                      </a:r>
                      <a:r>
                        <a:rPr lang="en-ZA" sz="1200" kern="1200" dirty="0" err="1" smtClean="0">
                          <a:solidFill>
                            <a:schemeClr val="tx1"/>
                          </a:solidFill>
                          <a:effectLst/>
                          <a:latin typeface="Arial" panose="020B0604020202020204" pitchFamily="34" charset="0"/>
                          <a:ea typeface="+mn-ea"/>
                          <a:cs typeface="Arial" panose="020B0604020202020204" pitchFamily="34" charset="0"/>
                        </a:rPr>
                        <a:t>Unesco</a:t>
                      </a:r>
                      <a:r>
                        <a:rPr lang="en-ZA" sz="1200" kern="1200" dirty="0" smtClean="0">
                          <a:solidFill>
                            <a:schemeClr val="tx1"/>
                          </a:solidFill>
                          <a:effectLst/>
                          <a:latin typeface="Arial" panose="020B0604020202020204" pitchFamily="34" charset="0"/>
                          <a:ea typeface="+mn-ea"/>
                          <a:cs typeface="Arial" panose="020B0604020202020204" pitchFamily="34" charset="0"/>
                        </a:rPr>
                        <a:t> WHC regarding the completeness of the two Nomination Dossiers (</a:t>
                      </a:r>
                      <a:r>
                        <a:rPr lang="en-ZA" sz="1200" kern="1200" dirty="0" err="1" smtClean="0">
                          <a:solidFill>
                            <a:schemeClr val="tx1"/>
                          </a:solidFill>
                          <a:effectLst/>
                          <a:latin typeface="Arial" panose="020B0604020202020204" pitchFamily="34" charset="0"/>
                          <a:ea typeface="+mn-ea"/>
                          <a:cs typeface="Arial" panose="020B0604020202020204" pitchFamily="34" charset="0"/>
                        </a:rPr>
                        <a:t>Khomani</a:t>
                      </a:r>
                      <a:r>
                        <a:rPr lang="en-ZA" sz="1200" kern="1200" dirty="0" smtClean="0">
                          <a:solidFill>
                            <a:schemeClr val="tx1"/>
                          </a:solidFill>
                          <a:effectLst/>
                          <a:latin typeface="Arial" panose="020B0604020202020204" pitchFamily="34" charset="0"/>
                          <a:ea typeface="+mn-ea"/>
                          <a:cs typeface="Arial" panose="020B0604020202020204" pitchFamily="34" charset="0"/>
                        </a:rPr>
                        <a:t> Cultural Landscape and  Human Rights, Liberation and Reconciliation: Nelson Mandela Legacy Sites) received on 08 December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6436448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324785646"/>
              </p:ext>
            </p:extLst>
          </p:nvPr>
        </p:nvGraphicFramePr>
        <p:xfrm>
          <a:off x="152401" y="734123"/>
          <a:ext cx="8839199" cy="3377630"/>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t>
                      </a:r>
                      <a:r>
                        <a:rPr lang="en-ZA" sz="1400" b="1" kern="1200" dirty="0" smtClean="0">
                          <a:solidFill>
                            <a:schemeClr val="tx1"/>
                          </a:solidFill>
                          <a:effectLst/>
                          <a:latin typeface="+mn-lt"/>
                          <a:ea typeface="+mn-ea"/>
                          <a:cs typeface="Arial" panose="020B0604020202020204" pitchFamily="34" charset="0"/>
                        </a:rPr>
                        <a:t>Improved access, fair and equitable sharing of benefits (continued)</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80161">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benefit sharing agreements concluded and approved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benefit sharing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agreements concluded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Concluded benefit sharing agreements reviewed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processed to Minister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Ministerial submission on the concluded benefit sharing agreement processed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natural resource based enterprises established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 support of wildlife economy vision 2024</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sustainable natural resource based enterprises established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plan for vision 2024 projects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draft business plans for the planned enterprises developed</a:t>
                      </a:r>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088204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5 : BIODIVERSITY AND CONSERVATION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741873116"/>
              </p:ext>
            </p:extLst>
          </p:nvPr>
        </p:nvGraphicFramePr>
        <p:xfrm>
          <a:off x="170330" y="914400"/>
          <a:ext cx="8839199" cy="4218878"/>
        </p:xfrm>
        <a:graphic>
          <a:graphicData uri="http://schemas.openxmlformats.org/drawingml/2006/table">
            <a:tbl>
              <a:tblPr/>
              <a:tblGrid>
                <a:gridCol w="1601304"/>
                <a:gridCol w="1370496"/>
                <a:gridCol w="1319695"/>
                <a:gridCol w="890104"/>
                <a:gridCol w="3657600"/>
              </a:tblGrid>
              <a:tr h="23701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t>
                      </a:r>
                      <a:r>
                        <a:rPr lang="en-ZA" sz="1400" b="1" kern="1200" dirty="0" smtClean="0">
                          <a:solidFill>
                            <a:schemeClr val="tx1"/>
                          </a:solidFill>
                          <a:effectLst/>
                          <a:latin typeface="+mn-lt"/>
                          <a:ea typeface="+mn-ea"/>
                          <a:cs typeface="Arial" panose="020B0604020202020204" pitchFamily="34" charset="0"/>
                        </a:rPr>
                        <a:t>Strengthened knowledge, science and policy interface</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1047">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69037">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research programmes aimed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advancing the Biodiversity</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Science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Elephant research</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on one focus area of the strategy</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Research study in one focus area commissioned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Initiated the approval process to appoint single source service provider (including approval for Tor for research)</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0177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research/science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based policy recommendations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science-based policy</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 finalised (Intensive breeding)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Analysis Report of stakeholder engagement compiled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Stakeholder workshops on the intensive breeding of colour variants convened and reports drafted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311388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5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1940709877"/>
              </p:ext>
            </p:extLst>
          </p:nvPr>
        </p:nvGraphicFramePr>
        <p:xfrm>
          <a:off x="304800" y="990600"/>
          <a:ext cx="8534401" cy="1049338"/>
        </p:xfrm>
        <a:graphic>
          <a:graphicData uri="http://schemas.openxmlformats.org/drawingml/2006/table">
            <a:tbl>
              <a:tblPr/>
              <a:tblGrid>
                <a:gridCol w="2526294"/>
                <a:gridCol w="2169415"/>
                <a:gridCol w="2031407"/>
                <a:gridCol w="1807285"/>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92% (11/12)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439594604"/>
              </p:ext>
            </p:extLst>
          </p:nvPr>
        </p:nvGraphicFramePr>
        <p:xfrm>
          <a:off x="269418" y="2016492"/>
          <a:ext cx="8645981" cy="4155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5259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558761324"/>
              </p:ext>
            </p:extLst>
          </p:nvPr>
        </p:nvGraphicFramePr>
        <p:xfrm>
          <a:off x="152401" y="735912"/>
          <a:ext cx="8839199" cy="572566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Adequate and appropriately skilled, transformed and diverse workforce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9852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3967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HRD strategy initiatives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Interventions:</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100 Interns recruited</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70 bursaries issued </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80% of WSP</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Implement 60% of WSP</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30 bursaries to full time students and 40 bursaries to part time students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•70% Workplace Skills Plan implemented- (695/990 beneficiaries trained *100)</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•695 officials attended training (April- November 2015).</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•30 full time bursaries and 43 part time bursaries approved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82880">
                <a:tc rowSpan="4">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compliance to the Employment Equity targets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50 %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56% (979/1748*100 )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82880">
                <a:tc vMerge="1">
                  <a:txBody>
                    <a:bodyPr/>
                    <a:lstStyle/>
                    <a:p>
                      <a:endParaRPr lang="en-ZA"/>
                    </a:p>
                  </a:txBody>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Women</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in SMS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43% (78/180*100)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2880">
                <a:tc vMerge="1">
                  <a:txBody>
                    <a:bodyPr/>
                    <a:lstStyle/>
                    <a:p>
                      <a:endParaRPr lang="en-ZA"/>
                    </a:p>
                  </a:txBody>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 Blacks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91% (1590/1748*100)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8216">
                <a:tc vMerge="1">
                  <a:txBody>
                    <a:bodyPr/>
                    <a:lstStyle/>
                    <a:p>
                      <a:endParaRPr lang="en-ZA"/>
                    </a:p>
                  </a:txBody>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People with</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disabilities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2.7%( 47/1748*100)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4035">
                <a:tc gridSpan="5">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Secure</a:t>
                      </a:r>
                      <a:r>
                        <a:rPr lang="en-ZA" sz="1400" b="1" kern="1200" baseline="0" noProof="0" dirty="0" smtClean="0">
                          <a:solidFill>
                            <a:schemeClr val="tx1"/>
                          </a:solidFill>
                          <a:effectLst/>
                          <a:latin typeface="+mn-lt"/>
                          <a:ea typeface="+mn-ea"/>
                          <a:cs typeface="Arial" panose="020B0604020202020204" pitchFamily="34" charset="0"/>
                        </a:rPr>
                        <a:t>, harmonious, and conducive working environment</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08028">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Average number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days taken to resolve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disciplinary cases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 days: </a:t>
                      </a:r>
                      <a:r>
                        <a:rPr lang="en-ZA" sz="1200" kern="1200" dirty="0" smtClean="0">
                          <a:solidFill>
                            <a:schemeClr val="tx1"/>
                          </a:solidFill>
                          <a:effectLst/>
                          <a:latin typeface="Arial" panose="020B0604020202020204" pitchFamily="34" charset="0"/>
                          <a:ea typeface="+mn-ea"/>
                          <a:cs typeface="Arial" panose="020B0604020202020204" pitchFamily="34" charset="0"/>
                        </a:rPr>
                        <a:t>Misconduct cases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22 disciplinary cases finalised in  56.1 days average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6247">
                <a:tc vMerge="1">
                  <a:txBody>
                    <a:bodyPr/>
                    <a:lstStyle/>
                    <a:p>
                      <a:endParaRPr lang="en-ZA"/>
                    </a:p>
                  </a:txBody>
                  <a:tcPr/>
                </a:tc>
                <a:tc>
                  <a:txBody>
                    <a:bodyPr/>
                    <a:lstStyle/>
                    <a:p>
                      <a:pPr algn="l">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a:t>
                      </a:r>
                      <a:r>
                        <a:rPr lang="en-ZA" sz="1200" kern="1200" dirty="0" smtClean="0">
                          <a:solidFill>
                            <a:schemeClr val="tx1"/>
                          </a:solidFill>
                          <a:effectLst/>
                          <a:latin typeface="Arial" panose="020B0604020202020204" pitchFamily="34" charset="0"/>
                          <a:ea typeface="+mn-ea"/>
                          <a:cs typeface="Arial" panose="020B0604020202020204" pitchFamily="34" charset="0"/>
                        </a:rPr>
                        <a:t>days: Grievance cases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34 grievances finalised in  35.9 days average (1222 / 34 = 35.9 days)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Staff satisfaction survey conducted and recommendations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Survey conducted and recommendations made to management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Survey distributed and responses coordinated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Survey distributed and responses coordinated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54144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Title 1"/>
          <p:cNvSpPr>
            <a:spLocks noGrp="1"/>
          </p:cNvSpPr>
          <p:nvPr>
            <p:ph type="ctrTitle"/>
          </p:nvPr>
        </p:nvSpPr>
        <p:spPr>
          <a:xfrm>
            <a:off x="685800" y="1874838"/>
            <a:ext cx="7772400" cy="847725"/>
          </a:xfrm>
        </p:spPr>
        <p:txBody>
          <a:bodyPr/>
          <a:lstStyle/>
          <a:p>
            <a:pPr eaLnBrk="1" hangingPunct="1"/>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PROGRAMME 6: ENVIRONMENTAL PROGRAMMES</a:t>
            </a:r>
            <a:br>
              <a:rPr lang="en-US" altLang="en-US" sz="2800" dirty="0" smtClean="0">
                <a:solidFill>
                  <a:schemeClr val="bg1"/>
                </a:solidFill>
              </a:rPr>
            </a:br>
            <a:endParaRPr lang="en-US" altLang="en-US" sz="2800" dirty="0" smtClean="0">
              <a:solidFill>
                <a:schemeClr val="bg1"/>
              </a:solidFill>
            </a:endParaRPr>
          </a:p>
        </p:txBody>
      </p:sp>
      <p:sp>
        <p:nvSpPr>
          <p:cNvPr id="82947" name="TextBox 8"/>
          <p:cNvSpPr txBox="1">
            <a:spLocks noChangeArrowheads="1"/>
          </p:cNvSpPr>
          <p:nvPr/>
        </p:nvSpPr>
        <p:spPr bwMode="auto">
          <a:xfrm>
            <a:off x="3635375" y="5011738"/>
            <a:ext cx="2133600" cy="1570037"/>
          </a:xfrm>
          <a:prstGeom prst="rect">
            <a:avLst/>
          </a:prstGeom>
          <a:noFill/>
          <a:ln w="9525">
            <a:noFill/>
            <a:miter lim="800000"/>
            <a:headEnd/>
            <a:tailEnd/>
          </a:ln>
        </p:spPr>
        <p:txBody>
          <a:bodyPr>
            <a:spAutoFit/>
          </a:bodyPr>
          <a:lstStyle/>
          <a:p>
            <a:pPr defTabSz="457200"/>
            <a:r>
              <a:rPr lang="en-US" altLang="en-US" sz="1200" b="1">
                <a:solidFill>
                  <a:srgbClr val="FFFFFF"/>
                </a:solidFill>
                <a:latin typeface="Calibri" pitchFamily="34" charset="0"/>
                <a:cs typeface="Arial" charset="0"/>
              </a:rPr>
              <a:t>Environmental Programmes</a:t>
            </a: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a:p>
            <a:pPr defTabSz="457200"/>
            <a:endParaRPr lang="en-US" altLang="en-US" sz="1200">
              <a:solidFill>
                <a:srgbClr val="000000"/>
              </a:solidFill>
              <a:latin typeface="Calibri" pitchFamily="34" charset="0"/>
              <a:cs typeface="Arial" charset="0"/>
            </a:endParaRPr>
          </a:p>
        </p:txBody>
      </p:sp>
    </p:spTree>
    <p:extLst>
      <p:ext uri="{BB962C8B-B14F-4D97-AF65-F5344CB8AC3E}">
        <p14:creationId xmlns="" xmlns:p14="http://schemas.microsoft.com/office/powerpoint/2010/main" val="3505822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350618523"/>
              </p:ext>
            </p:extLst>
          </p:nvPr>
        </p:nvGraphicFramePr>
        <p:xfrm>
          <a:off x="152401" y="797859"/>
          <a:ext cx="8839199" cy="5335535"/>
        </p:xfrm>
        <a:graphic>
          <a:graphicData uri="http://schemas.openxmlformats.org/drawingml/2006/table">
            <a:tbl>
              <a:tblPr/>
              <a:tblGrid>
                <a:gridCol w="1828799"/>
                <a:gridCol w="1143001"/>
                <a:gridCol w="1319695"/>
                <a:gridCol w="1042504"/>
                <a:gridCol w="3505200"/>
              </a:tblGrid>
              <a:tr h="324688">
                <a:tc gridSpan="5">
                  <a:txBody>
                    <a:bodyPr/>
                    <a:lstStyle/>
                    <a:p>
                      <a:pPr algn="l">
                        <a:spcAft>
                          <a:spcPts val="0"/>
                        </a:spcAft>
                      </a:pPr>
                      <a:r>
                        <a:rPr lang="en-ZA" sz="1400" b="1" dirty="0" smtClean="0">
                          <a:effectLst/>
                          <a:latin typeface="+mn-lt"/>
                          <a:cs typeface="Arial" panose="020B0604020202020204" pitchFamily="34" charset="0"/>
                        </a:rPr>
                        <a:t>Strategic Objective: Improved</a:t>
                      </a:r>
                      <a:r>
                        <a:rPr lang="en-ZA" sz="1400" b="1" kern="1200" dirty="0" smtClean="0">
                          <a:solidFill>
                            <a:schemeClr val="tx1"/>
                          </a:solidFill>
                          <a:effectLst/>
                          <a:latin typeface="+mn-lt"/>
                          <a:ea typeface="+mn-ea"/>
                          <a:cs typeface="+mn-cs"/>
                        </a:rPr>
                        <a:t> socio-economic benefits </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0887">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56234">
                <a:tc>
                  <a:txBody>
                    <a:bodyPr/>
                    <a:lstStyle/>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Full</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Time Equivalents</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(FTEs)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34 824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9 127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30,266 (Cumulative) FTEs created in quarter </a:t>
                      </a:r>
                      <a:r>
                        <a:rPr lang="en-ZA" sz="1200" kern="1200" dirty="0" smtClean="0">
                          <a:solidFill>
                            <a:schemeClr val="tx1"/>
                          </a:solidFill>
                          <a:effectLst/>
                          <a:latin typeface="Arial" panose="020B0604020202020204" pitchFamily="34" charset="0"/>
                          <a:ea typeface="+mn-ea"/>
                          <a:cs typeface="Arial" panose="020B0604020202020204" pitchFamily="34" charset="0"/>
                        </a:rPr>
                        <a:t>Cumulatively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81158">
                <a:tc>
                  <a:txBody>
                    <a:bodyPr/>
                    <a:lstStyle/>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Work</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Opportunities created</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of Women; % of Youth &amp; % of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66 150 (Women -55 %;)</a:t>
                      </a:r>
                    </a:p>
                    <a:p>
                      <a:r>
                        <a:rPr lang="en-ZA" sz="1200" kern="1200" dirty="0" smtClean="0">
                          <a:solidFill>
                            <a:schemeClr val="tx1"/>
                          </a:solidFill>
                          <a:effectLst/>
                          <a:latin typeface="Arial" panose="020B0604020202020204" pitchFamily="34" charset="0"/>
                          <a:ea typeface="+mn-ea"/>
                          <a:cs typeface="Arial" panose="020B0604020202020204" pitchFamily="34" charset="0"/>
                        </a:rPr>
                        <a:t>Youth -60%  </a:t>
                      </a:r>
                    </a:p>
                    <a:p>
                      <a:r>
                        <a:rPr lang="en-ZA" sz="1200" kern="1200" dirty="0" smtClean="0">
                          <a:solidFill>
                            <a:schemeClr val="tx1"/>
                          </a:solidFill>
                          <a:effectLst/>
                          <a:latin typeface="Arial" panose="020B0604020202020204" pitchFamily="34" charset="0"/>
                          <a:ea typeface="+mn-ea"/>
                          <a:cs typeface="Arial" panose="020B0604020202020204" pitchFamily="34" charset="0"/>
                        </a:rPr>
                        <a:t>People with Disabilities – 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15 866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82,016 (Cumulative) Work opportunities created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(Women- 52.35%, Youth – 70.94% &amp; People with Disabilities – 3.20%</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48922">
                <a:tc>
                  <a:txBody>
                    <a:bodyPr/>
                    <a:lstStyle/>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accredited</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training person days</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143 665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39 859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27,763 training person days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94 122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39908">
                <a:tc>
                  <a:txBody>
                    <a:bodyPr/>
                    <a:lstStyle/>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youths</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benefiting from the Youth Environmental</a:t>
                      </a:r>
                    </a:p>
                    <a:p>
                      <a:pPr marL="0" algn="l" defTabSz="457200" rtl="0" eaLnBrk="1" latinLnBrk="0" hangingPunct="1">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 (YES)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63945">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SMMEs</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used (empowerment)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2 354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643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 xmlns:p14="http://schemas.microsoft.com/office/powerpoint/2010/main" val="15899149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533400"/>
          </a:xfrm>
        </p:spPr>
        <p:txBody>
          <a:bodyPr/>
          <a:lstStyle/>
          <a:p>
            <a:r>
              <a:rPr lang="en-US" sz="2000" b="1" dirty="0" smtClean="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476575942"/>
              </p:ext>
            </p:extLst>
          </p:nvPr>
        </p:nvGraphicFramePr>
        <p:xfrm>
          <a:off x="152401" y="749298"/>
          <a:ext cx="8839199" cy="5430918"/>
        </p:xfrm>
        <a:graphic>
          <a:graphicData uri="http://schemas.openxmlformats.org/drawingml/2006/table">
            <a:tbl>
              <a:tblPr/>
              <a:tblGrid>
                <a:gridCol w="1731263"/>
                <a:gridCol w="1240537"/>
                <a:gridCol w="1319695"/>
                <a:gridCol w="1249768"/>
                <a:gridCol w="3297936"/>
              </a:tblGrid>
              <a:tr h="393702">
                <a:tc gridSpan="5">
                  <a:txBody>
                    <a:bodyPr/>
                    <a:lstStyle/>
                    <a:p>
                      <a:pPr algn="l">
                        <a:spcAft>
                          <a:spcPts val="0"/>
                        </a:spcAft>
                      </a:pPr>
                      <a:r>
                        <a:rPr lang="en-ZA" sz="1400" b="1" dirty="0" smtClean="0">
                          <a:effectLst/>
                          <a:latin typeface="+mn-lt"/>
                          <a:cs typeface="Arial" panose="020B0604020202020204" pitchFamily="34" charset="0"/>
                        </a:rPr>
                        <a:t>Strategic Objective: Improved</a:t>
                      </a:r>
                      <a:r>
                        <a:rPr lang="en-ZA" sz="1400" b="1" kern="1200" dirty="0" smtClean="0">
                          <a:solidFill>
                            <a:schemeClr val="tx1"/>
                          </a:solidFill>
                          <a:effectLst/>
                          <a:latin typeface="+mn-lt"/>
                          <a:ea typeface="+mn-ea"/>
                          <a:cs typeface="+mn-cs"/>
                        </a:rPr>
                        <a:t> socio-economic benefits  (continued)</a:t>
                      </a:r>
                      <a:endParaRPr lang="en-ZA" sz="14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453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94548">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School</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Desk Equivalent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200 000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60 000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 total 42,889 of SDEs (</a:t>
                      </a: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103,823 </a:t>
                      </a:r>
                      <a:r>
                        <a:rPr lang="en-ZA" sz="1200" kern="1200" dirty="0" smtClean="0">
                          <a:solidFill>
                            <a:schemeClr val="tx1"/>
                          </a:solidFill>
                          <a:effectLst/>
                          <a:latin typeface="Arial" panose="020B0604020202020204" pitchFamily="34" charset="0"/>
                          <a:ea typeface="+mn-ea"/>
                          <a:cs typeface="Arial" panose="020B0604020202020204" pitchFamily="34" charset="0"/>
                        </a:rPr>
                        <a:t>cumulative) produced between April and Dec 2015 out of a planned 140000 (52%)</a:t>
                      </a:r>
                    </a:p>
                    <a:p>
                      <a:pPr algn="just"/>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80314">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buyback</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and/or recycling</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facilities created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3</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Centres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established by end-December</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dirty="0" smtClean="0">
                          <a:effectLst/>
                          <a:latin typeface="Arial" panose="020B0604020202020204" pitchFamily="34" charset="0"/>
                          <a:ea typeface="Times New Roman" panose="02020603050405020304" pitchFamily="18" charset="0"/>
                          <a:cs typeface="Arial" panose="020B0604020202020204" pitchFamily="34" charset="0"/>
                        </a:rPr>
                        <a:t>Challenge:</a:t>
                      </a:r>
                      <a:r>
                        <a:rPr lang="en-ZA" sz="1200" b="1" baseline="0" dirty="0" smtClean="0">
                          <a:effectLst/>
                          <a:latin typeface="Arial" panose="020B0604020202020204" pitchFamily="34" charset="0"/>
                          <a:ea typeface="Times New Roman" panose="02020603050405020304" pitchFamily="18" charset="0"/>
                          <a:cs typeface="Arial" panose="020B0604020202020204" pitchFamily="34" charset="0"/>
                        </a:rPr>
                        <a:t> 1 centre </a:t>
                      </a:r>
                      <a:r>
                        <a:rPr lang="en-ZA" sz="1200" b="0" baseline="0" dirty="0" smtClean="0">
                          <a:effectLst/>
                          <a:latin typeface="Arial" panose="020B0604020202020204" pitchFamily="34" charset="0"/>
                          <a:ea typeface="Times New Roman" panose="02020603050405020304" pitchFamily="18" charset="0"/>
                          <a:cs typeface="Arial" panose="020B0604020202020204" pitchFamily="34" charset="0"/>
                        </a:rPr>
                        <a:t>will be postponed to 2016/17 due to s</a:t>
                      </a:r>
                      <a:r>
                        <a:rPr lang="en-ZA" sz="1200" baseline="0" dirty="0" smtClean="0">
                          <a:effectLst/>
                          <a:latin typeface="Arial" panose="020B0604020202020204" pitchFamily="34" charset="0"/>
                          <a:ea typeface="Times New Roman" panose="02020603050405020304" pitchFamily="18" charset="0"/>
                          <a:cs typeface="Arial" panose="020B0604020202020204" pitchFamily="34" charset="0"/>
                        </a:rPr>
                        <a:t>ecuring land and processes relating to waste licences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90600">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overnight</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Visitor, and staff</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accommodation units 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a:solidFill>
                            <a:schemeClr val="tx1"/>
                          </a:solidFill>
                          <a:effectLst/>
                          <a:latin typeface="Arial" panose="020B0604020202020204" pitchFamily="34" charset="0"/>
                          <a:ea typeface="+mn-ea"/>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 units were established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24 units were established</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83813">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Climate</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Change flagship</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programmes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facilitated/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Sector Flagship Framework</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 (Renewable</a:t>
                      </a:r>
                    </a:p>
                    <a:p>
                      <a:r>
                        <a:rPr lang="en-ZA" sz="1200" kern="1200" dirty="0" smtClean="0">
                          <a:solidFill>
                            <a:schemeClr val="tx1"/>
                          </a:solidFill>
                          <a:effectLst/>
                          <a:latin typeface="Arial" panose="020B0604020202020204" pitchFamily="34" charset="0"/>
                          <a:ea typeface="+mn-ea"/>
                          <a:cs typeface="Arial" panose="020B0604020202020204" pitchFamily="34" charset="0"/>
                        </a:rPr>
                        <a:t>Energy)</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Renewable Energy flagship framework drafted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consultations conducted with the objective of identifying scaling-up options’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Flagship Meeting held 15 October 2015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endParaRPr lang="en-US" altLang="en-US" sz="1200" dirty="0">
                <a:solidFill>
                  <a:srgbClr val="333399"/>
                </a:solidFill>
              </a:endParaRPr>
            </a:p>
            <a:p>
              <a:pPr marL="228600" lvl="2">
                <a:lnSpc>
                  <a:spcPct val="60000"/>
                </a:lnSpc>
                <a:buClr>
                  <a:srgbClr val="000000"/>
                </a:buClr>
              </a:pPr>
              <a:r>
                <a:rPr lang="en-US" altLang="en-US" sz="1200" dirty="0">
                  <a:solidFill>
                    <a:srgbClr val="333399"/>
                  </a:solidFill>
                </a:rPr>
                <a:t>= No</a:t>
              </a:r>
            </a:p>
            <a:p>
              <a:pPr marL="228600" lvl="2">
                <a:lnSpc>
                  <a:spcPct val="60000"/>
                </a:lnSpc>
                <a:buClr>
                  <a:srgbClr val="000000"/>
                </a:buClr>
              </a:pPr>
              <a:r>
                <a:rPr lang="en-US" altLang="en-US" sz="1200" dirty="0">
                  <a:solidFill>
                    <a:srgbClr val="333399"/>
                  </a:solidFill>
                </a:rPr>
                <a:t>milestone</a:t>
              </a:r>
            </a:p>
          </p:txBody>
        </p:sp>
      </p:grpSp>
    </p:spTree>
    <p:extLst>
      <p:ext uri="{BB962C8B-B14F-4D97-AF65-F5344CB8AC3E}">
        <p14:creationId xmlns="" xmlns:p14="http://schemas.microsoft.com/office/powerpoint/2010/main" val="342750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975383500"/>
              </p:ext>
            </p:extLst>
          </p:nvPr>
        </p:nvGraphicFramePr>
        <p:xfrm>
          <a:off x="151689" y="761999"/>
          <a:ext cx="8839199" cy="4800601"/>
        </p:xfrm>
        <a:graphic>
          <a:graphicData uri="http://schemas.openxmlformats.org/drawingml/2006/table">
            <a:tbl>
              <a:tblPr/>
              <a:tblGrid>
                <a:gridCol w="1753311"/>
                <a:gridCol w="1218489"/>
                <a:gridCol w="1319695"/>
                <a:gridCol w="1195616"/>
                <a:gridCol w="3352088"/>
              </a:tblGrid>
              <a:tr h="421581">
                <a:tc gridSpan="5">
                  <a:txBody>
                    <a:bodyPr/>
                    <a:lstStyle/>
                    <a:p>
                      <a:pPr algn="l">
                        <a:spcAft>
                          <a:spcPts val="0"/>
                        </a:spcAft>
                      </a:pPr>
                      <a:r>
                        <a:rPr lang="en-ZA" sz="1400" b="1" kern="1200" dirty="0" smtClean="0">
                          <a:solidFill>
                            <a:schemeClr val="tx1"/>
                          </a:solidFill>
                          <a:effectLst/>
                          <a:latin typeface="+mn-lt"/>
                          <a:ea typeface="+mn-ea"/>
                          <a:cs typeface="Arial" panose="020B0604020202020204" pitchFamily="34" charset="0"/>
                        </a:rPr>
                        <a:t>Strategic Objective: Ecosystem conserved, managed and sustainably used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33686">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7076">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wetlands under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36</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 87</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103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07076">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trees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planted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3 030 000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910</a:t>
                      </a:r>
                      <a:r>
                        <a:rPr lang="en-ZA" sz="1200" strike="sngStrike"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Q3: 11 287</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1 809 467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30849">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hectares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of land under</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rehabilitation/</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restoration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25 116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7 527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9 033</a:t>
                      </a:r>
                    </a:p>
                    <a:p>
                      <a:r>
                        <a:rPr lang="en-ZA" sz="1200" kern="1200" dirty="0" smtClean="0">
                          <a:solidFill>
                            <a:schemeClr val="tx1"/>
                          </a:solidFill>
                          <a:effectLst/>
                          <a:latin typeface="Arial" panose="020B0604020202020204" pitchFamily="34" charset="0"/>
                          <a:ea typeface="+mn-ea"/>
                          <a:cs typeface="Arial" panose="020B0604020202020204" pitchFamily="34" charset="0"/>
                        </a:rPr>
                        <a:t> </a:t>
                      </a: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20 253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09434">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community</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parks created or</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rehabilitated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 14</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27 community parks created or</a:t>
                      </a:r>
                    </a:p>
                    <a:p>
                      <a:r>
                        <a:rPr lang="en-ZA" sz="1200" kern="1200" dirty="0" smtClean="0">
                          <a:solidFill>
                            <a:schemeClr val="tx1"/>
                          </a:solidFill>
                          <a:effectLst/>
                          <a:latin typeface="Arial" panose="020B0604020202020204" pitchFamily="34" charset="0"/>
                          <a:ea typeface="+mn-ea"/>
                          <a:cs typeface="Arial" panose="020B0604020202020204" pitchFamily="34" charset="0"/>
                        </a:rPr>
                        <a:t>rehabilitated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9089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kilometres of accessible coastline</a:t>
                      </a:r>
                    </a:p>
                    <a:p>
                      <a:r>
                        <a:rPr lang="en-ZA" sz="1200" kern="1200" dirty="0" smtClean="0">
                          <a:solidFill>
                            <a:schemeClr val="tx1"/>
                          </a:solidFill>
                          <a:effectLst/>
                          <a:latin typeface="Arial" panose="020B0604020202020204" pitchFamily="34" charset="0"/>
                          <a:ea typeface="+mn-ea"/>
                          <a:cs typeface="Arial" panose="020B0604020202020204" pitchFamily="34" charset="0"/>
                        </a:rPr>
                        <a:t>cleaned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2113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4149629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 y="152400"/>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588245913"/>
              </p:ext>
            </p:extLst>
          </p:nvPr>
        </p:nvGraphicFramePr>
        <p:xfrm>
          <a:off x="165220" y="751840"/>
          <a:ext cx="8839199" cy="5310806"/>
        </p:xfrm>
        <a:graphic>
          <a:graphicData uri="http://schemas.openxmlformats.org/drawingml/2006/table">
            <a:tbl>
              <a:tblPr/>
              <a:tblGrid>
                <a:gridCol w="1739780"/>
                <a:gridCol w="1232020"/>
                <a:gridCol w="1319695"/>
                <a:gridCol w="1182085"/>
                <a:gridCol w="3365619"/>
              </a:tblGrid>
              <a:tr h="467360">
                <a:tc gridSpan="5">
                  <a:txBody>
                    <a:bodyPr/>
                    <a:lstStyle/>
                    <a:p>
                      <a:pPr algn="l">
                        <a:spcAft>
                          <a:spcPts val="0"/>
                        </a:spcAft>
                      </a:pPr>
                      <a:r>
                        <a:rPr lang="en-ZA" sz="1400" b="1" kern="1200" dirty="0" smtClean="0">
                          <a:solidFill>
                            <a:schemeClr val="tx1"/>
                          </a:solidFill>
                          <a:effectLst/>
                          <a:latin typeface="+mn-lt"/>
                          <a:ea typeface="+mn-ea"/>
                          <a:cs typeface="Arial" panose="020B0604020202020204" pitchFamily="34" charset="0"/>
                        </a:rPr>
                        <a:t>Strategic Objective: Threats to environment quality and integrity managed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65462">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60138">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Environmental Monitors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trained and deployed</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in conservation areas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1 441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1 441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 58</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1 414</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51133">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Number of emerging</a:t>
                      </a:r>
                    </a:p>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invasive alien species targeted for early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a:solidFill>
                            <a:schemeClr val="tx1"/>
                          </a:solidFill>
                          <a:effectLst/>
                          <a:latin typeface="Arial" panose="020B0604020202020204" pitchFamily="34" charset="0"/>
                          <a:ea typeface="+mn-ea"/>
                          <a:cs typeface="Arial" panose="020B0604020202020204" pitchFamily="34"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40</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13528">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Number of sites where biological control agents released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525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157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220 </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569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53185">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initial</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hectares of invasive</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alien 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192 293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57 442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 20,375.51</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Cumulatively: 76 190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089452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34419769"/>
              </p:ext>
            </p:extLst>
          </p:nvPr>
        </p:nvGraphicFramePr>
        <p:xfrm>
          <a:off x="152401" y="762000"/>
          <a:ext cx="8839199" cy="4728536"/>
        </p:xfrm>
        <a:graphic>
          <a:graphicData uri="http://schemas.openxmlformats.org/drawingml/2006/table">
            <a:tbl>
              <a:tblPr/>
              <a:tblGrid>
                <a:gridCol w="1601304"/>
                <a:gridCol w="1370496"/>
                <a:gridCol w="1319695"/>
                <a:gridCol w="1258285"/>
                <a:gridCol w="3289419"/>
              </a:tblGrid>
              <a:tr h="243089">
                <a:tc gridSpan="5">
                  <a:txBody>
                    <a:bodyPr/>
                    <a:lstStyle/>
                    <a:p>
                      <a:pPr algn="l">
                        <a:spcAft>
                          <a:spcPts val="0"/>
                        </a:spcAft>
                      </a:pPr>
                      <a:r>
                        <a:rPr lang="en-ZA" sz="1400" b="1" kern="1200" dirty="0" smtClean="0">
                          <a:solidFill>
                            <a:schemeClr val="tx1"/>
                          </a:solidFill>
                          <a:effectLst/>
                          <a:latin typeface="+mn-lt"/>
                          <a:ea typeface="+mn-ea"/>
                          <a:cs typeface="Arial" panose="020B0604020202020204" pitchFamily="34" charset="0"/>
                        </a:rPr>
                        <a:t>Strategic Objective: Threats to environment quality and integrity managed (continued)</a:t>
                      </a:r>
                      <a:endParaRPr lang="en-ZA" sz="1400" b="1" kern="1200" dirty="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99831">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4841">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follow-up</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hectares of invasive</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alien 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631 352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189  406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150 159</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407 860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44436">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wild </a:t>
                      </a:r>
                      <a:r>
                        <a:rPr lang="en-ZA" sz="1200" kern="1200" dirty="0" smtClean="0">
                          <a:solidFill>
                            <a:schemeClr val="tx1"/>
                          </a:solidFill>
                          <a:effectLst/>
                          <a:latin typeface="Arial" panose="020B0604020202020204" pitchFamily="34" charset="0"/>
                          <a:ea typeface="+mn-ea"/>
                          <a:cs typeface="Arial" panose="020B0604020202020204" pitchFamily="34" charset="0"/>
                        </a:rPr>
                        <a:t>fires suppressed </a:t>
                      </a:r>
                      <a:r>
                        <a:rPr lang="en-ZA" sz="1200" kern="1200" dirty="0">
                          <a:solidFill>
                            <a:schemeClr val="tx1"/>
                          </a:solidFill>
                          <a:effectLst/>
                          <a:latin typeface="Arial" panose="020B0604020202020204" pitchFamily="34" charset="0"/>
                          <a:ea typeface="+mn-ea"/>
                          <a:cs typeface="Arial" panose="020B0604020202020204" pitchFamily="34" charset="0"/>
                        </a:rPr>
                        <a:t>(provided</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there are not more</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than 2000)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mn-lt"/>
                          <a:ea typeface="+mn-ea"/>
                          <a:cs typeface="+mn-cs"/>
                        </a:rPr>
                        <a:t>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23683">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eradication</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interventions on</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emerging invasive alien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11</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32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23683">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prioritised</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non-plant invasive</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species eradicated, managed, controlled or contained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501517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PROGRAMME 6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833087447"/>
              </p:ext>
            </p:extLst>
          </p:nvPr>
        </p:nvGraphicFramePr>
        <p:xfrm>
          <a:off x="457200" y="990600"/>
          <a:ext cx="8534399" cy="1049338"/>
        </p:xfrm>
        <a:graphic>
          <a:graphicData uri="http://schemas.openxmlformats.org/drawingml/2006/table">
            <a:tbl>
              <a:tblPr/>
              <a:tblGrid>
                <a:gridCol w="2526294"/>
                <a:gridCol w="2169414"/>
                <a:gridCol w="2031407"/>
                <a:gridCol w="1807284"/>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59% (13/22)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(5/22)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18% (4/22)</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3347607401"/>
              </p:ext>
            </p:extLst>
          </p:nvPr>
        </p:nvGraphicFramePr>
        <p:xfrm>
          <a:off x="269418" y="2016492"/>
          <a:ext cx="8569781" cy="4384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3135353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 y="1385247"/>
            <a:ext cx="9048466" cy="1712793"/>
          </a:xfrm>
        </p:spPr>
        <p:txBody>
          <a:bodyPr/>
          <a:lstStyle/>
          <a:p>
            <a:pPr eaLnBrk="1" hangingPunct="1"/>
            <a:r>
              <a:rPr lang="en-US" altLang="en-US" dirty="0">
                <a:solidFill>
                  <a:schemeClr val="bg1"/>
                </a:solidFill>
              </a:rPr>
              <a:t>PROGRAMME 7: CHEMICALS AND WASTE MANAGEMENT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67</a:t>
            </a:fld>
            <a:endParaRPr lang="en-US" altLang="en-US"/>
          </a:p>
        </p:txBody>
      </p:sp>
    </p:spTree>
    <p:extLst>
      <p:ext uri="{BB962C8B-B14F-4D97-AF65-F5344CB8AC3E}">
        <p14:creationId xmlns="" xmlns:p14="http://schemas.microsoft.com/office/powerpoint/2010/main" val="31408479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934269928"/>
              </p:ext>
            </p:extLst>
          </p:nvPr>
        </p:nvGraphicFramePr>
        <p:xfrm>
          <a:off x="152401" y="734123"/>
          <a:ext cx="8839199" cy="4666933"/>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Threats  to environmental</a:t>
                      </a:r>
                      <a:r>
                        <a:rPr lang="en-ZA" sz="1400" b="1" kern="1200" baseline="0" noProof="0" dirty="0" smtClean="0">
                          <a:solidFill>
                            <a:schemeClr val="tx1"/>
                          </a:solidFill>
                          <a:effectLst/>
                          <a:latin typeface="+mn-lt"/>
                          <a:ea typeface="+mn-ea"/>
                          <a:cs typeface="Arial" panose="020B0604020202020204" pitchFamily="34" charset="0"/>
                        </a:rPr>
                        <a:t> quality and integrity managed</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79437">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industry</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waste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plans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reviewed per annum</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a:t>
                      </a:r>
                      <a:r>
                        <a:rPr lang="en-ZA" sz="1200" kern="1200" dirty="0" smtClean="0">
                          <a:solidFill>
                            <a:schemeClr val="tx1"/>
                          </a:solidFill>
                          <a:effectLst/>
                          <a:latin typeface="Arial" panose="020B0604020202020204" pitchFamily="34" charset="0"/>
                          <a:ea typeface="+mn-ea"/>
                          <a:cs typeface="Arial" panose="020B0604020202020204" pitchFamily="34" charset="0"/>
                        </a:rPr>
                        <a:t> reviewed: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E-waste Lighting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Paper and Packaging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Review and preparation of comments on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recieved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Draft comments and response documents for Section 28 Notice drafted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increase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 waste diverted from landfill</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25% of waste tyres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Monitor the implementation of the Tyre IWMP</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report on percentage of waste tyres diverted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from landfill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42% of waste tyres waste diverted from</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landfill </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79259">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unlicensed waste disposal facilities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authorised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Consultants Draft reports submitted to DEA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35 draft reports have been submitted to DEA and circulated for public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8542588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019311578"/>
              </p:ext>
            </p:extLst>
          </p:nvPr>
        </p:nvGraphicFramePr>
        <p:xfrm>
          <a:off x="152401" y="734123"/>
          <a:ext cx="8839199" cy="4489704"/>
        </p:xfrm>
        <a:graphic>
          <a:graphicData uri="http://schemas.openxmlformats.org/drawingml/2006/table">
            <a:tbl>
              <a:tblPr/>
              <a:tblGrid>
                <a:gridCol w="1601304"/>
                <a:gridCol w="1370496"/>
                <a:gridCol w="1319695"/>
                <a:gridCol w="1042504"/>
                <a:gridCol w="35052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Threats  to environmental</a:t>
                      </a:r>
                      <a:r>
                        <a:rPr lang="en-ZA" sz="1400" b="1" kern="1200" baseline="0" noProof="0" dirty="0" smtClean="0">
                          <a:solidFill>
                            <a:schemeClr val="tx1"/>
                          </a:solidFill>
                          <a:effectLst/>
                          <a:latin typeface="+mn-lt"/>
                          <a:ea typeface="+mn-ea"/>
                          <a:cs typeface="Arial" panose="020B0604020202020204" pitchFamily="34" charset="0"/>
                        </a:rPr>
                        <a:t> quality and integrity managed (continued)</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4029">
                <a:tc rowSpan="3">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chemicals and waste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instruments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Implementation</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Plan for the Stockholm</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Convention updated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NIP update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The NIP Action plan will be finalised after consultations.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3405">
                <a:tc vMerge="1">
                  <a:txBody>
                    <a:bodyPr/>
                    <a:lstStyle/>
                    <a:p>
                      <a:endParaRPr lang="en-ZA"/>
                    </a:p>
                  </a:txBody>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PCB phase out plan for municipalities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PCB phase out plan and consultations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PCB Phase-Out Plan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4676">
                <a:tc vMerge="1">
                  <a:txBody>
                    <a:bodyPr/>
                    <a:lstStyle/>
                    <a:p>
                      <a:endParaRPr lang="en-ZA"/>
                    </a:p>
                  </a:txBody>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Study on impact of </a:t>
                      </a:r>
                      <a:r>
                        <a:rPr lang="en-ZA" sz="1200" kern="1200" dirty="0" err="1" smtClean="0">
                          <a:solidFill>
                            <a:schemeClr val="tx1"/>
                          </a:solidFill>
                          <a:effectLst/>
                          <a:latin typeface="Arial" panose="020B0604020202020204" pitchFamily="34" charset="0"/>
                          <a:ea typeface="+mn-ea"/>
                          <a:cs typeface="Arial" panose="020B0604020202020204" pitchFamily="34" charset="0"/>
                        </a:rPr>
                        <a:t>Minamata</a:t>
                      </a:r>
                      <a:r>
                        <a:rPr lang="en-ZA" sz="1200" kern="1200" dirty="0" smtClean="0">
                          <a:solidFill>
                            <a:schemeClr val="tx1"/>
                          </a:solidFill>
                          <a:effectLst/>
                          <a:latin typeface="Arial" panose="020B0604020202020204" pitchFamily="34" charset="0"/>
                          <a:ea typeface="+mn-ea"/>
                          <a:cs typeface="Arial" panose="020B0604020202020204" pitchFamily="34" charset="0"/>
                        </a:rPr>
                        <a:t> Convention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a:t>
                      </a:r>
                      <a:r>
                        <a:rPr lang="en-ZA" sz="1200" kern="1200" dirty="0" err="1">
                          <a:solidFill>
                            <a:schemeClr val="tx1"/>
                          </a:solidFill>
                          <a:effectLst/>
                          <a:latin typeface="Arial" panose="020B0604020202020204" pitchFamily="34" charset="0"/>
                          <a:ea typeface="+mn-ea"/>
                          <a:cs typeface="Arial" panose="020B0604020202020204" pitchFamily="34" charset="0"/>
                        </a:rPr>
                        <a:t>Minamata</a:t>
                      </a:r>
                      <a:r>
                        <a:rPr lang="en-ZA" sz="1200" kern="1200" dirty="0">
                          <a:solidFill>
                            <a:schemeClr val="tx1"/>
                          </a:solidFill>
                          <a:effectLst/>
                          <a:latin typeface="Arial" panose="020B0604020202020204" pitchFamily="34" charset="0"/>
                          <a:ea typeface="+mn-ea"/>
                          <a:cs typeface="Arial" panose="020B0604020202020204" pitchFamily="34" charset="0"/>
                        </a:rPr>
                        <a:t> Convention Impact Study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SLA vetted and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13677">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facilities audited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15 facilities 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Conduct 5 audits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Audits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853332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188994177"/>
              </p:ext>
            </p:extLst>
          </p:nvPr>
        </p:nvGraphicFramePr>
        <p:xfrm>
          <a:off x="152401" y="735912"/>
          <a:ext cx="8839199" cy="4619784"/>
        </p:xfrm>
        <a:graphic>
          <a:graphicData uri="http://schemas.openxmlformats.org/drawingml/2006/table">
            <a:tbl>
              <a:tblPr/>
              <a:tblGrid>
                <a:gridCol w="1601304"/>
                <a:gridCol w="1370496"/>
                <a:gridCol w="1319695"/>
                <a:gridCol w="890104"/>
                <a:gridCol w="3657600"/>
              </a:tblGrid>
              <a:tr h="4070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Secure</a:t>
                      </a:r>
                      <a:r>
                        <a:rPr lang="en-ZA" sz="1400" b="1" kern="1200" baseline="0" noProof="0" dirty="0" smtClean="0">
                          <a:solidFill>
                            <a:schemeClr val="tx1"/>
                          </a:solidFill>
                          <a:effectLst/>
                          <a:latin typeface="+mn-lt"/>
                          <a:ea typeface="+mn-ea"/>
                          <a:cs typeface="Arial" panose="020B0604020202020204" pitchFamily="34" charset="0"/>
                        </a:rPr>
                        <a:t>, harmonious, and conducive working environment (continued)</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7764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security</a:t>
                      </a:r>
                    </a:p>
                    <a:p>
                      <a:r>
                        <a:rPr lang="en-ZA" sz="1200" kern="1200" dirty="0" smtClean="0">
                          <a:solidFill>
                            <a:schemeClr val="tx1"/>
                          </a:solidFill>
                          <a:effectLst/>
                          <a:latin typeface="Arial" panose="020B0604020202020204" pitchFamily="34" charset="0"/>
                          <a:ea typeface="+mn-ea"/>
                          <a:cs typeface="Arial" panose="020B0604020202020204" pitchFamily="34" charset="0"/>
                        </a:rPr>
                        <a:t>risk Assessment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 security</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risk assessment</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75% of security risk assessment recommendations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69% (9/13) of security risk assessment recommendations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1848">
                <a:tc gridSpan="5">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Strengthened Leadership and embedded DEA 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4698">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SMS</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50% (85/169*100) SMS members participated in leadership development interventions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671">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planned culture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intervention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implementation</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of the planned culture interventions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75%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67% (24/36*100) of Culture Intervention Plan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2541711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743957209"/>
              </p:ext>
            </p:extLst>
          </p:nvPr>
        </p:nvGraphicFramePr>
        <p:xfrm>
          <a:off x="152401" y="734122"/>
          <a:ext cx="8839199" cy="4676077"/>
        </p:xfrm>
        <a:graphic>
          <a:graphicData uri="http://schemas.openxmlformats.org/drawingml/2006/table">
            <a:tbl>
              <a:tblPr/>
              <a:tblGrid>
                <a:gridCol w="1601304"/>
                <a:gridCol w="1370496"/>
                <a:gridCol w="1319695"/>
                <a:gridCol w="890104"/>
                <a:gridCol w="3657600"/>
              </a:tblGrid>
              <a:tr h="23650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Negative impacts on health and wellbeing minimised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0952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98769">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Hectares of Asbestos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Contaminated Land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remediated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 Hectares Remediated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Project implementation (Remediation commence and progress reports consolidated)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Implementing agent not appointed</a:t>
                      </a:r>
                    </a:p>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 Change of approach mid-year due to funding constraints. New EPWP approach involve process of appointment of implementer and stakeholder consultation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3128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decrease</a:t>
                      </a:r>
                    </a:p>
                    <a:p>
                      <a:r>
                        <a:rPr lang="en-ZA" sz="1200" kern="1200" dirty="0" smtClean="0">
                          <a:solidFill>
                            <a:schemeClr val="tx1"/>
                          </a:solidFill>
                          <a:effectLst/>
                          <a:latin typeface="Arial" panose="020B0604020202020204" pitchFamily="34" charset="0"/>
                          <a:ea typeface="+mn-ea"/>
                          <a:cs typeface="Arial" panose="020B0604020202020204" pitchFamily="34" charset="0"/>
                        </a:rPr>
                        <a:t>on HCFC consumption</a:t>
                      </a:r>
                    </a:p>
                    <a:p>
                      <a:endParaRPr lang="en-ZA" dirty="0"/>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10 % (4284.3 tons)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Processing of HCFC Import and Export</a:t>
                      </a:r>
                    </a:p>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Permits</a:t>
                      </a:r>
                    </a:p>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Consumption from April-Dec is 1269.45 Tonnes. </a:t>
                      </a:r>
                    </a:p>
                    <a:p>
                      <a:pPr>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Current consumption is at 1269.45, from our allowable (the 10% {4626.18} of our baseline which is 5140.2). We have only consumed 24.7% of the allowable. </a:t>
                      </a:r>
                    </a:p>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 1269.45 / 5140.20 X 100 = 24.7% which is our consumption, that means reduction is currently at 75.35%, which means, we are above our target.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3098025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a:t>
            </a:r>
            <a:r>
              <a:rPr lang="en-US" sz="2000" b="1" dirty="0" smtClean="0">
                <a:solidFill>
                  <a:srgbClr val="00B050"/>
                </a:solidFill>
                <a:latin typeface="Arial" panose="020B0604020202020204" pitchFamily="34" charset="0"/>
                <a:ea typeface="+mn-ea"/>
                <a:cs typeface="+mn-cs"/>
              </a:rPr>
              <a:t>7</a:t>
            </a:r>
            <a:r>
              <a:rPr lang="en-US" sz="2000" b="1" kern="1200" dirty="0" smtClean="0">
                <a:solidFill>
                  <a:srgbClr val="00B050"/>
                </a:solidFill>
                <a:latin typeface="Arial" panose="020B0604020202020204" pitchFamily="34" charset="0"/>
                <a:ea typeface="+mn-ea"/>
                <a:cs typeface="+mn-cs"/>
              </a:rPr>
              <a:t>: CHEMICALS AND WASTE MANAGEMENT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828000250"/>
              </p:ext>
            </p:extLst>
          </p:nvPr>
        </p:nvGraphicFramePr>
        <p:xfrm>
          <a:off x="152401" y="734123"/>
          <a:ext cx="8839199" cy="2942358"/>
        </p:xfrm>
        <a:graphic>
          <a:graphicData uri="http://schemas.openxmlformats.org/drawingml/2006/table">
            <a:tbl>
              <a:tblPr/>
              <a:tblGrid>
                <a:gridCol w="1601304"/>
                <a:gridCol w="1370496"/>
                <a:gridCol w="1319695"/>
                <a:gridCol w="890104"/>
                <a:gridCol w="3657600"/>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Growth in industries that depend on environmental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50837">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jobs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created within the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waste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sector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576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Q3:124</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Cumulatively: 1147</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3808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enterprises established</a:t>
                      </a:r>
                    </a:p>
                    <a:p>
                      <a:r>
                        <a:rPr lang="en-ZA" sz="1200" kern="1200" dirty="0" smtClean="0">
                          <a:solidFill>
                            <a:schemeClr val="tx1"/>
                          </a:solidFill>
                          <a:effectLst/>
                          <a:latin typeface="Arial" panose="020B0604020202020204" pitchFamily="34" charset="0"/>
                          <a:ea typeface="+mn-ea"/>
                          <a:cs typeface="Arial" panose="020B0604020202020204" pitchFamily="34" charset="0"/>
                        </a:rPr>
                        <a:t>(SMMEs, Cooperatives)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Q3:4</a:t>
                      </a:r>
                    </a:p>
                    <a:p>
                      <a:pPr>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ZA" sz="1200" kern="1200" smtClean="0">
                          <a:solidFill>
                            <a:schemeClr val="tx1"/>
                          </a:solidFill>
                          <a:effectLst/>
                          <a:latin typeface="Arial" panose="020B0604020202020204" pitchFamily="34" charset="0"/>
                          <a:ea typeface="+mn-ea"/>
                          <a:cs typeface="Arial" panose="020B0604020202020204" pitchFamily="34" charset="0"/>
                        </a:rPr>
                        <a:t>Cumulatively: 22</a:t>
                      </a:r>
                    </a:p>
                    <a:p>
                      <a:pPr>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3733085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0"/>
            <a:ext cx="8229600" cy="590042"/>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PROGRAMME 7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1988990241"/>
              </p:ext>
            </p:extLst>
          </p:nvPr>
        </p:nvGraphicFramePr>
        <p:xfrm>
          <a:off x="228600" y="590042"/>
          <a:ext cx="8763000" cy="768111"/>
        </p:xfrm>
        <a:graphic>
          <a:graphicData uri="http://schemas.openxmlformats.org/drawingml/2006/table">
            <a:tbl>
              <a:tblPr/>
              <a:tblGrid>
                <a:gridCol w="2593962"/>
                <a:gridCol w="2227525"/>
                <a:gridCol w="2085818"/>
                <a:gridCol w="1855695"/>
              </a:tblGrid>
              <a:tr h="298999">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46911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64% (7/11)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27% (3/11)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 (1/11)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794620421"/>
              </p:ext>
            </p:extLst>
          </p:nvPr>
        </p:nvGraphicFramePr>
        <p:xfrm>
          <a:off x="228600" y="1447800"/>
          <a:ext cx="87630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9497241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468312"/>
          </a:xfrm>
        </p:spPr>
        <p:txBody>
          <a:bodyPr/>
          <a:lstStyle/>
          <a:p>
            <a:pPr eaLnBrk="1" hangingPunct="1"/>
            <a:r>
              <a:rPr lang="en-US" altLang="en-US" sz="2000" b="1" dirty="0">
                <a:solidFill>
                  <a:srgbClr val="00B050"/>
                </a:solidFill>
                <a:latin typeface="Arial" panose="020B0604020202020204" pitchFamily="34" charset="0"/>
                <a:ea typeface="+mn-ea"/>
                <a:cs typeface="+mn-cs"/>
              </a:rPr>
              <a:t>SUMMARY OF OVERALL DEA PERFORMANCE</a:t>
            </a:r>
          </a:p>
        </p:txBody>
      </p:sp>
      <p:graphicFrame>
        <p:nvGraphicFramePr>
          <p:cNvPr id="4" name="Group 121"/>
          <p:cNvGraphicFramePr>
            <a:graphicFrameLocks noGrp="1"/>
          </p:cNvGraphicFramePr>
          <p:nvPr>
            <p:ph idx="1"/>
            <p:extLst>
              <p:ext uri="{D42A27DB-BD31-4B8C-83A1-F6EECF244321}">
                <p14:modId xmlns="" xmlns:p14="http://schemas.microsoft.com/office/powerpoint/2010/main" val="338044275"/>
              </p:ext>
            </p:extLst>
          </p:nvPr>
        </p:nvGraphicFramePr>
        <p:xfrm>
          <a:off x="381000" y="914400"/>
          <a:ext cx="8382000" cy="5181600"/>
        </p:xfrm>
        <a:graphic>
          <a:graphicData uri="http://schemas.openxmlformats.org/drawingml/2006/table">
            <a:tbl>
              <a:tblPr/>
              <a:tblGrid>
                <a:gridCol w="1508320"/>
                <a:gridCol w="1508321"/>
                <a:gridCol w="1759708"/>
                <a:gridCol w="1715807"/>
                <a:gridCol w="1889844"/>
              </a:tblGrid>
              <a:tr h="517266">
                <a:tc>
                  <a:txBody>
                    <a:bodyPr/>
                    <a:lstStyle/>
                    <a:p>
                      <a:pPr marL="0" algn="l"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tr>
              <a:tr h="590554">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73% (48/66)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26% (17/66)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 (1/66)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Arial" pitchFamily="34" charset="0"/>
                          <a:ea typeface="+mn-ea"/>
                          <a:cs typeface="Arial" pitchFamily="34" charset="0"/>
                        </a:rPr>
                        <a:t>LACE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69% (11/16)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31% (5/16)</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20902">
                <a:tc>
                  <a:txBody>
                    <a:bodyPr/>
                    <a:lstStyle/>
                    <a:p>
                      <a:pPr marL="0" algn="l" defTabSz="914400" rtl="0" eaLnBrk="1" latinLnBrk="0" hangingPunct="1">
                        <a:spcAft>
                          <a:spcPts val="0"/>
                        </a:spcAft>
                      </a:pPr>
                      <a:r>
                        <a:rPr lang="en-US" sz="1200" b="1" dirty="0" smtClean="0">
                          <a:latin typeface="Arial"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90% (19/21)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10% (2/21)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996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CC&amp;AQM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64% (14/22)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(5/22)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9% (2/22)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4% (1/22)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722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92% (11/12)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 (1/12)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pPr marL="0" indent="0" algn="l" defTabSz="914400" rtl="0" eaLnBrk="1" latinLnBrk="0" hangingPunct="1">
                        <a:spcAft>
                          <a:spcPts val="0"/>
                        </a:spcAft>
                        <a:buFontTx/>
                        <a:buNone/>
                      </a:pPr>
                      <a:r>
                        <a:rPr lang="en-US" sz="1200" b="1" kern="1200" dirty="0" smtClean="0">
                          <a:solidFill>
                            <a:schemeClr val="tx1"/>
                          </a:solidFill>
                          <a:latin typeface="Arial"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59% (13/22)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23% (5/22)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18% (4/22)</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61994">
                <a:tc>
                  <a:txBody>
                    <a:bodyPr/>
                    <a:lstStyle/>
                    <a:p>
                      <a:pPr marL="0" algn="l" defTabSz="914400" rtl="0" eaLnBrk="1" latinLnBrk="0" hangingPunct="1">
                        <a:spcAft>
                          <a:spcPts val="0"/>
                        </a:spcAft>
                      </a:pPr>
                      <a:r>
                        <a:rPr lang="en-US" sz="1200" b="1" dirty="0" smtClean="0">
                          <a:latin typeface="Arial"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64% (7/11)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27% (3/11)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9% (1/11)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r>
                        <a:rPr lang="en-ZA" sz="1200" b="1" dirty="0" smtClean="0">
                          <a:latin typeface="Arial" pitchFamily="34" charset="0"/>
                          <a:cs typeface="Arial" pitchFamily="34" charset="0"/>
                        </a:rPr>
                        <a:t>DEA</a:t>
                      </a:r>
                      <a:endParaRPr lang="en-ZA" sz="1200" b="1" dirty="0">
                        <a:latin typeface="Arial"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72% (123/170)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(38/170)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(8/170)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 (1/170)</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 xmlns:p14="http://schemas.microsoft.com/office/powerpoint/2010/main" val="3137062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SUMMARY OF OVERALL DEA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 xmlns:p14="http://schemas.microsoft.com/office/powerpoint/2010/main" val="2947835833"/>
              </p:ext>
            </p:extLst>
          </p:nvPr>
        </p:nvGraphicFramePr>
        <p:xfrm>
          <a:off x="304800" y="736744"/>
          <a:ext cx="8610600" cy="863456"/>
        </p:xfrm>
        <a:graphic>
          <a:graphicData uri="http://schemas.openxmlformats.org/drawingml/2006/table">
            <a:tbl>
              <a:tblPr/>
              <a:tblGrid>
                <a:gridCol w="2548849"/>
                <a:gridCol w="2188785"/>
                <a:gridCol w="2049545"/>
                <a:gridCol w="1823421"/>
              </a:tblGrid>
              <a:tr h="336113">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2734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72% (123/171)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(38/171)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(9/171)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1% (1/171)</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 xmlns:p14="http://schemas.microsoft.com/office/powerpoint/2010/main" val="682478276"/>
              </p:ext>
            </p:extLst>
          </p:nvPr>
        </p:nvGraphicFramePr>
        <p:xfrm>
          <a:off x="304800" y="1828800"/>
          <a:ext cx="8610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746848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053C5C-E94E-4056-B424-332B4E0ABEEC}" type="slidenum">
              <a:rPr lang="en-US" altLang="en-US" smtClean="0"/>
              <a:pPr/>
              <a:t>75</a:t>
            </a:fld>
            <a:endParaRPr lang="en-US" altLang="en-US"/>
          </a:p>
        </p:txBody>
      </p:sp>
    </p:spTree>
    <p:extLst>
      <p:ext uri="{BB962C8B-B14F-4D97-AF65-F5344CB8AC3E}">
        <p14:creationId xmlns="" xmlns:p14="http://schemas.microsoft.com/office/powerpoint/2010/main" val="48658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967557420"/>
              </p:ext>
            </p:extLst>
          </p:nvPr>
        </p:nvGraphicFramePr>
        <p:xfrm>
          <a:off x="165848" y="838200"/>
          <a:ext cx="8839199" cy="5207688"/>
        </p:xfrm>
        <a:graphic>
          <a:graphicData uri="http://schemas.openxmlformats.org/drawingml/2006/table">
            <a:tbl>
              <a:tblPr/>
              <a:tblGrid>
                <a:gridCol w="1601304"/>
                <a:gridCol w="1370496"/>
                <a:gridCol w="1319695"/>
                <a:gridCol w="890104"/>
                <a:gridCol w="3657600"/>
              </a:tblGrid>
              <a:tr h="4070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Efficient</a:t>
                      </a:r>
                      <a:r>
                        <a:rPr lang="en-ZA" sz="1400" b="1" kern="1200" baseline="0" noProof="0" dirty="0" smtClean="0">
                          <a:solidFill>
                            <a:schemeClr val="tx1"/>
                          </a:solidFill>
                          <a:effectLst/>
                          <a:latin typeface="+mn-lt"/>
                          <a:ea typeface="+mn-ea"/>
                          <a:cs typeface="Arial" panose="020B0604020202020204" pitchFamily="34" charset="0"/>
                        </a:rPr>
                        <a:t> and Effective Information Technology systems</a:t>
                      </a:r>
                      <a:endParaRPr lang="en-ZA" sz="1400" b="1" kern="1200" noProof="0" dirty="0" smtClean="0">
                        <a:solidFill>
                          <a:schemeClr val="tx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424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funded Master System Plan (MSP) initiatives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 Funded Master</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 Plan (MSP)initiatives</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 funded MSP initiatives implemented per</a:t>
                      </a:r>
                    </a:p>
                    <a:p>
                      <a:r>
                        <a:rPr lang="en-ZA" sz="1200" kern="1200" dirty="0" smtClean="0">
                          <a:solidFill>
                            <a:schemeClr val="tx1"/>
                          </a:solidFill>
                          <a:effectLst/>
                          <a:latin typeface="Arial" panose="020B0604020202020204" pitchFamily="34" charset="0"/>
                          <a:ea typeface="+mn-ea"/>
                          <a:cs typeface="Arial" panose="020B0604020202020204" pitchFamily="34" charset="0"/>
                        </a:rPr>
                        <a:t>schedule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4 of the 6 planned MSP initiatives have been implemented as planned. Work on 2 MSP projects is underway and in in progress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4424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availability of DEA IT services (EDMS and Email)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96 % availability of IT</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96% availability of IT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Average overall: 99% availability - 100% email availability and 98.3% EDMS Availability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4424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IT</a:t>
                      </a:r>
                    </a:p>
                    <a:p>
                      <a:r>
                        <a:rPr lang="en-ZA" sz="1200" kern="1200" dirty="0" smtClean="0">
                          <a:solidFill>
                            <a:schemeClr val="tx1"/>
                          </a:solidFill>
                          <a:effectLst/>
                          <a:latin typeface="Arial" panose="020B0604020202020204" pitchFamily="34" charset="0"/>
                          <a:ea typeface="+mn-ea"/>
                          <a:cs typeface="Arial" panose="020B0604020202020204" pitchFamily="34" charset="0"/>
                        </a:rPr>
                        <a:t>service requests</a:t>
                      </a:r>
                    </a:p>
                    <a:p>
                      <a:r>
                        <a:rPr lang="en-ZA" sz="1200" kern="1200" dirty="0" smtClean="0">
                          <a:solidFill>
                            <a:schemeClr val="tx1"/>
                          </a:solidFill>
                          <a:effectLst/>
                          <a:latin typeface="Arial" panose="020B0604020202020204" pitchFamily="34" charset="0"/>
                          <a:ea typeface="+mn-ea"/>
                          <a:cs typeface="Arial" panose="020B0604020202020204" pitchFamily="34" charset="0"/>
                        </a:rPr>
                        <a:t>resolved within 24hrs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80% of IT service requests</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resolved within 24hrs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80% of IT service requests resolved within</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24hrs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97% IT service requests resolved within 24 hrs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•IT Support services (Desktop) at 93.44%</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•EDMS Call resolution: 100% (2 277 EDMS calls received and resolved</a:t>
                      </a:r>
                      <a:r>
                        <a:rPr lang="en-ZA" sz="1200" kern="1200" dirty="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93192">
                <a:tc gridSpan="5">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Improved profile, support and capacity for the environment sector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11703">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media</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statements/speeches issued and opinion pieces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120 statements/ speeches issued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30 statements / speeches issued </a:t>
                      </a:r>
                      <a:r>
                        <a:rPr lang="en-ZA" sz="1200" kern="1200" dirty="0" smtClean="0">
                          <a:solidFill>
                            <a:schemeClr val="tx1"/>
                          </a:solidFill>
                          <a:effectLst/>
                          <a:latin typeface="Arial" panose="020B0604020202020204" pitchFamily="34" charset="0"/>
                          <a:ea typeface="+mn-ea"/>
                          <a:cs typeface="Arial" panose="020B0604020202020204" pitchFamily="34" charset="0"/>
                        </a:rPr>
                        <a:t>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39 media statements / speeches issued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12064">
                <a:tc vMerge="1">
                  <a:txBody>
                    <a:bodyPr/>
                    <a:lstStyle/>
                    <a:p>
                      <a:endParaRPr lang="en-ZA"/>
                    </a:p>
                  </a:txBody>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7 opinion pieces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 opinion pieces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3 opinion pieces published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target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967165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199"/>
            <a:ext cx="8991600" cy="381001"/>
          </a:xfrm>
        </p:spPr>
        <p:txBody>
          <a:bodyPr/>
          <a:lstStyle/>
          <a:p>
            <a:r>
              <a:rPr lang="en-US" sz="2000" b="1" kern="1200" dirty="0" smtClean="0">
                <a:solidFill>
                  <a:srgbClr val="00B050"/>
                </a:solidFill>
                <a:latin typeface="Arial" panose="020B0604020202020204" pitchFamily="34" charset="0"/>
                <a:ea typeface="+mn-ea"/>
                <a:cs typeface="+mn-cs"/>
              </a:rPr>
              <a:t>PROGRAMME 1 : ADMINISTRATION </a:t>
            </a:r>
            <a:endParaRPr lang="en-US" sz="2000" b="1" kern="1200"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0" y="609600"/>
            <a:ext cx="91440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pPr eaLnBrk="0" hangingPunct="0"/>
            <a:endParaRPr lang="en-ZA" smtClean="0">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464534698"/>
              </p:ext>
            </p:extLst>
          </p:nvPr>
        </p:nvGraphicFramePr>
        <p:xfrm>
          <a:off x="152401" y="735912"/>
          <a:ext cx="8839199" cy="5160781"/>
        </p:xfrm>
        <a:graphic>
          <a:graphicData uri="http://schemas.openxmlformats.org/drawingml/2006/table">
            <a:tbl>
              <a:tblPr/>
              <a:tblGrid>
                <a:gridCol w="1601304"/>
                <a:gridCol w="1370496"/>
                <a:gridCol w="1319695"/>
                <a:gridCol w="890104"/>
                <a:gridCol w="3657600"/>
              </a:tblGrid>
              <a:tr h="3308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tx1"/>
                          </a:solidFill>
                          <a:effectLst/>
                          <a:latin typeface="+mn-lt"/>
                          <a:ea typeface="+mn-ea"/>
                          <a:cs typeface="Arial" panose="020B0604020202020204" pitchFamily="34" charset="0"/>
                        </a:rPr>
                        <a:t>Strategic Objective: Strategic Objective: Improved profile, support and capacity for the environment sector(continued)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600" kern="1200" dirty="0">
                        <a:solidFill>
                          <a:schemeClr val="tx1"/>
                        </a:solidFill>
                        <a:effectLst/>
                        <a:latin typeface="+mn-lt"/>
                        <a:ea typeface="+mn-ea"/>
                        <a:cs typeface="+mn-cs"/>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7618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Annual</a:t>
                      </a:r>
                      <a:r>
                        <a:rPr lang="en-GB" sz="1400" b="1" kern="1200" baseline="0" dirty="0" smtClean="0">
                          <a:solidFill>
                            <a:schemeClr val="bg1"/>
                          </a:solidFill>
                          <a:effectLst/>
                          <a:latin typeface="+mn-lt"/>
                          <a:ea typeface="+mn-ea"/>
                          <a:cs typeface="Arial" panose="020B0604020202020204" pitchFamily="34" charset="0"/>
                        </a:rPr>
                        <a:t> target</a:t>
                      </a:r>
                    </a:p>
                    <a:p>
                      <a:pPr indent="52705" algn="ctr">
                        <a:lnSpc>
                          <a:spcPct val="115000"/>
                        </a:lnSpc>
                        <a:spcAft>
                          <a:spcPts val="0"/>
                        </a:spcAft>
                      </a:pPr>
                      <a:r>
                        <a:rPr lang="en-GB" sz="1400" b="1" kern="1200" baseline="0" dirty="0" smtClean="0">
                          <a:solidFill>
                            <a:schemeClr val="bg1"/>
                          </a:solidFill>
                          <a:effectLst/>
                          <a:latin typeface="+mn-lt"/>
                          <a:ea typeface="+mn-ea"/>
                          <a:cs typeface="Arial" panose="020B0604020202020204" pitchFamily="34" charset="0"/>
                        </a:rPr>
                        <a:t>(2015/16)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indent="52705" algn="ct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3</a:t>
                      </a:r>
                      <a:r>
                        <a:rPr lang="en-ZA" sz="1400" b="1" kern="1200" baseline="30000" dirty="0" smtClean="0">
                          <a:solidFill>
                            <a:schemeClr val="bg1"/>
                          </a:solidFill>
                          <a:effectLst/>
                          <a:latin typeface="+mn-lt"/>
                          <a:ea typeface="+mn-ea"/>
                          <a:cs typeface="Arial" panose="020B0604020202020204" pitchFamily="34" charset="0"/>
                        </a:rPr>
                        <a:t>rd</a:t>
                      </a:r>
                      <a:r>
                        <a:rPr lang="en-ZA" sz="1400" b="1" kern="1200" dirty="0" smtClean="0">
                          <a:solidFill>
                            <a:schemeClr val="bg1"/>
                          </a:solidFill>
                          <a:effectLst/>
                          <a:latin typeface="+mn-lt"/>
                          <a:ea typeface="+mn-ea"/>
                          <a:cs typeface="Arial" panose="020B0604020202020204" pitchFamily="34" charset="0"/>
                        </a:rPr>
                        <a:t> Quarter target</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3</a:t>
                      </a:r>
                      <a:r>
                        <a:rPr lang="en-GB" sz="1400" b="1" kern="1200" baseline="30000" dirty="0" smtClean="0">
                          <a:solidFill>
                            <a:schemeClr val="bg1"/>
                          </a:solidFill>
                          <a:effectLst/>
                          <a:latin typeface="+mn-lt"/>
                          <a:ea typeface="+mn-ea"/>
                          <a:cs typeface="Arial" panose="020B0604020202020204" pitchFamily="34" charset="0"/>
                        </a:rPr>
                        <a:t>rd</a:t>
                      </a:r>
                      <a:r>
                        <a:rPr lang="en-GB" sz="1400" b="1" kern="1200" dirty="0" smtClean="0">
                          <a:solidFill>
                            <a:schemeClr val="bg1"/>
                          </a:solidFill>
                          <a:effectLst/>
                          <a:latin typeface="+mn-lt"/>
                          <a:ea typeface="+mn-ea"/>
                          <a:cs typeface="Arial" panose="020B0604020202020204" pitchFamily="34" charset="0"/>
                        </a:rPr>
                        <a:t>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55226">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communication</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events including Ministerial Public Participation Programme (PPP) events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 Public Participation</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events</a:t>
                      </a:r>
                    </a:p>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Quarter progress: Six (6) departmental events. Cumulatively (17) departmental events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278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publications produced and distributed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stakeholder publications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edition of stakeholder publications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Q3:1 edition of stakeholder publications produced. Cumulatively: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3 edition of stakeholder publications produced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66525">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teachers trained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Needs assessment conducted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Q3: Needs assessment conducted and report compiled. 161 Teachers trained in the Intermediate phase- Grade4-6 between Q1-Q2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59174">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100 unemployed youths</a:t>
                      </a:r>
                    </a:p>
                    <a:p>
                      <a:r>
                        <a:rPr lang="en-ZA" sz="1200" kern="1200" dirty="0" smtClean="0">
                          <a:solidFill>
                            <a:schemeClr val="tx1"/>
                          </a:solidFill>
                          <a:effectLst/>
                          <a:latin typeface="Arial" panose="020B0604020202020204" pitchFamily="34" charset="0"/>
                          <a:ea typeface="+mn-ea"/>
                          <a:cs typeface="Arial" panose="020B0604020202020204" pitchFamily="34" charset="0"/>
                        </a:rPr>
                        <a:t>recruited and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r>
                        <a:rPr lang="en-ZA" sz="1200" kern="1200" dirty="0" smtClean="0">
                          <a:solidFill>
                            <a:schemeClr val="tx1"/>
                          </a:solidFill>
                          <a:effectLst/>
                          <a:latin typeface="Arial" panose="020B0604020202020204" pitchFamily="34" charset="0"/>
                          <a:ea typeface="+mn-ea"/>
                          <a:cs typeface="Arial" panose="020B0604020202020204" pitchFamily="34" charset="0"/>
                        </a:rPr>
                        <a:t>programme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a:t>
                      </a:r>
                      <a:r>
                        <a:rPr lang="en-ZA" sz="1200" kern="1200" dirty="0" smtClean="0">
                          <a:solidFill>
                            <a:schemeClr val="tx1"/>
                          </a:solidFill>
                          <a:effectLst/>
                          <a:latin typeface="Arial" panose="020B0604020202020204" pitchFamily="34" charset="0"/>
                          <a:ea typeface="+mn-ea"/>
                          <a:cs typeface="Arial" panose="020B0604020202020204" pitchFamily="34" charset="0"/>
                        </a:rPr>
                        <a:t> programme as per schedule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 Leaners recruited in Q1</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Quarterly progress report has been prepared.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1066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On targ</a:t>
              </a:r>
              <a:r>
                <a:rPr lang="en-US" altLang="en-US" sz="1200" dirty="0">
                  <a:latin typeface="Arial" panose="020B0604020202020204" pitchFamily="34" charset="0"/>
                  <a:cs typeface="Arial" panose="020B0604020202020204" pitchFamily="34" charset="0"/>
                </a:rPr>
                <a:t>e</a:t>
              </a:r>
              <a:r>
                <a:rPr lang="en-US" altLang="en-US" sz="1200" dirty="0" smtClean="0">
                  <a:solidFill>
                    <a:srgbClr val="333399"/>
                  </a:solidFill>
                </a:rPr>
                <a:t>t</a:t>
              </a:r>
              <a:endParaRPr lang="en-US" altLang="en-US" sz="1200" dirty="0">
                <a:solidFill>
                  <a:srgbClr val="333399"/>
                </a:solidFill>
              </a:endParaRP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a:t>
              </a:r>
              <a:r>
                <a:rPr lang="en-US" altLang="en-US" sz="1200" dirty="0" smtClean="0">
                  <a:solidFill>
                    <a:srgbClr val="333399"/>
                  </a:solidFill>
                </a:rPr>
                <a:t>work in progress</a:t>
              </a:r>
              <a:endParaRPr lang="en-US" altLang="en-US" sz="1200" dirty="0">
                <a:solidFill>
                  <a:srgbClr val="333399"/>
                </a:solidFill>
              </a:endParaRP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r>
                <a:rPr lang="en-US" altLang="en-US" sz="1200" dirty="0">
                  <a:solidFill>
                    <a:srgbClr val="333399"/>
                  </a:solidFill>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endParaRPr lang="en-US" altLang="en-US" sz="1200">
                <a:solidFill>
                  <a:srgbClr val="333399"/>
                </a:solidFill>
              </a:endParaRPr>
            </a:p>
            <a:p>
              <a:pPr marL="228600" lvl="2">
                <a:lnSpc>
                  <a:spcPct val="60000"/>
                </a:lnSpc>
                <a:buClr>
                  <a:srgbClr val="000000"/>
                </a:buClr>
              </a:pPr>
              <a:r>
                <a:rPr lang="en-US" altLang="en-US" sz="1200">
                  <a:solidFill>
                    <a:srgbClr val="333399"/>
                  </a:solidFill>
                </a:rPr>
                <a:t>= No</a:t>
              </a:r>
            </a:p>
            <a:p>
              <a:pPr marL="228600" lvl="2">
                <a:lnSpc>
                  <a:spcPct val="60000"/>
                </a:lnSpc>
                <a:buClr>
                  <a:srgbClr val="000000"/>
                </a:buClr>
              </a:pPr>
              <a:r>
                <a:rPr lang="en-US" altLang="en-US" sz="1200">
                  <a:solidFill>
                    <a:srgbClr val="333399"/>
                  </a:solidFill>
                </a:rPr>
                <a:t>milestone</a:t>
              </a:r>
            </a:p>
          </p:txBody>
        </p:sp>
      </p:grpSp>
    </p:spTree>
    <p:extLst>
      <p:ext uri="{BB962C8B-B14F-4D97-AF65-F5344CB8AC3E}">
        <p14:creationId xmlns="" xmlns:p14="http://schemas.microsoft.com/office/powerpoint/2010/main" val="1589618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6046</TotalTime>
  <Words>10825</Words>
  <Application>Microsoft Office PowerPoint</Application>
  <PresentationFormat>On-screen Show (4:3)</PresentationFormat>
  <Paragraphs>2291</Paragraphs>
  <Slides>75</Slides>
  <Notes>58</Notes>
  <HiddenSlides>0</HiddenSlides>
  <MMClips>0</MMClips>
  <ScaleCrop>false</ScaleCrop>
  <HeadingPairs>
    <vt:vector size="4" baseType="variant">
      <vt:variant>
        <vt:lpstr>Theme</vt:lpstr>
      </vt:variant>
      <vt:variant>
        <vt:i4>12</vt:i4>
      </vt:variant>
      <vt:variant>
        <vt:lpstr>Slide Titles</vt:lpstr>
      </vt:variant>
      <vt:variant>
        <vt:i4>75</vt:i4>
      </vt:variant>
    </vt:vector>
  </HeadingPairs>
  <TitlesOfParts>
    <vt:vector size="87" baseType="lpstr">
      <vt:lpstr>Default Design</vt:lpstr>
      <vt:lpstr>1_Default Design</vt:lpstr>
      <vt:lpstr>3_Office Theme</vt:lpstr>
      <vt:lpstr>4_Office Theme</vt:lpstr>
      <vt:lpstr>2_Office Theme</vt:lpstr>
      <vt:lpstr>6_Office Theme</vt:lpstr>
      <vt:lpstr>8_Office Theme</vt:lpstr>
      <vt:lpstr>9_Office Theme</vt:lpstr>
      <vt:lpstr>10_Office Theme</vt:lpstr>
      <vt:lpstr>11_Office Theme</vt:lpstr>
      <vt:lpstr>12_Office Theme</vt:lpstr>
      <vt:lpstr>5_Office Theme</vt:lpstr>
      <vt:lpstr> Department of Environmental Affairs  2nd and 3rd Quarter Performance Report  </vt:lpstr>
      <vt:lpstr>Slide 2</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OVERALL SUMMARY OF PROGRAMME 1 PERFORMANCE </vt:lpstr>
      <vt:lpstr>Slide 24</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PROGRAMME 2 : LEGAL AURTHORISATIONS COMPLIANCE AND ENFORCEMENT  </vt:lpstr>
      <vt:lpstr>OVERALL SUMMARY OF PROGRAMME 2 PERFORMANCE </vt:lpstr>
      <vt:lpstr>Slide 33</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PROGRAMME 3 : OCEAN AND COASTS </vt:lpstr>
      <vt:lpstr>OVERALL SUMMARY OF PROGRAMME 3 PERFORMANCE </vt:lpstr>
      <vt:lpstr>Slide 43</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OVERALL SUMMARY OF PROGRAMME 4 PERFORMANCE </vt:lpstr>
      <vt:lpstr>Slide 54</vt:lpstr>
      <vt:lpstr>PROGRAMME 5 : BIODIVERSITY AND CONSERVATION </vt:lpstr>
      <vt:lpstr>PROGRAMME 5 : BIODIVERSITY AND CONSERVATION </vt:lpstr>
      <vt:lpstr>PROGRAMME 5 : BIODIVERSITY AND CONSERVATION </vt:lpstr>
      <vt:lpstr>PROGRAMME 5 : BIODIVERSITY AND CONSERVATION </vt:lpstr>
      <vt:lpstr>OVERALL SUMMARY OF PROGRAMME 5 PERFORMANCE </vt:lpstr>
      <vt:lpstr> PROGRAMME 6: ENVIRONMENTAL PROGRAMMES </vt:lpstr>
      <vt:lpstr>PROGRAMME 6 :ENVIRONMENTAL PROGRAMMES </vt:lpstr>
      <vt:lpstr>PROGRAMME 6 :ENVIRONMENTAL PROGRAMMES </vt:lpstr>
      <vt:lpstr>PROGRAMME 6 :ENVIRONMENTAL PROGRAMMES</vt:lpstr>
      <vt:lpstr>PROGRAMME 6 :ENVIRONMENTAL PROGRAMMES</vt:lpstr>
      <vt:lpstr>PROGRAMME 6 :ENVIRONMENTAL PROGRAMMES</vt:lpstr>
      <vt:lpstr>OVERALL SUMMARY OF PROGRAMME 6 PERFORMANCE </vt:lpstr>
      <vt:lpstr>Slide 67</vt:lpstr>
      <vt:lpstr>PROGRAMME 7: CHEMICALS AND WASTE MANAGEMENT </vt:lpstr>
      <vt:lpstr>PROGRAMME 7: CHEMICALS AND WASTE MANAGEMENT </vt:lpstr>
      <vt:lpstr>PROGRAMME 7: CHEMICALS AND WASTE MANAGEMENT </vt:lpstr>
      <vt:lpstr>PROGRAMME 7: CHEMICALS AND WASTE MANAGEMENT </vt:lpstr>
      <vt:lpstr>OVERALL SUMMARY OF PROGRAMME 7 PERFORMANCE </vt:lpstr>
      <vt:lpstr>SUMMARY OF OVERALL DEA PERFORMANCE</vt:lpstr>
      <vt:lpstr>SUMMARY OF OVERALL DEA PERFORMANCE </vt:lpstr>
      <vt:lpstr>Slide 75</vt:lpstr>
    </vt:vector>
  </TitlesOfParts>
  <Company>Enviromental Affairs and Tourism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Environment</dc:creator>
  <cp:lastModifiedBy>USER</cp:lastModifiedBy>
  <cp:revision>551</cp:revision>
  <cp:lastPrinted>2013-02-18T11:33:32Z</cp:lastPrinted>
  <dcterms:created xsi:type="dcterms:W3CDTF">2009-07-14T13:35:59Z</dcterms:created>
  <dcterms:modified xsi:type="dcterms:W3CDTF">2016-03-01T13:40:47Z</dcterms:modified>
</cp:coreProperties>
</file>