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Default Extension="xlsx" ContentType="application/vnd.openxmlformats-officedocument.spreadsheetml.sheet"/>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20" r:id="rId5"/>
    <p:sldMasterId id="2147483741" r:id="rId6"/>
    <p:sldMasterId id="2147483753" r:id="rId7"/>
    <p:sldMasterId id="2147483765" r:id="rId8"/>
    <p:sldMasterId id="2147483777" r:id="rId9"/>
  </p:sldMasterIdLst>
  <p:notesMasterIdLst>
    <p:notesMasterId r:id="rId55"/>
  </p:notesMasterIdLst>
  <p:handoutMasterIdLst>
    <p:handoutMasterId r:id="rId56"/>
  </p:handoutMasterIdLst>
  <p:sldIdLst>
    <p:sldId id="258" r:id="rId10"/>
    <p:sldId id="260" r:id="rId11"/>
    <p:sldId id="259" r:id="rId12"/>
    <p:sldId id="289" r:id="rId13"/>
    <p:sldId id="424" r:id="rId14"/>
    <p:sldId id="425" r:id="rId15"/>
    <p:sldId id="426" r:id="rId16"/>
    <p:sldId id="374" r:id="rId17"/>
    <p:sldId id="274" r:id="rId18"/>
    <p:sldId id="352" r:id="rId19"/>
    <p:sldId id="400" r:id="rId20"/>
    <p:sldId id="290" r:id="rId21"/>
    <p:sldId id="362" r:id="rId22"/>
    <p:sldId id="410" r:id="rId23"/>
    <p:sldId id="292" r:id="rId24"/>
    <p:sldId id="293" r:id="rId25"/>
    <p:sldId id="366" r:id="rId26"/>
    <p:sldId id="375" r:id="rId27"/>
    <p:sldId id="404" r:id="rId28"/>
    <p:sldId id="411" r:id="rId29"/>
    <p:sldId id="328" r:id="rId30"/>
    <p:sldId id="406" r:id="rId31"/>
    <p:sldId id="405" r:id="rId32"/>
    <p:sldId id="403" r:id="rId33"/>
    <p:sldId id="329" r:id="rId34"/>
    <p:sldId id="367" r:id="rId35"/>
    <p:sldId id="368" r:id="rId36"/>
    <p:sldId id="407" r:id="rId37"/>
    <p:sldId id="436" r:id="rId38"/>
    <p:sldId id="372" r:id="rId39"/>
    <p:sldId id="408" r:id="rId40"/>
    <p:sldId id="437" r:id="rId41"/>
    <p:sldId id="427" r:id="rId42"/>
    <p:sldId id="428" r:id="rId43"/>
    <p:sldId id="429" r:id="rId44"/>
    <p:sldId id="430" r:id="rId45"/>
    <p:sldId id="431" r:id="rId46"/>
    <p:sldId id="432" r:id="rId47"/>
    <p:sldId id="433" r:id="rId48"/>
    <p:sldId id="434" r:id="rId49"/>
    <p:sldId id="332" r:id="rId50"/>
    <p:sldId id="384" r:id="rId51"/>
    <p:sldId id="385" r:id="rId52"/>
    <p:sldId id="386" r:id="rId53"/>
    <p:sldId id="409" r:id="rId5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a:srgbClr val="EFE9EB"/>
    <a:srgbClr val="FFCCCC"/>
    <a:srgbClr val="FFFFFF"/>
    <a:srgbClr val="FFCCFF"/>
    <a:srgbClr val="FDC5D5"/>
    <a:srgbClr val="D9C9CE"/>
    <a:srgbClr val="720808"/>
    <a:srgbClr val="800000"/>
    <a:srgbClr val="F7F3F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9539" autoAdjust="0"/>
  </p:normalViewPr>
  <p:slideViewPr>
    <p:cSldViewPr>
      <p:cViewPr>
        <p:scale>
          <a:sx n="66" d="100"/>
          <a:sy n="66" d="100"/>
        </p:scale>
        <p:origin x="-2934" y="-1182"/>
      </p:cViewPr>
      <p:guideLst>
        <p:guide orient="horz" pos="2160"/>
        <p:guide pos="2880"/>
      </p:guideLst>
    </p:cSldViewPr>
  </p:slideViewPr>
  <p:outlineViewPr>
    <p:cViewPr>
      <p:scale>
        <a:sx n="33" d="100"/>
        <a:sy n="33" d="100"/>
      </p:scale>
      <p:origin x="0" y="-8544"/>
    </p:cViewPr>
  </p:outlineViewPr>
  <p:notesTextViewPr>
    <p:cViewPr>
      <p:scale>
        <a:sx n="75" d="100"/>
        <a:sy n="75" d="100"/>
      </p:scale>
      <p:origin x="0" y="0"/>
    </p:cViewPr>
  </p:notesTextViewPr>
  <p:sorterViewPr>
    <p:cViewPr>
      <p:scale>
        <a:sx n="100" d="100"/>
        <a:sy n="100" d="100"/>
      </p:scale>
      <p:origin x="0" y="307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4"/>
  <c:clrMapOvr bg1="lt1" tx1="dk1" bg2="lt2" tx2="dk2" accent1="accent1" accent2="accent2" accent3="accent3" accent4="accent4" accent5="accent5" accent6="accent6" hlink="hlink" folHlink="folHlink"/>
  <c:chart>
    <c:autoTitleDeleted val="1"/>
    <c:view3D>
      <c:rotX val="30"/>
      <c:perspective val="30"/>
    </c:view3D>
    <c:plotArea>
      <c:layout/>
      <c:pie3DChart>
        <c:varyColors val="1"/>
        <c:ser>
          <c:idx val="0"/>
          <c:order val="0"/>
          <c:explosion val="25"/>
          <c:dPt>
            <c:idx val="0"/>
            <c:spPr>
              <a:solidFill>
                <a:schemeClr val="bg1">
                  <a:lumMod val="50000"/>
                </a:schemeClr>
              </a:solidFill>
            </c:spPr>
          </c:dPt>
          <c:dPt>
            <c:idx val="1"/>
            <c:spPr>
              <a:solidFill>
                <a:schemeClr val="bg1">
                  <a:lumMod val="65000"/>
                </a:schemeClr>
              </a:solidFill>
            </c:spPr>
          </c:dPt>
          <c:dPt>
            <c:idx val="2"/>
            <c:spPr>
              <a:solidFill>
                <a:schemeClr val="bg1">
                  <a:lumMod val="85000"/>
                </a:schemeClr>
              </a:solidFill>
            </c:spPr>
          </c:dPt>
          <c:dPt>
            <c:idx val="5"/>
            <c:spPr>
              <a:solidFill>
                <a:schemeClr val="tx2">
                  <a:lumMod val="75000"/>
                </a:schemeClr>
              </a:solidFill>
            </c:spPr>
          </c:dPt>
          <c:dPt>
            <c:idx val="6"/>
            <c:spPr>
              <a:solidFill>
                <a:schemeClr val="accent1">
                  <a:lumMod val="60000"/>
                  <a:lumOff val="40000"/>
                </a:schemeClr>
              </a:solidFill>
            </c:spPr>
          </c:dPt>
          <c:dPt>
            <c:idx val="7"/>
            <c:spPr>
              <a:solidFill>
                <a:schemeClr val="tx2">
                  <a:lumMod val="40000"/>
                  <a:lumOff val="60000"/>
                </a:schemeClr>
              </a:solidFill>
            </c:spPr>
          </c:dPt>
          <c:dLbls>
            <c:dLbl>
              <c:idx val="1"/>
              <c:layout>
                <c:manualLayout>
                  <c:x val="4.7184223593672414E-2"/>
                  <c:y val="-3.6323384188183816E-2"/>
                </c:manualLayout>
              </c:layout>
              <c:showCatName val="1"/>
              <c:showPercent val="1"/>
            </c:dLbl>
            <c:dLbl>
              <c:idx val="4"/>
              <c:layout>
                <c:manualLayout>
                  <c:x val="9.0279034490100024E-2"/>
                  <c:y val="-2.6722282858536874E-2"/>
                </c:manualLayout>
              </c:layout>
              <c:showCatName val="1"/>
              <c:showPercent val="1"/>
            </c:dLbl>
            <c:dLbl>
              <c:idx val="5"/>
              <c:layout>
                <c:manualLayout>
                  <c:x val="9.1737412177985977E-2"/>
                  <c:y val="-5.231621321044376E-2"/>
                </c:manualLayout>
              </c:layout>
              <c:showCatName val="1"/>
              <c:showPercent val="1"/>
            </c:dLbl>
            <c:dLbl>
              <c:idx val="6"/>
              <c:layout>
                <c:manualLayout>
                  <c:x val="0.15731018469235689"/>
                  <c:y val="-3.5871550663286081E-2"/>
                </c:manualLayout>
              </c:layout>
              <c:showCatName val="1"/>
              <c:showPercent val="1"/>
            </c:dLbl>
            <c:dLbl>
              <c:idx val="7"/>
              <c:layout>
                <c:manualLayout>
                  <c:x val="5.7731830157547397E-2"/>
                  <c:y val="7.044036065915904E-2"/>
                </c:manualLayout>
              </c:layout>
              <c:showCatName val="1"/>
              <c:showPercent val="1"/>
            </c:dLbl>
            <c:numFmt formatCode="0.0%" sourceLinked="0"/>
            <c:txPr>
              <a:bodyPr/>
              <a:lstStyle/>
              <a:p>
                <a:pPr>
                  <a:defRPr sz="1000" b="1"/>
                </a:pPr>
                <a:endParaRPr lang="en-US"/>
              </a:p>
            </c:txPr>
            <c:showCatName val="1"/>
            <c:showPercent val="1"/>
            <c:showLeaderLines val="1"/>
          </c:dLbls>
          <c:cat>
            <c:strRef>
              <c:f>Sheet2!$C$4:$C$11</c:f>
              <c:strCache>
                <c:ptCount val="8"/>
                <c:pt idx="0">
                  <c:v>National departments</c:v>
                </c:pt>
                <c:pt idx="1">
                  <c:v>Indirect transfers to provinces</c:v>
                </c:pt>
                <c:pt idx="2">
                  <c:v>Indirect transfers to local 
government</c:v>
                </c:pt>
                <c:pt idx="3">
                  <c:v>Provincial equitable share</c:v>
                </c:pt>
                <c:pt idx="4">
                  <c:v>Provincial conditional grants</c:v>
                </c:pt>
                <c:pt idx="5">
                  <c:v>Local govt equitable share</c:v>
                </c:pt>
                <c:pt idx="6">
                  <c:v>local govt conditional grants</c:v>
                </c:pt>
                <c:pt idx="7">
                  <c:v>Fuel levy sharing</c:v>
                </c:pt>
              </c:strCache>
            </c:strRef>
          </c:cat>
          <c:val>
            <c:numRef>
              <c:f>Sheet2!$D$4:$D$11</c:f>
              <c:numCache>
                <c:formatCode>_(* #,##0.0_);_(* \(#,##0.0\);_(* "-"??_);_(@_)</c:formatCode>
                <c:ptCount val="8"/>
                <c:pt idx="0">
                  <c:v>1761.7762504840005</c:v>
                </c:pt>
                <c:pt idx="1">
                  <c:v>7.063993</c:v>
                </c:pt>
                <c:pt idx="2">
                  <c:v>22.852932515999996</c:v>
                </c:pt>
                <c:pt idx="3">
                  <c:v>1327.3816489999997</c:v>
                </c:pt>
                <c:pt idx="4">
                  <c:v>297.71984900000001</c:v>
                </c:pt>
                <c:pt idx="5">
                  <c:v>171.312692</c:v>
                </c:pt>
                <c:pt idx="6">
                  <c:v>137.28588000000002</c:v>
                </c:pt>
                <c:pt idx="7">
                  <c:v>35.477407549999988</c:v>
                </c:pt>
              </c:numCache>
            </c:numRef>
          </c:val>
        </c:ser>
        <c:dLbls>
          <c:showCatName val="1"/>
          <c:showPercent val="1"/>
        </c:dLbls>
      </c:pie3DChart>
    </c:plotArea>
    <c:plotVisOnly val="1"/>
    <c:dispBlanksAs val="zero"/>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04" cy="46482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970159" y="1"/>
            <a:ext cx="3038604" cy="464820"/>
          </a:xfrm>
          <a:prstGeom prst="rect">
            <a:avLst/>
          </a:prstGeom>
        </p:spPr>
        <p:txBody>
          <a:bodyPr vert="horz" lIns="91440" tIns="45720" rIns="91440" bIns="45720" rtlCol="0"/>
          <a:lstStyle>
            <a:lvl1pPr algn="r">
              <a:defRPr sz="1200"/>
            </a:lvl1pPr>
          </a:lstStyle>
          <a:p>
            <a:fld id="{80D3472F-3978-46D6-94B9-24DE0FDEA89E}" type="datetimeFigureOut">
              <a:rPr lang="en-ZA" smtClean="0"/>
              <a:pPr/>
              <a:t>2016/02/26</a:t>
            </a:fld>
            <a:endParaRPr lang="en-ZA"/>
          </a:p>
        </p:txBody>
      </p:sp>
      <p:sp>
        <p:nvSpPr>
          <p:cNvPr id="4" name="Footer Placeholder 3"/>
          <p:cNvSpPr>
            <a:spLocks noGrp="1"/>
          </p:cNvSpPr>
          <p:nvPr>
            <p:ph type="ftr" sz="quarter" idx="2"/>
          </p:nvPr>
        </p:nvSpPr>
        <p:spPr>
          <a:xfrm>
            <a:off x="0" y="8830086"/>
            <a:ext cx="3038604" cy="464820"/>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970159" y="8830086"/>
            <a:ext cx="3038604" cy="464820"/>
          </a:xfrm>
          <a:prstGeom prst="rect">
            <a:avLst/>
          </a:prstGeom>
        </p:spPr>
        <p:txBody>
          <a:bodyPr vert="horz" lIns="91440" tIns="45720" rIns="91440" bIns="45720" rtlCol="0" anchor="b"/>
          <a:lstStyle>
            <a:lvl1pPr algn="r">
              <a:defRPr sz="1200"/>
            </a:lvl1pPr>
          </a:lstStyle>
          <a:p>
            <a:fld id="{F63CD370-316F-460F-A4AC-309088D8FDFB}" type="slidenum">
              <a:rPr lang="en-ZA" smtClean="0"/>
              <a:pPr/>
              <a:t>‹#›</a:t>
            </a:fld>
            <a:endParaRPr lang="en-ZA"/>
          </a:p>
        </p:txBody>
      </p:sp>
    </p:spTree>
    <p:extLst>
      <p:ext uri="{BB962C8B-B14F-4D97-AF65-F5344CB8AC3E}">
        <p14:creationId xmlns:p14="http://schemas.microsoft.com/office/powerpoint/2010/main" xmlns="" val="3425095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970939" y="1"/>
            <a:ext cx="3037840" cy="464820"/>
          </a:xfrm>
          <a:prstGeom prst="rect">
            <a:avLst/>
          </a:prstGeom>
        </p:spPr>
        <p:txBody>
          <a:bodyPr vert="horz" lIns="91440" tIns="45720" rIns="91440" bIns="45720" rtlCol="0"/>
          <a:lstStyle>
            <a:lvl1pPr algn="r">
              <a:defRPr sz="1200"/>
            </a:lvl1pPr>
          </a:lstStyle>
          <a:p>
            <a:fld id="{B16A6095-5C77-4A18-A85D-12B728B44614}" type="datetimeFigureOut">
              <a:rPr lang="en-ZA" smtClean="0"/>
              <a:pPr/>
              <a:t>2016/02/26</a:t>
            </a:fld>
            <a:endParaRPr lang="en-Z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701041" y="4415791"/>
            <a:ext cx="5608320" cy="418338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8829967"/>
            <a:ext cx="3037840" cy="46482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1440" tIns="45720" rIns="91440" bIns="45720" rtlCol="0" anchor="b"/>
          <a:lstStyle>
            <a:lvl1pPr algn="r">
              <a:defRPr sz="1200"/>
            </a:lvl1pPr>
          </a:lstStyle>
          <a:p>
            <a:fld id="{45D6109B-3E18-4675-88D2-8DD6E7EEC603}" type="slidenum">
              <a:rPr lang="en-ZA" smtClean="0"/>
              <a:pPr/>
              <a:t>‹#›</a:t>
            </a:fld>
            <a:endParaRPr lang="en-ZA"/>
          </a:p>
        </p:txBody>
      </p:sp>
    </p:spTree>
    <p:extLst>
      <p:ext uri="{BB962C8B-B14F-4D97-AF65-F5344CB8AC3E}">
        <p14:creationId xmlns:p14="http://schemas.microsoft.com/office/powerpoint/2010/main" xmlns="" val="1292627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BA5ED721-9C3A-4202-8FB2-D1BEB10B0DD2}" type="slidenum">
              <a:rPr lang="en-US" smtClean="0">
                <a:solidFill>
                  <a:prstClr val="black"/>
                </a:solidFill>
              </a:rPr>
              <a:pPr/>
              <a:t>1</a:t>
            </a:fld>
            <a:endParaRPr lang="en-US" smtClean="0">
              <a:solidFill>
                <a:prstClr val="black"/>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xmlns="" val="615326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5D6109B-3E18-4675-88D2-8DD6E7EEC603}" type="slidenum">
              <a:rPr lang="en-ZA" smtClean="0">
                <a:solidFill>
                  <a:prstClr val="black"/>
                </a:solidFill>
              </a:rPr>
              <a:pPr/>
              <a:t>5</a:t>
            </a:fld>
            <a:endParaRPr lang="en-ZA">
              <a:solidFill>
                <a:prstClr val="black"/>
              </a:solidFill>
            </a:endParaRPr>
          </a:p>
        </p:txBody>
      </p:sp>
    </p:spTree>
    <p:extLst>
      <p:ext uri="{BB962C8B-B14F-4D97-AF65-F5344CB8AC3E}">
        <p14:creationId xmlns:p14="http://schemas.microsoft.com/office/powerpoint/2010/main" xmlns="" val="3626853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Wingdings" pitchFamily="2" charset="2"/>
              <a:buChar char="§"/>
              <a:tabLst>
                <a:tab pos="274638" algn="l"/>
              </a:tabLst>
            </a:pPr>
            <a:r>
              <a:rPr lang="en-US" sz="1400" dirty="0" smtClean="0"/>
              <a:t>New </a:t>
            </a:r>
            <a:r>
              <a:rPr lang="en-US" sz="1400" b="1" dirty="0" smtClean="0"/>
              <a:t>Substance Abuse Treatment Grant </a:t>
            </a:r>
            <a:r>
              <a:rPr lang="en-US" sz="1400" dirty="0" smtClean="0"/>
              <a:t>for  creating public substance abuse treatment </a:t>
            </a:r>
            <a:r>
              <a:rPr lang="en-US" sz="1400" dirty="0" err="1" smtClean="0"/>
              <a:t>centres</a:t>
            </a:r>
            <a:r>
              <a:rPr lang="en-US" sz="1400" dirty="0" smtClean="0"/>
              <a:t> in 4 provinces (R124m over 3 years)</a:t>
            </a:r>
          </a:p>
          <a:p>
            <a:pPr marL="285750" lvl="1" indent="-285750" algn="just">
              <a:spcBef>
                <a:spcPts val="200"/>
              </a:spcBef>
              <a:buFont typeface="Wingdings" pitchFamily="2" charset="2"/>
              <a:buChar char="§"/>
            </a:pPr>
            <a:r>
              <a:rPr lang="en-ZA" sz="1400" b="1" dirty="0" smtClean="0"/>
              <a:t>OSD for Education Sector Therapists Grant - </a:t>
            </a:r>
            <a:r>
              <a:rPr lang="en-ZA" sz="1400" dirty="0" smtClean="0"/>
              <a:t>New grant for 2 years (R280m). From 2016/17 part of equitable share </a:t>
            </a:r>
          </a:p>
          <a:p>
            <a:pPr marL="285750" lvl="1" indent="-285750" algn="just">
              <a:spcBef>
                <a:spcPts val="200"/>
              </a:spcBef>
              <a:buFont typeface="Wingdings" pitchFamily="2" charset="2"/>
              <a:buChar char="§"/>
            </a:pPr>
            <a:r>
              <a:rPr lang="en-US" sz="1400" b="1" dirty="0" smtClean="0"/>
              <a:t>Further Education and Training Colleges Grant - </a:t>
            </a:r>
            <a:r>
              <a:rPr lang="en-US" sz="1400" dirty="0" smtClean="0"/>
              <a:t>R160m added for wage increases due to inflation </a:t>
            </a:r>
          </a:p>
          <a:p>
            <a:pPr marL="285750" lvl="1" indent="-285750" algn="just">
              <a:spcBef>
                <a:spcPts val="200"/>
              </a:spcBef>
              <a:buFont typeface="Wingdings" pitchFamily="2" charset="2"/>
              <a:buChar char="§"/>
            </a:pPr>
            <a:r>
              <a:rPr lang="en-US" sz="1400" b="1" dirty="0" smtClean="0">
                <a:solidFill>
                  <a:srgbClr val="000000"/>
                </a:solidFill>
              </a:rPr>
              <a:t>Health Facility </a:t>
            </a:r>
            <a:r>
              <a:rPr lang="en-US" sz="1400" b="1" dirty="0" err="1" smtClean="0">
                <a:solidFill>
                  <a:srgbClr val="000000"/>
                </a:solidFill>
              </a:rPr>
              <a:t>Revitalisation</a:t>
            </a:r>
            <a:r>
              <a:rPr lang="en-US" sz="1400" b="1" dirty="0" smtClean="0">
                <a:solidFill>
                  <a:srgbClr val="000000"/>
                </a:solidFill>
              </a:rPr>
              <a:t> Grant – </a:t>
            </a:r>
            <a:r>
              <a:rPr lang="en-US" sz="1400" dirty="0" smtClean="0">
                <a:solidFill>
                  <a:srgbClr val="000000"/>
                </a:solidFill>
              </a:rPr>
              <a:t>merged</a:t>
            </a:r>
          </a:p>
          <a:p>
            <a:pPr marL="285750" lvl="1" indent="-285750" algn="just">
              <a:spcBef>
                <a:spcPts val="200"/>
              </a:spcBef>
              <a:buFont typeface="Wingdings" pitchFamily="2" charset="2"/>
              <a:buChar char="§"/>
            </a:pPr>
            <a:r>
              <a:rPr lang="en-US" sz="1400" b="1" dirty="0" smtClean="0">
                <a:solidFill>
                  <a:srgbClr val="000000"/>
                </a:solidFill>
              </a:rPr>
              <a:t>National Health Grant: HPV vaccine component –</a:t>
            </a:r>
            <a:r>
              <a:rPr lang="en-US" sz="1400" dirty="0" smtClean="0">
                <a:solidFill>
                  <a:srgbClr val="000000"/>
                </a:solidFill>
              </a:rPr>
              <a:t>Vaccine prevents cervical cancer. Indirect grant for 2 years (R200m p.a.), then part of equitable share </a:t>
            </a:r>
          </a:p>
          <a:p>
            <a:pPr marL="285750" lvl="1" indent="-285750" algn="just">
              <a:spcBef>
                <a:spcPts val="200"/>
              </a:spcBef>
              <a:buFont typeface="Wingdings" pitchFamily="2" charset="2"/>
              <a:buChar char="§"/>
            </a:pPr>
            <a:r>
              <a:rPr lang="en-US" sz="1400" b="1" dirty="0" smtClean="0">
                <a:solidFill>
                  <a:srgbClr val="000000"/>
                </a:solidFill>
              </a:rPr>
              <a:t>Comprehensive HIV and Aids Grant – </a:t>
            </a:r>
            <a:r>
              <a:rPr lang="en-US" sz="1400" dirty="0" smtClean="0">
                <a:solidFill>
                  <a:srgbClr val="000000"/>
                </a:solidFill>
              </a:rPr>
              <a:t>R1b in 2016/17 for estimated annual additional patient take up</a:t>
            </a:r>
          </a:p>
          <a:p>
            <a:pPr marL="285750" lvl="0" indent="-285750" algn="just">
              <a:spcBef>
                <a:spcPts val="200"/>
              </a:spcBef>
              <a:buFont typeface="Wingdings" pitchFamily="2" charset="2"/>
              <a:buChar char="§"/>
            </a:pPr>
            <a:r>
              <a:rPr lang="en-ZA" sz="1400" b="1" dirty="0" smtClean="0">
                <a:solidFill>
                  <a:srgbClr val="000000"/>
                </a:solidFill>
              </a:rPr>
              <a:t>Public Transport Operations Grant - </a:t>
            </a:r>
            <a:r>
              <a:rPr lang="en-ZA" sz="1400" dirty="0" smtClean="0">
                <a:solidFill>
                  <a:srgbClr val="000000"/>
                </a:solidFill>
              </a:rPr>
              <a:t>R150m to assist provinces with impact of rising fuel and labour costs</a:t>
            </a:r>
          </a:p>
          <a:p>
            <a:pPr marL="285750" lvl="0" indent="-285750" algn="just">
              <a:spcBef>
                <a:spcPts val="200"/>
              </a:spcBef>
              <a:buFont typeface="Wingdings" pitchFamily="2" charset="2"/>
              <a:buChar char="§"/>
            </a:pPr>
            <a:r>
              <a:rPr lang="en-US" sz="1400" b="1" dirty="0" smtClean="0"/>
              <a:t>Human Settlements Development Grant - </a:t>
            </a:r>
            <a:r>
              <a:rPr lang="en-US" sz="1400" dirty="0" smtClean="0"/>
              <a:t>R180m in 2014/15 for informal settlement upgrading in mining towns, bringing total earmarked allocation to R2.4b</a:t>
            </a:r>
          </a:p>
          <a:p>
            <a:pPr marL="285750" lvl="0" indent="-285750" algn="just">
              <a:spcBef>
                <a:spcPts val="200"/>
              </a:spcBef>
              <a:buFont typeface="Wingdings" pitchFamily="2" charset="2"/>
              <a:buChar char="§"/>
            </a:pPr>
            <a:r>
              <a:rPr lang="en-US" sz="1400" b="1" dirty="0" smtClean="0"/>
              <a:t>Disaster recovery funds</a:t>
            </a:r>
            <a:r>
              <a:rPr lang="en-US" sz="1400" dirty="0" smtClean="0"/>
              <a:t> - </a:t>
            </a:r>
            <a:r>
              <a:rPr lang="en-ZA" sz="1400" dirty="0" smtClean="0"/>
              <a:t>R670m in 2014/15; R374m in 2015/16 </a:t>
            </a:r>
            <a:endParaRPr lang="en-US" sz="1400" dirty="0" smtClean="0"/>
          </a:p>
          <a:p>
            <a:endParaRPr lang="en-US" dirty="0"/>
          </a:p>
        </p:txBody>
      </p:sp>
      <p:sp>
        <p:nvSpPr>
          <p:cNvPr id="4" name="Slide Number Placeholder 3"/>
          <p:cNvSpPr>
            <a:spLocks noGrp="1"/>
          </p:cNvSpPr>
          <p:nvPr>
            <p:ph type="sldNum" sz="quarter" idx="10"/>
          </p:nvPr>
        </p:nvSpPr>
        <p:spPr/>
        <p:txBody>
          <a:bodyPr/>
          <a:lstStyle/>
          <a:p>
            <a:pPr>
              <a:defRPr/>
            </a:pPr>
            <a:fld id="{AEC9B2D5-492D-4EE9-BF89-96C3B0482F0B}"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xmlns="" val="1067380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558C30-B881-45A2-B73C-59789CE72204}"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xmlns="" val="635595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Function shifts. </a:t>
            </a:r>
          </a:p>
          <a:p>
            <a:r>
              <a:rPr lang="en-US" dirty="0" smtClean="0"/>
              <a:t>Slide on NHLS,</a:t>
            </a:r>
            <a:r>
              <a:rPr lang="en-US" baseline="0" dirty="0" smtClean="0"/>
              <a:t> </a:t>
            </a:r>
          </a:p>
          <a:p>
            <a:r>
              <a:rPr lang="en-US" baseline="0" dirty="0" err="1" smtClean="0"/>
              <a:t>Fet</a:t>
            </a:r>
            <a:r>
              <a:rPr lang="en-US" baseline="0" dirty="0" smtClean="0"/>
              <a:t> and Port health and </a:t>
            </a:r>
            <a:r>
              <a:rPr lang="en-US" baseline="0" dirty="0" err="1" smtClean="0"/>
              <a:t>Moloto</a:t>
            </a:r>
            <a:r>
              <a:rPr lang="en-US" baseline="0" dirty="0" smtClean="0"/>
              <a:t> road, </a:t>
            </a:r>
          </a:p>
          <a:p>
            <a:r>
              <a:rPr lang="en-US" baseline="0" dirty="0" smtClean="0"/>
              <a:t>Slide on NHLS</a:t>
            </a:r>
          </a:p>
          <a:p>
            <a:endParaRPr lang="en-US" dirty="0"/>
          </a:p>
        </p:txBody>
      </p:sp>
      <p:sp>
        <p:nvSpPr>
          <p:cNvPr id="4" name="Slide Number Placeholder 3"/>
          <p:cNvSpPr>
            <a:spLocks noGrp="1"/>
          </p:cNvSpPr>
          <p:nvPr>
            <p:ph type="sldNum" sz="quarter" idx="10"/>
          </p:nvPr>
        </p:nvSpPr>
        <p:spPr/>
        <p:txBody>
          <a:bodyPr/>
          <a:lstStyle/>
          <a:p>
            <a:fld id="{45D6109B-3E18-4675-88D2-8DD6E7EEC603}" type="slidenum">
              <a:rPr lang="en-ZA" smtClean="0"/>
              <a:pPr/>
              <a:t>15</a:t>
            </a:fld>
            <a:endParaRPr lang="en-ZA"/>
          </a:p>
        </p:txBody>
      </p:sp>
    </p:spTree>
    <p:extLst>
      <p:ext uri="{BB962C8B-B14F-4D97-AF65-F5344CB8AC3E}">
        <p14:creationId xmlns:p14="http://schemas.microsoft.com/office/powerpoint/2010/main" xmlns="" val="2625627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558C30-B881-45A2-B73C-59789CE72204}"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xmlns="" val="635595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HSDG: </a:t>
            </a:r>
          </a:p>
          <a:p>
            <a:r>
              <a:rPr lang="en-US" baseline="0" dirty="0" smtClean="0"/>
              <a:t>Reduced for reasons including </a:t>
            </a:r>
          </a:p>
          <a:p>
            <a:pPr marL="228600" indent="-228600">
              <a:buAutoNum type="arabicPeriod"/>
            </a:pPr>
            <a:r>
              <a:rPr lang="en-US" baseline="0" dirty="0" smtClean="0"/>
              <a:t>Understanding </a:t>
            </a:r>
          </a:p>
          <a:p>
            <a:pPr marL="228600" indent="-228600">
              <a:buAutoNum type="arabicPeriod"/>
            </a:pPr>
            <a:r>
              <a:rPr lang="en-US" baseline="0" dirty="0" smtClean="0"/>
              <a:t>Under going a shift in policy for better alignment of policy to need and implementation that will drive better matching of funds  </a:t>
            </a:r>
          </a:p>
          <a:p>
            <a:pPr marL="228600" indent="-228600">
              <a:buAutoNum type="arabicPeriod"/>
            </a:pPr>
            <a:r>
              <a:rPr lang="en-US" baseline="0" dirty="0" smtClean="0"/>
              <a:t>Some of this money is used to fund the Bucket Eradication Grant extension</a:t>
            </a:r>
          </a:p>
          <a:p>
            <a:pPr marL="228600" indent="-228600">
              <a:buAutoNum type="arabicPeriod"/>
            </a:pPr>
            <a:r>
              <a:rPr lang="en-US" baseline="0" dirty="0" smtClean="0"/>
              <a:t>2015: R908 million stopped from GT, and allocated to:  KZN (R308 m) EC (R400m)   NC (R100m) and NW(R100m) </a:t>
            </a:r>
          </a:p>
        </p:txBody>
      </p:sp>
      <p:sp>
        <p:nvSpPr>
          <p:cNvPr id="4" name="Slide Number Placeholder 3"/>
          <p:cNvSpPr>
            <a:spLocks noGrp="1"/>
          </p:cNvSpPr>
          <p:nvPr>
            <p:ph type="sldNum" sz="quarter" idx="10"/>
          </p:nvPr>
        </p:nvSpPr>
        <p:spPr/>
        <p:txBody>
          <a:bodyPr/>
          <a:lstStyle/>
          <a:p>
            <a:fld id="{45D6109B-3E18-4675-88D2-8DD6E7EEC603}" type="slidenum">
              <a:rPr lang="en-ZA" smtClean="0"/>
              <a:pPr/>
              <a:t>18</a:t>
            </a:fld>
            <a:endParaRPr lang="en-ZA"/>
          </a:p>
        </p:txBody>
      </p:sp>
    </p:spTree>
    <p:extLst>
      <p:ext uri="{BB962C8B-B14F-4D97-AF65-F5344CB8AC3E}">
        <p14:creationId xmlns:p14="http://schemas.microsoft.com/office/powerpoint/2010/main" xmlns="" val="1984019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Changes</a:t>
            </a:r>
            <a:r>
              <a:rPr lang="en-US" baseline="0" dirty="0" smtClean="0"/>
              <a:t> to the conditional grants and reasons why</a:t>
            </a:r>
          </a:p>
          <a:p>
            <a:r>
              <a:rPr lang="en-US" dirty="0" smtClean="0"/>
              <a:t>	</a:t>
            </a:r>
            <a:endParaRPr lang="en-US" dirty="0"/>
          </a:p>
        </p:txBody>
      </p:sp>
      <p:sp>
        <p:nvSpPr>
          <p:cNvPr id="4" name="Slide Number Placeholder 3"/>
          <p:cNvSpPr>
            <a:spLocks noGrp="1"/>
          </p:cNvSpPr>
          <p:nvPr>
            <p:ph type="sldNum" sz="quarter" idx="10"/>
          </p:nvPr>
        </p:nvSpPr>
        <p:spPr/>
        <p:txBody>
          <a:bodyPr/>
          <a:lstStyle/>
          <a:p>
            <a:fld id="{45D6109B-3E18-4675-88D2-8DD6E7EEC603}" type="slidenum">
              <a:rPr lang="en-ZA" smtClean="0"/>
              <a:pPr/>
              <a:t>19</a:t>
            </a:fld>
            <a:endParaRPr lang="en-ZA"/>
          </a:p>
        </p:txBody>
      </p:sp>
    </p:spTree>
    <p:extLst>
      <p:ext uri="{BB962C8B-B14F-4D97-AF65-F5344CB8AC3E}">
        <p14:creationId xmlns:p14="http://schemas.microsoft.com/office/powerpoint/2010/main" xmlns="" val="1984019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a:defRPr/>
            </a:pPr>
            <a:fld id="{B907B8AA-AAEB-49BD-8D55-A19E355DCD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267085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6FE3633-EF0D-457C-9EDC-E5A4F0FDF812}"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1882240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58DB0642-AFDE-4416-86FA-993658EC72AC}"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2958566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a:defRPr/>
            </a:pPr>
            <a:fld id="{B907B8AA-AAEB-49BD-8D55-A19E355DCD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417064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E19B54C9-DAAD-4DCE-9E79-28931CADE0E1}"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932280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AF7881A2-C642-4D56-BE95-11FD851FDBC0}"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3100515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86D90B35-FE1A-48BF-9881-BB284D20AFBF}"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1682433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D9F8F12A-75DC-4657-BE25-3296E457E35A}"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895757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C2E99874-D306-4321-BAE7-1B473B7B5A6E}"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1010605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17D14C1C-6248-4EBB-8D8F-B801D5A9070A}"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1058328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C7847674-9F51-48BE-BF98-5A850DD66827}"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2859433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E19B54C9-DAAD-4DCE-9E79-28931CADE0E1}"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2059373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2F77ECF7-42F2-46A7-8475-6647961FD8A8}"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1352579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6FE3633-EF0D-457C-9EDC-E5A4F0FDF812}"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1387821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58DB0642-AFDE-4416-86FA-993658EC72AC}"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2890599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a:defRPr/>
            </a:pPr>
            <a:fld id="{B907B8AA-AAEB-49BD-8D55-A19E355DCD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935283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E19B54C9-DAAD-4DCE-9E79-28931CADE0E1}"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3169379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AF7881A2-C642-4D56-BE95-11FD851FDBC0}"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1519227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86D90B35-FE1A-48BF-9881-BB284D20AFBF}"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1842119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D9F8F12A-75DC-4657-BE25-3296E457E35A}"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271603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C2E99874-D306-4321-BAE7-1B473B7B5A6E}"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17883627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17D14C1C-6248-4EBB-8D8F-B801D5A9070A}"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264120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AF7881A2-C642-4D56-BE95-11FD851FDBC0}"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4030591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C7847674-9F51-48BE-BF98-5A850DD66827}"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1594704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2F77ECF7-42F2-46A7-8475-6647961FD8A8}"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3052685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6FE3633-EF0D-457C-9EDC-E5A4F0FDF812}"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16354246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58DB0642-AFDE-4416-86FA-993658EC72AC}"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25303762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a:defRPr/>
            </a:pPr>
            <a:fld id="{B907B8AA-AAEB-49BD-8D55-A19E355DCD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0322094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E19B54C9-DAAD-4DCE-9E79-28931CADE0E1}"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7163514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AF7881A2-C642-4D56-BE95-11FD851FDBC0}"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30250205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86D90B35-FE1A-48BF-9881-BB284D20AFBF}"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26604982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D9F8F12A-75DC-4657-BE25-3296E457E35A}"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13299407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C2E99874-D306-4321-BAE7-1B473B7B5A6E}"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3938694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86D90B35-FE1A-48BF-9881-BB284D20AFBF}"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11827929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17D14C1C-6248-4EBB-8D8F-B801D5A9070A}"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3148666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C7847674-9F51-48BE-BF98-5A850DD66827}"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26437571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2F77ECF7-42F2-46A7-8475-6647961FD8A8}"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38666073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6FE3633-EF0D-457C-9EDC-E5A4F0FDF812}"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26301241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58DB0642-AFDE-4416-86FA-993658EC72AC}"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9141344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a:defRPr/>
            </a:pPr>
            <a:fld id="{81144CBF-D777-48EB-AD2B-98735E117B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1742513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73338B24-01BD-4267-8A8D-07730CD702AD}"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5768979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A646B30-2791-406C-B19A-2CA5A00C062B}"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14256222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2"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2"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5D0185E2-708D-4097-BA8B-6A9DAC1A3316}"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9162710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FD813F55-5805-4621-87F2-6AFF9808C5B6}"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1461253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D9F8F12A-75DC-4657-BE25-3296E457E35A}"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22093806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5582282D-3A04-474A-84C5-4B1BC670D698}"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30716750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10C43EB7-39F2-46C8-AEAB-ED81BA2872F5}"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5515531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EBE580E9-1FF1-43DA-A68C-94D89D7AEF48}"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12933221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98817757-8947-474D-A5E5-7BA48FC02F1D}"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11195183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9277EF01-51D8-4638-A4EF-73578060AFF8}"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5860245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1" y="76200"/>
            <a:ext cx="2190751"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1" y="76200"/>
            <a:ext cx="6419851"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84FD3067-615A-4522-BB8F-32145B578F16}"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3764580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a:defRPr/>
            </a:pPr>
            <a:fld id="{B907B8AA-AAEB-49BD-8D55-A19E355DCD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906241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E19B54C9-DAAD-4DCE-9E79-28931CADE0E1}"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3637058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AF7881A2-C642-4D56-BE95-11FD851FDBC0}"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5060926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86D90B35-FE1A-48BF-9881-BB284D20AFBF}"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1704906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C2E99874-D306-4321-BAE7-1B473B7B5A6E}"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42499875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D9F8F12A-75DC-4657-BE25-3296E457E35A}"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11163233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C2E99874-D306-4321-BAE7-1B473B7B5A6E}"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29663904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17D14C1C-6248-4EBB-8D8F-B801D5A9070A}"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1196060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C7847674-9F51-48BE-BF98-5A850DD66827}"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41505010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2F77ECF7-42F2-46A7-8475-6647961FD8A8}"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9379843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6FE3633-EF0D-457C-9EDC-E5A4F0FDF812}"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20811704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58DB0642-AFDE-4416-86FA-993658EC72AC}"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40304524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a:defRPr/>
            </a:pPr>
            <a:fld id="{D2C95BC9-3062-4CD6-974A-4C7BF4DA1B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7888479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340F85A1-E419-4A9D-98FD-9FA4278D085E}"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22800669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93DFFE3D-DEA5-4C51-9B75-8B5B2F1863B8}"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3912939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17D14C1C-6248-4EBB-8D8F-B801D5A9070A}"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9848102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4C6390A7-1417-4C15-ADAB-A3B19AF93A3F}"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27093044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5956F5D0-4C23-4ECC-802A-2ABE23A1B6A8}"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1078256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61A2F928-CE48-4731-89A0-E4981329F554}"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41141183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23F186F3-5508-4D18-8E9B-219D3875EE46}"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18199078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60B344A1-E863-49A7-BDE9-9854418B7EDC}"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20958786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6755339C-F60F-434A-B8DC-A3A78B3FA923}"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2307171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A7689BEE-CD32-4538-8DD4-A42EBE606EAA}"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28002210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A07C83D9-0547-4FF8-BDCF-719D5C70D53F}"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29492296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a:defRPr/>
            </a:pPr>
            <a:fld id="{9C72E5E0-2B2B-4479-97C2-1BDFD01A56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78189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90630C5-2861-4300-9822-8333D170F2F4}"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3023462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C7847674-9F51-48BE-BF98-5A850DD66827}"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34967391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DE57FE8F-A234-413E-9D59-4ED7DB504F30}"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10133137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D3E1945D-E23E-4CEE-904C-EB4F249ACFB7}"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42781470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6BFAE892-005D-48FC-817C-5F2791825D37}"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9111974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5069C548-9685-4D7E-9EC3-03FDFDC542CE}"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23648564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EDB4D01A-C3DD-469D-9EF0-3875BFBEC570}"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5220459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E92F0C0F-ECFE-487B-A438-1A609569A998}"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8047826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111BC603-72F0-41CF-8395-D7BACB438281}"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39053768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2239E93-40E5-4AEF-8A39-C69EA9792B21}"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39510154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8D8223A6-56AA-46CD-9F5E-7F4961FABC84}"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3485828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Powerpoint Presentation Banner"/>
          <p:cNvPicPr>
            <a:picLocks noChangeAspect="1" noChangeArrowheads="1"/>
          </p:cNvPicPr>
          <p:nvPr userDrawn="1"/>
        </p:nvPicPr>
        <p:blipFill>
          <a:blip r:embed="rId2" cstate="print"/>
          <a:srcRect/>
          <a:stretch>
            <a:fillRect/>
          </a:stretch>
        </p:blipFill>
        <p:spPr bwMode="auto">
          <a:xfrm>
            <a:off x="0" y="5961063"/>
            <a:ext cx="9144000" cy="896937"/>
          </a:xfrm>
          <a:prstGeom prst="rect">
            <a:avLst/>
          </a:prstGeom>
          <a:noFill/>
          <a:ln w="9525">
            <a:noFill/>
            <a:miter lim="800000"/>
            <a:headEnd/>
            <a:tailEnd/>
          </a:ln>
        </p:spPr>
      </p:pic>
      <p:pic>
        <p:nvPicPr>
          <p:cNvPr id="6" name="Picture 9" descr="Powerpoint Presentation T Banner"/>
          <p:cNvPicPr>
            <a:picLocks noChangeAspect="1" noChangeArrowheads="1"/>
          </p:cNvPicPr>
          <p:nvPr userDrawn="1"/>
        </p:nvPicPr>
        <p:blipFill>
          <a:blip r:embed="rId3" cstate="print"/>
          <a:srcRect/>
          <a:stretch>
            <a:fillRect/>
          </a:stretch>
        </p:blipFill>
        <p:spPr bwMode="auto">
          <a:xfrm>
            <a:off x="-15875" y="0"/>
            <a:ext cx="9177338" cy="1143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8"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9" name="Slide Number Placeholder 6"/>
          <p:cNvSpPr>
            <a:spLocks noGrp="1"/>
          </p:cNvSpPr>
          <p:nvPr>
            <p:ph type="sldNum" sz="quarter" idx="12"/>
          </p:nvPr>
        </p:nvSpPr>
        <p:spPr/>
        <p:txBody>
          <a:bodyPr/>
          <a:lstStyle>
            <a:lvl1pPr>
              <a:defRPr/>
            </a:lvl1pPr>
          </a:lstStyle>
          <a:p>
            <a:pPr>
              <a:defRPr/>
            </a:pPr>
            <a:fld id="{17B35B8E-FF79-48B7-9810-2EFEA0B49F9E}" type="slidenum">
              <a:rPr lang="en-US">
                <a:solidFill>
                  <a:srgbClr val="808080"/>
                </a:solidFill>
              </a:rPr>
              <a:pPr>
                <a:defRPr/>
              </a:pPr>
              <a:t>‹#›</a:t>
            </a:fld>
            <a:endParaRPr lang="en-US" sz="1400" b="0" dirty="0">
              <a:solidFill>
                <a:srgbClr val="000000"/>
              </a:solidFill>
            </a:endParaRPr>
          </a:p>
        </p:txBody>
      </p:sp>
    </p:spTree>
    <p:extLst>
      <p:ext uri="{BB962C8B-B14F-4D97-AF65-F5344CB8AC3E}">
        <p14:creationId xmlns:p14="http://schemas.microsoft.com/office/powerpoint/2010/main" xmlns="" val="2725243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2F77ECF7-42F2-46A7-8475-6647961FD8A8}"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xmlns="" val="11019649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Powerpoint Presentation Banner"/>
          <p:cNvPicPr>
            <a:picLocks noChangeAspect="1" noChangeArrowheads="1"/>
          </p:cNvPicPr>
          <p:nvPr userDrawn="1"/>
        </p:nvPicPr>
        <p:blipFill>
          <a:blip r:embed="rId2" cstate="print"/>
          <a:srcRect/>
          <a:stretch>
            <a:fillRect/>
          </a:stretch>
        </p:blipFill>
        <p:spPr bwMode="auto">
          <a:xfrm>
            <a:off x="0" y="5961063"/>
            <a:ext cx="9144000" cy="896937"/>
          </a:xfrm>
          <a:prstGeom prst="rect">
            <a:avLst/>
          </a:prstGeom>
          <a:noFill/>
          <a:ln w="9525">
            <a:noFill/>
            <a:miter lim="800000"/>
            <a:headEnd/>
            <a:tailEnd/>
          </a:ln>
        </p:spPr>
      </p:pic>
      <p:pic>
        <p:nvPicPr>
          <p:cNvPr id="8" name="Picture 9" descr="Powerpoint Presentation T Banner"/>
          <p:cNvPicPr>
            <a:picLocks noChangeAspect="1" noChangeArrowheads="1"/>
          </p:cNvPicPr>
          <p:nvPr userDrawn="1"/>
        </p:nvPicPr>
        <p:blipFill>
          <a:blip r:embed="rId3" cstate="print"/>
          <a:srcRect/>
          <a:stretch>
            <a:fillRect/>
          </a:stretch>
        </p:blipFill>
        <p:spPr bwMode="auto">
          <a:xfrm>
            <a:off x="-15875" y="0"/>
            <a:ext cx="9177338" cy="11430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10" name="Footer Placeholder 7"/>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11" name="Slide Number Placeholder 8"/>
          <p:cNvSpPr>
            <a:spLocks noGrp="1"/>
          </p:cNvSpPr>
          <p:nvPr>
            <p:ph type="sldNum" sz="quarter" idx="12"/>
          </p:nvPr>
        </p:nvSpPr>
        <p:spPr/>
        <p:txBody>
          <a:bodyPr/>
          <a:lstStyle>
            <a:lvl1pPr>
              <a:defRPr/>
            </a:lvl1pPr>
          </a:lstStyle>
          <a:p>
            <a:pPr>
              <a:defRPr/>
            </a:pPr>
            <a:fld id="{2B554A1C-DDA8-4C36-9B9A-26840C45846E}" type="slidenum">
              <a:rPr lang="en-US">
                <a:solidFill>
                  <a:srgbClr val="808080"/>
                </a:solidFill>
              </a:rPr>
              <a:pPr>
                <a:defRPr/>
              </a:pPr>
              <a:t>‹#›</a:t>
            </a:fld>
            <a:endParaRPr lang="en-US" sz="1400" b="0" dirty="0">
              <a:solidFill>
                <a:srgbClr val="000000"/>
              </a:solidFill>
            </a:endParaRPr>
          </a:p>
        </p:txBody>
      </p:sp>
    </p:spTree>
    <p:extLst>
      <p:ext uri="{BB962C8B-B14F-4D97-AF65-F5344CB8AC3E}">
        <p14:creationId xmlns:p14="http://schemas.microsoft.com/office/powerpoint/2010/main" xmlns="" val="24468000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Powerpoint Presentation Banner"/>
          <p:cNvPicPr>
            <a:picLocks noChangeAspect="1" noChangeArrowheads="1"/>
          </p:cNvPicPr>
          <p:nvPr userDrawn="1"/>
        </p:nvPicPr>
        <p:blipFill>
          <a:blip r:embed="rId2" cstate="print"/>
          <a:srcRect/>
          <a:stretch>
            <a:fillRect/>
          </a:stretch>
        </p:blipFill>
        <p:spPr bwMode="auto">
          <a:xfrm>
            <a:off x="0" y="5961063"/>
            <a:ext cx="9144000" cy="896937"/>
          </a:xfrm>
          <a:prstGeom prst="rect">
            <a:avLst/>
          </a:prstGeom>
          <a:noFill/>
          <a:ln w="9525">
            <a:noFill/>
            <a:miter lim="800000"/>
            <a:headEnd/>
            <a:tailEnd/>
          </a:ln>
        </p:spPr>
      </p:pic>
      <p:pic>
        <p:nvPicPr>
          <p:cNvPr id="4" name="Picture 9" descr="Powerpoint Presentation T Banner"/>
          <p:cNvPicPr>
            <a:picLocks noChangeAspect="1" noChangeArrowheads="1"/>
          </p:cNvPicPr>
          <p:nvPr userDrawn="1"/>
        </p:nvPicPr>
        <p:blipFill>
          <a:blip r:embed="rId3" cstate="print"/>
          <a:srcRect/>
          <a:stretch>
            <a:fillRect/>
          </a:stretch>
        </p:blipFill>
        <p:spPr bwMode="auto">
          <a:xfrm>
            <a:off x="-15875" y="0"/>
            <a:ext cx="9177338" cy="1143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3"/>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4"/>
          <p:cNvSpPr>
            <a:spLocks noGrp="1"/>
          </p:cNvSpPr>
          <p:nvPr>
            <p:ph type="sldNum" sz="quarter" idx="12"/>
          </p:nvPr>
        </p:nvSpPr>
        <p:spPr/>
        <p:txBody>
          <a:bodyPr/>
          <a:lstStyle>
            <a:lvl1pPr>
              <a:defRPr/>
            </a:lvl1pPr>
          </a:lstStyle>
          <a:p>
            <a:pPr>
              <a:defRPr/>
            </a:pPr>
            <a:fld id="{D448CEE0-164A-4269-9804-5ECA3F5DDEBE}" type="slidenum">
              <a:rPr lang="en-US">
                <a:solidFill>
                  <a:srgbClr val="808080"/>
                </a:solidFill>
              </a:rPr>
              <a:pPr>
                <a:defRPr/>
              </a:pPr>
              <a:t>‹#›</a:t>
            </a:fld>
            <a:endParaRPr lang="en-US" sz="1400" b="0" dirty="0">
              <a:solidFill>
                <a:srgbClr val="000000"/>
              </a:solidFill>
            </a:endParaRPr>
          </a:p>
        </p:txBody>
      </p:sp>
    </p:spTree>
    <p:extLst>
      <p:ext uri="{BB962C8B-B14F-4D97-AF65-F5344CB8AC3E}">
        <p14:creationId xmlns:p14="http://schemas.microsoft.com/office/powerpoint/2010/main" xmlns="" val="35549425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Powerpoint Presentation Banner"/>
          <p:cNvPicPr>
            <a:picLocks noChangeAspect="1" noChangeArrowheads="1"/>
          </p:cNvPicPr>
          <p:nvPr userDrawn="1"/>
        </p:nvPicPr>
        <p:blipFill>
          <a:blip r:embed="rId2" cstate="print"/>
          <a:srcRect/>
          <a:stretch>
            <a:fillRect/>
          </a:stretch>
        </p:blipFill>
        <p:spPr bwMode="auto">
          <a:xfrm>
            <a:off x="0" y="5961063"/>
            <a:ext cx="9144000" cy="896937"/>
          </a:xfrm>
          <a:prstGeom prst="rect">
            <a:avLst/>
          </a:prstGeom>
          <a:noFill/>
          <a:ln w="9525">
            <a:noFill/>
            <a:miter lim="800000"/>
            <a:headEnd/>
            <a:tailEnd/>
          </a:ln>
        </p:spPr>
      </p:pic>
      <p:pic>
        <p:nvPicPr>
          <p:cNvPr id="3" name="Picture 9" descr="Powerpoint Presentation T Banner"/>
          <p:cNvPicPr>
            <a:picLocks noChangeAspect="1" noChangeArrowheads="1"/>
          </p:cNvPicPr>
          <p:nvPr userDrawn="1"/>
        </p:nvPicPr>
        <p:blipFill>
          <a:blip r:embed="rId3" cstate="print"/>
          <a:srcRect/>
          <a:stretch>
            <a:fillRect/>
          </a:stretch>
        </p:blipFill>
        <p:spPr bwMode="auto">
          <a:xfrm>
            <a:off x="-15875" y="0"/>
            <a:ext cx="9177338" cy="1143000"/>
          </a:xfrm>
          <a:prstGeom prst="rect">
            <a:avLst/>
          </a:prstGeom>
          <a:noFill/>
          <a:ln w="9525">
            <a:noFill/>
            <a:miter lim="800000"/>
            <a:headEnd/>
            <a:tailEnd/>
          </a:ln>
        </p:spPr>
      </p:pic>
      <p:sp>
        <p:nvSpPr>
          <p:cNvPr id="4" name="Date Placeholder 1"/>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3"/>
          <p:cNvSpPr>
            <a:spLocks noGrp="1"/>
          </p:cNvSpPr>
          <p:nvPr>
            <p:ph type="sldNum" sz="quarter" idx="12"/>
          </p:nvPr>
        </p:nvSpPr>
        <p:spPr/>
        <p:txBody>
          <a:bodyPr/>
          <a:lstStyle>
            <a:lvl1pPr>
              <a:defRPr/>
            </a:lvl1pPr>
          </a:lstStyle>
          <a:p>
            <a:pPr>
              <a:defRPr/>
            </a:pPr>
            <a:fld id="{711BBB2D-68B0-4876-B214-12D503B09046}" type="slidenum">
              <a:rPr lang="en-US">
                <a:solidFill>
                  <a:srgbClr val="808080"/>
                </a:solidFill>
              </a:rPr>
              <a:pPr>
                <a:defRPr/>
              </a:pPr>
              <a:t>‹#›</a:t>
            </a:fld>
            <a:endParaRPr lang="en-US" sz="1400" b="0" dirty="0">
              <a:solidFill>
                <a:srgbClr val="000000"/>
              </a:solidFill>
            </a:endParaRPr>
          </a:p>
        </p:txBody>
      </p:sp>
    </p:spTree>
    <p:extLst>
      <p:ext uri="{BB962C8B-B14F-4D97-AF65-F5344CB8AC3E}">
        <p14:creationId xmlns:p14="http://schemas.microsoft.com/office/powerpoint/2010/main" xmlns="" val="4576489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Powerpoint Presentation Banner"/>
          <p:cNvPicPr>
            <a:picLocks noChangeAspect="1" noChangeArrowheads="1"/>
          </p:cNvPicPr>
          <p:nvPr userDrawn="1"/>
        </p:nvPicPr>
        <p:blipFill>
          <a:blip r:embed="rId2" cstate="print"/>
          <a:srcRect/>
          <a:stretch>
            <a:fillRect/>
          </a:stretch>
        </p:blipFill>
        <p:spPr bwMode="auto">
          <a:xfrm>
            <a:off x="0" y="5961063"/>
            <a:ext cx="9144000" cy="896937"/>
          </a:xfrm>
          <a:prstGeom prst="rect">
            <a:avLst/>
          </a:prstGeom>
          <a:noFill/>
          <a:ln w="9525">
            <a:noFill/>
            <a:miter lim="800000"/>
            <a:headEnd/>
            <a:tailEnd/>
          </a:ln>
        </p:spPr>
      </p:pic>
      <p:pic>
        <p:nvPicPr>
          <p:cNvPr id="6" name="Picture 9" descr="Powerpoint Presentation T Banner"/>
          <p:cNvPicPr>
            <a:picLocks noChangeAspect="1" noChangeArrowheads="1"/>
          </p:cNvPicPr>
          <p:nvPr userDrawn="1"/>
        </p:nvPicPr>
        <p:blipFill>
          <a:blip r:embed="rId3" cstate="print"/>
          <a:srcRect/>
          <a:stretch>
            <a:fillRect/>
          </a:stretch>
        </p:blipFill>
        <p:spPr bwMode="auto">
          <a:xfrm>
            <a:off x="-15875" y="0"/>
            <a:ext cx="9177338" cy="11430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8"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9" name="Slide Number Placeholder 6"/>
          <p:cNvSpPr>
            <a:spLocks noGrp="1"/>
          </p:cNvSpPr>
          <p:nvPr>
            <p:ph type="sldNum" sz="quarter" idx="12"/>
          </p:nvPr>
        </p:nvSpPr>
        <p:spPr/>
        <p:txBody>
          <a:bodyPr/>
          <a:lstStyle>
            <a:lvl1pPr>
              <a:defRPr/>
            </a:lvl1pPr>
          </a:lstStyle>
          <a:p>
            <a:pPr>
              <a:defRPr/>
            </a:pPr>
            <a:fld id="{9EF774D1-1510-48EC-897E-06B9F22A1DFB}" type="slidenum">
              <a:rPr lang="en-US">
                <a:solidFill>
                  <a:srgbClr val="808080"/>
                </a:solidFill>
              </a:rPr>
              <a:pPr>
                <a:defRPr/>
              </a:pPr>
              <a:t>‹#›</a:t>
            </a:fld>
            <a:endParaRPr lang="en-US" sz="1400" b="0" dirty="0">
              <a:solidFill>
                <a:srgbClr val="000000"/>
              </a:solidFill>
            </a:endParaRPr>
          </a:p>
        </p:txBody>
      </p:sp>
    </p:spTree>
    <p:extLst>
      <p:ext uri="{BB962C8B-B14F-4D97-AF65-F5344CB8AC3E}">
        <p14:creationId xmlns:p14="http://schemas.microsoft.com/office/powerpoint/2010/main" xmlns="" val="3052694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Powerpoint Presentation Banner"/>
          <p:cNvPicPr>
            <a:picLocks noChangeAspect="1" noChangeArrowheads="1"/>
          </p:cNvPicPr>
          <p:nvPr userDrawn="1"/>
        </p:nvPicPr>
        <p:blipFill>
          <a:blip r:embed="rId2" cstate="print"/>
          <a:srcRect/>
          <a:stretch>
            <a:fillRect/>
          </a:stretch>
        </p:blipFill>
        <p:spPr bwMode="auto">
          <a:xfrm>
            <a:off x="0" y="5961063"/>
            <a:ext cx="9144000" cy="896937"/>
          </a:xfrm>
          <a:prstGeom prst="rect">
            <a:avLst/>
          </a:prstGeom>
          <a:noFill/>
          <a:ln w="9525">
            <a:noFill/>
            <a:miter lim="800000"/>
            <a:headEnd/>
            <a:tailEnd/>
          </a:ln>
        </p:spPr>
      </p:pic>
      <p:pic>
        <p:nvPicPr>
          <p:cNvPr id="6" name="Picture 9" descr="Powerpoint Presentation T Banner"/>
          <p:cNvPicPr>
            <a:picLocks noChangeAspect="1" noChangeArrowheads="1"/>
          </p:cNvPicPr>
          <p:nvPr userDrawn="1"/>
        </p:nvPicPr>
        <p:blipFill>
          <a:blip r:embed="rId3" cstate="print"/>
          <a:srcRect/>
          <a:stretch>
            <a:fillRect/>
          </a:stretch>
        </p:blipFill>
        <p:spPr bwMode="auto">
          <a:xfrm>
            <a:off x="-15875" y="0"/>
            <a:ext cx="9177338" cy="11430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8"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9" name="Slide Number Placeholder 6"/>
          <p:cNvSpPr>
            <a:spLocks noGrp="1"/>
          </p:cNvSpPr>
          <p:nvPr>
            <p:ph type="sldNum" sz="quarter" idx="12"/>
          </p:nvPr>
        </p:nvSpPr>
        <p:spPr/>
        <p:txBody>
          <a:bodyPr/>
          <a:lstStyle>
            <a:lvl1pPr>
              <a:defRPr/>
            </a:lvl1pPr>
          </a:lstStyle>
          <a:p>
            <a:pPr>
              <a:defRPr/>
            </a:pPr>
            <a:fld id="{0D5903DD-4BFE-4310-8971-972A361C7BBC}" type="slidenum">
              <a:rPr lang="en-US">
                <a:solidFill>
                  <a:srgbClr val="808080"/>
                </a:solidFill>
              </a:rPr>
              <a:pPr>
                <a:defRPr/>
              </a:pPr>
              <a:t>‹#›</a:t>
            </a:fld>
            <a:endParaRPr lang="en-US" sz="1400" b="0" dirty="0">
              <a:solidFill>
                <a:srgbClr val="000000"/>
              </a:solidFill>
            </a:endParaRPr>
          </a:p>
        </p:txBody>
      </p:sp>
    </p:spTree>
    <p:extLst>
      <p:ext uri="{BB962C8B-B14F-4D97-AF65-F5344CB8AC3E}">
        <p14:creationId xmlns:p14="http://schemas.microsoft.com/office/powerpoint/2010/main" xmlns="" val="7121553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9" descr="Powerpoint Presentation T Banner"/>
          <p:cNvPicPr>
            <a:picLocks noChangeAspect="1" noChangeArrowheads="1"/>
          </p:cNvPicPr>
          <p:nvPr userDrawn="1"/>
        </p:nvPicPr>
        <p:blipFill>
          <a:blip r:embed="rId2" cstate="print"/>
          <a:srcRect/>
          <a:stretch>
            <a:fillRect/>
          </a:stretch>
        </p:blipFill>
        <p:spPr bwMode="auto">
          <a:xfrm>
            <a:off x="-15875" y="0"/>
            <a:ext cx="9177338" cy="10525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horz"/>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47A9EF14-F955-484F-B2BE-1610830DA811}" type="slidenum">
              <a:rPr lang="en-US">
                <a:solidFill>
                  <a:srgbClr val="808080"/>
                </a:solidFill>
              </a:rPr>
              <a:pPr>
                <a:defRPr/>
              </a:pPr>
              <a:t>‹#›</a:t>
            </a:fld>
            <a:endParaRPr lang="en-US" sz="1400" b="0" dirty="0">
              <a:solidFill>
                <a:srgbClr val="000000"/>
              </a:solidFill>
            </a:endParaRPr>
          </a:p>
        </p:txBody>
      </p:sp>
      <p:pic>
        <p:nvPicPr>
          <p:cNvPr id="8" name="Picture 8" descr="Powerpoint Presentation Banner"/>
          <p:cNvPicPr>
            <a:picLocks noChangeAspect="1" noChangeArrowheads="1"/>
          </p:cNvPicPr>
          <p:nvPr userDrawn="1"/>
        </p:nvPicPr>
        <p:blipFill>
          <a:blip r:embed="rId3" cstate="print"/>
          <a:srcRect/>
          <a:stretch>
            <a:fillRect/>
          </a:stretch>
        </p:blipFill>
        <p:spPr bwMode="auto">
          <a:xfrm>
            <a:off x="0" y="5961063"/>
            <a:ext cx="9144000" cy="896937"/>
          </a:xfrm>
          <a:prstGeom prst="rect">
            <a:avLst/>
          </a:prstGeom>
          <a:noFill/>
          <a:ln w="9525">
            <a:noFill/>
            <a:miter lim="800000"/>
            <a:headEnd/>
            <a:tailEnd/>
          </a:ln>
        </p:spPr>
      </p:pic>
    </p:spTree>
    <p:extLst>
      <p:ext uri="{BB962C8B-B14F-4D97-AF65-F5344CB8AC3E}">
        <p14:creationId xmlns:p14="http://schemas.microsoft.com/office/powerpoint/2010/main" xmlns="" val="33667847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1"/>
          </p:nvPr>
        </p:nvSpPr>
        <p:spPr/>
        <p:txBody>
          <a:bodyPr/>
          <a:lstStyle>
            <a:lvl1pPr>
              <a:defRPr/>
            </a:lvl1pPr>
          </a:lstStyle>
          <a:p>
            <a:pPr>
              <a:defRPr/>
            </a:pPr>
            <a:fld id="{A92AFA2C-0802-44DD-9734-2796E2F31D4C}" type="slidenum">
              <a:rPr lang="en-GB">
                <a:solidFill>
                  <a:srgbClr val="808080"/>
                </a:solidFill>
              </a:rPr>
              <a:pPr>
                <a:defRPr/>
              </a:pPr>
              <a:t>‹#›</a:t>
            </a:fld>
            <a:endParaRPr lang="en-GB" dirty="0">
              <a:solidFill>
                <a:srgbClr val="808080"/>
              </a:solidFill>
            </a:endParaRPr>
          </a:p>
        </p:txBody>
      </p:sp>
    </p:spTree>
    <p:extLst>
      <p:ext uri="{BB962C8B-B14F-4D97-AF65-F5344CB8AC3E}">
        <p14:creationId xmlns:p14="http://schemas.microsoft.com/office/powerpoint/2010/main" xmlns="" val="53760299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owerpoint Presentation Banner"/>
          <p:cNvPicPr>
            <a:picLocks noChangeAspect="1" noChangeArrowheads="1"/>
          </p:cNvPicPr>
          <p:nvPr/>
        </p:nvPicPr>
        <p:blipFill>
          <a:blip r:embed="rId13" cstate="print"/>
          <a:srcRect/>
          <a:stretch>
            <a:fillRect/>
          </a:stretch>
        </p:blipFill>
        <p:spPr bwMode="auto">
          <a:xfrm>
            <a:off x="0" y="5961063"/>
            <a:ext cx="9144000" cy="896937"/>
          </a:xfrm>
          <a:prstGeom prst="rect">
            <a:avLst/>
          </a:prstGeom>
          <a:noFill/>
          <a:ln w="9525">
            <a:noFill/>
            <a:miter lim="800000"/>
            <a:headEnd/>
            <a:tailEnd/>
          </a:ln>
        </p:spPr>
      </p:pic>
      <p:pic>
        <p:nvPicPr>
          <p:cNvPr id="1027" name="Picture 9" descr="Powerpoint Presentation T Banner"/>
          <p:cNvPicPr>
            <a:picLocks noChangeAspect="1" noChangeArrowheads="1"/>
          </p:cNvPicPr>
          <p:nvPr userDrawn="1"/>
        </p:nvPicPr>
        <p:blipFill>
          <a:blip r:embed="rId14" cstate="print"/>
          <a:srcRect/>
          <a:stretch>
            <a:fillRect/>
          </a:stretch>
        </p:blipFill>
        <p:spPr bwMode="auto">
          <a:xfrm>
            <a:off x="-15875" y="0"/>
            <a:ext cx="9177338" cy="11430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1524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52400" y="1295400"/>
            <a:ext cx="8763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mn-ea"/>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defRPr>
            </a:lvl1pPr>
          </a:lstStyle>
          <a:p>
            <a:pPr fontAlgn="base">
              <a:spcBef>
                <a:spcPct val="0"/>
              </a:spcBef>
              <a:spcAft>
                <a:spcPct val="0"/>
              </a:spcAft>
              <a:defRPr/>
            </a:pPr>
            <a:endParaRPr lang="en-US">
              <a:solidFill>
                <a:srgbClr val="000000"/>
              </a:solidFill>
            </a:endParaRPr>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chemeClr val="bg2"/>
                </a:solidFill>
                <a:latin typeface="Arial Bold Italic" pitchFamily="1" charset="0"/>
                <a:ea typeface="+mn-ea"/>
              </a:defRPr>
            </a:lvl1pPr>
          </a:lstStyle>
          <a:p>
            <a:pPr fontAlgn="base">
              <a:spcBef>
                <a:spcPct val="0"/>
              </a:spcBef>
              <a:spcAft>
                <a:spcPct val="0"/>
              </a:spcAft>
              <a:defRPr/>
            </a:pPr>
            <a:fld id="{373B985B-D55C-4716-9D0B-9B7EC5649DC6}" type="slidenum">
              <a:rPr lang="en-US">
                <a:solidFill>
                  <a:srgbClr val="808080"/>
                </a:solidFill>
              </a:rPr>
              <a:pPr fontAlgn="base">
                <a:spcBef>
                  <a:spcPct val="0"/>
                </a:spcBef>
                <a:spcAft>
                  <a:spcPct val="0"/>
                </a:spcAft>
                <a:defRPr/>
              </a:pPr>
              <a:t>‹#›</a:t>
            </a:fld>
            <a:endParaRPr lang="en-US" sz="1400">
              <a:solidFill>
                <a:srgbClr val="808080"/>
              </a:solidFill>
            </a:endParaRPr>
          </a:p>
        </p:txBody>
      </p:sp>
    </p:spTree>
    <p:extLst>
      <p:ext uri="{BB962C8B-B14F-4D97-AF65-F5344CB8AC3E}">
        <p14:creationId xmlns:p14="http://schemas.microsoft.com/office/powerpoint/2010/main" xmlns="" val="846077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owerpoint Presentation Banner"/>
          <p:cNvPicPr>
            <a:picLocks noChangeAspect="1" noChangeArrowheads="1"/>
          </p:cNvPicPr>
          <p:nvPr/>
        </p:nvPicPr>
        <p:blipFill>
          <a:blip r:embed="rId13" cstate="print"/>
          <a:srcRect/>
          <a:stretch>
            <a:fillRect/>
          </a:stretch>
        </p:blipFill>
        <p:spPr bwMode="auto">
          <a:xfrm>
            <a:off x="0" y="5961063"/>
            <a:ext cx="9144000" cy="896937"/>
          </a:xfrm>
          <a:prstGeom prst="rect">
            <a:avLst/>
          </a:prstGeom>
          <a:noFill/>
          <a:ln w="9525">
            <a:noFill/>
            <a:miter lim="800000"/>
            <a:headEnd/>
            <a:tailEnd/>
          </a:ln>
        </p:spPr>
      </p:pic>
      <p:pic>
        <p:nvPicPr>
          <p:cNvPr id="1027" name="Picture 9" descr="Powerpoint Presentation T Banner"/>
          <p:cNvPicPr>
            <a:picLocks noChangeAspect="1" noChangeArrowheads="1"/>
          </p:cNvPicPr>
          <p:nvPr userDrawn="1"/>
        </p:nvPicPr>
        <p:blipFill>
          <a:blip r:embed="rId14" cstate="print"/>
          <a:srcRect/>
          <a:stretch>
            <a:fillRect/>
          </a:stretch>
        </p:blipFill>
        <p:spPr bwMode="auto">
          <a:xfrm>
            <a:off x="-15875" y="0"/>
            <a:ext cx="9177338" cy="11430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1524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52400" y="1295400"/>
            <a:ext cx="8763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mn-ea"/>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defRPr>
            </a:lvl1pPr>
          </a:lstStyle>
          <a:p>
            <a:pPr fontAlgn="base">
              <a:spcBef>
                <a:spcPct val="0"/>
              </a:spcBef>
              <a:spcAft>
                <a:spcPct val="0"/>
              </a:spcAft>
              <a:defRPr/>
            </a:pPr>
            <a:endParaRPr lang="en-US">
              <a:solidFill>
                <a:srgbClr val="000000"/>
              </a:solidFill>
            </a:endParaRPr>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chemeClr val="bg2"/>
                </a:solidFill>
                <a:latin typeface="Arial Bold Italic" pitchFamily="1" charset="0"/>
                <a:ea typeface="+mn-ea"/>
              </a:defRPr>
            </a:lvl1pPr>
          </a:lstStyle>
          <a:p>
            <a:pPr fontAlgn="base">
              <a:spcBef>
                <a:spcPct val="0"/>
              </a:spcBef>
              <a:spcAft>
                <a:spcPct val="0"/>
              </a:spcAft>
              <a:defRPr/>
            </a:pPr>
            <a:fld id="{373B985B-D55C-4716-9D0B-9B7EC5649DC6}" type="slidenum">
              <a:rPr lang="en-US">
                <a:solidFill>
                  <a:srgbClr val="808080"/>
                </a:solidFill>
              </a:rPr>
              <a:pPr fontAlgn="base">
                <a:spcBef>
                  <a:spcPct val="0"/>
                </a:spcBef>
                <a:spcAft>
                  <a:spcPct val="0"/>
                </a:spcAft>
                <a:defRPr/>
              </a:pPr>
              <a:t>‹#›</a:t>
            </a:fld>
            <a:endParaRPr lang="en-US" sz="1400">
              <a:solidFill>
                <a:srgbClr val="808080"/>
              </a:solidFill>
            </a:endParaRPr>
          </a:p>
        </p:txBody>
      </p:sp>
    </p:spTree>
    <p:extLst>
      <p:ext uri="{BB962C8B-B14F-4D97-AF65-F5344CB8AC3E}">
        <p14:creationId xmlns:p14="http://schemas.microsoft.com/office/powerpoint/2010/main" xmlns="" val="6905468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owerpoint Presentation Banner"/>
          <p:cNvPicPr>
            <a:picLocks noChangeAspect="1" noChangeArrowheads="1"/>
          </p:cNvPicPr>
          <p:nvPr/>
        </p:nvPicPr>
        <p:blipFill>
          <a:blip r:embed="rId13" cstate="print"/>
          <a:srcRect/>
          <a:stretch>
            <a:fillRect/>
          </a:stretch>
        </p:blipFill>
        <p:spPr bwMode="auto">
          <a:xfrm>
            <a:off x="0" y="5961063"/>
            <a:ext cx="9144000" cy="896937"/>
          </a:xfrm>
          <a:prstGeom prst="rect">
            <a:avLst/>
          </a:prstGeom>
          <a:noFill/>
          <a:ln w="9525">
            <a:noFill/>
            <a:miter lim="800000"/>
            <a:headEnd/>
            <a:tailEnd/>
          </a:ln>
        </p:spPr>
      </p:pic>
      <p:pic>
        <p:nvPicPr>
          <p:cNvPr id="1027" name="Picture 9" descr="Powerpoint Presentation T Banner"/>
          <p:cNvPicPr>
            <a:picLocks noChangeAspect="1" noChangeArrowheads="1"/>
          </p:cNvPicPr>
          <p:nvPr userDrawn="1"/>
        </p:nvPicPr>
        <p:blipFill>
          <a:blip r:embed="rId14" cstate="print"/>
          <a:srcRect/>
          <a:stretch>
            <a:fillRect/>
          </a:stretch>
        </p:blipFill>
        <p:spPr bwMode="auto">
          <a:xfrm>
            <a:off x="-15875" y="0"/>
            <a:ext cx="9177338" cy="11430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1524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52400" y="1295400"/>
            <a:ext cx="8763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mn-ea"/>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defRPr>
            </a:lvl1pPr>
          </a:lstStyle>
          <a:p>
            <a:pPr fontAlgn="base">
              <a:spcBef>
                <a:spcPct val="0"/>
              </a:spcBef>
              <a:spcAft>
                <a:spcPct val="0"/>
              </a:spcAft>
              <a:defRPr/>
            </a:pPr>
            <a:endParaRPr lang="en-US">
              <a:solidFill>
                <a:srgbClr val="000000"/>
              </a:solidFill>
            </a:endParaRPr>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chemeClr val="bg2"/>
                </a:solidFill>
                <a:latin typeface="Arial Bold Italic" pitchFamily="1" charset="0"/>
                <a:ea typeface="+mn-ea"/>
              </a:defRPr>
            </a:lvl1pPr>
          </a:lstStyle>
          <a:p>
            <a:pPr fontAlgn="base">
              <a:spcBef>
                <a:spcPct val="0"/>
              </a:spcBef>
              <a:spcAft>
                <a:spcPct val="0"/>
              </a:spcAft>
              <a:defRPr/>
            </a:pPr>
            <a:fld id="{373B985B-D55C-4716-9D0B-9B7EC5649DC6}" type="slidenum">
              <a:rPr lang="en-US">
                <a:solidFill>
                  <a:srgbClr val="808080"/>
                </a:solidFill>
              </a:rPr>
              <a:pPr fontAlgn="base">
                <a:spcBef>
                  <a:spcPct val="0"/>
                </a:spcBef>
                <a:spcAft>
                  <a:spcPct val="0"/>
                </a:spcAft>
                <a:defRPr/>
              </a:pPr>
              <a:t>‹#›</a:t>
            </a:fld>
            <a:endParaRPr lang="en-US" sz="1400">
              <a:solidFill>
                <a:srgbClr val="808080"/>
              </a:solidFill>
            </a:endParaRPr>
          </a:p>
        </p:txBody>
      </p:sp>
    </p:spTree>
    <p:extLst>
      <p:ext uri="{BB962C8B-B14F-4D97-AF65-F5344CB8AC3E}">
        <p14:creationId xmlns:p14="http://schemas.microsoft.com/office/powerpoint/2010/main" xmlns="" val="18478407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owerpoint Presentation Banner"/>
          <p:cNvPicPr>
            <a:picLocks noChangeAspect="1" noChangeArrowheads="1"/>
          </p:cNvPicPr>
          <p:nvPr/>
        </p:nvPicPr>
        <p:blipFill>
          <a:blip r:embed="rId13" cstate="print"/>
          <a:srcRect/>
          <a:stretch>
            <a:fillRect/>
          </a:stretch>
        </p:blipFill>
        <p:spPr bwMode="auto">
          <a:xfrm>
            <a:off x="0" y="5961063"/>
            <a:ext cx="9144000" cy="896937"/>
          </a:xfrm>
          <a:prstGeom prst="rect">
            <a:avLst/>
          </a:prstGeom>
          <a:noFill/>
          <a:ln w="9525">
            <a:noFill/>
            <a:miter lim="800000"/>
            <a:headEnd/>
            <a:tailEnd/>
          </a:ln>
        </p:spPr>
      </p:pic>
      <p:pic>
        <p:nvPicPr>
          <p:cNvPr id="1027" name="Picture 9" descr="Powerpoint Presentation T Banner"/>
          <p:cNvPicPr>
            <a:picLocks noChangeAspect="1" noChangeArrowheads="1"/>
          </p:cNvPicPr>
          <p:nvPr userDrawn="1"/>
        </p:nvPicPr>
        <p:blipFill>
          <a:blip r:embed="rId14" cstate="print"/>
          <a:srcRect/>
          <a:stretch>
            <a:fillRect/>
          </a:stretch>
        </p:blipFill>
        <p:spPr bwMode="auto">
          <a:xfrm>
            <a:off x="-15875" y="0"/>
            <a:ext cx="9177338" cy="11430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1524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52400" y="1295400"/>
            <a:ext cx="8763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mn-ea"/>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defRPr>
            </a:lvl1pPr>
          </a:lstStyle>
          <a:p>
            <a:pPr fontAlgn="base">
              <a:spcBef>
                <a:spcPct val="0"/>
              </a:spcBef>
              <a:spcAft>
                <a:spcPct val="0"/>
              </a:spcAft>
              <a:defRPr/>
            </a:pPr>
            <a:endParaRPr lang="en-US">
              <a:solidFill>
                <a:srgbClr val="000000"/>
              </a:solidFill>
            </a:endParaRPr>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chemeClr val="bg2"/>
                </a:solidFill>
                <a:latin typeface="Arial Bold Italic" pitchFamily="1" charset="0"/>
                <a:ea typeface="+mn-ea"/>
              </a:defRPr>
            </a:lvl1pPr>
          </a:lstStyle>
          <a:p>
            <a:pPr fontAlgn="base">
              <a:spcBef>
                <a:spcPct val="0"/>
              </a:spcBef>
              <a:spcAft>
                <a:spcPct val="0"/>
              </a:spcAft>
              <a:defRPr/>
            </a:pPr>
            <a:fld id="{373B985B-D55C-4716-9D0B-9B7EC5649DC6}" type="slidenum">
              <a:rPr lang="en-US">
                <a:solidFill>
                  <a:srgbClr val="808080"/>
                </a:solidFill>
              </a:rPr>
              <a:pPr fontAlgn="base">
                <a:spcBef>
                  <a:spcPct val="0"/>
                </a:spcBef>
                <a:spcAft>
                  <a:spcPct val="0"/>
                </a:spcAft>
                <a:defRPr/>
              </a:pPr>
              <a:t>‹#›</a:t>
            </a:fld>
            <a:endParaRPr lang="en-US" sz="1400">
              <a:solidFill>
                <a:srgbClr val="808080"/>
              </a:solidFill>
            </a:endParaRPr>
          </a:p>
        </p:txBody>
      </p:sp>
    </p:spTree>
    <p:extLst>
      <p:ext uri="{BB962C8B-B14F-4D97-AF65-F5344CB8AC3E}">
        <p14:creationId xmlns:p14="http://schemas.microsoft.com/office/powerpoint/2010/main" xmlns="" val="22609628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owerpoint Presentation Banner"/>
          <p:cNvPicPr>
            <a:picLocks noChangeAspect="1" noChangeArrowheads="1"/>
          </p:cNvPicPr>
          <p:nvPr userDrawn="1"/>
        </p:nvPicPr>
        <p:blipFill>
          <a:blip r:embed="rId13" cstate="print"/>
          <a:srcRect/>
          <a:stretch>
            <a:fillRect/>
          </a:stretch>
        </p:blipFill>
        <p:spPr bwMode="auto">
          <a:xfrm>
            <a:off x="0" y="5961065"/>
            <a:ext cx="9144000" cy="896937"/>
          </a:xfrm>
          <a:prstGeom prst="rect">
            <a:avLst/>
          </a:prstGeom>
          <a:noFill/>
          <a:ln w="9525">
            <a:noFill/>
            <a:miter lim="800000"/>
            <a:headEnd/>
            <a:tailEnd/>
          </a:ln>
        </p:spPr>
      </p:pic>
      <p:pic>
        <p:nvPicPr>
          <p:cNvPr id="1027" name="Picture 9" descr="Powerpoint Presentation T Banner"/>
          <p:cNvPicPr>
            <a:picLocks noChangeAspect="1" noChangeArrowheads="1"/>
          </p:cNvPicPr>
          <p:nvPr userDrawn="1"/>
        </p:nvPicPr>
        <p:blipFill>
          <a:blip r:embed="rId14" cstate="print"/>
          <a:srcRect/>
          <a:stretch>
            <a:fillRect/>
          </a:stretch>
        </p:blipFill>
        <p:spPr bwMode="auto">
          <a:xfrm>
            <a:off x="-15875" y="0"/>
            <a:ext cx="9177339" cy="11430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1524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52400" y="1295400"/>
            <a:ext cx="8763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eaLnBrk="0" fontAlgn="base" hangingPunct="0">
              <a:spcBef>
                <a:spcPct val="0"/>
              </a:spcBef>
              <a:spcAft>
                <a:spcPct val="0"/>
              </a:spcAft>
              <a:defRPr/>
            </a:pPr>
            <a:endParaRPr lang="en-US">
              <a:solidFill>
                <a:srgbClr val="000000"/>
              </a:solidFill>
            </a:endParaRPr>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eaLnBrk="0" fontAlgn="base" hangingPunct="0">
              <a:spcBef>
                <a:spcPct val="0"/>
              </a:spcBef>
              <a:spcAft>
                <a:spcPct val="0"/>
              </a:spcAft>
              <a:defRPr/>
            </a:pPr>
            <a:endParaRPr lang="en-US">
              <a:solidFill>
                <a:srgbClr val="000000"/>
              </a:solidFill>
            </a:endParaRPr>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2"/>
                </a:solidFill>
                <a:latin typeface="Arial Bold Italic" pitchFamily="1" charset="0"/>
                <a:ea typeface="+mn-ea"/>
              </a:defRPr>
            </a:lvl1pPr>
          </a:lstStyle>
          <a:p>
            <a:pPr eaLnBrk="0" fontAlgn="base" hangingPunct="0">
              <a:spcBef>
                <a:spcPct val="0"/>
              </a:spcBef>
              <a:spcAft>
                <a:spcPct val="0"/>
              </a:spcAft>
              <a:defRPr/>
            </a:pPr>
            <a:fld id="{6DB160EA-4038-4091-B5C0-F8CDA8B71549}" type="slidenum">
              <a:rPr lang="en-US">
                <a:solidFill>
                  <a:srgbClr val="808080"/>
                </a:solidFill>
              </a:rPr>
              <a:pPr eaLnBrk="0" fontAlgn="base" hangingPunct="0">
                <a:spcBef>
                  <a:spcPct val="0"/>
                </a:spcBef>
                <a:spcAft>
                  <a:spcPct val="0"/>
                </a:spcAft>
                <a:defRPr/>
              </a:pPr>
              <a:t>‹#›</a:t>
            </a:fld>
            <a:endParaRPr lang="en-US" sz="1400">
              <a:solidFill>
                <a:srgbClr val="808080"/>
              </a:solidFill>
            </a:endParaRPr>
          </a:p>
        </p:txBody>
      </p:sp>
    </p:spTree>
    <p:extLst>
      <p:ext uri="{BB962C8B-B14F-4D97-AF65-F5344CB8AC3E}">
        <p14:creationId xmlns:p14="http://schemas.microsoft.com/office/powerpoint/2010/main" xmlns="" val="427379233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Bold" pitchFamily="1" charset="0"/>
          <a:ea typeface="Osaka" pitchFamily="1" charset="-128"/>
        </a:defRPr>
      </a:lvl2pPr>
      <a:lvl3pPr algn="l" rtl="0" eaLnBrk="0" fontAlgn="base" hangingPunct="0">
        <a:spcBef>
          <a:spcPct val="0"/>
        </a:spcBef>
        <a:spcAft>
          <a:spcPct val="0"/>
        </a:spcAft>
        <a:defRPr sz="3000">
          <a:solidFill>
            <a:schemeClr val="bg1"/>
          </a:solidFill>
          <a:latin typeface="Arial Bold" pitchFamily="1" charset="0"/>
          <a:ea typeface="Osaka" pitchFamily="1" charset="-128"/>
        </a:defRPr>
      </a:lvl3pPr>
      <a:lvl4pPr algn="l" rtl="0" eaLnBrk="0" fontAlgn="base" hangingPunct="0">
        <a:spcBef>
          <a:spcPct val="0"/>
        </a:spcBef>
        <a:spcAft>
          <a:spcPct val="0"/>
        </a:spcAft>
        <a:defRPr sz="3000">
          <a:solidFill>
            <a:schemeClr val="bg1"/>
          </a:solidFill>
          <a:latin typeface="Arial Bold" pitchFamily="1" charset="0"/>
          <a:ea typeface="Osaka" pitchFamily="1" charset="-128"/>
        </a:defRPr>
      </a:lvl4pPr>
      <a:lvl5pPr algn="l" rtl="0" eaLnBrk="0" fontAlgn="base" hangingPunct="0">
        <a:spcBef>
          <a:spcPct val="0"/>
        </a:spcBef>
        <a:spcAft>
          <a:spcPct val="0"/>
        </a:spcAft>
        <a:defRPr sz="3000">
          <a:solidFill>
            <a:schemeClr val="bg1"/>
          </a:solidFill>
          <a:latin typeface="Arial Bold" pitchFamily="1" charset="0"/>
          <a:ea typeface="Osaka" pitchFamily="1" charset="-128"/>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owerpoint Presentation Banner"/>
          <p:cNvPicPr>
            <a:picLocks noChangeAspect="1" noChangeArrowheads="1"/>
          </p:cNvPicPr>
          <p:nvPr/>
        </p:nvPicPr>
        <p:blipFill>
          <a:blip r:embed="rId13" cstate="print"/>
          <a:srcRect/>
          <a:stretch>
            <a:fillRect/>
          </a:stretch>
        </p:blipFill>
        <p:spPr bwMode="auto">
          <a:xfrm>
            <a:off x="0" y="5961063"/>
            <a:ext cx="9144000" cy="896937"/>
          </a:xfrm>
          <a:prstGeom prst="rect">
            <a:avLst/>
          </a:prstGeom>
          <a:noFill/>
          <a:ln w="9525">
            <a:noFill/>
            <a:miter lim="800000"/>
            <a:headEnd/>
            <a:tailEnd/>
          </a:ln>
        </p:spPr>
      </p:pic>
      <p:pic>
        <p:nvPicPr>
          <p:cNvPr id="1027" name="Picture 9" descr="Powerpoint Presentation T Banner"/>
          <p:cNvPicPr>
            <a:picLocks noChangeAspect="1" noChangeArrowheads="1"/>
          </p:cNvPicPr>
          <p:nvPr userDrawn="1"/>
        </p:nvPicPr>
        <p:blipFill>
          <a:blip r:embed="rId14" cstate="print"/>
          <a:srcRect/>
          <a:stretch>
            <a:fillRect/>
          </a:stretch>
        </p:blipFill>
        <p:spPr bwMode="auto">
          <a:xfrm>
            <a:off x="-15875" y="0"/>
            <a:ext cx="9177338" cy="11430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1524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52400" y="1295400"/>
            <a:ext cx="8763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mn-ea"/>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defRPr>
            </a:lvl1pPr>
          </a:lstStyle>
          <a:p>
            <a:pPr fontAlgn="base">
              <a:spcBef>
                <a:spcPct val="0"/>
              </a:spcBef>
              <a:spcAft>
                <a:spcPct val="0"/>
              </a:spcAft>
              <a:defRPr/>
            </a:pPr>
            <a:endParaRPr lang="en-US">
              <a:solidFill>
                <a:srgbClr val="000000"/>
              </a:solidFill>
            </a:endParaRPr>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chemeClr val="bg2"/>
                </a:solidFill>
                <a:latin typeface="Arial Bold Italic" pitchFamily="1" charset="0"/>
                <a:ea typeface="+mn-ea"/>
              </a:defRPr>
            </a:lvl1pPr>
          </a:lstStyle>
          <a:p>
            <a:pPr fontAlgn="base">
              <a:spcBef>
                <a:spcPct val="0"/>
              </a:spcBef>
              <a:spcAft>
                <a:spcPct val="0"/>
              </a:spcAft>
              <a:defRPr/>
            </a:pPr>
            <a:fld id="{373B985B-D55C-4716-9D0B-9B7EC5649DC6}" type="slidenum">
              <a:rPr lang="en-US">
                <a:solidFill>
                  <a:srgbClr val="808080"/>
                </a:solidFill>
              </a:rPr>
              <a:pPr fontAlgn="base">
                <a:spcBef>
                  <a:spcPct val="0"/>
                </a:spcBef>
                <a:spcAft>
                  <a:spcPct val="0"/>
                </a:spcAft>
                <a:defRPr/>
              </a:pPr>
              <a:t>‹#›</a:t>
            </a:fld>
            <a:endParaRPr lang="en-US" sz="1400">
              <a:solidFill>
                <a:srgbClr val="808080"/>
              </a:solidFill>
            </a:endParaRPr>
          </a:p>
        </p:txBody>
      </p:sp>
    </p:spTree>
    <p:extLst>
      <p:ext uri="{BB962C8B-B14F-4D97-AF65-F5344CB8AC3E}">
        <p14:creationId xmlns:p14="http://schemas.microsoft.com/office/powerpoint/2010/main" xmlns="" val="118443867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sldNum="0" hdr="0" ftr="0" dt="0"/>
  <p:txStyles>
    <p:title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8" descr="Powerpoint Presentation Banner"/>
          <p:cNvPicPr>
            <a:picLocks noChangeAspect="1" noChangeArrowheads="1"/>
          </p:cNvPicPr>
          <p:nvPr userDrawn="1"/>
        </p:nvPicPr>
        <p:blipFill>
          <a:blip r:embed="rId13" cstate="print"/>
          <a:srcRect/>
          <a:stretch>
            <a:fillRect/>
          </a:stretch>
        </p:blipFill>
        <p:spPr bwMode="auto">
          <a:xfrm>
            <a:off x="0" y="5961063"/>
            <a:ext cx="9144000" cy="896937"/>
          </a:xfrm>
          <a:prstGeom prst="rect">
            <a:avLst/>
          </a:prstGeom>
          <a:noFill/>
          <a:ln w="9525">
            <a:noFill/>
            <a:miter lim="800000"/>
            <a:headEnd/>
            <a:tailEnd/>
          </a:ln>
        </p:spPr>
      </p:pic>
      <p:pic>
        <p:nvPicPr>
          <p:cNvPr id="4099" name="Picture 9" descr="Powerpoint Presentation T Banner"/>
          <p:cNvPicPr>
            <a:picLocks noChangeAspect="1" noChangeArrowheads="1"/>
          </p:cNvPicPr>
          <p:nvPr userDrawn="1"/>
        </p:nvPicPr>
        <p:blipFill>
          <a:blip r:embed="rId14" cstate="print"/>
          <a:srcRect/>
          <a:stretch>
            <a:fillRect/>
          </a:stretch>
        </p:blipFill>
        <p:spPr bwMode="auto">
          <a:xfrm>
            <a:off x="-15875" y="0"/>
            <a:ext cx="9177338" cy="1143000"/>
          </a:xfrm>
          <a:prstGeom prst="rect">
            <a:avLst/>
          </a:prstGeom>
          <a:noFill/>
          <a:ln w="9525">
            <a:noFill/>
            <a:miter lim="800000"/>
            <a:headEnd/>
            <a:tailEnd/>
          </a:ln>
        </p:spPr>
      </p:pic>
      <p:sp>
        <p:nvSpPr>
          <p:cNvPr id="4100" name="Rectangle 2"/>
          <p:cNvSpPr>
            <a:spLocks noGrp="1" noChangeArrowheads="1"/>
          </p:cNvSpPr>
          <p:nvPr>
            <p:ph type="title"/>
          </p:nvPr>
        </p:nvSpPr>
        <p:spPr bwMode="auto">
          <a:xfrm>
            <a:off x="1524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1" name="Rectangle 3"/>
          <p:cNvSpPr>
            <a:spLocks noGrp="1" noChangeArrowheads="1"/>
          </p:cNvSpPr>
          <p:nvPr>
            <p:ph type="body" idx="1"/>
          </p:nvPr>
        </p:nvSpPr>
        <p:spPr bwMode="auto">
          <a:xfrm>
            <a:off x="152400" y="1295400"/>
            <a:ext cx="8763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eaLnBrk="0" fontAlgn="base" hangingPunct="0">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eaLnBrk="0" fontAlgn="base" hangingPunct="0">
              <a:spcBef>
                <a:spcPct val="0"/>
              </a:spcBef>
              <a:spcAft>
                <a:spcPct val="0"/>
              </a:spcAft>
              <a:defRPr/>
            </a:pPr>
            <a:endParaRPr lang="en-US">
              <a:solidFill>
                <a:srgbClr val="000000"/>
              </a:solidFill>
            </a:endParaRPr>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2"/>
                </a:solidFill>
                <a:latin typeface="Arial Bold Italic" pitchFamily="1" charset="0"/>
                <a:ea typeface="+mn-ea"/>
              </a:defRPr>
            </a:lvl1pPr>
          </a:lstStyle>
          <a:p>
            <a:pPr eaLnBrk="0" fontAlgn="base" hangingPunct="0">
              <a:spcBef>
                <a:spcPct val="0"/>
              </a:spcBef>
              <a:spcAft>
                <a:spcPct val="0"/>
              </a:spcAft>
              <a:defRPr/>
            </a:pPr>
            <a:fld id="{2C0EC233-46FE-4789-9593-2C9309280B7E}" type="slidenum">
              <a:rPr lang="en-US">
                <a:solidFill>
                  <a:srgbClr val="808080"/>
                </a:solidFill>
              </a:rPr>
              <a:pPr eaLnBrk="0" fontAlgn="base" hangingPunct="0">
                <a:spcBef>
                  <a:spcPct val="0"/>
                </a:spcBef>
                <a:spcAft>
                  <a:spcPct val="0"/>
                </a:spcAft>
                <a:defRPr/>
              </a:pPr>
              <a:t>‹#›</a:t>
            </a:fld>
            <a:endParaRPr lang="en-US" sz="1400">
              <a:solidFill>
                <a:srgbClr val="808080"/>
              </a:solidFill>
            </a:endParaRPr>
          </a:p>
        </p:txBody>
      </p:sp>
    </p:spTree>
    <p:extLst>
      <p:ext uri="{BB962C8B-B14F-4D97-AF65-F5344CB8AC3E}">
        <p14:creationId xmlns:p14="http://schemas.microsoft.com/office/powerpoint/2010/main" xmlns="" val="231440125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Bold" pitchFamily="1" charset="0"/>
          <a:ea typeface="Osaka" pitchFamily="1" charset="-128"/>
        </a:defRPr>
      </a:lvl2pPr>
      <a:lvl3pPr algn="l" rtl="0" eaLnBrk="0" fontAlgn="base" hangingPunct="0">
        <a:spcBef>
          <a:spcPct val="0"/>
        </a:spcBef>
        <a:spcAft>
          <a:spcPct val="0"/>
        </a:spcAft>
        <a:defRPr sz="3000">
          <a:solidFill>
            <a:schemeClr val="bg1"/>
          </a:solidFill>
          <a:latin typeface="Arial Bold" pitchFamily="1" charset="0"/>
          <a:ea typeface="Osaka" pitchFamily="1" charset="-128"/>
        </a:defRPr>
      </a:lvl3pPr>
      <a:lvl4pPr algn="l" rtl="0" eaLnBrk="0" fontAlgn="base" hangingPunct="0">
        <a:spcBef>
          <a:spcPct val="0"/>
        </a:spcBef>
        <a:spcAft>
          <a:spcPct val="0"/>
        </a:spcAft>
        <a:defRPr sz="3000">
          <a:solidFill>
            <a:schemeClr val="bg1"/>
          </a:solidFill>
          <a:latin typeface="Arial Bold" pitchFamily="1" charset="0"/>
          <a:ea typeface="Osaka" pitchFamily="1" charset="-128"/>
        </a:defRPr>
      </a:lvl4pPr>
      <a:lvl5pPr algn="l" rtl="0" eaLnBrk="0" fontAlgn="base" hangingPunct="0">
        <a:spcBef>
          <a:spcPct val="0"/>
        </a:spcBef>
        <a:spcAft>
          <a:spcPct val="0"/>
        </a:spcAft>
        <a:defRPr sz="3000">
          <a:solidFill>
            <a:schemeClr val="bg1"/>
          </a:solidFill>
          <a:latin typeface="Arial Bold" pitchFamily="1" charset="0"/>
          <a:ea typeface="Osaka" pitchFamily="1" charset="-128"/>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owerpoint Presentation Banner"/>
          <p:cNvPicPr>
            <a:picLocks noChangeAspect="1" noChangeArrowheads="1"/>
          </p:cNvPicPr>
          <p:nvPr userDrawn="1"/>
        </p:nvPicPr>
        <p:blipFill>
          <a:blip r:embed="rId13" cstate="print"/>
          <a:srcRect/>
          <a:stretch>
            <a:fillRect/>
          </a:stretch>
        </p:blipFill>
        <p:spPr bwMode="auto">
          <a:xfrm>
            <a:off x="0" y="5961063"/>
            <a:ext cx="9144000" cy="896937"/>
          </a:xfrm>
          <a:prstGeom prst="rect">
            <a:avLst/>
          </a:prstGeom>
          <a:noFill/>
          <a:ln w="9525">
            <a:noFill/>
            <a:miter lim="800000"/>
            <a:headEnd/>
            <a:tailEnd/>
          </a:ln>
        </p:spPr>
      </p:pic>
      <p:pic>
        <p:nvPicPr>
          <p:cNvPr id="1027" name="Picture 9" descr="Powerpoint Presentation T Banner"/>
          <p:cNvPicPr>
            <a:picLocks noChangeAspect="1" noChangeArrowheads="1"/>
          </p:cNvPicPr>
          <p:nvPr userDrawn="1"/>
        </p:nvPicPr>
        <p:blipFill>
          <a:blip r:embed="rId14" cstate="print"/>
          <a:srcRect/>
          <a:stretch>
            <a:fillRect/>
          </a:stretch>
        </p:blipFill>
        <p:spPr bwMode="auto">
          <a:xfrm>
            <a:off x="-15875" y="0"/>
            <a:ext cx="9177338" cy="11430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1524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52400" y="1295400"/>
            <a:ext cx="8763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eaLnBrk="0" fontAlgn="base" hangingPunct="0">
              <a:spcBef>
                <a:spcPct val="0"/>
              </a:spcBef>
              <a:spcAft>
                <a:spcPct val="0"/>
              </a:spcAft>
              <a:defRPr/>
            </a:pPr>
            <a:endParaRPr lang="en-US">
              <a:solidFill>
                <a:srgbClr val="000000"/>
              </a:solidFill>
            </a:endParaRPr>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eaLnBrk="0" fontAlgn="base" hangingPunct="0">
              <a:spcBef>
                <a:spcPct val="0"/>
              </a:spcBef>
              <a:spcAft>
                <a:spcPct val="0"/>
              </a:spcAft>
              <a:defRPr/>
            </a:pPr>
            <a:endParaRPr lang="en-US">
              <a:solidFill>
                <a:srgbClr val="000000"/>
              </a:solidFill>
            </a:endParaRPr>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2"/>
                </a:solidFill>
                <a:latin typeface="Arial Bold Italic" pitchFamily="1" charset="0"/>
                <a:ea typeface="+mn-ea"/>
              </a:defRPr>
            </a:lvl1pPr>
          </a:lstStyle>
          <a:p>
            <a:pPr eaLnBrk="0" fontAlgn="base" hangingPunct="0">
              <a:spcBef>
                <a:spcPct val="0"/>
              </a:spcBef>
              <a:spcAft>
                <a:spcPct val="0"/>
              </a:spcAft>
              <a:defRPr/>
            </a:pPr>
            <a:fld id="{7A83B82A-72EC-46AF-9F91-04B2A41756FA}" type="slidenum">
              <a:rPr lang="en-US">
                <a:solidFill>
                  <a:srgbClr val="808080"/>
                </a:solidFill>
              </a:rPr>
              <a:pPr eaLnBrk="0" fontAlgn="base" hangingPunct="0">
                <a:spcBef>
                  <a:spcPct val="0"/>
                </a:spcBef>
                <a:spcAft>
                  <a:spcPct val="0"/>
                </a:spcAft>
                <a:defRPr/>
              </a:pPr>
              <a:t>‹#›</a:t>
            </a:fld>
            <a:endParaRPr lang="en-US" sz="1400">
              <a:solidFill>
                <a:srgbClr val="808080"/>
              </a:solidFill>
            </a:endParaRPr>
          </a:p>
        </p:txBody>
      </p:sp>
    </p:spTree>
    <p:extLst>
      <p:ext uri="{BB962C8B-B14F-4D97-AF65-F5344CB8AC3E}">
        <p14:creationId xmlns:p14="http://schemas.microsoft.com/office/powerpoint/2010/main" xmlns="" val="4012750591"/>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Bold" pitchFamily="1" charset="0"/>
          <a:ea typeface="Osaka" pitchFamily="1" charset="-128"/>
        </a:defRPr>
      </a:lvl2pPr>
      <a:lvl3pPr algn="l" rtl="0" eaLnBrk="0" fontAlgn="base" hangingPunct="0">
        <a:spcBef>
          <a:spcPct val="0"/>
        </a:spcBef>
        <a:spcAft>
          <a:spcPct val="0"/>
        </a:spcAft>
        <a:defRPr sz="3000">
          <a:solidFill>
            <a:schemeClr val="bg1"/>
          </a:solidFill>
          <a:latin typeface="Arial Bold" pitchFamily="1" charset="0"/>
          <a:ea typeface="Osaka" pitchFamily="1" charset="-128"/>
        </a:defRPr>
      </a:lvl3pPr>
      <a:lvl4pPr algn="l" rtl="0" eaLnBrk="0" fontAlgn="base" hangingPunct="0">
        <a:spcBef>
          <a:spcPct val="0"/>
        </a:spcBef>
        <a:spcAft>
          <a:spcPct val="0"/>
        </a:spcAft>
        <a:defRPr sz="3000">
          <a:solidFill>
            <a:schemeClr val="bg1"/>
          </a:solidFill>
          <a:latin typeface="Arial Bold" pitchFamily="1" charset="0"/>
          <a:ea typeface="Osaka" pitchFamily="1" charset="-128"/>
        </a:defRPr>
      </a:lvl4pPr>
      <a:lvl5pPr algn="l" rtl="0" eaLnBrk="0" fontAlgn="base" hangingPunct="0">
        <a:spcBef>
          <a:spcPct val="0"/>
        </a:spcBef>
        <a:spcAft>
          <a:spcPct val="0"/>
        </a:spcAft>
        <a:defRPr sz="3000">
          <a:solidFill>
            <a:schemeClr val="bg1"/>
          </a:solidFill>
          <a:latin typeface="Arial Bold" pitchFamily="1" charset="0"/>
          <a:ea typeface="Osaka" pitchFamily="1" charset="-128"/>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2400" y="1295400"/>
            <a:ext cx="8763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Date Placeholder 3"/>
          <p:cNvSpPr>
            <a:spLocks noGrp="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ea typeface="+mn-ea"/>
                <a:cs typeface="+mn-cs"/>
              </a:defRPr>
            </a:lvl1pPr>
          </a:lstStyle>
          <a:p>
            <a:pPr fontAlgn="base">
              <a:spcBef>
                <a:spcPct val="0"/>
              </a:spcBef>
              <a:spcAft>
                <a:spcPct val="0"/>
              </a:spcAft>
              <a:defRPr/>
            </a:pPr>
            <a:endParaRPr lang="en-US" dirty="0">
              <a:solidFill>
                <a:srgbClr val="000000"/>
              </a:solidFill>
              <a:latin typeface="Arial" charset="0"/>
            </a:endParaRPr>
          </a:p>
        </p:txBody>
      </p:sp>
      <p:sp>
        <p:nvSpPr>
          <p:cNvPr id="10" name="Footer Placeholder 4"/>
          <p:cNvSpPr>
            <a:spLocks noGrp="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ea typeface="+mn-ea"/>
                <a:cs typeface="+mn-cs"/>
              </a:defRPr>
            </a:lvl1pPr>
          </a:lstStyle>
          <a:p>
            <a:pPr fontAlgn="base">
              <a:spcBef>
                <a:spcPct val="0"/>
              </a:spcBef>
              <a:spcAft>
                <a:spcPct val="0"/>
              </a:spcAft>
              <a:defRPr/>
            </a:pPr>
            <a:endParaRPr lang="en-US" dirty="0">
              <a:solidFill>
                <a:srgbClr val="000000"/>
              </a:solidFill>
              <a:latin typeface="Arial" charset="0"/>
            </a:endParaRPr>
          </a:p>
        </p:txBody>
      </p:sp>
      <p:sp>
        <p:nvSpPr>
          <p:cNvPr id="11" name="Slide Number Placeholder 5"/>
          <p:cNvSpPr>
            <a:spLocks noGrp="1"/>
          </p:cNvSpPr>
          <p:nvPr>
            <p:ph type="sldNum" sz="quarter" idx="4"/>
          </p:nvPr>
        </p:nvSpPr>
        <p:spPr bwMode="auto">
          <a:xfrm>
            <a:off x="69342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b="1">
                <a:solidFill>
                  <a:schemeClr val="bg2"/>
                </a:solidFill>
                <a:latin typeface="Arial Bold Italic" pitchFamily="1" charset="0"/>
                <a:ea typeface="+mn-ea"/>
                <a:cs typeface="+mn-cs"/>
              </a:defRPr>
            </a:lvl1pPr>
          </a:lstStyle>
          <a:p>
            <a:pPr fontAlgn="base">
              <a:spcBef>
                <a:spcPct val="0"/>
              </a:spcBef>
              <a:spcAft>
                <a:spcPct val="0"/>
              </a:spcAft>
              <a:defRPr/>
            </a:pPr>
            <a:fld id="{C34AB19A-702C-4D34-A367-7B51EB69E76B}" type="slidenum">
              <a:rPr lang="en-US">
                <a:solidFill>
                  <a:srgbClr val="808080"/>
                </a:solidFill>
              </a:rPr>
              <a:pPr fontAlgn="base">
                <a:spcBef>
                  <a:spcPct val="0"/>
                </a:spcBef>
                <a:spcAft>
                  <a:spcPct val="0"/>
                </a:spcAft>
                <a:defRPr/>
              </a:pPr>
              <a:t>‹#›</a:t>
            </a:fld>
            <a:endParaRPr lang="en-US" sz="1400" dirty="0">
              <a:solidFill>
                <a:srgbClr val="808080"/>
              </a:solidFill>
            </a:endParaRPr>
          </a:p>
        </p:txBody>
      </p:sp>
    </p:spTree>
    <p:extLst>
      <p:ext uri="{BB962C8B-B14F-4D97-AF65-F5344CB8AC3E}">
        <p14:creationId xmlns:p14="http://schemas.microsoft.com/office/powerpoint/2010/main" xmlns="" val="2794837862"/>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Lst>
  <p:hf hdr="0" ftr="0" dt="0"/>
  <p:txStyles>
    <p:titleStyle>
      <a:lvl1pPr algn="l" rtl="0" eaLnBrk="0" fontAlgn="base" hangingPunct="0">
        <a:spcBef>
          <a:spcPct val="0"/>
        </a:spcBef>
        <a:spcAft>
          <a:spcPct val="0"/>
        </a:spcAft>
        <a:defRPr sz="3000">
          <a:solidFill>
            <a:schemeClr val="bg1"/>
          </a:solidFill>
          <a:latin typeface="Arial" charset="0"/>
          <a:ea typeface="+mj-ea"/>
          <a:cs typeface="+mj-cs"/>
        </a:defRPr>
      </a:lvl1pPr>
      <a:lvl2pPr algn="l" rtl="0" eaLnBrk="0" fontAlgn="base" hangingPunct="0">
        <a:spcBef>
          <a:spcPct val="0"/>
        </a:spcBef>
        <a:spcAft>
          <a:spcPct val="0"/>
        </a:spcAft>
        <a:defRPr sz="3000">
          <a:solidFill>
            <a:schemeClr val="bg1"/>
          </a:solidFill>
          <a:latin typeface="Arial" charset="0"/>
          <a:ea typeface="Osaka" pitchFamily="1" charset="-128"/>
        </a:defRPr>
      </a:lvl2pPr>
      <a:lvl3pPr algn="l" rtl="0" eaLnBrk="0" fontAlgn="base" hangingPunct="0">
        <a:spcBef>
          <a:spcPct val="0"/>
        </a:spcBef>
        <a:spcAft>
          <a:spcPct val="0"/>
        </a:spcAft>
        <a:defRPr sz="3000">
          <a:solidFill>
            <a:schemeClr val="bg1"/>
          </a:solidFill>
          <a:latin typeface="Arial" charset="0"/>
          <a:ea typeface="Osaka" pitchFamily="1" charset="-128"/>
        </a:defRPr>
      </a:lvl3pPr>
      <a:lvl4pPr algn="l" rtl="0" eaLnBrk="0" fontAlgn="base" hangingPunct="0">
        <a:spcBef>
          <a:spcPct val="0"/>
        </a:spcBef>
        <a:spcAft>
          <a:spcPct val="0"/>
        </a:spcAft>
        <a:defRPr sz="3000">
          <a:solidFill>
            <a:schemeClr val="bg1"/>
          </a:solidFill>
          <a:latin typeface="Arial" charset="0"/>
          <a:ea typeface="Osaka" pitchFamily="1" charset="-128"/>
        </a:defRPr>
      </a:lvl4pPr>
      <a:lvl5pPr algn="l" rtl="0" eaLnBrk="0" fontAlgn="base" hangingPunct="0">
        <a:spcBef>
          <a:spcPct val="0"/>
        </a:spcBef>
        <a:spcAft>
          <a:spcPct val="0"/>
        </a:spcAft>
        <a:defRPr sz="3000">
          <a:solidFill>
            <a:schemeClr val="bg1"/>
          </a:solidFill>
          <a:latin typeface="Arial" charset="0"/>
          <a:ea typeface="Osaka" pitchFamily="1" charset="-128"/>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6.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5.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7.xml"/><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cstate="print"/>
          <a:srcRect/>
          <a:stretch>
            <a:fillRect/>
          </a:stretch>
        </p:blipFill>
        <p:spPr bwMode="auto">
          <a:xfrm>
            <a:off x="-33338" y="-33338"/>
            <a:ext cx="9177338" cy="6891338"/>
          </a:xfrm>
          <a:prstGeom prst="rect">
            <a:avLst/>
          </a:prstGeom>
          <a:noFill/>
          <a:ln w="9525">
            <a:noFill/>
            <a:miter lim="800000"/>
            <a:headEnd/>
            <a:tailEnd/>
          </a:ln>
        </p:spPr>
      </p:pic>
      <p:sp>
        <p:nvSpPr>
          <p:cNvPr id="13315" name="Rectangle 12"/>
          <p:cNvSpPr>
            <a:spLocks noGrp="1" noChangeArrowheads="1"/>
          </p:cNvSpPr>
          <p:nvPr>
            <p:ph type="ctrTitle"/>
          </p:nvPr>
        </p:nvSpPr>
        <p:spPr>
          <a:xfrm>
            <a:off x="251520" y="3193975"/>
            <a:ext cx="8222555" cy="1027113"/>
          </a:xfrm>
        </p:spPr>
        <p:txBody>
          <a:bodyPr/>
          <a:lstStyle/>
          <a:p>
            <a:pPr algn="r" eaLnBrk="1" hangingPunct="1"/>
            <a:r>
              <a:rPr lang="en-US" sz="3200" b="1" dirty="0" smtClean="0"/>
              <a:t/>
            </a:r>
            <a:br>
              <a:rPr lang="en-US" sz="3200" b="1" dirty="0" smtClean="0"/>
            </a:br>
            <a:r>
              <a:rPr lang="en-US" sz="3200" b="1" dirty="0" smtClean="0"/>
              <a:t>2016 Division of Revenue Bill</a:t>
            </a:r>
            <a:r>
              <a:rPr lang="en-US" sz="2500" b="1" dirty="0" smtClean="0"/>
              <a:t/>
            </a:r>
            <a:br>
              <a:rPr lang="en-US" sz="2500" b="1" dirty="0" smtClean="0"/>
            </a:br>
            <a:r>
              <a:rPr lang="en-US" sz="2500" b="1" dirty="0" smtClean="0"/>
              <a:t> </a:t>
            </a:r>
            <a:br>
              <a:rPr lang="en-US" sz="2500" b="1" dirty="0" smtClean="0"/>
            </a:br>
            <a:r>
              <a:rPr lang="en-US" sz="1800" b="1" i="1" dirty="0" smtClean="0"/>
              <a:t>Joint meeting of the Standing and Select Committees on Appropriations</a:t>
            </a:r>
            <a:r>
              <a:rPr lang="en-US" sz="1800" dirty="0" smtClean="0">
                <a:solidFill>
                  <a:srgbClr val="C00000"/>
                </a:solidFill>
              </a:rPr>
              <a:t/>
            </a:r>
            <a:br>
              <a:rPr lang="en-US" sz="1800" dirty="0" smtClean="0">
                <a:solidFill>
                  <a:srgbClr val="C00000"/>
                </a:solidFill>
              </a:rPr>
            </a:br>
            <a:r>
              <a:rPr lang="en-US" sz="2500" b="1" dirty="0" smtClean="0"/>
              <a:t/>
            </a:r>
            <a:br>
              <a:rPr lang="en-US" sz="2500" b="1" dirty="0" smtClean="0"/>
            </a:br>
            <a:endParaRPr lang="en-US" dirty="0" smtClean="0"/>
          </a:p>
        </p:txBody>
      </p:sp>
      <p:sp>
        <p:nvSpPr>
          <p:cNvPr id="13316" name="Rectangle 14"/>
          <p:cNvSpPr>
            <a:spLocks noChangeArrowheads="1"/>
          </p:cNvSpPr>
          <p:nvPr/>
        </p:nvSpPr>
        <p:spPr bwMode="auto">
          <a:xfrm>
            <a:off x="777875" y="4548188"/>
            <a:ext cx="7696200" cy="304800"/>
          </a:xfrm>
          <a:prstGeom prst="rect">
            <a:avLst/>
          </a:prstGeom>
          <a:noFill/>
          <a:ln w="9525">
            <a:noFill/>
            <a:miter lim="800000"/>
            <a:headEnd/>
            <a:tailEnd/>
          </a:ln>
        </p:spPr>
        <p:txBody>
          <a:bodyPr/>
          <a:lstStyle/>
          <a:p>
            <a:pPr algn="r" fontAlgn="base">
              <a:spcBef>
                <a:spcPct val="20000"/>
              </a:spcBef>
              <a:spcAft>
                <a:spcPct val="0"/>
              </a:spcAft>
            </a:pPr>
            <a:r>
              <a:rPr lang="en-US" sz="1000" b="1" dirty="0">
                <a:solidFill>
                  <a:srgbClr val="C00000"/>
                </a:solidFill>
              </a:rPr>
              <a:t>x</a:t>
            </a:r>
            <a:endParaRPr lang="en-US" sz="1000" dirty="0">
              <a:solidFill>
                <a:srgbClr val="C00000"/>
              </a:solidFill>
            </a:endParaRPr>
          </a:p>
        </p:txBody>
      </p:sp>
      <p:sp>
        <p:nvSpPr>
          <p:cNvPr id="13317" name="Subtitle 5"/>
          <p:cNvSpPr>
            <a:spLocks noGrp="1"/>
          </p:cNvSpPr>
          <p:nvPr>
            <p:ph type="subTitle" idx="1"/>
          </p:nvPr>
        </p:nvSpPr>
        <p:spPr>
          <a:xfrm>
            <a:off x="1835696" y="404664"/>
            <a:ext cx="6336704" cy="432048"/>
          </a:xfrm>
        </p:spPr>
        <p:txBody>
          <a:bodyPr/>
          <a:lstStyle/>
          <a:p>
            <a:r>
              <a:rPr lang="en-US" i="1" dirty="0" smtClean="0"/>
              <a:t>.</a:t>
            </a:r>
          </a:p>
          <a:p>
            <a:endParaRPr lang="en-US" i="1" dirty="0" smtClean="0"/>
          </a:p>
        </p:txBody>
      </p:sp>
      <p:sp>
        <p:nvSpPr>
          <p:cNvPr id="2" name="TextBox 1"/>
          <p:cNvSpPr txBox="1"/>
          <p:nvPr/>
        </p:nvSpPr>
        <p:spPr>
          <a:xfrm>
            <a:off x="611560" y="4581128"/>
            <a:ext cx="7893581" cy="646331"/>
          </a:xfrm>
          <a:prstGeom prst="rect">
            <a:avLst/>
          </a:prstGeom>
          <a:noFill/>
        </p:spPr>
        <p:txBody>
          <a:bodyPr wrap="square" rtlCol="0">
            <a:spAutoFit/>
          </a:bodyPr>
          <a:lstStyle/>
          <a:p>
            <a:pPr algn="r" fontAlgn="base">
              <a:spcBef>
                <a:spcPct val="0"/>
              </a:spcBef>
              <a:spcAft>
                <a:spcPct val="0"/>
              </a:spcAft>
            </a:pPr>
            <a:r>
              <a:rPr lang="en-US" sz="1200" dirty="0">
                <a:solidFill>
                  <a:srgbClr val="FFFFFF"/>
                </a:solidFill>
                <a:ea typeface="ＭＳ Ｐゴシック" pitchFamily="34" charset="-128"/>
              </a:rPr>
              <a:t>Presenters:  Malijeng </a:t>
            </a:r>
            <a:r>
              <a:rPr lang="en-US" sz="1200" dirty="0" smtClean="0">
                <a:solidFill>
                  <a:srgbClr val="FFFFFF"/>
                </a:solidFill>
                <a:ea typeface="ＭＳ Ｐゴシック" pitchFamily="34" charset="-128"/>
              </a:rPr>
              <a:t>Ngqaleni, </a:t>
            </a:r>
            <a:r>
              <a:rPr lang="en-US" sz="1200" dirty="0">
                <a:solidFill>
                  <a:srgbClr val="FFFFFF"/>
                </a:solidFill>
                <a:ea typeface="ＭＳ Ｐゴシック" pitchFamily="34" charset="-128"/>
              </a:rPr>
              <a:t>Dumebi </a:t>
            </a:r>
            <a:r>
              <a:rPr lang="en-US" sz="1200" dirty="0" smtClean="0">
                <a:solidFill>
                  <a:srgbClr val="FFFFFF"/>
                </a:solidFill>
                <a:ea typeface="ＭＳ Ｐゴシック" pitchFamily="34" charset="-128"/>
              </a:rPr>
              <a:t>Ubogu and Steven Kenyon </a:t>
            </a:r>
          </a:p>
          <a:p>
            <a:pPr algn="r" fontAlgn="base">
              <a:spcBef>
                <a:spcPct val="0"/>
              </a:spcBef>
              <a:spcAft>
                <a:spcPct val="0"/>
              </a:spcAft>
            </a:pPr>
            <a:r>
              <a:rPr lang="en-US" sz="1200" dirty="0" smtClean="0">
                <a:solidFill>
                  <a:srgbClr val="FFFFFF"/>
                </a:solidFill>
                <a:ea typeface="ＭＳ Ｐゴシック" pitchFamily="34" charset="-128"/>
              </a:rPr>
              <a:t>Intergovernmental </a:t>
            </a:r>
            <a:r>
              <a:rPr lang="en-US" sz="1200" dirty="0">
                <a:solidFill>
                  <a:srgbClr val="FFFFFF"/>
                </a:solidFill>
                <a:ea typeface="ＭＳ Ｐゴシック" pitchFamily="34" charset="-128"/>
              </a:rPr>
              <a:t>Relations Branch, National Treasury </a:t>
            </a:r>
          </a:p>
          <a:p>
            <a:pPr algn="r" fontAlgn="base">
              <a:spcBef>
                <a:spcPct val="0"/>
              </a:spcBef>
              <a:spcAft>
                <a:spcPct val="0"/>
              </a:spcAft>
            </a:pPr>
            <a:r>
              <a:rPr lang="en-US" sz="1200" dirty="0" smtClean="0">
                <a:solidFill>
                  <a:srgbClr val="FFFFFF"/>
                </a:solidFill>
                <a:ea typeface="ＭＳ Ｐゴシック" pitchFamily="34" charset="-128"/>
              </a:rPr>
              <a:t>26 </a:t>
            </a:r>
            <a:r>
              <a:rPr lang="en-US" sz="1200" dirty="0">
                <a:solidFill>
                  <a:srgbClr val="FFFFFF"/>
                </a:solidFill>
                <a:ea typeface="ＭＳ Ｐゴシック" pitchFamily="34" charset="-128"/>
              </a:rPr>
              <a:t>February </a:t>
            </a:r>
            <a:r>
              <a:rPr lang="en-US" sz="1200" dirty="0" smtClean="0">
                <a:solidFill>
                  <a:srgbClr val="FFFFFF"/>
                </a:solidFill>
                <a:ea typeface="ＭＳ Ｐゴシック" pitchFamily="34" charset="-128"/>
              </a:rPr>
              <a:t>2016</a:t>
            </a:r>
            <a:endParaRPr lang="en-GB" sz="1200" dirty="0">
              <a:solidFill>
                <a:srgbClr val="FFFFFF"/>
              </a:solidFill>
              <a:ea typeface="ＭＳ Ｐゴシック" pitchFamily="34" charset="-128"/>
            </a:endParaRPr>
          </a:p>
        </p:txBody>
      </p:sp>
    </p:spTree>
    <p:extLst>
      <p:ext uri="{BB962C8B-B14F-4D97-AF65-F5344CB8AC3E}">
        <p14:creationId xmlns:p14="http://schemas.microsoft.com/office/powerpoint/2010/main" xmlns="" val="2181985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52400" y="76200"/>
            <a:ext cx="8596313" cy="838200"/>
          </a:xfrm>
        </p:spPr>
        <p:txBody>
          <a:bodyPr/>
          <a:lstStyle/>
          <a:p>
            <a:r>
              <a:rPr lang="en-ZA" altLang="en-US" dirty="0" smtClean="0"/>
              <a:t>2016 Division of revenue Bill Clauses </a:t>
            </a:r>
            <a:r>
              <a:rPr lang="en-ZA" altLang="en-US" sz="2000" dirty="0" smtClean="0"/>
              <a:t>(1 of 2)</a:t>
            </a:r>
          </a:p>
        </p:txBody>
      </p:sp>
      <p:sp>
        <p:nvSpPr>
          <p:cNvPr id="3" name="Content Placeholder 2"/>
          <p:cNvSpPr>
            <a:spLocks noGrp="1"/>
          </p:cNvSpPr>
          <p:nvPr>
            <p:ph idx="1"/>
          </p:nvPr>
        </p:nvSpPr>
        <p:spPr>
          <a:xfrm>
            <a:off x="28444" y="1196752"/>
            <a:ext cx="8884096" cy="4572000"/>
          </a:xfrm>
        </p:spPr>
        <p:txBody>
          <a:bodyPr/>
          <a:lstStyle/>
          <a:p>
            <a:pPr>
              <a:defRPr/>
            </a:pPr>
            <a:r>
              <a:rPr lang="en-ZA" dirty="0" smtClean="0"/>
              <a:t>The clauses of the </a:t>
            </a:r>
            <a:r>
              <a:rPr lang="en-ZA" dirty="0"/>
              <a:t>Division of Revenue Bill </a:t>
            </a:r>
            <a:r>
              <a:rPr lang="en-ZA" dirty="0" smtClean="0"/>
              <a:t>(</a:t>
            </a:r>
            <a:r>
              <a:rPr lang="en-ZA" dirty="0" err="1" smtClean="0"/>
              <a:t>DoRB</a:t>
            </a:r>
            <a:r>
              <a:rPr lang="en-ZA" dirty="0" smtClean="0"/>
              <a:t>) set the rules for transfers to provinces and municipalities</a:t>
            </a:r>
          </a:p>
          <a:p>
            <a:pPr>
              <a:defRPr/>
            </a:pPr>
            <a:r>
              <a:rPr lang="en-ZA" dirty="0" smtClean="0"/>
              <a:t>Draft 2016 </a:t>
            </a:r>
            <a:r>
              <a:rPr lang="en-ZA" dirty="0" err="1"/>
              <a:t>DoRB</a:t>
            </a:r>
            <a:r>
              <a:rPr lang="en-ZA" dirty="0"/>
              <a:t> </a:t>
            </a:r>
            <a:r>
              <a:rPr lang="en-ZA" dirty="0" smtClean="0"/>
              <a:t>was </a:t>
            </a:r>
            <a:r>
              <a:rPr lang="en-ZA" dirty="0"/>
              <a:t>circulated </a:t>
            </a:r>
            <a:r>
              <a:rPr lang="en-ZA" dirty="0" smtClean="0"/>
              <a:t>twice to </a:t>
            </a:r>
            <a:r>
              <a:rPr lang="en-ZA" dirty="0"/>
              <a:t>national departments, provinces, organised local government and </a:t>
            </a:r>
            <a:r>
              <a:rPr lang="en-ZA" dirty="0" smtClean="0"/>
              <a:t>FFC</a:t>
            </a:r>
          </a:p>
          <a:p>
            <a:pPr>
              <a:defRPr/>
            </a:pPr>
            <a:r>
              <a:rPr lang="en-ZA" dirty="0" smtClean="0"/>
              <a:t>A </a:t>
            </a:r>
            <a:r>
              <a:rPr lang="en-ZA" dirty="0"/>
              <a:t>large part of the </a:t>
            </a:r>
            <a:r>
              <a:rPr lang="en-ZA" dirty="0" err="1" smtClean="0"/>
              <a:t>DoRB</a:t>
            </a:r>
            <a:r>
              <a:rPr lang="en-ZA" dirty="0" smtClean="0"/>
              <a:t> remains </a:t>
            </a:r>
            <a:r>
              <a:rPr lang="en-ZA" dirty="0"/>
              <a:t>the same annually. Revisions </a:t>
            </a:r>
            <a:r>
              <a:rPr lang="en-ZA" dirty="0" smtClean="0"/>
              <a:t>mainly take </a:t>
            </a:r>
            <a:r>
              <a:rPr lang="en-ZA" dirty="0"/>
              <a:t>account of specific policy adjustments</a:t>
            </a:r>
            <a:r>
              <a:rPr lang="en-ZA" dirty="0" smtClean="0"/>
              <a:t>. In 2016 these include:</a:t>
            </a:r>
            <a:endParaRPr lang="en-ZA" dirty="0"/>
          </a:p>
          <a:p>
            <a:pPr lvl="1">
              <a:defRPr/>
            </a:pPr>
            <a:r>
              <a:rPr lang="en-ZA" sz="1800" i="1" dirty="0" smtClean="0"/>
              <a:t>Gazetting human settlements allocations to cities. </a:t>
            </a:r>
            <a:r>
              <a:rPr lang="en-US" sz="1800" dirty="0"/>
              <a:t>Clause 10(10) </a:t>
            </a:r>
            <a:r>
              <a:rPr lang="en-US" sz="1800" dirty="0" smtClean="0"/>
              <a:t>requires </a:t>
            </a:r>
            <a:r>
              <a:rPr lang="en-US" sz="1800" dirty="0"/>
              <a:t>provincial departments to gazette transfers to municipalities for Human Settlements Development Grant funded projects before the </a:t>
            </a:r>
            <a:r>
              <a:rPr lang="en-US" sz="1800" dirty="0" smtClean="0"/>
              <a:t>grant can </a:t>
            </a:r>
            <a:r>
              <a:rPr lang="en-US" sz="1800" dirty="0"/>
              <a:t>be transferred to provinces.</a:t>
            </a:r>
            <a:endParaRPr lang="en-ZA" sz="1800" dirty="0"/>
          </a:p>
          <a:p>
            <a:pPr lvl="1">
              <a:defRPr/>
            </a:pPr>
            <a:r>
              <a:rPr lang="en-ZA" sz="1800" i="1" dirty="0" smtClean="0"/>
              <a:t>Allowing grant funds to be reprioritised for disaster relief. </a:t>
            </a:r>
            <a:r>
              <a:rPr lang="en-ZA" sz="1800" dirty="0" smtClean="0"/>
              <a:t>In light of the ongoing drought </a:t>
            </a:r>
            <a:r>
              <a:rPr lang="en-US" sz="1800" dirty="0"/>
              <a:t>Clause </a:t>
            </a:r>
            <a:r>
              <a:rPr lang="en-US" sz="1800" dirty="0" smtClean="0"/>
              <a:t>20 (6) </a:t>
            </a:r>
            <a:r>
              <a:rPr lang="en-US" sz="1800" dirty="0"/>
              <a:t>has been </a:t>
            </a:r>
            <a:r>
              <a:rPr lang="en-US" sz="1800" dirty="0" smtClean="0"/>
              <a:t>changed </a:t>
            </a:r>
            <a:r>
              <a:rPr lang="en-US" sz="1800" dirty="0"/>
              <a:t>to </a:t>
            </a:r>
            <a:r>
              <a:rPr lang="en-US" sz="1800" dirty="0" smtClean="0"/>
              <a:t>allow grants to be </a:t>
            </a:r>
            <a:r>
              <a:rPr lang="en-US" sz="1800" dirty="0" err="1" smtClean="0"/>
              <a:t>reprioritised</a:t>
            </a:r>
            <a:r>
              <a:rPr lang="en-US" sz="1800" dirty="0" smtClean="0"/>
              <a:t> to disaster relief or recovery. The transferring officer and NDMC must agree on the need for this and National Treasury must approve any </a:t>
            </a:r>
            <a:r>
              <a:rPr lang="en-US" sz="1800" dirty="0" err="1" smtClean="0"/>
              <a:t>reprioritisation</a:t>
            </a:r>
            <a:r>
              <a:rPr lang="en-US" sz="1800" dirty="0" smtClean="0"/>
              <a:t>. Funds must remain within the same sector (e.g. agriculture grants can fund relief for the agriculture sector)</a:t>
            </a:r>
          </a:p>
          <a:p>
            <a:pPr marL="457200" lvl="1" indent="0">
              <a:buNone/>
              <a:defRPr/>
            </a:pPr>
            <a:endParaRPr lang="en-US" sz="1800" dirty="0"/>
          </a:p>
          <a:p>
            <a:pPr lvl="1">
              <a:defRPr/>
            </a:pPr>
            <a:endParaRPr lang="en-ZA" sz="1800" dirty="0"/>
          </a:p>
        </p:txBody>
      </p:sp>
      <p:sp>
        <p:nvSpPr>
          <p:cNvPr id="4" name="Slide Number Placeholder 3"/>
          <p:cNvSpPr>
            <a:spLocks noGrp="1"/>
          </p:cNvSpPr>
          <p:nvPr>
            <p:ph type="sldNum" sz="quarter" idx="12"/>
          </p:nvPr>
        </p:nvSpPr>
        <p:spPr/>
        <p:txBody>
          <a:bodyPr/>
          <a:lstStyle/>
          <a:p>
            <a:pPr>
              <a:defRPr/>
            </a:pPr>
            <a:fld id="{4024051E-9BAD-40CF-A212-04A9C95B235A}" type="slidenum">
              <a:rPr lang="en-US" smtClean="0"/>
              <a:pPr>
                <a:defRPr/>
              </a:pPr>
              <a:t>10</a:t>
            </a:fld>
            <a:endParaRPr lang="en-US" sz="1400" b="0" dirty="0">
              <a:solidFill>
                <a:srgbClr val="000000"/>
              </a:solidFill>
              <a:latin typeface="Arial"/>
            </a:endParaRPr>
          </a:p>
        </p:txBody>
      </p:sp>
    </p:spTree>
    <p:extLst>
      <p:ext uri="{BB962C8B-B14F-4D97-AF65-F5344CB8AC3E}">
        <p14:creationId xmlns:p14="http://schemas.microsoft.com/office/powerpoint/2010/main" xmlns="" val="203464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020000" cy="838200"/>
          </a:xfrm>
        </p:spPr>
        <p:txBody>
          <a:bodyPr/>
          <a:lstStyle/>
          <a:p>
            <a:r>
              <a:rPr lang="en-ZA" altLang="en-US" dirty="0">
                <a:solidFill>
                  <a:srgbClr val="FFFFFF"/>
                </a:solidFill>
              </a:rPr>
              <a:t>2016 Division of revenue Bill Clauses </a:t>
            </a:r>
            <a:r>
              <a:rPr lang="en-ZA" altLang="en-US" sz="2000" dirty="0" smtClean="0">
                <a:solidFill>
                  <a:srgbClr val="FFFFFF"/>
                </a:solidFill>
              </a:rPr>
              <a:t>(2 </a:t>
            </a:r>
            <a:r>
              <a:rPr lang="en-ZA" altLang="en-US" sz="2000" dirty="0">
                <a:solidFill>
                  <a:srgbClr val="FFFFFF"/>
                </a:solidFill>
              </a:rPr>
              <a:t>of 2)</a:t>
            </a:r>
            <a:endParaRPr lang="en-US" dirty="0"/>
          </a:p>
        </p:txBody>
      </p:sp>
      <p:sp>
        <p:nvSpPr>
          <p:cNvPr id="3" name="Content Placeholder 2"/>
          <p:cNvSpPr>
            <a:spLocks noGrp="1"/>
          </p:cNvSpPr>
          <p:nvPr>
            <p:ph idx="1"/>
          </p:nvPr>
        </p:nvSpPr>
        <p:spPr>
          <a:xfrm>
            <a:off x="0" y="1196752"/>
            <a:ext cx="9036496" cy="4572000"/>
          </a:xfrm>
        </p:spPr>
        <p:txBody>
          <a:bodyPr/>
          <a:lstStyle/>
          <a:p>
            <a:pPr lvl="1">
              <a:defRPr/>
            </a:pPr>
            <a:r>
              <a:rPr lang="en-ZA" sz="1800" i="1" dirty="0">
                <a:cs typeface="Osaka"/>
              </a:rPr>
              <a:t>Responding to corruption in procurement. </a:t>
            </a:r>
            <a:r>
              <a:rPr lang="en-ZA" sz="1800" dirty="0">
                <a:cs typeface="Osaka"/>
              </a:rPr>
              <a:t>Clause 21(2) makes provision for the conversion of a direct grant allocation (Schedule 5) to indirect grant allocations (Schedule 6) if a municipality fails to adhere to procurement procedures in terms of Municipal Finance Management Act.</a:t>
            </a:r>
          </a:p>
          <a:p>
            <a:pPr lvl="1">
              <a:defRPr/>
            </a:pPr>
            <a:r>
              <a:rPr lang="en-ZA" sz="1800" i="1" dirty="0">
                <a:cs typeface="Osaka"/>
              </a:rPr>
              <a:t>Transitional measures for municipal election in 2016. </a:t>
            </a:r>
            <a:r>
              <a:rPr lang="en-ZA" sz="1800" dirty="0">
                <a:cs typeface="Osaka"/>
              </a:rPr>
              <a:t>A new clause 38 has been added to </a:t>
            </a:r>
            <a:r>
              <a:rPr lang="en-ZA" sz="1800" dirty="0" smtClean="0">
                <a:cs typeface="Osaka"/>
              </a:rPr>
              <a:t>enable National Treasury to re-gazette allocations in the event that elections are held after the start of the municipal financial year and to set in place interim measures for grant planning and spending in re-demarcated municipalities. Further details in local government section of presentation. </a:t>
            </a:r>
            <a:endParaRPr lang="en-ZA" sz="1800" i="1" dirty="0">
              <a:cs typeface="Osaka"/>
            </a:endParaRPr>
          </a:p>
          <a:p>
            <a:pPr lvl="1">
              <a:defRPr/>
            </a:pPr>
            <a:r>
              <a:rPr lang="en-US" sz="1800" i="1" dirty="0" smtClean="0">
                <a:cs typeface="Osaka"/>
              </a:rPr>
              <a:t>Clarifying provisions for  withholding and stopping of allocations. </a:t>
            </a:r>
            <a:r>
              <a:rPr lang="en-US" sz="1800" dirty="0" smtClean="0">
                <a:cs typeface="Osaka"/>
              </a:rPr>
              <a:t>Clause 19 clarifies the grounds on which funds can be stopped by making explicit the linkages to Section 216 of the Constitution and Section 38(1)(b)(</a:t>
            </a:r>
            <a:r>
              <a:rPr lang="en-US" sz="1800" dirty="0" err="1" smtClean="0">
                <a:cs typeface="Osaka"/>
              </a:rPr>
              <a:t>i</a:t>
            </a:r>
            <a:r>
              <a:rPr lang="en-US" sz="1800" dirty="0" smtClean="0">
                <a:cs typeface="Osaka"/>
              </a:rPr>
              <a:t>) of the Municipal Finance Management Act.</a:t>
            </a:r>
          </a:p>
        </p:txBody>
      </p:sp>
      <p:sp>
        <p:nvSpPr>
          <p:cNvPr id="4" name="Slide Number Placeholder 3"/>
          <p:cNvSpPr>
            <a:spLocks noGrp="1"/>
          </p:cNvSpPr>
          <p:nvPr>
            <p:ph type="sldNum" sz="quarter" idx="12"/>
          </p:nvPr>
        </p:nvSpPr>
        <p:spPr/>
        <p:txBody>
          <a:bodyPr/>
          <a:lstStyle/>
          <a:p>
            <a:pPr>
              <a:defRPr/>
            </a:pPr>
            <a:fld id="{340F85A1-E419-4A9D-98FD-9FA4278D085E}" type="slidenum">
              <a:rPr lang="en-US" smtClean="0">
                <a:solidFill>
                  <a:srgbClr val="808080"/>
                </a:solidFill>
              </a:rPr>
              <a:pPr>
                <a:defRPr/>
              </a:pPr>
              <a:t>11</a:t>
            </a:fld>
            <a:endParaRPr lang="en-US" sz="1400" b="0" dirty="0">
              <a:solidFill>
                <a:srgbClr val="000000"/>
              </a:solidFill>
              <a:latin typeface="Arial"/>
            </a:endParaRPr>
          </a:p>
        </p:txBody>
      </p:sp>
    </p:spTree>
    <p:extLst>
      <p:ext uri="{BB962C8B-B14F-4D97-AF65-F5344CB8AC3E}">
        <p14:creationId xmlns:p14="http://schemas.microsoft.com/office/powerpoint/2010/main" xmlns="" val="1460995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A40000"/>
                </a:solidFill>
              </a:rPr>
              <a:t>.</a:t>
            </a:r>
            <a:r>
              <a:rPr lang="en-US" dirty="0" smtClean="0"/>
              <a:t/>
            </a:r>
            <a:br>
              <a:rPr lang="en-US" dirty="0" smtClean="0"/>
            </a:br>
            <a:endParaRPr lang="en-GB" dirty="0"/>
          </a:p>
        </p:txBody>
      </p:sp>
      <p:sp>
        <p:nvSpPr>
          <p:cNvPr id="3" name="Content Placeholder 2"/>
          <p:cNvSpPr>
            <a:spLocks noGrp="1"/>
          </p:cNvSpPr>
          <p:nvPr>
            <p:ph idx="1"/>
          </p:nvPr>
        </p:nvSpPr>
        <p:spPr/>
        <p:txBody>
          <a:bodyPr/>
          <a:lstStyle/>
          <a:p>
            <a:pPr marL="0" indent="0" algn="ctr">
              <a:buNone/>
            </a:pPr>
            <a:endParaRPr lang="en-US" sz="3200" b="1" dirty="0" smtClean="0"/>
          </a:p>
          <a:p>
            <a:pPr marL="0" indent="0" algn="ctr">
              <a:buNone/>
            </a:pPr>
            <a:endParaRPr lang="en-US" sz="3200" b="1" dirty="0" smtClean="0"/>
          </a:p>
          <a:p>
            <a:pPr marL="0" indent="0" algn="ctr">
              <a:buNone/>
            </a:pPr>
            <a:endParaRPr lang="en-US" sz="3200" b="1" dirty="0" smtClean="0"/>
          </a:p>
          <a:p>
            <a:pPr marL="0" indent="0" algn="ctr">
              <a:buNone/>
            </a:pPr>
            <a:r>
              <a:rPr lang="en-US" sz="3200" b="1" dirty="0" smtClean="0"/>
              <a:t>Provincial Budget Framework for the           2016 MTEF</a:t>
            </a:r>
          </a:p>
        </p:txBody>
      </p:sp>
      <p:sp>
        <p:nvSpPr>
          <p:cNvPr id="4" name="Slide Number Placeholder 3"/>
          <p:cNvSpPr>
            <a:spLocks noGrp="1"/>
          </p:cNvSpPr>
          <p:nvPr>
            <p:ph type="sldNum" sz="quarter" idx="12"/>
          </p:nvPr>
        </p:nvSpPr>
        <p:spPr/>
        <p:txBody>
          <a:bodyPr/>
          <a:lstStyle/>
          <a:p>
            <a:pPr>
              <a:defRPr/>
            </a:pPr>
            <a:fld id="{E19B54C9-DAAD-4DCE-9E79-28931CADE0E1}" type="slidenum">
              <a:rPr lang="en-US" smtClean="0"/>
              <a:pPr>
                <a:defRPr/>
              </a:pPr>
              <a:t>12</a:t>
            </a:fld>
            <a:endParaRPr lang="en-US" sz="1400" b="0">
              <a:solidFill>
                <a:schemeClr val="tx1"/>
              </a:solidFill>
              <a:latin typeface="+mn-lt"/>
            </a:endParaRPr>
          </a:p>
        </p:txBody>
      </p:sp>
    </p:spTree>
    <p:extLst>
      <p:ext uri="{BB962C8B-B14F-4D97-AF65-F5344CB8AC3E}">
        <p14:creationId xmlns:p14="http://schemas.microsoft.com/office/powerpoint/2010/main" xmlns="" val="3090110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dirty="0" smtClean="0"/>
              <a:t>Total transfers to provinces</a:t>
            </a:r>
            <a:endParaRPr lang="en-ZA" sz="3200" dirty="0"/>
          </a:p>
        </p:txBody>
      </p:sp>
      <p:sp>
        <p:nvSpPr>
          <p:cNvPr id="4" name="Slide Number Placeholder 3"/>
          <p:cNvSpPr>
            <a:spLocks noGrp="1"/>
          </p:cNvSpPr>
          <p:nvPr>
            <p:ph type="sldNum" sz="quarter" idx="12"/>
          </p:nvPr>
        </p:nvSpPr>
        <p:spPr/>
        <p:txBody>
          <a:bodyPr/>
          <a:lstStyle/>
          <a:p>
            <a:pPr>
              <a:defRPr/>
            </a:pPr>
            <a:fld id="{E19B54C9-DAAD-4DCE-9E79-28931CADE0E1}" type="slidenum">
              <a:rPr lang="en-US" smtClean="0">
                <a:solidFill>
                  <a:srgbClr val="808080"/>
                </a:solidFill>
              </a:rPr>
              <a:pPr>
                <a:defRPr/>
              </a:pPr>
              <a:t>13</a:t>
            </a:fld>
            <a:endParaRPr lang="en-US" sz="1400" b="0">
              <a:solidFill>
                <a:srgbClr val="000000"/>
              </a:solidFill>
              <a:latin typeface="Arial"/>
            </a:endParaRPr>
          </a:p>
        </p:txBody>
      </p:sp>
      <p:sp>
        <p:nvSpPr>
          <p:cNvPr id="8" name="Rectangle 7"/>
          <p:cNvSpPr/>
          <p:nvPr/>
        </p:nvSpPr>
        <p:spPr>
          <a:xfrm>
            <a:off x="323528" y="1196752"/>
            <a:ext cx="8568952" cy="1698927"/>
          </a:xfrm>
          <a:prstGeom prst="rect">
            <a:avLst/>
          </a:prstGeom>
          <a:solidFill>
            <a:schemeClr val="bg1"/>
          </a:solidFill>
        </p:spPr>
        <p:txBody>
          <a:bodyPr wrap="square">
            <a:spAutoFit/>
          </a:bodyPr>
          <a:lstStyle/>
          <a:p>
            <a:pPr marL="174625" lvl="0" indent="-174625" eaLnBrk="0" fontAlgn="base" hangingPunct="0">
              <a:spcBef>
                <a:spcPct val="20000"/>
              </a:spcBef>
              <a:spcAft>
                <a:spcPct val="0"/>
              </a:spcAft>
              <a:buFontTx/>
              <a:buChar char="•"/>
            </a:pPr>
            <a:r>
              <a:rPr lang="en-ZA" kern="0" dirty="0">
                <a:solidFill>
                  <a:srgbClr val="000000"/>
                </a:solidFill>
                <a:latin typeface="Arial" charset="0"/>
                <a:ea typeface="ＭＳ Ｐゴシック"/>
              </a:rPr>
              <a:t>Provincial equitable share increases by a net R33.7 billion over the MTEF</a:t>
            </a:r>
          </a:p>
          <a:p>
            <a:pPr marL="174625" lvl="0" indent="-174625" eaLnBrk="0" fontAlgn="base" hangingPunct="0">
              <a:spcBef>
                <a:spcPct val="20000"/>
              </a:spcBef>
              <a:spcAft>
                <a:spcPct val="0"/>
              </a:spcAft>
              <a:buFontTx/>
              <a:buChar char="•"/>
            </a:pPr>
            <a:r>
              <a:rPr lang="en-ZA" kern="0" dirty="0">
                <a:solidFill>
                  <a:srgbClr val="000000"/>
                </a:solidFill>
                <a:latin typeface="Arial" charset="0"/>
                <a:ea typeface="ＭＳ Ｐゴシック"/>
              </a:rPr>
              <a:t>This is </a:t>
            </a:r>
            <a:r>
              <a:rPr lang="en-US" kern="0" dirty="0">
                <a:solidFill>
                  <a:srgbClr val="000000"/>
                </a:solidFill>
                <a:latin typeface="Arial" charset="0"/>
                <a:ea typeface="ＭＳ Ｐゴシック"/>
              </a:rPr>
              <a:t>R14.9 billion lower than the 2015 MTBPS estimate</a:t>
            </a:r>
          </a:p>
          <a:p>
            <a:pPr marL="574675" lvl="1" indent="-174625" eaLnBrk="0" fontAlgn="base" hangingPunct="0">
              <a:spcBef>
                <a:spcPct val="20000"/>
              </a:spcBef>
              <a:spcAft>
                <a:spcPct val="0"/>
              </a:spcAft>
              <a:buFontTx/>
              <a:buChar char="–"/>
            </a:pPr>
            <a:r>
              <a:rPr lang="en-US" kern="0" dirty="0">
                <a:solidFill>
                  <a:srgbClr val="000000"/>
                </a:solidFill>
                <a:latin typeface="Arial" charset="0"/>
                <a:ea typeface="ＭＳ Ｐゴシック"/>
              </a:rPr>
              <a:t>R3.3 billion is </a:t>
            </a:r>
            <a:r>
              <a:rPr lang="en-US" kern="0" dirty="0" err="1">
                <a:solidFill>
                  <a:srgbClr val="000000"/>
                </a:solidFill>
                <a:latin typeface="Arial" charset="0"/>
                <a:ea typeface="ＭＳ Ｐゴシック"/>
              </a:rPr>
              <a:t>reprioritised</a:t>
            </a:r>
            <a:r>
              <a:rPr lang="en-US" kern="0" dirty="0">
                <a:solidFill>
                  <a:srgbClr val="000000"/>
                </a:solidFill>
                <a:latin typeface="Arial" charset="0"/>
                <a:ea typeface="ＭＳ Ｐゴシック"/>
              </a:rPr>
              <a:t> to fund emerging priorities</a:t>
            </a:r>
          </a:p>
          <a:p>
            <a:pPr marL="574675" lvl="1" indent="-174625" eaLnBrk="0" fontAlgn="base" hangingPunct="0">
              <a:spcBef>
                <a:spcPct val="20000"/>
              </a:spcBef>
              <a:spcAft>
                <a:spcPct val="0"/>
              </a:spcAft>
              <a:buFontTx/>
              <a:buChar char="–"/>
            </a:pPr>
            <a:r>
              <a:rPr lang="en-US" kern="0" dirty="0">
                <a:solidFill>
                  <a:srgbClr val="000000"/>
                </a:solidFill>
                <a:latin typeface="Arial" charset="0"/>
                <a:ea typeface="ＭＳ Ｐゴシック"/>
              </a:rPr>
              <a:t>R11.6 billion trimmed to support fiscal consolidation</a:t>
            </a:r>
            <a:endParaRPr lang="en-ZA" kern="0" dirty="0">
              <a:solidFill>
                <a:srgbClr val="000000"/>
              </a:solidFill>
              <a:latin typeface="Arial" charset="0"/>
              <a:ea typeface="ＭＳ Ｐゴシック"/>
            </a:endParaRPr>
          </a:p>
          <a:p>
            <a:pPr marL="174625" indent="-174625" eaLnBrk="0" fontAlgn="base" hangingPunct="0">
              <a:spcBef>
                <a:spcPct val="20000"/>
              </a:spcBef>
              <a:spcAft>
                <a:spcPct val="0"/>
              </a:spcAft>
              <a:buFontTx/>
              <a:buChar char="•"/>
            </a:pPr>
            <a:r>
              <a:rPr lang="en-ZA" kern="0" dirty="0" smtClean="0">
                <a:solidFill>
                  <a:srgbClr val="000000"/>
                </a:solidFill>
                <a:latin typeface="Arial" charset="0"/>
                <a:ea typeface="ＭＳ Ｐゴシック"/>
              </a:rPr>
              <a:t>Direct conditional </a:t>
            </a:r>
            <a:r>
              <a:rPr lang="en-ZA" kern="0" dirty="0">
                <a:solidFill>
                  <a:srgbClr val="000000"/>
                </a:solidFill>
                <a:latin typeface="Arial" charset="0"/>
                <a:ea typeface="ＭＳ Ｐゴシック"/>
              </a:rPr>
              <a:t>grants have a net reduction of R1.8 billion in 2016/17</a:t>
            </a:r>
          </a:p>
        </p:txBody>
      </p:sp>
      <p:sp>
        <p:nvSpPr>
          <p:cNvPr id="9" name="Text Box 6"/>
          <p:cNvSpPr txBox="1">
            <a:spLocks noChangeArrowheads="1"/>
          </p:cNvSpPr>
          <p:nvPr/>
        </p:nvSpPr>
        <p:spPr bwMode="auto">
          <a:xfrm>
            <a:off x="2222732" y="2996952"/>
            <a:ext cx="5202043" cy="369332"/>
          </a:xfrm>
          <a:prstGeom prst="rect">
            <a:avLst/>
          </a:prstGeom>
          <a:solidFill>
            <a:schemeClr val="bg1">
              <a:lumMod val="50000"/>
            </a:schemeClr>
          </a:solidFill>
          <a:ln w="9525" algn="ctr">
            <a:noFill/>
            <a:miter lim="800000"/>
            <a:headEnd/>
            <a:tailEnd/>
          </a:ln>
        </p:spPr>
        <p:txBody>
          <a:bodyPr wrap="square">
            <a:spAutoFit/>
          </a:bodyPr>
          <a:lstStyle/>
          <a:p>
            <a:pPr eaLnBrk="0" fontAlgn="base" hangingPunct="0">
              <a:spcBef>
                <a:spcPct val="50000"/>
              </a:spcBef>
              <a:spcAft>
                <a:spcPct val="0"/>
              </a:spcAft>
            </a:pPr>
            <a:r>
              <a:rPr lang="en-ZA" b="1" dirty="0" smtClean="0">
                <a:solidFill>
                  <a:srgbClr val="FFFFFF"/>
                </a:solidFill>
                <a:ea typeface="ＭＳ Ｐゴシック" pitchFamily="1" charset="-128"/>
              </a:rPr>
              <a:t>Total transfers to provinces, 2016/17</a:t>
            </a:r>
            <a:endParaRPr lang="en-ZA" b="1" dirty="0">
              <a:solidFill>
                <a:srgbClr val="FFFFFF"/>
              </a:solidFill>
              <a:ea typeface="ＭＳ Ｐゴシック" pitchFamily="1"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22732" y="3492514"/>
            <a:ext cx="5202043" cy="3104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29392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84096" cy="838200"/>
          </a:xfrm>
        </p:spPr>
        <p:txBody>
          <a:bodyPr/>
          <a:lstStyle/>
          <a:p>
            <a:r>
              <a:rPr lang="en-US" dirty="0" smtClean="0"/>
              <a:t>Components and weights of Provincial Equitable Share</a:t>
            </a:r>
            <a:endParaRPr lang="en-GB" dirty="0"/>
          </a:p>
        </p:txBody>
      </p:sp>
      <p:sp>
        <p:nvSpPr>
          <p:cNvPr id="3" name="Content Placeholder 2"/>
          <p:cNvSpPr>
            <a:spLocks noGrp="1"/>
          </p:cNvSpPr>
          <p:nvPr>
            <p:ph idx="1"/>
          </p:nvPr>
        </p:nvSpPr>
        <p:spPr/>
        <p:txBody>
          <a:bodyPr/>
          <a:lstStyle/>
          <a:p>
            <a:endParaRPr lang="en-GB"/>
          </a:p>
        </p:txBody>
      </p:sp>
      <p:sp>
        <p:nvSpPr>
          <p:cNvPr id="5" name="Slide Number Placeholder 4"/>
          <p:cNvSpPr>
            <a:spLocks noGrp="1"/>
          </p:cNvSpPr>
          <p:nvPr>
            <p:ph type="sldNum" sz="quarter" idx="12"/>
          </p:nvPr>
        </p:nvSpPr>
        <p:spPr/>
        <p:txBody>
          <a:bodyPr/>
          <a:lstStyle/>
          <a:p>
            <a:pPr>
              <a:defRPr/>
            </a:pPr>
            <a:fld id="{F65A9A6F-04E4-4671-B1C4-D6D7E22B19C0}" type="slidenum">
              <a:rPr lang="en-US" smtClean="0">
                <a:solidFill>
                  <a:srgbClr val="808080"/>
                </a:solidFill>
              </a:rPr>
              <a:pPr>
                <a:defRPr/>
              </a:pPr>
              <a:t>14</a:t>
            </a:fld>
            <a:endParaRPr lang="en-US" sz="1400" b="0" dirty="0">
              <a:solidFill>
                <a:srgbClr val="000000"/>
              </a:solidFill>
            </a:endParaRPr>
          </a:p>
        </p:txBody>
      </p:sp>
      <p:grpSp>
        <p:nvGrpSpPr>
          <p:cNvPr id="8" name="Group 7"/>
          <p:cNvGrpSpPr/>
          <p:nvPr/>
        </p:nvGrpSpPr>
        <p:grpSpPr>
          <a:xfrm>
            <a:off x="100493" y="1324240"/>
            <a:ext cx="8857936" cy="4048976"/>
            <a:chOff x="-1" y="-42445"/>
            <a:chExt cx="9219779" cy="2319988"/>
          </a:xfrm>
        </p:grpSpPr>
        <p:grpSp>
          <p:nvGrpSpPr>
            <p:cNvPr id="15" name="Group 14"/>
            <p:cNvGrpSpPr/>
            <p:nvPr/>
          </p:nvGrpSpPr>
          <p:grpSpPr>
            <a:xfrm>
              <a:off x="1794934" y="-8481"/>
              <a:ext cx="1625600" cy="2286024"/>
              <a:chOff x="0" y="-59281"/>
              <a:chExt cx="1625600" cy="2286024"/>
            </a:xfrm>
          </p:grpSpPr>
          <p:grpSp>
            <p:nvGrpSpPr>
              <p:cNvPr id="41" name="Group 40"/>
              <p:cNvGrpSpPr/>
              <p:nvPr/>
            </p:nvGrpSpPr>
            <p:grpSpPr>
              <a:xfrm>
                <a:off x="228600" y="-59281"/>
                <a:ext cx="1176655" cy="1421991"/>
                <a:chOff x="0" y="812781"/>
                <a:chExt cx="1176867" cy="1422113"/>
              </a:xfrm>
            </p:grpSpPr>
            <p:sp>
              <p:nvSpPr>
                <p:cNvPr id="43" name="Rectangle 42"/>
                <p:cNvSpPr/>
                <p:nvPr/>
              </p:nvSpPr>
              <p:spPr>
                <a:xfrm>
                  <a:off x="109998" y="812781"/>
                  <a:ext cx="972820" cy="245110"/>
                </a:xfrm>
                <a:prstGeom prst="rect">
                  <a:avLst/>
                </a:prstGeom>
                <a:solidFill>
                  <a:srgbClr val="FFFFFF"/>
                </a:solidFill>
                <a:ln w="9525">
                  <a:solidFill>
                    <a:srgbClr val="000000"/>
                  </a:solidFill>
                  <a:prstDash val="dash"/>
                  <a:miter lim="800000"/>
                  <a:headEnd/>
                  <a:tailEnd/>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ZA" sz="1100" b="1">
                      <a:effectLst/>
                      <a:latin typeface="Calibri"/>
                      <a:ea typeface="Calibri"/>
                      <a:cs typeface="Times New Roman"/>
                    </a:rPr>
                    <a:t>Health: 27%</a:t>
                  </a:r>
                  <a:endParaRPr lang="en-GB" sz="1100">
                    <a:effectLst/>
                    <a:latin typeface="Calibri"/>
                    <a:ea typeface="Calibri"/>
                    <a:cs typeface="Times New Roman"/>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176561"/>
                  <a:ext cx="1176867" cy="1058333"/>
                </a:xfrm>
                <a:prstGeom prst="rect">
                  <a:avLst/>
                </a:prstGeom>
              </p:spPr>
            </p:pic>
          </p:grpSp>
          <p:sp>
            <p:nvSpPr>
              <p:cNvPr id="42" name="Text Box 2"/>
              <p:cNvSpPr txBox="1">
                <a:spLocks noChangeArrowheads="1"/>
              </p:cNvSpPr>
              <p:nvPr/>
            </p:nvSpPr>
            <p:spPr bwMode="auto">
              <a:xfrm>
                <a:off x="0" y="1413943"/>
                <a:ext cx="1625600" cy="812800"/>
              </a:xfrm>
              <a:prstGeom prst="rect">
                <a:avLst/>
              </a:prstGeom>
              <a:solidFill>
                <a:srgbClr val="FFFFFF"/>
              </a:solidFill>
              <a:ln w="9525">
                <a:solidFill>
                  <a:srgbClr val="C00000"/>
                </a:solidFill>
                <a:prstDash val="sysDash"/>
                <a:miter lim="800000"/>
                <a:headEnd/>
                <a:tailEnd/>
              </a:ln>
            </p:spPr>
            <p:txBody>
              <a:bodyPr rot="0" vert="horz" wrap="square" lIns="91440" tIns="45720" rIns="91440" bIns="45720" anchor="t" anchorCtr="0">
                <a:spAutoFit/>
              </a:bodyPr>
              <a:lstStyle/>
              <a:p>
                <a:pPr marL="0" marR="0">
                  <a:lnSpc>
                    <a:spcPct val="115000"/>
                  </a:lnSpc>
                  <a:spcBef>
                    <a:spcPts val="0"/>
                  </a:spcBef>
                  <a:spcAft>
                    <a:spcPts val="1000"/>
                  </a:spcAft>
                </a:pPr>
                <a:r>
                  <a:rPr lang="en-ZA" sz="1100" dirty="0">
                    <a:solidFill>
                      <a:srgbClr val="404040"/>
                    </a:solidFill>
                    <a:effectLst/>
                    <a:latin typeface="Calibri"/>
                    <a:ea typeface="Calibri"/>
                    <a:cs typeface="Times New Roman"/>
                  </a:rPr>
                  <a:t>Risk Adjustment: 75% </a:t>
                </a:r>
                <a:br>
                  <a:rPr lang="en-ZA" sz="1100" dirty="0">
                    <a:solidFill>
                      <a:srgbClr val="404040"/>
                    </a:solidFill>
                    <a:effectLst/>
                    <a:latin typeface="Calibri"/>
                    <a:ea typeface="Calibri"/>
                    <a:cs typeface="Times New Roman"/>
                  </a:rPr>
                </a:br>
                <a:r>
                  <a:rPr lang="en-ZA" sz="1100" dirty="0">
                    <a:solidFill>
                      <a:srgbClr val="404040"/>
                    </a:solidFill>
                    <a:effectLst/>
                    <a:latin typeface="Calibri"/>
                    <a:ea typeface="Calibri"/>
                    <a:cs typeface="Times New Roman"/>
                  </a:rPr>
                  <a:t>Hospital: 20%</a:t>
                </a:r>
                <a:br>
                  <a:rPr lang="en-ZA" sz="1100" dirty="0">
                    <a:solidFill>
                      <a:srgbClr val="404040"/>
                    </a:solidFill>
                    <a:effectLst/>
                    <a:latin typeface="Calibri"/>
                    <a:ea typeface="Calibri"/>
                    <a:cs typeface="Times New Roman"/>
                  </a:rPr>
                </a:br>
                <a:r>
                  <a:rPr lang="en-ZA" sz="1100" dirty="0">
                    <a:solidFill>
                      <a:srgbClr val="404040"/>
                    </a:solidFill>
                    <a:effectLst/>
                    <a:latin typeface="Calibri"/>
                    <a:ea typeface="Calibri"/>
                    <a:cs typeface="Times New Roman"/>
                  </a:rPr>
                  <a:t>Primary Health Care: 5%  </a:t>
                </a:r>
                <a:endParaRPr lang="en-GB" sz="1100" dirty="0">
                  <a:effectLst/>
                  <a:latin typeface="Calibri"/>
                  <a:ea typeface="Calibri"/>
                  <a:cs typeface="Times New Roman"/>
                </a:endParaRPr>
              </a:p>
            </p:txBody>
          </p:sp>
        </p:grpSp>
        <p:grpSp>
          <p:nvGrpSpPr>
            <p:cNvPr id="16" name="Group 15"/>
            <p:cNvGrpSpPr/>
            <p:nvPr/>
          </p:nvGrpSpPr>
          <p:grpSpPr>
            <a:xfrm>
              <a:off x="3530762" y="-42356"/>
              <a:ext cx="1422400" cy="2319887"/>
              <a:chOff x="162" y="-67756"/>
              <a:chExt cx="1422400" cy="2319887"/>
            </a:xfrm>
          </p:grpSpPr>
          <p:grpSp>
            <p:nvGrpSpPr>
              <p:cNvPr id="37" name="Group 36"/>
              <p:cNvGrpSpPr/>
              <p:nvPr/>
            </p:nvGrpSpPr>
            <p:grpSpPr>
              <a:xfrm>
                <a:off x="152400" y="-67756"/>
                <a:ext cx="1159510" cy="1286956"/>
                <a:chOff x="0" y="-84689"/>
                <a:chExt cx="1159933" cy="1286956"/>
              </a:xfrm>
            </p:grpSpPr>
            <p:sp>
              <p:nvSpPr>
                <p:cNvPr id="39" name="Rectangle 38"/>
                <p:cNvSpPr/>
                <p:nvPr/>
              </p:nvSpPr>
              <p:spPr>
                <a:xfrm>
                  <a:off x="59244" y="-84689"/>
                  <a:ext cx="973667" cy="245533"/>
                </a:xfrm>
                <a:prstGeom prst="rect">
                  <a:avLst/>
                </a:prstGeom>
                <a:solidFill>
                  <a:srgbClr val="FFFFFF"/>
                </a:solidFill>
                <a:ln w="9525">
                  <a:solidFill>
                    <a:srgbClr val="000000"/>
                  </a:solidFill>
                  <a:prstDash val="dash"/>
                  <a:miter lim="800000"/>
                  <a:headEnd/>
                  <a:tailEnd/>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ZA" sz="1100" b="1">
                      <a:effectLst/>
                      <a:latin typeface="Calibri"/>
                      <a:ea typeface="Calibri"/>
                      <a:cs typeface="Times New Roman"/>
                    </a:rPr>
                    <a:t>Basic: 16%</a:t>
                  </a:r>
                  <a:endParaRPr lang="en-GB" sz="1100">
                    <a:effectLst/>
                    <a:latin typeface="Calibri"/>
                    <a:ea typeface="Calibri"/>
                    <a:cs typeface="Times New Roman"/>
                  </a:endParaRPr>
                </a:p>
              </p:txBody>
            </p:sp>
            <p:pic>
              <p:nvPicPr>
                <p:cNvPr id="40" name="Picture 3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87867"/>
                  <a:ext cx="1159933" cy="914400"/>
                </a:xfrm>
                <a:prstGeom prst="rect">
                  <a:avLst/>
                </a:prstGeom>
              </p:spPr>
            </p:pic>
          </p:grpSp>
          <p:sp>
            <p:nvSpPr>
              <p:cNvPr id="38" name="Text Box 2"/>
              <p:cNvSpPr txBox="1">
                <a:spLocks noChangeArrowheads="1"/>
              </p:cNvSpPr>
              <p:nvPr/>
            </p:nvSpPr>
            <p:spPr bwMode="auto">
              <a:xfrm>
                <a:off x="162" y="1439754"/>
                <a:ext cx="1422400" cy="812377"/>
              </a:xfrm>
              <a:prstGeom prst="rect">
                <a:avLst/>
              </a:prstGeom>
              <a:solidFill>
                <a:srgbClr val="FFFFFF"/>
              </a:solidFill>
              <a:ln w="9525">
                <a:solidFill>
                  <a:srgbClr val="C00000"/>
                </a:solidFill>
                <a:prstDash val="sysDash"/>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ZA" sz="1100" dirty="0">
                    <a:solidFill>
                      <a:srgbClr val="404040"/>
                    </a:solidFill>
                    <a:effectLst/>
                    <a:latin typeface="Calibri"/>
                    <a:ea typeface="Calibri"/>
                    <a:cs typeface="Times New Roman"/>
                  </a:rPr>
                  <a:t>Mid-year population estimates </a:t>
                </a:r>
                <a:endParaRPr lang="en-GB" sz="1100" dirty="0">
                  <a:effectLst/>
                  <a:latin typeface="Calibri"/>
                  <a:ea typeface="Calibri"/>
                  <a:cs typeface="Times New Roman"/>
                </a:endParaRPr>
              </a:p>
            </p:txBody>
          </p:sp>
        </p:grpSp>
        <p:grpSp>
          <p:nvGrpSpPr>
            <p:cNvPr id="17" name="Group 16"/>
            <p:cNvGrpSpPr/>
            <p:nvPr/>
          </p:nvGrpSpPr>
          <p:grpSpPr>
            <a:xfrm>
              <a:off x="5080000" y="-28440"/>
              <a:ext cx="1286933" cy="2305335"/>
              <a:chOff x="0" y="-53840"/>
              <a:chExt cx="1286933" cy="2305335"/>
            </a:xfrm>
          </p:grpSpPr>
          <p:grpSp>
            <p:nvGrpSpPr>
              <p:cNvPr id="33" name="Group 32"/>
              <p:cNvGrpSpPr/>
              <p:nvPr/>
            </p:nvGrpSpPr>
            <p:grpSpPr>
              <a:xfrm>
                <a:off x="0" y="-53840"/>
                <a:ext cx="1286933" cy="1248343"/>
                <a:chOff x="59266" y="-125290"/>
                <a:chExt cx="1286934" cy="1320297"/>
              </a:xfrm>
            </p:grpSpPr>
            <p:sp>
              <p:nvSpPr>
                <p:cNvPr id="35" name="Rectangle 34"/>
                <p:cNvSpPr/>
                <p:nvPr/>
              </p:nvSpPr>
              <p:spPr>
                <a:xfrm>
                  <a:off x="76200" y="-125290"/>
                  <a:ext cx="1270000" cy="262890"/>
                </a:xfrm>
                <a:prstGeom prst="rect">
                  <a:avLst/>
                </a:prstGeom>
                <a:solidFill>
                  <a:srgbClr val="FFFFFF"/>
                </a:solidFill>
                <a:ln w="9525">
                  <a:solidFill>
                    <a:srgbClr val="000000"/>
                  </a:solidFill>
                  <a:prstDash val="dash"/>
                  <a:miter lim="800000"/>
                  <a:headEnd/>
                  <a:tailEnd/>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ZA" sz="1100" b="1">
                      <a:effectLst/>
                      <a:latin typeface="Calibri"/>
                      <a:ea typeface="Calibri"/>
                      <a:cs typeface="Times New Roman"/>
                    </a:rPr>
                    <a:t>Institution: 5%</a:t>
                  </a:r>
                  <a:endParaRPr lang="en-GB" sz="1100">
                    <a:effectLst/>
                    <a:latin typeface="Calibri"/>
                    <a:ea typeface="Calibri"/>
                    <a:cs typeface="Times New Roman"/>
                  </a:endParaRPr>
                </a:p>
              </p:txBody>
            </p:sp>
            <p:pic>
              <p:nvPicPr>
                <p:cNvPr id="36" name="Picture 3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9266" y="289074"/>
                  <a:ext cx="1270000" cy="905933"/>
                </a:xfrm>
                <a:prstGeom prst="rect">
                  <a:avLst/>
                </a:prstGeom>
              </p:spPr>
            </p:pic>
          </p:grpSp>
          <p:sp>
            <p:nvSpPr>
              <p:cNvPr id="34" name="Text Box 2"/>
              <p:cNvSpPr txBox="1">
                <a:spLocks noChangeArrowheads="1"/>
              </p:cNvSpPr>
              <p:nvPr/>
            </p:nvSpPr>
            <p:spPr bwMode="auto">
              <a:xfrm>
                <a:off x="16934" y="1439330"/>
                <a:ext cx="1253067" cy="812165"/>
              </a:xfrm>
              <a:prstGeom prst="rect">
                <a:avLst/>
              </a:prstGeom>
              <a:solidFill>
                <a:srgbClr val="FFFFFF"/>
              </a:solidFill>
              <a:ln w="9525">
                <a:solidFill>
                  <a:srgbClr val="C00000"/>
                </a:solidFill>
                <a:prstDash val="sysDash"/>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ZA" sz="1100" dirty="0">
                    <a:solidFill>
                      <a:srgbClr val="404040"/>
                    </a:solidFill>
                    <a:effectLst/>
                    <a:latin typeface="Calibri"/>
                    <a:ea typeface="Calibri"/>
                    <a:cs typeface="Times New Roman"/>
                  </a:rPr>
                  <a:t>Equally divided among provinces</a:t>
                </a:r>
                <a:endParaRPr lang="en-GB" sz="1100" dirty="0">
                  <a:effectLst/>
                  <a:latin typeface="Calibri"/>
                  <a:ea typeface="Calibri"/>
                  <a:cs typeface="Times New Roman"/>
                </a:endParaRPr>
              </a:p>
              <a:p>
                <a:pPr marL="0" marR="0">
                  <a:lnSpc>
                    <a:spcPct val="115000"/>
                  </a:lnSpc>
                  <a:spcBef>
                    <a:spcPts val="0"/>
                  </a:spcBef>
                  <a:spcAft>
                    <a:spcPts val="1000"/>
                  </a:spcAft>
                </a:pPr>
                <a:r>
                  <a:rPr lang="en-ZA" sz="1100" dirty="0">
                    <a:solidFill>
                      <a:srgbClr val="404040"/>
                    </a:solidFill>
                    <a:effectLst/>
                    <a:latin typeface="Calibri"/>
                    <a:ea typeface="Calibri"/>
                    <a:cs typeface="Times New Roman"/>
                  </a:rPr>
                  <a:t> </a:t>
                </a:r>
                <a:endParaRPr lang="en-GB" sz="1100" dirty="0">
                  <a:effectLst/>
                  <a:latin typeface="Calibri"/>
                  <a:ea typeface="Calibri"/>
                  <a:cs typeface="Times New Roman"/>
                </a:endParaRPr>
              </a:p>
            </p:txBody>
          </p:sp>
        </p:grpSp>
        <p:grpSp>
          <p:nvGrpSpPr>
            <p:cNvPr id="18" name="Group 17"/>
            <p:cNvGrpSpPr/>
            <p:nvPr/>
          </p:nvGrpSpPr>
          <p:grpSpPr>
            <a:xfrm>
              <a:off x="6433779" y="-28430"/>
              <a:ext cx="1473860" cy="2304567"/>
              <a:chOff x="-888" y="-45363"/>
              <a:chExt cx="1473860" cy="2304567"/>
            </a:xfrm>
          </p:grpSpPr>
          <p:grpSp>
            <p:nvGrpSpPr>
              <p:cNvPr id="29" name="Group 28"/>
              <p:cNvGrpSpPr/>
              <p:nvPr/>
            </p:nvGrpSpPr>
            <p:grpSpPr>
              <a:xfrm>
                <a:off x="220133" y="-45363"/>
                <a:ext cx="948267" cy="1442364"/>
                <a:chOff x="0" y="39303"/>
                <a:chExt cx="1083310" cy="1442364"/>
              </a:xfrm>
            </p:grpSpPr>
            <p:sp>
              <p:nvSpPr>
                <p:cNvPr id="31" name="Rectangle 30"/>
                <p:cNvSpPr/>
                <p:nvPr/>
              </p:nvSpPr>
              <p:spPr>
                <a:xfrm>
                  <a:off x="0" y="39303"/>
                  <a:ext cx="1083310" cy="244367"/>
                </a:xfrm>
                <a:prstGeom prst="rect">
                  <a:avLst/>
                </a:prstGeom>
                <a:solidFill>
                  <a:srgbClr val="FFFFFF"/>
                </a:solidFill>
                <a:ln w="9525">
                  <a:solidFill>
                    <a:srgbClr val="000000"/>
                  </a:solidFill>
                  <a:prstDash val="dash"/>
                  <a:miter lim="800000"/>
                  <a:headEnd/>
                  <a:tailEnd/>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b="1">
                      <a:effectLst/>
                      <a:latin typeface="Calibri"/>
                      <a:ea typeface="Calibri"/>
                      <a:cs typeface="Times New Roman"/>
                    </a:rPr>
                    <a:t>Poverty: 3% </a:t>
                  </a:r>
                  <a:endParaRPr lang="en-GB" sz="1100">
                    <a:effectLst/>
                    <a:latin typeface="Calibri"/>
                    <a:ea typeface="Calibri"/>
                    <a:cs typeface="Times New Roman"/>
                  </a:endParaRPr>
                </a:p>
                <a:p>
                  <a:pPr marL="0" marR="0" algn="ctr">
                    <a:lnSpc>
                      <a:spcPct val="115000"/>
                    </a:lnSpc>
                    <a:spcBef>
                      <a:spcPts val="0"/>
                    </a:spcBef>
                    <a:spcAft>
                      <a:spcPts val="1000"/>
                    </a:spcAft>
                  </a:pPr>
                  <a:r>
                    <a:rPr lang="en-US" sz="1100">
                      <a:effectLst/>
                      <a:latin typeface="Calibri"/>
                      <a:ea typeface="Calibri"/>
                      <a:cs typeface="Times New Roman"/>
                    </a:rPr>
                    <a:t> </a:t>
                  </a:r>
                  <a:endParaRPr lang="en-GB" sz="1100">
                    <a:effectLst/>
                    <a:latin typeface="Calibri"/>
                    <a:ea typeface="Calibri"/>
                    <a:cs typeface="Times New Roman"/>
                  </a:endParaRPr>
                </a:p>
              </p:txBody>
            </p:sp>
            <p:pic>
              <p:nvPicPr>
                <p:cNvPr id="32" name="Picture 3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6199" y="406401"/>
                  <a:ext cx="948267" cy="1075266"/>
                </a:xfrm>
                <a:prstGeom prst="rect">
                  <a:avLst/>
                </a:prstGeom>
              </p:spPr>
            </p:pic>
          </p:grpSp>
          <p:sp>
            <p:nvSpPr>
              <p:cNvPr id="30" name="Text Box 2"/>
              <p:cNvSpPr txBox="1">
                <a:spLocks noChangeArrowheads="1"/>
              </p:cNvSpPr>
              <p:nvPr/>
            </p:nvSpPr>
            <p:spPr bwMode="auto">
              <a:xfrm>
                <a:off x="-888" y="1447879"/>
                <a:ext cx="1473860" cy="811325"/>
              </a:xfrm>
              <a:prstGeom prst="rect">
                <a:avLst/>
              </a:prstGeom>
              <a:solidFill>
                <a:srgbClr val="FFFFFF"/>
              </a:solidFill>
              <a:ln w="9525">
                <a:solidFill>
                  <a:srgbClr val="C00000"/>
                </a:solidFill>
                <a:prstDash val="sysDash"/>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ZA" sz="1100" dirty="0">
                    <a:solidFill>
                      <a:srgbClr val="404040"/>
                    </a:solidFill>
                    <a:effectLst/>
                    <a:latin typeface="Calibri"/>
                    <a:ea typeface="Calibri"/>
                    <a:cs typeface="Times New Roman"/>
                  </a:rPr>
                  <a:t>Poor population:  </a:t>
                </a:r>
                <a:endParaRPr lang="en-ZA" sz="1100" dirty="0" smtClean="0">
                  <a:solidFill>
                    <a:srgbClr val="404040"/>
                  </a:solidFill>
                  <a:effectLst/>
                  <a:latin typeface="Calibri"/>
                  <a:ea typeface="Calibri"/>
                  <a:cs typeface="Times New Roman"/>
                </a:endParaRPr>
              </a:p>
              <a:p>
                <a:pPr marL="0" marR="0">
                  <a:lnSpc>
                    <a:spcPct val="115000"/>
                  </a:lnSpc>
                  <a:spcBef>
                    <a:spcPts val="0"/>
                  </a:spcBef>
                  <a:spcAft>
                    <a:spcPts val="1000"/>
                  </a:spcAft>
                </a:pPr>
                <a:r>
                  <a:rPr lang="en-ZA" sz="1100" dirty="0" smtClean="0">
                    <a:solidFill>
                      <a:srgbClr val="404040"/>
                    </a:solidFill>
                    <a:latin typeface="Calibri"/>
                    <a:ea typeface="Calibri"/>
                    <a:cs typeface="Times New Roman"/>
                  </a:rPr>
                  <a:t>IES data on poorest </a:t>
                </a:r>
                <a:r>
                  <a:rPr lang="en-ZA" sz="1100" dirty="0" smtClean="0">
                    <a:solidFill>
                      <a:srgbClr val="404040"/>
                    </a:solidFill>
                    <a:effectLst/>
                    <a:latin typeface="Calibri"/>
                    <a:ea typeface="Calibri"/>
                    <a:cs typeface="Times New Roman"/>
                  </a:rPr>
                  <a:t> </a:t>
                </a:r>
                <a:r>
                  <a:rPr lang="en-ZA" sz="1100" dirty="0">
                    <a:solidFill>
                      <a:srgbClr val="404040"/>
                    </a:solidFill>
                    <a:effectLst/>
                    <a:latin typeface="Calibri"/>
                    <a:ea typeface="Calibri"/>
                    <a:cs typeface="Times New Roman"/>
                  </a:rPr>
                  <a:t>40% of 2010/11 IES </a:t>
                </a:r>
                <a:endParaRPr lang="en-ZA" sz="1100" dirty="0" smtClean="0">
                  <a:solidFill>
                    <a:srgbClr val="404040"/>
                  </a:solidFill>
                  <a:effectLst/>
                  <a:latin typeface="Calibri"/>
                  <a:ea typeface="Calibri"/>
                  <a:cs typeface="Times New Roman"/>
                </a:endParaRPr>
              </a:p>
              <a:p>
                <a:pPr>
                  <a:lnSpc>
                    <a:spcPct val="115000"/>
                  </a:lnSpc>
                  <a:spcAft>
                    <a:spcPts val="1000"/>
                  </a:spcAft>
                </a:pPr>
                <a:r>
                  <a:rPr lang="en-ZA" sz="1100" dirty="0">
                    <a:solidFill>
                      <a:srgbClr val="404040"/>
                    </a:solidFill>
                    <a:latin typeface="Calibri"/>
                    <a:ea typeface="Calibri"/>
                    <a:cs typeface="Times New Roman"/>
                  </a:rPr>
                  <a:t>Mid-year population estimates </a:t>
                </a:r>
                <a:endParaRPr lang="en-GB" sz="1100" dirty="0">
                  <a:latin typeface="Calibri"/>
                  <a:ea typeface="Calibri"/>
                  <a:cs typeface="Times New Roman"/>
                </a:endParaRPr>
              </a:p>
              <a:p>
                <a:pPr marL="0" marR="0">
                  <a:lnSpc>
                    <a:spcPct val="115000"/>
                  </a:lnSpc>
                  <a:spcBef>
                    <a:spcPts val="0"/>
                  </a:spcBef>
                  <a:spcAft>
                    <a:spcPts val="1000"/>
                  </a:spcAft>
                </a:pPr>
                <a:r>
                  <a:rPr lang="en-ZA" sz="1100" dirty="0">
                    <a:solidFill>
                      <a:srgbClr val="404040"/>
                    </a:solidFill>
                    <a:effectLst/>
                    <a:latin typeface="Calibri"/>
                    <a:ea typeface="Calibri"/>
                    <a:cs typeface="Times New Roman"/>
                  </a:rPr>
                  <a:t> </a:t>
                </a:r>
                <a:endParaRPr lang="en-GB" sz="1100" dirty="0">
                  <a:effectLst/>
                  <a:latin typeface="Calibri"/>
                  <a:ea typeface="Calibri"/>
                  <a:cs typeface="Times New Roman"/>
                </a:endParaRPr>
              </a:p>
            </p:txBody>
          </p:sp>
        </p:grpSp>
        <p:grpSp>
          <p:nvGrpSpPr>
            <p:cNvPr id="19" name="Group 18"/>
            <p:cNvGrpSpPr/>
            <p:nvPr/>
          </p:nvGrpSpPr>
          <p:grpSpPr>
            <a:xfrm>
              <a:off x="7966923" y="-42445"/>
              <a:ext cx="1252855" cy="2319328"/>
              <a:chOff x="-211" y="-67845"/>
              <a:chExt cx="1252855" cy="2319328"/>
            </a:xfrm>
          </p:grpSpPr>
          <p:grpSp>
            <p:nvGrpSpPr>
              <p:cNvPr id="25" name="Group 24"/>
              <p:cNvGrpSpPr/>
              <p:nvPr/>
            </p:nvGrpSpPr>
            <p:grpSpPr>
              <a:xfrm>
                <a:off x="84666" y="-67845"/>
                <a:ext cx="1117600" cy="1288219"/>
                <a:chOff x="0" y="32580"/>
                <a:chExt cx="1117600" cy="1288219"/>
              </a:xfrm>
            </p:grpSpPr>
            <p:pic>
              <p:nvPicPr>
                <p:cNvPr id="27" name="Picture 2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0" y="390242"/>
                  <a:ext cx="1117600" cy="930557"/>
                </a:xfrm>
                <a:prstGeom prst="rect">
                  <a:avLst/>
                </a:prstGeom>
              </p:spPr>
            </p:pic>
            <p:sp>
              <p:nvSpPr>
                <p:cNvPr id="28" name="Rectangle 27"/>
                <p:cNvSpPr/>
                <p:nvPr/>
              </p:nvSpPr>
              <p:spPr>
                <a:xfrm>
                  <a:off x="0" y="32580"/>
                  <a:ext cx="1083310" cy="244475"/>
                </a:xfrm>
                <a:prstGeom prst="rect">
                  <a:avLst/>
                </a:prstGeom>
                <a:solidFill>
                  <a:srgbClr val="FFFFFF"/>
                </a:solidFill>
                <a:ln w="9525">
                  <a:solidFill>
                    <a:srgbClr val="000000"/>
                  </a:solidFill>
                  <a:prstDash val="dash"/>
                  <a:miter lim="800000"/>
                  <a:headEnd/>
                  <a:tailEnd/>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b="1">
                      <a:effectLst/>
                      <a:latin typeface="Calibri"/>
                      <a:ea typeface="Calibri"/>
                      <a:cs typeface="Times New Roman"/>
                    </a:rPr>
                    <a:t>Economic: 1% </a:t>
                  </a:r>
                  <a:endParaRPr lang="en-GB" sz="1100">
                    <a:effectLst/>
                    <a:latin typeface="Calibri"/>
                    <a:ea typeface="Calibri"/>
                    <a:cs typeface="Times New Roman"/>
                  </a:endParaRPr>
                </a:p>
                <a:p>
                  <a:pPr marL="0" marR="0" algn="ctr">
                    <a:lnSpc>
                      <a:spcPct val="115000"/>
                    </a:lnSpc>
                    <a:spcBef>
                      <a:spcPts val="0"/>
                    </a:spcBef>
                    <a:spcAft>
                      <a:spcPts val="1000"/>
                    </a:spcAft>
                  </a:pPr>
                  <a:r>
                    <a:rPr lang="en-US" sz="1100">
                      <a:effectLst/>
                      <a:latin typeface="Calibri"/>
                      <a:ea typeface="Calibri"/>
                      <a:cs typeface="Times New Roman"/>
                    </a:rPr>
                    <a:t> </a:t>
                  </a:r>
                  <a:endParaRPr lang="en-GB" sz="1100">
                    <a:effectLst/>
                    <a:latin typeface="Calibri"/>
                    <a:ea typeface="Calibri"/>
                    <a:cs typeface="Times New Roman"/>
                  </a:endParaRPr>
                </a:p>
              </p:txBody>
            </p:sp>
          </p:grpSp>
          <p:sp>
            <p:nvSpPr>
              <p:cNvPr id="26" name="Text Box 2"/>
              <p:cNvSpPr txBox="1">
                <a:spLocks noChangeArrowheads="1"/>
              </p:cNvSpPr>
              <p:nvPr/>
            </p:nvSpPr>
            <p:spPr bwMode="auto">
              <a:xfrm>
                <a:off x="-211" y="1439318"/>
                <a:ext cx="1252855" cy="812165"/>
              </a:xfrm>
              <a:prstGeom prst="rect">
                <a:avLst/>
              </a:prstGeom>
              <a:solidFill>
                <a:srgbClr val="FFFFFF"/>
              </a:solidFill>
              <a:ln w="9525">
                <a:solidFill>
                  <a:srgbClr val="C00000"/>
                </a:solidFill>
                <a:prstDash val="sysDash"/>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ZA" sz="1100" dirty="0">
                    <a:solidFill>
                      <a:srgbClr val="404040"/>
                    </a:solidFill>
                    <a:effectLst/>
                    <a:latin typeface="Calibri"/>
                    <a:ea typeface="Calibri"/>
                    <a:cs typeface="Times New Roman"/>
                  </a:rPr>
                  <a:t>Regional GDP across provinces</a:t>
                </a:r>
                <a:endParaRPr lang="en-GB" sz="1100" dirty="0">
                  <a:effectLst/>
                  <a:latin typeface="Calibri"/>
                  <a:ea typeface="Calibri"/>
                  <a:cs typeface="Times New Roman"/>
                </a:endParaRPr>
              </a:p>
              <a:p>
                <a:pPr marL="0" marR="0">
                  <a:lnSpc>
                    <a:spcPct val="115000"/>
                  </a:lnSpc>
                  <a:spcBef>
                    <a:spcPts val="0"/>
                  </a:spcBef>
                  <a:spcAft>
                    <a:spcPts val="1000"/>
                  </a:spcAft>
                </a:pPr>
                <a:r>
                  <a:rPr lang="en-ZA" sz="1100" dirty="0">
                    <a:solidFill>
                      <a:srgbClr val="404040"/>
                    </a:solidFill>
                    <a:effectLst/>
                    <a:latin typeface="Calibri"/>
                    <a:ea typeface="Calibri"/>
                    <a:cs typeface="Times New Roman"/>
                  </a:rPr>
                  <a:t> </a:t>
                </a:r>
                <a:endParaRPr lang="en-GB" sz="1100" dirty="0">
                  <a:effectLst/>
                  <a:latin typeface="Calibri"/>
                  <a:ea typeface="Calibri"/>
                  <a:cs typeface="Times New Roman"/>
                </a:endParaRPr>
              </a:p>
            </p:txBody>
          </p:sp>
        </p:grpSp>
        <p:grpSp>
          <p:nvGrpSpPr>
            <p:cNvPr id="20" name="Group 19"/>
            <p:cNvGrpSpPr/>
            <p:nvPr/>
          </p:nvGrpSpPr>
          <p:grpSpPr>
            <a:xfrm>
              <a:off x="-1" y="0"/>
              <a:ext cx="1659256" cy="2276373"/>
              <a:chOff x="-1" y="0"/>
              <a:chExt cx="1659256" cy="2276373"/>
            </a:xfrm>
          </p:grpSpPr>
          <p:grpSp>
            <p:nvGrpSpPr>
              <p:cNvPr id="21" name="Group 20"/>
              <p:cNvGrpSpPr/>
              <p:nvPr/>
            </p:nvGrpSpPr>
            <p:grpSpPr>
              <a:xfrm>
                <a:off x="76200" y="0"/>
                <a:ext cx="1583055" cy="1330151"/>
                <a:chOff x="237068" y="-175612"/>
                <a:chExt cx="1413798" cy="1665500"/>
              </a:xfrm>
            </p:grpSpPr>
            <p:pic>
              <p:nvPicPr>
                <p:cNvPr id="23" name="Picture 2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37068" y="177767"/>
                  <a:ext cx="1413798" cy="1312121"/>
                </a:xfrm>
                <a:prstGeom prst="rect">
                  <a:avLst/>
                </a:prstGeom>
              </p:spPr>
            </p:pic>
            <p:sp>
              <p:nvSpPr>
                <p:cNvPr id="24" name="Rectangle 23"/>
                <p:cNvSpPr/>
                <p:nvPr/>
              </p:nvSpPr>
              <p:spPr>
                <a:xfrm>
                  <a:off x="397691" y="-175612"/>
                  <a:ext cx="1185122" cy="329610"/>
                </a:xfrm>
                <a:prstGeom prst="rect">
                  <a:avLst/>
                </a:prstGeom>
                <a:solidFill>
                  <a:srgbClr val="FFFFFF"/>
                </a:solidFill>
                <a:ln w="9525">
                  <a:solidFill>
                    <a:srgbClr val="000000"/>
                  </a:solidFill>
                  <a:prstDash val="dash"/>
                  <a:miter lim="800000"/>
                  <a:headEnd/>
                  <a:tailEnd/>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ZA" sz="1100" b="1">
                      <a:effectLst/>
                      <a:latin typeface="Calibri"/>
                      <a:ea typeface="Calibri"/>
                      <a:cs typeface="Times New Roman"/>
                    </a:rPr>
                    <a:t>Education: 48%</a:t>
                  </a:r>
                  <a:endParaRPr lang="en-GB" sz="1100">
                    <a:effectLst/>
                    <a:latin typeface="Calibri"/>
                    <a:ea typeface="Calibri"/>
                    <a:cs typeface="Times New Roman"/>
                  </a:endParaRPr>
                </a:p>
              </p:txBody>
            </p:sp>
          </p:grpSp>
          <p:sp>
            <p:nvSpPr>
              <p:cNvPr id="22" name="Text Box 2"/>
              <p:cNvSpPr txBox="1">
                <a:spLocks noChangeArrowheads="1"/>
              </p:cNvSpPr>
              <p:nvPr/>
            </p:nvSpPr>
            <p:spPr bwMode="auto">
              <a:xfrm>
                <a:off x="-1" y="1464208"/>
                <a:ext cx="1659254" cy="812165"/>
              </a:xfrm>
              <a:prstGeom prst="rect">
                <a:avLst/>
              </a:prstGeom>
              <a:solidFill>
                <a:srgbClr val="FFFFFF"/>
              </a:solidFill>
              <a:ln w="9525">
                <a:solidFill>
                  <a:srgbClr val="C00000"/>
                </a:solidFill>
                <a:prstDash val="sysDash"/>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ZA" sz="1100" dirty="0">
                    <a:solidFill>
                      <a:srgbClr val="404040"/>
                    </a:solidFill>
                    <a:effectLst/>
                    <a:latin typeface="Calibri"/>
                    <a:ea typeface="Calibri"/>
                    <a:cs typeface="Times New Roman"/>
                  </a:rPr>
                  <a:t>Census 2011: school-age population (ages 5-17)</a:t>
                </a:r>
                <a:endParaRPr lang="en-GB" sz="1100" dirty="0">
                  <a:effectLst/>
                  <a:latin typeface="Calibri"/>
                  <a:ea typeface="Calibri"/>
                  <a:cs typeface="Times New Roman"/>
                </a:endParaRPr>
              </a:p>
              <a:p>
                <a:pPr marL="0" marR="0">
                  <a:lnSpc>
                    <a:spcPct val="115000"/>
                  </a:lnSpc>
                  <a:spcBef>
                    <a:spcPts val="0"/>
                  </a:spcBef>
                  <a:spcAft>
                    <a:spcPts val="0"/>
                  </a:spcAft>
                </a:pPr>
                <a:r>
                  <a:rPr lang="en-ZA" sz="1100" dirty="0">
                    <a:solidFill>
                      <a:srgbClr val="404040"/>
                    </a:solidFill>
                    <a:effectLst/>
                    <a:latin typeface="Calibri"/>
                    <a:ea typeface="Calibri"/>
                    <a:cs typeface="Times New Roman"/>
                  </a:rPr>
                  <a:t>School Enrolment </a:t>
                </a:r>
                <a:r>
                  <a:rPr lang="en-ZA" sz="1100" dirty="0" smtClean="0">
                    <a:solidFill>
                      <a:srgbClr val="404040"/>
                    </a:solidFill>
                    <a:latin typeface="Calibri"/>
                    <a:ea typeface="Calibri"/>
                    <a:cs typeface="Times New Roman"/>
                  </a:rPr>
                  <a:t>: Schools Realities  Survey (2015) </a:t>
                </a:r>
                <a:endParaRPr lang="en-GB" sz="1100" dirty="0">
                  <a:effectLst/>
                  <a:latin typeface="Calibri"/>
                  <a:ea typeface="Calibri"/>
                  <a:cs typeface="Times New Roman"/>
                </a:endParaRPr>
              </a:p>
            </p:txBody>
          </p:sp>
        </p:grpSp>
      </p:grpSp>
    </p:spTree>
    <p:extLst>
      <p:ext uri="{BB962C8B-B14F-4D97-AF65-F5344CB8AC3E}">
        <p14:creationId xmlns:p14="http://schemas.microsoft.com/office/powerpoint/2010/main" xmlns="" val="820948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Provincial equitable share </a:t>
            </a:r>
            <a:r>
              <a:rPr lang="en-ZA" sz="2000" dirty="0" smtClean="0"/>
              <a:t>(1 of 3)</a:t>
            </a:r>
            <a:endParaRPr lang="en-ZA" dirty="0"/>
          </a:p>
        </p:txBody>
      </p:sp>
      <p:sp>
        <p:nvSpPr>
          <p:cNvPr id="3" name="Content Placeholder 2"/>
          <p:cNvSpPr>
            <a:spLocks noGrp="1"/>
          </p:cNvSpPr>
          <p:nvPr>
            <p:ph idx="1"/>
          </p:nvPr>
        </p:nvSpPr>
        <p:spPr/>
        <p:txBody>
          <a:bodyPr/>
          <a:lstStyle/>
          <a:p>
            <a:pPr marL="174625" indent="-174625"/>
            <a:r>
              <a:rPr lang="en-ZA" sz="1600" dirty="0" smtClean="0">
                <a:solidFill>
                  <a:srgbClr val="000000"/>
                </a:solidFill>
                <a:latin typeface="Arial" charset="0"/>
                <a:ea typeface="ＭＳ Ｐゴシック"/>
              </a:rPr>
              <a:t>Provincial Equitable Share formula </a:t>
            </a:r>
            <a:r>
              <a:rPr lang="en-ZA" sz="1600" dirty="0">
                <a:solidFill>
                  <a:srgbClr val="000000"/>
                </a:solidFill>
                <a:latin typeface="Arial" charset="0"/>
                <a:ea typeface="ＭＳ Ｐゴシック"/>
              </a:rPr>
              <a:t>for </a:t>
            </a:r>
            <a:r>
              <a:rPr lang="en-ZA" sz="1600" dirty="0" smtClean="0">
                <a:solidFill>
                  <a:srgbClr val="000000"/>
                </a:solidFill>
                <a:latin typeface="Arial" charset="0"/>
                <a:ea typeface="ＭＳ Ｐゴシック"/>
              </a:rPr>
              <a:t>2016 </a:t>
            </a:r>
            <a:r>
              <a:rPr lang="en-ZA" sz="1600" dirty="0">
                <a:solidFill>
                  <a:srgbClr val="000000"/>
                </a:solidFill>
                <a:latin typeface="Arial" charset="0"/>
                <a:ea typeface="ＭＳ Ｐゴシック"/>
              </a:rPr>
              <a:t>MTEF updated with data from </a:t>
            </a:r>
            <a:r>
              <a:rPr lang="en-ZA" sz="1600" dirty="0" smtClean="0">
                <a:solidFill>
                  <a:srgbClr val="000000"/>
                </a:solidFill>
                <a:latin typeface="Arial" charset="0"/>
                <a:ea typeface="ＭＳ Ｐゴシック"/>
              </a:rPr>
              <a:t>2015 mid-year estimates</a:t>
            </a:r>
            <a:r>
              <a:rPr lang="en-ZA" sz="1600" dirty="0">
                <a:solidFill>
                  <a:srgbClr val="000000"/>
                </a:solidFill>
                <a:latin typeface="Arial" charset="0"/>
                <a:ea typeface="ＭＳ Ｐゴシック"/>
              </a:rPr>
              <a:t>; </a:t>
            </a:r>
            <a:r>
              <a:rPr lang="en-ZA" sz="1600" dirty="0" smtClean="0">
                <a:solidFill>
                  <a:srgbClr val="000000"/>
                </a:solidFill>
                <a:latin typeface="Arial" charset="0"/>
                <a:ea typeface="ＭＳ Ｐゴシック"/>
              </a:rPr>
              <a:t>2015 </a:t>
            </a:r>
            <a:r>
              <a:rPr lang="en-ZA" sz="1600" dirty="0">
                <a:solidFill>
                  <a:srgbClr val="000000"/>
                </a:solidFill>
                <a:latin typeface="Arial" charset="0"/>
                <a:ea typeface="ＭＳ Ｐゴシック"/>
              </a:rPr>
              <a:t>School Realities Survey (SNAP survey); </a:t>
            </a:r>
            <a:r>
              <a:rPr lang="en-ZA" sz="1600" dirty="0" smtClean="0">
                <a:solidFill>
                  <a:srgbClr val="000000"/>
                </a:solidFill>
                <a:latin typeface="Arial" charset="0"/>
                <a:ea typeface="ＭＳ Ｐゴシック"/>
              </a:rPr>
              <a:t>people </a:t>
            </a:r>
            <a:r>
              <a:rPr lang="en-ZA" sz="1600" dirty="0">
                <a:solidFill>
                  <a:srgbClr val="000000"/>
                </a:solidFill>
                <a:latin typeface="Arial" charset="0"/>
                <a:ea typeface="ＭＳ Ｐゴシック"/>
              </a:rPr>
              <a:t>without medical insurance from </a:t>
            </a:r>
            <a:r>
              <a:rPr lang="en-ZA" sz="1600" dirty="0" smtClean="0">
                <a:solidFill>
                  <a:srgbClr val="000000"/>
                </a:solidFill>
                <a:latin typeface="Arial" charset="0"/>
                <a:ea typeface="ＭＳ Ｐゴシック"/>
              </a:rPr>
              <a:t>2014 </a:t>
            </a:r>
            <a:r>
              <a:rPr lang="en-ZA" sz="1600" dirty="0">
                <a:solidFill>
                  <a:srgbClr val="000000"/>
                </a:solidFill>
                <a:latin typeface="Arial" charset="0"/>
                <a:ea typeface="ＭＳ Ｐゴシック"/>
              </a:rPr>
              <a:t>General Household Survey (GHS); and output data from the health </a:t>
            </a:r>
            <a:r>
              <a:rPr lang="en-ZA" sz="1600" dirty="0" smtClean="0">
                <a:solidFill>
                  <a:srgbClr val="000000"/>
                </a:solidFill>
                <a:latin typeface="Arial" charset="0"/>
                <a:ea typeface="ＭＳ Ｐゴシック"/>
              </a:rPr>
              <a:t>sector</a:t>
            </a:r>
            <a:endParaRPr lang="en-ZA" sz="1600" dirty="0">
              <a:solidFill>
                <a:srgbClr val="000000"/>
              </a:solidFill>
              <a:latin typeface="Arial" charset="0"/>
              <a:ea typeface="ＭＳ Ｐゴシック"/>
            </a:endParaRPr>
          </a:p>
        </p:txBody>
      </p:sp>
      <p:sp>
        <p:nvSpPr>
          <p:cNvPr id="4" name="Slide Number Placeholder 3"/>
          <p:cNvSpPr>
            <a:spLocks noGrp="1"/>
          </p:cNvSpPr>
          <p:nvPr>
            <p:ph type="sldNum" sz="quarter" idx="12"/>
          </p:nvPr>
        </p:nvSpPr>
        <p:spPr>
          <a:xfrm>
            <a:off x="7203504" y="6400800"/>
            <a:ext cx="1905000" cy="457200"/>
          </a:xfrm>
        </p:spPr>
        <p:txBody>
          <a:bodyPr/>
          <a:lstStyle/>
          <a:p>
            <a:pPr>
              <a:defRPr/>
            </a:pPr>
            <a:fld id="{E19B54C9-DAAD-4DCE-9E79-28931CADE0E1}" type="slidenum">
              <a:rPr lang="en-US" smtClean="0"/>
              <a:pPr>
                <a:defRPr/>
              </a:pPr>
              <a:t>15</a:t>
            </a:fld>
            <a:endParaRPr lang="en-US" sz="1400" b="0" dirty="0">
              <a:solidFill>
                <a:schemeClr val="tx1"/>
              </a:solidFill>
              <a:latin typeface="+mn-lt"/>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4735" y="2204864"/>
            <a:ext cx="8574529" cy="35910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99753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Provincial equitable share </a:t>
            </a:r>
            <a:r>
              <a:rPr lang="en-ZA" sz="2000" dirty="0" smtClean="0"/>
              <a:t>(2 of 3)</a:t>
            </a:r>
            <a:endParaRPr lang="en-ZA" dirty="0"/>
          </a:p>
        </p:txBody>
      </p:sp>
      <p:sp>
        <p:nvSpPr>
          <p:cNvPr id="3" name="Content Placeholder 2"/>
          <p:cNvSpPr>
            <a:spLocks noGrp="1"/>
          </p:cNvSpPr>
          <p:nvPr>
            <p:ph idx="1"/>
          </p:nvPr>
        </p:nvSpPr>
        <p:spPr>
          <a:xfrm>
            <a:off x="46274" y="1273649"/>
            <a:ext cx="3373598" cy="4824536"/>
          </a:xfrm>
        </p:spPr>
        <p:txBody>
          <a:bodyPr/>
          <a:lstStyle/>
          <a:p>
            <a:pPr marL="182563" indent="-182563"/>
            <a:r>
              <a:rPr lang="en-ZA" sz="1950" dirty="0"/>
              <a:t>Changes </a:t>
            </a:r>
            <a:r>
              <a:rPr lang="en-ZA" sz="1950" dirty="0" smtClean="0"/>
              <a:t>as a result of data updates are phased-in over three years</a:t>
            </a:r>
          </a:p>
          <a:p>
            <a:pPr marL="182563" indent="-182563"/>
            <a:r>
              <a:rPr lang="en-ZA" sz="1950" dirty="0" smtClean="0"/>
              <a:t>Changes are  </a:t>
            </a:r>
            <a:r>
              <a:rPr lang="en-ZA" sz="1950" dirty="0"/>
              <a:t>smaller than </a:t>
            </a:r>
            <a:r>
              <a:rPr lang="en-ZA" sz="1950" dirty="0" smtClean="0"/>
              <a:t>in some previous years (e.g. when formula </a:t>
            </a:r>
            <a:r>
              <a:rPr lang="en-ZA" sz="1950" dirty="0"/>
              <a:t>was updated with Census 2011 </a:t>
            </a:r>
            <a:r>
              <a:rPr lang="en-ZA" sz="1950" dirty="0" smtClean="0"/>
              <a:t>data)</a:t>
            </a:r>
          </a:p>
          <a:p>
            <a:pPr marL="182563" indent="-182563"/>
            <a:r>
              <a:rPr lang="en-ZA" sz="1950" dirty="0" smtClean="0"/>
              <a:t>2016/17 is the last year cushioning is provided for provinces impacted negatively by 2011 Census updates</a:t>
            </a:r>
          </a:p>
        </p:txBody>
      </p:sp>
      <p:sp>
        <p:nvSpPr>
          <p:cNvPr id="4" name="Slide Number Placeholder 3"/>
          <p:cNvSpPr>
            <a:spLocks noGrp="1"/>
          </p:cNvSpPr>
          <p:nvPr>
            <p:ph type="sldNum" sz="quarter" idx="12"/>
          </p:nvPr>
        </p:nvSpPr>
        <p:spPr/>
        <p:txBody>
          <a:bodyPr/>
          <a:lstStyle/>
          <a:p>
            <a:pPr>
              <a:defRPr/>
            </a:pPr>
            <a:fld id="{E19B54C9-DAAD-4DCE-9E79-28931CADE0E1}" type="slidenum">
              <a:rPr lang="en-US" smtClean="0"/>
              <a:pPr>
                <a:defRPr/>
              </a:pPr>
              <a:t>16</a:t>
            </a:fld>
            <a:endParaRPr lang="en-US" sz="1400" b="0">
              <a:solidFill>
                <a:schemeClr val="tx1"/>
              </a:solidFill>
              <a:latin typeface="+mn-lt"/>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19872" y="1628800"/>
            <a:ext cx="5660849" cy="3960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7244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9244136" cy="838200"/>
          </a:xfrm>
        </p:spPr>
        <p:txBody>
          <a:bodyPr/>
          <a:lstStyle/>
          <a:p>
            <a:r>
              <a:rPr lang="en-US" dirty="0" smtClean="0"/>
              <a:t>Updates on components of Provincial </a:t>
            </a:r>
            <a:r>
              <a:rPr lang="en-US" dirty="0"/>
              <a:t>Equitable Share</a:t>
            </a:r>
            <a:endParaRPr lang="en-GB" dirty="0"/>
          </a:p>
        </p:txBody>
      </p:sp>
      <p:sp>
        <p:nvSpPr>
          <p:cNvPr id="3" name="Content Placeholder 2"/>
          <p:cNvSpPr>
            <a:spLocks noGrp="1"/>
          </p:cNvSpPr>
          <p:nvPr>
            <p:ph idx="1"/>
          </p:nvPr>
        </p:nvSpPr>
        <p:spPr/>
        <p:txBody>
          <a:bodyPr/>
          <a:lstStyle/>
          <a:p>
            <a:endParaRPr lang="en-GB"/>
          </a:p>
        </p:txBody>
      </p:sp>
      <p:sp>
        <p:nvSpPr>
          <p:cNvPr id="5" name="Slide Number Placeholder 4"/>
          <p:cNvSpPr>
            <a:spLocks noGrp="1"/>
          </p:cNvSpPr>
          <p:nvPr>
            <p:ph type="sldNum" sz="quarter" idx="12"/>
          </p:nvPr>
        </p:nvSpPr>
        <p:spPr/>
        <p:txBody>
          <a:bodyPr/>
          <a:lstStyle/>
          <a:p>
            <a:pPr>
              <a:defRPr/>
            </a:pPr>
            <a:fld id="{F65A9A6F-04E4-4671-B1C4-D6D7E22B19C0}" type="slidenum">
              <a:rPr lang="en-US" smtClean="0">
                <a:solidFill>
                  <a:srgbClr val="808080"/>
                </a:solidFill>
              </a:rPr>
              <a:pPr>
                <a:defRPr/>
              </a:pPr>
              <a:t>17</a:t>
            </a:fld>
            <a:endParaRPr lang="en-US" sz="1400" b="0" dirty="0">
              <a:solidFill>
                <a:srgbClr val="000000"/>
              </a:solidFill>
            </a:endParaRPr>
          </a:p>
        </p:txBody>
      </p:sp>
      <p:grpSp>
        <p:nvGrpSpPr>
          <p:cNvPr id="6" name="Group 5"/>
          <p:cNvGrpSpPr/>
          <p:nvPr/>
        </p:nvGrpSpPr>
        <p:grpSpPr>
          <a:xfrm>
            <a:off x="100494" y="1324241"/>
            <a:ext cx="8857937" cy="3454400"/>
            <a:chOff x="0" y="0"/>
            <a:chExt cx="9219354" cy="3454400"/>
          </a:xfrm>
        </p:grpSpPr>
        <p:grpSp>
          <p:nvGrpSpPr>
            <p:cNvPr id="8" name="Group 7"/>
            <p:cNvGrpSpPr/>
            <p:nvPr/>
          </p:nvGrpSpPr>
          <p:grpSpPr>
            <a:xfrm>
              <a:off x="0" y="0"/>
              <a:ext cx="9219352" cy="2319546"/>
              <a:chOff x="0" y="-42445"/>
              <a:chExt cx="9219778" cy="2319988"/>
            </a:xfrm>
          </p:grpSpPr>
          <p:grpSp>
            <p:nvGrpSpPr>
              <p:cNvPr id="15" name="Group 14"/>
              <p:cNvGrpSpPr/>
              <p:nvPr/>
            </p:nvGrpSpPr>
            <p:grpSpPr>
              <a:xfrm>
                <a:off x="1794934" y="-8481"/>
                <a:ext cx="1625600" cy="2286024"/>
                <a:chOff x="0" y="-59281"/>
                <a:chExt cx="1625600" cy="2286024"/>
              </a:xfrm>
            </p:grpSpPr>
            <p:grpSp>
              <p:nvGrpSpPr>
                <p:cNvPr id="41" name="Group 40"/>
                <p:cNvGrpSpPr/>
                <p:nvPr/>
              </p:nvGrpSpPr>
              <p:grpSpPr>
                <a:xfrm>
                  <a:off x="228600" y="-59281"/>
                  <a:ext cx="1176655" cy="1421991"/>
                  <a:chOff x="0" y="812781"/>
                  <a:chExt cx="1176867" cy="1422113"/>
                </a:xfrm>
              </p:grpSpPr>
              <p:sp>
                <p:nvSpPr>
                  <p:cNvPr id="43" name="Rectangle 42"/>
                  <p:cNvSpPr/>
                  <p:nvPr/>
                </p:nvSpPr>
                <p:spPr>
                  <a:xfrm>
                    <a:off x="109998" y="812781"/>
                    <a:ext cx="972820" cy="245110"/>
                  </a:xfrm>
                  <a:prstGeom prst="rect">
                    <a:avLst/>
                  </a:prstGeom>
                  <a:solidFill>
                    <a:srgbClr val="FFFFFF"/>
                  </a:solidFill>
                  <a:ln w="9525">
                    <a:solidFill>
                      <a:srgbClr val="000000"/>
                    </a:solidFill>
                    <a:prstDash val="dash"/>
                    <a:miter lim="800000"/>
                    <a:headEnd/>
                    <a:tailEnd/>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ZA" sz="1100" b="1">
                        <a:effectLst/>
                        <a:latin typeface="Calibri"/>
                        <a:ea typeface="Calibri"/>
                        <a:cs typeface="Times New Roman"/>
                      </a:rPr>
                      <a:t>Health: 27%</a:t>
                    </a:r>
                    <a:endParaRPr lang="en-GB" sz="1100">
                      <a:effectLst/>
                      <a:latin typeface="Calibri"/>
                      <a:ea typeface="Calibri"/>
                      <a:cs typeface="Times New Roman"/>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176561"/>
                    <a:ext cx="1176867" cy="1058333"/>
                  </a:xfrm>
                  <a:prstGeom prst="rect">
                    <a:avLst/>
                  </a:prstGeom>
                </p:spPr>
              </p:pic>
            </p:grpSp>
            <p:sp>
              <p:nvSpPr>
                <p:cNvPr id="42" name="Text Box 2"/>
                <p:cNvSpPr txBox="1">
                  <a:spLocks noChangeArrowheads="1"/>
                </p:cNvSpPr>
                <p:nvPr/>
              </p:nvSpPr>
              <p:spPr bwMode="auto">
                <a:xfrm>
                  <a:off x="0" y="1413943"/>
                  <a:ext cx="1625600" cy="812800"/>
                </a:xfrm>
                <a:prstGeom prst="rect">
                  <a:avLst/>
                </a:prstGeom>
                <a:solidFill>
                  <a:srgbClr val="FFFFFF"/>
                </a:solidFill>
                <a:ln w="9525">
                  <a:solidFill>
                    <a:srgbClr val="C00000"/>
                  </a:solidFill>
                  <a:prstDash val="sysDash"/>
                  <a:miter lim="800000"/>
                  <a:headEnd/>
                  <a:tailEnd/>
                </a:ln>
              </p:spPr>
              <p:txBody>
                <a:bodyPr rot="0" vert="horz" wrap="square" lIns="91440" tIns="45720" rIns="91440" bIns="45720" anchor="t" anchorCtr="0">
                  <a:spAutoFit/>
                </a:bodyPr>
                <a:lstStyle/>
                <a:p>
                  <a:pPr marL="0" marR="0">
                    <a:lnSpc>
                      <a:spcPct val="115000"/>
                    </a:lnSpc>
                    <a:spcBef>
                      <a:spcPts val="0"/>
                    </a:spcBef>
                    <a:spcAft>
                      <a:spcPts val="1000"/>
                    </a:spcAft>
                  </a:pPr>
                  <a:r>
                    <a:rPr lang="en-ZA" sz="1100">
                      <a:solidFill>
                        <a:srgbClr val="404040"/>
                      </a:solidFill>
                      <a:effectLst/>
                      <a:latin typeface="Calibri"/>
                      <a:ea typeface="Calibri"/>
                      <a:cs typeface="Times New Roman"/>
                    </a:rPr>
                    <a:t>Risk Adjustment: 75% </a:t>
                  </a:r>
                  <a:br>
                    <a:rPr lang="en-ZA" sz="1100">
                      <a:solidFill>
                        <a:srgbClr val="404040"/>
                      </a:solidFill>
                      <a:effectLst/>
                      <a:latin typeface="Calibri"/>
                      <a:ea typeface="Calibri"/>
                      <a:cs typeface="Times New Roman"/>
                    </a:rPr>
                  </a:br>
                  <a:r>
                    <a:rPr lang="en-ZA" sz="1100">
                      <a:solidFill>
                        <a:srgbClr val="404040"/>
                      </a:solidFill>
                      <a:effectLst/>
                      <a:latin typeface="Calibri"/>
                      <a:ea typeface="Calibri"/>
                      <a:cs typeface="Times New Roman"/>
                    </a:rPr>
                    <a:t>Hospital: 20%</a:t>
                  </a:r>
                  <a:br>
                    <a:rPr lang="en-ZA" sz="1100">
                      <a:solidFill>
                        <a:srgbClr val="404040"/>
                      </a:solidFill>
                      <a:effectLst/>
                      <a:latin typeface="Calibri"/>
                      <a:ea typeface="Calibri"/>
                      <a:cs typeface="Times New Roman"/>
                    </a:rPr>
                  </a:br>
                  <a:r>
                    <a:rPr lang="en-ZA" sz="1100">
                      <a:solidFill>
                        <a:srgbClr val="404040"/>
                      </a:solidFill>
                      <a:effectLst/>
                      <a:latin typeface="Calibri"/>
                      <a:ea typeface="Calibri"/>
                      <a:cs typeface="Times New Roman"/>
                    </a:rPr>
                    <a:t>Primary Health Care: 5%  </a:t>
                  </a:r>
                  <a:endParaRPr lang="en-GB" sz="1100">
                    <a:effectLst/>
                    <a:latin typeface="Calibri"/>
                    <a:ea typeface="Calibri"/>
                    <a:cs typeface="Times New Roman"/>
                  </a:endParaRPr>
                </a:p>
              </p:txBody>
            </p:sp>
          </p:grpSp>
          <p:grpSp>
            <p:nvGrpSpPr>
              <p:cNvPr id="16" name="Group 15"/>
              <p:cNvGrpSpPr/>
              <p:nvPr/>
            </p:nvGrpSpPr>
            <p:grpSpPr>
              <a:xfrm>
                <a:off x="3530762" y="-42356"/>
                <a:ext cx="1422400" cy="2319887"/>
                <a:chOff x="162" y="-67756"/>
                <a:chExt cx="1422400" cy="2319887"/>
              </a:xfrm>
            </p:grpSpPr>
            <p:grpSp>
              <p:nvGrpSpPr>
                <p:cNvPr id="37" name="Group 36"/>
                <p:cNvGrpSpPr/>
                <p:nvPr/>
              </p:nvGrpSpPr>
              <p:grpSpPr>
                <a:xfrm>
                  <a:off x="152400" y="-67756"/>
                  <a:ext cx="1159510" cy="1286956"/>
                  <a:chOff x="0" y="-84689"/>
                  <a:chExt cx="1159933" cy="1286956"/>
                </a:xfrm>
              </p:grpSpPr>
              <p:sp>
                <p:nvSpPr>
                  <p:cNvPr id="39" name="Rectangle 38"/>
                  <p:cNvSpPr/>
                  <p:nvPr/>
                </p:nvSpPr>
                <p:spPr>
                  <a:xfrm>
                    <a:off x="59244" y="-84689"/>
                    <a:ext cx="973667" cy="245533"/>
                  </a:xfrm>
                  <a:prstGeom prst="rect">
                    <a:avLst/>
                  </a:prstGeom>
                  <a:solidFill>
                    <a:srgbClr val="FFFFFF"/>
                  </a:solidFill>
                  <a:ln w="9525">
                    <a:solidFill>
                      <a:srgbClr val="000000"/>
                    </a:solidFill>
                    <a:prstDash val="dash"/>
                    <a:miter lim="800000"/>
                    <a:headEnd/>
                    <a:tailEnd/>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ZA" sz="1100" b="1">
                        <a:effectLst/>
                        <a:latin typeface="Calibri"/>
                        <a:ea typeface="Calibri"/>
                        <a:cs typeface="Times New Roman"/>
                      </a:rPr>
                      <a:t>Basic: 16%</a:t>
                    </a:r>
                    <a:endParaRPr lang="en-GB" sz="1100">
                      <a:effectLst/>
                      <a:latin typeface="Calibri"/>
                      <a:ea typeface="Calibri"/>
                      <a:cs typeface="Times New Roman"/>
                    </a:endParaRPr>
                  </a:p>
                </p:txBody>
              </p:sp>
              <p:pic>
                <p:nvPicPr>
                  <p:cNvPr id="40" name="Picture 3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87867"/>
                    <a:ext cx="1159933" cy="914400"/>
                  </a:xfrm>
                  <a:prstGeom prst="rect">
                    <a:avLst/>
                  </a:prstGeom>
                </p:spPr>
              </p:pic>
            </p:grpSp>
            <p:sp>
              <p:nvSpPr>
                <p:cNvPr id="38" name="Text Box 2"/>
                <p:cNvSpPr txBox="1">
                  <a:spLocks noChangeArrowheads="1"/>
                </p:cNvSpPr>
                <p:nvPr/>
              </p:nvSpPr>
              <p:spPr bwMode="auto">
                <a:xfrm>
                  <a:off x="162" y="1439754"/>
                  <a:ext cx="1422400" cy="812377"/>
                </a:xfrm>
                <a:prstGeom prst="rect">
                  <a:avLst/>
                </a:prstGeom>
                <a:solidFill>
                  <a:srgbClr val="FFFFFF"/>
                </a:solidFill>
                <a:ln w="9525">
                  <a:solidFill>
                    <a:srgbClr val="C00000"/>
                  </a:solidFill>
                  <a:prstDash val="sysDash"/>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ZA" sz="1100">
                      <a:solidFill>
                        <a:srgbClr val="404040"/>
                      </a:solidFill>
                      <a:effectLst/>
                      <a:latin typeface="Calibri"/>
                      <a:ea typeface="Calibri"/>
                      <a:cs typeface="Times New Roman"/>
                    </a:rPr>
                    <a:t>Mid-year population estimates </a:t>
                  </a:r>
                  <a:endParaRPr lang="en-GB" sz="1100">
                    <a:effectLst/>
                    <a:latin typeface="Calibri"/>
                    <a:ea typeface="Calibri"/>
                    <a:cs typeface="Times New Roman"/>
                  </a:endParaRPr>
                </a:p>
              </p:txBody>
            </p:sp>
          </p:grpSp>
          <p:grpSp>
            <p:nvGrpSpPr>
              <p:cNvPr id="17" name="Group 16"/>
              <p:cNvGrpSpPr/>
              <p:nvPr/>
            </p:nvGrpSpPr>
            <p:grpSpPr>
              <a:xfrm>
                <a:off x="5080000" y="-28440"/>
                <a:ext cx="1286933" cy="2305335"/>
                <a:chOff x="0" y="-53840"/>
                <a:chExt cx="1286933" cy="2305335"/>
              </a:xfrm>
            </p:grpSpPr>
            <p:grpSp>
              <p:nvGrpSpPr>
                <p:cNvPr id="33" name="Group 32"/>
                <p:cNvGrpSpPr/>
                <p:nvPr/>
              </p:nvGrpSpPr>
              <p:grpSpPr>
                <a:xfrm>
                  <a:off x="0" y="-53840"/>
                  <a:ext cx="1286933" cy="1248343"/>
                  <a:chOff x="59266" y="-125290"/>
                  <a:chExt cx="1286934" cy="1320297"/>
                </a:xfrm>
              </p:grpSpPr>
              <p:sp>
                <p:nvSpPr>
                  <p:cNvPr id="35" name="Rectangle 34"/>
                  <p:cNvSpPr/>
                  <p:nvPr/>
                </p:nvSpPr>
                <p:spPr>
                  <a:xfrm>
                    <a:off x="76200" y="-125290"/>
                    <a:ext cx="1270000" cy="262890"/>
                  </a:xfrm>
                  <a:prstGeom prst="rect">
                    <a:avLst/>
                  </a:prstGeom>
                  <a:solidFill>
                    <a:srgbClr val="FFFFFF"/>
                  </a:solidFill>
                  <a:ln w="9525">
                    <a:solidFill>
                      <a:srgbClr val="000000"/>
                    </a:solidFill>
                    <a:prstDash val="dash"/>
                    <a:miter lim="800000"/>
                    <a:headEnd/>
                    <a:tailEnd/>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ZA" sz="1100" b="1">
                        <a:effectLst/>
                        <a:latin typeface="Calibri"/>
                        <a:ea typeface="Calibri"/>
                        <a:cs typeface="Times New Roman"/>
                      </a:rPr>
                      <a:t>Institution: 5%</a:t>
                    </a:r>
                    <a:endParaRPr lang="en-GB" sz="1100">
                      <a:effectLst/>
                      <a:latin typeface="Calibri"/>
                      <a:ea typeface="Calibri"/>
                      <a:cs typeface="Times New Roman"/>
                    </a:endParaRPr>
                  </a:p>
                </p:txBody>
              </p:sp>
              <p:pic>
                <p:nvPicPr>
                  <p:cNvPr id="36" name="Picture 3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9266" y="289074"/>
                    <a:ext cx="1270000" cy="905933"/>
                  </a:xfrm>
                  <a:prstGeom prst="rect">
                    <a:avLst/>
                  </a:prstGeom>
                </p:spPr>
              </p:pic>
            </p:grpSp>
            <p:sp>
              <p:nvSpPr>
                <p:cNvPr id="34" name="Text Box 2"/>
                <p:cNvSpPr txBox="1">
                  <a:spLocks noChangeArrowheads="1"/>
                </p:cNvSpPr>
                <p:nvPr/>
              </p:nvSpPr>
              <p:spPr bwMode="auto">
                <a:xfrm>
                  <a:off x="16934" y="1439330"/>
                  <a:ext cx="1253067" cy="812165"/>
                </a:xfrm>
                <a:prstGeom prst="rect">
                  <a:avLst/>
                </a:prstGeom>
                <a:solidFill>
                  <a:srgbClr val="FFFFFF"/>
                </a:solidFill>
                <a:ln w="9525">
                  <a:solidFill>
                    <a:srgbClr val="C00000"/>
                  </a:solidFill>
                  <a:prstDash val="sysDash"/>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ZA" sz="1100" dirty="0">
                      <a:solidFill>
                        <a:srgbClr val="404040"/>
                      </a:solidFill>
                      <a:effectLst/>
                      <a:latin typeface="Calibri"/>
                      <a:ea typeface="Calibri"/>
                      <a:cs typeface="Times New Roman"/>
                    </a:rPr>
                    <a:t>Equally divided among provinces</a:t>
                  </a:r>
                  <a:endParaRPr lang="en-GB" sz="1100" dirty="0">
                    <a:effectLst/>
                    <a:latin typeface="Calibri"/>
                    <a:ea typeface="Calibri"/>
                    <a:cs typeface="Times New Roman"/>
                  </a:endParaRPr>
                </a:p>
                <a:p>
                  <a:pPr marL="0" marR="0">
                    <a:lnSpc>
                      <a:spcPct val="115000"/>
                    </a:lnSpc>
                    <a:spcBef>
                      <a:spcPts val="0"/>
                    </a:spcBef>
                    <a:spcAft>
                      <a:spcPts val="1000"/>
                    </a:spcAft>
                  </a:pPr>
                  <a:r>
                    <a:rPr lang="en-ZA" sz="1100" dirty="0">
                      <a:solidFill>
                        <a:srgbClr val="404040"/>
                      </a:solidFill>
                      <a:effectLst/>
                      <a:latin typeface="Calibri"/>
                      <a:ea typeface="Calibri"/>
                      <a:cs typeface="Times New Roman"/>
                    </a:rPr>
                    <a:t> </a:t>
                  </a:r>
                  <a:endParaRPr lang="en-GB" sz="1100" dirty="0">
                    <a:effectLst/>
                    <a:latin typeface="Calibri"/>
                    <a:ea typeface="Calibri"/>
                    <a:cs typeface="Times New Roman"/>
                  </a:endParaRPr>
                </a:p>
              </p:txBody>
            </p:sp>
          </p:grpSp>
          <p:grpSp>
            <p:nvGrpSpPr>
              <p:cNvPr id="18" name="Group 17"/>
              <p:cNvGrpSpPr/>
              <p:nvPr/>
            </p:nvGrpSpPr>
            <p:grpSpPr>
              <a:xfrm>
                <a:off x="6433779" y="-28430"/>
                <a:ext cx="1473860" cy="2304567"/>
                <a:chOff x="-888" y="-45363"/>
                <a:chExt cx="1473860" cy="2304567"/>
              </a:xfrm>
            </p:grpSpPr>
            <p:grpSp>
              <p:nvGrpSpPr>
                <p:cNvPr id="29" name="Group 28"/>
                <p:cNvGrpSpPr/>
                <p:nvPr/>
              </p:nvGrpSpPr>
              <p:grpSpPr>
                <a:xfrm>
                  <a:off x="220133" y="-45363"/>
                  <a:ext cx="948267" cy="1442364"/>
                  <a:chOff x="0" y="39303"/>
                  <a:chExt cx="1083310" cy="1442364"/>
                </a:xfrm>
              </p:grpSpPr>
              <p:sp>
                <p:nvSpPr>
                  <p:cNvPr id="31" name="Rectangle 30"/>
                  <p:cNvSpPr/>
                  <p:nvPr/>
                </p:nvSpPr>
                <p:spPr>
                  <a:xfrm>
                    <a:off x="0" y="39303"/>
                    <a:ext cx="1083310" cy="244367"/>
                  </a:xfrm>
                  <a:prstGeom prst="rect">
                    <a:avLst/>
                  </a:prstGeom>
                  <a:solidFill>
                    <a:srgbClr val="FFFFFF"/>
                  </a:solidFill>
                  <a:ln w="9525">
                    <a:solidFill>
                      <a:srgbClr val="000000"/>
                    </a:solidFill>
                    <a:prstDash val="dash"/>
                    <a:miter lim="800000"/>
                    <a:headEnd/>
                    <a:tailEnd/>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b="1">
                        <a:effectLst/>
                        <a:latin typeface="Calibri"/>
                        <a:ea typeface="Calibri"/>
                        <a:cs typeface="Times New Roman"/>
                      </a:rPr>
                      <a:t>Poverty: 3% </a:t>
                    </a:r>
                    <a:endParaRPr lang="en-GB" sz="1100">
                      <a:effectLst/>
                      <a:latin typeface="Calibri"/>
                      <a:ea typeface="Calibri"/>
                      <a:cs typeface="Times New Roman"/>
                    </a:endParaRPr>
                  </a:p>
                  <a:p>
                    <a:pPr marL="0" marR="0" algn="ctr">
                      <a:lnSpc>
                        <a:spcPct val="115000"/>
                      </a:lnSpc>
                      <a:spcBef>
                        <a:spcPts val="0"/>
                      </a:spcBef>
                      <a:spcAft>
                        <a:spcPts val="1000"/>
                      </a:spcAft>
                    </a:pPr>
                    <a:r>
                      <a:rPr lang="en-US" sz="1100">
                        <a:effectLst/>
                        <a:latin typeface="Calibri"/>
                        <a:ea typeface="Calibri"/>
                        <a:cs typeface="Times New Roman"/>
                      </a:rPr>
                      <a:t> </a:t>
                    </a:r>
                    <a:endParaRPr lang="en-GB" sz="1100">
                      <a:effectLst/>
                      <a:latin typeface="Calibri"/>
                      <a:ea typeface="Calibri"/>
                      <a:cs typeface="Times New Roman"/>
                    </a:endParaRPr>
                  </a:p>
                </p:txBody>
              </p:sp>
              <p:pic>
                <p:nvPicPr>
                  <p:cNvPr id="32" name="Picture 3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6199" y="406401"/>
                    <a:ext cx="948267" cy="1075266"/>
                  </a:xfrm>
                  <a:prstGeom prst="rect">
                    <a:avLst/>
                  </a:prstGeom>
                </p:spPr>
              </p:pic>
            </p:grpSp>
            <p:sp>
              <p:nvSpPr>
                <p:cNvPr id="30" name="Text Box 2"/>
                <p:cNvSpPr txBox="1">
                  <a:spLocks noChangeArrowheads="1"/>
                </p:cNvSpPr>
                <p:nvPr/>
              </p:nvSpPr>
              <p:spPr bwMode="auto">
                <a:xfrm>
                  <a:off x="-888" y="1447879"/>
                  <a:ext cx="1473860" cy="811325"/>
                </a:xfrm>
                <a:prstGeom prst="rect">
                  <a:avLst/>
                </a:prstGeom>
                <a:solidFill>
                  <a:srgbClr val="FFFFFF"/>
                </a:solidFill>
                <a:ln w="9525">
                  <a:solidFill>
                    <a:srgbClr val="C00000"/>
                  </a:solidFill>
                  <a:prstDash val="sysDash"/>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ZA" sz="1100" dirty="0">
                      <a:solidFill>
                        <a:srgbClr val="404040"/>
                      </a:solidFill>
                      <a:effectLst/>
                      <a:latin typeface="Calibri"/>
                      <a:ea typeface="Calibri"/>
                      <a:cs typeface="Times New Roman"/>
                    </a:rPr>
                    <a:t>Poor population:  bottom 40% of 2010/11 IES &amp; Midyear </a:t>
                  </a:r>
                  <a:r>
                    <a:rPr lang="en-ZA" sz="1100" dirty="0" smtClean="0">
                      <a:solidFill>
                        <a:srgbClr val="404040"/>
                      </a:solidFill>
                      <a:effectLst/>
                      <a:latin typeface="Calibri"/>
                      <a:ea typeface="Calibri"/>
                      <a:cs typeface="Times New Roman"/>
                    </a:rPr>
                    <a:t>population</a:t>
                  </a:r>
                  <a:r>
                    <a:rPr lang="en-ZA" sz="1100" dirty="0">
                      <a:solidFill>
                        <a:srgbClr val="404040"/>
                      </a:solidFill>
                      <a:effectLst/>
                      <a:latin typeface="Calibri"/>
                      <a:ea typeface="Calibri"/>
                      <a:cs typeface="Times New Roman"/>
                    </a:rPr>
                    <a:t> </a:t>
                  </a:r>
                  <a:endParaRPr lang="en-GB" sz="1100" dirty="0">
                    <a:effectLst/>
                    <a:latin typeface="Calibri"/>
                    <a:ea typeface="Calibri"/>
                    <a:cs typeface="Times New Roman"/>
                  </a:endParaRPr>
                </a:p>
              </p:txBody>
            </p:sp>
          </p:grpSp>
          <p:grpSp>
            <p:nvGrpSpPr>
              <p:cNvPr id="19" name="Group 18"/>
              <p:cNvGrpSpPr/>
              <p:nvPr/>
            </p:nvGrpSpPr>
            <p:grpSpPr>
              <a:xfrm>
                <a:off x="7966923" y="-42445"/>
                <a:ext cx="1252855" cy="2319328"/>
                <a:chOff x="-211" y="-67845"/>
                <a:chExt cx="1252855" cy="2319328"/>
              </a:xfrm>
            </p:grpSpPr>
            <p:grpSp>
              <p:nvGrpSpPr>
                <p:cNvPr id="25" name="Group 24"/>
                <p:cNvGrpSpPr/>
                <p:nvPr/>
              </p:nvGrpSpPr>
              <p:grpSpPr>
                <a:xfrm>
                  <a:off x="84666" y="-67845"/>
                  <a:ext cx="1117600" cy="1288219"/>
                  <a:chOff x="0" y="32580"/>
                  <a:chExt cx="1117600" cy="1288219"/>
                </a:xfrm>
              </p:grpSpPr>
              <p:pic>
                <p:nvPicPr>
                  <p:cNvPr id="27" name="Picture 2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0" y="390242"/>
                    <a:ext cx="1117600" cy="930557"/>
                  </a:xfrm>
                  <a:prstGeom prst="rect">
                    <a:avLst/>
                  </a:prstGeom>
                </p:spPr>
              </p:pic>
              <p:sp>
                <p:nvSpPr>
                  <p:cNvPr id="28" name="Rectangle 27"/>
                  <p:cNvSpPr/>
                  <p:nvPr/>
                </p:nvSpPr>
                <p:spPr>
                  <a:xfrm>
                    <a:off x="0" y="32580"/>
                    <a:ext cx="1083310" cy="244475"/>
                  </a:xfrm>
                  <a:prstGeom prst="rect">
                    <a:avLst/>
                  </a:prstGeom>
                  <a:solidFill>
                    <a:srgbClr val="FFFFFF"/>
                  </a:solidFill>
                  <a:ln w="9525">
                    <a:solidFill>
                      <a:srgbClr val="000000"/>
                    </a:solidFill>
                    <a:prstDash val="dash"/>
                    <a:miter lim="800000"/>
                    <a:headEnd/>
                    <a:tailEnd/>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b="1">
                        <a:effectLst/>
                        <a:latin typeface="Calibri"/>
                        <a:ea typeface="Calibri"/>
                        <a:cs typeface="Times New Roman"/>
                      </a:rPr>
                      <a:t>Economic: 1% </a:t>
                    </a:r>
                    <a:endParaRPr lang="en-GB" sz="1100">
                      <a:effectLst/>
                      <a:latin typeface="Calibri"/>
                      <a:ea typeface="Calibri"/>
                      <a:cs typeface="Times New Roman"/>
                    </a:endParaRPr>
                  </a:p>
                  <a:p>
                    <a:pPr marL="0" marR="0" algn="ctr">
                      <a:lnSpc>
                        <a:spcPct val="115000"/>
                      </a:lnSpc>
                      <a:spcBef>
                        <a:spcPts val="0"/>
                      </a:spcBef>
                      <a:spcAft>
                        <a:spcPts val="1000"/>
                      </a:spcAft>
                    </a:pPr>
                    <a:r>
                      <a:rPr lang="en-US" sz="1100">
                        <a:effectLst/>
                        <a:latin typeface="Calibri"/>
                        <a:ea typeface="Calibri"/>
                        <a:cs typeface="Times New Roman"/>
                      </a:rPr>
                      <a:t> </a:t>
                    </a:r>
                    <a:endParaRPr lang="en-GB" sz="1100">
                      <a:effectLst/>
                      <a:latin typeface="Calibri"/>
                      <a:ea typeface="Calibri"/>
                      <a:cs typeface="Times New Roman"/>
                    </a:endParaRPr>
                  </a:p>
                </p:txBody>
              </p:sp>
            </p:grpSp>
            <p:sp>
              <p:nvSpPr>
                <p:cNvPr id="26" name="Text Box 2"/>
                <p:cNvSpPr txBox="1">
                  <a:spLocks noChangeArrowheads="1"/>
                </p:cNvSpPr>
                <p:nvPr/>
              </p:nvSpPr>
              <p:spPr bwMode="auto">
                <a:xfrm>
                  <a:off x="-211" y="1439318"/>
                  <a:ext cx="1252855" cy="812165"/>
                </a:xfrm>
                <a:prstGeom prst="rect">
                  <a:avLst/>
                </a:prstGeom>
                <a:solidFill>
                  <a:srgbClr val="FFFFFF"/>
                </a:solidFill>
                <a:ln w="9525">
                  <a:solidFill>
                    <a:srgbClr val="C00000"/>
                  </a:solidFill>
                  <a:prstDash val="sysDash"/>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ZA" sz="1100">
                      <a:solidFill>
                        <a:srgbClr val="404040"/>
                      </a:solidFill>
                      <a:effectLst/>
                      <a:latin typeface="Calibri"/>
                      <a:ea typeface="Calibri"/>
                      <a:cs typeface="Times New Roman"/>
                    </a:rPr>
                    <a:t>Regional GDP across provinces</a:t>
                  </a:r>
                  <a:endParaRPr lang="en-GB" sz="1100">
                    <a:effectLst/>
                    <a:latin typeface="Calibri"/>
                    <a:ea typeface="Calibri"/>
                    <a:cs typeface="Times New Roman"/>
                  </a:endParaRPr>
                </a:p>
                <a:p>
                  <a:pPr marL="0" marR="0">
                    <a:lnSpc>
                      <a:spcPct val="115000"/>
                    </a:lnSpc>
                    <a:spcBef>
                      <a:spcPts val="0"/>
                    </a:spcBef>
                    <a:spcAft>
                      <a:spcPts val="1000"/>
                    </a:spcAft>
                  </a:pPr>
                  <a:r>
                    <a:rPr lang="en-ZA" sz="1100">
                      <a:solidFill>
                        <a:srgbClr val="404040"/>
                      </a:solidFill>
                      <a:effectLst/>
                      <a:latin typeface="Calibri"/>
                      <a:ea typeface="Calibri"/>
                      <a:cs typeface="Times New Roman"/>
                    </a:rPr>
                    <a:t> </a:t>
                  </a:r>
                  <a:endParaRPr lang="en-GB" sz="1100">
                    <a:effectLst/>
                    <a:latin typeface="Calibri"/>
                    <a:ea typeface="Calibri"/>
                    <a:cs typeface="Times New Roman"/>
                  </a:endParaRPr>
                </a:p>
              </p:txBody>
            </p:sp>
          </p:grpSp>
          <p:grpSp>
            <p:nvGrpSpPr>
              <p:cNvPr id="20" name="Group 19"/>
              <p:cNvGrpSpPr/>
              <p:nvPr/>
            </p:nvGrpSpPr>
            <p:grpSpPr>
              <a:xfrm>
                <a:off x="0" y="0"/>
                <a:ext cx="1659255" cy="2276373"/>
                <a:chOff x="0" y="0"/>
                <a:chExt cx="1659255" cy="2276373"/>
              </a:xfrm>
            </p:grpSpPr>
            <p:grpSp>
              <p:nvGrpSpPr>
                <p:cNvPr id="21" name="Group 20"/>
                <p:cNvGrpSpPr/>
                <p:nvPr/>
              </p:nvGrpSpPr>
              <p:grpSpPr>
                <a:xfrm>
                  <a:off x="76200" y="0"/>
                  <a:ext cx="1583055" cy="1330151"/>
                  <a:chOff x="237068" y="-175612"/>
                  <a:chExt cx="1413798" cy="1665500"/>
                </a:xfrm>
              </p:grpSpPr>
              <p:pic>
                <p:nvPicPr>
                  <p:cNvPr id="23" name="Picture 2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37068" y="177767"/>
                    <a:ext cx="1413798" cy="1312121"/>
                  </a:xfrm>
                  <a:prstGeom prst="rect">
                    <a:avLst/>
                  </a:prstGeom>
                </p:spPr>
              </p:pic>
              <p:sp>
                <p:nvSpPr>
                  <p:cNvPr id="24" name="Rectangle 23"/>
                  <p:cNvSpPr/>
                  <p:nvPr/>
                </p:nvSpPr>
                <p:spPr>
                  <a:xfrm>
                    <a:off x="397691" y="-175612"/>
                    <a:ext cx="1185122" cy="329610"/>
                  </a:xfrm>
                  <a:prstGeom prst="rect">
                    <a:avLst/>
                  </a:prstGeom>
                  <a:solidFill>
                    <a:srgbClr val="FFFFFF"/>
                  </a:solidFill>
                  <a:ln w="9525">
                    <a:solidFill>
                      <a:srgbClr val="000000"/>
                    </a:solidFill>
                    <a:prstDash val="dash"/>
                    <a:miter lim="800000"/>
                    <a:headEnd/>
                    <a:tailEnd/>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ZA" sz="1100" b="1">
                        <a:effectLst/>
                        <a:latin typeface="Calibri"/>
                        <a:ea typeface="Calibri"/>
                        <a:cs typeface="Times New Roman"/>
                      </a:rPr>
                      <a:t>Education: 48%</a:t>
                    </a:r>
                    <a:endParaRPr lang="en-GB" sz="1100">
                      <a:effectLst/>
                      <a:latin typeface="Calibri"/>
                      <a:ea typeface="Calibri"/>
                      <a:cs typeface="Times New Roman"/>
                    </a:endParaRPr>
                  </a:p>
                </p:txBody>
              </p:sp>
            </p:grpSp>
            <p:sp>
              <p:nvSpPr>
                <p:cNvPr id="22" name="Text Box 2"/>
                <p:cNvSpPr txBox="1">
                  <a:spLocks noChangeArrowheads="1"/>
                </p:cNvSpPr>
                <p:nvPr/>
              </p:nvSpPr>
              <p:spPr bwMode="auto">
                <a:xfrm>
                  <a:off x="0" y="1464208"/>
                  <a:ext cx="1583055" cy="812165"/>
                </a:xfrm>
                <a:prstGeom prst="rect">
                  <a:avLst/>
                </a:prstGeom>
                <a:solidFill>
                  <a:srgbClr val="FFFFFF"/>
                </a:solidFill>
                <a:ln w="9525">
                  <a:solidFill>
                    <a:srgbClr val="C00000"/>
                  </a:solidFill>
                  <a:prstDash val="sysDash"/>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ZA" sz="1100">
                      <a:solidFill>
                        <a:srgbClr val="404040"/>
                      </a:solidFill>
                      <a:effectLst/>
                      <a:latin typeface="Calibri"/>
                      <a:ea typeface="Calibri"/>
                      <a:cs typeface="Times New Roman"/>
                    </a:rPr>
                    <a:t>Census 2011: school-age population (ages 5-17)</a:t>
                  </a:r>
                  <a:endParaRPr lang="en-GB" sz="1100">
                    <a:effectLst/>
                    <a:latin typeface="Calibri"/>
                    <a:ea typeface="Calibri"/>
                    <a:cs typeface="Times New Roman"/>
                  </a:endParaRPr>
                </a:p>
                <a:p>
                  <a:pPr marL="0" marR="0">
                    <a:lnSpc>
                      <a:spcPct val="115000"/>
                    </a:lnSpc>
                    <a:spcBef>
                      <a:spcPts val="0"/>
                    </a:spcBef>
                    <a:spcAft>
                      <a:spcPts val="0"/>
                    </a:spcAft>
                  </a:pPr>
                  <a:r>
                    <a:rPr lang="en-ZA" sz="1100">
                      <a:solidFill>
                        <a:srgbClr val="404040"/>
                      </a:solidFill>
                      <a:effectLst/>
                      <a:latin typeface="Calibri"/>
                      <a:ea typeface="Calibri"/>
                      <a:cs typeface="Times New Roman"/>
                    </a:rPr>
                    <a:t>School Enrolment </a:t>
                  </a:r>
                  <a:endParaRPr lang="en-GB" sz="1100">
                    <a:effectLst/>
                    <a:latin typeface="Calibri"/>
                    <a:ea typeface="Calibri"/>
                    <a:cs typeface="Times New Roman"/>
                  </a:endParaRPr>
                </a:p>
              </p:txBody>
            </p:sp>
          </p:grpSp>
        </p:grpSp>
        <p:sp>
          <p:nvSpPr>
            <p:cNvPr id="9" name="Text Box 2"/>
            <p:cNvSpPr txBox="1">
              <a:spLocks noChangeArrowheads="1"/>
            </p:cNvSpPr>
            <p:nvPr/>
          </p:nvSpPr>
          <p:spPr bwMode="auto">
            <a:xfrm>
              <a:off x="0" y="2463800"/>
              <a:ext cx="1582420" cy="990600"/>
            </a:xfrm>
            <a:prstGeom prst="rect">
              <a:avLst/>
            </a:prstGeom>
            <a:solidFill>
              <a:srgbClr val="FFFFFF"/>
            </a:solidFill>
            <a:ln w="6350">
              <a:solidFill>
                <a:schemeClr val="tx1">
                  <a:lumMod val="65000"/>
                  <a:lumOff val="35000"/>
                </a:schemeClr>
              </a:solidFill>
              <a:prstDash val="solid"/>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ZA" sz="1100" b="1" dirty="0" smtClean="0">
                  <a:solidFill>
                    <a:srgbClr val="00B050"/>
                  </a:solidFill>
                  <a:effectLst/>
                  <a:latin typeface="Calibri"/>
                  <a:ea typeface="Calibri"/>
                  <a:cs typeface="Times New Roman"/>
                </a:rPr>
                <a:t>Increase: </a:t>
              </a:r>
              <a:r>
                <a:rPr lang="en-ZA" sz="1000" b="1" dirty="0">
                  <a:solidFill>
                    <a:srgbClr val="00B050"/>
                  </a:solidFill>
                  <a:effectLst/>
                  <a:latin typeface="Calibri"/>
                  <a:ea typeface="Calibri"/>
                  <a:cs typeface="Times New Roman"/>
                </a:rPr>
                <a:t>GT (0.13), MPU (0.02)</a:t>
              </a:r>
              <a:endParaRPr lang="en-GB" sz="1100" dirty="0">
                <a:effectLst/>
                <a:latin typeface="Calibri"/>
                <a:ea typeface="Calibri"/>
                <a:cs typeface="Times New Roman"/>
              </a:endParaRPr>
            </a:p>
            <a:p>
              <a:pPr marL="0" marR="0">
                <a:lnSpc>
                  <a:spcPct val="115000"/>
                </a:lnSpc>
                <a:spcBef>
                  <a:spcPts val="0"/>
                </a:spcBef>
                <a:spcAft>
                  <a:spcPts val="1000"/>
                </a:spcAft>
              </a:pPr>
              <a:r>
                <a:rPr lang="en-ZA" sz="1100" b="1" dirty="0" smtClean="0">
                  <a:solidFill>
                    <a:srgbClr val="C00000"/>
                  </a:solidFill>
                  <a:effectLst/>
                  <a:latin typeface="Calibri"/>
                  <a:ea typeface="Calibri"/>
                  <a:cs typeface="Times New Roman"/>
                </a:rPr>
                <a:t>Decrease</a:t>
              </a:r>
              <a:r>
                <a:rPr lang="en-ZA" sz="1000" b="1" dirty="0" smtClean="0">
                  <a:solidFill>
                    <a:srgbClr val="C00000"/>
                  </a:solidFill>
                  <a:effectLst/>
                  <a:latin typeface="Calibri"/>
                  <a:ea typeface="Calibri"/>
                  <a:cs typeface="Times New Roman"/>
                </a:rPr>
                <a:t>:  </a:t>
              </a:r>
              <a:r>
                <a:rPr lang="en-ZA" sz="1000" b="1" dirty="0">
                  <a:solidFill>
                    <a:srgbClr val="C00000"/>
                  </a:solidFill>
                  <a:effectLst/>
                  <a:latin typeface="Calibri"/>
                  <a:ea typeface="Calibri"/>
                  <a:cs typeface="Times New Roman"/>
                </a:rPr>
                <a:t>KZN (0.16), NC (0.01)</a:t>
              </a:r>
              <a:endParaRPr lang="en-GB" sz="1100" dirty="0">
                <a:effectLst/>
                <a:latin typeface="Calibri"/>
                <a:ea typeface="Calibri"/>
                <a:cs typeface="Times New Roman"/>
              </a:endParaRPr>
            </a:p>
          </p:txBody>
        </p:sp>
        <p:sp>
          <p:nvSpPr>
            <p:cNvPr id="10" name="Text Box 2"/>
            <p:cNvSpPr txBox="1">
              <a:spLocks noChangeArrowheads="1"/>
            </p:cNvSpPr>
            <p:nvPr/>
          </p:nvSpPr>
          <p:spPr bwMode="auto">
            <a:xfrm>
              <a:off x="3530600" y="2463800"/>
              <a:ext cx="1421765" cy="990600"/>
            </a:xfrm>
            <a:prstGeom prst="rect">
              <a:avLst/>
            </a:prstGeom>
            <a:solidFill>
              <a:srgbClr val="FFFFFF"/>
            </a:solidFill>
            <a:ln w="6350">
              <a:solidFill>
                <a:schemeClr val="tx1">
                  <a:lumMod val="65000"/>
                  <a:lumOff val="35000"/>
                </a:schemeClr>
              </a:solidFill>
              <a:prstDash val="solid"/>
              <a:miter lim="800000"/>
              <a:headEnd/>
              <a:tailEnd/>
            </a:ln>
          </p:spPr>
          <p:txBody>
            <a:bodyPr rot="0" vert="horz" wrap="square" lIns="91440" tIns="45720" rIns="91440" bIns="45720" anchor="t" anchorCtr="0">
              <a:noAutofit/>
            </a:bodyPr>
            <a:lstStyle/>
            <a:p>
              <a:pPr>
                <a:lnSpc>
                  <a:spcPct val="115000"/>
                </a:lnSpc>
                <a:spcAft>
                  <a:spcPts val="1000"/>
                </a:spcAft>
              </a:pPr>
              <a:r>
                <a:rPr lang="en-ZA" sz="1100" b="1" dirty="0">
                  <a:solidFill>
                    <a:srgbClr val="00B050"/>
                  </a:solidFill>
                  <a:latin typeface="Calibri"/>
                  <a:ea typeface="Calibri"/>
                  <a:cs typeface="Times New Roman"/>
                </a:rPr>
                <a:t>Increase : </a:t>
              </a:r>
              <a:r>
                <a:rPr lang="en-ZA" sz="1000" b="1" dirty="0">
                  <a:solidFill>
                    <a:srgbClr val="00B050"/>
                  </a:solidFill>
                  <a:effectLst/>
                  <a:latin typeface="Calibri"/>
                  <a:ea typeface="Calibri"/>
                  <a:cs typeface="Times New Roman"/>
                </a:rPr>
                <a:t>GT (0.1), KZN (0.06)</a:t>
              </a:r>
              <a:endParaRPr lang="en-GB" sz="1100" dirty="0">
                <a:effectLst/>
                <a:latin typeface="Calibri"/>
                <a:ea typeface="Calibri"/>
                <a:cs typeface="Times New Roman"/>
              </a:endParaRPr>
            </a:p>
            <a:p>
              <a:pPr>
                <a:lnSpc>
                  <a:spcPct val="115000"/>
                </a:lnSpc>
                <a:spcAft>
                  <a:spcPts val="1000"/>
                </a:spcAft>
              </a:pPr>
              <a:r>
                <a:rPr lang="en-ZA" sz="1000" b="1" dirty="0">
                  <a:solidFill>
                    <a:srgbClr val="C00000"/>
                  </a:solidFill>
                  <a:latin typeface="Calibri"/>
                  <a:ea typeface="Calibri"/>
                  <a:cs typeface="Times New Roman"/>
                </a:rPr>
                <a:t>Decrease : </a:t>
              </a:r>
              <a:r>
                <a:rPr lang="en-ZA" sz="1000" b="1" dirty="0">
                  <a:solidFill>
                    <a:srgbClr val="C00000"/>
                  </a:solidFill>
                  <a:effectLst/>
                  <a:latin typeface="Calibri"/>
                  <a:ea typeface="Calibri"/>
                  <a:cs typeface="Times New Roman"/>
                </a:rPr>
                <a:t>NC (0.04), NW (0.06)</a:t>
              </a:r>
              <a:endParaRPr lang="en-GB" sz="1100" dirty="0">
                <a:effectLst/>
                <a:latin typeface="Calibri"/>
                <a:ea typeface="Calibri"/>
                <a:cs typeface="Times New Roman"/>
              </a:endParaRPr>
            </a:p>
          </p:txBody>
        </p:sp>
        <p:sp>
          <p:nvSpPr>
            <p:cNvPr id="11" name="Text Box 2"/>
            <p:cNvSpPr txBox="1">
              <a:spLocks noChangeArrowheads="1"/>
            </p:cNvSpPr>
            <p:nvPr/>
          </p:nvSpPr>
          <p:spPr bwMode="auto">
            <a:xfrm>
              <a:off x="1794934" y="2463800"/>
              <a:ext cx="1624965" cy="990600"/>
            </a:xfrm>
            <a:prstGeom prst="rect">
              <a:avLst/>
            </a:prstGeom>
            <a:solidFill>
              <a:srgbClr val="FFFFFF"/>
            </a:solidFill>
            <a:ln w="6350">
              <a:solidFill>
                <a:schemeClr val="tx1">
                  <a:lumMod val="65000"/>
                  <a:lumOff val="35000"/>
                </a:schemeClr>
              </a:solidFill>
              <a:prstDash val="solid"/>
              <a:miter lim="800000"/>
              <a:headEnd/>
              <a:tailEnd/>
            </a:ln>
          </p:spPr>
          <p:txBody>
            <a:bodyPr rot="0" vert="horz" wrap="square" lIns="91440" tIns="45720" rIns="91440" bIns="45720" anchor="t" anchorCtr="0">
              <a:noAutofit/>
            </a:bodyPr>
            <a:lstStyle/>
            <a:p>
              <a:pPr>
                <a:lnSpc>
                  <a:spcPct val="115000"/>
                </a:lnSpc>
                <a:spcAft>
                  <a:spcPts val="1000"/>
                </a:spcAft>
              </a:pPr>
              <a:r>
                <a:rPr lang="en-ZA" sz="1100" b="1" dirty="0">
                  <a:solidFill>
                    <a:srgbClr val="00B050"/>
                  </a:solidFill>
                  <a:latin typeface="Calibri"/>
                  <a:ea typeface="Calibri"/>
                  <a:cs typeface="Times New Roman"/>
                </a:rPr>
                <a:t>Increase : </a:t>
              </a:r>
              <a:r>
                <a:rPr lang="en-ZA" sz="1000" b="1" dirty="0">
                  <a:solidFill>
                    <a:srgbClr val="00B050"/>
                  </a:solidFill>
                  <a:effectLst/>
                  <a:latin typeface="Calibri"/>
                  <a:ea typeface="Calibri"/>
                  <a:cs typeface="Times New Roman"/>
                </a:rPr>
                <a:t>EC (0.10), GT (0.2)</a:t>
              </a:r>
              <a:endParaRPr lang="en-GB" sz="1100" dirty="0">
                <a:effectLst/>
                <a:latin typeface="Calibri"/>
                <a:ea typeface="Calibri"/>
                <a:cs typeface="Times New Roman"/>
              </a:endParaRPr>
            </a:p>
            <a:p>
              <a:pPr>
                <a:lnSpc>
                  <a:spcPct val="115000"/>
                </a:lnSpc>
                <a:spcAft>
                  <a:spcPts val="1000"/>
                </a:spcAft>
              </a:pPr>
              <a:r>
                <a:rPr lang="en-ZA" sz="1100" b="1" dirty="0">
                  <a:solidFill>
                    <a:srgbClr val="C00000"/>
                  </a:solidFill>
                  <a:latin typeface="Calibri"/>
                  <a:ea typeface="Calibri"/>
                  <a:cs typeface="Times New Roman"/>
                </a:rPr>
                <a:t>Decrease </a:t>
              </a:r>
              <a:r>
                <a:rPr lang="en-ZA" sz="1000" b="1" dirty="0" smtClean="0">
                  <a:solidFill>
                    <a:srgbClr val="C00000"/>
                  </a:solidFill>
                  <a:effectLst/>
                  <a:latin typeface="Calibri"/>
                  <a:ea typeface="Calibri"/>
                  <a:cs typeface="Times New Roman"/>
                </a:rPr>
                <a:t>:  </a:t>
              </a:r>
              <a:r>
                <a:rPr lang="en-ZA" sz="1000" b="1" dirty="0">
                  <a:solidFill>
                    <a:srgbClr val="C00000"/>
                  </a:solidFill>
                  <a:effectLst/>
                  <a:latin typeface="Calibri"/>
                  <a:ea typeface="Calibri"/>
                  <a:cs typeface="Times New Roman"/>
                </a:rPr>
                <a:t>KZN (0.17), </a:t>
              </a:r>
              <a:r>
                <a:rPr lang="en-ZA" sz="1000" b="1" dirty="0" smtClean="0">
                  <a:solidFill>
                    <a:srgbClr val="C00000"/>
                  </a:solidFill>
                  <a:effectLst/>
                  <a:latin typeface="Calibri"/>
                  <a:ea typeface="Calibri"/>
                  <a:cs typeface="Times New Roman"/>
                </a:rPr>
                <a:t>FS (</a:t>
              </a:r>
              <a:r>
                <a:rPr lang="en-ZA" sz="1000" b="1" dirty="0">
                  <a:solidFill>
                    <a:srgbClr val="C00000"/>
                  </a:solidFill>
                  <a:effectLst/>
                  <a:latin typeface="Calibri"/>
                  <a:ea typeface="Calibri"/>
                  <a:cs typeface="Times New Roman"/>
                </a:rPr>
                <a:t>0.13)</a:t>
              </a:r>
              <a:endParaRPr lang="en-GB" sz="1100" dirty="0">
                <a:effectLst/>
                <a:latin typeface="Calibri"/>
                <a:ea typeface="Calibri"/>
                <a:cs typeface="Times New Roman"/>
              </a:endParaRPr>
            </a:p>
            <a:p>
              <a:pPr marL="0" marR="0">
                <a:lnSpc>
                  <a:spcPct val="115000"/>
                </a:lnSpc>
                <a:spcBef>
                  <a:spcPts val="0"/>
                </a:spcBef>
                <a:spcAft>
                  <a:spcPts val="1000"/>
                </a:spcAft>
              </a:pPr>
              <a:r>
                <a:rPr lang="en-ZA" sz="1100" b="1" dirty="0">
                  <a:solidFill>
                    <a:srgbClr val="C00000"/>
                  </a:solidFill>
                  <a:effectLst/>
                  <a:latin typeface="Calibri"/>
                  <a:ea typeface="Calibri"/>
                  <a:cs typeface="Times New Roman"/>
                </a:rPr>
                <a:t> </a:t>
              </a:r>
              <a:endParaRPr lang="en-GB" sz="1100" dirty="0">
                <a:effectLst/>
                <a:latin typeface="Calibri"/>
                <a:ea typeface="Calibri"/>
                <a:cs typeface="Times New Roman"/>
              </a:endParaRPr>
            </a:p>
          </p:txBody>
        </p:sp>
        <p:sp>
          <p:nvSpPr>
            <p:cNvPr id="12" name="Text Box 2"/>
            <p:cNvSpPr txBox="1">
              <a:spLocks noChangeArrowheads="1"/>
            </p:cNvSpPr>
            <p:nvPr/>
          </p:nvSpPr>
          <p:spPr bwMode="auto">
            <a:xfrm>
              <a:off x="5071534" y="2463800"/>
              <a:ext cx="1294765" cy="990600"/>
            </a:xfrm>
            <a:prstGeom prst="rect">
              <a:avLst/>
            </a:prstGeom>
            <a:solidFill>
              <a:srgbClr val="FFFFFF"/>
            </a:solidFill>
            <a:ln w="6350">
              <a:solidFill>
                <a:schemeClr val="tx1">
                  <a:lumMod val="65000"/>
                  <a:lumOff val="35000"/>
                </a:schemeClr>
              </a:solidFill>
              <a:prstDash val="solid"/>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ZA" sz="1100" b="1" dirty="0">
                  <a:solidFill>
                    <a:srgbClr val="00B050"/>
                  </a:solidFill>
                  <a:effectLst/>
                  <a:latin typeface="Calibri"/>
                  <a:ea typeface="Calibri"/>
                  <a:cs typeface="Times New Roman"/>
                </a:rPr>
                <a:t> </a:t>
              </a:r>
              <a:endParaRPr lang="en-GB" sz="1100" dirty="0">
                <a:effectLst/>
                <a:latin typeface="Calibri"/>
                <a:ea typeface="Calibri"/>
                <a:cs typeface="Times New Roman"/>
              </a:endParaRPr>
            </a:p>
            <a:p>
              <a:pPr marL="0" marR="0" algn="ctr">
                <a:lnSpc>
                  <a:spcPct val="115000"/>
                </a:lnSpc>
                <a:spcBef>
                  <a:spcPts val="0"/>
                </a:spcBef>
                <a:spcAft>
                  <a:spcPts val="1000"/>
                </a:spcAft>
              </a:pPr>
              <a:r>
                <a:rPr lang="en-ZA" sz="1200" b="1" dirty="0">
                  <a:solidFill>
                    <a:srgbClr val="E28700"/>
                  </a:solidFill>
                  <a:effectLst/>
                  <a:latin typeface="Calibri"/>
                  <a:ea typeface="Calibri"/>
                  <a:cs typeface="Times New Roman"/>
                </a:rPr>
                <a:t>Not Applicable</a:t>
              </a:r>
              <a:endParaRPr lang="en-GB" sz="1100" dirty="0">
                <a:effectLst/>
                <a:latin typeface="Calibri"/>
                <a:ea typeface="Calibri"/>
                <a:cs typeface="Times New Roman"/>
              </a:endParaRPr>
            </a:p>
          </p:txBody>
        </p:sp>
        <p:sp>
          <p:nvSpPr>
            <p:cNvPr id="13" name="Text Box 2"/>
            <p:cNvSpPr txBox="1">
              <a:spLocks noChangeArrowheads="1"/>
            </p:cNvSpPr>
            <p:nvPr/>
          </p:nvSpPr>
          <p:spPr bwMode="auto">
            <a:xfrm>
              <a:off x="6426200" y="2463800"/>
              <a:ext cx="1438910" cy="990600"/>
            </a:xfrm>
            <a:prstGeom prst="rect">
              <a:avLst/>
            </a:prstGeom>
            <a:solidFill>
              <a:srgbClr val="FFFFFF"/>
            </a:solidFill>
            <a:ln w="6350">
              <a:solidFill>
                <a:schemeClr val="tx1">
                  <a:lumMod val="65000"/>
                  <a:lumOff val="35000"/>
                </a:schemeClr>
              </a:solidFill>
              <a:prstDash val="solid"/>
              <a:miter lim="800000"/>
              <a:headEnd/>
              <a:tailEnd/>
            </a:ln>
          </p:spPr>
          <p:txBody>
            <a:bodyPr rot="0" vert="horz" wrap="square" lIns="91440" tIns="45720" rIns="91440" bIns="45720" anchor="t" anchorCtr="0">
              <a:noAutofit/>
            </a:bodyPr>
            <a:lstStyle/>
            <a:p>
              <a:pPr>
                <a:lnSpc>
                  <a:spcPct val="115000"/>
                </a:lnSpc>
                <a:spcAft>
                  <a:spcPts val="1000"/>
                </a:spcAft>
              </a:pPr>
              <a:r>
                <a:rPr lang="en-ZA" sz="1100" b="1" dirty="0">
                  <a:solidFill>
                    <a:srgbClr val="00B050"/>
                  </a:solidFill>
                  <a:latin typeface="Calibri"/>
                  <a:ea typeface="Calibri"/>
                  <a:cs typeface="Times New Roman"/>
                </a:rPr>
                <a:t>Increase :  </a:t>
              </a:r>
              <a:r>
                <a:rPr lang="en-ZA" sz="1000" b="1" dirty="0">
                  <a:solidFill>
                    <a:srgbClr val="00B050"/>
                  </a:solidFill>
                  <a:effectLst/>
                  <a:latin typeface="Calibri"/>
                  <a:ea typeface="Calibri"/>
                  <a:cs typeface="Times New Roman"/>
                </a:rPr>
                <a:t>GT (0.1), KZN (0.1)</a:t>
              </a:r>
              <a:endParaRPr lang="en-GB" sz="1100" dirty="0">
                <a:effectLst/>
                <a:latin typeface="Calibri"/>
                <a:ea typeface="Calibri"/>
                <a:cs typeface="Times New Roman"/>
              </a:endParaRPr>
            </a:p>
            <a:p>
              <a:pPr>
                <a:lnSpc>
                  <a:spcPct val="115000"/>
                </a:lnSpc>
                <a:spcAft>
                  <a:spcPts val="1000"/>
                </a:spcAft>
              </a:pPr>
              <a:r>
                <a:rPr lang="en-ZA" sz="1100" b="1" dirty="0">
                  <a:solidFill>
                    <a:srgbClr val="C00000"/>
                  </a:solidFill>
                  <a:latin typeface="Calibri"/>
                  <a:ea typeface="Calibri"/>
                  <a:cs typeface="Times New Roman"/>
                </a:rPr>
                <a:t>Decrease :</a:t>
              </a:r>
              <a:r>
                <a:rPr lang="en-ZA" sz="1000" b="1" dirty="0" smtClean="0">
                  <a:solidFill>
                    <a:srgbClr val="C00000"/>
                  </a:solidFill>
                  <a:effectLst/>
                  <a:latin typeface="Calibri"/>
                  <a:ea typeface="Calibri"/>
                  <a:cs typeface="Times New Roman"/>
                </a:rPr>
                <a:t> </a:t>
              </a:r>
              <a:r>
                <a:rPr lang="en-ZA" sz="1000" b="1" dirty="0">
                  <a:solidFill>
                    <a:srgbClr val="C00000"/>
                  </a:solidFill>
                  <a:effectLst/>
                  <a:latin typeface="Calibri"/>
                  <a:ea typeface="Calibri"/>
                  <a:cs typeface="Times New Roman"/>
                </a:rPr>
                <a:t>NW (0.1)</a:t>
              </a:r>
              <a:endParaRPr lang="en-GB" sz="1100" dirty="0">
                <a:effectLst/>
                <a:latin typeface="Calibri"/>
                <a:ea typeface="Calibri"/>
                <a:cs typeface="Times New Roman"/>
              </a:endParaRPr>
            </a:p>
          </p:txBody>
        </p:sp>
        <p:sp>
          <p:nvSpPr>
            <p:cNvPr id="14" name="Text Box 2"/>
            <p:cNvSpPr txBox="1">
              <a:spLocks noChangeArrowheads="1"/>
            </p:cNvSpPr>
            <p:nvPr/>
          </p:nvSpPr>
          <p:spPr bwMode="auto">
            <a:xfrm>
              <a:off x="7967134" y="2472267"/>
              <a:ext cx="1252220" cy="981710"/>
            </a:xfrm>
            <a:prstGeom prst="rect">
              <a:avLst/>
            </a:prstGeom>
            <a:solidFill>
              <a:srgbClr val="FFFFFF"/>
            </a:solidFill>
            <a:ln w="6350">
              <a:solidFill>
                <a:schemeClr val="tx1">
                  <a:lumMod val="65000"/>
                  <a:lumOff val="35000"/>
                </a:schemeClr>
              </a:solidFill>
              <a:prstDash val="solid"/>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ZA" sz="1100" b="1" dirty="0" smtClean="0">
                  <a:solidFill>
                    <a:srgbClr val="00B050"/>
                  </a:solidFill>
                  <a:effectLst/>
                  <a:latin typeface="Calibri"/>
                  <a:ea typeface="Calibri"/>
                  <a:cs typeface="Times New Roman"/>
                </a:rPr>
                <a:t>Increase: </a:t>
              </a:r>
              <a:r>
                <a:rPr lang="en-ZA" sz="1000" b="1" dirty="0">
                  <a:solidFill>
                    <a:srgbClr val="00B050"/>
                  </a:solidFill>
                  <a:effectLst/>
                  <a:latin typeface="Calibri"/>
                  <a:ea typeface="Calibri"/>
                  <a:cs typeface="Times New Roman"/>
                </a:rPr>
                <a:t>MPU (0.56), NW (0.34)</a:t>
              </a:r>
              <a:endParaRPr lang="en-GB" sz="1100" dirty="0">
                <a:effectLst/>
                <a:latin typeface="Calibri"/>
                <a:ea typeface="Calibri"/>
                <a:cs typeface="Times New Roman"/>
              </a:endParaRPr>
            </a:p>
            <a:p>
              <a:pPr>
                <a:lnSpc>
                  <a:spcPct val="115000"/>
                </a:lnSpc>
                <a:spcAft>
                  <a:spcPts val="1000"/>
                </a:spcAft>
              </a:pPr>
              <a:r>
                <a:rPr lang="en-ZA" sz="1100" b="1" dirty="0">
                  <a:solidFill>
                    <a:srgbClr val="C00000"/>
                  </a:solidFill>
                  <a:latin typeface="Calibri"/>
                  <a:ea typeface="Calibri"/>
                  <a:cs typeface="Times New Roman"/>
                </a:rPr>
                <a:t>Decrease : </a:t>
              </a:r>
              <a:r>
                <a:rPr lang="en-ZA" sz="1000" b="1" dirty="0">
                  <a:solidFill>
                    <a:srgbClr val="C00000"/>
                  </a:solidFill>
                  <a:effectLst/>
                  <a:latin typeface="Calibri"/>
                  <a:ea typeface="Calibri"/>
                  <a:cs typeface="Times New Roman"/>
                </a:rPr>
                <a:t>GT </a:t>
              </a:r>
              <a:r>
                <a:rPr lang="en-ZA" sz="1000" b="1" dirty="0" smtClean="0">
                  <a:solidFill>
                    <a:srgbClr val="C00000"/>
                  </a:solidFill>
                  <a:effectLst/>
                  <a:latin typeface="Calibri"/>
                  <a:ea typeface="Calibri"/>
                  <a:cs typeface="Times New Roman"/>
                </a:rPr>
                <a:t>(0.92</a:t>
              </a:r>
              <a:r>
                <a:rPr lang="en-ZA" sz="1000" b="1" dirty="0">
                  <a:solidFill>
                    <a:srgbClr val="C00000"/>
                  </a:solidFill>
                  <a:effectLst/>
                  <a:latin typeface="Calibri"/>
                  <a:ea typeface="Calibri"/>
                  <a:cs typeface="Times New Roman"/>
                </a:rPr>
                <a:t>), </a:t>
              </a:r>
              <a:r>
                <a:rPr lang="en-ZA" sz="1000" b="1" dirty="0" smtClean="0">
                  <a:solidFill>
                    <a:srgbClr val="C00000"/>
                  </a:solidFill>
                  <a:effectLst/>
                  <a:latin typeface="Calibri"/>
                  <a:ea typeface="Calibri"/>
                  <a:cs typeface="Times New Roman"/>
                </a:rPr>
                <a:t> WC (0.24</a:t>
              </a:r>
              <a:r>
                <a:rPr lang="en-ZA" sz="1000" b="1" dirty="0">
                  <a:solidFill>
                    <a:srgbClr val="C00000"/>
                  </a:solidFill>
                  <a:effectLst/>
                  <a:latin typeface="Calibri"/>
                  <a:ea typeface="Calibri"/>
                  <a:cs typeface="Times New Roman"/>
                </a:rPr>
                <a:t>)</a:t>
              </a:r>
              <a:endParaRPr lang="en-GB" sz="1100" dirty="0">
                <a:effectLst/>
                <a:latin typeface="Calibri"/>
                <a:ea typeface="Calibri"/>
                <a:cs typeface="Times New Roman"/>
              </a:endParaRPr>
            </a:p>
          </p:txBody>
        </p:sp>
      </p:grpSp>
      <p:sp>
        <p:nvSpPr>
          <p:cNvPr id="4" name="TextBox 3"/>
          <p:cNvSpPr txBox="1"/>
          <p:nvPr/>
        </p:nvSpPr>
        <p:spPr>
          <a:xfrm>
            <a:off x="100494" y="5085183"/>
            <a:ext cx="8532440" cy="954107"/>
          </a:xfrm>
          <a:prstGeom prst="rect">
            <a:avLst/>
          </a:prstGeom>
          <a:noFill/>
        </p:spPr>
        <p:txBody>
          <a:bodyPr wrap="square" rtlCol="0">
            <a:spAutoFit/>
          </a:bodyPr>
          <a:lstStyle/>
          <a:p>
            <a:r>
              <a:rPr lang="en-US" sz="2000" b="1" u="sng" dirty="0" smtClean="0"/>
              <a:t>Full Impact: </a:t>
            </a:r>
          </a:p>
          <a:p>
            <a:r>
              <a:rPr lang="en-US" b="1" dirty="0" smtClean="0">
                <a:solidFill>
                  <a:srgbClr val="C00000"/>
                </a:solidFill>
              </a:rPr>
              <a:t>Reduced Shares: 	KZN (-0.06); FS (-0.05) </a:t>
            </a:r>
          </a:p>
          <a:p>
            <a:r>
              <a:rPr lang="en-US" b="1" dirty="0" smtClean="0">
                <a:solidFill>
                  <a:srgbClr val="00B050"/>
                </a:solidFill>
              </a:rPr>
              <a:t>Increased Shares:	GT (0.14);  MPU (0.02)</a:t>
            </a:r>
            <a:endParaRPr lang="en-GB" b="1" dirty="0">
              <a:solidFill>
                <a:srgbClr val="00B050"/>
              </a:solidFill>
            </a:endParaRPr>
          </a:p>
        </p:txBody>
      </p:sp>
    </p:spTree>
    <p:extLst>
      <p:ext uri="{BB962C8B-B14F-4D97-AF65-F5344CB8AC3E}">
        <p14:creationId xmlns:p14="http://schemas.microsoft.com/office/powerpoint/2010/main" xmlns="" val="534575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84096" cy="838200"/>
          </a:xfrm>
        </p:spPr>
        <p:txBody>
          <a:bodyPr/>
          <a:lstStyle/>
          <a:p>
            <a:r>
              <a:rPr lang="en-US" b="1" dirty="0">
                <a:latin typeface="+mn-lt"/>
              </a:rPr>
              <a:t>Changes to </a:t>
            </a:r>
            <a:r>
              <a:rPr lang="en-US" b="1" dirty="0" smtClean="0">
                <a:latin typeface="+mn-lt"/>
              </a:rPr>
              <a:t>provincial conditional </a:t>
            </a:r>
            <a:r>
              <a:rPr lang="en-US" b="1" dirty="0">
                <a:latin typeface="+mn-lt"/>
              </a:rPr>
              <a:t>grants in 2016 </a:t>
            </a:r>
            <a:r>
              <a:rPr lang="en-US" b="1" dirty="0" smtClean="0">
                <a:latin typeface="+mn-lt"/>
              </a:rPr>
              <a:t>MTEF</a:t>
            </a:r>
            <a:endParaRPr lang="en-ZA" b="1" dirty="0">
              <a:latin typeface="+mn-lt"/>
            </a:endParaRPr>
          </a:p>
        </p:txBody>
      </p:sp>
      <p:sp>
        <p:nvSpPr>
          <p:cNvPr id="4" name="Slide Number Placeholder 3"/>
          <p:cNvSpPr>
            <a:spLocks noGrp="1"/>
          </p:cNvSpPr>
          <p:nvPr>
            <p:ph type="sldNum" sz="quarter" idx="12"/>
          </p:nvPr>
        </p:nvSpPr>
        <p:spPr/>
        <p:txBody>
          <a:bodyPr/>
          <a:lstStyle/>
          <a:p>
            <a:pPr>
              <a:defRPr/>
            </a:pPr>
            <a:fld id="{E19B54C9-DAAD-4DCE-9E79-28931CADE0E1}" type="slidenum">
              <a:rPr lang="en-US" smtClean="0"/>
              <a:pPr>
                <a:defRPr/>
              </a:pPr>
              <a:t>18</a:t>
            </a:fld>
            <a:endParaRPr lang="en-US" sz="1400" b="0">
              <a:solidFill>
                <a:schemeClr val="tx1"/>
              </a:solidFill>
              <a:latin typeface="+mn-lt"/>
            </a:endParaRPr>
          </a:p>
        </p:txBody>
      </p:sp>
      <p:sp>
        <p:nvSpPr>
          <p:cNvPr id="5" name="Rectangle 4"/>
          <p:cNvSpPr/>
          <p:nvPr/>
        </p:nvSpPr>
        <p:spPr>
          <a:xfrm>
            <a:off x="0" y="1067778"/>
            <a:ext cx="9144000" cy="5792355"/>
          </a:xfrm>
          <a:prstGeom prst="rect">
            <a:avLst/>
          </a:prstGeom>
          <a:solidFill>
            <a:schemeClr val="bg1"/>
          </a:solidFill>
        </p:spPr>
        <p:txBody>
          <a:bodyPr wrap="square">
            <a:spAutoFit/>
          </a:bodyPr>
          <a:lstStyle/>
          <a:p>
            <a:pPr marL="285750" indent="-285750" eaLnBrk="0" fontAlgn="base" hangingPunct="0">
              <a:spcBef>
                <a:spcPct val="20000"/>
              </a:spcBef>
              <a:spcAft>
                <a:spcPct val="0"/>
              </a:spcAft>
              <a:buFont typeface="Arial" panose="020B0604020202020204" pitchFamily="34" charset="0"/>
              <a:buChar char="•"/>
            </a:pPr>
            <a:r>
              <a:rPr lang="en-US" kern="0" dirty="0" smtClean="0">
                <a:solidFill>
                  <a:srgbClr val="000000"/>
                </a:solidFill>
              </a:rPr>
              <a:t>Net </a:t>
            </a:r>
            <a:r>
              <a:rPr lang="en-US" kern="0" dirty="0">
                <a:solidFill>
                  <a:srgbClr val="000000"/>
                </a:solidFill>
              </a:rPr>
              <a:t>increase of R1.4 billion </a:t>
            </a:r>
            <a:r>
              <a:rPr lang="en-US" kern="0" dirty="0" smtClean="0">
                <a:solidFill>
                  <a:srgbClr val="000000"/>
                </a:solidFill>
              </a:rPr>
              <a:t>over </a:t>
            </a:r>
            <a:r>
              <a:rPr lang="en-US" kern="0" dirty="0">
                <a:solidFill>
                  <a:srgbClr val="000000"/>
                </a:solidFill>
              </a:rPr>
              <a:t>the MTEF </a:t>
            </a:r>
            <a:r>
              <a:rPr lang="en-US" kern="0" dirty="0" smtClean="0">
                <a:solidFill>
                  <a:srgbClr val="000000"/>
                </a:solidFill>
              </a:rPr>
              <a:t>(direct and indirect grants) </a:t>
            </a:r>
          </a:p>
          <a:p>
            <a:pPr marL="285750" indent="-285750" eaLnBrk="0" fontAlgn="base" hangingPunct="0">
              <a:spcBef>
                <a:spcPct val="20000"/>
              </a:spcBef>
              <a:spcAft>
                <a:spcPct val="0"/>
              </a:spcAft>
              <a:buFont typeface="Arial" panose="020B0604020202020204" pitchFamily="34" charset="0"/>
              <a:buChar char="•"/>
            </a:pPr>
            <a:r>
              <a:rPr lang="en-GB" kern="0" dirty="0" smtClean="0">
                <a:solidFill>
                  <a:srgbClr val="000000"/>
                </a:solidFill>
              </a:rPr>
              <a:t>Scope </a:t>
            </a:r>
            <a:r>
              <a:rPr lang="en-GB" kern="0" dirty="0">
                <a:solidFill>
                  <a:srgbClr val="000000"/>
                </a:solidFill>
              </a:rPr>
              <a:t>of the </a:t>
            </a:r>
            <a:r>
              <a:rPr lang="en-GB" kern="0" dirty="0" smtClean="0">
                <a:solidFill>
                  <a:srgbClr val="000000"/>
                </a:solidFill>
              </a:rPr>
              <a:t>Comprehensive </a:t>
            </a:r>
            <a:r>
              <a:rPr lang="en-GB" kern="0" dirty="0">
                <a:solidFill>
                  <a:srgbClr val="000000"/>
                </a:solidFill>
              </a:rPr>
              <a:t>HIV and Aids </a:t>
            </a:r>
            <a:r>
              <a:rPr lang="en-GB" kern="0" dirty="0" smtClean="0">
                <a:solidFill>
                  <a:srgbClr val="000000"/>
                </a:solidFill>
              </a:rPr>
              <a:t>Grant expended to </a:t>
            </a:r>
            <a:r>
              <a:rPr lang="en-GB" kern="0" dirty="0">
                <a:solidFill>
                  <a:srgbClr val="000000"/>
                </a:solidFill>
              </a:rPr>
              <a:t>cover the treatment of </a:t>
            </a:r>
            <a:r>
              <a:rPr lang="en-GB" kern="0" dirty="0" smtClean="0">
                <a:solidFill>
                  <a:srgbClr val="000000"/>
                </a:solidFill>
              </a:rPr>
              <a:t>tuberculosis (R1.6bn added over MTEF)</a:t>
            </a:r>
            <a:endParaRPr lang="en-US" kern="0" dirty="0">
              <a:solidFill>
                <a:srgbClr val="000000"/>
              </a:solidFill>
            </a:endParaRPr>
          </a:p>
          <a:p>
            <a:pPr marL="285750" lvl="0" indent="-285750" eaLnBrk="0" fontAlgn="base" hangingPunct="0">
              <a:spcBef>
                <a:spcPct val="20000"/>
              </a:spcBef>
              <a:spcAft>
                <a:spcPct val="0"/>
              </a:spcAft>
              <a:buFont typeface="Arial" panose="020B0604020202020204" pitchFamily="34" charset="0"/>
              <a:buChar char="•"/>
            </a:pPr>
            <a:r>
              <a:rPr lang="en-GB" kern="0" dirty="0" smtClean="0">
                <a:solidFill>
                  <a:srgbClr val="000000"/>
                </a:solidFill>
              </a:rPr>
              <a:t>National Health Insurance Indirect Grant expanded to </a:t>
            </a:r>
            <a:r>
              <a:rPr lang="en-GB" kern="0" dirty="0">
                <a:solidFill>
                  <a:srgbClr val="000000"/>
                </a:solidFill>
              </a:rPr>
              <a:t>fund clinic upgrades </a:t>
            </a:r>
            <a:endParaRPr lang="en-GB" kern="0" dirty="0" smtClean="0">
              <a:solidFill>
                <a:srgbClr val="000000"/>
              </a:solidFill>
            </a:endParaRPr>
          </a:p>
          <a:p>
            <a:pPr marL="285750" lvl="0" indent="-285750" eaLnBrk="0" fontAlgn="base" hangingPunct="0">
              <a:spcBef>
                <a:spcPct val="20000"/>
              </a:spcBef>
              <a:spcAft>
                <a:spcPct val="0"/>
              </a:spcAft>
              <a:buFont typeface="Arial" panose="020B0604020202020204" pitchFamily="34" charset="0"/>
              <a:buChar char="•"/>
            </a:pPr>
            <a:r>
              <a:rPr lang="en-GB" kern="0" dirty="0" smtClean="0">
                <a:solidFill>
                  <a:srgbClr val="000000"/>
                </a:solidFill>
              </a:rPr>
              <a:t>Introducing </a:t>
            </a:r>
            <a:r>
              <a:rPr lang="en-GB" kern="0" dirty="0">
                <a:solidFill>
                  <a:srgbClr val="000000"/>
                </a:solidFill>
              </a:rPr>
              <a:t>incentives in the </a:t>
            </a:r>
            <a:r>
              <a:rPr lang="en-GB" kern="0" dirty="0" smtClean="0">
                <a:solidFill>
                  <a:srgbClr val="000000"/>
                </a:solidFill>
              </a:rPr>
              <a:t>Provincial Roads Maintenance Grant </a:t>
            </a:r>
            <a:r>
              <a:rPr lang="en-GB" kern="0" dirty="0">
                <a:solidFill>
                  <a:srgbClr val="000000"/>
                </a:solidFill>
              </a:rPr>
              <a:t>to reward </a:t>
            </a:r>
            <a:r>
              <a:rPr lang="en-GB" kern="0" dirty="0" smtClean="0">
                <a:solidFill>
                  <a:srgbClr val="000000"/>
                </a:solidFill>
              </a:rPr>
              <a:t>best </a:t>
            </a:r>
            <a:r>
              <a:rPr lang="en-GB" kern="0" dirty="0">
                <a:solidFill>
                  <a:srgbClr val="000000"/>
                </a:solidFill>
              </a:rPr>
              <a:t>practices in </a:t>
            </a:r>
            <a:r>
              <a:rPr lang="en-GB" kern="0" dirty="0" smtClean="0">
                <a:solidFill>
                  <a:srgbClr val="000000"/>
                </a:solidFill>
              </a:rPr>
              <a:t>road maintenance</a:t>
            </a:r>
          </a:p>
          <a:p>
            <a:pPr marL="285750" lvl="0" indent="-285750" eaLnBrk="0" fontAlgn="base" hangingPunct="0">
              <a:spcBef>
                <a:spcPct val="20000"/>
              </a:spcBef>
              <a:spcAft>
                <a:spcPct val="0"/>
              </a:spcAft>
              <a:buFont typeface="Arial" panose="020B0604020202020204" pitchFamily="34" charset="0"/>
              <a:buChar char="•"/>
            </a:pPr>
            <a:r>
              <a:rPr lang="en-GB" kern="0" dirty="0" smtClean="0">
                <a:solidFill>
                  <a:srgbClr val="000000"/>
                </a:solidFill>
              </a:rPr>
              <a:t>R700m added to Public Transport Operations Grant over MTEF for rising costs</a:t>
            </a:r>
            <a:endParaRPr lang="en-US" kern="0" dirty="0">
              <a:solidFill>
                <a:srgbClr val="000000"/>
              </a:solidFill>
            </a:endParaRPr>
          </a:p>
          <a:p>
            <a:pPr marL="285750" indent="-285750" eaLnBrk="0" fontAlgn="base" hangingPunct="0">
              <a:spcBef>
                <a:spcPct val="20000"/>
              </a:spcBef>
              <a:spcAft>
                <a:spcPct val="0"/>
              </a:spcAft>
              <a:buFont typeface="Arial" panose="020B0604020202020204" pitchFamily="34" charset="0"/>
              <a:buChar char="•"/>
            </a:pPr>
            <a:r>
              <a:rPr lang="en-GB" kern="0" dirty="0">
                <a:solidFill>
                  <a:srgbClr val="000000"/>
                </a:solidFill>
              </a:rPr>
              <a:t>Merging the indirect School Infrastructure Backlogs Grant into the direct Education Infrastructure Grant from 2017/18 </a:t>
            </a:r>
            <a:endParaRPr lang="en-US" kern="0" dirty="0">
              <a:solidFill>
                <a:srgbClr val="000000"/>
              </a:solidFill>
            </a:endParaRPr>
          </a:p>
          <a:p>
            <a:pPr marL="285750" lvl="0" indent="-285750" eaLnBrk="0" fontAlgn="base" hangingPunct="0">
              <a:spcBef>
                <a:spcPct val="20000"/>
              </a:spcBef>
              <a:spcAft>
                <a:spcPct val="0"/>
              </a:spcAft>
              <a:buFont typeface="Arial" panose="020B0604020202020204" pitchFamily="34" charset="0"/>
              <a:buChar char="•"/>
            </a:pPr>
            <a:r>
              <a:rPr lang="en-ZA" kern="0" dirty="0">
                <a:solidFill>
                  <a:srgbClr val="000000"/>
                </a:solidFill>
              </a:rPr>
              <a:t>Introducing a new conditional grant in 2017/18 to expand and improve early childhood development </a:t>
            </a:r>
            <a:r>
              <a:rPr lang="en-ZA" kern="0" dirty="0" smtClean="0">
                <a:solidFill>
                  <a:srgbClr val="000000"/>
                </a:solidFill>
              </a:rPr>
              <a:t>services (R813m over MTEF)</a:t>
            </a:r>
          </a:p>
          <a:p>
            <a:pPr marL="285750" lvl="0" indent="-285750" eaLnBrk="0" fontAlgn="base" hangingPunct="0">
              <a:spcBef>
                <a:spcPct val="20000"/>
              </a:spcBef>
              <a:spcAft>
                <a:spcPct val="0"/>
              </a:spcAft>
              <a:buFont typeface="Arial" panose="020B0604020202020204" pitchFamily="34" charset="0"/>
              <a:buChar char="•"/>
            </a:pPr>
            <a:r>
              <a:rPr lang="en-ZA" kern="0" dirty="0" smtClean="0">
                <a:solidFill>
                  <a:srgbClr val="000000"/>
                </a:solidFill>
              </a:rPr>
              <a:t>Human Papillomavirus Vaccine will become a direct grant in 2018/19 (R200m shifted from equitable share)</a:t>
            </a:r>
          </a:p>
          <a:p>
            <a:pPr marL="285750" lvl="0" indent="-285750" eaLnBrk="0" fontAlgn="base" hangingPunct="0">
              <a:spcBef>
                <a:spcPct val="20000"/>
              </a:spcBef>
              <a:spcAft>
                <a:spcPct val="0"/>
              </a:spcAft>
              <a:buFont typeface="Arial" panose="020B0604020202020204" pitchFamily="34" charset="0"/>
              <a:buChar char="•"/>
            </a:pPr>
            <a:r>
              <a:rPr lang="en-ZA" kern="0" dirty="0" smtClean="0">
                <a:solidFill>
                  <a:srgbClr val="000000"/>
                </a:solidFill>
              </a:rPr>
              <a:t>Reductions to several grants to fund emerging priorities, including:</a:t>
            </a:r>
          </a:p>
          <a:p>
            <a:pPr marL="742950" lvl="1" indent="-285750" eaLnBrk="0" fontAlgn="base" hangingPunct="0">
              <a:spcBef>
                <a:spcPct val="20000"/>
              </a:spcBef>
              <a:spcAft>
                <a:spcPct val="0"/>
              </a:spcAft>
              <a:buFont typeface="Arial" panose="020B0604020202020204" pitchFamily="34" charset="0"/>
              <a:buChar char="–"/>
              <a:defRPr/>
            </a:pPr>
            <a:r>
              <a:rPr lang="en-ZA" sz="1600" i="1" dirty="0">
                <a:cs typeface="Osaka"/>
              </a:rPr>
              <a:t>Human Settlements Development Grant reduced by R1.6 billion </a:t>
            </a:r>
            <a:r>
              <a:rPr lang="en-ZA" sz="1600" i="1" dirty="0" smtClean="0">
                <a:cs typeface="Osaka"/>
              </a:rPr>
              <a:t> (R18.3bn  allocation in 2016/17, R350m used to extend bucket eradication programme)</a:t>
            </a:r>
            <a:endParaRPr lang="en-ZA" sz="1600" i="1" dirty="0">
              <a:cs typeface="Osaka"/>
            </a:endParaRPr>
          </a:p>
          <a:p>
            <a:pPr marL="742950" lvl="1" indent="-285750" eaLnBrk="0" fontAlgn="base" hangingPunct="0">
              <a:spcBef>
                <a:spcPct val="20000"/>
              </a:spcBef>
              <a:spcAft>
                <a:spcPct val="0"/>
              </a:spcAft>
              <a:buFont typeface="Arial" panose="020B0604020202020204" pitchFamily="34" charset="0"/>
              <a:buChar char="–"/>
              <a:defRPr/>
            </a:pPr>
            <a:r>
              <a:rPr lang="en-ZA" sz="1600" i="1" dirty="0">
                <a:cs typeface="Osaka"/>
              </a:rPr>
              <a:t>Comprehensive Agriculture Support Programme Grant reduced by R210 million over </a:t>
            </a:r>
            <a:r>
              <a:rPr lang="en-ZA" sz="1600" i="1" dirty="0" smtClean="0">
                <a:cs typeface="Osaka"/>
              </a:rPr>
              <a:t>the MTEF (R5.2bn allocation over MTEF) </a:t>
            </a:r>
            <a:endParaRPr lang="en-ZA" sz="1600" i="1" dirty="0">
              <a:cs typeface="Osaka"/>
            </a:endParaRPr>
          </a:p>
          <a:p>
            <a:pPr marL="742950" lvl="1" indent="-285750" eaLnBrk="0" fontAlgn="base" hangingPunct="0">
              <a:spcBef>
                <a:spcPct val="20000"/>
              </a:spcBef>
              <a:spcAft>
                <a:spcPct val="0"/>
              </a:spcAft>
              <a:buFont typeface="Arial" panose="020B0604020202020204" pitchFamily="34" charset="0"/>
              <a:buChar char="–"/>
              <a:defRPr/>
            </a:pPr>
            <a:r>
              <a:rPr lang="en-US" sz="1600" i="1" dirty="0">
                <a:cs typeface="Osaka"/>
              </a:rPr>
              <a:t>Health Facility </a:t>
            </a:r>
            <a:r>
              <a:rPr lang="en-US" sz="1600" i="1" dirty="0" err="1">
                <a:cs typeface="Osaka"/>
              </a:rPr>
              <a:t>Revitalisation</a:t>
            </a:r>
            <a:r>
              <a:rPr lang="en-US" sz="1600" i="1" dirty="0">
                <a:cs typeface="Osaka"/>
              </a:rPr>
              <a:t> Grant reduced by R365 million over the MTEF</a:t>
            </a:r>
          </a:p>
        </p:txBody>
      </p:sp>
    </p:spTree>
    <p:extLst>
      <p:ext uri="{BB962C8B-B14F-4D97-AF65-F5344CB8AC3E}">
        <p14:creationId xmlns:p14="http://schemas.microsoft.com/office/powerpoint/2010/main" xmlns="" val="2546530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84096" cy="838200"/>
          </a:xfrm>
        </p:spPr>
        <p:txBody>
          <a:bodyPr/>
          <a:lstStyle/>
          <a:p>
            <a:r>
              <a:rPr lang="en-ZA" dirty="0" smtClean="0">
                <a:latin typeface="+mn-lt"/>
              </a:rPr>
              <a:t>Provincial conditional grant allocations, 2016 MTEF</a:t>
            </a:r>
            <a:endParaRPr lang="en-ZA" dirty="0">
              <a:latin typeface="+mn-lt"/>
            </a:endParaRPr>
          </a:p>
        </p:txBody>
      </p:sp>
      <p:sp>
        <p:nvSpPr>
          <p:cNvPr id="4" name="Slide Number Placeholder 3"/>
          <p:cNvSpPr>
            <a:spLocks noGrp="1"/>
          </p:cNvSpPr>
          <p:nvPr>
            <p:ph type="sldNum" sz="quarter" idx="12"/>
          </p:nvPr>
        </p:nvSpPr>
        <p:spPr/>
        <p:txBody>
          <a:bodyPr/>
          <a:lstStyle/>
          <a:p>
            <a:pPr>
              <a:defRPr/>
            </a:pPr>
            <a:fld id="{E19B54C9-DAAD-4DCE-9E79-28931CADE0E1}" type="slidenum">
              <a:rPr lang="en-US" smtClean="0"/>
              <a:pPr>
                <a:defRPr/>
              </a:pPr>
              <a:t>19</a:t>
            </a:fld>
            <a:endParaRPr lang="en-US" sz="1400" b="0">
              <a:solidFill>
                <a:schemeClr val="tx1"/>
              </a:solidFill>
              <a:latin typeface="+mn-lt"/>
            </a:endParaRPr>
          </a:p>
        </p:txBody>
      </p:sp>
      <p:pic>
        <p:nvPicPr>
          <p:cNvPr id="2092" name="Picture 4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96" y="896007"/>
            <a:ext cx="9071744" cy="59619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19633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600" dirty="0" smtClean="0"/>
              <a:t>Outline</a:t>
            </a:r>
            <a:endParaRPr lang="en-GB" sz="3600" dirty="0"/>
          </a:p>
        </p:txBody>
      </p:sp>
      <p:sp>
        <p:nvSpPr>
          <p:cNvPr id="3" name="Content Placeholder 2"/>
          <p:cNvSpPr>
            <a:spLocks noGrp="1"/>
          </p:cNvSpPr>
          <p:nvPr>
            <p:ph idx="1"/>
          </p:nvPr>
        </p:nvSpPr>
        <p:spPr>
          <a:xfrm>
            <a:off x="152400" y="1124744"/>
            <a:ext cx="8596064" cy="4572000"/>
          </a:xfrm>
        </p:spPr>
        <p:txBody>
          <a:bodyPr/>
          <a:lstStyle/>
          <a:p>
            <a:r>
              <a:rPr lang="en-US" dirty="0" smtClean="0"/>
              <a:t>Background</a:t>
            </a:r>
          </a:p>
          <a:p>
            <a:r>
              <a:rPr lang="en-US" dirty="0" smtClean="0"/>
              <a:t>Division of Revenue over the 2016 MTEF</a:t>
            </a:r>
          </a:p>
          <a:p>
            <a:pPr>
              <a:spcBef>
                <a:spcPts val="600"/>
              </a:spcBef>
            </a:pPr>
            <a:r>
              <a:rPr lang="en-US" dirty="0" smtClean="0"/>
              <a:t>2016 Division of Revenue Bill clauses</a:t>
            </a:r>
            <a:endParaRPr lang="en-US" sz="2400" dirty="0" smtClean="0"/>
          </a:p>
          <a:p>
            <a:pPr lvl="1">
              <a:spcBef>
                <a:spcPts val="0"/>
              </a:spcBef>
            </a:pPr>
            <a:r>
              <a:rPr lang="en-US" sz="1800" dirty="0" smtClean="0"/>
              <a:t>Changes to 2015 Division of Revenue Act</a:t>
            </a:r>
          </a:p>
          <a:p>
            <a:pPr marL="342900" lvl="1" indent="-342900">
              <a:spcBef>
                <a:spcPts val="600"/>
              </a:spcBef>
              <a:buChar char="•"/>
            </a:pPr>
            <a:r>
              <a:rPr lang="en-US" dirty="0" smtClean="0"/>
              <a:t>Provincial allocations</a:t>
            </a:r>
          </a:p>
          <a:p>
            <a:pPr lvl="1">
              <a:spcBef>
                <a:spcPts val="0"/>
              </a:spcBef>
            </a:pPr>
            <a:r>
              <a:rPr lang="en-US" sz="1800" dirty="0"/>
              <a:t>Updates to provincial equitable </a:t>
            </a:r>
            <a:r>
              <a:rPr lang="en-US" sz="1800" dirty="0" smtClean="0"/>
              <a:t>share formula</a:t>
            </a:r>
            <a:endParaRPr lang="en-US" sz="1800" dirty="0"/>
          </a:p>
          <a:p>
            <a:pPr lvl="1">
              <a:spcBef>
                <a:spcPts val="0"/>
              </a:spcBef>
            </a:pPr>
            <a:r>
              <a:rPr lang="en-US" sz="1800" dirty="0"/>
              <a:t>Changes to conditional grants</a:t>
            </a:r>
          </a:p>
          <a:p>
            <a:pPr marL="342900" lvl="1" indent="-342900">
              <a:spcBef>
                <a:spcPts val="600"/>
              </a:spcBef>
              <a:buChar char="•"/>
            </a:pPr>
            <a:r>
              <a:rPr lang="en-US" dirty="0"/>
              <a:t>Local government </a:t>
            </a:r>
            <a:r>
              <a:rPr lang="en-US" dirty="0" smtClean="0"/>
              <a:t>allocations</a:t>
            </a:r>
          </a:p>
          <a:p>
            <a:pPr lvl="1">
              <a:spcBef>
                <a:spcPts val="0"/>
              </a:spcBef>
            </a:pPr>
            <a:r>
              <a:rPr lang="en-US" sz="1800" dirty="0"/>
              <a:t>Impact of re-demarcations</a:t>
            </a:r>
          </a:p>
          <a:p>
            <a:pPr lvl="1">
              <a:spcBef>
                <a:spcPts val="0"/>
              </a:spcBef>
            </a:pPr>
            <a:r>
              <a:rPr lang="en-US" sz="1800" dirty="0"/>
              <a:t>Updates to local government equitable </a:t>
            </a:r>
            <a:r>
              <a:rPr lang="en-US" sz="1800" dirty="0" smtClean="0"/>
              <a:t>share formula</a:t>
            </a:r>
            <a:endParaRPr lang="en-US" sz="1800" dirty="0"/>
          </a:p>
          <a:p>
            <a:pPr lvl="1">
              <a:spcBef>
                <a:spcPts val="0"/>
              </a:spcBef>
            </a:pPr>
            <a:r>
              <a:rPr lang="en-US" sz="1800" dirty="0" smtClean="0"/>
              <a:t>Changes to conditional grants </a:t>
            </a:r>
            <a:endParaRPr lang="en-US" sz="1800" dirty="0"/>
          </a:p>
          <a:p>
            <a:pPr>
              <a:spcBef>
                <a:spcPts val="600"/>
              </a:spcBef>
            </a:pPr>
            <a:r>
              <a:rPr lang="en-US" dirty="0"/>
              <a:t>Responses to the recommendations by the Standing and Select Committees on Appropriations</a:t>
            </a:r>
          </a:p>
          <a:p>
            <a:pPr>
              <a:spcBef>
                <a:spcPts val="600"/>
              </a:spcBef>
            </a:pPr>
            <a:r>
              <a:rPr lang="en-US" dirty="0" smtClean="0"/>
              <a:t>FFC proposals related to division of revenue for 2016/17 and government’s responses</a:t>
            </a:r>
            <a:endParaRPr lang="en-GB" dirty="0"/>
          </a:p>
        </p:txBody>
      </p:sp>
      <p:sp>
        <p:nvSpPr>
          <p:cNvPr id="4" name="Slide Number Placeholder 3"/>
          <p:cNvSpPr>
            <a:spLocks noGrp="1"/>
          </p:cNvSpPr>
          <p:nvPr>
            <p:ph type="sldNum" sz="quarter" idx="12"/>
          </p:nvPr>
        </p:nvSpPr>
        <p:spPr/>
        <p:txBody>
          <a:bodyPr/>
          <a:lstStyle/>
          <a:p>
            <a:pPr>
              <a:defRPr/>
            </a:pPr>
            <a:fld id="{E19B54C9-DAAD-4DCE-9E79-28931CADE0E1}" type="slidenum">
              <a:rPr lang="en-US" smtClean="0">
                <a:solidFill>
                  <a:srgbClr val="808080"/>
                </a:solidFill>
              </a:rPr>
              <a:pPr>
                <a:defRPr/>
              </a:pPr>
              <a:t>2</a:t>
            </a:fld>
            <a:endParaRPr lang="en-US" sz="1400" b="0">
              <a:solidFill>
                <a:srgbClr val="000000"/>
              </a:solidFill>
              <a:latin typeface="Arial"/>
            </a:endParaRPr>
          </a:p>
        </p:txBody>
      </p:sp>
    </p:spTree>
    <p:extLst>
      <p:ext uri="{BB962C8B-B14F-4D97-AF65-F5344CB8AC3E}">
        <p14:creationId xmlns:p14="http://schemas.microsoft.com/office/powerpoint/2010/main" xmlns="" val="1047590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 by provinces to implement Cost Containment Measures </a:t>
            </a:r>
            <a:endParaRPr lang="en-GB" dirty="0"/>
          </a:p>
        </p:txBody>
      </p:sp>
      <p:sp>
        <p:nvSpPr>
          <p:cNvPr id="3" name="Content Placeholder 2"/>
          <p:cNvSpPr>
            <a:spLocks noGrp="1"/>
          </p:cNvSpPr>
          <p:nvPr>
            <p:ph idx="1"/>
          </p:nvPr>
        </p:nvSpPr>
        <p:spPr>
          <a:xfrm>
            <a:off x="0" y="1052736"/>
            <a:ext cx="9144000" cy="5688632"/>
          </a:xfrm>
          <a:solidFill>
            <a:schemeClr val="bg1"/>
          </a:solidFill>
        </p:spPr>
        <p:txBody>
          <a:bodyPr/>
          <a:lstStyle/>
          <a:p>
            <a:pPr marL="0" indent="0">
              <a:buNone/>
            </a:pPr>
            <a:r>
              <a:rPr lang="en-US" b="1" dirty="0"/>
              <a:t>Areas where provinces have made progress: </a:t>
            </a:r>
          </a:p>
          <a:p>
            <a:r>
              <a:rPr lang="en-US" dirty="0"/>
              <a:t>Provincial progress to realigned compensation of expenditure</a:t>
            </a:r>
          </a:p>
          <a:p>
            <a:r>
              <a:rPr lang="en-US" dirty="0"/>
              <a:t>Personnel Headcount: </a:t>
            </a:r>
          </a:p>
          <a:p>
            <a:pPr lvl="1"/>
            <a:r>
              <a:rPr lang="en-US" dirty="0"/>
              <a:t>  </a:t>
            </a:r>
            <a:r>
              <a:rPr lang="en-US" sz="1800" dirty="0"/>
              <a:t> </a:t>
            </a:r>
            <a:r>
              <a:rPr lang="en-US" sz="1750" dirty="0"/>
              <a:t>920,826 (2012) down to 900,000 (2015) </a:t>
            </a:r>
          </a:p>
          <a:p>
            <a:pPr lvl="1"/>
            <a:r>
              <a:rPr lang="en-US" sz="1750" dirty="0"/>
              <a:t>   Non core/non capital spending ratio: 0.43% (2012/13) to 0.41% (2015/16</a:t>
            </a:r>
            <a:r>
              <a:rPr lang="en-US" sz="1750" dirty="0" smtClean="0"/>
              <a:t>)</a:t>
            </a:r>
          </a:p>
          <a:p>
            <a:pPr lvl="1"/>
            <a:r>
              <a:rPr lang="en-US" sz="1750" dirty="0" smtClean="0"/>
              <a:t>    Cost containment measures has led to nominal reduction of 2.4% on travel and subsistence, 26.7% on rental and hiring (between 2012/13 and 2015/16)</a:t>
            </a:r>
          </a:p>
          <a:p>
            <a:r>
              <a:rPr lang="en-US" b="1" dirty="0" smtClean="0"/>
              <a:t>Commitment to do more to improve composition of spending for service delivery:</a:t>
            </a:r>
          </a:p>
          <a:p>
            <a:pPr lvl="1"/>
            <a:r>
              <a:rPr lang="en-ZA" sz="1750" dirty="0" smtClean="0"/>
              <a:t>Personnel head </a:t>
            </a:r>
            <a:r>
              <a:rPr lang="en-ZA" sz="1750" dirty="0"/>
              <a:t>counts </a:t>
            </a:r>
            <a:r>
              <a:rPr lang="en-ZA" sz="1750" dirty="0" smtClean="0"/>
              <a:t>vs payroll exercises to </a:t>
            </a:r>
            <a:r>
              <a:rPr lang="en-ZA" sz="1750" dirty="0"/>
              <a:t>eliminate inefficiencies within the </a:t>
            </a:r>
            <a:r>
              <a:rPr lang="en-ZA" sz="1750" dirty="0" smtClean="0"/>
              <a:t>system </a:t>
            </a:r>
            <a:endParaRPr lang="en-GB" sz="1750" dirty="0"/>
          </a:p>
          <a:p>
            <a:pPr lvl="1"/>
            <a:r>
              <a:rPr lang="en-ZA" sz="1750" dirty="0"/>
              <a:t>Introduce or continue moratoria on new appointments by freezing </a:t>
            </a:r>
            <a:r>
              <a:rPr lang="en-ZA" sz="1750" dirty="0" smtClean="0"/>
              <a:t>PERSAL</a:t>
            </a:r>
            <a:endParaRPr lang="en-ZA" sz="1750" dirty="0"/>
          </a:p>
          <a:p>
            <a:pPr lvl="1"/>
            <a:r>
              <a:rPr lang="en-ZA" sz="1750" dirty="0"/>
              <a:t>Require detailed personnel assessments from provincial </a:t>
            </a:r>
            <a:r>
              <a:rPr lang="en-ZA" sz="1750" dirty="0" smtClean="0"/>
              <a:t>departments, including  </a:t>
            </a:r>
            <a:r>
              <a:rPr lang="en-ZA" sz="1750" dirty="0"/>
              <a:t>plans on appropriate departmental </a:t>
            </a:r>
            <a:r>
              <a:rPr lang="en-ZA" sz="1750" dirty="0" smtClean="0"/>
              <a:t>reconfigurations</a:t>
            </a:r>
            <a:endParaRPr lang="en-GB" sz="1750" dirty="0"/>
          </a:p>
          <a:p>
            <a:pPr lvl="1"/>
            <a:r>
              <a:rPr lang="en-US" sz="1750" dirty="0" err="1"/>
              <a:t>Rationalisation</a:t>
            </a:r>
            <a:r>
              <a:rPr lang="en-US" sz="1750" dirty="0"/>
              <a:t> of public entities and small </a:t>
            </a:r>
            <a:r>
              <a:rPr lang="en-US" sz="1750" dirty="0" smtClean="0"/>
              <a:t>departments  </a:t>
            </a:r>
            <a:r>
              <a:rPr lang="en-US" sz="1750" dirty="0"/>
              <a:t>with overlapping functions </a:t>
            </a:r>
          </a:p>
          <a:p>
            <a:pPr lvl="1"/>
            <a:r>
              <a:rPr lang="en-US" sz="1750" dirty="0"/>
              <a:t>Improving own revenue </a:t>
            </a:r>
            <a:r>
              <a:rPr lang="en-US" sz="1750" dirty="0" smtClean="0"/>
              <a:t>collection</a:t>
            </a:r>
          </a:p>
          <a:p>
            <a:pPr lvl="1"/>
            <a:r>
              <a:rPr lang="en-US" sz="1750" dirty="0" smtClean="0"/>
              <a:t>Intensification of the new revised cost containment measures</a:t>
            </a:r>
            <a:endParaRPr lang="en-GB" sz="1750" dirty="0"/>
          </a:p>
        </p:txBody>
      </p:sp>
      <p:sp>
        <p:nvSpPr>
          <p:cNvPr id="4" name="Slide Number Placeholder 3"/>
          <p:cNvSpPr>
            <a:spLocks noGrp="1"/>
          </p:cNvSpPr>
          <p:nvPr>
            <p:ph type="sldNum" sz="quarter" idx="12"/>
          </p:nvPr>
        </p:nvSpPr>
        <p:spPr/>
        <p:txBody>
          <a:bodyPr/>
          <a:lstStyle/>
          <a:p>
            <a:pPr>
              <a:defRPr/>
            </a:pPr>
            <a:fld id="{E19B54C9-DAAD-4DCE-9E79-28931CADE0E1}" type="slidenum">
              <a:rPr lang="en-US" smtClean="0">
                <a:solidFill>
                  <a:srgbClr val="808080"/>
                </a:solidFill>
              </a:rPr>
              <a:pPr>
                <a:defRPr/>
              </a:pPr>
              <a:t>20</a:t>
            </a:fld>
            <a:endParaRPr lang="en-US" sz="1400" b="0">
              <a:solidFill>
                <a:srgbClr val="000000"/>
              </a:solidFill>
              <a:latin typeface="Arial"/>
            </a:endParaRPr>
          </a:p>
        </p:txBody>
      </p:sp>
      <p:sp>
        <p:nvSpPr>
          <p:cNvPr id="5" name="Down Arrow 4"/>
          <p:cNvSpPr/>
          <p:nvPr/>
        </p:nvSpPr>
        <p:spPr bwMode="auto">
          <a:xfrm>
            <a:off x="786032" y="2269416"/>
            <a:ext cx="216024" cy="216024"/>
          </a:xfrm>
          <a:prstGeom prst="downArrow">
            <a:avLst/>
          </a:prstGeom>
          <a:solidFill>
            <a:srgbClr val="006600"/>
          </a:solidFill>
          <a:ln w="6350"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Down Arrow 5"/>
          <p:cNvSpPr/>
          <p:nvPr/>
        </p:nvSpPr>
        <p:spPr bwMode="auto">
          <a:xfrm>
            <a:off x="786032" y="2598780"/>
            <a:ext cx="216024" cy="216024"/>
          </a:xfrm>
          <a:prstGeom prst="downArrow">
            <a:avLst/>
          </a:prstGeom>
          <a:solidFill>
            <a:srgbClr val="006600"/>
          </a:solidFill>
          <a:ln w="6350"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 name="Down Arrow 6"/>
          <p:cNvSpPr/>
          <p:nvPr/>
        </p:nvSpPr>
        <p:spPr bwMode="auto">
          <a:xfrm>
            <a:off x="785996" y="2913380"/>
            <a:ext cx="216024" cy="216024"/>
          </a:xfrm>
          <a:prstGeom prst="downArrow">
            <a:avLst/>
          </a:prstGeom>
          <a:solidFill>
            <a:srgbClr val="006600"/>
          </a:solidFill>
          <a:ln w="6350"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xmlns="" val="1084781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A40000"/>
                </a:solidFill>
              </a:rPr>
              <a:t>.</a:t>
            </a:r>
            <a:r>
              <a:rPr lang="en-US" dirty="0" smtClean="0"/>
              <a:t/>
            </a:r>
            <a:br>
              <a:rPr lang="en-US" dirty="0" smtClean="0"/>
            </a:br>
            <a:endParaRPr lang="en-GB" dirty="0"/>
          </a:p>
        </p:txBody>
      </p:sp>
      <p:sp>
        <p:nvSpPr>
          <p:cNvPr id="3" name="Content Placeholder 2"/>
          <p:cNvSpPr>
            <a:spLocks noGrp="1"/>
          </p:cNvSpPr>
          <p:nvPr>
            <p:ph idx="1"/>
          </p:nvPr>
        </p:nvSpPr>
        <p:spPr/>
        <p:txBody>
          <a:bodyPr/>
          <a:lstStyle/>
          <a:p>
            <a:pPr marL="0" indent="0" algn="ctr">
              <a:buNone/>
            </a:pPr>
            <a:endParaRPr lang="en-US" sz="3200" b="1" dirty="0" smtClean="0"/>
          </a:p>
          <a:p>
            <a:pPr marL="0" indent="0" algn="ctr">
              <a:buNone/>
            </a:pPr>
            <a:endParaRPr lang="en-US" sz="3200" b="1" dirty="0" smtClean="0"/>
          </a:p>
          <a:p>
            <a:pPr marL="0" indent="0" algn="ctr">
              <a:buNone/>
            </a:pPr>
            <a:endParaRPr lang="en-US" sz="3200" b="1" dirty="0" smtClean="0"/>
          </a:p>
          <a:p>
            <a:pPr marL="0" indent="0" algn="ctr">
              <a:buNone/>
            </a:pPr>
            <a:r>
              <a:rPr lang="en-US" sz="3600" b="1" dirty="0" smtClean="0"/>
              <a:t>Local Government Budget Framework for the 2015 MTEF</a:t>
            </a:r>
            <a:endParaRPr lang="en-GB" sz="3600" b="1" dirty="0"/>
          </a:p>
        </p:txBody>
      </p:sp>
      <p:sp>
        <p:nvSpPr>
          <p:cNvPr id="4" name="Slide Number Placeholder 3"/>
          <p:cNvSpPr>
            <a:spLocks noGrp="1"/>
          </p:cNvSpPr>
          <p:nvPr>
            <p:ph type="sldNum" sz="quarter" idx="12"/>
          </p:nvPr>
        </p:nvSpPr>
        <p:spPr/>
        <p:txBody>
          <a:bodyPr/>
          <a:lstStyle/>
          <a:p>
            <a:pPr>
              <a:defRPr/>
            </a:pPr>
            <a:fld id="{E19B54C9-DAAD-4DCE-9E79-28931CADE0E1}" type="slidenum">
              <a:rPr lang="en-US" smtClean="0"/>
              <a:pPr>
                <a:defRPr/>
              </a:pPr>
              <a:t>21</a:t>
            </a:fld>
            <a:endParaRPr lang="en-US" sz="1400" b="0">
              <a:solidFill>
                <a:schemeClr val="tx1"/>
              </a:solidFill>
              <a:latin typeface="+mn-lt"/>
            </a:endParaRPr>
          </a:p>
        </p:txBody>
      </p:sp>
    </p:spTree>
    <p:extLst>
      <p:ext uri="{BB962C8B-B14F-4D97-AF65-F5344CB8AC3E}">
        <p14:creationId xmlns:p14="http://schemas.microsoft.com/office/powerpoint/2010/main" xmlns="" val="1076904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838200"/>
          </a:xfrm>
        </p:spPr>
        <p:txBody>
          <a:bodyPr/>
          <a:lstStyle/>
          <a:p>
            <a:r>
              <a:rPr lang="en-US" b="1" dirty="0" smtClean="0"/>
              <a:t>Impact of demarcations </a:t>
            </a:r>
            <a:r>
              <a:rPr lang="en-US" sz="2000" dirty="0" smtClean="0"/>
              <a:t>(1 of 2)</a:t>
            </a:r>
            <a:endParaRPr lang="en-US" dirty="0"/>
          </a:p>
        </p:txBody>
      </p:sp>
      <p:sp>
        <p:nvSpPr>
          <p:cNvPr id="3" name="Vertical Text Placeholder 2"/>
          <p:cNvSpPr>
            <a:spLocks noGrp="1"/>
          </p:cNvSpPr>
          <p:nvPr>
            <p:ph type="body" orient="vert"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7A9EF14-F955-484F-B2BE-1610830DA811}" type="slidenum">
              <a:rPr lang="en-US" smtClean="0">
                <a:solidFill>
                  <a:srgbClr val="808080"/>
                </a:solidFill>
              </a:rPr>
              <a:pPr>
                <a:defRPr/>
              </a:pPr>
              <a:t>22</a:t>
            </a:fld>
            <a:endParaRPr lang="en-US" sz="1400" b="0" dirty="0">
              <a:solidFill>
                <a:srgbClr val="00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052736"/>
            <a:ext cx="9144000" cy="6140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0" y="1052736"/>
            <a:ext cx="3059832" cy="5940088"/>
          </a:xfrm>
          <a:prstGeom prst="rect">
            <a:avLst/>
          </a:prstGeom>
          <a:solidFill>
            <a:schemeClr val="bg1"/>
          </a:solidFill>
        </p:spPr>
        <p:txBody>
          <a:bodyPr wrap="square" rtlCol="0">
            <a:spAutoFit/>
          </a:bodyPr>
          <a:lstStyle/>
          <a:p>
            <a:pPr marL="342900" indent="-342900" fontAlgn="base">
              <a:spcBef>
                <a:spcPct val="0"/>
              </a:spcBef>
              <a:spcAft>
                <a:spcPct val="0"/>
              </a:spcAft>
              <a:buFont typeface="Arial" panose="020B0604020202020204" pitchFamily="34" charset="0"/>
              <a:buChar char="•"/>
            </a:pPr>
            <a:r>
              <a:rPr lang="en-US" sz="2000" dirty="0" smtClean="0">
                <a:solidFill>
                  <a:srgbClr val="000000"/>
                </a:solidFill>
                <a:latin typeface="Arial" charset="0"/>
                <a:ea typeface="ＭＳ Ｐゴシック"/>
              </a:rPr>
              <a:t>The current 278 municipalities will be reduced to 257 as a result of a series of re-demarcations</a:t>
            </a:r>
          </a:p>
          <a:p>
            <a:pPr marL="342900" indent="-342900" fontAlgn="base">
              <a:spcBef>
                <a:spcPct val="0"/>
              </a:spcBef>
              <a:spcAft>
                <a:spcPct val="0"/>
              </a:spcAft>
              <a:buFont typeface="Arial" panose="020B0604020202020204" pitchFamily="34" charset="0"/>
              <a:buChar char="•"/>
            </a:pPr>
            <a:r>
              <a:rPr lang="en-US" sz="2000" dirty="0" smtClean="0">
                <a:solidFill>
                  <a:srgbClr val="000000"/>
                </a:solidFill>
                <a:latin typeface="Arial" charset="0"/>
                <a:ea typeface="ＭＳ Ｐゴシック"/>
              </a:rPr>
              <a:t>There are also multiple smaller demarcation changes</a:t>
            </a:r>
          </a:p>
          <a:p>
            <a:pPr marL="342900" indent="-342900" fontAlgn="base">
              <a:spcBef>
                <a:spcPct val="0"/>
              </a:spcBef>
              <a:spcAft>
                <a:spcPct val="0"/>
              </a:spcAft>
              <a:buFont typeface="Arial" panose="020B0604020202020204" pitchFamily="34" charset="0"/>
              <a:buChar char="•"/>
            </a:pPr>
            <a:r>
              <a:rPr lang="en-US" sz="2000" dirty="0" smtClean="0">
                <a:solidFill>
                  <a:srgbClr val="000000"/>
                </a:solidFill>
                <a:latin typeface="Arial" charset="0"/>
                <a:ea typeface="ＭＳ Ｐゴシック"/>
              </a:rPr>
              <a:t>The largest </a:t>
            </a:r>
            <a:r>
              <a:rPr lang="en-US" sz="2000" dirty="0" err="1" smtClean="0">
                <a:solidFill>
                  <a:srgbClr val="000000"/>
                </a:solidFill>
                <a:latin typeface="Arial" charset="0"/>
                <a:ea typeface="ＭＳ Ｐゴシック"/>
              </a:rPr>
              <a:t>DoRA</a:t>
            </a:r>
            <a:r>
              <a:rPr lang="en-US" sz="2000" dirty="0" smtClean="0">
                <a:solidFill>
                  <a:srgbClr val="000000"/>
                </a:solidFill>
                <a:latin typeface="Arial" charset="0"/>
                <a:ea typeface="ＭＳ Ｐゴシック"/>
              </a:rPr>
              <a:t> allocations are based on Census data </a:t>
            </a:r>
          </a:p>
          <a:p>
            <a:pPr marL="342900" indent="-342900" fontAlgn="base">
              <a:spcBef>
                <a:spcPct val="0"/>
              </a:spcBef>
              <a:spcAft>
                <a:spcPct val="0"/>
              </a:spcAft>
              <a:buFont typeface="Arial" panose="020B0604020202020204" pitchFamily="34" charset="0"/>
              <a:buChar char="•"/>
            </a:pPr>
            <a:r>
              <a:rPr lang="en-US" sz="2000" dirty="0" err="1" smtClean="0">
                <a:solidFill>
                  <a:srgbClr val="000000"/>
                </a:solidFill>
                <a:latin typeface="Arial" charset="0"/>
                <a:ea typeface="ＭＳ Ｐゴシック"/>
              </a:rPr>
              <a:t>StatsSA</a:t>
            </a:r>
            <a:r>
              <a:rPr lang="en-US" sz="2000" dirty="0" smtClean="0">
                <a:solidFill>
                  <a:srgbClr val="000000"/>
                </a:solidFill>
                <a:latin typeface="Arial" charset="0"/>
                <a:ea typeface="ＭＳ Ｐゴシック"/>
              </a:rPr>
              <a:t> has recalculated Census data to account for the geography of 2016 boundary changes</a:t>
            </a:r>
          </a:p>
          <a:p>
            <a:pPr marL="342900" indent="-342900" fontAlgn="base">
              <a:spcBef>
                <a:spcPct val="0"/>
              </a:spcBef>
              <a:spcAft>
                <a:spcPct val="0"/>
              </a:spcAft>
              <a:buFont typeface="Arial" panose="020B0604020202020204" pitchFamily="34" charset="0"/>
              <a:buChar char="•"/>
            </a:pPr>
            <a:r>
              <a:rPr lang="en-US" sz="2000" dirty="0" smtClean="0">
                <a:solidFill>
                  <a:srgbClr val="000000"/>
                </a:solidFill>
                <a:latin typeface="Arial" charset="0"/>
                <a:ea typeface="ＭＳ Ｐゴシック"/>
              </a:rPr>
              <a:t>Allocation formulas will be updated using this data</a:t>
            </a:r>
          </a:p>
        </p:txBody>
      </p:sp>
    </p:spTree>
    <p:extLst>
      <p:ext uri="{BB962C8B-B14F-4D97-AF65-F5344CB8AC3E}">
        <p14:creationId xmlns:p14="http://schemas.microsoft.com/office/powerpoint/2010/main" xmlns="" val="4066045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5386" cy="838200"/>
          </a:xfrm>
        </p:spPr>
        <p:txBody>
          <a:bodyPr/>
          <a:lstStyle/>
          <a:p>
            <a:r>
              <a:rPr lang="en-US" b="1" dirty="0">
                <a:solidFill>
                  <a:srgbClr val="FFFFFF"/>
                </a:solidFill>
                <a:latin typeface="Arial" charset="0"/>
                <a:cs typeface="+mj-cs"/>
              </a:rPr>
              <a:t>Impact of demarcations </a:t>
            </a:r>
            <a:r>
              <a:rPr lang="en-US" sz="2000" dirty="0" smtClean="0">
                <a:solidFill>
                  <a:srgbClr val="FFFFFF"/>
                </a:solidFill>
                <a:latin typeface="Arial" charset="0"/>
                <a:cs typeface="+mj-cs"/>
              </a:rPr>
              <a:t>(2 </a:t>
            </a:r>
            <a:r>
              <a:rPr lang="en-US" sz="2000" dirty="0">
                <a:solidFill>
                  <a:srgbClr val="FFFFFF"/>
                </a:solidFill>
                <a:latin typeface="Arial" charset="0"/>
                <a:cs typeface="+mj-cs"/>
              </a:rPr>
              <a:t>of 2)</a:t>
            </a:r>
            <a:endParaRPr lang="en-US" dirty="0"/>
          </a:p>
        </p:txBody>
      </p:sp>
      <p:sp>
        <p:nvSpPr>
          <p:cNvPr id="3" name="Content Placeholder 2"/>
          <p:cNvSpPr>
            <a:spLocks noGrp="1"/>
          </p:cNvSpPr>
          <p:nvPr>
            <p:ph idx="1"/>
          </p:nvPr>
        </p:nvSpPr>
        <p:spPr>
          <a:xfrm>
            <a:off x="0" y="1124744"/>
            <a:ext cx="5291137" cy="3285728"/>
          </a:xfrm>
        </p:spPr>
        <p:txBody>
          <a:bodyPr/>
          <a:lstStyle/>
          <a:p>
            <a:pPr marL="0" indent="0">
              <a:buNone/>
            </a:pPr>
            <a:r>
              <a:rPr lang="en-US" b="1" dirty="0" smtClean="0"/>
              <a:t>Assistance to municipalities affected</a:t>
            </a:r>
          </a:p>
          <a:p>
            <a:r>
              <a:rPr lang="en-US" dirty="0" smtClean="0"/>
              <a:t>R409 million is allocated to the Municipal Demarcation Transition Grant in 2016/17 and 2017/18 for municipalities affected by major re-demarcations to assist with additional administrative costs of implementing mergers</a:t>
            </a:r>
          </a:p>
          <a:p>
            <a:r>
              <a:rPr lang="en-US" dirty="0" smtClean="0"/>
              <a:t>Provincial Departments of Cooperative Governance are coordinating technical support (with Provincial Treasuries)</a:t>
            </a:r>
          </a:p>
        </p:txBody>
      </p:sp>
      <p:sp>
        <p:nvSpPr>
          <p:cNvPr id="4" name="Slide Number Placeholder 3"/>
          <p:cNvSpPr>
            <a:spLocks noGrp="1"/>
          </p:cNvSpPr>
          <p:nvPr>
            <p:ph type="sldNum" sz="quarter" idx="12"/>
          </p:nvPr>
        </p:nvSpPr>
        <p:spPr/>
        <p:txBody>
          <a:bodyPr/>
          <a:lstStyle/>
          <a:p>
            <a:pPr>
              <a:defRPr/>
            </a:pPr>
            <a:fld id="{E19B54C9-DAAD-4DCE-9E79-28931CADE0E1}" type="slidenum">
              <a:rPr lang="en-US" smtClean="0">
                <a:solidFill>
                  <a:srgbClr val="808080"/>
                </a:solidFill>
              </a:rPr>
              <a:pPr>
                <a:defRPr/>
              </a:pPr>
              <a:t>23</a:t>
            </a:fld>
            <a:endParaRPr lang="en-US" sz="1400" b="0">
              <a:solidFill>
                <a:srgbClr val="000000"/>
              </a:solidFill>
              <a:latin typeface="Aria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55641" y="1324471"/>
            <a:ext cx="3852863" cy="2968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5400600" y="1324471"/>
            <a:ext cx="3551690" cy="261610"/>
          </a:xfrm>
          <a:prstGeom prst="rect">
            <a:avLst/>
          </a:prstGeom>
          <a:noFill/>
        </p:spPr>
        <p:txBody>
          <a:bodyPr wrap="square" rtlCol="0">
            <a:spAutoFit/>
          </a:bodyPr>
          <a:lstStyle/>
          <a:p>
            <a:r>
              <a:rPr lang="en-US" sz="1100" b="1" dirty="0" smtClean="0"/>
              <a:t>Municipalities impacted by major re-demarcations</a:t>
            </a:r>
            <a:endParaRPr lang="en-US" sz="1100" b="1" dirty="0"/>
          </a:p>
        </p:txBody>
      </p:sp>
      <p:sp>
        <p:nvSpPr>
          <p:cNvPr id="5" name="TextBox 4"/>
          <p:cNvSpPr txBox="1"/>
          <p:nvPr/>
        </p:nvSpPr>
        <p:spPr>
          <a:xfrm>
            <a:off x="0" y="4365104"/>
            <a:ext cx="9108504" cy="2492990"/>
          </a:xfrm>
          <a:prstGeom prst="rect">
            <a:avLst/>
          </a:prstGeom>
          <a:solidFill>
            <a:schemeClr val="bg1"/>
          </a:solidFill>
        </p:spPr>
        <p:txBody>
          <a:bodyPr wrap="square" rtlCol="0">
            <a:spAutoFit/>
          </a:bodyPr>
          <a:lstStyle/>
          <a:p>
            <a:pPr lvl="0" eaLnBrk="0" fontAlgn="base" hangingPunct="0">
              <a:spcBef>
                <a:spcPct val="20000"/>
              </a:spcBef>
              <a:spcAft>
                <a:spcPct val="0"/>
              </a:spcAft>
            </a:pPr>
            <a:r>
              <a:rPr lang="en-US" sz="2000" b="1" kern="0" dirty="0">
                <a:solidFill>
                  <a:srgbClr val="000000"/>
                </a:solidFill>
              </a:rPr>
              <a:t>Allocations</a:t>
            </a:r>
          </a:p>
          <a:p>
            <a:pPr marL="342900" lvl="0" indent="-342900" eaLnBrk="0" fontAlgn="base" hangingPunct="0">
              <a:spcBef>
                <a:spcPct val="20000"/>
              </a:spcBef>
              <a:spcAft>
                <a:spcPct val="0"/>
              </a:spcAft>
              <a:buFontTx/>
              <a:buChar char="•"/>
            </a:pPr>
            <a:r>
              <a:rPr lang="en-US" sz="2000" kern="0" dirty="0">
                <a:solidFill>
                  <a:srgbClr val="000000"/>
                </a:solidFill>
              </a:rPr>
              <a:t>Formulas for </a:t>
            </a:r>
            <a:r>
              <a:rPr lang="en-US" sz="2000" kern="0" dirty="0" smtClean="0">
                <a:solidFill>
                  <a:srgbClr val="000000"/>
                </a:solidFill>
              </a:rPr>
              <a:t>Equitable Share and Municipal Infrastructure Grant have been updated with data reflecting all changes</a:t>
            </a:r>
          </a:p>
          <a:p>
            <a:pPr marL="342900" lvl="0" indent="-342900" eaLnBrk="0" fontAlgn="base" hangingPunct="0">
              <a:spcBef>
                <a:spcPct val="20000"/>
              </a:spcBef>
              <a:spcAft>
                <a:spcPct val="0"/>
              </a:spcAft>
              <a:buFontTx/>
              <a:buChar char="•"/>
            </a:pPr>
            <a:r>
              <a:rPr lang="en-US" sz="2000" kern="0" dirty="0" smtClean="0">
                <a:solidFill>
                  <a:srgbClr val="000000"/>
                </a:solidFill>
              </a:rPr>
              <a:t>Municipalities guaranteed to receive at least 95% of indicative Equitable Share allocation from 2015 </a:t>
            </a:r>
            <a:r>
              <a:rPr lang="en-US" sz="2000" kern="0" dirty="0" err="1" smtClean="0">
                <a:solidFill>
                  <a:srgbClr val="000000"/>
                </a:solidFill>
              </a:rPr>
              <a:t>DoRA</a:t>
            </a:r>
            <a:endParaRPr lang="en-US" sz="2000" kern="0" dirty="0" smtClean="0">
              <a:solidFill>
                <a:srgbClr val="000000"/>
              </a:solidFill>
            </a:endParaRPr>
          </a:p>
          <a:p>
            <a:pPr marL="342900" lvl="0" indent="-342900" eaLnBrk="0" fontAlgn="base" hangingPunct="0">
              <a:spcBef>
                <a:spcPct val="20000"/>
              </a:spcBef>
              <a:spcAft>
                <a:spcPct val="0"/>
              </a:spcAft>
              <a:buFontTx/>
              <a:buChar char="•"/>
            </a:pPr>
            <a:r>
              <a:rPr lang="en-US" sz="2000" kern="0" dirty="0" err="1" smtClean="0">
                <a:solidFill>
                  <a:srgbClr val="000000"/>
                </a:solidFill>
              </a:rPr>
              <a:t>Councillor</a:t>
            </a:r>
            <a:r>
              <a:rPr lang="en-US" sz="2000" kern="0" dirty="0" smtClean="0">
                <a:solidFill>
                  <a:srgbClr val="000000"/>
                </a:solidFill>
              </a:rPr>
              <a:t> remuneration support calculated to </a:t>
            </a:r>
            <a:r>
              <a:rPr lang="en-US" sz="2000" kern="0" dirty="0" err="1" smtClean="0">
                <a:solidFill>
                  <a:srgbClr val="000000"/>
                </a:solidFill>
              </a:rPr>
              <a:t>maximise</a:t>
            </a:r>
            <a:r>
              <a:rPr lang="en-US" sz="2000" kern="0" dirty="0" smtClean="0">
                <a:solidFill>
                  <a:srgbClr val="000000"/>
                </a:solidFill>
              </a:rPr>
              <a:t> subsidies allocated</a:t>
            </a:r>
          </a:p>
          <a:p>
            <a:pPr marL="342900" lvl="0" indent="-342900" eaLnBrk="0" fontAlgn="base" hangingPunct="0">
              <a:spcBef>
                <a:spcPct val="20000"/>
              </a:spcBef>
              <a:spcAft>
                <a:spcPct val="0"/>
              </a:spcAft>
              <a:buFontTx/>
              <a:buChar char="•"/>
            </a:pPr>
            <a:r>
              <a:rPr lang="en-US" sz="2000" kern="0" dirty="0" smtClean="0">
                <a:solidFill>
                  <a:srgbClr val="000000"/>
                </a:solidFill>
              </a:rPr>
              <a:t>Project based grants have been re-allocated for new boundaries </a:t>
            </a:r>
            <a:endParaRPr lang="en-US" sz="2000" kern="0" dirty="0">
              <a:solidFill>
                <a:srgbClr val="000000"/>
              </a:solidFill>
            </a:endParaRPr>
          </a:p>
        </p:txBody>
      </p:sp>
    </p:spTree>
    <p:extLst>
      <p:ext uri="{BB962C8B-B14F-4D97-AF65-F5344CB8AC3E}">
        <p14:creationId xmlns:p14="http://schemas.microsoft.com/office/powerpoint/2010/main" xmlns="" val="3501835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demarcations and timing of local government elections</a:t>
            </a:r>
            <a:endParaRPr lang="en-US" dirty="0"/>
          </a:p>
        </p:txBody>
      </p:sp>
      <p:sp>
        <p:nvSpPr>
          <p:cNvPr id="3" name="Content Placeholder 2"/>
          <p:cNvSpPr>
            <a:spLocks noGrp="1"/>
          </p:cNvSpPr>
          <p:nvPr>
            <p:ph idx="1"/>
          </p:nvPr>
        </p:nvSpPr>
        <p:spPr>
          <a:xfrm>
            <a:off x="152400" y="1196752"/>
            <a:ext cx="8991600" cy="4572000"/>
          </a:xfrm>
        </p:spPr>
        <p:txBody>
          <a:bodyPr/>
          <a:lstStyle/>
          <a:p>
            <a:pPr lvl="0"/>
            <a:r>
              <a:rPr lang="en-ZA" dirty="0"/>
              <a:t>New demarcations come into effect on </a:t>
            </a:r>
            <a:r>
              <a:rPr lang="en-ZA" dirty="0" smtClean="0"/>
              <a:t>local </a:t>
            </a:r>
            <a:r>
              <a:rPr lang="en-ZA" dirty="0"/>
              <a:t>government </a:t>
            </a:r>
            <a:r>
              <a:rPr lang="en-ZA" dirty="0" smtClean="0"/>
              <a:t>election date</a:t>
            </a:r>
          </a:p>
          <a:p>
            <a:pPr lvl="1"/>
            <a:r>
              <a:rPr lang="en-ZA" sz="1800" dirty="0" smtClean="0"/>
              <a:t>Could </a:t>
            </a:r>
            <a:r>
              <a:rPr lang="en-ZA" sz="1800" dirty="0"/>
              <a:t>be before or after the start of </a:t>
            </a:r>
            <a:r>
              <a:rPr lang="en-ZA" sz="1800" dirty="0" smtClean="0"/>
              <a:t>the 2016/17 </a:t>
            </a:r>
            <a:r>
              <a:rPr lang="en-ZA" sz="1800" dirty="0"/>
              <a:t>municipal financial year</a:t>
            </a:r>
          </a:p>
          <a:p>
            <a:pPr lvl="1"/>
            <a:r>
              <a:rPr lang="en-ZA" sz="1800" dirty="0"/>
              <a:t>Guidance on </a:t>
            </a:r>
            <a:r>
              <a:rPr lang="en-ZA" sz="1800" dirty="0" smtClean="0"/>
              <a:t>municipal </a:t>
            </a:r>
            <a:r>
              <a:rPr lang="en-ZA" sz="1800" dirty="0"/>
              <a:t>budget processes in the </a:t>
            </a:r>
            <a:r>
              <a:rPr lang="en-ZA" sz="1800" dirty="0" smtClean="0"/>
              <a:t>run-up </a:t>
            </a:r>
            <a:r>
              <a:rPr lang="en-ZA" sz="1800" dirty="0"/>
              <a:t>to boundary changes and elections is provided in MFMA circular </a:t>
            </a:r>
            <a:r>
              <a:rPr lang="en-ZA" sz="1800" dirty="0" smtClean="0"/>
              <a:t>78</a:t>
            </a:r>
          </a:p>
          <a:p>
            <a:pPr lvl="0"/>
            <a:r>
              <a:rPr lang="en-ZA" dirty="0" smtClean="0"/>
              <a:t>All 2016 </a:t>
            </a:r>
            <a:r>
              <a:rPr lang="en-ZA" dirty="0" err="1" smtClean="0"/>
              <a:t>DoRB</a:t>
            </a:r>
            <a:r>
              <a:rPr lang="en-ZA" dirty="0" smtClean="0"/>
              <a:t> allocations have been prepared for new demarcations</a:t>
            </a:r>
          </a:p>
          <a:p>
            <a:pPr lvl="0"/>
            <a:r>
              <a:rPr lang="en-ZA" dirty="0" smtClean="0"/>
              <a:t>If election is before 1 July municipalities will close out old budgets and new budgets for re-demarcated municipalities come into effect 1July 2016</a:t>
            </a:r>
            <a:endParaRPr lang="en-ZA" dirty="0"/>
          </a:p>
          <a:p>
            <a:r>
              <a:rPr lang="en-ZA" dirty="0" smtClean="0"/>
              <a:t>New clause </a:t>
            </a:r>
            <a:r>
              <a:rPr lang="en-ZA" dirty="0"/>
              <a:t>38 of the </a:t>
            </a:r>
            <a:r>
              <a:rPr lang="en-ZA" dirty="0" err="1" smtClean="0"/>
              <a:t>DoRB</a:t>
            </a:r>
            <a:r>
              <a:rPr lang="en-ZA" dirty="0" smtClean="0"/>
              <a:t> provides that if election is after 1 July 2016, </a:t>
            </a:r>
            <a:r>
              <a:rPr lang="en-ZA" dirty="0" smtClean="0">
                <a:solidFill>
                  <a:srgbClr val="000000"/>
                </a:solidFill>
              </a:rPr>
              <a:t>National </a:t>
            </a:r>
            <a:r>
              <a:rPr lang="en-ZA" dirty="0">
                <a:solidFill>
                  <a:srgbClr val="000000"/>
                </a:solidFill>
              </a:rPr>
              <a:t>Treasury </a:t>
            </a:r>
            <a:r>
              <a:rPr lang="en-ZA" dirty="0" smtClean="0">
                <a:solidFill>
                  <a:srgbClr val="000000"/>
                </a:solidFill>
              </a:rPr>
              <a:t>can gazette </a:t>
            </a:r>
            <a:r>
              <a:rPr lang="en-ZA" dirty="0">
                <a:solidFill>
                  <a:srgbClr val="000000"/>
                </a:solidFill>
              </a:rPr>
              <a:t>revised allocations </a:t>
            </a:r>
            <a:r>
              <a:rPr lang="en-ZA" dirty="0" smtClean="0">
                <a:solidFill>
                  <a:srgbClr val="000000"/>
                </a:solidFill>
              </a:rPr>
              <a:t>for the 278 pre-election municipalities for the period between 1 July and election day</a:t>
            </a:r>
          </a:p>
          <a:p>
            <a:pPr lvl="1"/>
            <a:r>
              <a:rPr lang="en-ZA" dirty="0" smtClean="0">
                <a:solidFill>
                  <a:srgbClr val="000000"/>
                </a:solidFill>
              </a:rPr>
              <a:t>These allocations will be calculated as a pro-rata share of allocations made to each municipal area </a:t>
            </a:r>
          </a:p>
          <a:p>
            <a:pPr marL="342900" lvl="1" indent="-342900">
              <a:buChar char="•"/>
            </a:pPr>
            <a:r>
              <a:rPr lang="en-ZA" dirty="0"/>
              <a:t>Clause 38 also provides that for municipalities affected by major boundary changes, transferring officer may request Change Management Committees to prepare draft business plan on behalf of a new municipality.</a:t>
            </a:r>
          </a:p>
          <a:p>
            <a:endParaRPr lang="en-US" dirty="0"/>
          </a:p>
        </p:txBody>
      </p:sp>
      <p:sp>
        <p:nvSpPr>
          <p:cNvPr id="4" name="Slide Number Placeholder 3"/>
          <p:cNvSpPr>
            <a:spLocks noGrp="1"/>
          </p:cNvSpPr>
          <p:nvPr>
            <p:ph type="sldNum" sz="quarter" idx="12"/>
          </p:nvPr>
        </p:nvSpPr>
        <p:spPr/>
        <p:txBody>
          <a:bodyPr/>
          <a:lstStyle/>
          <a:p>
            <a:pPr>
              <a:defRPr/>
            </a:pPr>
            <a:fld id="{E19B54C9-DAAD-4DCE-9E79-28931CADE0E1}" type="slidenum">
              <a:rPr lang="en-US" smtClean="0">
                <a:solidFill>
                  <a:srgbClr val="808080"/>
                </a:solidFill>
              </a:rPr>
              <a:pPr>
                <a:defRPr/>
              </a:pPr>
              <a:t>24</a:t>
            </a:fld>
            <a:endParaRPr lang="en-US" sz="1400" b="0">
              <a:solidFill>
                <a:srgbClr val="000000"/>
              </a:solidFill>
              <a:latin typeface="Arial"/>
            </a:endParaRPr>
          </a:p>
        </p:txBody>
      </p:sp>
    </p:spTree>
    <p:extLst>
      <p:ext uri="{BB962C8B-B14F-4D97-AF65-F5344CB8AC3E}">
        <p14:creationId xmlns:p14="http://schemas.microsoft.com/office/powerpoint/2010/main" xmlns="" val="832282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976536"/>
          </a:xfrm>
        </p:spPr>
        <p:txBody>
          <a:bodyPr/>
          <a:lstStyle/>
          <a:p>
            <a:r>
              <a:rPr lang="en-US" dirty="0" smtClean="0"/>
              <a:t>  Local government (LG) budget framework</a:t>
            </a:r>
            <a:endParaRPr lang="en-US" dirty="0"/>
          </a:p>
        </p:txBody>
      </p:sp>
      <p:sp>
        <p:nvSpPr>
          <p:cNvPr id="4" name="Slide Number Placeholder 3"/>
          <p:cNvSpPr>
            <a:spLocks noGrp="1"/>
          </p:cNvSpPr>
          <p:nvPr>
            <p:ph type="sldNum" sz="quarter" idx="12"/>
          </p:nvPr>
        </p:nvSpPr>
        <p:spPr/>
        <p:txBody>
          <a:bodyPr/>
          <a:lstStyle/>
          <a:p>
            <a:pPr>
              <a:defRPr/>
            </a:pPr>
            <a:fld id="{E19B54C9-DAAD-4DCE-9E79-28931CADE0E1}" type="slidenum">
              <a:rPr lang="en-US" smtClean="0"/>
              <a:pPr>
                <a:defRPr/>
              </a:pPr>
              <a:t>25</a:t>
            </a:fld>
            <a:endParaRPr lang="en-US" sz="1400" b="0">
              <a:solidFill>
                <a:schemeClr val="tx1"/>
              </a:solidFill>
              <a:latin typeface="+mn-lt"/>
            </a:endParaRPr>
          </a:p>
        </p:txBody>
      </p:sp>
      <p:pic>
        <p:nvPicPr>
          <p:cNvPr id="3118" name="Picture 4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315689"/>
            <a:ext cx="8856984" cy="448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1835696" y="6023029"/>
            <a:ext cx="6408712" cy="646331"/>
          </a:xfrm>
          <a:prstGeom prst="rect">
            <a:avLst/>
          </a:prstGeom>
          <a:noFill/>
        </p:spPr>
        <p:txBody>
          <a:bodyPr wrap="square" rtlCol="0">
            <a:spAutoFit/>
          </a:bodyPr>
          <a:lstStyle/>
          <a:p>
            <a:r>
              <a:rPr lang="en-US" dirty="0" smtClean="0"/>
              <a:t>Local government’s share of the </a:t>
            </a:r>
            <a:r>
              <a:rPr lang="en-US" dirty="0" err="1" smtClean="0"/>
              <a:t>DoR</a:t>
            </a:r>
            <a:r>
              <a:rPr lang="en-US" dirty="0" smtClean="0"/>
              <a:t> increases from </a:t>
            </a:r>
          </a:p>
          <a:p>
            <a:r>
              <a:rPr lang="en-US" dirty="0" smtClean="0"/>
              <a:t>8.9% in 2015/16 to 9.3% in 2018/19</a:t>
            </a:r>
            <a:endParaRPr lang="en-US" dirty="0"/>
          </a:p>
        </p:txBody>
      </p:sp>
    </p:spTree>
    <p:extLst>
      <p:ext uri="{BB962C8B-B14F-4D97-AF65-F5344CB8AC3E}">
        <p14:creationId xmlns:p14="http://schemas.microsoft.com/office/powerpoint/2010/main" xmlns="" val="3103636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164016" cy="838200"/>
          </a:xfrm>
        </p:spPr>
        <p:txBody>
          <a:bodyPr/>
          <a:lstStyle/>
          <a:p>
            <a:r>
              <a:rPr lang="en-ZA" dirty="0" smtClean="0"/>
              <a:t>How the local government equitable share formula works</a:t>
            </a:r>
            <a:endParaRPr lang="en-ZA" dirty="0"/>
          </a:p>
        </p:txBody>
      </p:sp>
      <p:sp>
        <p:nvSpPr>
          <p:cNvPr id="3" name="Content Placeholder 2"/>
          <p:cNvSpPr>
            <a:spLocks noGrp="1"/>
          </p:cNvSpPr>
          <p:nvPr>
            <p:ph idx="1"/>
          </p:nvPr>
        </p:nvSpPr>
        <p:spPr>
          <a:xfrm>
            <a:off x="168052" y="1268760"/>
            <a:ext cx="3827884" cy="4896544"/>
          </a:xfrm>
        </p:spPr>
        <p:txBody>
          <a:bodyPr/>
          <a:lstStyle/>
          <a:p>
            <a:pPr marL="261938" indent="-261938"/>
            <a:r>
              <a:rPr lang="en-ZA" sz="1800" dirty="0" smtClean="0"/>
              <a:t>Allocated through a formula to ensure fairness for all municipalities</a:t>
            </a:r>
          </a:p>
          <a:p>
            <a:pPr marL="261938" indent="-261938"/>
            <a:r>
              <a:rPr lang="en-ZA" sz="1800" dirty="0"/>
              <a:t>A new LG equitable share formula was introduced in 2013/14 following extensive consultation and is being phased in over 5 years</a:t>
            </a:r>
          </a:p>
          <a:p>
            <a:pPr marL="261938" indent="-261938"/>
            <a:r>
              <a:rPr lang="en-ZA" sz="1800" dirty="0" smtClean="0"/>
              <a:t>The </a:t>
            </a:r>
            <a:r>
              <a:rPr lang="en-ZA" sz="1800" dirty="0"/>
              <a:t>formula is updated annually </a:t>
            </a:r>
            <a:r>
              <a:rPr lang="en-ZA" sz="1800" dirty="0" smtClean="0"/>
              <a:t>with:</a:t>
            </a:r>
          </a:p>
          <a:p>
            <a:pPr marL="536575" lvl="1" indent="-274638">
              <a:spcBef>
                <a:spcPts val="0"/>
              </a:spcBef>
            </a:pPr>
            <a:r>
              <a:rPr lang="en-ZA" sz="1600" dirty="0" smtClean="0"/>
              <a:t>cost </a:t>
            </a:r>
            <a:r>
              <a:rPr lang="en-ZA" sz="1600" dirty="0"/>
              <a:t>data to account for price </a:t>
            </a:r>
            <a:r>
              <a:rPr lang="en-ZA" sz="1600" dirty="0" smtClean="0"/>
              <a:t>increases</a:t>
            </a:r>
          </a:p>
          <a:p>
            <a:pPr marL="536575" lvl="1" indent="-274638">
              <a:spcBef>
                <a:spcPts val="0"/>
              </a:spcBef>
            </a:pPr>
            <a:r>
              <a:rPr lang="en-ZA" sz="1600" dirty="0" smtClean="0"/>
              <a:t>estimates </a:t>
            </a:r>
            <a:r>
              <a:rPr lang="en-ZA" sz="1600" dirty="0"/>
              <a:t>of household growth</a:t>
            </a:r>
          </a:p>
          <a:p>
            <a:pPr marL="261938" indent="-261938"/>
            <a:r>
              <a:rPr lang="en-ZA" sz="1800" dirty="0" smtClean="0"/>
              <a:t>The final allocation to each municipality is determined by this formula and the impact of the phase-in and guarantees</a:t>
            </a:r>
            <a:endParaRPr lang="en-ZA" sz="1800" dirty="0"/>
          </a:p>
          <a:p>
            <a:endParaRPr lang="en-ZA" sz="1800" dirty="0"/>
          </a:p>
        </p:txBody>
      </p:sp>
      <p:sp>
        <p:nvSpPr>
          <p:cNvPr id="4" name="Slide Number Placeholder 3"/>
          <p:cNvSpPr>
            <a:spLocks noGrp="1"/>
          </p:cNvSpPr>
          <p:nvPr>
            <p:ph type="sldNum" sz="quarter" idx="12"/>
          </p:nvPr>
        </p:nvSpPr>
        <p:spPr>
          <a:xfrm>
            <a:off x="6987480" y="6356176"/>
            <a:ext cx="1905000" cy="457200"/>
          </a:xfrm>
        </p:spPr>
        <p:txBody>
          <a:bodyPr/>
          <a:lstStyle/>
          <a:p>
            <a:pPr>
              <a:defRPr/>
            </a:pPr>
            <a:fld id="{E61765DF-3C74-4435-A2E8-38D59E4EE598}" type="slidenum">
              <a:rPr lang="en-US" smtClean="0">
                <a:solidFill>
                  <a:srgbClr val="808080"/>
                </a:solidFill>
              </a:rPr>
              <a:pPr>
                <a:defRPr/>
              </a:pPr>
              <a:t>26</a:t>
            </a:fld>
            <a:endParaRPr lang="en-US" sz="1400" b="0" dirty="0">
              <a:solidFill>
                <a:srgbClr val="000000"/>
              </a:solidFill>
              <a:latin typeface="Arial"/>
            </a:endParaRPr>
          </a:p>
        </p:txBody>
      </p:sp>
      <p:sp>
        <p:nvSpPr>
          <p:cNvPr id="5" name="Rounded Rectangle 4"/>
          <p:cNvSpPr/>
          <p:nvPr/>
        </p:nvSpPr>
        <p:spPr bwMode="auto">
          <a:xfrm>
            <a:off x="4139952" y="1700808"/>
            <a:ext cx="2448272" cy="4968552"/>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ZA" sz="1600" dirty="0" smtClean="0">
              <a:solidFill>
                <a:srgbClr val="000000"/>
              </a:solidFill>
              <a:ea typeface="ＭＳ Ｐゴシック" pitchFamily="1" charset="-128"/>
            </a:endParaRPr>
          </a:p>
          <a:p>
            <a:pPr algn="ctr" eaLnBrk="0" fontAlgn="base" hangingPunct="0">
              <a:spcBef>
                <a:spcPct val="0"/>
              </a:spcBef>
              <a:spcAft>
                <a:spcPct val="0"/>
              </a:spcAft>
            </a:pPr>
            <a:endParaRPr lang="en-ZA" sz="1600" dirty="0">
              <a:solidFill>
                <a:srgbClr val="000000"/>
              </a:solidFill>
              <a:ea typeface="ＭＳ Ｐゴシック" pitchFamily="1" charset="-128"/>
            </a:endParaRPr>
          </a:p>
          <a:p>
            <a:pPr algn="ctr" eaLnBrk="0" fontAlgn="base" hangingPunct="0">
              <a:spcBef>
                <a:spcPct val="0"/>
              </a:spcBef>
              <a:spcAft>
                <a:spcPct val="0"/>
              </a:spcAft>
            </a:pPr>
            <a:endParaRPr lang="en-ZA" sz="1600" dirty="0" smtClean="0">
              <a:solidFill>
                <a:srgbClr val="000000"/>
              </a:solidFill>
              <a:ea typeface="ＭＳ Ｐゴシック" pitchFamily="1" charset="-128"/>
            </a:endParaRPr>
          </a:p>
          <a:p>
            <a:pPr algn="ctr" eaLnBrk="0" fontAlgn="base" hangingPunct="0">
              <a:spcBef>
                <a:spcPct val="0"/>
              </a:spcBef>
              <a:spcAft>
                <a:spcPct val="0"/>
              </a:spcAft>
            </a:pPr>
            <a:endParaRPr lang="en-ZA" sz="1600" dirty="0">
              <a:solidFill>
                <a:srgbClr val="000000"/>
              </a:solidFill>
              <a:ea typeface="ＭＳ Ｐゴシック" pitchFamily="1" charset="-128"/>
            </a:endParaRPr>
          </a:p>
          <a:p>
            <a:pPr algn="ctr" eaLnBrk="0" fontAlgn="base" hangingPunct="0">
              <a:spcBef>
                <a:spcPct val="0"/>
              </a:spcBef>
              <a:spcAft>
                <a:spcPct val="0"/>
              </a:spcAft>
            </a:pPr>
            <a:endParaRPr lang="en-ZA" sz="1600" dirty="0" smtClean="0">
              <a:solidFill>
                <a:srgbClr val="000000"/>
              </a:solidFill>
              <a:ea typeface="ＭＳ Ｐゴシック" pitchFamily="1" charset="-128"/>
            </a:endParaRPr>
          </a:p>
          <a:p>
            <a:pPr algn="ctr" eaLnBrk="0" fontAlgn="base" hangingPunct="0">
              <a:spcBef>
                <a:spcPct val="0"/>
              </a:spcBef>
              <a:spcAft>
                <a:spcPct val="0"/>
              </a:spcAft>
            </a:pPr>
            <a:endParaRPr lang="en-ZA" sz="1600" dirty="0">
              <a:solidFill>
                <a:srgbClr val="000000"/>
              </a:solidFill>
              <a:ea typeface="ＭＳ Ｐゴシック" pitchFamily="1" charset="-128"/>
            </a:endParaRPr>
          </a:p>
          <a:p>
            <a:pPr algn="ctr" eaLnBrk="0" fontAlgn="base" hangingPunct="0">
              <a:spcBef>
                <a:spcPct val="0"/>
              </a:spcBef>
              <a:spcAft>
                <a:spcPct val="0"/>
              </a:spcAft>
            </a:pPr>
            <a:endParaRPr lang="en-ZA" sz="1600" dirty="0" smtClean="0">
              <a:solidFill>
                <a:srgbClr val="000000"/>
              </a:solidFill>
              <a:ea typeface="ＭＳ Ｐゴシック" pitchFamily="1" charset="-128"/>
            </a:endParaRPr>
          </a:p>
          <a:p>
            <a:pPr algn="ctr" eaLnBrk="0" fontAlgn="base" hangingPunct="0">
              <a:spcBef>
                <a:spcPct val="0"/>
              </a:spcBef>
              <a:spcAft>
                <a:spcPct val="0"/>
              </a:spcAft>
            </a:pPr>
            <a:endParaRPr lang="en-ZA" sz="1600" dirty="0">
              <a:solidFill>
                <a:srgbClr val="000000"/>
              </a:solidFill>
              <a:ea typeface="ＭＳ Ｐゴシック" pitchFamily="1" charset="-128"/>
            </a:endParaRPr>
          </a:p>
          <a:p>
            <a:pPr algn="ctr" eaLnBrk="0" fontAlgn="base" hangingPunct="0">
              <a:spcBef>
                <a:spcPct val="0"/>
              </a:spcBef>
              <a:spcAft>
                <a:spcPct val="0"/>
              </a:spcAft>
            </a:pPr>
            <a:endParaRPr lang="en-ZA" sz="1600" dirty="0" smtClean="0">
              <a:solidFill>
                <a:srgbClr val="000000"/>
              </a:solidFill>
              <a:ea typeface="ＭＳ Ｐゴシック" pitchFamily="1" charset="-128"/>
            </a:endParaRPr>
          </a:p>
          <a:p>
            <a:pPr algn="ctr" eaLnBrk="0" fontAlgn="base" hangingPunct="0">
              <a:spcBef>
                <a:spcPct val="0"/>
              </a:spcBef>
              <a:spcAft>
                <a:spcPct val="0"/>
              </a:spcAft>
            </a:pPr>
            <a:r>
              <a:rPr lang="en-ZA" sz="1600" b="1" dirty="0" smtClean="0">
                <a:solidFill>
                  <a:srgbClr val="000000"/>
                </a:solidFill>
                <a:ea typeface="ＭＳ Ｐゴシック" pitchFamily="1" charset="-128"/>
              </a:rPr>
              <a:t>Free </a:t>
            </a:r>
            <a:r>
              <a:rPr lang="en-ZA" sz="1600" b="1" dirty="0">
                <a:solidFill>
                  <a:srgbClr val="000000"/>
                </a:solidFill>
                <a:ea typeface="ＭＳ Ｐゴシック" pitchFamily="1" charset="-128"/>
              </a:rPr>
              <a:t>basic </a:t>
            </a:r>
            <a:r>
              <a:rPr lang="en-ZA" sz="1600" b="1" dirty="0" smtClean="0">
                <a:solidFill>
                  <a:srgbClr val="000000"/>
                </a:solidFill>
                <a:ea typeface="ＭＳ Ｐゴシック" pitchFamily="1" charset="-128"/>
              </a:rPr>
              <a:t>services</a:t>
            </a:r>
          </a:p>
          <a:p>
            <a:pPr algn="ctr" eaLnBrk="0" fontAlgn="base" hangingPunct="0">
              <a:spcBef>
                <a:spcPct val="0"/>
              </a:spcBef>
              <a:spcAft>
                <a:spcPct val="0"/>
              </a:spcAft>
            </a:pPr>
            <a:r>
              <a:rPr lang="en-ZA" sz="1600" b="1" dirty="0" smtClean="0">
                <a:solidFill>
                  <a:srgbClr val="000000"/>
                </a:solidFill>
                <a:ea typeface="ＭＳ Ｐゴシック" pitchFamily="1" charset="-128"/>
              </a:rPr>
              <a:t>R37 billion</a:t>
            </a:r>
          </a:p>
          <a:p>
            <a:pPr algn="ctr" eaLnBrk="0" fontAlgn="base" hangingPunct="0">
              <a:spcBef>
                <a:spcPct val="0"/>
              </a:spcBef>
              <a:spcAft>
                <a:spcPct val="0"/>
              </a:spcAft>
            </a:pPr>
            <a:endParaRPr lang="en-ZA" sz="1600" dirty="0" smtClean="0">
              <a:solidFill>
                <a:srgbClr val="000000"/>
              </a:solidFill>
              <a:ea typeface="ＭＳ Ｐゴシック" pitchFamily="1" charset="-128"/>
            </a:endParaRPr>
          </a:p>
          <a:p>
            <a:pPr algn="ctr" eaLnBrk="0" fontAlgn="base" hangingPunct="0">
              <a:spcBef>
                <a:spcPct val="0"/>
              </a:spcBef>
              <a:spcAft>
                <a:spcPct val="0"/>
              </a:spcAft>
            </a:pPr>
            <a:r>
              <a:rPr lang="en-ZA" sz="1600" dirty="0" smtClean="0">
                <a:solidFill>
                  <a:srgbClr val="000000"/>
                </a:solidFill>
                <a:ea typeface="ＭＳ Ｐゴシック" pitchFamily="1" charset="-128"/>
              </a:rPr>
              <a:t>R335 per month for a package of free basic services for the 59% of SA households with an income of less than 2 old age pensions per month</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83967" y="1844823"/>
            <a:ext cx="1113707" cy="11086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ounded Rectangle 6"/>
          <p:cNvSpPr/>
          <p:nvPr/>
        </p:nvSpPr>
        <p:spPr>
          <a:xfrm>
            <a:off x="4344182" y="2953445"/>
            <a:ext cx="993582" cy="963448"/>
          </a:xfrm>
          <a:prstGeom prst="roundRect">
            <a:avLst>
              <a:gd name="adj" fmla="val 10000"/>
            </a:avLst>
          </a:prstGeom>
          <a:blipFill rotWithShape="0">
            <a:blip r:embed="rId3" cstate="print"/>
            <a:stretch>
              <a:fillRect/>
            </a:stretch>
          </a:blipFill>
          <a:ln w="10000" cap="flat" cmpd="sng" algn="ctr">
            <a:solidFill>
              <a:sysClr val="window" lastClr="FFFFFF">
                <a:hueOff val="0"/>
                <a:satOff val="0"/>
                <a:lumOff val="0"/>
                <a:alphaOff val="0"/>
              </a:sysClr>
            </a:solidFill>
            <a:prstDash val="solid"/>
          </a:ln>
          <a:effectLst>
            <a:outerShdw blurRad="38100" dist="30000" dir="5400000" rotWithShape="0">
              <a:srgbClr val="000000">
                <a:alpha val="45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8" name="Rounded Rectangle 7"/>
          <p:cNvSpPr/>
          <p:nvPr/>
        </p:nvSpPr>
        <p:spPr>
          <a:xfrm>
            <a:off x="5398407" y="2953444"/>
            <a:ext cx="993582" cy="963448"/>
          </a:xfrm>
          <a:prstGeom prst="roundRect">
            <a:avLst>
              <a:gd name="adj" fmla="val 10000"/>
            </a:avLst>
          </a:prstGeom>
          <a:blipFill rotWithShape="0">
            <a:blip r:embed="rId4" cstate="print"/>
            <a:stretch>
              <a:fillRect/>
            </a:stretch>
          </a:blipFill>
          <a:ln w="10000" cap="flat" cmpd="sng" algn="ctr">
            <a:solidFill>
              <a:sysClr val="window" lastClr="FFFFFF">
                <a:hueOff val="0"/>
                <a:satOff val="0"/>
                <a:lumOff val="0"/>
                <a:alphaOff val="0"/>
              </a:sysClr>
            </a:solidFill>
            <a:prstDash val="solid"/>
          </a:ln>
          <a:effectLst>
            <a:outerShdw blurRad="38100" dist="30000" dir="5400000" rotWithShape="0">
              <a:srgbClr val="000000">
                <a:alpha val="45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9" name="Rounded Rectangle 8"/>
          <p:cNvSpPr/>
          <p:nvPr/>
        </p:nvSpPr>
        <p:spPr>
          <a:xfrm>
            <a:off x="5437781" y="1846654"/>
            <a:ext cx="993583" cy="1021376"/>
          </a:xfrm>
          <a:prstGeom prst="roundRect">
            <a:avLst>
              <a:gd name="adj" fmla="val 10000"/>
            </a:avLst>
          </a:prstGeom>
          <a:blipFill rotWithShape="0">
            <a:blip r:embed="rId5" cstate="print"/>
            <a:stretch>
              <a:fillRect/>
            </a:stretch>
          </a:blipFill>
          <a:ln w="10000" cap="flat" cmpd="sng" algn="ctr">
            <a:solidFill>
              <a:sysClr val="window" lastClr="FFFFFF">
                <a:hueOff val="0"/>
                <a:satOff val="0"/>
                <a:lumOff val="0"/>
                <a:alphaOff val="0"/>
              </a:sysClr>
            </a:solidFill>
            <a:prstDash val="solid"/>
          </a:ln>
          <a:effectLst>
            <a:outerShdw blurRad="38100" dist="30000" dir="5400000" rotWithShape="0">
              <a:srgbClr val="000000">
                <a:alpha val="45000"/>
              </a:srgbClr>
            </a:outerShdw>
          </a:effectLst>
        </p:spPr>
      </p:sp>
      <p:sp>
        <p:nvSpPr>
          <p:cNvPr id="11" name="Plus 10"/>
          <p:cNvSpPr/>
          <p:nvPr/>
        </p:nvSpPr>
        <p:spPr bwMode="auto">
          <a:xfrm>
            <a:off x="6588224" y="3717032"/>
            <a:ext cx="576064" cy="637777"/>
          </a:xfrm>
          <a:prstGeom prst="mathPlus">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ZA" sz="2400" smtClean="0">
              <a:solidFill>
                <a:srgbClr val="000000"/>
              </a:solidFill>
              <a:ea typeface="ＭＳ Ｐゴシック" pitchFamily="1" charset="-128"/>
            </a:endParaRPr>
          </a:p>
        </p:txBody>
      </p:sp>
      <p:sp>
        <p:nvSpPr>
          <p:cNvPr id="12" name="Rounded Rectangle 11"/>
          <p:cNvSpPr/>
          <p:nvPr/>
        </p:nvSpPr>
        <p:spPr bwMode="auto">
          <a:xfrm>
            <a:off x="7236296" y="1656184"/>
            <a:ext cx="1656184" cy="1440160"/>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ZA" sz="1600" b="1" dirty="0" smtClean="0">
                <a:solidFill>
                  <a:srgbClr val="000000"/>
                </a:solidFill>
                <a:ea typeface="ＭＳ Ｐゴシック" pitchFamily="1" charset="-128"/>
              </a:rPr>
              <a:t>Institutional</a:t>
            </a:r>
          </a:p>
          <a:p>
            <a:pPr eaLnBrk="0" fontAlgn="base" hangingPunct="0">
              <a:spcBef>
                <a:spcPct val="0"/>
              </a:spcBef>
              <a:spcAft>
                <a:spcPct val="0"/>
              </a:spcAft>
            </a:pPr>
            <a:r>
              <a:rPr lang="en-ZA" sz="1600" dirty="0" smtClean="0">
                <a:solidFill>
                  <a:srgbClr val="000000"/>
                </a:solidFill>
                <a:ea typeface="ＭＳ Ｐゴシック" pitchFamily="1" charset="-128"/>
              </a:rPr>
              <a:t>R4.1 billion to assist with administration costs </a:t>
            </a:r>
          </a:p>
        </p:txBody>
      </p:sp>
      <p:sp>
        <p:nvSpPr>
          <p:cNvPr id="13" name="Rounded Rectangle 12"/>
          <p:cNvSpPr/>
          <p:nvPr/>
        </p:nvSpPr>
        <p:spPr bwMode="auto">
          <a:xfrm>
            <a:off x="7236296" y="3168352"/>
            <a:ext cx="1656184" cy="1656184"/>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ZA" sz="1600" b="1" dirty="0" smtClean="0">
                <a:solidFill>
                  <a:srgbClr val="000000"/>
                </a:solidFill>
                <a:ea typeface="ＭＳ Ｐゴシック" pitchFamily="1" charset="-128"/>
              </a:rPr>
              <a:t>Community Services</a:t>
            </a:r>
          </a:p>
          <a:p>
            <a:pPr eaLnBrk="0" fontAlgn="base" hangingPunct="0">
              <a:spcBef>
                <a:spcPct val="0"/>
              </a:spcBef>
              <a:spcAft>
                <a:spcPct val="0"/>
              </a:spcAft>
            </a:pPr>
            <a:r>
              <a:rPr lang="en-ZA" sz="1600" dirty="0" smtClean="0">
                <a:solidFill>
                  <a:srgbClr val="000000"/>
                </a:solidFill>
                <a:ea typeface="ＭＳ Ｐゴシック" pitchFamily="1" charset="-128"/>
              </a:rPr>
              <a:t>R6.1 billion </a:t>
            </a:r>
          </a:p>
          <a:p>
            <a:pPr eaLnBrk="0" fontAlgn="base" hangingPunct="0">
              <a:spcBef>
                <a:spcPct val="0"/>
              </a:spcBef>
              <a:spcAft>
                <a:spcPct val="0"/>
              </a:spcAft>
            </a:pPr>
            <a:r>
              <a:rPr lang="en-ZA" sz="1600" dirty="0" smtClean="0">
                <a:solidFill>
                  <a:srgbClr val="000000"/>
                </a:solidFill>
                <a:ea typeface="ＭＳ Ｐゴシック" pitchFamily="1" charset="-128"/>
              </a:rPr>
              <a:t>to fund community services</a:t>
            </a:r>
          </a:p>
        </p:txBody>
      </p:sp>
      <p:sp>
        <p:nvSpPr>
          <p:cNvPr id="14" name="Rounded Rectangle 13"/>
          <p:cNvSpPr/>
          <p:nvPr/>
        </p:nvSpPr>
        <p:spPr bwMode="auto">
          <a:xfrm>
            <a:off x="7164288" y="1584177"/>
            <a:ext cx="1800200" cy="5085183"/>
          </a:xfrm>
          <a:prstGeom prst="roundRect">
            <a:avLst/>
          </a:prstGeom>
          <a:noFill/>
          <a:ln w="317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ZA" sz="1600" dirty="0" smtClean="0">
              <a:solidFill>
                <a:srgbClr val="000000"/>
              </a:solidFill>
              <a:ea typeface="ＭＳ Ｐゴシック" pitchFamily="1" charset="-128"/>
            </a:endParaRPr>
          </a:p>
          <a:p>
            <a:pPr eaLnBrk="0" fontAlgn="base" hangingPunct="0">
              <a:spcBef>
                <a:spcPct val="0"/>
              </a:spcBef>
              <a:spcAft>
                <a:spcPct val="0"/>
              </a:spcAft>
            </a:pPr>
            <a:endParaRPr lang="en-ZA" sz="1600" dirty="0">
              <a:solidFill>
                <a:srgbClr val="000000"/>
              </a:solidFill>
              <a:ea typeface="ＭＳ Ｐゴシック" pitchFamily="1" charset="-128"/>
            </a:endParaRPr>
          </a:p>
          <a:p>
            <a:pPr eaLnBrk="0" fontAlgn="base" hangingPunct="0">
              <a:spcBef>
                <a:spcPct val="0"/>
              </a:spcBef>
              <a:spcAft>
                <a:spcPct val="0"/>
              </a:spcAft>
            </a:pPr>
            <a:endParaRPr lang="en-ZA" sz="1600" dirty="0" smtClean="0">
              <a:solidFill>
                <a:srgbClr val="000000"/>
              </a:solidFill>
              <a:ea typeface="ＭＳ Ｐゴシック" pitchFamily="1" charset="-128"/>
            </a:endParaRPr>
          </a:p>
          <a:p>
            <a:pPr eaLnBrk="0" fontAlgn="base" hangingPunct="0">
              <a:spcBef>
                <a:spcPct val="0"/>
              </a:spcBef>
              <a:spcAft>
                <a:spcPct val="0"/>
              </a:spcAft>
            </a:pPr>
            <a:endParaRPr lang="en-ZA" sz="1600" dirty="0">
              <a:solidFill>
                <a:srgbClr val="000000"/>
              </a:solidFill>
              <a:ea typeface="ＭＳ Ｐゴシック" pitchFamily="1" charset="-128"/>
            </a:endParaRPr>
          </a:p>
          <a:p>
            <a:pPr eaLnBrk="0" fontAlgn="base" hangingPunct="0">
              <a:spcBef>
                <a:spcPct val="0"/>
              </a:spcBef>
              <a:spcAft>
                <a:spcPct val="0"/>
              </a:spcAft>
            </a:pPr>
            <a:endParaRPr lang="en-ZA" sz="1600" dirty="0" smtClean="0">
              <a:solidFill>
                <a:srgbClr val="000000"/>
              </a:solidFill>
              <a:ea typeface="ＭＳ Ｐゴシック" pitchFamily="1" charset="-128"/>
            </a:endParaRPr>
          </a:p>
          <a:p>
            <a:pPr eaLnBrk="0" fontAlgn="base" hangingPunct="0">
              <a:spcBef>
                <a:spcPct val="0"/>
              </a:spcBef>
              <a:spcAft>
                <a:spcPct val="0"/>
              </a:spcAft>
            </a:pPr>
            <a:endParaRPr lang="en-ZA" sz="1600" dirty="0">
              <a:solidFill>
                <a:srgbClr val="000000"/>
              </a:solidFill>
              <a:ea typeface="ＭＳ Ｐゴシック" pitchFamily="1" charset="-128"/>
            </a:endParaRPr>
          </a:p>
          <a:p>
            <a:pPr eaLnBrk="0" fontAlgn="base" hangingPunct="0">
              <a:spcBef>
                <a:spcPct val="0"/>
              </a:spcBef>
              <a:spcAft>
                <a:spcPct val="0"/>
              </a:spcAft>
            </a:pPr>
            <a:endParaRPr lang="en-ZA" sz="1600" dirty="0" smtClean="0">
              <a:solidFill>
                <a:srgbClr val="000000"/>
              </a:solidFill>
              <a:ea typeface="ＭＳ Ｐゴシック" pitchFamily="1" charset="-128"/>
            </a:endParaRPr>
          </a:p>
          <a:p>
            <a:pPr eaLnBrk="0" fontAlgn="base" hangingPunct="0">
              <a:spcBef>
                <a:spcPct val="0"/>
              </a:spcBef>
              <a:spcAft>
                <a:spcPct val="0"/>
              </a:spcAft>
            </a:pPr>
            <a:endParaRPr lang="en-ZA" sz="1600" dirty="0">
              <a:solidFill>
                <a:srgbClr val="000000"/>
              </a:solidFill>
              <a:ea typeface="ＭＳ Ｐゴシック" pitchFamily="1" charset="-128"/>
            </a:endParaRPr>
          </a:p>
          <a:p>
            <a:pPr eaLnBrk="0" fontAlgn="base" hangingPunct="0">
              <a:spcBef>
                <a:spcPct val="0"/>
              </a:spcBef>
              <a:spcAft>
                <a:spcPct val="0"/>
              </a:spcAft>
            </a:pPr>
            <a:endParaRPr lang="en-ZA" sz="1600" dirty="0" smtClean="0">
              <a:solidFill>
                <a:srgbClr val="000000"/>
              </a:solidFill>
              <a:ea typeface="ＭＳ Ｐゴシック" pitchFamily="1" charset="-128"/>
            </a:endParaRPr>
          </a:p>
          <a:p>
            <a:pPr eaLnBrk="0" fontAlgn="base" hangingPunct="0">
              <a:spcBef>
                <a:spcPct val="0"/>
              </a:spcBef>
              <a:spcAft>
                <a:spcPct val="0"/>
              </a:spcAft>
            </a:pPr>
            <a:endParaRPr lang="en-ZA" sz="1600" dirty="0" smtClean="0">
              <a:solidFill>
                <a:srgbClr val="000000"/>
              </a:solidFill>
              <a:ea typeface="ＭＳ Ｐゴシック" pitchFamily="1" charset="-128"/>
            </a:endParaRPr>
          </a:p>
          <a:p>
            <a:pPr eaLnBrk="0" fontAlgn="base" hangingPunct="0">
              <a:spcBef>
                <a:spcPct val="0"/>
              </a:spcBef>
              <a:spcAft>
                <a:spcPct val="0"/>
              </a:spcAft>
            </a:pPr>
            <a:endParaRPr lang="en-ZA" sz="1600" dirty="0">
              <a:solidFill>
                <a:srgbClr val="000000"/>
              </a:solidFill>
              <a:ea typeface="ＭＳ Ｐゴシック" pitchFamily="1" charset="-128"/>
            </a:endParaRPr>
          </a:p>
          <a:p>
            <a:pPr eaLnBrk="0" fontAlgn="base" hangingPunct="0">
              <a:spcBef>
                <a:spcPct val="0"/>
              </a:spcBef>
              <a:spcAft>
                <a:spcPct val="0"/>
              </a:spcAft>
            </a:pPr>
            <a:endParaRPr lang="en-ZA" sz="1600" dirty="0" smtClean="0">
              <a:solidFill>
                <a:srgbClr val="000000"/>
              </a:solidFill>
              <a:ea typeface="ＭＳ Ｐゴシック" pitchFamily="1" charset="-128"/>
            </a:endParaRPr>
          </a:p>
          <a:p>
            <a:pPr eaLnBrk="0" fontAlgn="base" hangingPunct="0">
              <a:spcBef>
                <a:spcPct val="0"/>
              </a:spcBef>
              <a:spcAft>
                <a:spcPct val="0"/>
              </a:spcAft>
            </a:pPr>
            <a:endParaRPr lang="en-ZA" sz="1600" dirty="0">
              <a:solidFill>
                <a:srgbClr val="000000"/>
              </a:solidFill>
              <a:ea typeface="ＭＳ Ｐゴシック" pitchFamily="1" charset="-128"/>
            </a:endParaRPr>
          </a:p>
          <a:p>
            <a:pPr algn="ctr" eaLnBrk="0" fontAlgn="base" hangingPunct="0">
              <a:spcBef>
                <a:spcPct val="0"/>
              </a:spcBef>
              <a:spcAft>
                <a:spcPct val="0"/>
              </a:spcAft>
            </a:pPr>
            <a:r>
              <a:rPr lang="en-ZA" sz="1600" dirty="0" smtClean="0">
                <a:solidFill>
                  <a:srgbClr val="000000"/>
                </a:solidFill>
                <a:ea typeface="ＭＳ Ｐゴシック" pitchFamily="1" charset="-128"/>
              </a:rPr>
              <a:t>These funds are only allocated  to poorer municipalities </a:t>
            </a:r>
            <a:r>
              <a:rPr lang="en-ZA" sz="1200" dirty="0" smtClean="0">
                <a:solidFill>
                  <a:srgbClr val="000000"/>
                </a:solidFill>
                <a:ea typeface="ＭＳ Ｐゴシック" pitchFamily="1" charset="-128"/>
              </a:rPr>
              <a:t>(some cities can fund these from own revenues)</a:t>
            </a:r>
          </a:p>
        </p:txBody>
      </p:sp>
      <p:sp>
        <p:nvSpPr>
          <p:cNvPr id="15" name="TextBox 14"/>
          <p:cNvSpPr txBox="1"/>
          <p:nvPr/>
        </p:nvSpPr>
        <p:spPr>
          <a:xfrm>
            <a:off x="4139952" y="1124744"/>
            <a:ext cx="4824536" cy="584775"/>
          </a:xfrm>
          <a:prstGeom prst="rect">
            <a:avLst/>
          </a:prstGeom>
          <a:noFill/>
        </p:spPr>
        <p:txBody>
          <a:bodyPr wrap="square" rtlCol="0">
            <a:spAutoFit/>
          </a:bodyPr>
          <a:lstStyle/>
          <a:p>
            <a:pPr fontAlgn="base">
              <a:spcBef>
                <a:spcPct val="0"/>
              </a:spcBef>
              <a:spcAft>
                <a:spcPct val="0"/>
              </a:spcAft>
            </a:pPr>
            <a:r>
              <a:rPr lang="en-ZA" sz="1600" b="1" dirty="0" smtClean="0">
                <a:solidFill>
                  <a:srgbClr val="000000"/>
                </a:solidFill>
                <a:ea typeface="ＭＳ Ｐゴシック" pitchFamily="34" charset="-128"/>
              </a:rPr>
              <a:t>How the local government equitable share formula works</a:t>
            </a:r>
            <a:endParaRPr lang="en-ZA" sz="1600" b="1" dirty="0">
              <a:solidFill>
                <a:srgbClr val="000000"/>
              </a:solidFill>
              <a:ea typeface="ＭＳ Ｐゴシック" pitchFamily="34" charset="-128"/>
            </a:endParaRPr>
          </a:p>
        </p:txBody>
      </p:sp>
    </p:spTree>
    <p:extLst>
      <p:ext uri="{BB962C8B-B14F-4D97-AF65-F5344CB8AC3E}">
        <p14:creationId xmlns:p14="http://schemas.microsoft.com/office/powerpoint/2010/main" xmlns="" val="36579425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2528"/>
            <a:ext cx="8991600" cy="838200"/>
          </a:xfrm>
        </p:spPr>
        <p:txBody>
          <a:bodyPr/>
          <a:lstStyle/>
          <a:p>
            <a:r>
              <a:rPr lang="en-ZA" dirty="0" smtClean="0"/>
              <a:t>Updates to the local government </a:t>
            </a:r>
            <a:r>
              <a:rPr lang="en-ZA" dirty="0"/>
              <a:t>e</a:t>
            </a:r>
            <a:r>
              <a:rPr lang="en-ZA" dirty="0" smtClean="0"/>
              <a:t>quitable share formula for the 2016 MTEF</a:t>
            </a:r>
            <a:endParaRPr lang="en-ZA" dirty="0"/>
          </a:p>
        </p:txBody>
      </p:sp>
      <p:sp>
        <p:nvSpPr>
          <p:cNvPr id="3" name="Content Placeholder 2"/>
          <p:cNvSpPr>
            <a:spLocks noGrp="1"/>
          </p:cNvSpPr>
          <p:nvPr>
            <p:ph idx="1"/>
          </p:nvPr>
        </p:nvSpPr>
        <p:spPr>
          <a:xfrm>
            <a:off x="179512" y="1268760"/>
            <a:ext cx="8740080" cy="5328592"/>
          </a:xfrm>
        </p:spPr>
        <p:txBody>
          <a:bodyPr/>
          <a:lstStyle/>
          <a:p>
            <a:pPr marL="363538" indent="-363538"/>
            <a:r>
              <a:rPr lang="en-ZA" dirty="0" smtClean="0"/>
              <a:t>Equitable share is reduced by R300 million (0.6%) in 2016/17</a:t>
            </a:r>
          </a:p>
          <a:p>
            <a:pPr marL="363538" indent="-363538"/>
            <a:r>
              <a:rPr lang="en-ZA" dirty="0" smtClean="0"/>
              <a:t>Allocations increase by R1.5 billion in 2017/18 and R3 billion in 2018/19 to assist with rising service costs</a:t>
            </a:r>
          </a:p>
          <a:p>
            <a:pPr marL="363538" indent="-363538"/>
            <a:r>
              <a:rPr lang="en-ZA" dirty="0" smtClean="0"/>
              <a:t>Updated cost factors in the formula:</a:t>
            </a:r>
          </a:p>
          <a:p>
            <a:pPr marL="763588" lvl="1" indent="-363538"/>
            <a:r>
              <a:rPr lang="en-ZA" sz="1800" dirty="0" smtClean="0"/>
              <a:t>Bulk electricity increases of 8% per annum </a:t>
            </a:r>
          </a:p>
          <a:p>
            <a:pPr marL="763588" lvl="1" indent="-363538"/>
            <a:r>
              <a:rPr lang="en-ZA" sz="1800" dirty="0" smtClean="0"/>
              <a:t>Bulk water costs increase 8.9% (based on average water board tariff increase)</a:t>
            </a:r>
          </a:p>
          <a:p>
            <a:pPr marL="763588" lvl="1" indent="-363538"/>
            <a:r>
              <a:rPr lang="en-ZA" sz="1800" dirty="0" smtClean="0"/>
              <a:t>Other costs increase by CPI</a:t>
            </a:r>
          </a:p>
          <a:p>
            <a:pPr marL="763588" lvl="1" indent="-363538"/>
            <a:r>
              <a:rPr lang="en-ZA" sz="1800" dirty="0" smtClean="0"/>
              <a:t>Household growth of 3.3% (General Household Survey)</a:t>
            </a:r>
          </a:p>
          <a:p>
            <a:pPr marL="363538" indent="-363538"/>
            <a:r>
              <a:rPr lang="en-ZA" dirty="0" smtClean="0"/>
              <a:t>Total allocation grows more slowly than cost pressures</a:t>
            </a:r>
          </a:p>
          <a:p>
            <a:pPr lvl="1"/>
            <a:r>
              <a:rPr lang="en-ZA" sz="1800" dirty="0" smtClean="0"/>
              <a:t>National Treasury has worked with SALGA, </a:t>
            </a:r>
            <a:r>
              <a:rPr lang="en-ZA" sz="1800" dirty="0" err="1" smtClean="0"/>
              <a:t>DCoG</a:t>
            </a:r>
            <a:r>
              <a:rPr lang="en-ZA" sz="1800" dirty="0" smtClean="0"/>
              <a:t> and the FFC to ensure that the impact of this shortfall has been spread fairly across all municipalities</a:t>
            </a:r>
          </a:p>
          <a:p>
            <a:pPr marL="363538" lvl="1" indent="-363538">
              <a:buChar char="•"/>
            </a:pPr>
            <a:r>
              <a:rPr lang="en-ZA" dirty="0"/>
              <a:t>Equitable share funds services for 9.2 million households, but only 5.3 million reportedly receive free basic water (</a:t>
            </a:r>
            <a:r>
              <a:rPr lang="en-ZA" dirty="0" err="1"/>
              <a:t>StatsSA</a:t>
            </a:r>
            <a:r>
              <a:rPr lang="en-ZA" dirty="0"/>
              <a:t> Non-Financial Census) </a:t>
            </a:r>
          </a:p>
        </p:txBody>
      </p:sp>
      <p:sp>
        <p:nvSpPr>
          <p:cNvPr id="4" name="Slide Number Placeholder 3"/>
          <p:cNvSpPr>
            <a:spLocks noGrp="1"/>
          </p:cNvSpPr>
          <p:nvPr>
            <p:ph type="sldNum" sz="quarter" idx="12"/>
          </p:nvPr>
        </p:nvSpPr>
        <p:spPr>
          <a:xfrm>
            <a:off x="6934200" y="6572200"/>
            <a:ext cx="1905000" cy="457200"/>
          </a:xfrm>
        </p:spPr>
        <p:txBody>
          <a:bodyPr/>
          <a:lstStyle/>
          <a:p>
            <a:pPr>
              <a:defRPr/>
            </a:pPr>
            <a:fld id="{E19B54C9-DAAD-4DCE-9E79-28931CADE0E1}" type="slidenum">
              <a:rPr lang="en-US" smtClean="0">
                <a:solidFill>
                  <a:srgbClr val="808080"/>
                </a:solidFill>
              </a:rPr>
              <a:pPr>
                <a:defRPr/>
              </a:pPr>
              <a:t>27</a:t>
            </a:fld>
            <a:endParaRPr lang="en-US" sz="1400" b="0" dirty="0">
              <a:solidFill>
                <a:srgbClr val="000000"/>
              </a:solidFill>
              <a:latin typeface="Arial"/>
            </a:endParaRPr>
          </a:p>
        </p:txBody>
      </p:sp>
    </p:spTree>
    <p:extLst>
      <p:ext uri="{BB962C8B-B14F-4D97-AF65-F5344CB8AC3E}">
        <p14:creationId xmlns:p14="http://schemas.microsoft.com/office/powerpoint/2010/main" xmlns="" val="14407644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as a result of local government infrastructure grants review</a:t>
            </a:r>
            <a:endParaRPr lang="en-US" dirty="0"/>
          </a:p>
        </p:txBody>
      </p:sp>
      <p:sp>
        <p:nvSpPr>
          <p:cNvPr id="3" name="Content Placeholder 2"/>
          <p:cNvSpPr>
            <a:spLocks noGrp="1"/>
          </p:cNvSpPr>
          <p:nvPr>
            <p:ph idx="1"/>
          </p:nvPr>
        </p:nvSpPr>
        <p:spPr>
          <a:xfrm>
            <a:off x="0" y="1052736"/>
            <a:ext cx="9144000" cy="5616624"/>
          </a:xfrm>
          <a:solidFill>
            <a:schemeClr val="bg1"/>
          </a:solidFill>
        </p:spPr>
        <p:txBody>
          <a:bodyPr/>
          <a:lstStyle/>
          <a:p>
            <a:r>
              <a:rPr lang="en-GB" dirty="0"/>
              <a:t>Following an intergovernmental review of the local government infrastructure grant </a:t>
            </a:r>
            <a:r>
              <a:rPr lang="en-GB" dirty="0" smtClean="0"/>
              <a:t>system (conducted by National Treasury, </a:t>
            </a:r>
            <a:r>
              <a:rPr lang="en-GB" dirty="0" err="1" smtClean="0"/>
              <a:t>DCoG</a:t>
            </a:r>
            <a:r>
              <a:rPr lang="en-GB" dirty="0" smtClean="0"/>
              <a:t>, SALGA and the FFC)  </a:t>
            </a:r>
            <a:r>
              <a:rPr lang="en-GB" dirty="0"/>
              <a:t>significant changes are being made to the way </a:t>
            </a:r>
            <a:r>
              <a:rPr lang="en-GB" dirty="0" smtClean="0"/>
              <a:t>grants </a:t>
            </a:r>
            <a:r>
              <a:rPr lang="en-GB" dirty="0"/>
              <a:t>are structured. </a:t>
            </a:r>
            <a:r>
              <a:rPr lang="en-GB" dirty="0" smtClean="0"/>
              <a:t>Changes </a:t>
            </a:r>
            <a:r>
              <a:rPr lang="en-GB" dirty="0"/>
              <a:t>include: </a:t>
            </a:r>
            <a:endParaRPr lang="en-US" dirty="0"/>
          </a:p>
          <a:p>
            <a:pPr lvl="1"/>
            <a:r>
              <a:rPr lang="en-GB" sz="1800" dirty="0"/>
              <a:t>Allowing municipalities to use conditional grant funds to repair and </a:t>
            </a:r>
            <a:r>
              <a:rPr lang="en-GB" sz="1800" b="1" dirty="0"/>
              <a:t>refurbish existing infrastructure</a:t>
            </a:r>
            <a:r>
              <a:rPr lang="en-GB" sz="1800" dirty="0" smtClean="0"/>
              <a:t>. </a:t>
            </a:r>
            <a:endParaRPr lang="en-US" sz="1800" dirty="0"/>
          </a:p>
          <a:p>
            <a:pPr lvl="1"/>
            <a:r>
              <a:rPr lang="en-GB" sz="1800" b="1" dirty="0" smtClean="0"/>
              <a:t>Grant consolidation </a:t>
            </a:r>
            <a:r>
              <a:rPr lang="en-GB" sz="1800" dirty="0" smtClean="0"/>
              <a:t>to reduce </a:t>
            </a:r>
            <a:r>
              <a:rPr lang="en-GB" sz="1800" dirty="0"/>
              <a:t>the number of water and sanitation grants from four to two: the </a:t>
            </a:r>
            <a:r>
              <a:rPr lang="en-GB" sz="1800" i="1" dirty="0"/>
              <a:t>regional bulk infrastructure grant</a:t>
            </a:r>
            <a:r>
              <a:rPr lang="en-GB" sz="1800" dirty="0"/>
              <a:t> to fund large </a:t>
            </a:r>
            <a:r>
              <a:rPr lang="en-GB" sz="1800" dirty="0" smtClean="0"/>
              <a:t>projects</a:t>
            </a:r>
            <a:r>
              <a:rPr lang="en-GB" sz="1800" dirty="0"/>
              <a:t>, and the </a:t>
            </a:r>
            <a:r>
              <a:rPr lang="en-GB" sz="1800" i="1" dirty="0"/>
              <a:t>water services infrastructure grant</a:t>
            </a:r>
            <a:r>
              <a:rPr lang="en-GB" sz="1800" dirty="0"/>
              <a:t> to fund </a:t>
            </a:r>
            <a:r>
              <a:rPr lang="en-GB" sz="1800" dirty="0" smtClean="0"/>
              <a:t>reticulation </a:t>
            </a:r>
            <a:r>
              <a:rPr lang="en-GB" sz="1800" dirty="0"/>
              <a:t>schemes and on-site services in rural municipalities. </a:t>
            </a:r>
            <a:endParaRPr lang="en-US" sz="1800" dirty="0"/>
          </a:p>
          <a:p>
            <a:pPr lvl="1"/>
            <a:r>
              <a:rPr lang="en-GB" sz="1800" b="1" dirty="0" smtClean="0"/>
              <a:t>Increased differentiation</a:t>
            </a:r>
            <a:r>
              <a:rPr lang="en-GB" sz="1800" dirty="0" smtClean="0"/>
              <a:t>, including amending </a:t>
            </a:r>
            <a:r>
              <a:rPr lang="en-GB" sz="1800" dirty="0"/>
              <a:t>the </a:t>
            </a:r>
            <a:r>
              <a:rPr lang="en-GB" sz="1800" i="1" dirty="0"/>
              <a:t>municipal infrastructure grant</a:t>
            </a:r>
            <a:r>
              <a:rPr lang="en-GB" sz="1800" dirty="0"/>
              <a:t> to require secondary cities to plan how infrastructure investments will contribute </a:t>
            </a:r>
            <a:r>
              <a:rPr lang="en-GB" sz="1800" dirty="0" smtClean="0"/>
              <a:t>to </a:t>
            </a:r>
            <a:r>
              <a:rPr lang="en-GB" sz="1800" dirty="0"/>
              <a:t>urban development that breaks down apartheid spatial patterns. </a:t>
            </a:r>
            <a:endParaRPr lang="en-US" sz="1800" dirty="0"/>
          </a:p>
          <a:p>
            <a:pPr lvl="1"/>
            <a:r>
              <a:rPr lang="en-GB" sz="1800" dirty="0"/>
              <a:t>A new formula to allocate </a:t>
            </a:r>
            <a:r>
              <a:rPr lang="en-GB" sz="1800" dirty="0" smtClean="0"/>
              <a:t>the Public Transport Network Grant. </a:t>
            </a:r>
            <a:r>
              <a:rPr lang="en-GB" sz="1800" dirty="0"/>
              <a:t>The previous system incentivised cities to plan overly expensive systems in the hope of receiving more funding. The new formula provides greater certainty about the long-term </a:t>
            </a:r>
            <a:r>
              <a:rPr lang="en-GB" sz="1800" dirty="0" smtClean="0"/>
              <a:t>support; allowing </a:t>
            </a:r>
            <a:r>
              <a:rPr lang="en-GB" sz="1800" dirty="0"/>
              <a:t>cities to </a:t>
            </a:r>
            <a:r>
              <a:rPr lang="en-GB" sz="1800" b="1" dirty="0"/>
              <a:t>plan affordable and sustainable infrastructure upgrades</a:t>
            </a:r>
            <a:r>
              <a:rPr lang="en-GB" sz="1800" dirty="0"/>
              <a:t>. </a:t>
            </a:r>
            <a:endParaRPr lang="en-US" sz="1800" dirty="0"/>
          </a:p>
          <a:p>
            <a:endParaRPr lang="en-US" dirty="0"/>
          </a:p>
        </p:txBody>
      </p:sp>
      <p:sp>
        <p:nvSpPr>
          <p:cNvPr id="4" name="Slide Number Placeholder 3"/>
          <p:cNvSpPr>
            <a:spLocks noGrp="1"/>
          </p:cNvSpPr>
          <p:nvPr>
            <p:ph type="sldNum" sz="quarter" idx="12"/>
          </p:nvPr>
        </p:nvSpPr>
        <p:spPr/>
        <p:txBody>
          <a:bodyPr/>
          <a:lstStyle/>
          <a:p>
            <a:pPr>
              <a:defRPr/>
            </a:pPr>
            <a:fld id="{E19B54C9-DAAD-4DCE-9E79-28931CADE0E1}" type="slidenum">
              <a:rPr lang="en-US" smtClean="0">
                <a:solidFill>
                  <a:srgbClr val="808080"/>
                </a:solidFill>
              </a:rPr>
              <a:pPr>
                <a:defRPr/>
              </a:pPr>
              <a:t>28</a:t>
            </a:fld>
            <a:endParaRPr lang="en-US" sz="1400" b="0" dirty="0">
              <a:solidFill>
                <a:srgbClr val="000000"/>
              </a:solidFill>
              <a:latin typeface="Arial"/>
            </a:endParaRPr>
          </a:p>
        </p:txBody>
      </p:sp>
    </p:spTree>
    <p:extLst>
      <p:ext uri="{BB962C8B-B14F-4D97-AF65-F5344CB8AC3E}">
        <p14:creationId xmlns:p14="http://schemas.microsoft.com/office/powerpoint/2010/main" xmlns="" val="544768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for sport infrastructure</a:t>
            </a:r>
            <a:endParaRPr lang="en-US" dirty="0"/>
          </a:p>
        </p:txBody>
      </p:sp>
      <p:sp>
        <p:nvSpPr>
          <p:cNvPr id="3" name="Content Placeholder 2"/>
          <p:cNvSpPr>
            <a:spLocks noGrp="1"/>
          </p:cNvSpPr>
          <p:nvPr>
            <p:ph idx="1"/>
          </p:nvPr>
        </p:nvSpPr>
        <p:spPr/>
        <p:txBody>
          <a:bodyPr/>
          <a:lstStyle/>
          <a:p>
            <a:r>
              <a:rPr lang="en-US" dirty="0" smtClean="0"/>
              <a:t>Most stakeholders and the </a:t>
            </a:r>
            <a:r>
              <a:rPr lang="en-US" dirty="0"/>
              <a:t>Portfolio Committee on Sport and Recreation</a:t>
            </a:r>
            <a:r>
              <a:rPr lang="en-US" dirty="0" smtClean="0"/>
              <a:t> were unhappy with the implementation of the previous rule that the P-component (15% of the MIG) was ring-fenced for sport infrastructure. </a:t>
            </a:r>
          </a:p>
          <a:p>
            <a:r>
              <a:rPr lang="en-US" dirty="0" smtClean="0"/>
              <a:t>Sport and Recreation </a:t>
            </a:r>
            <a:r>
              <a:rPr lang="en-US" dirty="0"/>
              <a:t>S</a:t>
            </a:r>
            <a:r>
              <a:rPr lang="en-US" dirty="0" smtClean="0"/>
              <a:t>outh Africa (SRSA), Department of Cooperative Governance and National Treasury agreed on the following approach:</a:t>
            </a:r>
          </a:p>
          <a:p>
            <a:pPr lvl="1"/>
            <a:r>
              <a:rPr lang="en-US" dirty="0" smtClean="0"/>
              <a:t>An amount of R300 million is ring-fenced within the MIG for sport infrastructure projects identified by SRSA </a:t>
            </a:r>
          </a:p>
          <a:p>
            <a:pPr lvl="2"/>
            <a:r>
              <a:rPr lang="en-US" sz="1800" dirty="0" smtClean="0"/>
              <a:t>these funds are allocated separately to the MIG, but will be transferred as part of the MIG</a:t>
            </a:r>
          </a:p>
          <a:p>
            <a:pPr lvl="2"/>
            <a:r>
              <a:rPr lang="en-US" sz="1800" dirty="0" smtClean="0"/>
              <a:t>Municipalities can only use these funds for the projects agreed with SRSA (projects are listed on page 264 of the </a:t>
            </a:r>
            <a:r>
              <a:rPr lang="en-US" sz="1800" dirty="0" err="1" smtClean="0"/>
              <a:t>DoRB</a:t>
            </a:r>
            <a:endParaRPr lang="en-US" sz="1800" dirty="0" smtClean="0"/>
          </a:p>
          <a:p>
            <a:pPr lvl="2"/>
            <a:r>
              <a:rPr lang="en-US" sz="1800" dirty="0" smtClean="0"/>
              <a:t>Municipalities must use transversal contracts set up by SRSA</a:t>
            </a:r>
          </a:p>
          <a:p>
            <a:pPr lvl="1"/>
            <a:r>
              <a:rPr lang="en-US" dirty="0" smtClean="0"/>
              <a:t>A third of the P-component is still ring-fenced for municipalities to use for sport infrastructure projects identified in their own IDPs </a:t>
            </a:r>
            <a:endParaRPr lang="en-US" dirty="0"/>
          </a:p>
        </p:txBody>
      </p:sp>
      <p:sp>
        <p:nvSpPr>
          <p:cNvPr id="4" name="Slide Number Placeholder 3"/>
          <p:cNvSpPr>
            <a:spLocks noGrp="1"/>
          </p:cNvSpPr>
          <p:nvPr>
            <p:ph type="sldNum" sz="quarter" idx="12"/>
          </p:nvPr>
        </p:nvSpPr>
        <p:spPr/>
        <p:txBody>
          <a:bodyPr/>
          <a:lstStyle/>
          <a:p>
            <a:pPr>
              <a:defRPr/>
            </a:pPr>
            <a:fld id="{E19B54C9-DAAD-4DCE-9E79-28931CADE0E1}" type="slidenum">
              <a:rPr lang="en-US" smtClean="0">
                <a:solidFill>
                  <a:srgbClr val="808080"/>
                </a:solidFill>
              </a:rPr>
              <a:pPr>
                <a:defRPr/>
              </a:pPr>
              <a:t>29</a:t>
            </a:fld>
            <a:endParaRPr lang="en-US" sz="1400" b="0">
              <a:solidFill>
                <a:srgbClr val="000000"/>
              </a:solidFill>
              <a:latin typeface="Arial"/>
            </a:endParaRPr>
          </a:p>
        </p:txBody>
      </p:sp>
    </p:spTree>
    <p:extLst>
      <p:ext uri="{BB962C8B-B14F-4D97-AF65-F5344CB8AC3E}">
        <p14:creationId xmlns:p14="http://schemas.microsoft.com/office/powerpoint/2010/main" xmlns="" val="457181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Background</a:t>
            </a:r>
          </a:p>
        </p:txBody>
      </p:sp>
      <p:sp>
        <p:nvSpPr>
          <p:cNvPr id="14339" name="Content Placeholder 2"/>
          <p:cNvSpPr>
            <a:spLocks noGrp="1"/>
          </p:cNvSpPr>
          <p:nvPr>
            <p:ph idx="1"/>
          </p:nvPr>
        </p:nvSpPr>
        <p:spPr>
          <a:xfrm>
            <a:off x="0" y="1268760"/>
            <a:ext cx="9144000" cy="5183187"/>
          </a:xfrm>
        </p:spPr>
        <p:txBody>
          <a:bodyPr/>
          <a:lstStyle/>
          <a:p>
            <a:pPr marL="174625" indent="-174625">
              <a:spcBef>
                <a:spcPct val="0"/>
              </a:spcBef>
              <a:spcAft>
                <a:spcPts val="600"/>
              </a:spcAft>
            </a:pPr>
            <a:r>
              <a:rPr lang="en-US" sz="1900" dirty="0"/>
              <a:t>Annual </a:t>
            </a:r>
            <a:r>
              <a:rPr lang="en-US" sz="1900" dirty="0" smtClean="0"/>
              <a:t>Division of Revenue (</a:t>
            </a:r>
            <a:r>
              <a:rPr lang="en-US" sz="1900" dirty="0" err="1" smtClean="0"/>
              <a:t>DoR</a:t>
            </a:r>
            <a:r>
              <a:rPr lang="en-US" sz="1900" dirty="0" smtClean="0"/>
              <a:t>) </a:t>
            </a:r>
            <a:r>
              <a:rPr lang="en-US" sz="1900" dirty="0"/>
              <a:t>Bill gives effect to s214(1) of Constitution that requires an equitable division of nationally raised revenue among the 3 spheres, and any other allocations to provinces and </a:t>
            </a:r>
            <a:r>
              <a:rPr lang="en-US" sz="1900" dirty="0" smtClean="0"/>
              <a:t>municipalities</a:t>
            </a:r>
          </a:p>
          <a:p>
            <a:pPr marL="174625" indent="-174625">
              <a:spcBef>
                <a:spcPct val="0"/>
              </a:spcBef>
              <a:spcAft>
                <a:spcPts val="600"/>
              </a:spcAft>
            </a:pPr>
            <a:r>
              <a:rPr lang="en-US" sz="1900" dirty="0" smtClean="0"/>
              <a:t>The Intergovernmental Fiscal Relations Act requires that the </a:t>
            </a:r>
            <a:r>
              <a:rPr lang="en-US" sz="1900" dirty="0" err="1" smtClean="0"/>
              <a:t>DoR</a:t>
            </a:r>
            <a:r>
              <a:rPr lang="en-US" sz="1900" dirty="0" smtClean="0"/>
              <a:t> Bill include a memorandum setting out :</a:t>
            </a:r>
          </a:p>
          <a:p>
            <a:pPr marL="574675" lvl="1" indent="-174625">
              <a:spcBef>
                <a:spcPct val="0"/>
              </a:spcBef>
              <a:spcAft>
                <a:spcPts val="600"/>
              </a:spcAft>
            </a:pPr>
            <a:r>
              <a:rPr lang="en-US" sz="1900" dirty="0" smtClean="0"/>
              <a:t>How </a:t>
            </a:r>
            <a:r>
              <a:rPr lang="en-US" sz="1900" dirty="0"/>
              <a:t>it takes account </a:t>
            </a:r>
            <a:r>
              <a:rPr lang="en-US" sz="1900" dirty="0" smtClean="0"/>
              <a:t>of the matters listed in Section 214(2)(a) to (j) of the Constitution</a:t>
            </a:r>
          </a:p>
          <a:p>
            <a:pPr marL="574675" lvl="1" indent="-174625">
              <a:spcBef>
                <a:spcPct val="0"/>
              </a:spcBef>
              <a:spcAft>
                <a:spcPts val="600"/>
              </a:spcAft>
            </a:pPr>
            <a:r>
              <a:rPr lang="en-US" sz="1900" dirty="0" smtClean="0"/>
              <a:t>The extent to which government took account of the Financial and Fiscal Commission's </a:t>
            </a:r>
            <a:r>
              <a:rPr lang="en-US" sz="1900" dirty="0"/>
              <a:t>r</a:t>
            </a:r>
            <a:r>
              <a:rPr lang="en-US" sz="1900" dirty="0" smtClean="0"/>
              <a:t>ecommendations</a:t>
            </a:r>
          </a:p>
          <a:p>
            <a:pPr marL="574675" lvl="1" indent="-174625">
              <a:spcBef>
                <a:spcPct val="0"/>
              </a:spcBef>
              <a:spcAft>
                <a:spcPts val="600"/>
              </a:spcAft>
            </a:pPr>
            <a:r>
              <a:rPr lang="en-US" sz="1900" dirty="0" smtClean="0"/>
              <a:t> Any formulae used to determine equitable shares</a:t>
            </a:r>
          </a:p>
          <a:p>
            <a:pPr marL="174625" indent="-174625">
              <a:spcBef>
                <a:spcPct val="0"/>
              </a:spcBef>
              <a:spcAft>
                <a:spcPts val="600"/>
              </a:spcAft>
            </a:pPr>
            <a:r>
              <a:rPr lang="en-US" sz="1900" dirty="0" smtClean="0"/>
              <a:t>All of this is set out in the Explanatory Memorandum to the Division of Revenue (Annexure W1 to the Bill)</a:t>
            </a:r>
          </a:p>
          <a:p>
            <a:pPr marL="174625" indent="-174625">
              <a:spcBef>
                <a:spcPct val="0"/>
              </a:spcBef>
              <a:spcAft>
                <a:spcPts val="600"/>
              </a:spcAft>
            </a:pPr>
            <a:r>
              <a:rPr lang="en-US" sz="1900" dirty="0" smtClean="0"/>
              <a:t>Bill was tabled on Budget Day, 24 February 2016</a:t>
            </a:r>
            <a:endParaRPr lang="en-US" sz="1900" dirty="0"/>
          </a:p>
          <a:p>
            <a:pPr marL="0" indent="0">
              <a:spcBef>
                <a:spcPts val="0"/>
              </a:spcBef>
              <a:buNone/>
            </a:pPr>
            <a:endParaRPr lang="en-US" dirty="0" smtClean="0"/>
          </a:p>
        </p:txBody>
      </p:sp>
      <p:sp>
        <p:nvSpPr>
          <p:cNvPr id="4" name="Slide Number Placeholder 3"/>
          <p:cNvSpPr>
            <a:spLocks noGrp="1"/>
          </p:cNvSpPr>
          <p:nvPr>
            <p:ph type="sldNum" sz="quarter" idx="12"/>
          </p:nvPr>
        </p:nvSpPr>
        <p:spPr/>
        <p:txBody>
          <a:bodyPr/>
          <a:lstStyle/>
          <a:p>
            <a:pPr>
              <a:defRPr/>
            </a:pPr>
            <a:fld id="{BAA1C958-87E8-4F6C-AA18-530580622EE8}" type="slidenum">
              <a:rPr lang="en-US" smtClean="0">
                <a:solidFill>
                  <a:srgbClr val="808080"/>
                </a:solidFill>
              </a:rPr>
              <a:pPr>
                <a:defRPr/>
              </a:pPr>
              <a:t>3</a:t>
            </a:fld>
            <a:endParaRPr lang="en-US" sz="1400" b="0" dirty="0">
              <a:solidFill>
                <a:srgbClr val="000000"/>
              </a:solidFill>
              <a:latin typeface="Arial"/>
            </a:endParaRPr>
          </a:p>
        </p:txBody>
      </p:sp>
    </p:spTree>
    <p:extLst>
      <p:ext uri="{BB962C8B-B14F-4D97-AF65-F5344CB8AC3E}">
        <p14:creationId xmlns:p14="http://schemas.microsoft.com/office/powerpoint/2010/main" xmlns="" val="16370472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200"/>
            <a:ext cx="8784976" cy="838200"/>
          </a:xfrm>
        </p:spPr>
        <p:txBody>
          <a:bodyPr/>
          <a:lstStyle/>
          <a:p>
            <a:r>
              <a:rPr lang="en-ZA" sz="2800" dirty="0" smtClean="0"/>
              <a:t>Changes to local government conditional grants in 2016 MTEF</a:t>
            </a:r>
            <a:endParaRPr lang="en-ZA" sz="1800" dirty="0"/>
          </a:p>
        </p:txBody>
      </p:sp>
      <p:sp>
        <p:nvSpPr>
          <p:cNvPr id="4" name="Slide Number Placeholder 3"/>
          <p:cNvSpPr>
            <a:spLocks noGrp="1"/>
          </p:cNvSpPr>
          <p:nvPr>
            <p:ph type="sldNum" sz="quarter" idx="12"/>
          </p:nvPr>
        </p:nvSpPr>
        <p:spPr/>
        <p:txBody>
          <a:bodyPr/>
          <a:lstStyle/>
          <a:p>
            <a:pPr>
              <a:defRPr/>
            </a:pPr>
            <a:fld id="{E19B54C9-DAAD-4DCE-9E79-28931CADE0E1}" type="slidenum">
              <a:rPr lang="en-US" smtClean="0">
                <a:solidFill>
                  <a:srgbClr val="808080"/>
                </a:solidFill>
              </a:rPr>
              <a:pPr>
                <a:defRPr/>
              </a:pPr>
              <a:t>30</a:t>
            </a:fld>
            <a:endParaRPr lang="en-US" sz="1400" b="0" dirty="0">
              <a:solidFill>
                <a:srgbClr val="000000"/>
              </a:solidFill>
              <a:latin typeface="Arial"/>
            </a:endParaRPr>
          </a:p>
        </p:txBody>
      </p:sp>
      <p:sp>
        <p:nvSpPr>
          <p:cNvPr id="6" name="Content Placeholder 5"/>
          <p:cNvSpPr>
            <a:spLocks noGrp="1"/>
          </p:cNvSpPr>
          <p:nvPr>
            <p:ph idx="1"/>
          </p:nvPr>
        </p:nvSpPr>
        <p:spPr>
          <a:xfrm>
            <a:off x="6306724" y="1295400"/>
            <a:ext cx="2608675" cy="4572000"/>
          </a:xfrm>
        </p:spPr>
        <p:txBody>
          <a:bodyPr/>
          <a:lstStyle/>
          <a:p>
            <a:pPr marL="0" indent="0">
              <a:buNone/>
            </a:pPr>
            <a:r>
              <a:rPr lang="en-US" sz="100" dirty="0" smtClean="0"/>
              <a:t>.</a:t>
            </a:r>
          </a:p>
          <a:p>
            <a:pPr marL="0" indent="0">
              <a:buNone/>
            </a:pPr>
            <a:endParaRPr lang="en-GB" dirty="0"/>
          </a:p>
        </p:txBody>
      </p:sp>
      <p:sp>
        <p:nvSpPr>
          <p:cNvPr id="3" name="Rectangle 2"/>
          <p:cNvSpPr/>
          <p:nvPr/>
        </p:nvSpPr>
        <p:spPr>
          <a:xfrm>
            <a:off x="251520" y="1304441"/>
            <a:ext cx="8568952" cy="4641271"/>
          </a:xfrm>
          <a:prstGeom prst="rect">
            <a:avLst/>
          </a:prstGeom>
          <a:solidFill>
            <a:schemeClr val="bg1"/>
          </a:solidFill>
        </p:spPr>
        <p:txBody>
          <a:bodyPr wrap="square">
            <a:spAutoFit/>
          </a:bodyPr>
          <a:lstStyle/>
          <a:p>
            <a:pPr marL="363538" indent="-363538" eaLnBrk="0" fontAlgn="base" hangingPunct="0">
              <a:spcBef>
                <a:spcPct val="20000"/>
              </a:spcBef>
              <a:spcAft>
                <a:spcPct val="0"/>
              </a:spcAft>
              <a:buFont typeface="Arial" panose="020B0604020202020204" pitchFamily="34" charset="0"/>
              <a:buChar char="•"/>
              <a:tabLst>
                <a:tab pos="174625" algn="l"/>
              </a:tabLst>
            </a:pPr>
            <a:r>
              <a:rPr lang="en-GB" sz="2000" dirty="0">
                <a:cs typeface="Osaka"/>
              </a:rPr>
              <a:t>Over the medium term, just over R11 billion has been shifted from indirect to direct allocations in water and sanitation to allow municipalities with capacity to implement the projects themselves.</a:t>
            </a:r>
            <a:endParaRPr lang="en-US" sz="2000" dirty="0">
              <a:cs typeface="Osaka"/>
            </a:endParaRPr>
          </a:p>
          <a:p>
            <a:pPr marL="363538" indent="-363538" eaLnBrk="0" fontAlgn="base" hangingPunct="0">
              <a:spcBef>
                <a:spcPct val="20000"/>
              </a:spcBef>
              <a:spcAft>
                <a:spcPct val="0"/>
              </a:spcAft>
              <a:buFont typeface="Arial" panose="020B0604020202020204" pitchFamily="34" charset="0"/>
              <a:buChar char="•"/>
              <a:tabLst>
                <a:tab pos="174625" algn="l"/>
              </a:tabLst>
            </a:pPr>
            <a:r>
              <a:rPr lang="en-US" sz="2000" dirty="0">
                <a:cs typeface="Osaka"/>
              </a:rPr>
              <a:t>Bucket Eradication </a:t>
            </a:r>
            <a:r>
              <a:rPr lang="en-US" sz="2000" dirty="0" err="1">
                <a:cs typeface="Osaka"/>
              </a:rPr>
              <a:t>Programme</a:t>
            </a:r>
            <a:r>
              <a:rPr lang="en-US" sz="2000" dirty="0">
                <a:cs typeface="Osaka"/>
              </a:rPr>
              <a:t> Grant extended by 1 year to </a:t>
            </a:r>
            <a:r>
              <a:rPr lang="en-US" sz="2000" dirty="0" err="1">
                <a:cs typeface="Osaka"/>
              </a:rPr>
              <a:t>finalise</a:t>
            </a:r>
            <a:r>
              <a:rPr lang="en-US" sz="2000" dirty="0">
                <a:cs typeface="Osaka"/>
              </a:rPr>
              <a:t> bucket eradication in formal residential </a:t>
            </a:r>
            <a:r>
              <a:rPr lang="en-US" sz="2000" dirty="0" smtClean="0">
                <a:cs typeface="Osaka"/>
              </a:rPr>
              <a:t>areas (allocated R350m)</a:t>
            </a:r>
            <a:endParaRPr lang="en-US" sz="2000" dirty="0">
              <a:cs typeface="Osaka"/>
            </a:endParaRPr>
          </a:p>
          <a:p>
            <a:pPr marL="763588" lvl="1" indent="-363538" eaLnBrk="0" fontAlgn="base" hangingPunct="0">
              <a:spcBef>
                <a:spcPct val="20000"/>
              </a:spcBef>
              <a:spcAft>
                <a:spcPct val="0"/>
              </a:spcAft>
              <a:buFont typeface="Arial" panose="020B0604020202020204" pitchFamily="34" charset="0"/>
              <a:buChar char="–"/>
              <a:tabLst>
                <a:tab pos="174625" algn="l"/>
              </a:tabLst>
            </a:pPr>
            <a:r>
              <a:rPr lang="en-US" dirty="0">
                <a:cs typeface="Osaka"/>
              </a:rPr>
              <a:t>Sanitation upgrading in informal settlements funded as part of informal settlement upgrading through HSDG, USDG and MIG</a:t>
            </a:r>
          </a:p>
          <a:p>
            <a:pPr marL="363538" indent="-363538" eaLnBrk="0" fontAlgn="base" hangingPunct="0">
              <a:spcBef>
                <a:spcPct val="20000"/>
              </a:spcBef>
              <a:spcAft>
                <a:spcPct val="0"/>
              </a:spcAft>
              <a:buFont typeface="Arial" panose="020B0604020202020204" pitchFamily="34" charset="0"/>
              <a:buChar char="•"/>
              <a:tabLst>
                <a:tab pos="174625" algn="l"/>
              </a:tabLst>
            </a:pPr>
            <a:r>
              <a:rPr lang="en-US" sz="2000" dirty="0">
                <a:cs typeface="Osaka"/>
              </a:rPr>
              <a:t>Municipal Systems Improvement Grant becomes an indirect grant </a:t>
            </a:r>
            <a:r>
              <a:rPr lang="en-US" sz="2000" dirty="0" smtClean="0">
                <a:cs typeface="Osaka"/>
              </a:rPr>
              <a:t>through </a:t>
            </a:r>
            <a:r>
              <a:rPr lang="en-US" sz="2000" dirty="0">
                <a:cs typeface="Osaka"/>
              </a:rPr>
              <a:t>which </a:t>
            </a:r>
            <a:r>
              <a:rPr lang="en-US" sz="2000" dirty="0" err="1">
                <a:cs typeface="Osaka"/>
              </a:rPr>
              <a:t>DCoG</a:t>
            </a:r>
            <a:r>
              <a:rPr lang="en-US" sz="2000" dirty="0">
                <a:cs typeface="Osaka"/>
              </a:rPr>
              <a:t> will implement capacity building projects in </a:t>
            </a:r>
            <a:r>
              <a:rPr lang="en-US" sz="2000" dirty="0" smtClean="0">
                <a:cs typeface="Osaka"/>
              </a:rPr>
              <a:t>municipalities </a:t>
            </a:r>
          </a:p>
          <a:p>
            <a:pPr marL="763588" lvl="1" indent="-363538" eaLnBrk="0" fontAlgn="base" hangingPunct="0">
              <a:spcBef>
                <a:spcPct val="20000"/>
              </a:spcBef>
              <a:spcAft>
                <a:spcPct val="0"/>
              </a:spcAft>
              <a:buFont typeface="Arial" panose="020B0604020202020204" pitchFamily="34" charset="0"/>
              <a:buChar char="–"/>
              <a:tabLst>
                <a:tab pos="174625" algn="l"/>
              </a:tabLst>
            </a:pPr>
            <a:r>
              <a:rPr lang="en-US" dirty="0">
                <a:cs typeface="Osaka"/>
              </a:rPr>
              <a:t>Grant will focus on weakest capacity municipalities, as identified in Back to Basics</a:t>
            </a:r>
          </a:p>
          <a:p>
            <a:pPr marL="763588" lvl="1" indent="-363538" eaLnBrk="0" fontAlgn="base" hangingPunct="0">
              <a:spcBef>
                <a:spcPct val="20000"/>
              </a:spcBef>
              <a:spcAft>
                <a:spcPct val="0"/>
              </a:spcAft>
              <a:buFont typeface="Arial" panose="020B0604020202020204" pitchFamily="34" charset="0"/>
              <a:buChar char="–"/>
              <a:tabLst>
                <a:tab pos="174625" algn="l"/>
              </a:tabLst>
            </a:pPr>
            <a:r>
              <a:rPr lang="en-US" dirty="0">
                <a:cs typeface="Osaka"/>
              </a:rPr>
              <a:t>Will include projects revenue enhancement, records management and performance management systems</a:t>
            </a:r>
          </a:p>
        </p:txBody>
      </p:sp>
    </p:spTree>
    <p:extLst>
      <p:ext uri="{BB962C8B-B14F-4D97-AF65-F5344CB8AC3E}">
        <p14:creationId xmlns:p14="http://schemas.microsoft.com/office/powerpoint/2010/main" xmlns="" val="14157112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07504" y="5805264"/>
            <a:ext cx="8928992" cy="93610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Title 1"/>
          <p:cNvSpPr>
            <a:spLocks noGrp="1"/>
          </p:cNvSpPr>
          <p:nvPr>
            <p:ph type="title"/>
          </p:nvPr>
        </p:nvSpPr>
        <p:spPr/>
        <p:txBody>
          <a:bodyPr/>
          <a:lstStyle/>
          <a:p>
            <a:r>
              <a:rPr lang="en-US" dirty="0" smtClean="0"/>
              <a:t>Local government conditional grants</a:t>
            </a:r>
            <a:endParaRPr lang="en-US" dirty="0"/>
          </a:p>
        </p:txBody>
      </p:sp>
      <p:sp>
        <p:nvSpPr>
          <p:cNvPr id="4" name="Slide Number Placeholder 3"/>
          <p:cNvSpPr>
            <a:spLocks noGrp="1"/>
          </p:cNvSpPr>
          <p:nvPr>
            <p:ph type="sldNum" sz="quarter" idx="12"/>
          </p:nvPr>
        </p:nvSpPr>
        <p:spPr/>
        <p:txBody>
          <a:bodyPr/>
          <a:lstStyle/>
          <a:p>
            <a:pPr>
              <a:defRPr/>
            </a:pPr>
            <a:fld id="{E19B54C9-DAAD-4DCE-9E79-28931CADE0E1}" type="slidenum">
              <a:rPr lang="en-US" smtClean="0">
                <a:solidFill>
                  <a:srgbClr val="808080"/>
                </a:solidFill>
              </a:rPr>
              <a:pPr>
                <a:defRPr/>
              </a:pPr>
              <a:t>31</a:t>
            </a:fld>
            <a:endParaRPr lang="en-US" sz="1400" b="0">
              <a:solidFill>
                <a:srgbClr val="000000"/>
              </a:solidFill>
              <a:latin typeface="Arial"/>
            </a:endParaRPr>
          </a:p>
        </p:txBody>
      </p:sp>
      <p:pic>
        <p:nvPicPr>
          <p:cNvPr id="5" name="Picture 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124744"/>
            <a:ext cx="7920880" cy="5733256"/>
          </a:xfrm>
          <a:prstGeom prst="rect">
            <a:avLst/>
          </a:prstGeom>
          <a:noFill/>
          <a:ln>
            <a:noFill/>
          </a:ln>
        </p:spPr>
      </p:pic>
    </p:spTree>
    <p:extLst>
      <p:ext uri="{BB962C8B-B14F-4D97-AF65-F5344CB8AC3E}">
        <p14:creationId xmlns:p14="http://schemas.microsoft.com/office/powerpoint/2010/main" xmlns="" val="535431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A40000"/>
                </a:solidFill>
              </a:rPr>
              <a:t>.</a:t>
            </a:r>
            <a:r>
              <a:rPr lang="en-US" dirty="0" smtClean="0"/>
              <a:t/>
            </a:r>
            <a:br>
              <a:rPr lang="en-US" dirty="0" smtClean="0"/>
            </a:br>
            <a:endParaRPr lang="en-GB" dirty="0"/>
          </a:p>
        </p:txBody>
      </p:sp>
      <p:sp>
        <p:nvSpPr>
          <p:cNvPr id="3" name="Content Placeholder 2"/>
          <p:cNvSpPr>
            <a:spLocks noGrp="1"/>
          </p:cNvSpPr>
          <p:nvPr>
            <p:ph idx="1"/>
          </p:nvPr>
        </p:nvSpPr>
        <p:spPr/>
        <p:txBody>
          <a:bodyPr/>
          <a:lstStyle/>
          <a:p>
            <a:pPr marL="0" indent="0" algn="ctr">
              <a:buNone/>
            </a:pPr>
            <a:endParaRPr lang="en-US" sz="3200" b="1" dirty="0" smtClean="0"/>
          </a:p>
          <a:p>
            <a:pPr marL="0" indent="0" algn="ctr">
              <a:buNone/>
            </a:pPr>
            <a:endParaRPr lang="en-US" sz="3200" b="1" dirty="0" smtClean="0"/>
          </a:p>
          <a:p>
            <a:pPr marL="0" indent="0" algn="ctr">
              <a:buNone/>
            </a:pPr>
            <a:r>
              <a:rPr lang="en-US" sz="3600" b="1" dirty="0" smtClean="0"/>
              <a:t>Responses to  Recommendations of Parliamentary Committees</a:t>
            </a:r>
          </a:p>
          <a:p>
            <a:pPr algn="ctr"/>
            <a:endParaRPr lang="en-US" sz="2400" b="1" dirty="0" smtClean="0"/>
          </a:p>
          <a:p>
            <a:pPr algn="ctr"/>
            <a:r>
              <a:rPr lang="en-US" sz="2400" b="1" dirty="0" smtClean="0"/>
              <a:t>Updates to Recommendations on the 2015 </a:t>
            </a:r>
            <a:r>
              <a:rPr lang="en-US" sz="2400" b="1" dirty="0" err="1" smtClean="0"/>
              <a:t>DoRB</a:t>
            </a:r>
            <a:endParaRPr lang="en-US" sz="2400" b="1" dirty="0" smtClean="0"/>
          </a:p>
          <a:p>
            <a:pPr algn="ctr"/>
            <a:r>
              <a:rPr lang="en-US" sz="2400" b="1" dirty="0" smtClean="0"/>
              <a:t>Responses to Recommendations on the 2015 MTBPS and 2015 </a:t>
            </a:r>
            <a:r>
              <a:rPr lang="en-US" sz="2400" b="1" dirty="0" err="1" smtClean="0"/>
              <a:t>DoRB</a:t>
            </a:r>
            <a:r>
              <a:rPr lang="en-US" sz="2400" b="1" dirty="0" smtClean="0"/>
              <a:t> </a:t>
            </a:r>
            <a:endParaRPr lang="en-GB" sz="2400" b="1" dirty="0"/>
          </a:p>
        </p:txBody>
      </p:sp>
      <p:sp>
        <p:nvSpPr>
          <p:cNvPr id="4" name="Slide Number Placeholder 3"/>
          <p:cNvSpPr>
            <a:spLocks noGrp="1"/>
          </p:cNvSpPr>
          <p:nvPr>
            <p:ph type="sldNum" sz="quarter" idx="12"/>
          </p:nvPr>
        </p:nvSpPr>
        <p:spPr/>
        <p:txBody>
          <a:bodyPr/>
          <a:lstStyle/>
          <a:p>
            <a:pPr>
              <a:defRPr/>
            </a:pPr>
            <a:fld id="{E19B54C9-DAAD-4DCE-9E79-28931CADE0E1}" type="slidenum">
              <a:rPr lang="en-US" smtClean="0">
                <a:solidFill>
                  <a:srgbClr val="808080"/>
                </a:solidFill>
              </a:rPr>
              <a:pPr>
                <a:defRPr/>
              </a:pPr>
              <a:t>32</a:t>
            </a:fld>
            <a:endParaRPr lang="en-US" sz="1400" b="0">
              <a:solidFill>
                <a:srgbClr val="000000"/>
              </a:solidFill>
              <a:latin typeface="Arial"/>
            </a:endParaRPr>
          </a:p>
        </p:txBody>
      </p:sp>
    </p:spTree>
    <p:extLst>
      <p:ext uri="{BB962C8B-B14F-4D97-AF65-F5344CB8AC3E}">
        <p14:creationId xmlns:p14="http://schemas.microsoft.com/office/powerpoint/2010/main" xmlns="" val="8296727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838200"/>
          </a:xfrm>
        </p:spPr>
        <p:txBody>
          <a:bodyPr/>
          <a:lstStyle/>
          <a:p>
            <a:r>
              <a:rPr lang="en-US" dirty="0" smtClean="0"/>
              <a:t>Progress updates on Committee Recommendations on the 2015 </a:t>
            </a:r>
            <a:r>
              <a:rPr lang="en-US" dirty="0" err="1" smtClean="0"/>
              <a:t>DoRB</a:t>
            </a:r>
            <a:r>
              <a:rPr lang="en-US" dirty="0" smtClean="0"/>
              <a:t> </a:t>
            </a:r>
            <a:r>
              <a:rPr lang="en-US" sz="2000" dirty="0" smtClean="0"/>
              <a:t>(1 of 4)</a:t>
            </a:r>
            <a:endParaRPr lang="en-US" dirty="0"/>
          </a:p>
        </p:txBody>
      </p:sp>
      <p:sp>
        <p:nvSpPr>
          <p:cNvPr id="3" name="Content Placeholder 2"/>
          <p:cNvSpPr>
            <a:spLocks noGrp="1"/>
          </p:cNvSpPr>
          <p:nvPr>
            <p:ph idx="1"/>
          </p:nvPr>
        </p:nvSpPr>
        <p:spPr/>
        <p:txBody>
          <a:bodyPr/>
          <a:lstStyle/>
          <a:p>
            <a:pPr marL="0" indent="0">
              <a:buNone/>
            </a:pPr>
            <a:r>
              <a:rPr lang="en-US" sz="1600" dirty="0" smtClean="0"/>
              <a:t>Full responses to all recommendations were submitted to Parliament by the Minister of Finance in July 2015. This section of the presentation provides updates on progress since then. </a:t>
            </a:r>
            <a:endParaRPr lang="en-US" sz="1600" dirty="0"/>
          </a:p>
        </p:txBody>
      </p:sp>
      <p:sp>
        <p:nvSpPr>
          <p:cNvPr id="4" name="Slide Number Placeholder 3"/>
          <p:cNvSpPr>
            <a:spLocks noGrp="1"/>
          </p:cNvSpPr>
          <p:nvPr>
            <p:ph type="sldNum" sz="quarter" idx="12"/>
          </p:nvPr>
        </p:nvSpPr>
        <p:spPr/>
        <p:txBody>
          <a:bodyPr/>
          <a:lstStyle/>
          <a:p>
            <a:pPr>
              <a:defRPr/>
            </a:pPr>
            <a:fld id="{E19B54C9-DAAD-4DCE-9E79-28931CADE0E1}" type="slidenum">
              <a:rPr lang="en-US" smtClean="0">
                <a:solidFill>
                  <a:srgbClr val="808080"/>
                </a:solidFill>
              </a:rPr>
              <a:pPr>
                <a:defRPr/>
              </a:pPr>
              <a:t>33</a:t>
            </a:fld>
            <a:endParaRPr lang="en-US" sz="1400" b="0">
              <a:solidFill>
                <a:srgbClr val="000000"/>
              </a:solidFill>
              <a:latin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xmlns="" val="2654974090"/>
              </p:ext>
            </p:extLst>
          </p:nvPr>
        </p:nvGraphicFramePr>
        <p:xfrm>
          <a:off x="152400" y="1925320"/>
          <a:ext cx="8839200" cy="3779520"/>
        </p:xfrm>
        <a:graphic>
          <a:graphicData uri="http://schemas.openxmlformats.org/drawingml/2006/table">
            <a:tbl>
              <a:tblPr firstRow="1" bandRow="1">
                <a:tableStyleId>{00A15C55-8517-42AA-B614-E9B94910E393}</a:tableStyleId>
              </a:tblPr>
              <a:tblGrid>
                <a:gridCol w="8839200"/>
              </a:tblGrid>
              <a:tr h="370840">
                <a:tc>
                  <a:txBody>
                    <a:bodyPr/>
                    <a:lstStyle/>
                    <a:p>
                      <a:r>
                        <a:rPr lang="en-US" sz="1600" b="1" kern="1200" dirty="0" smtClean="0">
                          <a:solidFill>
                            <a:schemeClr val="tx1"/>
                          </a:solidFill>
                          <a:effectLst/>
                        </a:rPr>
                        <a:t>Alignment of budgets with core priorities</a:t>
                      </a:r>
                    </a:p>
                    <a:p>
                      <a:r>
                        <a:rPr lang="en-US" sz="1600" b="0" kern="1200" dirty="0" smtClean="0">
                          <a:solidFill>
                            <a:schemeClr val="tx1"/>
                          </a:solidFill>
                          <a:effectLst/>
                        </a:rPr>
                        <a:t>National Treasury should ensure that the budgets of the various spheres of government are in compliance with the core priorities as outlines by the National Development Plan; the 2014-2019 Medium Term Strategic Framework, the Provincial Growth and Development Strategies and municipal Integrated Development Plans. (</a:t>
                      </a:r>
                      <a:r>
                        <a:rPr lang="en-US" sz="1600" b="0" kern="1200" dirty="0" err="1" smtClean="0">
                          <a:solidFill>
                            <a:schemeClr val="tx1"/>
                          </a:solidFill>
                          <a:effectLst/>
                        </a:rPr>
                        <a:t>SeCoA</a:t>
                      </a:r>
                      <a:r>
                        <a:rPr lang="en-US" sz="1600" b="0" kern="1200" dirty="0" smtClean="0">
                          <a:solidFill>
                            <a:schemeClr val="tx1"/>
                          </a:solidFill>
                          <a:effectLst/>
                        </a:rPr>
                        <a:t>)</a:t>
                      </a:r>
                      <a:endParaRPr lang="en-US" sz="1600" b="0" i="0" dirty="0">
                        <a:solidFill>
                          <a:schemeClr val="tx1"/>
                        </a:solidFill>
                      </a:endParaRPr>
                    </a:p>
                  </a:txBody>
                  <a:tcPr>
                    <a:solidFill>
                      <a:schemeClr val="bg1">
                        <a:lumMod val="65000"/>
                      </a:schemeClr>
                    </a:solidFill>
                  </a:tcPr>
                </a:tc>
              </a:tr>
              <a:tr h="370840">
                <a:tc>
                  <a:txBody>
                    <a:bodyPr/>
                    <a:lstStyle/>
                    <a:p>
                      <a:r>
                        <a:rPr lang="en-US" sz="1600" dirty="0" smtClean="0"/>
                        <a:t>National Treasury has worked closely with provinces on the preparation of their budgets and the Minister and MECs</a:t>
                      </a:r>
                      <a:r>
                        <a:rPr lang="en-US" sz="1600" baseline="0" dirty="0" smtClean="0"/>
                        <a:t> for Finance agreed on budget priorities and efficiency measures in the Budget Council. Treasury will issue additional cost containment guidelines for municipalities shortly and will work with municipalities to benchmark their 2016/17 budgets. </a:t>
                      </a:r>
                      <a:endParaRPr lang="en-US" sz="1600" dirty="0" smtClean="0"/>
                    </a:p>
                  </a:txBody>
                  <a:tcPr>
                    <a:solidFill>
                      <a:schemeClr val="bg2">
                        <a:lumMod val="20000"/>
                        <a:lumOff val="80000"/>
                      </a:schemeClr>
                    </a:solidFill>
                  </a:tcPr>
                </a:tc>
              </a:tr>
              <a:tr h="370840">
                <a:tc>
                  <a:txBody>
                    <a:bodyPr/>
                    <a:lstStyle/>
                    <a:p>
                      <a:r>
                        <a:rPr lang="en-US" sz="1600" b="1" dirty="0" smtClean="0"/>
                        <a:t>Reductions to provincial conditional grants</a:t>
                      </a:r>
                    </a:p>
                    <a:p>
                      <a:r>
                        <a:rPr lang="en-US" sz="1600" dirty="0" smtClean="0"/>
                        <a:t>National Treasury and other sector departments should introduce innovative measures that will ensure efficient, effective and economical spending of such grants. (</a:t>
                      </a:r>
                      <a:r>
                        <a:rPr lang="en-US" sz="1600" dirty="0" err="1" smtClean="0"/>
                        <a:t>SeCoA</a:t>
                      </a:r>
                      <a:r>
                        <a:rPr lang="en-US" sz="1600" dirty="0" smtClean="0"/>
                        <a:t>)</a:t>
                      </a:r>
                    </a:p>
                  </a:txBody>
                  <a:tcPr>
                    <a:solidFill>
                      <a:schemeClr val="bg1">
                        <a:lumMod val="65000"/>
                      </a:schemeClr>
                    </a:solidFill>
                  </a:tcPr>
                </a:tc>
              </a:tr>
              <a:tr h="370840">
                <a:tc>
                  <a:txBody>
                    <a:bodyPr/>
                    <a:lstStyle/>
                    <a:p>
                      <a:r>
                        <a:rPr lang="en-US" sz="1600" dirty="0" smtClean="0"/>
                        <a:t>New procurement standards issued in November 2015 give officials greater flexibility to negotiate lower prices and </a:t>
                      </a:r>
                      <a:r>
                        <a:rPr lang="en-US" sz="1600" baseline="0" dirty="0" smtClean="0"/>
                        <a:t>achieve greater value for money in infrastructure procurement. </a:t>
                      </a:r>
                      <a:endParaRPr lang="en-US" sz="1600" dirty="0"/>
                    </a:p>
                  </a:txBody>
                  <a:tcPr>
                    <a:solidFill>
                      <a:schemeClr val="bg2">
                        <a:lumMod val="20000"/>
                        <a:lumOff val="80000"/>
                      </a:schemeClr>
                    </a:solidFill>
                  </a:tcPr>
                </a:tc>
              </a:tr>
            </a:tbl>
          </a:graphicData>
        </a:graphic>
      </p:graphicFrame>
    </p:spTree>
    <p:extLst>
      <p:ext uri="{BB962C8B-B14F-4D97-AF65-F5344CB8AC3E}">
        <p14:creationId xmlns:p14="http://schemas.microsoft.com/office/powerpoint/2010/main" xmlns="" val="2952084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838200"/>
          </a:xfrm>
        </p:spPr>
        <p:txBody>
          <a:bodyPr/>
          <a:lstStyle/>
          <a:p>
            <a:r>
              <a:rPr lang="en-US" dirty="0" smtClean="0"/>
              <a:t>Progress updates on Committee Recommendations on the 2015 </a:t>
            </a:r>
            <a:r>
              <a:rPr lang="en-US" dirty="0" err="1" smtClean="0"/>
              <a:t>DoRB</a:t>
            </a:r>
            <a:r>
              <a:rPr lang="en-US" sz="2000" dirty="0">
                <a:solidFill>
                  <a:srgbClr val="FFFFFF"/>
                </a:solidFill>
              </a:rPr>
              <a:t> </a:t>
            </a:r>
            <a:r>
              <a:rPr lang="en-US" sz="2000" dirty="0" smtClean="0">
                <a:solidFill>
                  <a:srgbClr val="FFFFFF"/>
                </a:solidFill>
              </a:rPr>
              <a:t>(2 </a:t>
            </a:r>
            <a:r>
              <a:rPr lang="en-US" sz="2000" dirty="0">
                <a:solidFill>
                  <a:srgbClr val="FFFFFF"/>
                </a:solidFill>
              </a:rPr>
              <a:t>of 4)</a:t>
            </a:r>
            <a:r>
              <a:rPr lang="en-US" dirty="0" smtClean="0"/>
              <a:t> </a:t>
            </a:r>
            <a:endParaRPr lang="en-US" dirty="0"/>
          </a:p>
        </p:txBody>
      </p:sp>
      <p:sp>
        <p:nvSpPr>
          <p:cNvPr id="3" name="Content Placeholder 2"/>
          <p:cNvSpPr>
            <a:spLocks noGrp="1"/>
          </p:cNvSpPr>
          <p:nvPr>
            <p:ph idx="1"/>
          </p:nvPr>
        </p:nvSpPr>
        <p:spPr/>
        <p:txBody>
          <a:bodyPr/>
          <a:lstStyle/>
          <a:p>
            <a:pPr marL="0" indent="0">
              <a:buNone/>
            </a:pPr>
            <a:endParaRPr lang="en-US" sz="1600" dirty="0"/>
          </a:p>
        </p:txBody>
      </p:sp>
      <p:sp>
        <p:nvSpPr>
          <p:cNvPr id="4" name="Slide Number Placeholder 3"/>
          <p:cNvSpPr>
            <a:spLocks noGrp="1"/>
          </p:cNvSpPr>
          <p:nvPr>
            <p:ph type="sldNum" sz="quarter" idx="12"/>
          </p:nvPr>
        </p:nvSpPr>
        <p:spPr/>
        <p:txBody>
          <a:bodyPr/>
          <a:lstStyle/>
          <a:p>
            <a:pPr>
              <a:defRPr/>
            </a:pPr>
            <a:fld id="{E19B54C9-DAAD-4DCE-9E79-28931CADE0E1}" type="slidenum">
              <a:rPr lang="en-US" smtClean="0">
                <a:solidFill>
                  <a:srgbClr val="808080"/>
                </a:solidFill>
              </a:rPr>
              <a:pPr>
                <a:defRPr/>
              </a:pPr>
              <a:t>34</a:t>
            </a:fld>
            <a:endParaRPr lang="en-US" sz="1400" b="0">
              <a:solidFill>
                <a:srgbClr val="000000"/>
              </a:solidFill>
              <a:latin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xmlns="" val="254235088"/>
              </p:ext>
            </p:extLst>
          </p:nvPr>
        </p:nvGraphicFramePr>
        <p:xfrm>
          <a:off x="152400" y="1219200"/>
          <a:ext cx="8839200" cy="5059680"/>
        </p:xfrm>
        <a:graphic>
          <a:graphicData uri="http://schemas.openxmlformats.org/drawingml/2006/table">
            <a:tbl>
              <a:tblPr firstRow="1" bandRow="1">
                <a:tableStyleId>{00A15C55-8517-42AA-B614-E9B94910E393}</a:tableStyleId>
              </a:tblPr>
              <a:tblGrid>
                <a:gridCol w="8839200"/>
              </a:tblGrid>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dirty="0" smtClean="0">
                          <a:ln>
                            <a:noFill/>
                          </a:ln>
                          <a:solidFill>
                            <a:srgbClr val="000000"/>
                          </a:solidFill>
                          <a:effectLst/>
                          <a:uLnTx/>
                          <a:uFillTx/>
                          <a:latin typeface="+mn-lt"/>
                          <a:ea typeface="+mn-ea"/>
                          <a:cs typeface="+mn-cs"/>
                        </a:rPr>
                        <a:t>Withholding of funds and Municipal debt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dirty="0" smtClean="0">
                          <a:ln>
                            <a:noFill/>
                          </a:ln>
                          <a:solidFill>
                            <a:srgbClr val="000000"/>
                          </a:solidFill>
                          <a:effectLst/>
                          <a:uLnTx/>
                          <a:uFillTx/>
                          <a:latin typeface="+mn-lt"/>
                          <a:ea typeface="+mn-ea"/>
                          <a:cs typeface="+mn-cs"/>
                        </a:rPr>
                        <a:t>National Treasury should brief Parliament about the situation with regard to the municipalities whose equitable share have been stopped. (</a:t>
                      </a:r>
                      <a:r>
                        <a:rPr kumimoji="0" lang="en-US" sz="1600" b="0" i="0" u="none" strike="noStrike" kern="1200" cap="none" spc="0" normalizeH="0" baseline="0" dirty="0" err="1" smtClean="0">
                          <a:ln>
                            <a:noFill/>
                          </a:ln>
                          <a:solidFill>
                            <a:srgbClr val="000000"/>
                          </a:solidFill>
                          <a:effectLst/>
                          <a:uLnTx/>
                          <a:uFillTx/>
                          <a:latin typeface="+mn-lt"/>
                          <a:ea typeface="+mn-ea"/>
                          <a:cs typeface="+mn-cs"/>
                        </a:rPr>
                        <a:t>SeCoA</a:t>
                      </a:r>
                      <a:r>
                        <a:rPr kumimoji="0" lang="en-US" sz="1600" b="0" i="0" u="none" strike="noStrike" kern="1200" cap="none" spc="0" normalizeH="0" baseline="0" dirty="0" smtClean="0">
                          <a:ln>
                            <a:noFill/>
                          </a:ln>
                          <a:solidFill>
                            <a:srgbClr val="000000"/>
                          </a:solidFill>
                          <a:effectLst/>
                          <a:uLnTx/>
                          <a:uFillTx/>
                          <a:latin typeface="+mn-lt"/>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mn-lt"/>
                          <a:ea typeface="+mn-ea"/>
                          <a:cs typeface="+mn-cs"/>
                        </a:rPr>
                        <a:t>National Treasury should facilitate discussion among the stakeholders to look into municipal debts. Such stakeholders should include, but may not be limited to, the National Treasury, the South African Local Government Association, the Financial and Fiscal Commission and the Department of Cooperative Governance and Traditional Affairs. (</a:t>
                      </a:r>
                      <a:r>
                        <a:rPr kumimoji="0" lang="en-US" sz="1600" b="0" i="0" u="none" strike="noStrike" kern="1200" cap="none" spc="0" normalizeH="0" baseline="0" noProof="0" dirty="0" err="1" smtClean="0">
                          <a:ln>
                            <a:noFill/>
                          </a:ln>
                          <a:solidFill>
                            <a:srgbClr val="000000"/>
                          </a:solidFill>
                          <a:effectLst/>
                          <a:uLnTx/>
                          <a:uFillTx/>
                          <a:latin typeface="+mn-lt"/>
                          <a:ea typeface="+mn-ea"/>
                          <a:cs typeface="+mn-cs"/>
                        </a:rPr>
                        <a:t>SeCoA</a:t>
                      </a:r>
                      <a:r>
                        <a:rPr kumimoji="0" lang="en-US" sz="1600" b="0" i="0" u="none" strike="noStrike" kern="1200" cap="none" spc="0" normalizeH="0" baseline="0" noProof="0" dirty="0" smtClean="0">
                          <a:ln>
                            <a:noFill/>
                          </a:ln>
                          <a:solidFill>
                            <a:srgbClr val="000000"/>
                          </a:solidFill>
                          <a:effectLst/>
                          <a:uLnTx/>
                          <a:uFillTx/>
                          <a:latin typeface="+mn-lt"/>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mn-lt"/>
                          <a:ea typeface="+mn-ea"/>
                          <a:cs typeface="+mn-cs"/>
                        </a:rPr>
                        <a:t>National Treasury develop systems and mechanisms to ensure that all state agencies timeously settle their outstanding debts with municipalities, Eskom, Water Boards and other state administrative charges. These systems should also entail credible and affordable billing systems and revenue collection systems. (</a:t>
                      </a:r>
                      <a:r>
                        <a:rPr kumimoji="0" lang="en-US" sz="1600" b="0" i="0" u="none" strike="noStrike" kern="1200" cap="none" spc="0" normalizeH="0" baseline="0" noProof="0" dirty="0" err="1" smtClean="0">
                          <a:ln>
                            <a:noFill/>
                          </a:ln>
                          <a:solidFill>
                            <a:srgbClr val="000000"/>
                          </a:solidFill>
                          <a:effectLst/>
                          <a:uLnTx/>
                          <a:uFillTx/>
                          <a:latin typeface="+mn-lt"/>
                          <a:ea typeface="+mn-ea"/>
                          <a:cs typeface="+mn-cs"/>
                        </a:rPr>
                        <a:t>SCoA</a:t>
                      </a:r>
                      <a:r>
                        <a:rPr kumimoji="0" lang="en-US" sz="1600" b="0" i="0" u="none" strike="noStrike" kern="1200" cap="none" spc="0" normalizeH="0" baseline="0" noProof="0" dirty="0" smtClean="0">
                          <a:ln>
                            <a:noFill/>
                          </a:ln>
                          <a:solidFill>
                            <a:srgbClr val="000000"/>
                          </a:solidFill>
                          <a:effectLst/>
                          <a:uLnTx/>
                          <a:uFillTx/>
                          <a:latin typeface="+mn-lt"/>
                          <a:ea typeface="+mn-ea"/>
                          <a:cs typeface="+mn-cs"/>
                        </a:rPr>
                        <a:t>)</a:t>
                      </a:r>
                    </a:p>
                  </a:txBody>
                  <a:tcPr>
                    <a:solidFill>
                      <a:schemeClr val="bg1">
                        <a:lumMod val="65000"/>
                      </a:schemeClr>
                    </a:solidFill>
                  </a:tcPr>
                </a:tc>
              </a:tr>
              <a:tr h="370840">
                <a:tc>
                  <a:txBody>
                    <a:bodyPr/>
                    <a:lstStyle/>
                    <a:p>
                      <a:pPr marL="285750" indent="-285750">
                        <a:buFont typeface="Arial" panose="020B0604020202020204" pitchFamily="34" charset="0"/>
                        <a:buChar char="•"/>
                      </a:pPr>
                      <a:r>
                        <a:rPr lang="en-US" sz="1600" dirty="0" smtClean="0"/>
                        <a:t>National Treasury has provided briefings and reports to Parliament</a:t>
                      </a:r>
                      <a:r>
                        <a:rPr lang="en-US" sz="1600" baseline="0" dirty="0" smtClean="0"/>
                        <a:t> on the process of withholding the equitable share. All withheld funds have been transferred to municipalities. </a:t>
                      </a:r>
                      <a:endParaRPr lang="en-US" sz="1600" dirty="0" smtClean="0"/>
                    </a:p>
                    <a:p>
                      <a:pPr marL="285750" indent="-285750">
                        <a:buFont typeface="Arial" panose="020B0604020202020204" pitchFamily="34" charset="0"/>
                        <a:buChar char="•"/>
                      </a:pPr>
                      <a:r>
                        <a:rPr lang="en-US" sz="1600" dirty="0" smtClean="0"/>
                        <a:t>All the parties mentioned participated</a:t>
                      </a:r>
                      <a:r>
                        <a:rPr lang="en-US" sz="1600" baseline="0" dirty="0" smtClean="0"/>
                        <a:t> in meetings with municipalities. Stakeholders are now working on a joint report on lessons from the process, this report will be shared with Parliament once it is </a:t>
                      </a:r>
                      <a:r>
                        <a:rPr lang="en-US" sz="1600" baseline="0" dirty="0" err="1" smtClean="0"/>
                        <a:t>finalised</a:t>
                      </a:r>
                      <a:r>
                        <a:rPr lang="en-US" sz="1600" baseline="0" dirty="0" smtClean="0"/>
                        <a:t> and approved by the Minister of Finance</a:t>
                      </a:r>
                      <a:endParaRPr lang="en-US" sz="1600" dirty="0" smtClean="0"/>
                    </a:p>
                    <a:p>
                      <a:pPr marL="285750" indent="-285750">
                        <a:buFont typeface="Arial" panose="020B0604020202020204" pitchFamily="34" charset="0"/>
                        <a:buChar char="•"/>
                      </a:pPr>
                      <a:r>
                        <a:rPr lang="en-US" sz="1600" dirty="0" smtClean="0"/>
                        <a:t>The</a:t>
                      </a:r>
                      <a:r>
                        <a:rPr lang="en-US" sz="1600" baseline="0" dirty="0" smtClean="0"/>
                        <a:t> Department of Public Works is leading a process that is making progress in settling all outstanding and disputed amounts owed to municipalities. National Treasury is coordinating efforts to ensure municipalities pay funds owed  to their creditors, however several municipalities have reneged on agreements to pay their debts. </a:t>
                      </a:r>
                      <a:endParaRPr lang="en-US" sz="1600" dirty="0" smtClean="0"/>
                    </a:p>
                  </a:txBody>
                  <a:tcPr>
                    <a:solidFill>
                      <a:schemeClr val="bg2">
                        <a:lumMod val="20000"/>
                        <a:lumOff val="80000"/>
                      </a:schemeClr>
                    </a:solidFill>
                  </a:tcPr>
                </a:tc>
              </a:tr>
            </a:tbl>
          </a:graphicData>
        </a:graphic>
      </p:graphicFrame>
    </p:spTree>
    <p:extLst>
      <p:ext uri="{BB962C8B-B14F-4D97-AF65-F5344CB8AC3E}">
        <p14:creationId xmlns:p14="http://schemas.microsoft.com/office/powerpoint/2010/main" xmlns="" val="3918616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838200"/>
          </a:xfrm>
        </p:spPr>
        <p:txBody>
          <a:bodyPr/>
          <a:lstStyle/>
          <a:p>
            <a:r>
              <a:rPr lang="en-US" dirty="0" smtClean="0"/>
              <a:t>Progress updates on Committee Recommendations on the 2015 </a:t>
            </a:r>
            <a:r>
              <a:rPr lang="en-US" dirty="0" err="1" smtClean="0"/>
              <a:t>DoRB</a:t>
            </a:r>
            <a:r>
              <a:rPr lang="en-US" dirty="0" smtClean="0"/>
              <a:t> </a:t>
            </a:r>
            <a:r>
              <a:rPr lang="en-US" sz="2000" dirty="0" smtClean="0">
                <a:solidFill>
                  <a:srgbClr val="FFFFFF"/>
                </a:solidFill>
              </a:rPr>
              <a:t>(3 </a:t>
            </a:r>
            <a:r>
              <a:rPr lang="en-US" sz="2000" dirty="0">
                <a:solidFill>
                  <a:srgbClr val="FFFFFF"/>
                </a:solidFill>
              </a:rPr>
              <a:t>of 4)</a:t>
            </a:r>
            <a:endParaRPr lang="en-US" dirty="0"/>
          </a:p>
        </p:txBody>
      </p:sp>
      <p:sp>
        <p:nvSpPr>
          <p:cNvPr id="4" name="Slide Number Placeholder 3"/>
          <p:cNvSpPr>
            <a:spLocks noGrp="1"/>
          </p:cNvSpPr>
          <p:nvPr>
            <p:ph type="sldNum" sz="quarter" idx="12"/>
          </p:nvPr>
        </p:nvSpPr>
        <p:spPr/>
        <p:txBody>
          <a:bodyPr/>
          <a:lstStyle/>
          <a:p>
            <a:pPr>
              <a:defRPr/>
            </a:pPr>
            <a:fld id="{E19B54C9-DAAD-4DCE-9E79-28931CADE0E1}" type="slidenum">
              <a:rPr lang="en-US" smtClean="0">
                <a:solidFill>
                  <a:srgbClr val="808080"/>
                </a:solidFill>
              </a:rPr>
              <a:pPr>
                <a:defRPr/>
              </a:pPr>
              <a:t>35</a:t>
            </a:fld>
            <a:endParaRPr lang="en-US" sz="1400" b="0">
              <a:solidFill>
                <a:srgbClr val="000000"/>
              </a:solidFill>
              <a:latin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xmlns="" val="2719693915"/>
              </p:ext>
            </p:extLst>
          </p:nvPr>
        </p:nvGraphicFramePr>
        <p:xfrm>
          <a:off x="152400" y="1219200"/>
          <a:ext cx="8839200" cy="5638800"/>
        </p:xfrm>
        <a:graphic>
          <a:graphicData uri="http://schemas.openxmlformats.org/drawingml/2006/table">
            <a:tbl>
              <a:tblPr firstRow="1" bandRow="1">
                <a:tableStyleId>{00A15C55-8517-42AA-B614-E9B94910E393}</a:tableStyleId>
              </a:tblPr>
              <a:tblGrid>
                <a:gridCol w="8839200"/>
              </a:tblGrid>
              <a:tr h="370840">
                <a:tc>
                  <a:txBody>
                    <a:bodyPr/>
                    <a:lstStyle/>
                    <a:p>
                      <a:r>
                        <a:rPr lang="en-US" sz="1600" b="1" i="0" dirty="0" smtClean="0">
                          <a:solidFill>
                            <a:schemeClr val="tx1"/>
                          </a:solidFill>
                        </a:rPr>
                        <a:t>Phasing out conditional grants </a:t>
                      </a:r>
                    </a:p>
                    <a:p>
                      <a:r>
                        <a:rPr lang="en-US" sz="1600" b="0" i="0" dirty="0" smtClean="0">
                          <a:solidFill>
                            <a:schemeClr val="tx1"/>
                          </a:solidFill>
                        </a:rPr>
                        <a:t>National Treasury ensure that the process of phasing out conditional grants does not compromise service delivery and the necessary support to be provided to ensure that provinces and municipalities are able to absorb the adjustments. (</a:t>
                      </a:r>
                      <a:r>
                        <a:rPr lang="en-US" sz="1600" b="0" i="0" dirty="0" err="1" smtClean="0">
                          <a:solidFill>
                            <a:schemeClr val="tx1"/>
                          </a:solidFill>
                        </a:rPr>
                        <a:t>SCoA</a:t>
                      </a:r>
                      <a:r>
                        <a:rPr lang="en-US" sz="1600" b="0" i="0" dirty="0" smtClean="0">
                          <a:solidFill>
                            <a:schemeClr val="tx1"/>
                          </a:solidFill>
                        </a:rPr>
                        <a:t>)</a:t>
                      </a:r>
                    </a:p>
                  </a:txBody>
                  <a:tcPr>
                    <a:solidFill>
                      <a:schemeClr val="bg1">
                        <a:lumMod val="65000"/>
                      </a:schemeClr>
                    </a:solidFill>
                  </a:tcPr>
                </a:tc>
              </a:tr>
              <a:tr h="370840">
                <a:tc>
                  <a:txBody>
                    <a:bodyPr/>
                    <a:lstStyle/>
                    <a:p>
                      <a:pPr marL="0" indent="0">
                        <a:buFont typeface="Arial" panose="020B0604020202020204" pitchFamily="34" charset="0"/>
                        <a:buNone/>
                      </a:pPr>
                      <a:r>
                        <a:rPr lang="en-US" sz="1600" dirty="0" smtClean="0"/>
                        <a:t>Two grants have ended:</a:t>
                      </a:r>
                    </a:p>
                    <a:p>
                      <a:pPr marL="285750" indent="-285750">
                        <a:buFont typeface="Arial" panose="020B0604020202020204" pitchFamily="34" charset="0"/>
                        <a:buChar char="•"/>
                      </a:pPr>
                      <a:r>
                        <a:rPr lang="en-US" sz="1400" dirty="0" smtClean="0"/>
                        <a:t>The Occupational Specific Dispensation for Education Sector Therapist Grant was introduced for a 2 year period to</a:t>
                      </a:r>
                      <a:r>
                        <a:rPr lang="en-US" sz="1400" baseline="0" dirty="0" smtClean="0"/>
                        <a:t> fund the implementation of OSD for specific employees. This has been completed and the funds are now allocated through the equitable share.</a:t>
                      </a:r>
                      <a:endParaRPr lang="en-US" sz="1400"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The Municipal Human Settlements Capacity Grant has been ended. Metros can use up to 3% of the Urban Settlements Development Grant for capacity (this is worth R300m, whereas the capacity grant was only worth R100m)</a:t>
                      </a:r>
                    </a:p>
                    <a:p>
                      <a:pPr marL="0" indent="0">
                        <a:buFont typeface="Arial" panose="020B0604020202020204" pitchFamily="34" charset="0"/>
                        <a:buNone/>
                      </a:pPr>
                      <a:r>
                        <a:rPr lang="en-US" sz="1600" baseline="0" dirty="0" smtClean="0"/>
                        <a:t>Two grants due to end have been extended:</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The HPV component of the National Health</a:t>
                      </a:r>
                      <a:r>
                        <a:rPr lang="en-US" sz="1400" baseline="0" dirty="0" smtClean="0"/>
                        <a:t> Insurance Indirect Grant has been extended to 2017/18 and will become a direct grant from 2018/19 (no longer part of the equitable share).</a:t>
                      </a:r>
                    </a:p>
                    <a:p>
                      <a:pPr marL="285750" indent="-285750">
                        <a:buFont typeface="Arial" panose="020B0604020202020204" pitchFamily="34" charset="0"/>
                        <a:buChar char="•"/>
                      </a:pPr>
                      <a:r>
                        <a:rPr lang="en-US" sz="1400" baseline="0" dirty="0" smtClean="0"/>
                        <a:t>The Bucket Eradication </a:t>
                      </a:r>
                      <a:r>
                        <a:rPr lang="en-US" sz="1400" baseline="0" dirty="0" err="1" smtClean="0"/>
                        <a:t>Programme</a:t>
                      </a:r>
                      <a:r>
                        <a:rPr lang="en-US" sz="1400" baseline="0" dirty="0" smtClean="0"/>
                        <a:t> Grant has been extended for a year to complete the eradication of bucket sanitation in formal residential areas. Sanitation upgrading in informal settlements will be funded as part of informal settlement upgrading. </a:t>
                      </a:r>
                      <a:endParaRPr lang="en-US" sz="1400" dirty="0" smtClean="0"/>
                    </a:p>
                  </a:txBody>
                  <a:tcPr>
                    <a:solidFill>
                      <a:schemeClr val="bg2">
                        <a:lumMod val="20000"/>
                        <a:lumOff val="80000"/>
                      </a:schemeClr>
                    </a:solidFill>
                  </a:tcPr>
                </a:tc>
              </a:tr>
              <a:tr h="370840">
                <a:tc>
                  <a:txBody>
                    <a:bodyPr/>
                    <a:lstStyle/>
                    <a:p>
                      <a:r>
                        <a:rPr lang="en-US" sz="1600" b="1" i="0" dirty="0" smtClean="0">
                          <a:solidFill>
                            <a:schemeClr val="tx1"/>
                          </a:solidFill>
                        </a:rPr>
                        <a:t>Human Settlements Grants</a:t>
                      </a:r>
                    </a:p>
                    <a:p>
                      <a:r>
                        <a:rPr lang="en-US" sz="1600" b="0" i="0" dirty="0" smtClean="0">
                          <a:solidFill>
                            <a:schemeClr val="tx1"/>
                          </a:solidFill>
                        </a:rPr>
                        <a:t>National Treasury should facilitate a process whereby stakeholders can interact in order to resolve the outstanding issues relating to both the Human Settlements Development Grant and the Municipal Settlements Capacity Grants. (</a:t>
                      </a:r>
                      <a:r>
                        <a:rPr lang="en-US" sz="1600" b="0" i="0" dirty="0" err="1" smtClean="0">
                          <a:solidFill>
                            <a:schemeClr val="tx1"/>
                          </a:solidFill>
                        </a:rPr>
                        <a:t>SeCoA</a:t>
                      </a:r>
                      <a:r>
                        <a:rPr lang="en-US" sz="1600" b="0" i="0" dirty="0" smtClean="0">
                          <a:solidFill>
                            <a:schemeClr val="tx1"/>
                          </a:solidFill>
                        </a:rPr>
                        <a:t>)</a:t>
                      </a:r>
                    </a:p>
                  </a:txBody>
                  <a:tcPr>
                    <a:solidFill>
                      <a:schemeClr val="bg1">
                        <a:lumMod val="6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National Treasury,</a:t>
                      </a:r>
                      <a:r>
                        <a:rPr lang="en-US" sz="1600" baseline="0" dirty="0" smtClean="0"/>
                        <a:t> the Department of Human Settlements and SALGA engaged extensively on the change to t</a:t>
                      </a:r>
                      <a:r>
                        <a:rPr lang="en-US" sz="1600" dirty="0" smtClean="0"/>
                        <a:t>he</a:t>
                      </a:r>
                      <a:r>
                        <a:rPr lang="en-US" sz="1600" baseline="0" dirty="0" smtClean="0"/>
                        <a:t> Municipal Human Settlements Capacity Grant described above.</a:t>
                      </a:r>
                      <a:endParaRPr lang="en-US" sz="1600" dirty="0" smtClean="0"/>
                    </a:p>
                  </a:txBody>
                  <a:tcPr>
                    <a:solidFill>
                      <a:schemeClr val="bg2">
                        <a:lumMod val="20000"/>
                        <a:lumOff val="80000"/>
                      </a:schemeClr>
                    </a:solidFill>
                  </a:tcPr>
                </a:tc>
              </a:tr>
            </a:tbl>
          </a:graphicData>
        </a:graphic>
      </p:graphicFrame>
    </p:spTree>
    <p:extLst>
      <p:ext uri="{BB962C8B-B14F-4D97-AF65-F5344CB8AC3E}">
        <p14:creationId xmlns:p14="http://schemas.microsoft.com/office/powerpoint/2010/main" xmlns="" val="32047433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838200"/>
          </a:xfrm>
        </p:spPr>
        <p:txBody>
          <a:bodyPr/>
          <a:lstStyle/>
          <a:p>
            <a:r>
              <a:rPr lang="en-US" sz="2900" dirty="0" smtClean="0"/>
              <a:t>Progress updates on Committee Recommendations on the 2015 </a:t>
            </a:r>
            <a:r>
              <a:rPr lang="en-US" sz="2900" dirty="0" err="1" smtClean="0"/>
              <a:t>DoRB</a:t>
            </a:r>
            <a:r>
              <a:rPr lang="en-US" dirty="0" smtClean="0"/>
              <a:t> </a:t>
            </a:r>
            <a:r>
              <a:rPr lang="en-US" sz="2000" dirty="0" smtClean="0">
                <a:solidFill>
                  <a:srgbClr val="FFFFFF"/>
                </a:solidFill>
              </a:rPr>
              <a:t>(4 </a:t>
            </a:r>
            <a:r>
              <a:rPr lang="en-US" sz="2000" dirty="0">
                <a:solidFill>
                  <a:srgbClr val="FFFFFF"/>
                </a:solidFill>
              </a:rPr>
              <a:t>of 4)</a:t>
            </a:r>
            <a:endParaRPr lang="en-US" dirty="0"/>
          </a:p>
        </p:txBody>
      </p:sp>
      <p:sp>
        <p:nvSpPr>
          <p:cNvPr id="4" name="Slide Number Placeholder 3"/>
          <p:cNvSpPr>
            <a:spLocks noGrp="1"/>
          </p:cNvSpPr>
          <p:nvPr>
            <p:ph type="sldNum" sz="quarter" idx="12"/>
          </p:nvPr>
        </p:nvSpPr>
        <p:spPr/>
        <p:txBody>
          <a:bodyPr/>
          <a:lstStyle/>
          <a:p>
            <a:pPr>
              <a:defRPr/>
            </a:pPr>
            <a:fld id="{E19B54C9-DAAD-4DCE-9E79-28931CADE0E1}" type="slidenum">
              <a:rPr lang="en-US" smtClean="0">
                <a:solidFill>
                  <a:srgbClr val="808080"/>
                </a:solidFill>
              </a:rPr>
              <a:pPr>
                <a:defRPr/>
              </a:pPr>
              <a:t>36</a:t>
            </a:fld>
            <a:endParaRPr lang="en-US" sz="1400" b="0">
              <a:solidFill>
                <a:srgbClr val="000000"/>
              </a:solidFill>
              <a:latin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xmlns="" val="452793483"/>
              </p:ext>
            </p:extLst>
          </p:nvPr>
        </p:nvGraphicFramePr>
        <p:xfrm>
          <a:off x="35495" y="923107"/>
          <a:ext cx="9001001" cy="5818260"/>
        </p:xfrm>
        <a:graphic>
          <a:graphicData uri="http://schemas.openxmlformats.org/drawingml/2006/table">
            <a:tbl>
              <a:tblPr firstRow="1" bandRow="1">
                <a:tableStyleId>{00A15C55-8517-42AA-B614-E9B94910E393}</a:tableStyleId>
              </a:tblPr>
              <a:tblGrid>
                <a:gridCol w="9001001"/>
              </a:tblGrid>
              <a:tr h="10593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mn-lt"/>
                          <a:ea typeface="+mn-ea"/>
                          <a:cs typeface="+mn-cs"/>
                        </a:rPr>
                        <a:t>Infrastructure incentive grants</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srgbClr val="000000"/>
                          </a:solidFill>
                          <a:effectLst/>
                          <a:uLnTx/>
                          <a:uFillTx/>
                          <a:latin typeface="+mn-lt"/>
                          <a:ea typeface="+mn-ea"/>
                          <a:cs typeface="+mn-cs"/>
                        </a:rPr>
                        <a:t>National Treasury to strengthen systems and mechanisms aimed at ensuring the provinces qualify for incentives in infrastructure programmes of education, health and roads. Emphasis to be placed on provinces that have not qualified for incentive allocations in 2015/16. (</a:t>
                      </a:r>
                      <a:r>
                        <a:rPr kumimoji="0" lang="en-US" sz="1500" b="0" i="0" u="none" strike="noStrike" kern="1200" cap="none" spc="0" normalizeH="0" baseline="0" noProof="0" dirty="0" err="1" smtClean="0">
                          <a:ln>
                            <a:noFill/>
                          </a:ln>
                          <a:solidFill>
                            <a:srgbClr val="000000"/>
                          </a:solidFill>
                          <a:effectLst/>
                          <a:uLnTx/>
                          <a:uFillTx/>
                          <a:latin typeface="+mn-lt"/>
                          <a:ea typeface="+mn-ea"/>
                          <a:cs typeface="+mn-cs"/>
                        </a:rPr>
                        <a:t>SCoA</a:t>
                      </a:r>
                      <a:r>
                        <a:rPr kumimoji="0" lang="en-US" sz="1500" b="0" i="0" u="none" strike="noStrike" kern="1200" cap="none" spc="0" normalizeH="0" baseline="0" noProof="0" dirty="0" smtClean="0">
                          <a:ln>
                            <a:noFill/>
                          </a:ln>
                          <a:solidFill>
                            <a:srgbClr val="000000"/>
                          </a:solidFill>
                          <a:effectLst/>
                          <a:uLnTx/>
                          <a:uFillTx/>
                          <a:latin typeface="+mn-lt"/>
                          <a:ea typeface="+mn-ea"/>
                          <a:cs typeface="+mn-cs"/>
                        </a:rPr>
                        <a:t>)</a:t>
                      </a:r>
                    </a:p>
                  </a:txBody>
                  <a:tcPr>
                    <a:solidFill>
                      <a:schemeClr val="bg1">
                        <a:lumMod val="65000"/>
                      </a:schemeClr>
                    </a:solidFill>
                  </a:tcPr>
                </a:tc>
              </a:tr>
              <a:tr h="932819">
                <a:tc>
                  <a:txBody>
                    <a:bodyPr/>
                    <a:lstStyle/>
                    <a:p>
                      <a:pPr marL="285750" indent="-285750" algn="l" defTabSz="914400" rtl="0" eaLnBrk="1" latinLnBrk="0" hangingPunct="1">
                        <a:buFont typeface="Arial" panose="020B0604020202020204" pitchFamily="34" charset="0"/>
                        <a:buChar char="•"/>
                      </a:pPr>
                      <a:r>
                        <a:rPr lang="en-US" sz="1300" kern="1200" dirty="0" smtClean="0">
                          <a:solidFill>
                            <a:schemeClr val="tx1"/>
                          </a:solidFill>
                          <a:latin typeface="+mn-lt"/>
                          <a:ea typeface="+mn-ea"/>
                          <a:cs typeface="+mn-cs"/>
                        </a:rPr>
                        <a:t>Technical Assistants have been appointed in FS, GP, LP and NW (provinces that failed to qualify for the incentive component in 2015). In addition, NT has carried out </a:t>
                      </a:r>
                      <a:r>
                        <a:rPr lang="en-ZA" sz="1300" kern="1200" dirty="0" smtClean="0">
                          <a:solidFill>
                            <a:schemeClr val="tx1"/>
                          </a:solidFill>
                          <a:latin typeface="+mn-lt"/>
                          <a:ea typeface="+mn-ea"/>
                          <a:cs typeface="+mn-cs"/>
                        </a:rPr>
                        <a:t>workshops in provinces on the requirements</a:t>
                      </a:r>
                      <a:r>
                        <a:rPr lang="en-ZA" sz="1300" kern="1200" baseline="0" dirty="0" smtClean="0">
                          <a:solidFill>
                            <a:schemeClr val="tx1"/>
                          </a:solidFill>
                          <a:latin typeface="+mn-lt"/>
                          <a:ea typeface="+mn-ea"/>
                          <a:cs typeface="+mn-cs"/>
                        </a:rPr>
                        <a:t> </a:t>
                      </a:r>
                      <a:r>
                        <a:rPr lang="en-ZA" sz="1300" kern="1200" dirty="0" smtClean="0">
                          <a:solidFill>
                            <a:schemeClr val="tx1"/>
                          </a:solidFill>
                          <a:latin typeface="+mn-lt"/>
                          <a:ea typeface="+mn-ea"/>
                          <a:cs typeface="+mn-cs"/>
                        </a:rPr>
                        <a:t>of the performance incentive system. The initiative will continue for the next two financial year. NT  has noted improvements on the quality of  planning documents from all provinces in the 2016/17 assessments. </a:t>
                      </a:r>
                      <a:r>
                        <a:rPr lang="en-ZA" sz="1400" kern="1200" dirty="0" smtClean="0">
                          <a:solidFill>
                            <a:srgbClr val="FF0000"/>
                          </a:solidFill>
                          <a:latin typeface="+mn-lt"/>
                          <a:ea typeface="+mn-ea"/>
                          <a:cs typeface="+mn-cs"/>
                        </a:rPr>
                        <a:t> </a:t>
                      </a:r>
                      <a:endParaRPr lang="en-US" sz="1400" kern="1200" dirty="0">
                        <a:solidFill>
                          <a:srgbClr val="FF0000"/>
                        </a:solidFill>
                        <a:latin typeface="+mn-lt"/>
                        <a:ea typeface="+mn-ea"/>
                        <a:cs typeface="+mn-cs"/>
                      </a:endParaRPr>
                    </a:p>
                  </a:txBody>
                  <a:tcPr>
                    <a:solidFill>
                      <a:schemeClr val="bg2">
                        <a:lumMod val="20000"/>
                        <a:lumOff val="80000"/>
                      </a:schemeClr>
                    </a:solidFill>
                  </a:tcPr>
                </a:tc>
              </a:tr>
              <a:tr h="2292521">
                <a:tc>
                  <a:txBody>
                    <a:bodyPr/>
                    <a:lstStyle/>
                    <a:p>
                      <a:r>
                        <a:rPr lang="en-US" sz="1600" b="1" kern="1200" dirty="0" smtClean="0">
                          <a:solidFill>
                            <a:schemeClr val="dk1"/>
                          </a:solidFill>
                          <a:latin typeface="+mn-lt"/>
                          <a:ea typeface="+mn-ea"/>
                          <a:cs typeface="+mn-cs"/>
                        </a:rPr>
                        <a:t>Local government infrastructure</a:t>
                      </a:r>
                    </a:p>
                    <a:p>
                      <a:r>
                        <a:rPr lang="en-US" sz="1600" kern="1200" dirty="0" smtClean="0">
                          <a:solidFill>
                            <a:schemeClr val="dk1"/>
                          </a:solidFill>
                          <a:latin typeface="+mn-lt"/>
                          <a:ea typeface="+mn-ea"/>
                          <a:cs typeface="+mn-cs"/>
                        </a:rPr>
                        <a:t>Government to</a:t>
                      </a:r>
                      <a:r>
                        <a:rPr lang="en-US" sz="1600" kern="1200" baseline="0" dirty="0" smtClean="0">
                          <a:solidFill>
                            <a:schemeClr val="dk1"/>
                          </a:solidFill>
                          <a:latin typeface="+mn-lt"/>
                          <a:ea typeface="+mn-ea"/>
                          <a:cs typeface="+mn-cs"/>
                        </a:rPr>
                        <a:t> </a:t>
                      </a:r>
                      <a:r>
                        <a:rPr lang="en-US" sz="1600" kern="1200" dirty="0" smtClean="0">
                          <a:solidFill>
                            <a:schemeClr val="dk1"/>
                          </a:solidFill>
                          <a:latin typeface="+mn-lt"/>
                          <a:ea typeface="+mn-ea"/>
                          <a:cs typeface="+mn-cs"/>
                        </a:rPr>
                        <a:t>develop systems and mechanisms aimed at improving local government infrastructure performance with specific focus on the following: </a:t>
                      </a:r>
                    </a:p>
                    <a:p>
                      <a:pPr marL="400050" lvl="1" indent="-285750">
                        <a:buFont typeface="Arial" panose="020B0604020202020204" pitchFamily="34" charset="0"/>
                        <a:buChar char="•"/>
                      </a:pPr>
                      <a:r>
                        <a:rPr lang="en-US" sz="1300" kern="1200" dirty="0" smtClean="0">
                          <a:solidFill>
                            <a:schemeClr val="dk1"/>
                          </a:solidFill>
                          <a:latin typeface="+mn-lt"/>
                          <a:ea typeface="+mn-ea"/>
                          <a:cs typeface="+mn-cs"/>
                        </a:rPr>
                        <a:t>Effective planning in the provision of water and sanitation infrastructure services.</a:t>
                      </a:r>
                    </a:p>
                    <a:p>
                      <a:pPr marL="400050" lvl="1" indent="-285750">
                        <a:buFont typeface="Arial" panose="020B0604020202020204" pitchFamily="34" charset="0"/>
                        <a:buChar char="•"/>
                      </a:pPr>
                      <a:r>
                        <a:rPr lang="en-US" sz="1300" kern="1200" dirty="0" smtClean="0">
                          <a:solidFill>
                            <a:schemeClr val="dk1"/>
                          </a:solidFill>
                          <a:latin typeface="+mn-lt"/>
                          <a:ea typeface="+mn-ea"/>
                          <a:cs typeface="+mn-cs"/>
                        </a:rPr>
                        <a:t>The setting of measurable targets in the provision of water and sanitation infrastructure services</a:t>
                      </a:r>
                    </a:p>
                    <a:p>
                      <a:pPr marL="400050" lvl="1" indent="-285750">
                        <a:buFont typeface="Arial" panose="020B0604020202020204" pitchFamily="34" charset="0"/>
                        <a:buChar char="•"/>
                      </a:pPr>
                      <a:r>
                        <a:rPr lang="en-US" sz="1300" kern="1200" dirty="0" smtClean="0">
                          <a:solidFill>
                            <a:schemeClr val="dk1"/>
                          </a:solidFill>
                          <a:latin typeface="+mn-lt"/>
                          <a:ea typeface="+mn-ea"/>
                          <a:cs typeface="+mn-cs"/>
                        </a:rPr>
                        <a:t>The development of automated monitoring and reporting systems that ensure quality non-financial performance information is reported </a:t>
                      </a:r>
                    </a:p>
                    <a:p>
                      <a:pPr marL="400050" lvl="1" indent="-285750">
                        <a:buFont typeface="Arial" panose="020B0604020202020204" pitchFamily="34" charset="0"/>
                        <a:buChar char="•"/>
                      </a:pPr>
                      <a:r>
                        <a:rPr lang="en-US" sz="1300" kern="1200" dirty="0" smtClean="0">
                          <a:solidFill>
                            <a:schemeClr val="dk1"/>
                          </a:solidFill>
                          <a:latin typeface="+mn-lt"/>
                          <a:ea typeface="+mn-ea"/>
                          <a:cs typeface="+mn-cs"/>
                        </a:rPr>
                        <a:t>The development of guidelines for effective planning in rolling out roads infrastructure</a:t>
                      </a:r>
                    </a:p>
                    <a:p>
                      <a:pPr marL="400050" lvl="1" indent="-285750">
                        <a:buFont typeface="Arial" panose="020B0604020202020204" pitchFamily="34" charset="0"/>
                        <a:buChar char="•"/>
                      </a:pPr>
                      <a:r>
                        <a:rPr lang="en-US" sz="1300" kern="1200" dirty="0" smtClean="0">
                          <a:solidFill>
                            <a:schemeClr val="dk1"/>
                          </a:solidFill>
                          <a:latin typeface="+mn-lt"/>
                          <a:ea typeface="+mn-ea"/>
                          <a:cs typeface="+mn-cs"/>
                        </a:rPr>
                        <a:t>Building credible data and information systems within municipalities especially with regards to service delivery </a:t>
                      </a:r>
                      <a:r>
                        <a:rPr lang="en-US" sz="1300" kern="1200" dirty="0" err="1" smtClean="0">
                          <a:solidFill>
                            <a:schemeClr val="dk1"/>
                          </a:solidFill>
                          <a:latin typeface="+mn-lt"/>
                          <a:ea typeface="+mn-ea"/>
                          <a:cs typeface="+mn-cs"/>
                        </a:rPr>
                        <a:t>programme</a:t>
                      </a:r>
                      <a:r>
                        <a:rPr lang="en-US" sz="1300" kern="1200" dirty="0" smtClean="0">
                          <a:solidFill>
                            <a:schemeClr val="dk1"/>
                          </a:solidFill>
                          <a:latin typeface="+mn-lt"/>
                          <a:ea typeface="+mn-ea"/>
                          <a:cs typeface="+mn-cs"/>
                        </a:rPr>
                        <a:t> outputs and infrastructure </a:t>
                      </a:r>
                      <a:r>
                        <a:rPr lang="en-US" sz="1300" kern="1200" dirty="0" err="1" smtClean="0">
                          <a:solidFill>
                            <a:schemeClr val="dk1"/>
                          </a:solidFill>
                          <a:latin typeface="+mn-lt"/>
                          <a:ea typeface="+mn-ea"/>
                          <a:cs typeface="+mn-cs"/>
                        </a:rPr>
                        <a:t>programme</a:t>
                      </a:r>
                      <a:r>
                        <a:rPr lang="en-US" sz="1300" kern="1200" dirty="0" smtClean="0">
                          <a:solidFill>
                            <a:schemeClr val="dk1"/>
                          </a:solidFill>
                          <a:latin typeface="+mn-lt"/>
                          <a:ea typeface="+mn-ea"/>
                          <a:cs typeface="+mn-cs"/>
                        </a:rPr>
                        <a:t> outputs. (</a:t>
                      </a:r>
                      <a:r>
                        <a:rPr lang="en-US" sz="1300" kern="1200" dirty="0" err="1" smtClean="0">
                          <a:solidFill>
                            <a:schemeClr val="dk1"/>
                          </a:solidFill>
                          <a:latin typeface="+mn-lt"/>
                          <a:ea typeface="+mn-ea"/>
                          <a:cs typeface="+mn-cs"/>
                        </a:rPr>
                        <a:t>SCoA</a:t>
                      </a:r>
                      <a:r>
                        <a:rPr lang="en-US" sz="1300" kern="1200" dirty="0" smtClean="0">
                          <a:solidFill>
                            <a:schemeClr val="dk1"/>
                          </a:solidFill>
                          <a:latin typeface="+mn-lt"/>
                          <a:ea typeface="+mn-ea"/>
                          <a:cs typeface="+mn-cs"/>
                        </a:rPr>
                        <a:t>)</a:t>
                      </a:r>
                    </a:p>
                  </a:txBody>
                  <a:tcPr>
                    <a:solidFill>
                      <a:schemeClr val="bg2">
                        <a:lumMod val="20000"/>
                        <a:lumOff val="80000"/>
                      </a:schemeClr>
                    </a:solidFill>
                  </a:tcPr>
                </a:tc>
              </a:tr>
              <a:tr h="1533617">
                <a:tc>
                  <a:txBody>
                    <a:bodyPr/>
                    <a:lstStyle/>
                    <a:p>
                      <a:pPr marL="285750" indent="-285750">
                        <a:buFont typeface="Arial" panose="020B0604020202020204" pitchFamily="34" charset="0"/>
                        <a:buChar char="•"/>
                      </a:pPr>
                      <a:r>
                        <a:rPr lang="en-US" sz="1300" dirty="0" smtClean="0"/>
                        <a:t>Water and sanitation infrastructure grants have been restructured in the 2016 </a:t>
                      </a:r>
                      <a:r>
                        <a:rPr lang="en-US" sz="1300" dirty="0" err="1" smtClean="0"/>
                        <a:t>DoRB</a:t>
                      </a:r>
                      <a:r>
                        <a:rPr lang="en-US" sz="1300" dirty="0" smtClean="0"/>
                        <a:t> and the Department of Water and Sanitation is developing</a:t>
                      </a:r>
                      <a:r>
                        <a:rPr lang="en-US" sz="1300" baseline="0" dirty="0" smtClean="0"/>
                        <a:t> a closer working relationship and alignment between their macro-planning and infrastructure grant units.</a:t>
                      </a:r>
                    </a:p>
                    <a:p>
                      <a:pPr marL="285750" indent="-285750">
                        <a:buFont typeface="Arial" panose="020B0604020202020204" pitchFamily="34" charset="0"/>
                        <a:buChar char="•"/>
                      </a:pPr>
                      <a:r>
                        <a:rPr lang="en-US" sz="1300" dirty="0" smtClean="0"/>
                        <a:t>Road</a:t>
                      </a:r>
                      <a:r>
                        <a:rPr lang="en-US" sz="1300" baseline="0" dirty="0" smtClean="0"/>
                        <a:t> maintenance and refurbishment can now be funded from MIG if municipalities use the Road asset Management System to plan and </a:t>
                      </a:r>
                      <a:r>
                        <a:rPr lang="en-US" sz="1300" baseline="0" dirty="0" err="1" smtClean="0"/>
                        <a:t>prioritise</a:t>
                      </a:r>
                      <a:r>
                        <a:rPr lang="en-US" sz="1300" baseline="0" dirty="0" smtClean="0"/>
                        <a:t> maintenance investments</a:t>
                      </a:r>
                    </a:p>
                    <a:p>
                      <a:pPr marL="285750" indent="-285750">
                        <a:buFont typeface="Arial" panose="020B0604020202020204" pitchFamily="34" charset="0"/>
                        <a:buChar char="•"/>
                      </a:pPr>
                      <a:r>
                        <a:rPr lang="en-US" sz="1300" baseline="0" dirty="0" smtClean="0"/>
                        <a:t>Government is strengthening reporting systems for financial and non-financial performance, including through a review of municipal reporting requirements  for cities</a:t>
                      </a:r>
                      <a:endParaRPr lang="en-US" sz="1300" dirty="0"/>
                    </a:p>
                  </a:txBody>
                  <a:tcPr>
                    <a:solidFill>
                      <a:schemeClr val="bg2">
                        <a:lumMod val="20000"/>
                        <a:lumOff val="80000"/>
                      </a:schemeClr>
                    </a:solidFill>
                  </a:tcPr>
                </a:tc>
              </a:tr>
            </a:tbl>
          </a:graphicData>
        </a:graphic>
      </p:graphicFrame>
    </p:spTree>
    <p:extLst>
      <p:ext uri="{BB962C8B-B14F-4D97-AF65-F5344CB8AC3E}">
        <p14:creationId xmlns:p14="http://schemas.microsoft.com/office/powerpoint/2010/main" xmlns="" val="4297643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dirty="0" smtClean="0"/>
              <a:t>Summary of Responses to </a:t>
            </a:r>
            <a:r>
              <a:rPr lang="en-US" dirty="0" err="1" smtClean="0"/>
              <a:t>DoR</a:t>
            </a:r>
            <a:r>
              <a:rPr lang="en-US" dirty="0"/>
              <a:t>-</a:t>
            </a:r>
            <a:r>
              <a:rPr lang="en-US" dirty="0" smtClean="0"/>
              <a:t>related Recommendations: 2015 MTBPS and </a:t>
            </a:r>
            <a:r>
              <a:rPr lang="en-US" dirty="0" err="1" smtClean="0"/>
              <a:t>DoRAB</a:t>
            </a:r>
            <a:r>
              <a:rPr lang="en-US" dirty="0" smtClean="0"/>
              <a:t> </a:t>
            </a:r>
            <a:endParaRPr lang="en-US" dirty="0"/>
          </a:p>
        </p:txBody>
      </p:sp>
      <p:sp>
        <p:nvSpPr>
          <p:cNvPr id="3" name="Content Placeholder 2"/>
          <p:cNvSpPr>
            <a:spLocks noGrp="1"/>
          </p:cNvSpPr>
          <p:nvPr>
            <p:ph idx="1"/>
          </p:nvPr>
        </p:nvSpPr>
        <p:spPr>
          <a:xfrm>
            <a:off x="152400" y="1143000"/>
            <a:ext cx="8763000" cy="4572000"/>
          </a:xfrm>
        </p:spPr>
        <p:txBody>
          <a:bodyPr/>
          <a:lstStyle/>
          <a:p>
            <a:pPr marL="0" indent="0">
              <a:buNone/>
            </a:pPr>
            <a:r>
              <a:rPr lang="en-US" dirty="0" smtClean="0"/>
              <a:t>Full responses to Committee recommendations are set out in Annexure A to the 2016 Budget Review</a:t>
            </a:r>
            <a:endParaRPr lang="en-US" dirty="0"/>
          </a:p>
        </p:txBody>
      </p:sp>
      <p:sp>
        <p:nvSpPr>
          <p:cNvPr id="4" name="Slide Number Placeholder 3"/>
          <p:cNvSpPr>
            <a:spLocks noGrp="1"/>
          </p:cNvSpPr>
          <p:nvPr>
            <p:ph type="sldNum" sz="quarter" idx="12"/>
          </p:nvPr>
        </p:nvSpPr>
        <p:spPr/>
        <p:txBody>
          <a:bodyPr/>
          <a:lstStyle/>
          <a:p>
            <a:pPr>
              <a:defRPr/>
            </a:pPr>
            <a:fld id="{E19B54C9-DAAD-4DCE-9E79-28931CADE0E1}" type="slidenum">
              <a:rPr lang="en-US" smtClean="0">
                <a:solidFill>
                  <a:srgbClr val="808080"/>
                </a:solidFill>
              </a:rPr>
              <a:pPr>
                <a:defRPr/>
              </a:pPr>
              <a:t>37</a:t>
            </a:fld>
            <a:endParaRPr lang="en-US" sz="1400" b="0">
              <a:solidFill>
                <a:srgbClr val="000000"/>
              </a:solidFill>
              <a:latin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xmlns="" val="1444385303"/>
              </p:ext>
            </p:extLst>
          </p:nvPr>
        </p:nvGraphicFramePr>
        <p:xfrm>
          <a:off x="152400" y="1905000"/>
          <a:ext cx="8839200" cy="4790440"/>
        </p:xfrm>
        <a:graphic>
          <a:graphicData uri="http://schemas.openxmlformats.org/drawingml/2006/table">
            <a:tbl>
              <a:tblPr firstRow="1" bandRow="1">
                <a:tableStyleId>{00A15C55-8517-42AA-B614-E9B94910E393}</a:tableStyleId>
              </a:tblPr>
              <a:tblGrid>
                <a:gridCol w="8839200"/>
              </a:tblGrid>
              <a:tr h="370840">
                <a:tc>
                  <a:txBody>
                    <a:bodyPr/>
                    <a:lstStyle/>
                    <a:p>
                      <a:r>
                        <a:rPr lang="en-US" sz="1600" b="1" i="0" dirty="0" smtClean="0">
                          <a:solidFill>
                            <a:schemeClr val="tx1"/>
                          </a:solidFill>
                        </a:rPr>
                        <a:t>Review of the provincial equitable share</a:t>
                      </a:r>
                    </a:p>
                    <a:p>
                      <a:r>
                        <a:rPr lang="en-US" sz="1600" b="0" i="0" dirty="0" smtClean="0">
                          <a:solidFill>
                            <a:schemeClr val="tx1"/>
                          </a:solidFill>
                        </a:rPr>
                        <a:t>The National Treasury should, on a regular basis, review its application of the equitable share formula in order to address challenges such as shortfalls in provinces to cover employee compensation costs and the pressing needs for municipalities to sustain the provision of free basic services with the current rising electricity costs, water shortages and population growth. (</a:t>
                      </a:r>
                      <a:r>
                        <a:rPr lang="en-US" sz="1600" b="0" i="0" dirty="0" err="1" smtClean="0">
                          <a:solidFill>
                            <a:schemeClr val="tx1"/>
                          </a:solidFill>
                        </a:rPr>
                        <a:t>SCoA</a:t>
                      </a:r>
                      <a:r>
                        <a:rPr lang="en-US" sz="1600" b="0" i="0" dirty="0" smtClean="0">
                          <a:solidFill>
                            <a:schemeClr val="tx1"/>
                          </a:solidFill>
                        </a:rPr>
                        <a:t>)</a:t>
                      </a:r>
                      <a:endParaRPr lang="en-US" sz="1600" b="0" i="0" dirty="0">
                        <a:solidFill>
                          <a:schemeClr val="tx1"/>
                        </a:solidFill>
                      </a:endParaRPr>
                    </a:p>
                  </a:txBody>
                  <a:tcPr>
                    <a:solidFill>
                      <a:schemeClr val="bg1">
                        <a:lumMod val="65000"/>
                      </a:schemeClr>
                    </a:solidFill>
                  </a:tcPr>
                </a:tc>
              </a:tr>
              <a:tr h="370840">
                <a:tc>
                  <a:txBody>
                    <a:bodyPr/>
                    <a:lstStyle/>
                    <a:p>
                      <a:r>
                        <a:rPr lang="en-US" sz="1600" dirty="0" smtClean="0"/>
                        <a:t>National Treasury</a:t>
                      </a:r>
                      <a:r>
                        <a:rPr lang="en-US" sz="1600" baseline="0" dirty="0" smtClean="0"/>
                        <a:t> is undertaking a review of the provincial equitable share in 2016, in collaboration with the Technical Committee on Finance, with input from FFC.</a:t>
                      </a:r>
                      <a:endParaRPr lang="en-US" sz="1600" dirty="0"/>
                    </a:p>
                  </a:txBody>
                  <a:tcPr>
                    <a:solidFill>
                      <a:schemeClr val="bg2">
                        <a:lumMod val="20000"/>
                        <a:lumOff val="80000"/>
                      </a:schemeClr>
                    </a:solidFill>
                  </a:tcPr>
                </a:tc>
              </a:tr>
              <a:tr h="370840">
                <a:tc>
                  <a:txBody>
                    <a:bodyPr/>
                    <a:lstStyle/>
                    <a:p>
                      <a:r>
                        <a:rPr lang="en-US" sz="1600" b="1" dirty="0" smtClean="0"/>
                        <a:t>Correction to National Health Grant Framework</a:t>
                      </a:r>
                    </a:p>
                    <a:p>
                      <a:r>
                        <a:rPr lang="en-US" sz="1600" dirty="0" smtClean="0"/>
                        <a:t>The Minister of Finance should ensure that the National Treasury effect the following corrections to the conditional framework of the national health grant: health facility </a:t>
                      </a:r>
                      <a:r>
                        <a:rPr lang="en-US" sz="1600" dirty="0" err="1" smtClean="0"/>
                        <a:t>revitalisation</a:t>
                      </a:r>
                      <a:r>
                        <a:rPr lang="en-US" sz="1600" dirty="0" smtClean="0"/>
                        <a:t> component: the addition of conditions that allow a portion of the grant to be used to expand the new information system to primary healthcare (PHC) facilities outside the NHI pilot districts, the conditions of the grant reflect that no more than R50 million of the grant may be used for the patient information system rollout, the outcome statements and outputs of the grant are also corrected to include the rollout of integrated patient-based primary healthcare information systems to other PHC facilities. (</a:t>
                      </a:r>
                      <a:r>
                        <a:rPr lang="en-US" sz="1600" dirty="0" err="1" smtClean="0"/>
                        <a:t>SCoA</a:t>
                      </a:r>
                      <a:r>
                        <a:rPr lang="en-US" sz="1600" dirty="0" smtClean="0"/>
                        <a:t>)</a:t>
                      </a:r>
                    </a:p>
                  </a:txBody>
                  <a:tcPr>
                    <a:solidFill>
                      <a:schemeClr val="bg1">
                        <a:lumMod val="65000"/>
                      </a:schemeClr>
                    </a:solidFill>
                  </a:tcPr>
                </a:tc>
              </a:tr>
              <a:tr h="370840">
                <a:tc>
                  <a:txBody>
                    <a:bodyPr/>
                    <a:lstStyle/>
                    <a:p>
                      <a:r>
                        <a:rPr lang="en-US" sz="1600" dirty="0" smtClean="0"/>
                        <a:t>The corrected</a:t>
                      </a:r>
                      <a:r>
                        <a:rPr lang="en-US" sz="1600" baseline="0" dirty="0" smtClean="0"/>
                        <a:t> framework will be </a:t>
                      </a:r>
                      <a:r>
                        <a:rPr lang="en-US" sz="1600" baseline="0" dirty="0" err="1" smtClean="0"/>
                        <a:t>gazetted</a:t>
                      </a:r>
                      <a:r>
                        <a:rPr lang="en-US" sz="1600" baseline="0" dirty="0" smtClean="0"/>
                        <a:t> before the end of the 2016/17 financial year.</a:t>
                      </a:r>
                      <a:endParaRPr lang="en-US" sz="1600" dirty="0"/>
                    </a:p>
                  </a:txBody>
                  <a:tcPr>
                    <a:solidFill>
                      <a:schemeClr val="bg2">
                        <a:lumMod val="20000"/>
                        <a:lumOff val="80000"/>
                      </a:schemeClr>
                    </a:solidFill>
                  </a:tcPr>
                </a:tc>
              </a:tr>
            </a:tbl>
          </a:graphicData>
        </a:graphic>
      </p:graphicFrame>
    </p:spTree>
    <p:extLst>
      <p:ext uri="{BB962C8B-B14F-4D97-AF65-F5344CB8AC3E}">
        <p14:creationId xmlns:p14="http://schemas.microsoft.com/office/powerpoint/2010/main" xmlns="" val="2585431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dirty="0" smtClean="0"/>
              <a:t>Summary of Responses to </a:t>
            </a:r>
            <a:r>
              <a:rPr lang="en-US" dirty="0" err="1" smtClean="0"/>
              <a:t>DoR</a:t>
            </a:r>
            <a:r>
              <a:rPr lang="en-US" dirty="0"/>
              <a:t>-</a:t>
            </a:r>
            <a:r>
              <a:rPr lang="en-US" dirty="0" smtClean="0"/>
              <a:t>related Recommendations: 2015 MTBPS and </a:t>
            </a:r>
            <a:r>
              <a:rPr lang="en-US" dirty="0" err="1" smtClean="0"/>
              <a:t>DoRAB</a:t>
            </a:r>
            <a:r>
              <a:rPr lang="en-US" dirty="0" smtClean="0"/>
              <a:t> </a:t>
            </a:r>
            <a:endParaRPr lang="en-US" dirty="0"/>
          </a:p>
        </p:txBody>
      </p:sp>
      <p:sp>
        <p:nvSpPr>
          <p:cNvPr id="3" name="Content Placeholder 2"/>
          <p:cNvSpPr>
            <a:spLocks noGrp="1"/>
          </p:cNvSpPr>
          <p:nvPr>
            <p:ph idx="1"/>
          </p:nvPr>
        </p:nvSpPr>
        <p:spPr>
          <a:xfrm>
            <a:off x="152400" y="1143000"/>
            <a:ext cx="8763000" cy="4572000"/>
          </a:xfrm>
        </p:spPr>
        <p:txBody>
          <a:bodyPr/>
          <a:lstStyle/>
          <a:p>
            <a:pPr marL="0" indent="0">
              <a:buNone/>
            </a:pPr>
            <a:endParaRPr lang="en-US" dirty="0"/>
          </a:p>
        </p:txBody>
      </p:sp>
      <p:sp>
        <p:nvSpPr>
          <p:cNvPr id="4" name="Slide Number Placeholder 3"/>
          <p:cNvSpPr>
            <a:spLocks noGrp="1"/>
          </p:cNvSpPr>
          <p:nvPr>
            <p:ph type="sldNum" sz="quarter" idx="12"/>
          </p:nvPr>
        </p:nvSpPr>
        <p:spPr/>
        <p:txBody>
          <a:bodyPr/>
          <a:lstStyle/>
          <a:p>
            <a:pPr>
              <a:defRPr/>
            </a:pPr>
            <a:fld id="{E19B54C9-DAAD-4DCE-9E79-28931CADE0E1}" type="slidenum">
              <a:rPr lang="en-US" smtClean="0">
                <a:solidFill>
                  <a:srgbClr val="808080"/>
                </a:solidFill>
              </a:rPr>
              <a:pPr>
                <a:defRPr/>
              </a:pPr>
              <a:t>38</a:t>
            </a:fld>
            <a:endParaRPr lang="en-US" sz="1400" b="0">
              <a:solidFill>
                <a:srgbClr val="000000"/>
              </a:solidFill>
              <a:latin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xmlns="" val="1310701501"/>
              </p:ext>
            </p:extLst>
          </p:nvPr>
        </p:nvGraphicFramePr>
        <p:xfrm>
          <a:off x="152400" y="1219200"/>
          <a:ext cx="8839200" cy="4236720"/>
        </p:xfrm>
        <a:graphic>
          <a:graphicData uri="http://schemas.openxmlformats.org/drawingml/2006/table">
            <a:tbl>
              <a:tblPr firstRow="1" bandRow="1">
                <a:tableStyleId>{00A15C55-8517-42AA-B614-E9B94910E393}</a:tableStyleId>
              </a:tblPr>
              <a:tblGrid>
                <a:gridCol w="88392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i="0" kern="1200" dirty="0" smtClean="0">
                          <a:solidFill>
                            <a:schemeClr val="tx1"/>
                          </a:solidFill>
                          <a:latin typeface="+mn-lt"/>
                          <a:ea typeface="+mn-ea"/>
                          <a:cs typeface="+mn-cs"/>
                        </a:rPr>
                        <a:t>National Treasury engages with </a:t>
                      </a:r>
                      <a:r>
                        <a:rPr lang="en-GB" sz="1600" b="0" i="0" kern="1200" dirty="0" err="1" smtClean="0">
                          <a:solidFill>
                            <a:schemeClr val="tx1"/>
                          </a:solidFill>
                          <a:latin typeface="+mn-lt"/>
                          <a:ea typeface="+mn-ea"/>
                          <a:cs typeface="+mn-cs"/>
                        </a:rPr>
                        <a:t>Ilifa</a:t>
                      </a:r>
                      <a:r>
                        <a:rPr lang="en-GB" sz="1600" b="0" i="0" kern="1200" dirty="0" smtClean="0">
                          <a:solidFill>
                            <a:schemeClr val="tx1"/>
                          </a:solidFill>
                          <a:latin typeface="+mn-lt"/>
                          <a:ea typeface="+mn-ea"/>
                          <a:cs typeface="+mn-cs"/>
                        </a:rPr>
                        <a:t> </a:t>
                      </a:r>
                      <a:r>
                        <a:rPr lang="en-GB" sz="1600" b="0" i="0" kern="1200" dirty="0" err="1" smtClean="0">
                          <a:solidFill>
                            <a:schemeClr val="tx1"/>
                          </a:solidFill>
                          <a:latin typeface="+mn-lt"/>
                          <a:ea typeface="+mn-ea"/>
                          <a:cs typeface="+mn-cs"/>
                        </a:rPr>
                        <a:t>Labantwana</a:t>
                      </a:r>
                      <a:r>
                        <a:rPr lang="en-GB" sz="1600" b="0" i="0" kern="1200" dirty="0" smtClean="0">
                          <a:solidFill>
                            <a:schemeClr val="tx1"/>
                          </a:solidFill>
                          <a:latin typeface="+mn-lt"/>
                          <a:ea typeface="+mn-ea"/>
                          <a:cs typeface="+mn-cs"/>
                        </a:rPr>
                        <a:t> and the Department of Social Development, and seeks within budgetary and other constraints to progressively address their concern that the MTBPS is too limited in its focus and allocation of early childhood development (ECD) resources to ensure a meaningful realisation of ECD priorities. </a:t>
                      </a:r>
                      <a:endParaRPr lang="en-US" sz="1600" b="0" i="0" dirty="0">
                        <a:solidFill>
                          <a:schemeClr val="tx1"/>
                        </a:solidFill>
                      </a:endParaRPr>
                    </a:p>
                  </a:txBody>
                  <a:tcPr>
                    <a:solidFill>
                      <a:schemeClr val="bg1">
                        <a:lumMod val="65000"/>
                      </a:schemeClr>
                    </a:solidFill>
                  </a:tcPr>
                </a:tc>
              </a:tr>
              <a:tr h="370840">
                <a:tc>
                  <a:txBody>
                    <a:bodyPr/>
                    <a:lstStyle/>
                    <a:p>
                      <a:pPr marL="285750" indent="-285750">
                        <a:buFont typeface="Arial" panose="020B0604020202020204" pitchFamily="34" charset="0"/>
                        <a:buChar char="•"/>
                      </a:pPr>
                      <a:r>
                        <a:rPr lang="en-ZA" sz="1400" kern="1200" dirty="0" smtClean="0">
                          <a:solidFill>
                            <a:schemeClr val="tx1"/>
                          </a:solidFill>
                          <a:latin typeface="+mn-lt"/>
                          <a:ea typeface="+mn-ea"/>
                          <a:cs typeface="+mn-cs"/>
                        </a:rPr>
                        <a:t>NT is engaging closely with </a:t>
                      </a:r>
                      <a:r>
                        <a:rPr lang="en-ZA" sz="1400" kern="1200" dirty="0" err="1" smtClean="0">
                          <a:solidFill>
                            <a:schemeClr val="tx1"/>
                          </a:solidFill>
                          <a:latin typeface="+mn-lt"/>
                          <a:ea typeface="+mn-ea"/>
                          <a:cs typeface="+mn-cs"/>
                        </a:rPr>
                        <a:t>Ilifa</a:t>
                      </a:r>
                      <a:r>
                        <a:rPr lang="en-ZA" sz="1400" kern="1200" dirty="0" smtClean="0">
                          <a:solidFill>
                            <a:schemeClr val="tx1"/>
                          </a:solidFill>
                          <a:latin typeface="+mn-lt"/>
                          <a:ea typeface="+mn-ea"/>
                          <a:cs typeface="+mn-cs"/>
                        </a:rPr>
                        <a:t> </a:t>
                      </a:r>
                      <a:r>
                        <a:rPr lang="en-ZA" sz="1400" kern="1200" dirty="0" err="1" smtClean="0">
                          <a:solidFill>
                            <a:schemeClr val="tx1"/>
                          </a:solidFill>
                          <a:latin typeface="+mn-lt"/>
                          <a:ea typeface="+mn-ea"/>
                          <a:cs typeface="+mn-cs"/>
                        </a:rPr>
                        <a:t>Labantwana</a:t>
                      </a:r>
                      <a:r>
                        <a:rPr lang="en-ZA" sz="1400" kern="1200" dirty="0" smtClean="0">
                          <a:solidFill>
                            <a:schemeClr val="tx1"/>
                          </a:solidFill>
                          <a:latin typeface="+mn-lt"/>
                          <a:ea typeface="+mn-ea"/>
                          <a:cs typeface="+mn-cs"/>
                        </a:rPr>
                        <a:t> on ECD issues.</a:t>
                      </a:r>
                    </a:p>
                    <a:p>
                      <a:pPr marL="285750" indent="-285750">
                        <a:buFont typeface="Arial" panose="020B0604020202020204" pitchFamily="34" charset="0"/>
                        <a:buChar char="•"/>
                      </a:pPr>
                      <a:r>
                        <a:rPr lang="en-ZA" sz="1400" kern="1200" dirty="0" smtClean="0">
                          <a:solidFill>
                            <a:schemeClr val="tx1"/>
                          </a:solidFill>
                          <a:latin typeface="+mn-lt"/>
                          <a:ea typeface="+mn-ea"/>
                          <a:cs typeface="+mn-cs"/>
                        </a:rPr>
                        <a:t>New grant with R812 million for ECD is allocated in the 2016 Budget</a:t>
                      </a:r>
                    </a:p>
                    <a:p>
                      <a:pPr marL="285750" indent="-285750">
                        <a:buFont typeface="Arial" panose="020B0604020202020204" pitchFamily="34" charset="0"/>
                        <a:buChar char="•"/>
                      </a:pPr>
                      <a:r>
                        <a:rPr lang="en-ZA" sz="1400" kern="1200" dirty="0" smtClean="0">
                          <a:solidFill>
                            <a:schemeClr val="tx1"/>
                          </a:solidFill>
                          <a:latin typeface="+mn-lt"/>
                          <a:ea typeface="+mn-ea"/>
                          <a:cs typeface="+mn-cs"/>
                        </a:rPr>
                        <a:t>The additional funds are both to increase the number of subsidised children and to assist with infrastructure maintenance</a:t>
                      </a:r>
                      <a:endParaRPr lang="en-US" sz="1400" kern="1200" dirty="0">
                        <a:solidFill>
                          <a:schemeClr val="tx1"/>
                        </a:solidFill>
                        <a:latin typeface="+mn-lt"/>
                        <a:ea typeface="+mn-ea"/>
                        <a:cs typeface="+mn-cs"/>
                      </a:endParaRPr>
                    </a:p>
                  </a:txBody>
                  <a:tcPr>
                    <a:solidFill>
                      <a:schemeClr val="bg2">
                        <a:lumMod val="20000"/>
                        <a:lumOff val="80000"/>
                      </a:schemeClr>
                    </a:solidFill>
                  </a:tcPr>
                </a:tc>
              </a:tr>
              <a:tr h="370840">
                <a:tc>
                  <a:txBody>
                    <a:bodyPr/>
                    <a:lstStyle/>
                    <a:p>
                      <a:r>
                        <a:rPr lang="en-US" sz="1600" b="1" i="0" dirty="0" smtClean="0">
                          <a:solidFill>
                            <a:schemeClr val="tx1"/>
                          </a:solidFill>
                        </a:rPr>
                        <a:t>Strengthening monitoring and oversight to provinces </a:t>
                      </a:r>
                    </a:p>
                    <a:p>
                      <a:r>
                        <a:rPr lang="en-US" sz="1600" b="0" i="0" dirty="0" smtClean="0">
                          <a:solidFill>
                            <a:schemeClr val="tx1"/>
                          </a:solidFill>
                        </a:rPr>
                        <a:t>The National Treasury should strengthen its monitoring mechanisms over provinces and municipalities to ensure compliance with any of its directives and also to avoid any repeat of outstanding debt accumulation.</a:t>
                      </a:r>
                      <a:endParaRPr lang="en-US" sz="1600" b="0" i="0" dirty="0">
                        <a:solidFill>
                          <a:schemeClr val="tx1"/>
                        </a:solidFill>
                      </a:endParaRPr>
                    </a:p>
                  </a:txBody>
                  <a:tcPr>
                    <a:solidFill>
                      <a:schemeClr val="bg1">
                        <a:lumMod val="65000"/>
                      </a:schemeClr>
                    </a:solidFill>
                  </a:tcPr>
                </a:tc>
              </a:tr>
              <a:tr h="370840">
                <a:tc>
                  <a:txBody>
                    <a:bodyPr/>
                    <a:lstStyle/>
                    <a:p>
                      <a:pPr marL="285750" indent="-285750" algn="l" defTabSz="914400" rtl="0" eaLnBrk="1" latinLnBrk="0" hangingPunct="1">
                        <a:buFont typeface="Arial" panose="020B0604020202020204" pitchFamily="34" charset="0"/>
                        <a:buChar char="•"/>
                      </a:pPr>
                      <a:r>
                        <a:rPr lang="en-ZA" sz="1400" kern="1200" dirty="0" smtClean="0">
                          <a:solidFill>
                            <a:schemeClr val="tx1"/>
                          </a:solidFill>
                          <a:latin typeface="+mn-lt"/>
                          <a:ea typeface="+mn-ea"/>
                          <a:cs typeface="+mn-cs"/>
                        </a:rPr>
                        <a:t>NT has institutionalised the benchmarking of provincial and non-delegated</a:t>
                      </a:r>
                      <a:r>
                        <a:rPr lang="en-ZA" sz="1400" kern="1200" baseline="0" dirty="0" smtClean="0">
                          <a:solidFill>
                            <a:schemeClr val="tx1"/>
                          </a:solidFill>
                          <a:latin typeface="+mn-lt"/>
                          <a:ea typeface="+mn-ea"/>
                          <a:cs typeface="+mn-cs"/>
                        </a:rPr>
                        <a:t> </a:t>
                      </a:r>
                      <a:r>
                        <a:rPr lang="en-ZA" sz="1400" kern="1200" dirty="0" smtClean="0">
                          <a:solidFill>
                            <a:schemeClr val="tx1"/>
                          </a:solidFill>
                          <a:latin typeface="+mn-lt"/>
                          <a:ea typeface="+mn-ea"/>
                          <a:cs typeface="+mn-cs"/>
                        </a:rPr>
                        <a:t>municipal budgets, for quality, coverage of government priorities and compliance with the legislative framework. </a:t>
                      </a:r>
                      <a:endParaRPr lang="en-GB" sz="1400" kern="1200" dirty="0" smtClean="0">
                        <a:solidFill>
                          <a:schemeClr val="tx1"/>
                        </a:solidFill>
                        <a:latin typeface="+mn-lt"/>
                        <a:ea typeface="+mn-ea"/>
                        <a:cs typeface="+mn-cs"/>
                      </a:endParaRPr>
                    </a:p>
                    <a:p>
                      <a:pPr marL="285750" indent="-285750" algn="l" defTabSz="914400" rtl="0" eaLnBrk="1" latinLnBrk="0" hangingPunct="1">
                        <a:buFont typeface="Arial" panose="020B0604020202020204" pitchFamily="34" charset="0"/>
                        <a:buChar char="•"/>
                      </a:pPr>
                      <a:r>
                        <a:rPr lang="en-ZA" sz="1400" kern="1200" dirty="0" smtClean="0">
                          <a:solidFill>
                            <a:schemeClr val="tx1"/>
                          </a:solidFill>
                          <a:latin typeface="+mn-lt"/>
                          <a:ea typeface="+mn-ea"/>
                          <a:cs typeface="+mn-cs"/>
                        </a:rPr>
                        <a:t>NT is supporting PTs to improve capacity to fulfil their oversight responsibilities over budgets of delegated municipalities in accordance with the PFMA and the MFMA.</a:t>
                      </a:r>
                    </a:p>
                    <a:p>
                      <a:pPr marL="285750" indent="-285750" algn="l" defTabSz="914400" rtl="0" eaLnBrk="1" latinLnBrk="0" hangingPunct="1">
                        <a:buFont typeface="Arial" panose="020B0604020202020204" pitchFamily="34" charset="0"/>
                        <a:buChar char="•"/>
                      </a:pPr>
                      <a:r>
                        <a:rPr lang="en-ZA" sz="1400" kern="1200" dirty="0" smtClean="0">
                          <a:solidFill>
                            <a:schemeClr val="tx1"/>
                          </a:solidFill>
                          <a:latin typeface="+mn-lt"/>
                          <a:ea typeface="+mn-ea"/>
                          <a:cs typeface="+mn-cs"/>
                        </a:rPr>
                        <a:t>Eight provincial treasuries have agreed to implement province-specific municipal support strategies. </a:t>
                      </a:r>
                      <a:endParaRPr lang="en-US" sz="1600" dirty="0">
                        <a:solidFill>
                          <a:schemeClr val="tx1"/>
                        </a:solidFill>
                      </a:endParaRPr>
                    </a:p>
                  </a:txBody>
                  <a:tcPr>
                    <a:solidFill>
                      <a:schemeClr val="bg2">
                        <a:lumMod val="20000"/>
                        <a:lumOff val="80000"/>
                      </a:schemeClr>
                    </a:solidFill>
                  </a:tcPr>
                </a:tc>
              </a:tr>
            </a:tbl>
          </a:graphicData>
        </a:graphic>
      </p:graphicFrame>
    </p:spTree>
    <p:extLst>
      <p:ext uri="{BB962C8B-B14F-4D97-AF65-F5344CB8AC3E}">
        <p14:creationId xmlns:p14="http://schemas.microsoft.com/office/powerpoint/2010/main" xmlns="" val="11248615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838200"/>
          </a:xfrm>
        </p:spPr>
        <p:txBody>
          <a:bodyPr/>
          <a:lstStyle/>
          <a:p>
            <a:r>
              <a:rPr lang="en-US" dirty="0">
                <a:solidFill>
                  <a:srgbClr val="FFFFFF"/>
                </a:solidFill>
              </a:rPr>
              <a:t>Summary of Responses to </a:t>
            </a:r>
            <a:r>
              <a:rPr lang="en-US" dirty="0" err="1">
                <a:solidFill>
                  <a:srgbClr val="FFFFFF"/>
                </a:solidFill>
              </a:rPr>
              <a:t>DoR</a:t>
            </a:r>
            <a:r>
              <a:rPr lang="en-US" dirty="0">
                <a:solidFill>
                  <a:srgbClr val="FFFFFF"/>
                </a:solidFill>
              </a:rPr>
              <a:t>-related Recommendations: 2015 MTBPS and </a:t>
            </a:r>
            <a:r>
              <a:rPr lang="en-US" dirty="0" err="1">
                <a:solidFill>
                  <a:srgbClr val="FFFFFF"/>
                </a:solidFill>
              </a:rPr>
              <a:t>DoRAB</a:t>
            </a:r>
            <a:r>
              <a:rPr lang="en-US" dirty="0">
                <a:solidFill>
                  <a:srgbClr val="FFFFFF"/>
                </a:solidFill>
              </a:rPr>
              <a:t> </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697003873"/>
              </p:ext>
            </p:extLst>
          </p:nvPr>
        </p:nvGraphicFramePr>
        <p:xfrm>
          <a:off x="152400" y="1295400"/>
          <a:ext cx="8839200" cy="5486400"/>
        </p:xfrm>
        <a:graphic>
          <a:graphicData uri="http://schemas.openxmlformats.org/drawingml/2006/table">
            <a:tbl>
              <a:tblPr firstRow="1" bandRow="1">
                <a:tableStyleId>{00A15C55-8517-42AA-B614-E9B94910E393}</a:tableStyleId>
              </a:tblPr>
              <a:tblGrid>
                <a:gridCol w="8839200"/>
              </a:tblGrid>
              <a:tr h="370840">
                <a:tc>
                  <a:txBody>
                    <a:bodyPr/>
                    <a:lstStyle/>
                    <a:p>
                      <a:pPr marL="0" indent="0" algn="l" defTabSz="914400" rtl="0" eaLnBrk="1" latinLnBrk="0" hangingPunct="1">
                        <a:buFont typeface="Arial" panose="020B0604020202020204" pitchFamily="34" charset="0"/>
                        <a:buNone/>
                      </a:pPr>
                      <a:r>
                        <a:rPr lang="en-US" sz="1600" b="1" i="0" kern="1200" dirty="0" smtClean="0">
                          <a:solidFill>
                            <a:schemeClr val="tx1"/>
                          </a:solidFill>
                          <a:latin typeface="+mn-lt"/>
                          <a:ea typeface="+mn-ea"/>
                          <a:cs typeface="+mn-cs"/>
                        </a:rPr>
                        <a:t>Strengthening compliance with the conditional grant framework </a:t>
                      </a:r>
                    </a:p>
                    <a:p>
                      <a:pPr marL="0" indent="0" algn="l" defTabSz="914400" rtl="0" eaLnBrk="1" latinLnBrk="0" hangingPunct="1">
                        <a:buFont typeface="Arial" panose="020B0604020202020204" pitchFamily="34" charset="0"/>
                        <a:buNone/>
                      </a:pPr>
                      <a:r>
                        <a:rPr lang="en-US" sz="1600" b="0" i="0" kern="1200" dirty="0" smtClean="0">
                          <a:solidFill>
                            <a:schemeClr val="tx1"/>
                          </a:solidFill>
                          <a:latin typeface="+mn-lt"/>
                          <a:ea typeface="+mn-ea"/>
                          <a:cs typeface="+mn-cs"/>
                        </a:rPr>
                        <a:t>The National Treasury should ascertain if the conditional grant funds that were transferred to the provinces but not spent in 2014/15 have indeed not been used for any other purpose to ensure that service delivery is not compromised.</a:t>
                      </a:r>
                    </a:p>
                  </a:txBody>
                  <a:tcPr>
                    <a:solidFill>
                      <a:schemeClr val="bg1">
                        <a:lumMod val="65000"/>
                      </a:schemeClr>
                    </a:solidFill>
                  </a:tcPr>
                </a:tc>
              </a:tr>
              <a:tr h="370840">
                <a:tc>
                  <a:txBody>
                    <a:bodyPr/>
                    <a:lstStyle/>
                    <a:p>
                      <a:pPr marL="285750" indent="-285750">
                        <a:buFont typeface="Arial" panose="020B0604020202020204" pitchFamily="34" charset="0"/>
                        <a:buChar char="•"/>
                      </a:pPr>
                      <a:r>
                        <a:rPr lang="en-ZA" sz="1600" b="0" i="0" kern="1200" dirty="0" smtClean="0">
                          <a:solidFill>
                            <a:schemeClr val="tx1"/>
                          </a:solidFill>
                          <a:latin typeface="+mn-lt"/>
                          <a:ea typeface="+mn-ea"/>
                          <a:cs typeface="+mn-cs"/>
                        </a:rPr>
                        <a:t>NT, and relevant national departments regularly monitor expenditure on conditional grant allocations and responds appropriately when provinces and municipalities underperform, Quarterly reports on financial and non-financial performance is legislated.  </a:t>
                      </a:r>
                    </a:p>
                    <a:p>
                      <a:pPr marL="285750" indent="-285750">
                        <a:buFont typeface="Arial" panose="020B0604020202020204" pitchFamily="34" charset="0"/>
                        <a:buChar char="•"/>
                      </a:pPr>
                      <a:r>
                        <a:rPr lang="en-ZA" sz="1600" b="0" i="0" kern="1200" dirty="0" smtClean="0">
                          <a:solidFill>
                            <a:schemeClr val="tx1"/>
                          </a:solidFill>
                          <a:latin typeface="+mn-lt"/>
                          <a:ea typeface="+mn-ea"/>
                          <a:cs typeface="+mn-cs"/>
                        </a:rPr>
                        <a:t>The Auditor-General audits expenditure on conditional grants and reports findings to the Standing Committee on Public Accounts.  </a:t>
                      </a:r>
                      <a:endParaRPr lang="en-US" sz="1600" b="0" i="0" kern="1200" dirty="0">
                        <a:solidFill>
                          <a:schemeClr val="tx1"/>
                        </a:solidFill>
                        <a:latin typeface="+mn-lt"/>
                        <a:ea typeface="+mn-ea"/>
                        <a:cs typeface="+mn-cs"/>
                      </a:endParaRPr>
                    </a:p>
                  </a:txBody>
                  <a:tcPr>
                    <a:solidFill>
                      <a:schemeClr val="bg2">
                        <a:lumMod val="20000"/>
                        <a:lumOff val="80000"/>
                      </a:schemeClr>
                    </a:solidFill>
                  </a:tcPr>
                </a:tc>
              </a:tr>
              <a:tr h="370840">
                <a:tc>
                  <a:txBody>
                    <a:bodyPr/>
                    <a:lstStyle/>
                    <a:p>
                      <a:r>
                        <a:rPr lang="en-US" sz="1600" b="1" i="0" dirty="0" smtClean="0">
                          <a:solidFill>
                            <a:schemeClr val="tx1"/>
                          </a:solidFill>
                        </a:rPr>
                        <a:t>Funding for shortfall in compensation of employees in provinces </a:t>
                      </a:r>
                    </a:p>
                    <a:p>
                      <a:r>
                        <a:rPr lang="en-US" sz="1600" b="0" i="0" dirty="0" smtClean="0">
                          <a:solidFill>
                            <a:schemeClr val="tx1"/>
                          </a:solidFill>
                        </a:rPr>
                        <a:t>The National Treasury should provide further details on how provinces were able to </a:t>
                      </a:r>
                      <a:r>
                        <a:rPr lang="en-US" sz="1600" b="0" i="0" dirty="0" err="1" smtClean="0">
                          <a:solidFill>
                            <a:schemeClr val="tx1"/>
                          </a:solidFill>
                        </a:rPr>
                        <a:t>reprioritise</a:t>
                      </a:r>
                      <a:r>
                        <a:rPr lang="en-US" sz="1600" b="0" i="0" dirty="0" smtClean="0">
                          <a:solidFill>
                            <a:schemeClr val="tx1"/>
                          </a:solidFill>
                        </a:rPr>
                        <a:t> funds within their own budgets to fund the shortfalls in personnel budgets. Furthermore, the National Treasury should indicate how incidences of ghost employees might be contributing to the current compensation of employees’ costs and also indicate if all provinces have conducted and completed a personnel head count.</a:t>
                      </a:r>
                    </a:p>
                  </a:txBody>
                  <a:tcPr>
                    <a:solidFill>
                      <a:schemeClr val="bg1">
                        <a:lumMod val="65000"/>
                      </a:schemeClr>
                    </a:solidFill>
                  </a:tcPr>
                </a:tc>
              </a:tr>
              <a:tr h="370840">
                <a:tc>
                  <a:txBody>
                    <a:bodyPr/>
                    <a:lstStyle/>
                    <a:p>
                      <a:pPr marL="285750" indent="-285750">
                        <a:buFont typeface="Arial" panose="020B0604020202020204" pitchFamily="34" charset="0"/>
                        <a:buChar char="•"/>
                      </a:pPr>
                      <a:r>
                        <a:rPr lang="en-US" sz="1600" dirty="0" smtClean="0">
                          <a:solidFill>
                            <a:schemeClr val="tx1"/>
                          </a:solidFill>
                        </a:rPr>
                        <a:t>Province</a:t>
                      </a:r>
                      <a:r>
                        <a:rPr lang="en-US" sz="1600" baseline="0" dirty="0" smtClean="0">
                          <a:solidFill>
                            <a:schemeClr val="tx1"/>
                          </a:solidFill>
                        </a:rPr>
                        <a:t>s have identified strategies to this end including: hiring freezes, headcounts vs payroll matching exercises, assessment of critical posts by all provincial departments, and  </a:t>
                      </a:r>
                      <a:r>
                        <a:rPr lang="en-US" sz="1600" baseline="0" dirty="0" err="1" smtClean="0">
                          <a:solidFill>
                            <a:schemeClr val="tx1"/>
                          </a:solidFill>
                        </a:rPr>
                        <a:t>rationalisation</a:t>
                      </a:r>
                      <a:r>
                        <a:rPr lang="en-US" sz="1600" baseline="0" dirty="0" smtClean="0">
                          <a:solidFill>
                            <a:schemeClr val="tx1"/>
                          </a:solidFill>
                        </a:rPr>
                        <a:t> of public entities has also been identified. </a:t>
                      </a:r>
                    </a:p>
                    <a:p>
                      <a:pPr marL="285750" indent="-285750">
                        <a:buFont typeface="Arial" panose="020B0604020202020204" pitchFamily="34" charset="0"/>
                        <a:buChar char="•"/>
                      </a:pPr>
                      <a:r>
                        <a:rPr lang="en-US" sz="1600" baseline="0" dirty="0" smtClean="0">
                          <a:solidFill>
                            <a:schemeClr val="tx1"/>
                          </a:solidFill>
                        </a:rPr>
                        <a:t>Also provinces will look to NT and DPSA to develop a national strategy around headcount intervention around early retirement packages, consolidation of cross functional activities, smaller departments and duplicate functions.</a:t>
                      </a:r>
                      <a:r>
                        <a:rPr lang="en-US" sz="1600" baseline="0" dirty="0" smtClean="0">
                          <a:solidFill>
                            <a:srgbClr val="FF0000"/>
                          </a:solidFill>
                        </a:rPr>
                        <a:t>  </a:t>
                      </a:r>
                      <a:endParaRPr lang="en-US" sz="1600" dirty="0">
                        <a:solidFill>
                          <a:srgbClr val="FF0000"/>
                        </a:solidFill>
                      </a:endParaRPr>
                    </a:p>
                  </a:txBody>
                  <a:tcPr>
                    <a:solidFill>
                      <a:schemeClr val="bg2">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pPr>
              <a:defRPr/>
            </a:pPr>
            <a:fld id="{E19B54C9-DAAD-4DCE-9E79-28931CADE0E1}" type="slidenum">
              <a:rPr lang="en-US" smtClean="0">
                <a:solidFill>
                  <a:srgbClr val="808080"/>
                </a:solidFill>
              </a:rPr>
              <a:pPr>
                <a:defRPr/>
              </a:pPr>
              <a:t>39</a:t>
            </a:fld>
            <a:endParaRPr lang="en-US" sz="1400" b="0">
              <a:solidFill>
                <a:srgbClr val="000000"/>
              </a:solidFill>
              <a:latin typeface="Arial"/>
            </a:endParaRPr>
          </a:p>
        </p:txBody>
      </p:sp>
    </p:spTree>
    <p:extLst>
      <p:ext uri="{BB962C8B-B14F-4D97-AF65-F5344CB8AC3E}">
        <p14:creationId xmlns:p14="http://schemas.microsoft.com/office/powerpoint/2010/main" xmlns="" val="2306835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624"/>
            <a:ext cx="8991600" cy="760512"/>
          </a:xfrm>
        </p:spPr>
        <p:txBody>
          <a:bodyPr/>
          <a:lstStyle/>
          <a:p>
            <a:r>
              <a:rPr lang="en-ZA" sz="3200" dirty="0" smtClean="0"/>
              <a:t>2016 MTEF Division of Revenue</a:t>
            </a:r>
            <a:endParaRPr lang="en-ZA" sz="3600" dirty="0"/>
          </a:p>
        </p:txBody>
      </p:sp>
      <p:sp>
        <p:nvSpPr>
          <p:cNvPr id="3" name="Content Placeholder 2"/>
          <p:cNvSpPr>
            <a:spLocks noGrp="1"/>
          </p:cNvSpPr>
          <p:nvPr>
            <p:ph idx="1"/>
          </p:nvPr>
        </p:nvSpPr>
        <p:spPr/>
        <p:txBody>
          <a:bodyPr/>
          <a:lstStyle/>
          <a:p>
            <a:pPr>
              <a:buNone/>
            </a:pPr>
            <a:r>
              <a:rPr lang="en-ZA" dirty="0" smtClean="0">
                <a:solidFill>
                  <a:schemeClr val="bg1"/>
                </a:solidFill>
              </a:rPr>
              <a:t>.</a:t>
            </a:r>
            <a:endParaRPr lang="en-ZA" dirty="0">
              <a:solidFill>
                <a:schemeClr val="bg1"/>
              </a:solidFill>
            </a:endParaRPr>
          </a:p>
        </p:txBody>
      </p:sp>
      <p:sp>
        <p:nvSpPr>
          <p:cNvPr id="4" name="Slide Number Placeholder 3"/>
          <p:cNvSpPr>
            <a:spLocks noGrp="1"/>
          </p:cNvSpPr>
          <p:nvPr>
            <p:ph type="sldNum" sz="quarter" idx="12"/>
          </p:nvPr>
        </p:nvSpPr>
        <p:spPr/>
        <p:txBody>
          <a:bodyPr/>
          <a:lstStyle/>
          <a:p>
            <a:pPr>
              <a:defRPr/>
            </a:pPr>
            <a:fld id="{E19B54C9-DAAD-4DCE-9E79-28931CADE0E1}" type="slidenum">
              <a:rPr lang="en-US" smtClean="0"/>
              <a:pPr>
                <a:defRPr/>
              </a:pPr>
              <a:t>4</a:t>
            </a:fld>
            <a:endParaRPr lang="en-US" sz="1400" b="0">
              <a:solidFill>
                <a:schemeClr val="tx1"/>
              </a:solidFill>
              <a:latin typeface="+mn-lt"/>
            </a:endParaRPr>
          </a:p>
        </p:txBody>
      </p:sp>
      <p:sp>
        <p:nvSpPr>
          <p:cNvPr id="13" name="TextBox 12"/>
          <p:cNvSpPr txBox="1"/>
          <p:nvPr/>
        </p:nvSpPr>
        <p:spPr>
          <a:xfrm>
            <a:off x="1835696" y="6165304"/>
            <a:ext cx="6696744" cy="646331"/>
          </a:xfrm>
          <a:prstGeom prst="rect">
            <a:avLst/>
          </a:prstGeom>
          <a:noFill/>
        </p:spPr>
        <p:txBody>
          <a:bodyPr wrap="square" rtlCol="0">
            <a:spAutoFit/>
          </a:bodyPr>
          <a:lstStyle/>
          <a:p>
            <a:r>
              <a:rPr lang="en-US" dirty="0" smtClean="0"/>
              <a:t>Allocations to provinces and local government grow faster than national government over the MTEF</a:t>
            </a:r>
            <a:endParaRPr lang="en-US" dirty="0"/>
          </a:p>
        </p:txBody>
      </p:sp>
      <p:pic>
        <p:nvPicPr>
          <p:cNvPr id="1069" name="Picture 4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08720"/>
            <a:ext cx="9144000" cy="5317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188171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dirty="0" smtClean="0"/>
              <a:t>Summary of Responses to </a:t>
            </a:r>
            <a:r>
              <a:rPr lang="en-US" dirty="0" err="1" smtClean="0"/>
              <a:t>DoR</a:t>
            </a:r>
            <a:r>
              <a:rPr lang="en-US" dirty="0"/>
              <a:t>-</a:t>
            </a:r>
            <a:r>
              <a:rPr lang="en-US" dirty="0" smtClean="0"/>
              <a:t>related Recommendations: 2015 MTBPS and </a:t>
            </a:r>
            <a:r>
              <a:rPr lang="en-US" dirty="0" err="1" smtClean="0"/>
              <a:t>DoRAB</a:t>
            </a:r>
            <a:r>
              <a:rPr lang="en-US" dirty="0" smtClean="0"/>
              <a:t> </a:t>
            </a:r>
            <a:endParaRPr lang="en-US" dirty="0"/>
          </a:p>
        </p:txBody>
      </p:sp>
      <p:sp>
        <p:nvSpPr>
          <p:cNvPr id="3" name="Content Placeholder 2"/>
          <p:cNvSpPr>
            <a:spLocks noGrp="1"/>
          </p:cNvSpPr>
          <p:nvPr>
            <p:ph idx="1"/>
          </p:nvPr>
        </p:nvSpPr>
        <p:spPr>
          <a:xfrm>
            <a:off x="152400" y="1143000"/>
            <a:ext cx="8763000" cy="4572000"/>
          </a:xfrm>
        </p:spPr>
        <p:txBody>
          <a:bodyPr/>
          <a:lstStyle/>
          <a:p>
            <a:pPr marL="0" indent="0">
              <a:buNone/>
            </a:pPr>
            <a:endParaRPr lang="en-US" dirty="0"/>
          </a:p>
        </p:txBody>
      </p:sp>
      <p:sp>
        <p:nvSpPr>
          <p:cNvPr id="4" name="Slide Number Placeholder 3"/>
          <p:cNvSpPr>
            <a:spLocks noGrp="1"/>
          </p:cNvSpPr>
          <p:nvPr>
            <p:ph type="sldNum" sz="quarter" idx="12"/>
          </p:nvPr>
        </p:nvSpPr>
        <p:spPr/>
        <p:txBody>
          <a:bodyPr/>
          <a:lstStyle/>
          <a:p>
            <a:pPr>
              <a:defRPr/>
            </a:pPr>
            <a:fld id="{E19B54C9-DAAD-4DCE-9E79-28931CADE0E1}" type="slidenum">
              <a:rPr lang="en-US" smtClean="0">
                <a:solidFill>
                  <a:srgbClr val="808080"/>
                </a:solidFill>
              </a:rPr>
              <a:pPr>
                <a:defRPr/>
              </a:pPr>
              <a:t>40</a:t>
            </a:fld>
            <a:endParaRPr lang="en-US" sz="1400" b="0">
              <a:solidFill>
                <a:srgbClr val="000000"/>
              </a:solidFill>
              <a:latin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xmlns="" val="2541461923"/>
              </p:ext>
            </p:extLst>
          </p:nvPr>
        </p:nvGraphicFramePr>
        <p:xfrm>
          <a:off x="152400" y="1219200"/>
          <a:ext cx="8839200" cy="2443480"/>
        </p:xfrm>
        <a:graphic>
          <a:graphicData uri="http://schemas.openxmlformats.org/drawingml/2006/table">
            <a:tbl>
              <a:tblPr firstRow="1" bandRow="1">
                <a:tableStyleId>{00A15C55-8517-42AA-B614-E9B94910E393}</a:tableStyleId>
              </a:tblPr>
              <a:tblGrid>
                <a:gridCol w="8839200"/>
              </a:tblGrid>
              <a:tr h="1096433">
                <a:tc>
                  <a:txBody>
                    <a:bodyPr/>
                    <a:lstStyle/>
                    <a:p>
                      <a:pPr marL="0" algn="l" defTabSz="914400" rtl="0" eaLnBrk="1" latinLnBrk="0" hangingPunct="1"/>
                      <a:r>
                        <a:rPr lang="en-US" sz="1600" b="1" kern="1200" dirty="0" smtClean="0">
                          <a:solidFill>
                            <a:schemeClr val="dk1"/>
                          </a:solidFill>
                          <a:latin typeface="+mn-lt"/>
                          <a:ea typeface="+mn-ea"/>
                          <a:cs typeface="+mn-cs"/>
                        </a:rPr>
                        <a:t>Alignment of spending with the purpose of the municipal demarcation transition grant</a:t>
                      </a:r>
                    </a:p>
                    <a:p>
                      <a:pPr marL="0" algn="l" defTabSz="914400" rtl="0" eaLnBrk="1" latinLnBrk="0" hangingPunct="1"/>
                      <a:r>
                        <a:rPr lang="en-US" sz="1600" b="0" kern="1200" dirty="0" smtClean="0">
                          <a:solidFill>
                            <a:schemeClr val="dk1"/>
                          </a:solidFill>
                          <a:latin typeface="+mn-lt"/>
                          <a:ea typeface="+mn-ea"/>
                          <a:cs typeface="+mn-cs"/>
                        </a:rPr>
                        <a:t>The National Treasury is to put in place measures to ensure that funds earmarked for the municipal demarcation transition grant are used only for the specific purpose of defraying costs related to the demarcation.</a:t>
                      </a:r>
                    </a:p>
                  </a:txBody>
                  <a:tcPr>
                    <a:solidFill>
                      <a:schemeClr val="bg1">
                        <a:lumMod val="65000"/>
                      </a:schemeClr>
                    </a:solidFill>
                  </a:tcPr>
                </a:tc>
              </a:tr>
              <a:tr h="1347047">
                <a:tc>
                  <a:txBody>
                    <a:bodyPr/>
                    <a:lstStyle/>
                    <a:p>
                      <a:r>
                        <a:rPr lang="en-US" sz="1600" dirty="0" smtClean="0"/>
                        <a:t>The grant conditions stipulate that it </a:t>
                      </a:r>
                      <a:r>
                        <a:rPr lang="en-US" sz="1600" dirty="0" err="1" smtClean="0"/>
                        <a:t>subsidises</a:t>
                      </a:r>
                      <a:r>
                        <a:rPr lang="en-US" sz="1600" dirty="0" smtClean="0"/>
                        <a:t> only the additional administrative costs related to the mergers, such as incorporating administrative systems and transferring staff.</a:t>
                      </a:r>
                    </a:p>
                    <a:p>
                      <a:r>
                        <a:rPr lang="en-US" sz="1600" dirty="0" smtClean="0"/>
                        <a:t>The national and provincial departments responsible for cooperative governance are overseeing the implementation of boundary re-determinations. A change management committee has also been established for each re-demarcation.</a:t>
                      </a:r>
                      <a:r>
                        <a:rPr lang="en-US" sz="1600" baseline="0" dirty="0" smtClean="0"/>
                        <a:t> </a:t>
                      </a:r>
                      <a:endParaRPr lang="en-US" sz="1600" dirty="0"/>
                    </a:p>
                  </a:txBody>
                  <a:tcPr>
                    <a:solidFill>
                      <a:schemeClr val="bg2">
                        <a:lumMod val="20000"/>
                        <a:lumOff val="80000"/>
                      </a:schemeClr>
                    </a:solidFill>
                  </a:tcPr>
                </a:tc>
              </a:tr>
            </a:tbl>
          </a:graphicData>
        </a:graphic>
      </p:graphicFrame>
    </p:spTree>
    <p:extLst>
      <p:ext uri="{BB962C8B-B14F-4D97-AF65-F5344CB8AC3E}">
        <p14:creationId xmlns:p14="http://schemas.microsoft.com/office/powerpoint/2010/main" xmlns="" val="8715374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A40000"/>
                </a:solidFill>
              </a:rPr>
              <a:t>.</a:t>
            </a:r>
            <a:r>
              <a:rPr lang="en-US" dirty="0" smtClean="0"/>
              <a:t/>
            </a:r>
            <a:br>
              <a:rPr lang="en-US" dirty="0" smtClean="0"/>
            </a:br>
            <a:endParaRPr lang="en-GB" dirty="0"/>
          </a:p>
        </p:txBody>
      </p:sp>
      <p:sp>
        <p:nvSpPr>
          <p:cNvPr id="3" name="Content Placeholder 2"/>
          <p:cNvSpPr>
            <a:spLocks noGrp="1"/>
          </p:cNvSpPr>
          <p:nvPr>
            <p:ph idx="1"/>
          </p:nvPr>
        </p:nvSpPr>
        <p:spPr/>
        <p:txBody>
          <a:bodyPr/>
          <a:lstStyle/>
          <a:p>
            <a:pPr marL="0" indent="0" algn="ctr">
              <a:buNone/>
            </a:pPr>
            <a:endParaRPr lang="en-US" sz="3200" b="1" dirty="0" smtClean="0"/>
          </a:p>
          <a:p>
            <a:pPr marL="0" indent="0" algn="ctr">
              <a:buNone/>
            </a:pPr>
            <a:endParaRPr lang="en-US" sz="3200" b="1" dirty="0" smtClean="0"/>
          </a:p>
          <a:p>
            <a:pPr marL="0" indent="0" algn="ctr">
              <a:buNone/>
            </a:pPr>
            <a:r>
              <a:rPr lang="en-US" sz="3600" b="1" dirty="0" smtClean="0"/>
              <a:t>Government’s Response to  Recommendations of Financial and Fiscal Commission on 2016/17 Division of Revenue</a:t>
            </a:r>
            <a:endParaRPr lang="en-GB" sz="3600" b="1" dirty="0"/>
          </a:p>
        </p:txBody>
      </p:sp>
      <p:sp>
        <p:nvSpPr>
          <p:cNvPr id="4" name="Slide Number Placeholder 3"/>
          <p:cNvSpPr>
            <a:spLocks noGrp="1"/>
          </p:cNvSpPr>
          <p:nvPr>
            <p:ph type="sldNum" sz="quarter" idx="12"/>
          </p:nvPr>
        </p:nvSpPr>
        <p:spPr/>
        <p:txBody>
          <a:bodyPr/>
          <a:lstStyle/>
          <a:p>
            <a:pPr>
              <a:defRPr/>
            </a:pPr>
            <a:fld id="{E19B54C9-DAAD-4DCE-9E79-28931CADE0E1}" type="slidenum">
              <a:rPr lang="en-US" smtClean="0"/>
              <a:pPr>
                <a:defRPr/>
              </a:pPr>
              <a:t>41</a:t>
            </a:fld>
            <a:endParaRPr lang="en-US" sz="1400" b="0">
              <a:solidFill>
                <a:schemeClr val="tx1"/>
              </a:solidFill>
              <a:latin typeface="+mn-lt"/>
            </a:endParaRPr>
          </a:p>
        </p:txBody>
      </p:sp>
    </p:spTree>
    <p:extLst>
      <p:ext uri="{BB962C8B-B14F-4D97-AF65-F5344CB8AC3E}">
        <p14:creationId xmlns:p14="http://schemas.microsoft.com/office/powerpoint/2010/main" xmlns="" val="9703575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152400" y="1295400"/>
            <a:ext cx="8740080" cy="4572000"/>
          </a:xfrm>
        </p:spPr>
        <p:txBody>
          <a:bodyPr/>
          <a:lstStyle/>
          <a:p>
            <a:pPr algn="just"/>
            <a:r>
              <a:rPr lang="en-ZA" dirty="0" smtClean="0"/>
              <a:t>The FFC annually makes recommendations on the division of revenue (</a:t>
            </a:r>
            <a:r>
              <a:rPr lang="en-ZA" dirty="0" err="1" smtClean="0"/>
              <a:t>DoR</a:t>
            </a:r>
            <a:r>
              <a:rPr lang="en-ZA" dirty="0" smtClean="0"/>
              <a:t>) and Government </a:t>
            </a:r>
            <a:r>
              <a:rPr lang="en-ZA" dirty="0"/>
              <a:t>responds to these recommendations in Annexure W1 of the Budget </a:t>
            </a:r>
            <a:r>
              <a:rPr lang="en-ZA" dirty="0" smtClean="0"/>
              <a:t>Review</a:t>
            </a:r>
          </a:p>
          <a:p>
            <a:pPr algn="just"/>
            <a:endParaRPr lang="en-ZA" sz="1200" dirty="0" smtClean="0"/>
          </a:p>
          <a:p>
            <a:pPr algn="just"/>
            <a:r>
              <a:rPr lang="en-ZA" dirty="0" smtClean="0"/>
              <a:t>Since 2013 Government responses in Annexure W1 only contain those that are directly </a:t>
            </a:r>
            <a:r>
              <a:rPr lang="en-ZA" dirty="0"/>
              <a:t>or indirectly related to the </a:t>
            </a:r>
            <a:r>
              <a:rPr lang="en-ZA" dirty="0" smtClean="0"/>
              <a:t>Division of Revenue (</a:t>
            </a:r>
            <a:r>
              <a:rPr lang="en-ZA" dirty="0" err="1" smtClean="0"/>
              <a:t>DoR</a:t>
            </a:r>
            <a:r>
              <a:rPr lang="en-ZA" dirty="0"/>
              <a:t>)</a:t>
            </a:r>
            <a:r>
              <a:rPr lang="en-ZA" dirty="0" smtClean="0"/>
              <a:t> (as per requirements of </a:t>
            </a:r>
            <a:r>
              <a:rPr lang="en-US" dirty="0" smtClean="0"/>
              <a:t>Intergovernmental </a:t>
            </a:r>
            <a:r>
              <a:rPr lang="en-US" dirty="0"/>
              <a:t>Fiscal Relations </a:t>
            </a:r>
            <a:r>
              <a:rPr lang="en-US" dirty="0" smtClean="0"/>
              <a:t>Act)</a:t>
            </a:r>
          </a:p>
          <a:p>
            <a:pPr algn="just"/>
            <a:endParaRPr lang="en-US" sz="1100" dirty="0"/>
          </a:p>
          <a:p>
            <a:pPr algn="just"/>
            <a:r>
              <a:rPr lang="en-ZA" dirty="0" smtClean="0"/>
              <a:t>Other </a:t>
            </a:r>
            <a:r>
              <a:rPr lang="en-ZA" dirty="0"/>
              <a:t>recommendations are considered in different </a:t>
            </a:r>
            <a:r>
              <a:rPr lang="en-ZA" dirty="0" smtClean="0"/>
              <a:t>forums and formally forwarded to the relevant departments</a:t>
            </a:r>
          </a:p>
          <a:p>
            <a:pPr marL="457200" lvl="1" indent="0" algn="just">
              <a:buNone/>
            </a:pPr>
            <a:endParaRPr lang="en-US" sz="1800" dirty="0" smtClean="0"/>
          </a:p>
          <a:p>
            <a:pPr algn="just"/>
            <a:r>
              <a:rPr lang="en-US" dirty="0" smtClean="0"/>
              <a:t>NT has classified the following recommendations as directly and indirectly related with respect to the FFC’s recommendations for the 2016/17 division of revenue</a:t>
            </a:r>
          </a:p>
          <a:p>
            <a:endParaRPr lang="en-ZA" sz="1400" dirty="0"/>
          </a:p>
        </p:txBody>
      </p:sp>
      <p:sp>
        <p:nvSpPr>
          <p:cNvPr id="4" name="Slide Number Placeholder 3"/>
          <p:cNvSpPr>
            <a:spLocks noGrp="1"/>
          </p:cNvSpPr>
          <p:nvPr>
            <p:ph type="sldNum" sz="quarter" idx="12"/>
          </p:nvPr>
        </p:nvSpPr>
        <p:spPr/>
        <p:txBody>
          <a:bodyPr/>
          <a:lstStyle/>
          <a:p>
            <a:pPr>
              <a:defRPr/>
            </a:pPr>
            <a:r>
              <a:rPr lang="en-US" dirty="0" smtClean="0">
                <a:solidFill>
                  <a:srgbClr val="808080"/>
                </a:solidFill>
              </a:rPr>
              <a:t>2</a:t>
            </a:r>
            <a:endParaRPr lang="en-US" sz="1400" b="0" dirty="0">
              <a:solidFill>
                <a:srgbClr val="000000"/>
              </a:solidFill>
              <a:latin typeface="Arial"/>
            </a:endParaRPr>
          </a:p>
        </p:txBody>
      </p:sp>
    </p:spTree>
    <p:extLst>
      <p:ext uri="{BB962C8B-B14F-4D97-AF65-F5344CB8AC3E}">
        <p14:creationId xmlns:p14="http://schemas.microsoft.com/office/powerpoint/2010/main" xmlns="" val="15865193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12088" cy="838200"/>
          </a:xfrm>
        </p:spPr>
        <p:txBody>
          <a:bodyPr/>
          <a:lstStyle/>
          <a:p>
            <a:r>
              <a:rPr lang="en-US" dirty="0" smtClean="0"/>
              <a:t>Summary of recommendations and responses </a:t>
            </a:r>
            <a:r>
              <a:rPr lang="en-US" sz="1800" dirty="0" smtClean="0"/>
              <a:t>(1 of 2)</a:t>
            </a:r>
            <a:endParaRPr lang="en-US" sz="1800" dirty="0"/>
          </a:p>
        </p:txBody>
      </p:sp>
      <p:sp>
        <p:nvSpPr>
          <p:cNvPr id="3" name="Content Placeholder 2"/>
          <p:cNvSpPr>
            <a:spLocks noGrp="1"/>
          </p:cNvSpPr>
          <p:nvPr>
            <p:ph idx="1"/>
          </p:nvPr>
        </p:nvSpPr>
        <p:spPr/>
        <p:txBody>
          <a:bodyPr/>
          <a:lstStyle/>
          <a:p>
            <a:pPr marL="0" indent="0">
              <a:buNone/>
            </a:pPr>
            <a:r>
              <a:rPr lang="en-US" b="1" dirty="0" smtClean="0"/>
              <a:t>Government broadly agrees with the FFC recommendations that are related to the Division of Revenue</a:t>
            </a:r>
          </a:p>
          <a:p>
            <a:pPr marL="0" indent="0">
              <a:buNone/>
            </a:pPr>
            <a:endParaRPr lang="en-US" sz="800" dirty="0" smtClean="0"/>
          </a:p>
          <a:p>
            <a:r>
              <a:rPr lang="en-US" sz="1800" dirty="0" smtClean="0"/>
              <a:t>To </a:t>
            </a:r>
            <a:r>
              <a:rPr lang="en-US" sz="1800" dirty="0"/>
              <a:t>create conditions for the future prosperity of all South Africans from infrastructure-led growth, the Commission recommends that </a:t>
            </a:r>
            <a:r>
              <a:rPr lang="en-US" sz="1800" dirty="0" smtClean="0"/>
              <a:t>government :</a:t>
            </a:r>
          </a:p>
          <a:p>
            <a:pPr lvl="1"/>
            <a:r>
              <a:rPr lang="en-US" sz="1600" dirty="0" smtClean="0"/>
              <a:t>Restructure infrastructure grants </a:t>
            </a:r>
          </a:p>
          <a:p>
            <a:pPr lvl="1"/>
            <a:r>
              <a:rPr lang="en-US" sz="1600" dirty="0" smtClean="0"/>
              <a:t>Enhance </a:t>
            </a:r>
            <a:r>
              <a:rPr lang="en-US" sz="1600" dirty="0"/>
              <a:t>efficiency </a:t>
            </a:r>
            <a:r>
              <a:rPr lang="en-US" sz="1600" dirty="0" smtClean="0"/>
              <a:t>in infrastructure procurement</a:t>
            </a:r>
          </a:p>
          <a:p>
            <a:r>
              <a:rPr lang="en-US" sz="1800" dirty="0" smtClean="0"/>
              <a:t>To improve </a:t>
            </a:r>
            <a:r>
              <a:rPr lang="en-US" sz="1800" dirty="0"/>
              <a:t>economic growth effects of municipal capital expenditures, the Commission recommends </a:t>
            </a:r>
            <a:r>
              <a:rPr lang="en-US" sz="1800" dirty="0" smtClean="0"/>
              <a:t>that government:</a:t>
            </a:r>
            <a:endParaRPr lang="en-US" sz="1800" dirty="0"/>
          </a:p>
          <a:p>
            <a:pPr lvl="1"/>
            <a:r>
              <a:rPr lang="en-US" sz="1600" dirty="0" err="1" smtClean="0"/>
              <a:t>Prioritise</a:t>
            </a:r>
            <a:r>
              <a:rPr lang="en-US" sz="1600" dirty="0" smtClean="0"/>
              <a:t> grant allocations for growth-enhancing infrastructure</a:t>
            </a:r>
          </a:p>
          <a:p>
            <a:pPr lvl="1"/>
            <a:r>
              <a:rPr lang="en-US" sz="1600" dirty="0" smtClean="0"/>
              <a:t>Establish an </a:t>
            </a:r>
            <a:r>
              <a:rPr lang="en-US" sz="1600" dirty="0"/>
              <a:t>incentive grant or a reserve fund for asset </a:t>
            </a:r>
            <a:r>
              <a:rPr lang="en-US" sz="1600" dirty="0" smtClean="0"/>
              <a:t>management</a:t>
            </a:r>
          </a:p>
          <a:p>
            <a:pPr lvl="1"/>
            <a:r>
              <a:rPr lang="en-US" sz="1600" dirty="0" smtClean="0"/>
              <a:t>Fund </a:t>
            </a:r>
            <a:r>
              <a:rPr lang="en-US" sz="1600" dirty="0"/>
              <a:t>technical assistance to enable municipalities to prepare and implement credible Infrastructure Asset </a:t>
            </a:r>
            <a:r>
              <a:rPr lang="en-US" sz="1600" dirty="0" smtClean="0"/>
              <a:t>Management Plans</a:t>
            </a:r>
          </a:p>
          <a:p>
            <a:pPr marL="111125" lvl="1" indent="0">
              <a:buNone/>
            </a:pPr>
            <a:r>
              <a:rPr lang="en-US" sz="1600" i="1" dirty="0" smtClean="0">
                <a:solidFill>
                  <a:srgbClr val="0070C0"/>
                </a:solidFill>
              </a:rPr>
              <a:t>Government agrees on the important links between investment in infrastructure and economic growth. Government is already implementing some of these proposed changes (including as part of outcomes of the review of local government infrastructure grants and procurement reforms)</a:t>
            </a:r>
          </a:p>
        </p:txBody>
      </p:sp>
      <p:sp>
        <p:nvSpPr>
          <p:cNvPr id="4" name="Slide Number Placeholder 3"/>
          <p:cNvSpPr>
            <a:spLocks noGrp="1"/>
          </p:cNvSpPr>
          <p:nvPr>
            <p:ph type="sldNum" sz="quarter" idx="12"/>
          </p:nvPr>
        </p:nvSpPr>
        <p:spPr/>
        <p:txBody>
          <a:bodyPr/>
          <a:lstStyle/>
          <a:p>
            <a:pPr>
              <a:defRPr/>
            </a:pPr>
            <a:fld id="{F90630C5-2861-4300-9822-8333D170F2F4}" type="slidenum">
              <a:rPr lang="en-US" smtClean="0">
                <a:solidFill>
                  <a:srgbClr val="808080"/>
                </a:solidFill>
              </a:rPr>
              <a:pPr>
                <a:defRPr/>
              </a:pPr>
              <a:t>43</a:t>
            </a:fld>
            <a:endParaRPr lang="en-US" sz="1400" b="0">
              <a:solidFill>
                <a:srgbClr val="000000"/>
              </a:solidFill>
              <a:latin typeface="Arial"/>
            </a:endParaRPr>
          </a:p>
        </p:txBody>
      </p:sp>
    </p:spTree>
    <p:extLst>
      <p:ext uri="{BB962C8B-B14F-4D97-AF65-F5344CB8AC3E}">
        <p14:creationId xmlns:p14="http://schemas.microsoft.com/office/powerpoint/2010/main" xmlns="" val="3720139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12088" cy="838200"/>
          </a:xfrm>
        </p:spPr>
        <p:txBody>
          <a:bodyPr/>
          <a:lstStyle/>
          <a:p>
            <a:r>
              <a:rPr lang="en-US" dirty="0" smtClean="0"/>
              <a:t>Summary of recommendations and responses </a:t>
            </a:r>
            <a:r>
              <a:rPr lang="en-US" sz="1800" dirty="0" smtClean="0"/>
              <a:t>(2 of 2)</a:t>
            </a:r>
            <a:endParaRPr lang="en-US" sz="1800" dirty="0"/>
          </a:p>
        </p:txBody>
      </p:sp>
      <p:sp>
        <p:nvSpPr>
          <p:cNvPr id="3" name="Content Placeholder 2"/>
          <p:cNvSpPr>
            <a:spLocks noGrp="1"/>
          </p:cNvSpPr>
          <p:nvPr>
            <p:ph idx="1"/>
          </p:nvPr>
        </p:nvSpPr>
        <p:spPr>
          <a:xfrm>
            <a:off x="152400" y="1295400"/>
            <a:ext cx="8763000" cy="5445968"/>
          </a:xfrm>
          <a:solidFill>
            <a:schemeClr val="bg1"/>
          </a:solidFill>
        </p:spPr>
        <p:txBody>
          <a:bodyPr/>
          <a:lstStyle/>
          <a:p>
            <a:r>
              <a:rPr lang="en-US" sz="1800" dirty="0" smtClean="0"/>
              <a:t>In  </a:t>
            </a:r>
            <a:r>
              <a:rPr lang="en-US" sz="1800" dirty="0"/>
              <a:t>managing direct and indirect conditional grants, the Commission recommends </a:t>
            </a:r>
            <a:r>
              <a:rPr lang="en-US" sz="1800" dirty="0" smtClean="0"/>
              <a:t>that government:</a:t>
            </a:r>
            <a:endParaRPr lang="en-US" sz="1800" dirty="0"/>
          </a:p>
          <a:p>
            <a:pPr lvl="1"/>
            <a:r>
              <a:rPr lang="en-US" sz="1600" dirty="0" smtClean="0"/>
              <a:t>Consider </a:t>
            </a:r>
            <a:r>
              <a:rPr lang="en-US" sz="1600" dirty="0"/>
              <a:t>the use of indirect grants as a measure of last resort while continuing to build capacity in provinces and municipalities.</a:t>
            </a:r>
          </a:p>
          <a:p>
            <a:pPr lvl="1"/>
            <a:r>
              <a:rPr lang="en-US" sz="1600" dirty="0" smtClean="0"/>
              <a:t>Develop clear </a:t>
            </a:r>
            <a:r>
              <a:rPr lang="en-US" sz="1600" dirty="0"/>
              <a:t>criteria that will guide scheduling of conditional grants </a:t>
            </a:r>
          </a:p>
          <a:p>
            <a:pPr lvl="1"/>
            <a:r>
              <a:rPr lang="en-US" sz="1600" dirty="0" smtClean="0"/>
              <a:t>Develop </a:t>
            </a:r>
            <a:r>
              <a:rPr lang="en-US" sz="1600" dirty="0"/>
              <a:t>an accountability framework for indirect infrastructure grant </a:t>
            </a:r>
            <a:endParaRPr lang="en-US" sz="1600" dirty="0" smtClean="0"/>
          </a:p>
          <a:p>
            <a:pPr marL="111125" lvl="1" indent="0">
              <a:buNone/>
            </a:pPr>
            <a:r>
              <a:rPr lang="en-US" sz="1600" i="1" dirty="0">
                <a:solidFill>
                  <a:srgbClr val="0070C0"/>
                </a:solidFill>
              </a:rPr>
              <a:t>Government </a:t>
            </a:r>
            <a:r>
              <a:rPr lang="en-US" sz="1600" i="1" dirty="0" smtClean="0">
                <a:solidFill>
                  <a:srgbClr val="0070C0"/>
                </a:solidFill>
              </a:rPr>
              <a:t>agrees on the need to develop a clear policy framework around the management of indirect grants and that capacity building must compliment the use of indirect grants</a:t>
            </a:r>
            <a:endParaRPr lang="en-US" sz="1600" i="1" dirty="0">
              <a:solidFill>
                <a:srgbClr val="0070C0"/>
              </a:solidFill>
            </a:endParaRPr>
          </a:p>
          <a:p>
            <a:r>
              <a:rPr lang="en-US" sz="1800" dirty="0" smtClean="0"/>
              <a:t>In </a:t>
            </a:r>
            <a:r>
              <a:rPr lang="en-US" sz="1800" dirty="0"/>
              <a:t>financing </a:t>
            </a:r>
            <a:r>
              <a:rPr lang="en-US" sz="1800" dirty="0" smtClean="0"/>
              <a:t>ECD, </a:t>
            </a:r>
            <a:r>
              <a:rPr lang="en-US" sz="1800" dirty="0"/>
              <a:t>the Commission recommends </a:t>
            </a:r>
            <a:r>
              <a:rPr lang="en-US" sz="1800" dirty="0" smtClean="0"/>
              <a:t>that government:</a:t>
            </a:r>
          </a:p>
          <a:p>
            <a:pPr lvl="1"/>
            <a:r>
              <a:rPr lang="en-US" sz="1600" dirty="0" smtClean="0"/>
              <a:t>Provide </a:t>
            </a:r>
            <a:r>
              <a:rPr lang="en-US" sz="1600" dirty="0"/>
              <a:t>a </a:t>
            </a:r>
            <a:r>
              <a:rPr lang="en-US" sz="1600" dirty="0" smtClean="0"/>
              <a:t>capital </a:t>
            </a:r>
            <a:r>
              <a:rPr lang="en-US" sz="1600" dirty="0"/>
              <a:t>subsidy for constructing and/or upgrading </a:t>
            </a:r>
            <a:r>
              <a:rPr lang="en-US" sz="1600" dirty="0" smtClean="0"/>
              <a:t>ECD facilities</a:t>
            </a:r>
            <a:endParaRPr lang="en-US" sz="1600" dirty="0"/>
          </a:p>
          <a:p>
            <a:pPr marL="111125" lvl="1" indent="0">
              <a:buNone/>
            </a:pPr>
            <a:r>
              <a:rPr lang="en-US" sz="1600" i="1" dirty="0" smtClean="0">
                <a:solidFill>
                  <a:srgbClr val="0070C0"/>
                </a:solidFill>
              </a:rPr>
              <a:t>Government is exploring options on how to fund ECD infrastructure, however the functional issues around the responsibility for </a:t>
            </a:r>
            <a:r>
              <a:rPr lang="en-US" sz="1600" i="1" dirty="0">
                <a:solidFill>
                  <a:srgbClr val="0070C0"/>
                </a:solidFill>
              </a:rPr>
              <a:t>ECD </a:t>
            </a:r>
            <a:r>
              <a:rPr lang="en-US" sz="1600" i="1" dirty="0" smtClean="0">
                <a:solidFill>
                  <a:srgbClr val="0070C0"/>
                </a:solidFill>
              </a:rPr>
              <a:t>infrastructure (between NPOs, municipalities and provinces) remain very complex</a:t>
            </a:r>
            <a:endParaRPr lang="en-US" sz="1800" dirty="0" smtClean="0"/>
          </a:p>
          <a:p>
            <a:r>
              <a:rPr lang="en-US" sz="1800" dirty="0" smtClean="0"/>
              <a:t>To </a:t>
            </a:r>
            <a:r>
              <a:rPr lang="en-US" sz="1800" dirty="0"/>
              <a:t>improve public sector productivity, the Commission recommends that </a:t>
            </a:r>
            <a:r>
              <a:rPr lang="en-US" sz="1800" dirty="0" smtClean="0"/>
              <a:t>government</a:t>
            </a:r>
            <a:r>
              <a:rPr lang="en-US" sz="1800" dirty="0"/>
              <a:t>:</a:t>
            </a:r>
          </a:p>
          <a:p>
            <a:pPr lvl="1"/>
            <a:r>
              <a:rPr lang="en-US" sz="1600" dirty="0" smtClean="0"/>
              <a:t>Implement </a:t>
            </a:r>
            <a:r>
              <a:rPr lang="en-US" sz="1600" dirty="0"/>
              <a:t>the </a:t>
            </a:r>
            <a:r>
              <a:rPr lang="en-US" sz="1600" dirty="0" err="1"/>
              <a:t>finalised</a:t>
            </a:r>
            <a:r>
              <a:rPr lang="en-US" sz="1600" dirty="0"/>
              <a:t> framework on measuring </a:t>
            </a:r>
            <a:r>
              <a:rPr lang="en-US" sz="1600" dirty="0" smtClean="0"/>
              <a:t>productivity</a:t>
            </a:r>
          </a:p>
          <a:p>
            <a:pPr marL="111125" lvl="1" indent="0">
              <a:buNone/>
            </a:pPr>
            <a:r>
              <a:rPr lang="en-US" sz="1600" i="1" dirty="0">
                <a:solidFill>
                  <a:srgbClr val="0070C0"/>
                </a:solidFill>
              </a:rPr>
              <a:t>Government agrees that improvements in productivity are necessary to deliver value-for-money and enhanced service delivery. Once the productivity framework proposed by the FFC has been </a:t>
            </a:r>
            <a:r>
              <a:rPr lang="en-ZA" sz="1600" i="1" dirty="0" smtClean="0">
                <a:solidFill>
                  <a:srgbClr val="0070C0"/>
                </a:solidFill>
              </a:rPr>
              <a:t>finalised, </a:t>
            </a:r>
            <a:r>
              <a:rPr lang="en-ZA" sz="1600" i="1" dirty="0">
                <a:solidFill>
                  <a:srgbClr val="0070C0"/>
                </a:solidFill>
              </a:rPr>
              <a:t>Government will review how it can be best applied</a:t>
            </a:r>
            <a:endParaRPr lang="en-US" sz="1600" i="1" dirty="0">
              <a:solidFill>
                <a:srgbClr val="0070C0"/>
              </a:solidFill>
            </a:endParaRPr>
          </a:p>
          <a:p>
            <a:pPr lvl="1"/>
            <a:endParaRPr lang="en-US" sz="1600" dirty="0"/>
          </a:p>
        </p:txBody>
      </p:sp>
      <p:sp>
        <p:nvSpPr>
          <p:cNvPr id="4" name="Slide Number Placeholder 3"/>
          <p:cNvSpPr>
            <a:spLocks noGrp="1"/>
          </p:cNvSpPr>
          <p:nvPr>
            <p:ph type="sldNum" sz="quarter" idx="12"/>
          </p:nvPr>
        </p:nvSpPr>
        <p:spPr/>
        <p:txBody>
          <a:bodyPr/>
          <a:lstStyle/>
          <a:p>
            <a:pPr>
              <a:defRPr/>
            </a:pPr>
            <a:fld id="{F90630C5-2861-4300-9822-8333D170F2F4}" type="slidenum">
              <a:rPr lang="en-US" smtClean="0">
                <a:solidFill>
                  <a:srgbClr val="808080"/>
                </a:solidFill>
              </a:rPr>
              <a:pPr>
                <a:defRPr/>
              </a:pPr>
              <a:t>44</a:t>
            </a:fld>
            <a:endParaRPr lang="en-US" sz="1400" b="0">
              <a:solidFill>
                <a:srgbClr val="000000"/>
              </a:solidFill>
              <a:latin typeface="Arial"/>
            </a:endParaRPr>
          </a:p>
        </p:txBody>
      </p:sp>
    </p:spTree>
    <p:extLst>
      <p:ext uri="{BB962C8B-B14F-4D97-AF65-F5344CB8AC3E}">
        <p14:creationId xmlns:p14="http://schemas.microsoft.com/office/powerpoint/2010/main" xmlns="" val="32077545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F90630C5-2861-4300-9822-8333D170F2F4}" type="slidenum">
              <a:rPr lang="en-US" smtClean="0">
                <a:solidFill>
                  <a:srgbClr val="808080"/>
                </a:solidFill>
              </a:rPr>
              <a:pPr>
                <a:defRPr/>
              </a:pPr>
              <a:t>45</a:t>
            </a:fld>
            <a:endParaRPr lang="en-US" sz="1400" b="0">
              <a:solidFill>
                <a:srgbClr val="000000"/>
              </a:solidFill>
              <a:latin typeface="Arial"/>
            </a:endParaRPr>
          </a:p>
        </p:txBody>
      </p:sp>
    </p:spTree>
    <p:extLst>
      <p:ext uri="{BB962C8B-B14F-4D97-AF65-F5344CB8AC3E}">
        <p14:creationId xmlns:p14="http://schemas.microsoft.com/office/powerpoint/2010/main" xmlns="" val="1555837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lnSpc>
                <a:spcPts val="2700"/>
              </a:lnSpc>
            </a:pPr>
            <a:r>
              <a:rPr lang="en-US" sz="2800" b="1" dirty="0">
                <a:latin typeface="Calibri" panose="020F0502020204030204" pitchFamily="34" charset="0"/>
                <a:cs typeface="Calibri" panose="020F0502020204030204" pitchFamily="34" charset="0"/>
              </a:rPr>
              <a:t>Division of revenue for the 2016 MTEF</a:t>
            </a:r>
          </a:p>
        </p:txBody>
      </p:sp>
      <p:sp>
        <p:nvSpPr>
          <p:cNvPr id="3" name="Content Placeholder 2"/>
          <p:cNvSpPr>
            <a:spLocks noGrp="1"/>
          </p:cNvSpPr>
          <p:nvPr>
            <p:ph idx="1"/>
          </p:nvPr>
        </p:nvSpPr>
        <p:spPr>
          <a:xfrm>
            <a:off x="107504" y="1124744"/>
            <a:ext cx="3931096" cy="5616624"/>
          </a:xfrm>
          <a:solidFill>
            <a:schemeClr val="bg1"/>
          </a:solidFill>
        </p:spPr>
        <p:txBody>
          <a:bodyPr/>
          <a:lstStyle/>
          <a:p>
            <a:pPr lvl="0" eaLnBrk="1" hangingPunct="1">
              <a:spcBef>
                <a:spcPts val="1200"/>
              </a:spcBef>
              <a:buFont typeface="Wingdings" panose="05000000000000000000" pitchFamily="2" charset="2"/>
              <a:buChar char="§"/>
            </a:pPr>
            <a:r>
              <a:rPr lang="en-US" sz="1600" dirty="0">
                <a:cs typeface="Calibri" panose="020F0502020204030204" pitchFamily="34" charset="0"/>
              </a:rPr>
              <a:t>To </a:t>
            </a:r>
            <a:r>
              <a:rPr lang="en-US" sz="1600" dirty="0" err="1">
                <a:cs typeface="Calibri" panose="020F0502020204030204" pitchFamily="34" charset="0"/>
              </a:rPr>
              <a:t>reprioritise</a:t>
            </a:r>
            <a:r>
              <a:rPr lang="en-US" sz="1600" dirty="0">
                <a:cs typeface="Calibri" panose="020F0502020204030204" pitchFamily="34" charset="0"/>
              </a:rPr>
              <a:t> funds for emerging priorities and fiscal consolidation reductions have been made since the MTBPS: </a:t>
            </a:r>
          </a:p>
          <a:p>
            <a:pPr marL="696913" lvl="1" eaLnBrk="1" hangingPunct="1">
              <a:spcBef>
                <a:spcPts val="600"/>
              </a:spcBef>
              <a:buFont typeface="Courier New" panose="02070309020205020404" pitchFamily="49" charset="0"/>
              <a:buChar char="­"/>
            </a:pPr>
            <a:r>
              <a:rPr lang="en-US" sz="1600" dirty="0" smtClean="0">
                <a:cs typeface="Calibri" panose="020F0502020204030204" pitchFamily="34" charset="0"/>
              </a:rPr>
              <a:t>Provincial </a:t>
            </a:r>
            <a:r>
              <a:rPr lang="en-US" sz="1600" dirty="0">
                <a:cs typeface="Calibri" panose="020F0502020204030204" pitchFamily="34" charset="0"/>
              </a:rPr>
              <a:t>equitable </a:t>
            </a:r>
            <a:r>
              <a:rPr lang="en-US" sz="1600" dirty="0" smtClean="0">
                <a:cs typeface="Calibri" panose="020F0502020204030204" pitchFamily="34" charset="0"/>
              </a:rPr>
              <a:t>share: R49.15bn added in MTBPS and R14.9bn reduced post-MTBPS</a:t>
            </a:r>
            <a:endParaRPr lang="en-US" sz="1600" dirty="0">
              <a:cs typeface="Calibri" panose="020F0502020204030204" pitchFamily="34" charset="0"/>
            </a:endParaRPr>
          </a:p>
          <a:p>
            <a:pPr marL="696913" lvl="1" eaLnBrk="1" hangingPunct="1">
              <a:spcBef>
                <a:spcPts val="600"/>
              </a:spcBef>
              <a:buFont typeface="Courier New" panose="02070309020205020404" pitchFamily="49" charset="0"/>
              <a:buChar char="­"/>
            </a:pPr>
            <a:r>
              <a:rPr lang="en-US" sz="1600" dirty="0" smtClean="0">
                <a:cs typeface="Calibri" panose="020F0502020204030204" pitchFamily="34" charset="0"/>
              </a:rPr>
              <a:t>Provincial </a:t>
            </a:r>
            <a:r>
              <a:rPr lang="en-US" sz="1600" dirty="0">
                <a:cs typeface="Calibri" panose="020F0502020204030204" pitchFamily="34" charset="0"/>
              </a:rPr>
              <a:t>conditional </a:t>
            </a:r>
            <a:r>
              <a:rPr lang="en-US" sz="1600" dirty="0" smtClean="0">
                <a:cs typeface="Calibri" panose="020F0502020204030204" pitchFamily="34" charset="0"/>
              </a:rPr>
              <a:t>grants have been reduced by R3.3bn post-MTBPS</a:t>
            </a:r>
            <a:endParaRPr lang="en-US" sz="1600" dirty="0">
              <a:cs typeface="Calibri" panose="020F0502020204030204" pitchFamily="34" charset="0"/>
            </a:endParaRPr>
          </a:p>
          <a:p>
            <a:pPr marL="696913" lvl="1" eaLnBrk="1" hangingPunct="1">
              <a:spcBef>
                <a:spcPts val="600"/>
              </a:spcBef>
              <a:buFont typeface="Courier New" panose="02070309020205020404" pitchFamily="49" charset="0"/>
              <a:buChar char="­"/>
            </a:pPr>
            <a:r>
              <a:rPr lang="en-US" sz="1600" dirty="0" smtClean="0">
                <a:cs typeface="Calibri" panose="020F0502020204030204" pitchFamily="34" charset="0"/>
              </a:rPr>
              <a:t>Local </a:t>
            </a:r>
            <a:r>
              <a:rPr lang="en-US" sz="1600" dirty="0">
                <a:cs typeface="Calibri" panose="020F0502020204030204" pitchFamily="34" charset="0"/>
              </a:rPr>
              <a:t>government equitable </a:t>
            </a:r>
            <a:r>
              <a:rPr lang="en-US" sz="1600" dirty="0" smtClean="0">
                <a:cs typeface="Calibri" panose="020F0502020204030204" pitchFamily="34" charset="0"/>
              </a:rPr>
              <a:t>share: R6bn added in MTBPS and R1.8bn reduced post-MTBPS</a:t>
            </a:r>
            <a:endParaRPr lang="en-US" sz="1600" dirty="0">
              <a:cs typeface="Calibri" panose="020F0502020204030204" pitchFamily="34" charset="0"/>
            </a:endParaRPr>
          </a:p>
          <a:p>
            <a:pPr marL="696913" lvl="1" eaLnBrk="1" hangingPunct="1">
              <a:spcBef>
                <a:spcPts val="600"/>
              </a:spcBef>
              <a:buFont typeface="Courier New" panose="02070309020205020404" pitchFamily="49" charset="0"/>
              <a:buChar char="­"/>
            </a:pPr>
            <a:r>
              <a:rPr lang="en-US" sz="1600" dirty="0">
                <a:cs typeface="Calibri" panose="020F0502020204030204" pitchFamily="34" charset="0"/>
              </a:rPr>
              <a:t>local government </a:t>
            </a:r>
            <a:r>
              <a:rPr lang="en-US" sz="1600" dirty="0" smtClean="0">
                <a:cs typeface="Calibri" panose="020F0502020204030204" pitchFamily="34" charset="0"/>
              </a:rPr>
              <a:t>conditional grants have been reduced by R1.8bn post-MTBPS</a:t>
            </a:r>
          </a:p>
          <a:p>
            <a:pPr eaLnBrk="1" hangingPunct="1">
              <a:spcBef>
                <a:spcPts val="1200"/>
              </a:spcBef>
              <a:buFont typeface="Wingdings" panose="05000000000000000000" pitchFamily="2" charset="2"/>
              <a:buChar char="§"/>
            </a:pPr>
            <a:r>
              <a:rPr lang="en-US" sz="1600" dirty="0">
                <a:cs typeface="Calibri" panose="020F0502020204030204" pitchFamily="34" charset="0"/>
              </a:rPr>
              <a:t>R17.8 billion in 2018/19 will only be allocated through the 2017 Budget Process. R5.8 billion is indicatively allocated to provinces and R4.5 billion to local government</a:t>
            </a:r>
          </a:p>
        </p:txBody>
      </p:sp>
      <p:sp>
        <p:nvSpPr>
          <p:cNvPr id="4" name="Slide Number Placeholder 3"/>
          <p:cNvSpPr>
            <a:spLocks noGrp="1"/>
          </p:cNvSpPr>
          <p:nvPr>
            <p:ph type="sldNum" sz="quarter" idx="12"/>
          </p:nvPr>
        </p:nvSpPr>
        <p:spPr>
          <a:xfrm>
            <a:off x="6934200" y="6572200"/>
            <a:ext cx="1905000" cy="457200"/>
          </a:xfrm>
        </p:spPr>
        <p:txBody>
          <a:bodyPr/>
          <a:lstStyle/>
          <a:p>
            <a:pPr>
              <a:defRPr/>
            </a:pPr>
            <a:fld id="{340F85A1-E419-4A9D-98FD-9FA4278D085E}" type="slidenum">
              <a:rPr lang="en-US" smtClean="0">
                <a:solidFill>
                  <a:srgbClr val="808080"/>
                </a:solidFill>
              </a:rPr>
              <a:pPr>
                <a:defRPr/>
              </a:pPr>
              <a:t>5</a:t>
            </a:fld>
            <a:endParaRPr lang="en-US" sz="1400" b="0">
              <a:solidFill>
                <a:srgbClr val="000000"/>
              </a:solidFill>
              <a:latin typeface="Arial"/>
            </a:endParaRPr>
          </a:p>
        </p:txBody>
      </p:sp>
      <p:sp>
        <p:nvSpPr>
          <p:cNvPr id="7" name="TextBox 6"/>
          <p:cNvSpPr txBox="1"/>
          <p:nvPr/>
        </p:nvSpPr>
        <p:spPr>
          <a:xfrm>
            <a:off x="6804248" y="2132856"/>
            <a:ext cx="2592288" cy="707886"/>
          </a:xfrm>
          <a:prstGeom prst="rect">
            <a:avLst/>
          </a:prstGeom>
          <a:noFill/>
        </p:spPr>
        <p:txBody>
          <a:bodyPr wrap="square" rtlCol="0">
            <a:spAutoFit/>
          </a:bodyPr>
          <a:lstStyle/>
          <a:p>
            <a:pPr algn="ctr"/>
            <a:r>
              <a:rPr lang="en-ZA" sz="2000" b="1" dirty="0">
                <a:solidFill>
                  <a:srgbClr val="808080">
                    <a:lumMod val="75000"/>
                  </a:srgbClr>
                </a:solidFill>
              </a:rPr>
              <a:t>National </a:t>
            </a:r>
            <a:r>
              <a:rPr lang="en-ZA" sz="2000" b="1" dirty="0" err="1">
                <a:solidFill>
                  <a:srgbClr val="808080">
                    <a:lumMod val="75000"/>
                  </a:srgbClr>
                </a:solidFill>
              </a:rPr>
              <a:t>Govt</a:t>
            </a:r>
            <a:r>
              <a:rPr lang="en-ZA" sz="2000" b="1" dirty="0">
                <a:solidFill>
                  <a:srgbClr val="808080">
                    <a:lumMod val="75000"/>
                  </a:srgbClr>
                </a:solidFill>
              </a:rPr>
              <a:t> 47.6%</a:t>
            </a:r>
          </a:p>
        </p:txBody>
      </p:sp>
      <p:sp>
        <p:nvSpPr>
          <p:cNvPr id="8" name="TextBox 7"/>
          <p:cNvSpPr txBox="1"/>
          <p:nvPr/>
        </p:nvSpPr>
        <p:spPr>
          <a:xfrm>
            <a:off x="4311870" y="1274550"/>
            <a:ext cx="2448272" cy="707886"/>
          </a:xfrm>
          <a:prstGeom prst="rect">
            <a:avLst/>
          </a:prstGeom>
          <a:noFill/>
        </p:spPr>
        <p:txBody>
          <a:bodyPr wrap="square" rtlCol="0">
            <a:spAutoFit/>
          </a:bodyPr>
          <a:lstStyle/>
          <a:p>
            <a:pPr algn="ctr"/>
            <a:r>
              <a:rPr lang="en-ZA" sz="2000" b="1" dirty="0">
                <a:solidFill>
                  <a:srgbClr val="003366"/>
                </a:solidFill>
              </a:rPr>
              <a:t>Local </a:t>
            </a:r>
            <a:r>
              <a:rPr lang="en-ZA" sz="2000" b="1" dirty="0" err="1">
                <a:solidFill>
                  <a:srgbClr val="003366"/>
                </a:solidFill>
              </a:rPr>
              <a:t>Govt</a:t>
            </a:r>
            <a:r>
              <a:rPr lang="en-ZA" sz="2000" b="1" dirty="0">
                <a:solidFill>
                  <a:srgbClr val="003366"/>
                </a:solidFill>
              </a:rPr>
              <a:t> </a:t>
            </a:r>
          </a:p>
          <a:p>
            <a:pPr algn="ctr"/>
            <a:r>
              <a:rPr lang="en-ZA" sz="2000" b="1" dirty="0">
                <a:solidFill>
                  <a:srgbClr val="003366"/>
                </a:solidFill>
              </a:rPr>
              <a:t>9.1%</a:t>
            </a:r>
          </a:p>
        </p:txBody>
      </p:sp>
      <p:sp>
        <p:nvSpPr>
          <p:cNvPr id="9" name="TextBox 8"/>
          <p:cNvSpPr txBox="1"/>
          <p:nvPr/>
        </p:nvSpPr>
        <p:spPr>
          <a:xfrm>
            <a:off x="3311860" y="5157192"/>
            <a:ext cx="2664296" cy="707886"/>
          </a:xfrm>
          <a:prstGeom prst="rect">
            <a:avLst/>
          </a:prstGeom>
          <a:noFill/>
        </p:spPr>
        <p:txBody>
          <a:bodyPr wrap="square" rtlCol="0">
            <a:spAutoFit/>
          </a:bodyPr>
          <a:lstStyle/>
          <a:p>
            <a:pPr algn="ctr"/>
            <a:r>
              <a:rPr lang="en-ZA" sz="2000" b="1" dirty="0">
                <a:solidFill>
                  <a:srgbClr val="990000"/>
                </a:solidFill>
              </a:rPr>
              <a:t>Provinces</a:t>
            </a:r>
          </a:p>
          <a:p>
            <a:pPr algn="ctr"/>
            <a:r>
              <a:rPr lang="en-ZA" sz="2000" b="1" dirty="0">
                <a:solidFill>
                  <a:srgbClr val="990000"/>
                </a:solidFill>
              </a:rPr>
              <a:t>43.2%</a:t>
            </a:r>
          </a:p>
        </p:txBody>
      </p:sp>
      <p:graphicFrame>
        <p:nvGraphicFramePr>
          <p:cNvPr id="10" name="Chart 9"/>
          <p:cNvGraphicFramePr>
            <a:graphicFrameLocks/>
          </p:cNvGraphicFramePr>
          <p:nvPr>
            <p:extLst>
              <p:ext uri="{D42A27DB-BD31-4B8C-83A1-F6EECF244321}">
                <p14:modId xmlns:p14="http://schemas.microsoft.com/office/powerpoint/2010/main" xmlns="" val="1404429213"/>
              </p:ext>
            </p:extLst>
          </p:nvPr>
        </p:nvGraphicFramePr>
        <p:xfrm>
          <a:off x="3311860" y="1844824"/>
          <a:ext cx="6012160" cy="425487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391400" y="6112578"/>
            <a:ext cx="1752600" cy="276999"/>
          </a:xfrm>
          <a:prstGeom prst="rect">
            <a:avLst/>
          </a:prstGeom>
          <a:noFill/>
        </p:spPr>
        <p:txBody>
          <a:bodyPr wrap="square" rtlCol="0">
            <a:spAutoFit/>
          </a:bodyPr>
          <a:lstStyle/>
          <a:p>
            <a:r>
              <a:rPr lang="en-US" sz="1200" dirty="0" smtClean="0"/>
              <a:t>Totals for 2016 MTEF</a:t>
            </a:r>
            <a:endParaRPr lang="en-US" sz="1200" dirty="0"/>
          </a:p>
        </p:txBody>
      </p:sp>
    </p:spTree>
    <p:extLst>
      <p:ext uri="{BB962C8B-B14F-4D97-AF65-F5344CB8AC3E}">
        <p14:creationId xmlns:p14="http://schemas.microsoft.com/office/powerpoint/2010/main" xmlns="" val="1843262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lnSpc>
                <a:spcPts val="2700"/>
              </a:lnSpc>
            </a:pPr>
            <a:r>
              <a:rPr lang="en-US" sz="2800" b="1" dirty="0">
                <a:latin typeface="Calibri" panose="020F0502020204030204" pitchFamily="34" charset="0"/>
                <a:cs typeface="Calibri" panose="020F0502020204030204" pitchFamily="34" charset="0"/>
              </a:rPr>
              <a:t>Summary of changes to </a:t>
            </a:r>
            <a:r>
              <a:rPr lang="en-US" sz="2800" b="1" dirty="0" smtClean="0">
                <a:latin typeface="Calibri" panose="020F0502020204030204" pitchFamily="34" charset="0"/>
                <a:cs typeface="Calibri" panose="020F0502020204030204" pitchFamily="34" charset="0"/>
              </a:rPr>
              <a:t>transfers to provinces and municipalities</a:t>
            </a:r>
            <a:endParaRPr lang="en-US" sz="28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1143000"/>
            <a:ext cx="9063609" cy="5662246"/>
          </a:xfrm>
          <a:solidFill>
            <a:schemeClr val="bg1"/>
          </a:solidFill>
        </p:spPr>
        <p:txBody>
          <a:bodyPr/>
          <a:lstStyle/>
          <a:p>
            <a:pPr lvl="0" eaLnBrk="1" hangingPunct="1">
              <a:spcBef>
                <a:spcPts val="1200"/>
              </a:spcBef>
              <a:buFont typeface="Wingdings" panose="05000000000000000000" pitchFamily="2" charset="2"/>
              <a:buChar char="§"/>
            </a:pPr>
            <a:r>
              <a:rPr lang="en-GB" b="1" dirty="0">
                <a:latin typeface="Calibri" panose="020F0502020204030204" pitchFamily="34" charset="0"/>
                <a:cs typeface="Calibri" panose="020F0502020204030204" pitchFamily="34" charset="0"/>
              </a:rPr>
              <a:t>Provincial allocations</a:t>
            </a:r>
          </a:p>
          <a:p>
            <a:pPr marL="696913" lvl="1" eaLnBrk="1" hangingPunct="1">
              <a:spcBef>
                <a:spcPts val="600"/>
              </a:spcBef>
              <a:buFont typeface="Courier New" panose="02070309020205020404" pitchFamily="49" charset="0"/>
              <a:buChar char="­"/>
            </a:pPr>
            <a:r>
              <a:rPr lang="en-GB" dirty="0">
                <a:latin typeface="Calibri" panose="020F0502020204030204" pitchFamily="34" charset="0"/>
                <a:cs typeface="Calibri" panose="020F0502020204030204" pitchFamily="34" charset="0"/>
              </a:rPr>
              <a:t>Net MTEF additions of  </a:t>
            </a:r>
            <a:r>
              <a:rPr lang="en-GB" b="1" dirty="0">
                <a:latin typeface="Calibri" panose="020F0502020204030204" pitchFamily="34" charset="0"/>
                <a:cs typeface="Calibri" panose="020F0502020204030204" pitchFamily="34" charset="0"/>
              </a:rPr>
              <a:t>R33.7 billion </a:t>
            </a:r>
            <a:r>
              <a:rPr lang="en-GB" dirty="0">
                <a:latin typeface="Calibri" panose="020F0502020204030204" pitchFamily="34" charset="0"/>
                <a:cs typeface="Calibri" panose="020F0502020204030204" pitchFamily="34" charset="0"/>
              </a:rPr>
              <a:t>to the provincial equitable share</a:t>
            </a:r>
          </a:p>
          <a:p>
            <a:pPr marL="696913" lvl="1" eaLnBrk="1" hangingPunct="1">
              <a:spcBef>
                <a:spcPts val="600"/>
              </a:spcBef>
              <a:buFont typeface="Courier New" panose="02070309020205020404" pitchFamily="49" charset="0"/>
              <a:buChar char="­"/>
            </a:pPr>
            <a:r>
              <a:rPr lang="en-GB" dirty="0">
                <a:latin typeface="Calibri" panose="020F0502020204030204" pitchFamily="34" charset="0"/>
                <a:cs typeface="Calibri" panose="020F0502020204030204" pitchFamily="34" charset="0"/>
              </a:rPr>
              <a:t>Changes to conditional grants include: improving funding of TB treatment; supporting the rollout of the ideal clinics and improved IT systems in NHI sites; a new grant to fund improvements to early childhood development (from 2017/18); merging the indirect grant for school infrastructure with the direct grant; and incentivising improved road maintenance</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86400" y="3861048"/>
            <a:ext cx="3657600" cy="29969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85800" y="3429000"/>
            <a:ext cx="5400600" cy="3400931"/>
          </a:xfrm>
          <a:prstGeom prst="rect">
            <a:avLst/>
          </a:prstGeom>
          <a:noFill/>
        </p:spPr>
        <p:txBody>
          <a:bodyPr wrap="square" rtlCol="0">
            <a:spAutoFit/>
          </a:bodyPr>
          <a:lstStyle/>
          <a:p>
            <a:pPr marL="342900" indent="-342900" fontAlgn="base">
              <a:spcBef>
                <a:spcPts val="1200"/>
              </a:spcBef>
              <a:spcAft>
                <a:spcPct val="0"/>
              </a:spcAft>
              <a:buFont typeface="Wingdings" panose="05000000000000000000" pitchFamily="2" charset="2"/>
              <a:buChar char="§"/>
            </a:pPr>
            <a:r>
              <a:rPr lang="en-GB" sz="2000" b="1" dirty="0">
                <a:latin typeface="Calibri" panose="020F0502020204030204" pitchFamily="34" charset="0"/>
                <a:cs typeface="Calibri" panose="020F0502020204030204" pitchFamily="34" charset="0"/>
              </a:rPr>
              <a:t>Local government allocations</a:t>
            </a:r>
          </a:p>
          <a:p>
            <a:pPr marL="638175" lvl="1" indent="-285750" fontAlgn="base">
              <a:spcBef>
                <a:spcPts val="600"/>
              </a:spcBef>
              <a:spcAft>
                <a:spcPct val="0"/>
              </a:spcAft>
              <a:buFont typeface="Courier New" panose="02070309020205020404" pitchFamily="49" charset="0"/>
              <a:buChar char="­"/>
            </a:pPr>
            <a:r>
              <a:rPr lang="en-GB" sz="2000" b="1" dirty="0" smtClean="0">
                <a:latin typeface="Calibri" panose="020F0502020204030204" pitchFamily="34" charset="0"/>
                <a:cs typeface="Calibri" panose="020F0502020204030204" pitchFamily="34" charset="0"/>
              </a:rPr>
              <a:t>R4.2 </a:t>
            </a:r>
            <a:r>
              <a:rPr lang="en-GB" sz="2000" b="1" dirty="0">
                <a:latin typeface="Calibri" panose="020F0502020204030204" pitchFamily="34" charset="0"/>
                <a:cs typeface="Calibri" panose="020F0502020204030204" pitchFamily="34" charset="0"/>
              </a:rPr>
              <a:t>billion </a:t>
            </a:r>
            <a:r>
              <a:rPr lang="en-GB" sz="2000" dirty="0" smtClean="0">
                <a:latin typeface="Calibri" panose="020F0502020204030204" pitchFamily="34" charset="0"/>
                <a:cs typeface="Calibri" panose="020F0502020204030204" pitchFamily="34" charset="0"/>
              </a:rPr>
              <a:t>added to </a:t>
            </a:r>
            <a:r>
              <a:rPr lang="en-GB" sz="2000" dirty="0">
                <a:latin typeface="Calibri" panose="020F0502020204030204" pitchFamily="34" charset="0"/>
                <a:cs typeface="Calibri" panose="020F0502020204030204" pitchFamily="34" charset="0"/>
              </a:rPr>
              <a:t>the equitable share</a:t>
            </a:r>
          </a:p>
          <a:p>
            <a:pPr marL="638175" lvl="1" indent="-285750" fontAlgn="base">
              <a:spcBef>
                <a:spcPts val="600"/>
              </a:spcBef>
              <a:spcAft>
                <a:spcPct val="0"/>
              </a:spcAft>
              <a:buFont typeface="Courier New" panose="02070309020205020404" pitchFamily="49" charset="0"/>
              <a:buChar char="­"/>
            </a:pPr>
            <a:r>
              <a:rPr lang="en-GB" sz="2000" dirty="0">
                <a:latin typeface="Calibri" panose="020F0502020204030204" pitchFamily="34" charset="0"/>
                <a:cs typeface="Calibri" panose="020F0502020204030204" pitchFamily="34" charset="0"/>
              </a:rPr>
              <a:t>Allocations aligned to new municipal boundaries and R409m allocated to the Municipal Demarcation Transition Grant</a:t>
            </a:r>
          </a:p>
          <a:p>
            <a:pPr marL="638175" lvl="1" indent="-285750" fontAlgn="base">
              <a:spcBef>
                <a:spcPts val="600"/>
              </a:spcBef>
              <a:spcAft>
                <a:spcPct val="0"/>
              </a:spcAft>
              <a:buFont typeface="Courier New" panose="02070309020205020404" pitchFamily="49" charset="0"/>
              <a:buChar char="­"/>
            </a:pPr>
            <a:r>
              <a:rPr lang="en-GB" sz="2000" dirty="0">
                <a:latin typeface="Calibri" panose="020F0502020204030204" pitchFamily="34" charset="0"/>
                <a:cs typeface="Calibri" panose="020F0502020204030204" pitchFamily="34" charset="0"/>
              </a:rPr>
              <a:t>Reforms to </a:t>
            </a:r>
            <a:r>
              <a:rPr lang="en-GB" sz="2000" dirty="0" smtClean="0">
                <a:latin typeface="Calibri" panose="020F0502020204030204" pitchFamily="34" charset="0"/>
                <a:cs typeface="Calibri" panose="020F0502020204030204" pitchFamily="34" charset="0"/>
              </a:rPr>
              <a:t>infrastructure </a:t>
            </a:r>
            <a:r>
              <a:rPr lang="en-GB" sz="2000" dirty="0">
                <a:latin typeface="Calibri" panose="020F0502020204030204" pitchFamily="34" charset="0"/>
                <a:cs typeface="Calibri" panose="020F0502020204030204" pitchFamily="34" charset="0"/>
              </a:rPr>
              <a:t>grants include: greater emphasis on refurbishing and sustaining infrastructure; </a:t>
            </a:r>
            <a:r>
              <a:rPr lang="en-GB" sz="2000" dirty="0" smtClean="0">
                <a:latin typeface="Calibri" panose="020F0502020204030204" pitchFamily="34" charset="0"/>
                <a:cs typeface="Calibri" panose="020F0502020204030204" pitchFamily="34" charset="0"/>
              </a:rPr>
              <a:t>consolidating </a:t>
            </a:r>
            <a:r>
              <a:rPr lang="en-GB" sz="2000" dirty="0">
                <a:latin typeface="Calibri" panose="020F0502020204030204" pitchFamily="34" charset="0"/>
                <a:cs typeface="Calibri" panose="020F0502020204030204" pitchFamily="34" charset="0"/>
              </a:rPr>
              <a:t>water sector grants; </a:t>
            </a:r>
            <a:r>
              <a:rPr lang="en-GB" sz="2000" dirty="0" smtClean="0">
                <a:latin typeface="Calibri" panose="020F0502020204030204" pitchFamily="34" charset="0"/>
                <a:cs typeface="Calibri" panose="020F0502020204030204" pitchFamily="34" charset="0"/>
              </a:rPr>
              <a:t>and enhancing </a:t>
            </a:r>
            <a:r>
              <a:rPr lang="en-GB" sz="2000" dirty="0">
                <a:latin typeface="Calibri" panose="020F0502020204030204" pitchFamily="34" charset="0"/>
                <a:cs typeface="Calibri" panose="020F0502020204030204" pitchFamily="34" charset="0"/>
              </a:rPr>
              <a:t>differentiation for urban and rural grants</a:t>
            </a:r>
          </a:p>
        </p:txBody>
      </p:sp>
      <p:sp>
        <p:nvSpPr>
          <p:cNvPr id="4" name="Slide Number Placeholder 3"/>
          <p:cNvSpPr>
            <a:spLocks noGrp="1"/>
          </p:cNvSpPr>
          <p:nvPr>
            <p:ph type="sldNum" sz="quarter" idx="12"/>
          </p:nvPr>
        </p:nvSpPr>
        <p:spPr/>
        <p:txBody>
          <a:bodyPr/>
          <a:lstStyle/>
          <a:p>
            <a:pPr>
              <a:defRPr/>
            </a:pPr>
            <a:fld id="{E19B54C9-DAAD-4DCE-9E79-28931CADE0E1}" type="slidenum">
              <a:rPr lang="en-US" smtClean="0">
                <a:solidFill>
                  <a:srgbClr val="808080"/>
                </a:solidFill>
              </a:rPr>
              <a:pPr>
                <a:defRPr/>
              </a:pPr>
              <a:t>6</a:t>
            </a:fld>
            <a:endParaRPr lang="en-US" sz="1400" b="0" dirty="0">
              <a:solidFill>
                <a:srgbClr val="000000"/>
              </a:solidFill>
              <a:latin typeface="Arial"/>
            </a:endParaRPr>
          </a:p>
        </p:txBody>
      </p:sp>
      <p:sp>
        <p:nvSpPr>
          <p:cNvPr id="6" name="TextBox 5"/>
          <p:cNvSpPr txBox="1"/>
          <p:nvPr/>
        </p:nvSpPr>
        <p:spPr>
          <a:xfrm>
            <a:off x="5592310" y="3861048"/>
            <a:ext cx="3551690" cy="261610"/>
          </a:xfrm>
          <a:prstGeom prst="rect">
            <a:avLst/>
          </a:prstGeom>
          <a:noFill/>
        </p:spPr>
        <p:txBody>
          <a:bodyPr wrap="square" rtlCol="0">
            <a:spAutoFit/>
          </a:bodyPr>
          <a:lstStyle/>
          <a:p>
            <a:r>
              <a:rPr lang="en-US" sz="1100" b="1" dirty="0">
                <a:solidFill>
                  <a:srgbClr val="000000"/>
                </a:solidFill>
              </a:rPr>
              <a:t>Municipalities impacted by major re-demarcations</a:t>
            </a:r>
          </a:p>
        </p:txBody>
      </p:sp>
    </p:spTree>
    <p:extLst>
      <p:ext uri="{BB962C8B-B14F-4D97-AF65-F5344CB8AC3E}">
        <p14:creationId xmlns:p14="http://schemas.microsoft.com/office/powerpoint/2010/main" xmlns="" val="3644572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lnSpc>
                <a:spcPts val="2700"/>
              </a:lnSpc>
            </a:pPr>
            <a:r>
              <a:rPr lang="en-US" sz="2800" b="1" dirty="0">
                <a:latin typeface="Calibri" panose="020F0502020204030204" pitchFamily="34" charset="0"/>
                <a:cs typeface="Calibri" panose="020F0502020204030204" pitchFamily="34" charset="0"/>
              </a:rPr>
              <a:t>Responding to funding pressures within provincial and municipal budgets</a:t>
            </a:r>
          </a:p>
        </p:txBody>
      </p:sp>
      <p:sp>
        <p:nvSpPr>
          <p:cNvPr id="3" name="Content Placeholder 2"/>
          <p:cNvSpPr>
            <a:spLocks noGrp="1"/>
          </p:cNvSpPr>
          <p:nvPr>
            <p:ph idx="1"/>
          </p:nvPr>
        </p:nvSpPr>
        <p:spPr>
          <a:xfrm>
            <a:off x="76200" y="1143000"/>
            <a:ext cx="9067800" cy="5029200"/>
          </a:xfrm>
          <a:solidFill>
            <a:schemeClr val="bg1"/>
          </a:solidFill>
        </p:spPr>
        <p:txBody>
          <a:bodyPr/>
          <a:lstStyle/>
          <a:p>
            <a:pPr eaLnBrk="1" hangingPunct="1">
              <a:spcBef>
                <a:spcPts val="1200"/>
              </a:spcBef>
              <a:buFont typeface="Wingdings" panose="05000000000000000000" pitchFamily="2" charset="2"/>
              <a:buChar char="§"/>
            </a:pPr>
            <a:r>
              <a:rPr lang="en-ZA" dirty="0">
                <a:latin typeface="Calibri" panose="020F0502020204030204" pitchFamily="34" charset="0"/>
                <a:cs typeface="Calibri" panose="020F0502020204030204" pitchFamily="34" charset="0"/>
              </a:rPr>
              <a:t>Provincial and local government allocations continue to grow over the MTEF, but the cost of providing services </a:t>
            </a:r>
            <a:r>
              <a:rPr lang="en-ZA" dirty="0" smtClean="0">
                <a:latin typeface="Calibri" panose="020F0502020204030204" pitchFamily="34" charset="0"/>
                <a:cs typeface="Calibri" panose="020F0502020204030204" pitchFamily="34" charset="0"/>
              </a:rPr>
              <a:t>will </a:t>
            </a:r>
            <a:r>
              <a:rPr lang="en-ZA" dirty="0">
                <a:latin typeface="Calibri" panose="020F0502020204030204" pitchFamily="34" charset="0"/>
                <a:cs typeface="Calibri" panose="020F0502020204030204" pitchFamily="34" charset="0"/>
              </a:rPr>
              <a:t>increase even </a:t>
            </a:r>
            <a:r>
              <a:rPr lang="en-ZA" dirty="0" smtClean="0">
                <a:latin typeface="Calibri" panose="020F0502020204030204" pitchFamily="34" charset="0"/>
                <a:cs typeface="Calibri" panose="020F0502020204030204" pitchFamily="34" charset="0"/>
              </a:rPr>
              <a:t>faster, requiring greater efficiency </a:t>
            </a:r>
          </a:p>
          <a:p>
            <a:pPr eaLnBrk="1" hangingPunct="1">
              <a:spcBef>
                <a:spcPts val="1200"/>
              </a:spcBef>
              <a:buFont typeface="Wingdings" panose="05000000000000000000" pitchFamily="2" charset="2"/>
              <a:buChar char="§"/>
            </a:pPr>
            <a:r>
              <a:rPr lang="en-ZA" dirty="0" smtClean="0">
                <a:latin typeface="Calibri" panose="020F0502020204030204" pitchFamily="34" charset="0"/>
                <a:cs typeface="Calibri" panose="020F0502020204030204" pitchFamily="34" charset="0"/>
              </a:rPr>
              <a:t>Provinces </a:t>
            </a:r>
            <a:r>
              <a:rPr lang="en-ZA" dirty="0">
                <a:latin typeface="Calibri" panose="020F0502020204030204" pitchFamily="34" charset="0"/>
                <a:cs typeface="Calibri" panose="020F0502020204030204" pitchFamily="34" charset="0"/>
              </a:rPr>
              <a:t>have agreed to a number of measures, with details to be announced by Finance MECs in their budget speeches. These will include:</a:t>
            </a:r>
          </a:p>
          <a:p>
            <a:pPr marL="696913" lvl="1" eaLnBrk="1" hangingPunct="1">
              <a:spcBef>
                <a:spcPts val="600"/>
              </a:spcBef>
              <a:buFont typeface="Courier New" panose="02070309020205020404" pitchFamily="49" charset="0"/>
              <a:buChar char="­"/>
            </a:pPr>
            <a:r>
              <a:rPr lang="en-ZA" dirty="0">
                <a:latin typeface="Calibri" panose="020F0502020204030204" pitchFamily="34" charset="0"/>
                <a:cs typeface="Calibri" panose="020F0502020204030204" pitchFamily="34" charset="0"/>
              </a:rPr>
              <a:t>Control the number of employees appointed in non-frontline services</a:t>
            </a:r>
          </a:p>
          <a:p>
            <a:pPr marL="696913" lvl="1" eaLnBrk="1" hangingPunct="1">
              <a:spcBef>
                <a:spcPts val="600"/>
              </a:spcBef>
              <a:buFont typeface="Courier New" panose="02070309020205020404" pitchFamily="49" charset="0"/>
              <a:buChar char="­"/>
            </a:pPr>
            <a:r>
              <a:rPr lang="en-ZA" dirty="0">
                <a:latin typeface="Calibri" panose="020F0502020204030204" pitchFamily="34" charset="0"/>
                <a:cs typeface="Calibri" panose="020F0502020204030204" pitchFamily="34" charset="0"/>
              </a:rPr>
              <a:t>Review and rationalise provincial public entities</a:t>
            </a:r>
          </a:p>
          <a:p>
            <a:pPr marL="696913" lvl="1" eaLnBrk="1" hangingPunct="1">
              <a:spcBef>
                <a:spcPts val="600"/>
              </a:spcBef>
              <a:buFont typeface="Courier New" panose="02070309020205020404" pitchFamily="49" charset="0"/>
              <a:buChar char="­"/>
            </a:pPr>
            <a:r>
              <a:rPr lang="en-ZA" dirty="0">
                <a:latin typeface="Calibri" panose="020F0502020204030204" pitchFamily="34" charset="0"/>
                <a:cs typeface="Calibri" panose="020F0502020204030204" pitchFamily="34" charset="0"/>
              </a:rPr>
              <a:t>Further reductions in non-core goods and services and transfers</a:t>
            </a:r>
          </a:p>
          <a:p>
            <a:pPr marL="696913" lvl="1" eaLnBrk="1" hangingPunct="1">
              <a:spcBef>
                <a:spcPts val="600"/>
              </a:spcBef>
              <a:buFont typeface="Courier New" panose="02070309020205020404" pitchFamily="49" charset="0"/>
              <a:buChar char="­"/>
            </a:pPr>
            <a:r>
              <a:rPr lang="en-ZA" dirty="0">
                <a:latin typeface="Calibri" panose="020F0502020204030204" pitchFamily="34" charset="0"/>
                <a:cs typeface="Calibri" panose="020F0502020204030204" pitchFamily="34" charset="0"/>
              </a:rPr>
              <a:t>Delay some infrastructure projects and maximise efficiency in capital spend</a:t>
            </a:r>
          </a:p>
          <a:p>
            <a:pPr eaLnBrk="1" hangingPunct="1">
              <a:spcBef>
                <a:spcPts val="1200"/>
              </a:spcBef>
              <a:buFont typeface="Wingdings" panose="05000000000000000000" pitchFamily="2" charset="2"/>
              <a:buChar char="§"/>
            </a:pPr>
            <a:r>
              <a:rPr lang="en-ZA" dirty="0">
                <a:latin typeface="Calibri" panose="020F0502020204030204" pitchFamily="34" charset="0"/>
                <a:cs typeface="Calibri" panose="020F0502020204030204" pitchFamily="34" charset="0"/>
              </a:rPr>
              <a:t>Municipalities must:</a:t>
            </a:r>
          </a:p>
          <a:p>
            <a:pPr marL="696913" lvl="1" eaLnBrk="1" hangingPunct="1">
              <a:spcBef>
                <a:spcPts val="600"/>
              </a:spcBef>
              <a:buFont typeface="Courier New" panose="02070309020205020404" pitchFamily="49" charset="0"/>
              <a:buChar char="­"/>
            </a:pPr>
            <a:r>
              <a:rPr lang="en-ZA" dirty="0">
                <a:latin typeface="Calibri" panose="020F0502020204030204" pitchFamily="34" charset="0"/>
                <a:cs typeface="Calibri" panose="020F0502020204030204" pitchFamily="34" charset="0"/>
              </a:rPr>
              <a:t>Improve billing and revenue collection</a:t>
            </a:r>
          </a:p>
          <a:p>
            <a:pPr marL="696913" lvl="1" eaLnBrk="1" hangingPunct="1">
              <a:spcBef>
                <a:spcPts val="600"/>
              </a:spcBef>
              <a:buFont typeface="Courier New" panose="02070309020205020404" pitchFamily="49" charset="0"/>
              <a:buChar char="­"/>
            </a:pPr>
            <a:r>
              <a:rPr lang="en-ZA" dirty="0">
                <a:latin typeface="Calibri" panose="020F0502020204030204" pitchFamily="34" charset="0"/>
                <a:cs typeface="Calibri" panose="020F0502020204030204" pitchFamily="34" charset="0"/>
              </a:rPr>
              <a:t>Invest in repairs and </a:t>
            </a:r>
            <a:r>
              <a:rPr lang="en-ZA" dirty="0" smtClean="0">
                <a:latin typeface="Calibri" panose="020F0502020204030204" pitchFamily="34" charset="0"/>
                <a:cs typeface="Calibri" panose="020F0502020204030204" pitchFamily="34" charset="0"/>
              </a:rPr>
              <a:t>maintenance and reduce </a:t>
            </a:r>
            <a:r>
              <a:rPr lang="en-ZA" dirty="0">
                <a:latin typeface="Calibri" panose="020F0502020204030204" pitchFamily="34" charset="0"/>
                <a:cs typeface="Calibri" panose="020F0502020204030204" pitchFamily="34" charset="0"/>
              </a:rPr>
              <a:t>water and electricity losses</a:t>
            </a:r>
          </a:p>
          <a:p>
            <a:pPr marL="696913" lvl="1" eaLnBrk="1" hangingPunct="1">
              <a:spcBef>
                <a:spcPts val="600"/>
              </a:spcBef>
              <a:buFont typeface="Courier New" panose="02070309020205020404" pitchFamily="49" charset="0"/>
              <a:buChar char="­"/>
            </a:pPr>
            <a:r>
              <a:rPr lang="en-ZA" dirty="0" smtClean="0">
                <a:latin typeface="Calibri" panose="020F0502020204030204" pitchFamily="34" charset="0"/>
                <a:cs typeface="Calibri" panose="020F0502020204030204" pitchFamily="34" charset="0"/>
              </a:rPr>
              <a:t>Ensure </a:t>
            </a:r>
            <a:r>
              <a:rPr lang="en-ZA" dirty="0">
                <a:latin typeface="Calibri" panose="020F0502020204030204" pitchFamily="34" charset="0"/>
                <a:cs typeface="Calibri" panose="020F0502020204030204" pitchFamily="34" charset="0"/>
              </a:rPr>
              <a:t>alignment of budgets, staffing and service delivery functions</a:t>
            </a:r>
          </a:p>
          <a:p>
            <a:pPr marL="342900" lvl="1" indent="-342900" eaLnBrk="1" hangingPunct="1">
              <a:spcBef>
                <a:spcPts val="1200"/>
              </a:spcBef>
              <a:buFont typeface="Wingdings" panose="05000000000000000000" pitchFamily="2" charset="2"/>
              <a:buChar char="§"/>
            </a:pPr>
            <a:r>
              <a:rPr lang="en-ZA" dirty="0">
                <a:latin typeface="Calibri" panose="020F0502020204030204" pitchFamily="34" charset="0"/>
                <a:cs typeface="Calibri" panose="020F0502020204030204" pitchFamily="34" charset="0"/>
              </a:rPr>
              <a:t>Revised cost-containment guidelines for municipalities to be released shortly</a:t>
            </a:r>
          </a:p>
          <a:p>
            <a:pPr marL="174625" lvl="0" indent="-174625"/>
            <a:endParaRPr lang="en-ZA" sz="1900" dirty="0" smtClean="0">
              <a:solidFill>
                <a:srgbClr val="000000"/>
              </a:solidFill>
            </a:endParaRPr>
          </a:p>
          <a:p>
            <a:pPr marL="174625" lvl="0" indent="-174625"/>
            <a:endParaRPr lang="en-ZA" sz="1900" dirty="0">
              <a:solidFill>
                <a:srgbClr val="000000"/>
              </a:solidFill>
            </a:endParaRPr>
          </a:p>
          <a:p>
            <a:endParaRPr lang="en-US" dirty="0"/>
          </a:p>
        </p:txBody>
      </p:sp>
      <p:sp>
        <p:nvSpPr>
          <p:cNvPr id="4" name="Slide Number Placeholder 3"/>
          <p:cNvSpPr>
            <a:spLocks noGrp="1"/>
          </p:cNvSpPr>
          <p:nvPr>
            <p:ph type="sldNum" sz="quarter" idx="12"/>
          </p:nvPr>
        </p:nvSpPr>
        <p:spPr/>
        <p:txBody>
          <a:bodyPr/>
          <a:lstStyle/>
          <a:p>
            <a:pPr>
              <a:defRPr/>
            </a:pPr>
            <a:fld id="{E19B54C9-DAAD-4DCE-9E79-28931CADE0E1}" type="slidenum">
              <a:rPr lang="en-US" smtClean="0">
                <a:solidFill>
                  <a:srgbClr val="808080"/>
                </a:solidFill>
              </a:rPr>
              <a:pPr>
                <a:defRPr/>
              </a:pPr>
              <a:t>7</a:t>
            </a:fld>
            <a:endParaRPr lang="en-US" sz="1400" b="0">
              <a:solidFill>
                <a:srgbClr val="000000"/>
              </a:solidFill>
              <a:latin typeface="Arial"/>
            </a:endParaRPr>
          </a:p>
        </p:txBody>
      </p:sp>
    </p:spTree>
    <p:extLst>
      <p:ext uri="{BB962C8B-B14F-4D97-AF65-F5344CB8AC3E}">
        <p14:creationId xmlns:p14="http://schemas.microsoft.com/office/powerpoint/2010/main" xmlns="" val="2135208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A40000"/>
                </a:solidFill>
              </a:rPr>
              <a:t>.</a:t>
            </a:r>
            <a:r>
              <a:rPr lang="en-US" dirty="0" smtClean="0"/>
              <a:t/>
            </a:r>
            <a:br>
              <a:rPr lang="en-US" dirty="0" smtClean="0"/>
            </a:br>
            <a:endParaRPr lang="en-GB" dirty="0"/>
          </a:p>
        </p:txBody>
      </p:sp>
      <p:sp>
        <p:nvSpPr>
          <p:cNvPr id="3" name="Content Placeholder 2"/>
          <p:cNvSpPr>
            <a:spLocks noGrp="1"/>
          </p:cNvSpPr>
          <p:nvPr>
            <p:ph idx="1"/>
          </p:nvPr>
        </p:nvSpPr>
        <p:spPr>
          <a:xfrm>
            <a:off x="395536" y="1295400"/>
            <a:ext cx="8519864" cy="4572000"/>
          </a:xfrm>
        </p:spPr>
        <p:txBody>
          <a:bodyPr/>
          <a:lstStyle/>
          <a:p>
            <a:pPr marL="0" indent="0" algn="ctr">
              <a:buNone/>
            </a:pPr>
            <a:endParaRPr lang="en-US" sz="3200" b="1" dirty="0" smtClean="0"/>
          </a:p>
          <a:p>
            <a:pPr marL="0" indent="0" algn="ctr">
              <a:buNone/>
            </a:pPr>
            <a:endParaRPr lang="en-US" sz="4000" b="1" dirty="0" smtClean="0"/>
          </a:p>
          <a:p>
            <a:pPr marL="0" indent="0" algn="ctr">
              <a:buNone/>
            </a:pPr>
            <a:r>
              <a:rPr lang="en-US" sz="4400" b="1" dirty="0" smtClean="0"/>
              <a:t>Layout and changes to the clauses of the 2016 Division of Revenue Bill</a:t>
            </a:r>
            <a:endParaRPr lang="en-GB" sz="4400" b="1" dirty="0"/>
          </a:p>
        </p:txBody>
      </p:sp>
      <p:sp>
        <p:nvSpPr>
          <p:cNvPr id="4" name="Slide Number Placeholder 3"/>
          <p:cNvSpPr>
            <a:spLocks noGrp="1"/>
          </p:cNvSpPr>
          <p:nvPr>
            <p:ph type="sldNum" sz="quarter" idx="12"/>
          </p:nvPr>
        </p:nvSpPr>
        <p:spPr/>
        <p:txBody>
          <a:bodyPr/>
          <a:lstStyle/>
          <a:p>
            <a:pPr>
              <a:defRPr/>
            </a:pPr>
            <a:fld id="{E19B54C9-DAAD-4DCE-9E79-28931CADE0E1}" type="slidenum">
              <a:rPr lang="en-US" smtClean="0">
                <a:solidFill>
                  <a:srgbClr val="808080"/>
                </a:solidFill>
              </a:rPr>
              <a:pPr>
                <a:defRPr/>
              </a:pPr>
              <a:t>8</a:t>
            </a:fld>
            <a:endParaRPr lang="en-US" sz="1400" b="0">
              <a:solidFill>
                <a:srgbClr val="000000"/>
              </a:solidFill>
              <a:latin typeface="Arial"/>
            </a:endParaRPr>
          </a:p>
        </p:txBody>
      </p:sp>
    </p:spTree>
    <p:extLst>
      <p:ext uri="{BB962C8B-B14F-4D97-AF65-F5344CB8AC3E}">
        <p14:creationId xmlns:p14="http://schemas.microsoft.com/office/powerpoint/2010/main" xmlns="" val="3036206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Layout of the 2016 DORB</a:t>
            </a:r>
            <a:endParaRPr lang="en-US" dirty="0"/>
          </a:p>
        </p:txBody>
      </p:sp>
      <p:sp>
        <p:nvSpPr>
          <p:cNvPr id="3" name="Content Placeholder 2"/>
          <p:cNvSpPr>
            <a:spLocks noGrp="1"/>
          </p:cNvSpPr>
          <p:nvPr>
            <p:ph idx="1"/>
          </p:nvPr>
        </p:nvSpPr>
        <p:spPr>
          <a:xfrm>
            <a:off x="251520" y="1340768"/>
            <a:ext cx="6984776" cy="3312368"/>
          </a:xfrm>
          <a:ln>
            <a:solidFill>
              <a:schemeClr val="tx1"/>
            </a:solidFill>
          </a:ln>
        </p:spPr>
        <p:txBody>
          <a:bodyPr/>
          <a:lstStyle/>
          <a:p>
            <a:pPr marL="174625" indent="-174625">
              <a:spcBef>
                <a:spcPts val="1800"/>
              </a:spcBef>
            </a:pPr>
            <a:r>
              <a:rPr lang="en-US" b="1" dirty="0" smtClean="0">
                <a:solidFill>
                  <a:srgbClr val="800000"/>
                </a:solidFill>
              </a:rPr>
              <a:t>Division </a:t>
            </a:r>
            <a:r>
              <a:rPr lang="en-US" b="1" dirty="0">
                <a:solidFill>
                  <a:srgbClr val="800000"/>
                </a:solidFill>
              </a:rPr>
              <a:t>of Revenue Bill – </a:t>
            </a:r>
            <a:r>
              <a:rPr lang="en-US" b="1" dirty="0" smtClean="0">
                <a:solidFill>
                  <a:srgbClr val="800000"/>
                </a:solidFill>
              </a:rPr>
              <a:t>39 sections and 7 Schedules</a:t>
            </a:r>
            <a:endParaRPr lang="en-US" b="1" dirty="0">
              <a:solidFill>
                <a:srgbClr val="800000"/>
              </a:solidFill>
            </a:endParaRPr>
          </a:p>
          <a:p>
            <a:pPr marL="536575" lvl="1" indent="-361950">
              <a:spcBef>
                <a:spcPts val="100"/>
              </a:spcBef>
              <a:buFont typeface="+mj-lt"/>
              <a:buAutoNum type="arabicPeriod"/>
            </a:pPr>
            <a:r>
              <a:rPr lang="en-US" sz="1600" b="1" dirty="0">
                <a:solidFill>
                  <a:srgbClr val="800000"/>
                </a:solidFill>
              </a:rPr>
              <a:t>Equitable division of revenue among </a:t>
            </a:r>
            <a:r>
              <a:rPr lang="en-US" sz="1600" b="1" dirty="0" smtClean="0">
                <a:solidFill>
                  <a:srgbClr val="800000"/>
                </a:solidFill>
              </a:rPr>
              <a:t>3 </a:t>
            </a:r>
            <a:r>
              <a:rPr lang="en-US" sz="1600" b="1" dirty="0">
                <a:solidFill>
                  <a:srgbClr val="800000"/>
                </a:solidFill>
              </a:rPr>
              <a:t>spheres of government</a:t>
            </a:r>
          </a:p>
          <a:p>
            <a:pPr marL="536575" lvl="1" indent="-361950">
              <a:spcBef>
                <a:spcPts val="100"/>
              </a:spcBef>
              <a:buFont typeface="+mj-lt"/>
              <a:buAutoNum type="arabicPeriod"/>
            </a:pPr>
            <a:r>
              <a:rPr lang="en-US" sz="1600" b="1" dirty="0">
                <a:solidFill>
                  <a:srgbClr val="800000"/>
                </a:solidFill>
              </a:rPr>
              <a:t>Determination of each province’s equitable share (direct charge against National Revenue Fund)</a:t>
            </a:r>
          </a:p>
          <a:p>
            <a:pPr marL="536575" lvl="1" indent="-361950">
              <a:spcBef>
                <a:spcPts val="100"/>
              </a:spcBef>
              <a:buFont typeface="+mj-lt"/>
              <a:buAutoNum type="arabicPeriod"/>
            </a:pPr>
            <a:r>
              <a:rPr lang="en-US" sz="1600" b="1" dirty="0">
                <a:solidFill>
                  <a:srgbClr val="800000"/>
                </a:solidFill>
              </a:rPr>
              <a:t>Determination of each municipality’s equitable share</a:t>
            </a:r>
          </a:p>
          <a:p>
            <a:pPr marL="536575" lvl="1" indent="-361950">
              <a:spcBef>
                <a:spcPts val="100"/>
              </a:spcBef>
              <a:buFont typeface="+mj-lt"/>
              <a:buAutoNum type="arabicPeriod"/>
            </a:pPr>
            <a:r>
              <a:rPr lang="en-US" sz="1600" b="1" dirty="0">
                <a:solidFill>
                  <a:srgbClr val="800000"/>
                </a:solidFill>
              </a:rPr>
              <a:t>Supplementary conditional grants to provinces and municipalities</a:t>
            </a:r>
          </a:p>
          <a:p>
            <a:pPr marL="536575" lvl="1" indent="-361950">
              <a:spcBef>
                <a:spcPts val="100"/>
              </a:spcBef>
              <a:buFont typeface="+mj-lt"/>
              <a:buAutoNum type="arabicPeriod"/>
            </a:pPr>
            <a:r>
              <a:rPr lang="en-US" sz="1600" b="1" dirty="0">
                <a:solidFill>
                  <a:srgbClr val="800000"/>
                </a:solidFill>
              </a:rPr>
              <a:t>Specific purpose allocations to provinces and municipalities</a:t>
            </a:r>
          </a:p>
          <a:p>
            <a:pPr marL="536575" lvl="1" indent="-361950">
              <a:spcBef>
                <a:spcPts val="100"/>
              </a:spcBef>
              <a:buFont typeface="+mj-lt"/>
              <a:buAutoNum type="arabicPeriod"/>
            </a:pPr>
            <a:r>
              <a:rPr lang="en-US" sz="1600" b="1" dirty="0" smtClean="0">
                <a:solidFill>
                  <a:srgbClr val="800000"/>
                </a:solidFill>
              </a:rPr>
              <a:t>Grant-in-kind (or indirect) grants </a:t>
            </a:r>
            <a:r>
              <a:rPr lang="en-US" sz="1600" b="1" dirty="0">
                <a:solidFill>
                  <a:srgbClr val="800000"/>
                </a:solidFill>
              </a:rPr>
              <a:t>to provinces and </a:t>
            </a:r>
            <a:r>
              <a:rPr lang="en-US" sz="1600" b="1" dirty="0" smtClean="0">
                <a:solidFill>
                  <a:srgbClr val="800000"/>
                </a:solidFill>
              </a:rPr>
              <a:t>municipalities</a:t>
            </a:r>
            <a:endParaRPr lang="en-US" sz="1600" b="1" dirty="0">
              <a:solidFill>
                <a:srgbClr val="800000"/>
              </a:solidFill>
            </a:endParaRPr>
          </a:p>
          <a:p>
            <a:pPr marL="536575" lvl="1" indent="-361950">
              <a:spcBef>
                <a:spcPts val="100"/>
              </a:spcBef>
              <a:buFont typeface="+mj-lt"/>
              <a:buAutoNum type="arabicPeriod"/>
            </a:pPr>
            <a:r>
              <a:rPr lang="en-US" sz="1600" b="1" dirty="0">
                <a:solidFill>
                  <a:srgbClr val="800000"/>
                </a:solidFill>
              </a:rPr>
              <a:t>Provision to specifically cater for immediate release of funds to provinces and municipalities for disaster </a:t>
            </a:r>
            <a:r>
              <a:rPr lang="en-US" sz="1600" b="1" dirty="0" smtClean="0">
                <a:solidFill>
                  <a:srgbClr val="800000"/>
                </a:solidFill>
              </a:rPr>
              <a:t>response</a:t>
            </a:r>
            <a:endParaRPr lang="en-US" dirty="0"/>
          </a:p>
        </p:txBody>
      </p:sp>
      <p:sp>
        <p:nvSpPr>
          <p:cNvPr id="4" name="Slide Number Placeholder 3"/>
          <p:cNvSpPr>
            <a:spLocks noGrp="1"/>
          </p:cNvSpPr>
          <p:nvPr>
            <p:ph type="sldNum" sz="quarter" idx="12"/>
          </p:nvPr>
        </p:nvSpPr>
        <p:spPr>
          <a:xfrm>
            <a:off x="6934200" y="6400800"/>
            <a:ext cx="2102296" cy="457200"/>
          </a:xfrm>
        </p:spPr>
        <p:txBody>
          <a:bodyPr/>
          <a:lstStyle/>
          <a:p>
            <a:pPr>
              <a:defRPr/>
            </a:pPr>
            <a:fld id="{E19B54C9-DAAD-4DCE-9E79-28931CADE0E1}" type="slidenum">
              <a:rPr lang="en-US" smtClean="0"/>
              <a:pPr>
                <a:defRPr/>
              </a:pPr>
              <a:t>9</a:t>
            </a:fld>
            <a:endParaRPr lang="en-US" sz="1400" b="0" dirty="0">
              <a:solidFill>
                <a:schemeClr val="tx1"/>
              </a:solidFill>
              <a:latin typeface="+mn-lt"/>
            </a:endParaRPr>
          </a:p>
        </p:txBody>
      </p:sp>
      <p:sp>
        <p:nvSpPr>
          <p:cNvPr id="7" name="Right Brace 6"/>
          <p:cNvSpPr/>
          <p:nvPr/>
        </p:nvSpPr>
        <p:spPr bwMode="auto">
          <a:xfrm>
            <a:off x="7190591" y="1196752"/>
            <a:ext cx="288032" cy="3456384"/>
          </a:xfrm>
          <a:prstGeom prst="rightBrace">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8" name="TextBox 7"/>
          <p:cNvSpPr txBox="1"/>
          <p:nvPr/>
        </p:nvSpPr>
        <p:spPr>
          <a:xfrm>
            <a:off x="7478623" y="2335232"/>
            <a:ext cx="1413857" cy="1631216"/>
          </a:xfrm>
          <a:prstGeom prst="rect">
            <a:avLst/>
          </a:prstGeom>
          <a:noFill/>
        </p:spPr>
        <p:txBody>
          <a:bodyPr wrap="square" rtlCol="0">
            <a:spAutoFit/>
          </a:bodyPr>
          <a:lstStyle/>
          <a:p>
            <a:r>
              <a:rPr lang="en-US" sz="2000" b="1" dirty="0" smtClean="0">
                <a:solidFill>
                  <a:srgbClr val="800000"/>
                </a:solidFill>
              </a:rPr>
              <a:t>This forms part of Act once enacted </a:t>
            </a:r>
            <a:endParaRPr lang="en-GB" sz="2000" b="1" dirty="0">
              <a:solidFill>
                <a:srgbClr val="800000"/>
              </a:solidFill>
            </a:endParaRPr>
          </a:p>
        </p:txBody>
      </p:sp>
      <p:sp>
        <p:nvSpPr>
          <p:cNvPr id="9" name="TextBox 8"/>
          <p:cNvSpPr txBox="1"/>
          <p:nvPr/>
        </p:nvSpPr>
        <p:spPr>
          <a:xfrm>
            <a:off x="251520" y="5470485"/>
            <a:ext cx="6947455" cy="877163"/>
          </a:xfrm>
          <a:prstGeom prst="rect">
            <a:avLst/>
          </a:prstGeom>
          <a:noFill/>
          <a:ln>
            <a:solidFill>
              <a:schemeClr val="tx1"/>
            </a:solidFill>
          </a:ln>
        </p:spPr>
        <p:txBody>
          <a:bodyPr wrap="square" rtlCol="0">
            <a:spAutoFit/>
          </a:bodyPr>
          <a:lstStyle/>
          <a:p>
            <a:pPr marL="360363" indent="-360363">
              <a:buFont typeface="Arial" pitchFamily="34" charset="0"/>
              <a:buChar char="•"/>
            </a:pPr>
            <a:r>
              <a:rPr lang="en-US" sz="1700" dirty="0" smtClean="0"/>
              <a:t>Conditional </a:t>
            </a:r>
            <a:r>
              <a:rPr lang="en-US" sz="1700" dirty="0"/>
              <a:t>grant frameworks</a:t>
            </a:r>
          </a:p>
          <a:p>
            <a:pPr marL="360363" indent="-360363">
              <a:buFont typeface="Arial" pitchFamily="34" charset="0"/>
              <a:buChar char="•"/>
            </a:pPr>
            <a:r>
              <a:rPr lang="en-US" sz="1700" dirty="0"/>
              <a:t>Annexures with allocations per municipality</a:t>
            </a:r>
          </a:p>
          <a:p>
            <a:pPr marL="360363" indent="-360363">
              <a:buFont typeface="Arial" pitchFamily="34" charset="0"/>
              <a:buChar char="•"/>
            </a:pPr>
            <a:r>
              <a:rPr lang="en-US" sz="1700" dirty="0" smtClean="0"/>
              <a:t>Appendixes</a:t>
            </a:r>
            <a:endParaRPr lang="en-US" sz="1700" dirty="0"/>
          </a:p>
        </p:txBody>
      </p:sp>
      <p:sp>
        <p:nvSpPr>
          <p:cNvPr id="10" name="Right Brace 9"/>
          <p:cNvSpPr/>
          <p:nvPr/>
        </p:nvSpPr>
        <p:spPr bwMode="auto">
          <a:xfrm>
            <a:off x="7198975" y="5417640"/>
            <a:ext cx="279648" cy="982851"/>
          </a:xfrm>
          <a:prstGeom prst="rightBrace">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1" name="TextBox 10"/>
          <p:cNvSpPr txBox="1"/>
          <p:nvPr/>
        </p:nvSpPr>
        <p:spPr>
          <a:xfrm>
            <a:off x="7515135" y="5589240"/>
            <a:ext cx="1665377" cy="738664"/>
          </a:xfrm>
          <a:prstGeom prst="rect">
            <a:avLst/>
          </a:prstGeom>
          <a:noFill/>
        </p:spPr>
        <p:txBody>
          <a:bodyPr wrap="square" rtlCol="0">
            <a:spAutoFit/>
          </a:bodyPr>
          <a:lstStyle/>
          <a:p>
            <a:r>
              <a:rPr lang="en-US" sz="1400" dirty="0" smtClean="0"/>
              <a:t>Given legal force  through Gazette </a:t>
            </a:r>
            <a:r>
              <a:rPr lang="en-US" sz="1400" dirty="0" err="1" smtClean="0"/>
              <a:t>i.t.o</a:t>
            </a:r>
            <a:r>
              <a:rPr lang="en-US" sz="1400" dirty="0" smtClean="0"/>
              <a:t>. s16(1)</a:t>
            </a:r>
            <a:endParaRPr lang="en-GB" sz="1400" dirty="0"/>
          </a:p>
        </p:txBody>
      </p:sp>
      <p:sp>
        <p:nvSpPr>
          <p:cNvPr id="12" name="TextBox 11"/>
          <p:cNvSpPr txBox="1"/>
          <p:nvPr/>
        </p:nvSpPr>
        <p:spPr>
          <a:xfrm>
            <a:off x="259904" y="4917797"/>
            <a:ext cx="6939071" cy="353943"/>
          </a:xfrm>
          <a:prstGeom prst="rect">
            <a:avLst/>
          </a:prstGeom>
          <a:noFill/>
          <a:ln>
            <a:solidFill>
              <a:schemeClr val="tx1"/>
            </a:solidFill>
          </a:ln>
        </p:spPr>
        <p:txBody>
          <a:bodyPr wrap="square" rtlCol="0">
            <a:spAutoFit/>
          </a:bodyPr>
          <a:lstStyle/>
          <a:p>
            <a:pPr marL="342900" indent="-342900">
              <a:buFont typeface="Arial" pitchFamily="34" charset="0"/>
              <a:buChar char="•"/>
            </a:pPr>
            <a:r>
              <a:rPr lang="en-US" sz="1700" dirty="0" smtClean="0"/>
              <a:t>Explanatory memorandum</a:t>
            </a:r>
            <a:endParaRPr lang="en-GB" sz="1700" dirty="0"/>
          </a:p>
        </p:txBody>
      </p:sp>
      <p:sp>
        <p:nvSpPr>
          <p:cNvPr id="13" name="Right Brace 12"/>
          <p:cNvSpPr/>
          <p:nvPr/>
        </p:nvSpPr>
        <p:spPr bwMode="auto">
          <a:xfrm>
            <a:off x="7190591" y="4863936"/>
            <a:ext cx="288032" cy="461665"/>
          </a:xfrm>
          <a:prstGeom prst="rightBrace">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4" name="TextBox 13"/>
          <p:cNvSpPr txBox="1"/>
          <p:nvPr/>
        </p:nvSpPr>
        <p:spPr>
          <a:xfrm>
            <a:off x="7478623" y="4663882"/>
            <a:ext cx="1567913" cy="861774"/>
          </a:xfrm>
          <a:prstGeom prst="rect">
            <a:avLst/>
          </a:prstGeom>
          <a:noFill/>
        </p:spPr>
        <p:txBody>
          <a:bodyPr wrap="square" rtlCol="0">
            <a:spAutoFit/>
          </a:bodyPr>
          <a:lstStyle/>
          <a:p>
            <a:r>
              <a:rPr lang="en-US" sz="1800" dirty="0" smtClean="0"/>
              <a:t>Falls away </a:t>
            </a:r>
            <a:r>
              <a:rPr lang="en-US" sz="1600" dirty="0" smtClean="0"/>
              <a:t>(but remains on NT website)</a:t>
            </a:r>
            <a:endParaRPr lang="en-GB" sz="1600" dirty="0"/>
          </a:p>
        </p:txBody>
      </p:sp>
    </p:spTree>
    <p:extLst>
      <p:ext uri="{BB962C8B-B14F-4D97-AF65-F5344CB8AC3E}">
        <p14:creationId xmlns:p14="http://schemas.microsoft.com/office/powerpoint/2010/main" xmlns="" val="3861674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Blank Presentatio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5122</TotalTime>
  <Words>5602</Words>
  <Application>Microsoft Office PowerPoint</Application>
  <PresentationFormat>On-screen Show (4:3)</PresentationFormat>
  <Paragraphs>499</Paragraphs>
  <Slides>45</Slides>
  <Notes>8</Notes>
  <HiddenSlides>0</HiddenSlides>
  <MMClips>0</MMClips>
  <ScaleCrop>false</ScaleCrop>
  <HeadingPairs>
    <vt:vector size="4" baseType="variant">
      <vt:variant>
        <vt:lpstr>Theme</vt:lpstr>
      </vt:variant>
      <vt:variant>
        <vt:i4>9</vt:i4>
      </vt:variant>
      <vt:variant>
        <vt:lpstr>Slide Titles</vt:lpstr>
      </vt:variant>
      <vt:variant>
        <vt:i4>45</vt:i4>
      </vt:variant>
    </vt:vector>
  </HeadingPairs>
  <TitlesOfParts>
    <vt:vector size="54" baseType="lpstr">
      <vt:lpstr>Blank Presentation</vt:lpstr>
      <vt:lpstr>1_Blank Presentation</vt:lpstr>
      <vt:lpstr>2_Blank Presentation</vt:lpstr>
      <vt:lpstr>3_Blank Presentation</vt:lpstr>
      <vt:lpstr>5_Blank Presentation</vt:lpstr>
      <vt:lpstr>6_Blank Presentation</vt:lpstr>
      <vt:lpstr>4_Blank Presentation</vt:lpstr>
      <vt:lpstr>7_Blank Presentation</vt:lpstr>
      <vt:lpstr>12_Blank Presentation</vt:lpstr>
      <vt:lpstr> 2016 Division of Revenue Bill   Joint meeting of the Standing and Select Committees on Appropriations  </vt:lpstr>
      <vt:lpstr>  Outline</vt:lpstr>
      <vt:lpstr>Background</vt:lpstr>
      <vt:lpstr>2016 MTEF Division of Revenue</vt:lpstr>
      <vt:lpstr>Division of revenue for the 2016 MTEF</vt:lpstr>
      <vt:lpstr>Summary of changes to transfers to provinces and municipalities</vt:lpstr>
      <vt:lpstr>Responding to funding pressures within provincial and municipal budgets</vt:lpstr>
      <vt:lpstr>. </vt:lpstr>
      <vt:lpstr>Layout of the 2016 DORB</vt:lpstr>
      <vt:lpstr>2016 Division of revenue Bill Clauses (1 of 2)</vt:lpstr>
      <vt:lpstr>2016 Division of revenue Bill Clauses (2 of 2)</vt:lpstr>
      <vt:lpstr>. </vt:lpstr>
      <vt:lpstr>Total transfers to provinces</vt:lpstr>
      <vt:lpstr>Components and weights of Provincial Equitable Share</vt:lpstr>
      <vt:lpstr>Provincial equitable share (1 of 3)</vt:lpstr>
      <vt:lpstr>Provincial equitable share (2 of 3)</vt:lpstr>
      <vt:lpstr>Updates on components of Provincial Equitable Share</vt:lpstr>
      <vt:lpstr>Changes to provincial conditional grants in 2016 MTEF</vt:lpstr>
      <vt:lpstr>Provincial conditional grant allocations, 2016 MTEF</vt:lpstr>
      <vt:lpstr>Intervention by provinces to implement Cost Containment Measures </vt:lpstr>
      <vt:lpstr>. </vt:lpstr>
      <vt:lpstr>Impact of demarcations (1 of 2)</vt:lpstr>
      <vt:lpstr>Impact of demarcations (2 of 2)</vt:lpstr>
      <vt:lpstr>Impact of demarcations and timing of local government elections</vt:lpstr>
      <vt:lpstr>  Local government (LG) budget framework</vt:lpstr>
      <vt:lpstr>How the local government equitable share formula works</vt:lpstr>
      <vt:lpstr>Updates to the local government equitable share formula for the 2016 MTEF</vt:lpstr>
      <vt:lpstr>Changes as a result of local government infrastructure grants review</vt:lpstr>
      <vt:lpstr>Funding for sport infrastructure</vt:lpstr>
      <vt:lpstr>Changes to local government conditional grants in 2016 MTEF</vt:lpstr>
      <vt:lpstr>Local government conditional grants</vt:lpstr>
      <vt:lpstr>. </vt:lpstr>
      <vt:lpstr>Progress updates on Committee Recommendations on the 2015 DoRB (1 of 4)</vt:lpstr>
      <vt:lpstr>Progress updates on Committee Recommendations on the 2015 DoRB (2 of 4) </vt:lpstr>
      <vt:lpstr>Progress updates on Committee Recommendations on the 2015 DoRB (3 of 4)</vt:lpstr>
      <vt:lpstr>Progress updates on Committee Recommendations on the 2015 DoRB (4 of 4)</vt:lpstr>
      <vt:lpstr>Summary of Responses to DoR-related Recommendations: 2015 MTBPS and DoRAB </vt:lpstr>
      <vt:lpstr>Summary of Responses to DoR-related Recommendations: 2015 MTBPS and DoRAB </vt:lpstr>
      <vt:lpstr>Summary of Responses to DoR-related Recommendations: 2015 MTBPS and DoRAB </vt:lpstr>
      <vt:lpstr>Summary of Responses to DoR-related Recommendations: 2015 MTBPS and DoRAB </vt:lpstr>
      <vt:lpstr>. </vt:lpstr>
      <vt:lpstr>Background</vt:lpstr>
      <vt:lpstr>Summary of recommendations and responses (1 of 2)</vt:lpstr>
      <vt:lpstr>Summary of recommendations and responses (2 of 2)</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Division of Revenue Bill   Joint meeting of the Standing and Select Committees on Appropriations</dc:title>
  <dc:creator>Dumebi Ubogu</dc:creator>
  <cp:lastModifiedBy>PUMZA</cp:lastModifiedBy>
  <cp:revision>253</cp:revision>
  <cp:lastPrinted>2016-02-26T06:27:45Z</cp:lastPrinted>
  <dcterms:created xsi:type="dcterms:W3CDTF">2015-02-18T13:11:35Z</dcterms:created>
  <dcterms:modified xsi:type="dcterms:W3CDTF">2016-02-26T11:35:51Z</dcterms:modified>
</cp:coreProperties>
</file>