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handoutMasterIdLst>
    <p:handoutMasterId r:id="rId23"/>
  </p:handoutMasterIdLst>
  <p:sldIdLst>
    <p:sldId id="418" r:id="rId3"/>
    <p:sldId id="413" r:id="rId4"/>
    <p:sldId id="421" r:id="rId5"/>
    <p:sldId id="423" r:id="rId6"/>
    <p:sldId id="415" r:id="rId7"/>
    <p:sldId id="414" r:id="rId8"/>
    <p:sldId id="424" r:id="rId9"/>
    <p:sldId id="416" r:id="rId10"/>
    <p:sldId id="425" r:id="rId11"/>
    <p:sldId id="434" r:id="rId12"/>
    <p:sldId id="426" r:id="rId13"/>
    <p:sldId id="431" r:id="rId14"/>
    <p:sldId id="427" r:id="rId15"/>
    <p:sldId id="432" r:id="rId16"/>
    <p:sldId id="428" r:id="rId17"/>
    <p:sldId id="433" r:id="rId18"/>
    <p:sldId id="429" r:id="rId19"/>
    <p:sldId id="430" r:id="rId20"/>
    <p:sldId id="299"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4A06C68A-ECF7-47BE-8260-22711E747C89}">
          <p14:sldIdLst>
            <p14:sldId id="418"/>
            <p14:sldId id="413"/>
            <p14:sldId id="421"/>
            <p14:sldId id="423"/>
            <p14:sldId id="415"/>
            <p14:sldId id="414"/>
            <p14:sldId id="424"/>
            <p14:sldId id="416"/>
            <p14:sldId id="425"/>
            <p14:sldId id="434"/>
            <p14:sldId id="426"/>
            <p14:sldId id="431"/>
            <p14:sldId id="427"/>
            <p14:sldId id="432"/>
            <p14:sldId id="428"/>
            <p14:sldId id="433"/>
            <p14:sldId id="429"/>
            <p14:sldId id="430"/>
            <p14:sldId id="29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03" autoAdjust="0"/>
    <p:restoredTop sz="94660"/>
  </p:normalViewPr>
  <p:slideViewPr>
    <p:cSldViewPr>
      <p:cViewPr varScale="1">
        <p:scale>
          <a:sx n="110" d="100"/>
          <a:sy n="110" d="100"/>
        </p:scale>
        <p:origin x="-169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6" y="0"/>
            <a:ext cx="2945659" cy="496332"/>
          </a:xfrm>
          <a:prstGeom prst="rect">
            <a:avLst/>
          </a:prstGeom>
        </p:spPr>
        <p:txBody>
          <a:bodyPr vert="horz" lIns="91440" tIns="45720" rIns="91440" bIns="45720" rtlCol="0"/>
          <a:lstStyle>
            <a:lvl1pPr algn="r">
              <a:defRPr sz="1200"/>
            </a:lvl1pPr>
          </a:lstStyle>
          <a:p>
            <a:fld id="{DDABFB02-BABE-40C6-973F-A6FCD770DE74}" type="datetimeFigureOut">
              <a:rPr lang="en-ZA" smtClean="0"/>
              <a:pPr/>
              <a:t>2016/02/26</a:t>
            </a:fld>
            <a:endParaRPr lang="en-ZA" dirty="0"/>
          </a:p>
        </p:txBody>
      </p:sp>
      <p:sp>
        <p:nvSpPr>
          <p:cNvPr id="4" name="Footer Placehold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6" y="9428583"/>
            <a:ext cx="2945659" cy="496332"/>
          </a:xfrm>
          <a:prstGeom prst="rect">
            <a:avLst/>
          </a:prstGeom>
        </p:spPr>
        <p:txBody>
          <a:bodyPr vert="horz" lIns="91440" tIns="45720" rIns="91440" bIns="45720" rtlCol="0" anchor="b"/>
          <a:lstStyle>
            <a:lvl1pPr algn="r">
              <a:defRPr sz="1200"/>
            </a:lvl1pPr>
          </a:lstStyle>
          <a:p>
            <a:fld id="{2C2DA808-CEC0-4E5A-90BC-7A715475E561}" type="slidenum">
              <a:rPr lang="en-ZA" smtClean="0"/>
              <a:pPr/>
              <a:t>‹#›</a:t>
            </a:fld>
            <a:endParaRPr lang="en-ZA" dirty="0"/>
          </a:p>
        </p:txBody>
      </p:sp>
    </p:spTree>
    <p:extLst>
      <p:ext uri="{BB962C8B-B14F-4D97-AF65-F5344CB8AC3E}">
        <p14:creationId xmlns:p14="http://schemas.microsoft.com/office/powerpoint/2010/main" xmlns=""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6" y="0"/>
            <a:ext cx="2945659" cy="496332"/>
          </a:xfrm>
          <a:prstGeom prst="rect">
            <a:avLst/>
          </a:prstGeom>
        </p:spPr>
        <p:txBody>
          <a:bodyPr vert="horz" lIns="91440" tIns="45720" rIns="91440" bIns="45720" rtlCol="0"/>
          <a:lstStyle>
            <a:lvl1pPr algn="r">
              <a:defRPr sz="1200"/>
            </a:lvl1pPr>
          </a:lstStyle>
          <a:p>
            <a:fld id="{8FD1F4CF-9162-42C9-96F2-47DAB2DBAB68}" type="datetimeFigureOut">
              <a:rPr lang="en-ZA" smtClean="0"/>
              <a:pPr/>
              <a:t>2016/02/26</a:t>
            </a:fld>
            <a:endParaRPr lang="en-ZA" dirty="0"/>
          </a:p>
        </p:txBody>
      </p:sp>
      <p:sp>
        <p:nvSpPr>
          <p:cNvPr id="4" name="Slide Image Placeholder 3"/>
          <p:cNvSpPr>
            <a:spLocks noGrp="1" noRot="1" noChangeAspect="1"/>
          </p:cNvSpPr>
          <p:nvPr>
            <p:ph type="sldImg" idx="2"/>
          </p:nvPr>
        </p:nvSpPr>
        <p:spPr>
          <a:xfrm>
            <a:off x="917575" y="742950"/>
            <a:ext cx="4962525" cy="3722688"/>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6" y="9428583"/>
            <a:ext cx="2945659" cy="496332"/>
          </a:xfrm>
          <a:prstGeom prst="rect">
            <a:avLst/>
          </a:prstGeom>
        </p:spPr>
        <p:txBody>
          <a:bodyPr vert="horz" lIns="91440" tIns="45720" rIns="91440" bIns="45720" rtlCol="0" anchor="b"/>
          <a:lstStyle>
            <a:lvl1pPr algn="r">
              <a:defRPr sz="1200"/>
            </a:lvl1pPr>
          </a:lstStyle>
          <a:p>
            <a:fld id="{00B0B14A-3DA4-4294-B78D-FE62D9387E6A}" type="slidenum">
              <a:rPr lang="en-ZA" smtClean="0"/>
              <a:pPr/>
              <a:t>‹#›</a:t>
            </a:fld>
            <a:endParaRPr lang="en-ZA" dirty="0"/>
          </a:p>
        </p:txBody>
      </p:sp>
    </p:spTree>
    <p:extLst>
      <p:ext uri="{BB962C8B-B14F-4D97-AF65-F5344CB8AC3E}">
        <p14:creationId xmlns:p14="http://schemas.microsoft.com/office/powerpoint/2010/main" xmlns=""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A196693-E4BD-4FD3-9FF3-BB6B6C64541F}" type="datetime1">
              <a:rPr lang="en-US" smtClean="0"/>
              <a:pPr>
                <a:defRPr/>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00740C-6C01-4018-A5CF-B75C7655A4D5}" type="slidenum">
              <a:rPr lang="en-US"/>
              <a:pPr>
                <a:defRPr/>
              </a:pPr>
              <a:t>‹#›</a:t>
            </a:fld>
            <a:endParaRPr lang="en-US" dirty="0"/>
          </a:p>
        </p:txBody>
      </p:sp>
    </p:spTree>
    <p:extLst>
      <p:ext uri="{BB962C8B-B14F-4D97-AF65-F5344CB8AC3E}">
        <p14:creationId xmlns:p14="http://schemas.microsoft.com/office/powerpoint/2010/main" xmlns="" val="238775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4298DA-49AD-49F9-AD08-DBBC5EEF0252}" type="datetime1">
              <a:rPr lang="en-US" smtClean="0"/>
              <a:pPr>
                <a:defRPr/>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CD5E8-4CF9-40FA-9D71-61A21CF874F9}" type="slidenum">
              <a:rPr lang="en-US"/>
              <a:pPr>
                <a:defRPr/>
              </a:pPr>
              <a:t>‹#›</a:t>
            </a:fld>
            <a:endParaRPr lang="en-US" dirty="0"/>
          </a:p>
        </p:txBody>
      </p:sp>
    </p:spTree>
    <p:extLst>
      <p:ext uri="{BB962C8B-B14F-4D97-AF65-F5344CB8AC3E}">
        <p14:creationId xmlns:p14="http://schemas.microsoft.com/office/powerpoint/2010/main" xmlns="" val="41318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C89D2B-3F18-4C42-9B1C-079EC208418C}" type="datetime1">
              <a:rPr lang="en-US" smtClean="0"/>
              <a:pPr>
                <a:defRPr/>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3A8A88-0AE8-4247-9912-6B6AE6BE9F74}" type="slidenum">
              <a:rPr lang="en-US"/>
              <a:pPr>
                <a:defRPr/>
              </a:pPr>
              <a:t>‹#›</a:t>
            </a:fld>
            <a:endParaRPr lang="en-US" dirty="0"/>
          </a:p>
        </p:txBody>
      </p:sp>
    </p:spTree>
    <p:extLst>
      <p:ext uri="{BB962C8B-B14F-4D97-AF65-F5344CB8AC3E}">
        <p14:creationId xmlns:p14="http://schemas.microsoft.com/office/powerpoint/2010/main" xmlns="" val="197204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D3BC4DD-EE51-4B11-982A-09ABE0C91F72}" type="datetime1">
              <a:rPr lang="en-US"/>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5447536-22AF-4143-81F6-C1A8AFE5AC92}" type="slidenum">
              <a:rPr lang="en-US"/>
              <a:pPr/>
              <a:t>‹#›</a:t>
            </a:fld>
            <a:endParaRPr lang="en-US" dirty="0"/>
          </a:p>
        </p:txBody>
      </p:sp>
    </p:spTree>
    <p:extLst>
      <p:ext uri="{BB962C8B-B14F-4D97-AF65-F5344CB8AC3E}">
        <p14:creationId xmlns:p14="http://schemas.microsoft.com/office/powerpoint/2010/main" xmlns="" val="3089119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BA2EF255-18C9-4345-BE9D-97A9AAD6E8F7}" type="datetime1">
              <a:rPr lang="en-US"/>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6CA8298-9D91-4CF9-AB6A-504DBB769D5D}" type="slidenum">
              <a:rPr lang="en-US"/>
              <a:pPr/>
              <a:t>‹#›</a:t>
            </a:fld>
            <a:endParaRPr lang="en-US" dirty="0"/>
          </a:p>
        </p:txBody>
      </p:sp>
    </p:spTree>
    <p:extLst>
      <p:ext uri="{BB962C8B-B14F-4D97-AF65-F5344CB8AC3E}">
        <p14:creationId xmlns:p14="http://schemas.microsoft.com/office/powerpoint/2010/main" xmlns="" val="2480431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BADCF618-9140-4188-95D9-7DCA61A09C65}" type="datetime1">
              <a:rPr lang="en-US"/>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88F8AA9-DFB0-4371-BB00-DC18305C6D98}" type="slidenum">
              <a:rPr lang="en-US"/>
              <a:pPr/>
              <a:t>‹#›</a:t>
            </a:fld>
            <a:endParaRPr lang="en-US" dirty="0"/>
          </a:p>
        </p:txBody>
      </p:sp>
    </p:spTree>
    <p:extLst>
      <p:ext uri="{BB962C8B-B14F-4D97-AF65-F5344CB8AC3E}">
        <p14:creationId xmlns:p14="http://schemas.microsoft.com/office/powerpoint/2010/main" xmlns="" val="437382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4AE3B176-8929-45BE-8FAB-1DE1E9B69816}" type="datetime1">
              <a:rPr lang="en-US"/>
              <a:pPr/>
              <a:t>2/26/2016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B7FF367F-689C-4869-A227-B32F27F13C4D}" type="slidenum">
              <a:rPr lang="en-US"/>
              <a:pPr/>
              <a:t>‹#›</a:t>
            </a:fld>
            <a:endParaRPr lang="en-US" dirty="0"/>
          </a:p>
        </p:txBody>
      </p:sp>
    </p:spTree>
    <p:extLst>
      <p:ext uri="{BB962C8B-B14F-4D97-AF65-F5344CB8AC3E}">
        <p14:creationId xmlns:p14="http://schemas.microsoft.com/office/powerpoint/2010/main" xmlns="" val="2392056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FF28A0EF-5B52-4EC5-A22D-7B640BCED1CE}" type="datetime1">
              <a:rPr lang="en-US"/>
              <a:pPr/>
              <a:t>2/26/2016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E9BD2271-0387-4FF9-90FA-A25D3002F9D7}" type="slidenum">
              <a:rPr lang="en-US"/>
              <a:pPr/>
              <a:t>‹#›</a:t>
            </a:fld>
            <a:endParaRPr lang="en-US" dirty="0"/>
          </a:p>
        </p:txBody>
      </p:sp>
    </p:spTree>
    <p:extLst>
      <p:ext uri="{BB962C8B-B14F-4D97-AF65-F5344CB8AC3E}">
        <p14:creationId xmlns:p14="http://schemas.microsoft.com/office/powerpoint/2010/main" xmlns="" val="817884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7E9A70B-CB3F-495F-B904-4B866FD2B5EC}" type="datetime1">
              <a:rPr lang="en-US"/>
              <a:pPr/>
              <a:t>2/26/2016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F36DE7E9-D672-4467-B7E1-F53554DDBA46}" type="slidenum">
              <a:rPr lang="en-US"/>
              <a:pPr/>
              <a:t>‹#›</a:t>
            </a:fld>
            <a:endParaRPr lang="en-US" dirty="0"/>
          </a:p>
        </p:txBody>
      </p:sp>
    </p:spTree>
    <p:extLst>
      <p:ext uri="{BB962C8B-B14F-4D97-AF65-F5344CB8AC3E}">
        <p14:creationId xmlns:p14="http://schemas.microsoft.com/office/powerpoint/2010/main" xmlns="" val="3675776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E5BCD0D-2F08-4773-9136-19DD3DB1531B}" type="datetime1">
              <a:rPr lang="en-US"/>
              <a:pPr/>
              <a:t>2/26/2016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CDE42A9-6B77-4B39-81F0-B2DF67EB7C58}" type="slidenum">
              <a:rPr lang="en-US"/>
              <a:pPr/>
              <a:t>‹#›</a:t>
            </a:fld>
            <a:endParaRPr lang="en-US" dirty="0"/>
          </a:p>
        </p:txBody>
      </p:sp>
    </p:spTree>
    <p:extLst>
      <p:ext uri="{BB962C8B-B14F-4D97-AF65-F5344CB8AC3E}">
        <p14:creationId xmlns:p14="http://schemas.microsoft.com/office/powerpoint/2010/main" xmlns="" val="1458868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E3AC85F-1797-491F-A298-DD65B72A9C60}" type="datetime1">
              <a:rPr lang="en-US"/>
              <a:pPr/>
              <a:t>2/26/2016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5654062-A2B4-4338-9426-6948011D0162}" type="slidenum">
              <a:rPr lang="en-US"/>
              <a:pPr/>
              <a:t>‹#›</a:t>
            </a:fld>
            <a:endParaRPr lang="en-US" dirty="0"/>
          </a:p>
        </p:txBody>
      </p:sp>
    </p:spTree>
    <p:extLst>
      <p:ext uri="{BB962C8B-B14F-4D97-AF65-F5344CB8AC3E}">
        <p14:creationId xmlns:p14="http://schemas.microsoft.com/office/powerpoint/2010/main" xmlns="" val="31383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1CE0E2-59D5-419F-8564-9A47C39379C2}" type="datetime1">
              <a:rPr lang="en-US" smtClean="0"/>
              <a:pPr>
                <a:defRPr/>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6AF1B2-E7A4-446A-84DC-90AA83BA6A19}" type="slidenum">
              <a:rPr lang="en-US"/>
              <a:pPr>
                <a:defRPr/>
              </a:pPr>
              <a:t>‹#›</a:t>
            </a:fld>
            <a:endParaRPr lang="en-US" dirty="0"/>
          </a:p>
        </p:txBody>
      </p:sp>
    </p:spTree>
    <p:extLst>
      <p:ext uri="{BB962C8B-B14F-4D97-AF65-F5344CB8AC3E}">
        <p14:creationId xmlns:p14="http://schemas.microsoft.com/office/powerpoint/2010/main" xmlns="" val="2793068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0317FA0-CCD6-4E55-B68F-2CF7D75E1340}" type="datetime1">
              <a:rPr lang="en-US"/>
              <a:pPr/>
              <a:t>2/26/2016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2B750AA2-1139-4C4B-AE40-D9E7A6E10B37}" type="slidenum">
              <a:rPr lang="en-US"/>
              <a:pPr/>
              <a:t>‹#›</a:t>
            </a:fld>
            <a:endParaRPr lang="en-US" dirty="0"/>
          </a:p>
        </p:txBody>
      </p:sp>
    </p:spTree>
    <p:extLst>
      <p:ext uri="{BB962C8B-B14F-4D97-AF65-F5344CB8AC3E}">
        <p14:creationId xmlns:p14="http://schemas.microsoft.com/office/powerpoint/2010/main" xmlns="" val="41886445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06B31AA-7593-4B37-ABDE-6E94EBDC2053}" type="datetime1">
              <a:rPr lang="en-US"/>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B132E539-4C1F-4D8A-8F09-0C18F5ABABF1}" type="slidenum">
              <a:rPr lang="en-US"/>
              <a:pPr/>
              <a:t>‹#›</a:t>
            </a:fld>
            <a:endParaRPr lang="en-US" dirty="0"/>
          </a:p>
        </p:txBody>
      </p:sp>
    </p:spTree>
    <p:extLst>
      <p:ext uri="{BB962C8B-B14F-4D97-AF65-F5344CB8AC3E}">
        <p14:creationId xmlns:p14="http://schemas.microsoft.com/office/powerpoint/2010/main" xmlns="" val="722497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DCA20C2B-4386-4809-8311-AED7CEAF0102}" type="datetime1">
              <a:rPr lang="en-US"/>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129B2D1-C12C-470D-A867-9861C0A5562F}" type="slidenum">
              <a:rPr lang="en-US"/>
              <a:pPr/>
              <a:t>‹#›</a:t>
            </a:fld>
            <a:endParaRPr lang="en-US" dirty="0"/>
          </a:p>
        </p:txBody>
      </p:sp>
    </p:spTree>
    <p:extLst>
      <p:ext uri="{BB962C8B-B14F-4D97-AF65-F5344CB8AC3E}">
        <p14:creationId xmlns:p14="http://schemas.microsoft.com/office/powerpoint/2010/main" xmlns="" val="3094001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F7ABB63-DD71-49D1-8B7F-E36AA90E061A}" type="datetime1">
              <a:rPr lang="en-US" smtClean="0"/>
              <a:pPr>
                <a:defRPr/>
              </a:pPr>
              <a:t>2/26/2016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08C020-5014-4A95-938F-D43DD3BD30E1}" type="slidenum">
              <a:rPr lang="en-US"/>
              <a:pPr>
                <a:defRPr/>
              </a:pPr>
              <a:t>‹#›</a:t>
            </a:fld>
            <a:endParaRPr lang="en-US" dirty="0"/>
          </a:p>
        </p:txBody>
      </p:sp>
    </p:spTree>
    <p:extLst>
      <p:ext uri="{BB962C8B-B14F-4D97-AF65-F5344CB8AC3E}">
        <p14:creationId xmlns:p14="http://schemas.microsoft.com/office/powerpoint/2010/main" xmlns="" val="104778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2D28AE-7BF2-44C9-A4B9-0D44D7CFF19B}" type="datetime1">
              <a:rPr lang="en-US" smtClean="0"/>
              <a:pPr>
                <a:defRPr/>
              </a:pPr>
              <a:t>2/26/2016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A7A15-FAE7-49E2-908D-FB5D78A7FA53}" type="slidenum">
              <a:rPr lang="en-US"/>
              <a:pPr>
                <a:defRPr/>
              </a:pPr>
              <a:t>‹#›</a:t>
            </a:fld>
            <a:endParaRPr lang="en-US" dirty="0"/>
          </a:p>
        </p:txBody>
      </p:sp>
    </p:spTree>
    <p:extLst>
      <p:ext uri="{BB962C8B-B14F-4D97-AF65-F5344CB8AC3E}">
        <p14:creationId xmlns:p14="http://schemas.microsoft.com/office/powerpoint/2010/main" xmlns="" val="32723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71431C-B756-4297-BFE7-0D8673CD67C5}" type="datetime1">
              <a:rPr lang="en-US" smtClean="0"/>
              <a:pPr>
                <a:defRPr/>
              </a:pPr>
              <a:t>2/26/2016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4D4705D-D417-401A-894A-DAACC86796FE}" type="slidenum">
              <a:rPr lang="en-US"/>
              <a:pPr>
                <a:defRPr/>
              </a:pPr>
              <a:t>‹#›</a:t>
            </a:fld>
            <a:endParaRPr lang="en-US" dirty="0"/>
          </a:p>
        </p:txBody>
      </p:sp>
    </p:spTree>
    <p:extLst>
      <p:ext uri="{BB962C8B-B14F-4D97-AF65-F5344CB8AC3E}">
        <p14:creationId xmlns:p14="http://schemas.microsoft.com/office/powerpoint/2010/main" xmlns="" val="33596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1EC330-C1D3-4855-B4DF-98A0EAF745AC}" type="datetime1">
              <a:rPr lang="en-US" smtClean="0"/>
              <a:pPr>
                <a:defRPr/>
              </a:pPr>
              <a:t>2/26/2016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EE383F-EC86-405A-B485-FE7E7178F53F}" type="slidenum">
              <a:rPr lang="en-US"/>
              <a:pPr>
                <a:defRPr/>
              </a:pPr>
              <a:t>‹#›</a:t>
            </a:fld>
            <a:endParaRPr lang="en-US" dirty="0"/>
          </a:p>
        </p:txBody>
      </p:sp>
    </p:spTree>
    <p:extLst>
      <p:ext uri="{BB962C8B-B14F-4D97-AF65-F5344CB8AC3E}">
        <p14:creationId xmlns:p14="http://schemas.microsoft.com/office/powerpoint/2010/main" xmlns="" val="255817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A97C55-B3A8-4EA6-8059-BB4CF5D1BDD8}" type="datetime1">
              <a:rPr lang="en-US" smtClean="0"/>
              <a:pPr>
                <a:defRPr/>
              </a:pPr>
              <a:t>2/26/2016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1A11813-0B29-44F7-BF30-6CAF80A3F5F0}" type="slidenum">
              <a:rPr lang="en-US"/>
              <a:pPr>
                <a:defRPr/>
              </a:pPr>
              <a:t>‹#›</a:t>
            </a:fld>
            <a:endParaRPr lang="en-US" dirty="0"/>
          </a:p>
        </p:txBody>
      </p:sp>
    </p:spTree>
    <p:extLst>
      <p:ext uri="{BB962C8B-B14F-4D97-AF65-F5344CB8AC3E}">
        <p14:creationId xmlns:p14="http://schemas.microsoft.com/office/powerpoint/2010/main" xmlns="" val="29525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939A72-1F38-40E3-8383-5C5A053600BE}" type="datetime1">
              <a:rPr lang="en-US" smtClean="0"/>
              <a:pPr>
                <a:defRPr/>
              </a:pPr>
              <a:t>2/26/2016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6C1343-9C7F-4B45-87B8-7011318DC00A}" type="slidenum">
              <a:rPr lang="en-US"/>
              <a:pPr>
                <a:defRPr/>
              </a:pPr>
              <a:t>‹#›</a:t>
            </a:fld>
            <a:endParaRPr lang="en-US" dirty="0"/>
          </a:p>
        </p:txBody>
      </p:sp>
    </p:spTree>
    <p:extLst>
      <p:ext uri="{BB962C8B-B14F-4D97-AF65-F5344CB8AC3E}">
        <p14:creationId xmlns:p14="http://schemas.microsoft.com/office/powerpoint/2010/main" xmlns="" val="21210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D03915-1AE2-4678-A0C4-E15DF60DCA5E}" type="datetime1">
              <a:rPr lang="en-US" smtClean="0"/>
              <a:pPr>
                <a:defRPr/>
              </a:pPr>
              <a:t>2/26/2016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8CBD58-72F8-47A2-BBA2-F334F95CAAF4}" type="slidenum">
              <a:rPr lang="en-US"/>
              <a:pPr>
                <a:defRPr/>
              </a:pPr>
              <a:t>‹#›</a:t>
            </a:fld>
            <a:endParaRPr lang="en-US" dirty="0"/>
          </a:p>
        </p:txBody>
      </p:sp>
    </p:spTree>
    <p:extLst>
      <p:ext uri="{BB962C8B-B14F-4D97-AF65-F5344CB8AC3E}">
        <p14:creationId xmlns:p14="http://schemas.microsoft.com/office/powerpoint/2010/main" xmlns="" val="319044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defRPr>
            </a:lvl1pPr>
          </a:lstStyle>
          <a:p>
            <a:pPr defTabSz="457200" fontAlgn="base">
              <a:spcBef>
                <a:spcPct val="0"/>
              </a:spcBef>
              <a:spcAft>
                <a:spcPct val="0"/>
              </a:spcAft>
              <a:defRPr/>
            </a:pPr>
            <a:fld id="{E4508107-1F65-4E06-BA80-642B701AA3AF}" type="datetime1">
              <a:rPr lang="en-US" smtClean="0"/>
              <a:pPr defTabSz="457200" fontAlgn="base">
                <a:spcBef>
                  <a:spcPct val="0"/>
                </a:spcBef>
                <a:spcAft>
                  <a:spcPct val="0"/>
                </a:spcAft>
                <a:defRPr/>
              </a:pPr>
              <a:t>2/26/2016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defRPr>
            </a:lvl1pPr>
          </a:lstStyle>
          <a:p>
            <a:pPr defTabSz="457200" fontAlgn="base">
              <a:spcBef>
                <a:spcPct val="0"/>
              </a:spcBef>
              <a:spcAft>
                <a:spcPct val="0"/>
              </a:spcAft>
              <a:defRPr/>
            </a:pPr>
            <a:fld id="{2FF7B5DB-245E-4E0D-9231-0995256D0CAC}"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xmlns="" val="575731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mj-cs"/>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11" charset="0"/>
              </a:defRPr>
            </a:lvl1pPr>
          </a:lstStyle>
          <a:p>
            <a:pPr defTabSz="457200" fontAlgn="base">
              <a:spcBef>
                <a:spcPct val="0"/>
              </a:spcBef>
              <a:spcAft>
                <a:spcPct val="0"/>
              </a:spcAft>
            </a:pPr>
            <a:fld id="{66EB0342-8D58-4604-ADF2-47040EDC186D}" type="datetime1">
              <a:rPr lang="en-US" smtClean="0">
                <a:ea typeface="ＭＳ Ｐゴシック" pitchFamily="-111" charset="-128"/>
              </a:rPr>
              <a:pPr defTabSz="457200" fontAlgn="base">
                <a:spcBef>
                  <a:spcPct val="0"/>
                </a:spcBef>
                <a:spcAft>
                  <a:spcPct val="0"/>
                </a:spcAft>
              </a:pPr>
              <a:t>2/26/2016</a:t>
            </a:fld>
            <a:endParaRPr lang="en-US" dirty="0" smtClean="0">
              <a:ea typeface="ＭＳ Ｐゴシック" pitchFamily="-111"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1" charset="0"/>
                <a:cs typeface="ＭＳ Ｐゴシック" pitchFamily="-111" charset="-128"/>
              </a:defRPr>
            </a:lvl1pPr>
          </a:lstStyle>
          <a:p>
            <a:pPr defTabSz="457200" fontAlgn="base">
              <a:spcBef>
                <a:spcPct val="0"/>
              </a:spcBef>
              <a:spcAft>
                <a:spcPct val="0"/>
              </a:spcAft>
              <a:defRPr/>
            </a:pPr>
            <a:endParaRPr lang="en-US" dirty="0">
              <a:ea typeface="ＭＳ Ｐゴシック" pitchFamily="-111"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1" charset="0"/>
              </a:defRPr>
            </a:lvl1pPr>
          </a:lstStyle>
          <a:p>
            <a:pPr defTabSz="457200" fontAlgn="base">
              <a:spcBef>
                <a:spcPct val="0"/>
              </a:spcBef>
              <a:spcAft>
                <a:spcPct val="0"/>
              </a:spcAft>
            </a:pPr>
            <a:fld id="{C7539224-21BC-4D61-B8DA-45C9DA586EF4}" type="slidenum">
              <a:rPr lang="en-US" smtClean="0">
                <a:ea typeface="ＭＳ Ｐゴシック" pitchFamily="-111" charset="-128"/>
              </a:rPr>
              <a:pPr defTabSz="457200" fontAlgn="base">
                <a:spcBef>
                  <a:spcPct val="0"/>
                </a:spcBef>
                <a:spcAft>
                  <a:spcPct val="0"/>
                </a:spcAft>
              </a:pPr>
              <a:t>‹#›</a:t>
            </a:fld>
            <a:endParaRPr lang="en-US" dirty="0" smtClean="0">
              <a:ea typeface="ＭＳ Ｐゴシック" pitchFamily="-111" charset="-128"/>
            </a:endParaRPr>
          </a:p>
        </p:txBody>
      </p:sp>
    </p:spTree>
    <p:extLst>
      <p:ext uri="{BB962C8B-B14F-4D97-AF65-F5344CB8AC3E}">
        <p14:creationId xmlns:p14="http://schemas.microsoft.com/office/powerpoint/2010/main" xmlns="" val="24272413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New_Powerpoint presentation-01.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437" y="-36896"/>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Title 16"/>
          <p:cNvSpPr txBox="1">
            <a:spLocks/>
          </p:cNvSpPr>
          <p:nvPr/>
        </p:nvSpPr>
        <p:spPr bwMode="auto">
          <a:xfrm>
            <a:off x="755576" y="188640"/>
            <a:ext cx="8208911" cy="20882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fontAlgn="base">
              <a:spcBef>
                <a:spcPct val="0"/>
              </a:spcBef>
              <a:spcAft>
                <a:spcPct val="0"/>
              </a:spcAft>
            </a:pPr>
            <a:endParaRPr lang="en-US" sz="3600" b="1" dirty="0" smtClean="0">
              <a:solidFill>
                <a:srgbClr val="663300"/>
              </a:solidFill>
              <a:latin typeface="Arial Black" pitchFamily="34" charset="0"/>
            </a:endParaRPr>
          </a:p>
          <a:p>
            <a:pPr algn="ctr" fontAlgn="base">
              <a:spcBef>
                <a:spcPct val="0"/>
              </a:spcBef>
              <a:spcAft>
                <a:spcPct val="0"/>
              </a:spcAft>
            </a:pPr>
            <a:r>
              <a:rPr lang="en-US" sz="3600" b="1" dirty="0" smtClean="0">
                <a:solidFill>
                  <a:srgbClr val="663300"/>
                </a:solidFill>
                <a:latin typeface="Arial Black" pitchFamily="34" charset="0"/>
              </a:rPr>
              <a:t>Presentation to Portfolio Committee on Labour – 17 February 2016</a:t>
            </a:r>
            <a:endParaRPr lang="en-ZA" sz="3600" b="1" dirty="0">
              <a:solidFill>
                <a:srgbClr val="663300"/>
              </a:solidFill>
              <a:latin typeface="Arial Black" pitchFamily="34" charset="0"/>
            </a:endParaRPr>
          </a:p>
        </p:txBody>
      </p:sp>
    </p:spTree>
    <p:extLst>
      <p:ext uri="{BB962C8B-B14F-4D97-AF65-F5344CB8AC3E}">
        <p14:creationId xmlns:p14="http://schemas.microsoft.com/office/powerpoint/2010/main" xmlns="" val="3244854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143000"/>
          </a:xfrm>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a:xfrm>
            <a:off x="251520" y="1412776"/>
            <a:ext cx="8712968" cy="4968552"/>
          </a:xfrm>
        </p:spPr>
        <p:txBody>
          <a:bodyPr/>
          <a:lstStyle/>
          <a:p>
            <a:pPr marL="0" lvl="0" indent="0" algn="just">
              <a:buNone/>
            </a:pPr>
            <a:r>
              <a:rPr lang="en-US" sz="2400" b="1" dirty="0" smtClean="0">
                <a:solidFill>
                  <a:prstClr val="black"/>
                </a:solidFill>
              </a:rPr>
              <a:t>6. Comments </a:t>
            </a:r>
            <a:r>
              <a:rPr lang="en-US" sz="2400" b="1" dirty="0">
                <a:solidFill>
                  <a:prstClr val="black"/>
                </a:solidFill>
              </a:rPr>
              <a:t>on the </a:t>
            </a:r>
            <a:r>
              <a:rPr lang="en-US" sz="2400" b="1" dirty="0" smtClean="0">
                <a:solidFill>
                  <a:prstClr val="black"/>
                </a:solidFill>
              </a:rPr>
              <a:t>Bill 2015</a:t>
            </a:r>
            <a:endParaRPr lang="en-US" sz="2400" b="1" dirty="0">
              <a:solidFill>
                <a:prstClr val="black"/>
              </a:solidFill>
            </a:endParaRPr>
          </a:p>
          <a:p>
            <a:pPr marL="0" lvl="0" indent="0" algn="just">
              <a:buNone/>
            </a:pPr>
            <a:r>
              <a:rPr lang="en-US" sz="2400" dirty="0">
                <a:solidFill>
                  <a:prstClr val="black"/>
                </a:solidFill>
              </a:rPr>
              <a:t>The submission for four year cycle to be reviewed since it denies benefits to employees</a:t>
            </a:r>
            <a:r>
              <a:rPr lang="en-US" sz="2400" dirty="0" smtClean="0">
                <a:solidFill>
                  <a:prstClr val="black"/>
                </a:solidFill>
              </a:rPr>
              <a:t>.</a:t>
            </a:r>
          </a:p>
          <a:p>
            <a:pPr marL="0" lvl="0" indent="0" algn="just">
              <a:buNone/>
            </a:pPr>
            <a:endParaRPr lang="en-US" sz="2400" dirty="0">
              <a:solidFill>
                <a:prstClr val="black"/>
              </a:solidFill>
            </a:endParaRPr>
          </a:p>
          <a:p>
            <a:pPr marL="0" lvl="0" indent="0" algn="just">
              <a:buNone/>
            </a:pPr>
            <a:r>
              <a:rPr lang="en-US" sz="2400" b="1" dirty="0">
                <a:solidFill>
                  <a:prstClr val="black"/>
                </a:solidFill>
              </a:rPr>
              <a:t>Response </a:t>
            </a:r>
            <a:endParaRPr lang="en-US" sz="2400" b="1" dirty="0" smtClean="0">
              <a:solidFill>
                <a:prstClr val="black"/>
              </a:solidFill>
            </a:endParaRPr>
          </a:p>
          <a:p>
            <a:pPr lvl="0" algn="just"/>
            <a:r>
              <a:rPr lang="en-US" sz="2400" dirty="0"/>
              <a:t>The  four year cycle is reviewed in clause 6 (amendment to section 13) wherein a new clause is inserted allowing for payment of benefits as long as there are credits.        </a:t>
            </a:r>
            <a:endParaRPr lang="en-ZA" sz="2400" dirty="0"/>
          </a:p>
          <a:p>
            <a:endParaRPr lang="en-ZA"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10</a:t>
            </a:fld>
            <a:endParaRPr lang="en-US" dirty="0"/>
          </a:p>
        </p:txBody>
      </p:sp>
    </p:spTree>
    <p:extLst>
      <p:ext uri="{BB962C8B-B14F-4D97-AF65-F5344CB8AC3E}">
        <p14:creationId xmlns:p14="http://schemas.microsoft.com/office/powerpoint/2010/main" xmlns="" val="3887057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a:xfrm>
            <a:off x="457200" y="1340768"/>
            <a:ext cx="8229600" cy="5517232"/>
          </a:xfrm>
        </p:spPr>
        <p:txBody>
          <a:bodyPr/>
          <a:lstStyle/>
          <a:p>
            <a:pPr marL="0" indent="0" algn="just">
              <a:buNone/>
            </a:pPr>
            <a:r>
              <a:rPr lang="en-US" sz="2400" b="1" dirty="0" smtClean="0">
                <a:solidFill>
                  <a:prstClr val="black"/>
                </a:solidFill>
              </a:rPr>
              <a:t>7. </a:t>
            </a:r>
            <a:r>
              <a:rPr lang="en-US" sz="2400" b="1" dirty="0">
                <a:solidFill>
                  <a:prstClr val="black"/>
                </a:solidFill>
              </a:rPr>
              <a:t>Comments on </a:t>
            </a:r>
            <a:r>
              <a:rPr lang="en-US" sz="2400" b="1" dirty="0" smtClean="0">
                <a:solidFill>
                  <a:prstClr val="black"/>
                </a:solidFill>
              </a:rPr>
              <a:t>Bill 2015</a:t>
            </a:r>
            <a:endParaRPr lang="en-US" sz="2400" b="1" dirty="0">
              <a:solidFill>
                <a:prstClr val="black"/>
              </a:solidFill>
            </a:endParaRPr>
          </a:p>
          <a:p>
            <a:pPr marL="0" indent="0" algn="just">
              <a:buNone/>
            </a:pPr>
            <a:r>
              <a:rPr lang="en-US" sz="2400" dirty="0" smtClean="0"/>
              <a:t>Amendment to section 33 wherein the UIF  bars  payments for services offered. </a:t>
            </a:r>
          </a:p>
          <a:p>
            <a:pPr marL="0" indent="0" algn="just">
              <a:buNone/>
            </a:pPr>
            <a:endParaRPr lang="en-US" sz="2400" dirty="0" smtClean="0"/>
          </a:p>
          <a:p>
            <a:pPr marL="0" indent="0" algn="just">
              <a:buNone/>
            </a:pPr>
            <a:r>
              <a:rPr lang="en-US" sz="2400" b="1" dirty="0" smtClean="0"/>
              <a:t>Response </a:t>
            </a:r>
          </a:p>
          <a:p>
            <a:pPr algn="just"/>
            <a:r>
              <a:rPr lang="en-US" sz="2400" dirty="0"/>
              <a:t>The services offered by UIF are free and therefore no one should be charged for this services. </a:t>
            </a:r>
          </a:p>
          <a:p>
            <a:pPr algn="just"/>
            <a:r>
              <a:rPr lang="en-US" sz="2400" dirty="0" smtClean="0"/>
              <a:t>The establishment and operation of agencies offering UIF services is discouraged. The Labour Unions / federations also supported this proposal.</a:t>
            </a:r>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11</a:t>
            </a:fld>
            <a:endParaRPr lang="en-US" dirty="0"/>
          </a:p>
        </p:txBody>
      </p:sp>
    </p:spTree>
    <p:extLst>
      <p:ext uri="{BB962C8B-B14F-4D97-AF65-F5344CB8AC3E}">
        <p14:creationId xmlns:p14="http://schemas.microsoft.com/office/powerpoint/2010/main" xmlns="" val="359617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p:txBody>
          <a:bodyPr/>
          <a:lstStyle/>
          <a:p>
            <a:pPr marL="0" indent="0">
              <a:buNone/>
            </a:pPr>
            <a:r>
              <a:rPr lang="en-ZA" sz="2400" b="1" dirty="0" smtClean="0"/>
              <a:t>8. Comments on the Bill 2015</a:t>
            </a:r>
          </a:p>
          <a:p>
            <a:pPr marL="0" indent="0">
              <a:buNone/>
            </a:pPr>
            <a:r>
              <a:rPr lang="en-ZA" sz="2400" dirty="0" smtClean="0"/>
              <a:t>Domestic </a:t>
            </a:r>
            <a:r>
              <a:rPr lang="en-ZA" sz="2400" dirty="0"/>
              <a:t>workers must be paid more benefits than other workers</a:t>
            </a:r>
            <a:r>
              <a:rPr lang="en-ZA" sz="2400" dirty="0" smtClean="0"/>
              <a:t>.</a:t>
            </a:r>
          </a:p>
          <a:p>
            <a:pPr marL="0" indent="0">
              <a:buNone/>
            </a:pPr>
            <a:endParaRPr lang="en-ZA" sz="2000" dirty="0" smtClean="0"/>
          </a:p>
          <a:p>
            <a:pPr marL="0" indent="0">
              <a:buNone/>
            </a:pPr>
            <a:r>
              <a:rPr lang="en-ZA" sz="2400" b="1" dirty="0" smtClean="0"/>
              <a:t>Response on the Comments</a:t>
            </a:r>
            <a:endParaRPr lang="en-ZA" sz="2400" b="1" dirty="0"/>
          </a:p>
          <a:p>
            <a:r>
              <a:rPr lang="en-ZA" sz="2400" dirty="0"/>
              <a:t>The benefits are paid according to a sliding scale of 38% - 60% of the earnings. People earnings less are paid at the higher rate than those earnings more. </a:t>
            </a:r>
            <a:endParaRPr lang="en-ZA" sz="2400" dirty="0" smtClean="0"/>
          </a:p>
          <a:p>
            <a:pPr lvl="0"/>
            <a:r>
              <a:rPr lang="en-US" sz="2400" dirty="0"/>
              <a:t>Therefore domestic workers are also benefiting from the current dispensation. </a:t>
            </a:r>
          </a:p>
          <a:p>
            <a:pPr marL="0" indent="0">
              <a:buNone/>
            </a:pPr>
            <a:endParaRPr lang="en-ZA" sz="24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12</a:t>
            </a:fld>
            <a:endParaRPr lang="en-US" dirty="0"/>
          </a:p>
        </p:txBody>
      </p:sp>
    </p:spTree>
    <p:extLst>
      <p:ext uri="{BB962C8B-B14F-4D97-AF65-F5344CB8AC3E}">
        <p14:creationId xmlns:p14="http://schemas.microsoft.com/office/powerpoint/2010/main" xmlns="" val="3329029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p:txBody>
          <a:bodyPr/>
          <a:lstStyle/>
          <a:p>
            <a:pPr marL="0" indent="0">
              <a:buNone/>
            </a:pPr>
            <a:r>
              <a:rPr lang="en-US" sz="2400" b="1" dirty="0" smtClean="0"/>
              <a:t>9. Comments </a:t>
            </a:r>
            <a:r>
              <a:rPr lang="en-US" sz="2400" b="1" dirty="0"/>
              <a:t>on the Bill</a:t>
            </a:r>
          </a:p>
          <a:p>
            <a:pPr marL="0" indent="0">
              <a:buNone/>
            </a:pPr>
            <a:r>
              <a:rPr lang="en-US" sz="2400" dirty="0"/>
              <a:t>Request  for the inclusion of short time workers. </a:t>
            </a:r>
            <a:endParaRPr lang="en-US" sz="2400" dirty="0" smtClean="0"/>
          </a:p>
          <a:p>
            <a:pPr marL="0" indent="0">
              <a:buNone/>
            </a:pPr>
            <a:endParaRPr lang="en-US" sz="2000" dirty="0"/>
          </a:p>
          <a:p>
            <a:pPr marL="0" indent="0">
              <a:buNone/>
            </a:pPr>
            <a:r>
              <a:rPr lang="en-US" sz="2400" b="1" dirty="0"/>
              <a:t>Response </a:t>
            </a:r>
            <a:endParaRPr lang="en-US" sz="2400" b="1" dirty="0" smtClean="0"/>
          </a:p>
          <a:p>
            <a:r>
              <a:rPr lang="en-US" sz="2400" dirty="0"/>
              <a:t>This  is already included in the Bill in clause 5 (amendment of section 12)</a:t>
            </a:r>
          </a:p>
          <a:p>
            <a:endParaRPr lang="en-ZA" sz="24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13</a:t>
            </a:fld>
            <a:endParaRPr lang="en-US" dirty="0"/>
          </a:p>
        </p:txBody>
      </p:sp>
    </p:spTree>
    <p:extLst>
      <p:ext uri="{BB962C8B-B14F-4D97-AF65-F5344CB8AC3E}">
        <p14:creationId xmlns:p14="http://schemas.microsoft.com/office/powerpoint/2010/main" xmlns="" val="1832458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p:txBody>
          <a:bodyPr/>
          <a:lstStyle/>
          <a:p>
            <a:pPr marL="0" indent="0">
              <a:buNone/>
            </a:pPr>
            <a:r>
              <a:rPr lang="en-ZA" sz="2400" b="1" dirty="0" smtClean="0"/>
              <a:t>10.Comments </a:t>
            </a:r>
            <a:r>
              <a:rPr lang="en-ZA" sz="2400" b="1" dirty="0"/>
              <a:t>on the </a:t>
            </a:r>
            <a:r>
              <a:rPr lang="en-ZA" sz="2400" b="1" dirty="0" smtClean="0"/>
              <a:t>Bill 2015</a:t>
            </a:r>
            <a:endParaRPr lang="en-ZA" sz="2400" b="1" dirty="0"/>
          </a:p>
          <a:p>
            <a:pPr marL="0" indent="0">
              <a:buNone/>
            </a:pPr>
            <a:r>
              <a:rPr lang="en-ZA" sz="2400" dirty="0"/>
              <a:t>The submission to cover fixed term employees and seasonal employees. </a:t>
            </a:r>
            <a:endParaRPr lang="en-ZA" sz="2400" dirty="0" smtClean="0"/>
          </a:p>
          <a:p>
            <a:pPr marL="0" indent="0">
              <a:buNone/>
            </a:pPr>
            <a:endParaRPr lang="en-ZA" sz="2400" dirty="0"/>
          </a:p>
          <a:p>
            <a:pPr marL="0" indent="0">
              <a:buNone/>
            </a:pPr>
            <a:r>
              <a:rPr lang="en-ZA" sz="2400" b="1" dirty="0"/>
              <a:t>Response </a:t>
            </a:r>
            <a:endParaRPr lang="en-ZA" sz="2400" b="1" dirty="0" smtClean="0"/>
          </a:p>
          <a:p>
            <a:r>
              <a:rPr lang="en-ZA" sz="2400" dirty="0"/>
              <a:t>The two categories are already covered like any other employees. They apply for benefits upon loss of employment. </a:t>
            </a:r>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14</a:t>
            </a:fld>
            <a:endParaRPr lang="en-US" dirty="0"/>
          </a:p>
        </p:txBody>
      </p:sp>
    </p:spTree>
    <p:extLst>
      <p:ext uri="{BB962C8B-B14F-4D97-AF65-F5344CB8AC3E}">
        <p14:creationId xmlns:p14="http://schemas.microsoft.com/office/powerpoint/2010/main" xmlns="" val="2001409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a:xfrm>
            <a:off x="251520" y="1412776"/>
            <a:ext cx="8640960" cy="4968552"/>
          </a:xfrm>
        </p:spPr>
        <p:txBody>
          <a:bodyPr/>
          <a:lstStyle/>
          <a:p>
            <a:pPr marL="0" indent="0" algn="just">
              <a:buNone/>
            </a:pPr>
            <a:r>
              <a:rPr lang="en-US" sz="2400" b="1" dirty="0" smtClean="0"/>
              <a:t>11. Comments on the Bill</a:t>
            </a:r>
          </a:p>
          <a:p>
            <a:pPr marL="0" indent="0">
              <a:buNone/>
            </a:pPr>
            <a:r>
              <a:rPr lang="en-US" sz="2400" dirty="0"/>
              <a:t>Exclusion of parents who adopt children. </a:t>
            </a:r>
            <a:endParaRPr lang="en-US" sz="2400" dirty="0" smtClean="0"/>
          </a:p>
          <a:p>
            <a:pPr marL="0" indent="0">
              <a:buNone/>
            </a:pPr>
            <a:endParaRPr lang="en-US" sz="2400" dirty="0"/>
          </a:p>
          <a:p>
            <a:pPr marL="0" indent="0" algn="just">
              <a:buNone/>
            </a:pPr>
            <a:r>
              <a:rPr lang="en-US" sz="2400" b="1" dirty="0" smtClean="0"/>
              <a:t>Response on the Comments</a:t>
            </a:r>
          </a:p>
          <a:p>
            <a:pPr algn="just"/>
            <a:r>
              <a:rPr lang="en-US" sz="2400" dirty="0" smtClean="0"/>
              <a:t>Adoption benefits are already covered in the Act under section 27. The only challenge is that the application can only be processed after receipt of adoption order which takes time to get from Department of Justice. However benefits are paid for full period of leave.</a:t>
            </a:r>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15</a:t>
            </a:fld>
            <a:endParaRPr lang="en-US" dirty="0"/>
          </a:p>
        </p:txBody>
      </p:sp>
    </p:spTree>
    <p:extLst>
      <p:ext uri="{BB962C8B-B14F-4D97-AF65-F5344CB8AC3E}">
        <p14:creationId xmlns:p14="http://schemas.microsoft.com/office/powerpoint/2010/main" xmlns="" val="3518337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a:xfrm>
            <a:off x="251520" y="1412776"/>
            <a:ext cx="8640960" cy="5184576"/>
          </a:xfrm>
        </p:spPr>
        <p:txBody>
          <a:bodyPr/>
          <a:lstStyle/>
          <a:p>
            <a:pPr marL="0" indent="0">
              <a:buNone/>
            </a:pPr>
            <a:r>
              <a:rPr lang="en-ZA" sz="2400" b="1" dirty="0" smtClean="0"/>
              <a:t>12. Comments on the Bill 2015</a:t>
            </a:r>
          </a:p>
          <a:p>
            <a:pPr marL="0" indent="0">
              <a:buNone/>
            </a:pPr>
            <a:r>
              <a:rPr lang="en-ZA" sz="2400" dirty="0" smtClean="0"/>
              <a:t>Amendment </a:t>
            </a:r>
            <a:r>
              <a:rPr lang="en-ZA" sz="2400" dirty="0"/>
              <a:t>of section 11 (1) wherein the Minister may designate any employee of the Department of Labour or UIF as Accounting Officer. </a:t>
            </a:r>
            <a:endParaRPr lang="en-ZA" sz="2400" dirty="0" smtClean="0"/>
          </a:p>
          <a:p>
            <a:pPr marL="0" indent="0">
              <a:buNone/>
            </a:pPr>
            <a:endParaRPr lang="en-ZA" sz="2400" dirty="0" smtClean="0"/>
          </a:p>
          <a:p>
            <a:pPr marL="0" indent="0">
              <a:buNone/>
            </a:pPr>
            <a:r>
              <a:rPr lang="en-ZA" sz="2400" b="1" dirty="0" smtClean="0"/>
              <a:t>Response </a:t>
            </a:r>
          </a:p>
          <a:p>
            <a:pPr algn="just"/>
            <a:r>
              <a:rPr lang="en-ZA" sz="2400" dirty="0"/>
              <a:t>This is aimed at allowing the Accounting Authority to designate individuals to focus on the Fund only and address challenges without distractions from other responsibilities of the Department. </a:t>
            </a:r>
          </a:p>
          <a:p>
            <a:pPr marL="0" indent="0">
              <a:buNone/>
            </a:pPr>
            <a:endParaRPr lang="en-ZA" b="1"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16</a:t>
            </a:fld>
            <a:endParaRPr lang="en-US" dirty="0"/>
          </a:p>
        </p:txBody>
      </p:sp>
    </p:spTree>
    <p:extLst>
      <p:ext uri="{BB962C8B-B14F-4D97-AF65-F5344CB8AC3E}">
        <p14:creationId xmlns:p14="http://schemas.microsoft.com/office/powerpoint/2010/main" xmlns="" val="1197273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p:txBody>
          <a:bodyPr/>
          <a:lstStyle/>
          <a:p>
            <a:pPr marL="0" indent="0" algn="just">
              <a:buNone/>
            </a:pPr>
            <a:r>
              <a:rPr lang="en-US" sz="2400" b="1" dirty="0" smtClean="0"/>
              <a:t>13. Comments on the Bill</a:t>
            </a:r>
          </a:p>
          <a:p>
            <a:pPr marL="0" indent="0" algn="just">
              <a:buNone/>
            </a:pPr>
            <a:r>
              <a:rPr lang="en-US" sz="2400" dirty="0" smtClean="0"/>
              <a:t>Inclusion of small business and taxi drivers.</a:t>
            </a:r>
          </a:p>
          <a:p>
            <a:pPr marL="0" indent="0" algn="just">
              <a:buNone/>
            </a:pPr>
            <a:endParaRPr lang="en-US" sz="2400" dirty="0" smtClean="0"/>
          </a:p>
          <a:p>
            <a:pPr marL="0" indent="0" algn="just">
              <a:buNone/>
            </a:pPr>
            <a:r>
              <a:rPr lang="en-US" sz="2400" b="1" dirty="0" smtClean="0"/>
              <a:t>Response </a:t>
            </a:r>
          </a:p>
          <a:p>
            <a:pPr algn="just"/>
            <a:r>
              <a:rPr lang="en-US" sz="2400" dirty="0"/>
              <a:t>Every person employed regardless of the magnitude of the business must be registered by their employers. Those employed in the small business and taxi industry qualify for benefits as they are already covered.   </a:t>
            </a:r>
            <a:endParaRPr lang="en-ZA" sz="24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17</a:t>
            </a:fld>
            <a:endParaRPr lang="en-US" dirty="0"/>
          </a:p>
        </p:txBody>
      </p:sp>
    </p:spTree>
    <p:extLst>
      <p:ext uri="{BB962C8B-B14F-4D97-AF65-F5344CB8AC3E}">
        <p14:creationId xmlns:p14="http://schemas.microsoft.com/office/powerpoint/2010/main" xmlns="" val="103348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80000"/>
              </a:lnSpc>
              <a:spcBef>
                <a:spcPct val="20000"/>
              </a:spcBef>
              <a:defRPr/>
            </a:pPr>
            <a:r>
              <a:rPr lang="en-US" sz="3600" dirty="0" smtClean="0">
                <a:solidFill>
                  <a:prstClr val="black"/>
                </a:solidFill>
                <a:cs typeface="+mn-cs"/>
              </a:rPr>
              <a:t>2. Comments and Response on </a:t>
            </a:r>
            <a:r>
              <a:rPr lang="en-US" sz="3600" dirty="0">
                <a:solidFill>
                  <a:prstClr val="black"/>
                </a:solidFill>
                <a:cs typeface="+mn-cs"/>
              </a:rPr>
              <a:t>the matters to be considered for </a:t>
            </a:r>
            <a:r>
              <a:rPr lang="en-US" sz="3600" dirty="0" smtClean="0">
                <a:solidFill>
                  <a:prstClr val="black"/>
                </a:solidFill>
                <a:cs typeface="+mn-cs"/>
              </a:rPr>
              <a:t>future </a:t>
            </a:r>
            <a:r>
              <a:rPr lang="en-US" sz="3600" dirty="0">
                <a:solidFill>
                  <a:prstClr val="black"/>
                </a:solidFill>
                <a:cs typeface="+mn-cs"/>
              </a:rPr>
              <a:t>amendments</a:t>
            </a:r>
          </a:p>
        </p:txBody>
      </p:sp>
      <p:sp>
        <p:nvSpPr>
          <p:cNvPr id="3" name="Content Placeholder 2"/>
          <p:cNvSpPr>
            <a:spLocks noGrp="1"/>
          </p:cNvSpPr>
          <p:nvPr>
            <p:ph idx="1"/>
          </p:nvPr>
        </p:nvSpPr>
        <p:spPr/>
        <p:txBody>
          <a:bodyPr/>
          <a:lstStyle/>
          <a:p>
            <a:pPr marL="0" indent="0" algn="just">
              <a:buNone/>
            </a:pPr>
            <a:r>
              <a:rPr lang="en-US" sz="2400" b="1" dirty="0"/>
              <a:t>1</a:t>
            </a:r>
            <a:r>
              <a:rPr lang="en-US" sz="2400" b="1" dirty="0" smtClean="0"/>
              <a:t>.	PROPOSED FUTURE AMENDMENTS</a:t>
            </a:r>
          </a:p>
          <a:p>
            <a:pPr marL="0" indent="0" algn="just">
              <a:buNone/>
            </a:pPr>
            <a:r>
              <a:rPr lang="en-US" sz="2400" dirty="0"/>
              <a:t>The proposal on the inclusion of resignations, paternity leave and those in informal sectors are some of the issues to be considered. Similarly surrogacy will be </a:t>
            </a:r>
            <a:r>
              <a:rPr lang="en-US" sz="2400" dirty="0" smtClean="0"/>
              <a:t>considered.</a:t>
            </a:r>
          </a:p>
          <a:p>
            <a:pPr marL="0" indent="0" algn="just">
              <a:buNone/>
            </a:pPr>
            <a:endParaRPr lang="en-US" sz="2000" dirty="0" smtClean="0"/>
          </a:p>
          <a:p>
            <a:pPr marL="0" indent="0" algn="just">
              <a:buNone/>
            </a:pPr>
            <a:r>
              <a:rPr lang="en-US" sz="2400" b="1" dirty="0"/>
              <a:t>Response:</a:t>
            </a:r>
          </a:p>
          <a:p>
            <a:pPr algn="just"/>
            <a:r>
              <a:rPr lang="en-US" sz="2400" dirty="0"/>
              <a:t>It was agreed at NEDLAC during negotiations that the parties will meet 18 months after the promulgation of the Bill to consider other possible amendments.</a:t>
            </a:r>
          </a:p>
          <a:p>
            <a:pPr algn="just"/>
            <a:r>
              <a:rPr lang="en-US" sz="2400" dirty="0"/>
              <a:t>All the proposal will also be subjected to Actuarial valuation. </a:t>
            </a:r>
          </a:p>
          <a:p>
            <a:pPr marL="0" indent="0">
              <a:buNone/>
            </a:pPr>
            <a:r>
              <a:rPr lang="en-US" sz="2400" dirty="0" smtClean="0"/>
              <a:t> </a:t>
            </a:r>
            <a:endParaRPr lang="en-US" sz="2400" dirty="0"/>
          </a:p>
          <a:p>
            <a:endParaRPr lang="en-ZA" sz="24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18</a:t>
            </a:fld>
            <a:endParaRPr lang="en-US" dirty="0"/>
          </a:p>
        </p:txBody>
      </p:sp>
    </p:spTree>
    <p:extLst>
      <p:ext uri="{BB962C8B-B14F-4D97-AF65-F5344CB8AC3E}">
        <p14:creationId xmlns:p14="http://schemas.microsoft.com/office/powerpoint/2010/main" xmlns="" val="2548912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 descr="Extra3_3-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2291" name="Title 1"/>
          <p:cNvSpPr txBox="1">
            <a:spLocks/>
          </p:cNvSpPr>
          <p:nvPr/>
        </p:nvSpPr>
        <p:spPr bwMode="auto">
          <a:xfrm>
            <a:off x="6588224" y="4602276"/>
            <a:ext cx="2555776" cy="541338"/>
          </a:xfrm>
          <a:prstGeom prst="rect">
            <a:avLst/>
          </a:prstGeom>
          <a:noFill/>
          <a:ln w="9525">
            <a:noFill/>
            <a:miter lim="800000"/>
            <a:headEnd/>
            <a:tailEnd/>
          </a:ln>
        </p:spPr>
        <p:txBody>
          <a:bodyPr anchor="ctr"/>
          <a:lstStyle/>
          <a:p>
            <a:pPr defTabSz="457200" fontAlgn="base">
              <a:spcBef>
                <a:spcPct val="0"/>
              </a:spcBef>
              <a:spcAft>
                <a:spcPct val="0"/>
              </a:spcAft>
            </a:pPr>
            <a:r>
              <a:rPr lang="en-US" sz="2000" b="1" dirty="0" smtClean="0">
                <a:solidFill>
                  <a:srgbClr val="FFAB16"/>
                </a:solidFill>
                <a:latin typeface="Arial" charset="0"/>
                <a:cs typeface="Arial" charset="0"/>
              </a:rPr>
              <a:t>ENKOSI......</a:t>
            </a:r>
            <a:endParaRPr lang="en-US" sz="2000" b="1" dirty="0">
              <a:solidFill>
                <a:srgbClr val="FFAB16"/>
              </a:solidFill>
              <a:latin typeface="Arial" charset="0"/>
              <a:cs typeface="Arial" charset="0"/>
            </a:endParaRPr>
          </a:p>
        </p:txBody>
      </p:sp>
      <p:sp>
        <p:nvSpPr>
          <p:cNvPr id="2" name="Slide Number Placeholder 1"/>
          <p:cNvSpPr>
            <a:spLocks noGrp="1"/>
          </p:cNvSpPr>
          <p:nvPr>
            <p:ph type="sldNum" sz="quarter" idx="12"/>
          </p:nvPr>
        </p:nvSpPr>
        <p:spPr/>
        <p:txBody>
          <a:bodyPr/>
          <a:lstStyle/>
          <a:p>
            <a:pPr>
              <a:defRPr/>
            </a:pPr>
            <a:fld id="{416AF1B2-E7A4-446A-84DC-90AA83BA6A19}" type="slidenum">
              <a:rPr lang="en-US" smtClean="0"/>
              <a:pPr>
                <a:defRPr/>
              </a:pPr>
              <a:t>19</a:t>
            </a:fld>
            <a:endParaRPr lang="en-US" dirty="0"/>
          </a:p>
        </p:txBody>
      </p:sp>
    </p:spTree>
    <p:extLst>
      <p:ext uri="{BB962C8B-B14F-4D97-AF65-F5344CB8AC3E}">
        <p14:creationId xmlns:p14="http://schemas.microsoft.com/office/powerpoint/2010/main" xmlns="" val="477689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
            </a:r>
            <a:br>
              <a:rPr lang="en-US" sz="4000" b="1" dirty="0" smtClean="0"/>
            </a:br>
            <a:r>
              <a:rPr lang="en-US" sz="3600" b="1" dirty="0" smtClean="0"/>
              <a:t>Purpose </a:t>
            </a:r>
            <a:r>
              <a:rPr lang="en-US" sz="3600" b="1" dirty="0"/>
              <a:t>of the Presentation</a:t>
            </a:r>
            <a:r>
              <a:rPr lang="en-US" sz="3600" b="1" u="sng" dirty="0"/>
              <a:t/>
            </a:r>
            <a:br>
              <a:rPr lang="en-US" sz="3600" b="1" u="sng" dirty="0"/>
            </a:br>
            <a:endParaRPr lang="en-ZA" sz="3600" b="1" dirty="0"/>
          </a:p>
        </p:txBody>
      </p:sp>
      <p:sp>
        <p:nvSpPr>
          <p:cNvPr id="3" name="Content Placeholder 2"/>
          <p:cNvSpPr>
            <a:spLocks noGrp="1"/>
          </p:cNvSpPr>
          <p:nvPr>
            <p:ph idx="1"/>
          </p:nvPr>
        </p:nvSpPr>
        <p:spPr>
          <a:xfrm>
            <a:off x="457200" y="1340768"/>
            <a:ext cx="8229600" cy="5184576"/>
          </a:xfrm>
        </p:spPr>
        <p:txBody>
          <a:bodyPr/>
          <a:lstStyle/>
          <a:p>
            <a:endParaRPr lang="en-US" sz="3600" dirty="0" smtClean="0"/>
          </a:p>
          <a:p>
            <a:endParaRPr lang="en-US" sz="3600" dirty="0"/>
          </a:p>
          <a:p>
            <a:pPr marL="0" indent="0" algn="ctr">
              <a:buNone/>
            </a:pPr>
            <a:r>
              <a:rPr lang="en-US" sz="3600" b="1" dirty="0" smtClean="0"/>
              <a:t>To  respond to comments made during the Public Hearing held in Parliament on 3 February 2016.</a:t>
            </a:r>
          </a:p>
          <a:p>
            <a:endParaRPr lang="en-US" sz="3600" dirty="0" smtClean="0"/>
          </a:p>
          <a:p>
            <a:endParaRPr lang="en-US" sz="3600" dirty="0" smtClean="0"/>
          </a:p>
          <a:p>
            <a:endParaRPr lang="en-ZA" sz="36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2</a:t>
            </a:fld>
            <a:endParaRPr lang="en-US" dirty="0"/>
          </a:p>
        </p:txBody>
      </p:sp>
    </p:spTree>
    <p:extLst>
      <p:ext uri="{BB962C8B-B14F-4D97-AF65-F5344CB8AC3E}">
        <p14:creationId xmlns:p14="http://schemas.microsoft.com/office/powerpoint/2010/main" xmlns="" val="3856180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smtClean="0">
                <a:solidFill>
                  <a:prstClr val="black"/>
                </a:solidFill>
              </a:rPr>
              <a:t>Presentation outline</a:t>
            </a:r>
            <a:endParaRPr lang="en-ZA" sz="3600" b="1" dirty="0"/>
          </a:p>
        </p:txBody>
      </p:sp>
      <p:sp>
        <p:nvSpPr>
          <p:cNvPr id="3" name="Content Placeholder 2"/>
          <p:cNvSpPr>
            <a:spLocks noGrp="1"/>
          </p:cNvSpPr>
          <p:nvPr>
            <p:ph idx="1"/>
          </p:nvPr>
        </p:nvSpPr>
        <p:spPr>
          <a:xfrm>
            <a:off x="323528" y="1412776"/>
            <a:ext cx="8363272" cy="4713387"/>
          </a:xfrm>
        </p:spPr>
        <p:txBody>
          <a:bodyPr/>
          <a:lstStyle/>
          <a:p>
            <a:pPr marL="0" indent="0" eaLnBrk="1" hangingPunct="1">
              <a:lnSpc>
                <a:spcPct val="80000"/>
              </a:lnSpc>
              <a:buNone/>
              <a:defRPr/>
            </a:pPr>
            <a:endParaRPr lang="en-US" b="1" dirty="0" smtClean="0"/>
          </a:p>
          <a:p>
            <a:pPr marL="0" indent="0" algn="just" eaLnBrk="1" hangingPunct="1">
              <a:lnSpc>
                <a:spcPct val="80000"/>
              </a:lnSpc>
              <a:buNone/>
              <a:defRPr/>
            </a:pPr>
            <a:r>
              <a:rPr lang="en-US" sz="2800" b="1" dirty="0" smtClean="0"/>
              <a:t>Comments  and responses are  categorized into two classes</a:t>
            </a:r>
          </a:p>
          <a:p>
            <a:pPr algn="just" eaLnBrk="1" hangingPunct="1">
              <a:lnSpc>
                <a:spcPct val="80000"/>
              </a:lnSpc>
              <a:defRPr/>
            </a:pPr>
            <a:endParaRPr lang="en-US" sz="2800" dirty="0"/>
          </a:p>
          <a:p>
            <a:pPr marL="0" indent="0" algn="just" eaLnBrk="1" hangingPunct="1">
              <a:lnSpc>
                <a:spcPct val="80000"/>
              </a:lnSpc>
              <a:buNone/>
              <a:defRPr/>
            </a:pPr>
            <a:r>
              <a:rPr lang="en-US" sz="2800" dirty="0" smtClean="0"/>
              <a:t>1.  Comments on the current Bill (2015)</a:t>
            </a:r>
          </a:p>
          <a:p>
            <a:pPr marL="342900" lvl="1" indent="-342900" algn="just" eaLnBrk="1" hangingPunct="1">
              <a:lnSpc>
                <a:spcPct val="80000"/>
              </a:lnSpc>
              <a:buFont typeface="Arial" pitchFamily="34" charset="0"/>
              <a:buChar char="•"/>
              <a:defRPr/>
            </a:pPr>
            <a:r>
              <a:rPr lang="en-US" dirty="0"/>
              <a:t>  Responses to current Bill (2015</a:t>
            </a:r>
            <a:r>
              <a:rPr lang="en-US" dirty="0" smtClean="0"/>
              <a:t>)</a:t>
            </a:r>
          </a:p>
          <a:p>
            <a:pPr marL="342900" lvl="1" indent="-342900" algn="just" eaLnBrk="1" hangingPunct="1">
              <a:lnSpc>
                <a:spcPct val="80000"/>
              </a:lnSpc>
              <a:buFont typeface="Arial" pitchFamily="34" charset="0"/>
              <a:buChar char="•"/>
              <a:defRPr/>
            </a:pPr>
            <a:endParaRPr lang="en-US" dirty="0"/>
          </a:p>
          <a:p>
            <a:pPr marL="0" indent="0" algn="just" eaLnBrk="1" hangingPunct="1">
              <a:lnSpc>
                <a:spcPct val="80000"/>
              </a:lnSpc>
              <a:buNone/>
              <a:defRPr/>
            </a:pPr>
            <a:r>
              <a:rPr lang="en-US" sz="2800" dirty="0" smtClean="0"/>
              <a:t>2. Comments on the matters to be considered for 	future amendments</a:t>
            </a:r>
          </a:p>
          <a:p>
            <a:pPr marL="342900" lvl="1" indent="-342900" algn="just" eaLnBrk="1" hangingPunct="1">
              <a:lnSpc>
                <a:spcPct val="80000"/>
              </a:lnSpc>
              <a:buFont typeface="Arial" pitchFamily="34" charset="0"/>
              <a:buChar char="•"/>
              <a:defRPr/>
            </a:pPr>
            <a:r>
              <a:rPr lang="en-US" sz="2400" dirty="0">
                <a:solidFill>
                  <a:prstClr val="black"/>
                </a:solidFill>
              </a:rPr>
              <a:t>	</a:t>
            </a:r>
            <a:r>
              <a:rPr lang="en-US" dirty="0"/>
              <a:t>Responses on the matters to be considered for 	future </a:t>
            </a:r>
            <a:r>
              <a:rPr lang="en-US" dirty="0" smtClean="0"/>
              <a:t>amendments.</a:t>
            </a:r>
            <a:endParaRPr lang="en-US" dirty="0"/>
          </a:p>
          <a:p>
            <a:pPr marL="514350" indent="-514350" algn="just" eaLnBrk="1" hangingPunct="1">
              <a:lnSpc>
                <a:spcPct val="80000"/>
              </a:lnSpc>
              <a:buAutoNum type="arabicPeriod" startAt="3"/>
              <a:defRPr/>
            </a:pPr>
            <a:endParaRPr lang="en-US" sz="2800" dirty="0" smtClean="0"/>
          </a:p>
          <a:p>
            <a:pPr marL="514350" indent="-514350" algn="just" eaLnBrk="1" hangingPunct="1">
              <a:lnSpc>
                <a:spcPct val="80000"/>
              </a:lnSpc>
              <a:buAutoNum type="arabicPeriod" startAt="3"/>
              <a:defRPr/>
            </a:pPr>
            <a:endParaRPr lang="en-US" sz="2800" dirty="0" smtClean="0"/>
          </a:p>
          <a:p>
            <a:pPr marL="514350" indent="-514350" algn="just" eaLnBrk="1" hangingPunct="1">
              <a:lnSpc>
                <a:spcPct val="80000"/>
              </a:lnSpc>
              <a:buAutoNum type="arabicPeriod" startAt="3"/>
              <a:defRPr/>
            </a:pPr>
            <a:endParaRPr lang="en-US" sz="2800" dirty="0" smtClean="0"/>
          </a:p>
          <a:p>
            <a:pPr eaLnBrk="1" hangingPunct="1">
              <a:lnSpc>
                <a:spcPct val="80000"/>
              </a:lnSpc>
              <a:defRPr/>
            </a:pPr>
            <a:endParaRPr lang="en-US" sz="2800" dirty="0"/>
          </a:p>
          <a:p>
            <a:pPr marL="0" indent="0" eaLnBrk="1" hangingPunct="1">
              <a:lnSpc>
                <a:spcPct val="80000"/>
              </a:lnSpc>
              <a:buNone/>
              <a:defRPr/>
            </a:pPr>
            <a:endParaRPr lang="en-US" sz="2800" dirty="0"/>
          </a:p>
          <a:p>
            <a:pPr marL="0" indent="0" eaLnBrk="1" hangingPunct="1">
              <a:lnSpc>
                <a:spcPct val="80000"/>
              </a:lnSpc>
              <a:buNone/>
              <a:defRPr/>
            </a:pPr>
            <a:endParaRPr lang="en-US" sz="2800" dirty="0" smtClean="0"/>
          </a:p>
          <a:p>
            <a:pPr eaLnBrk="1" hangingPunct="1">
              <a:lnSpc>
                <a:spcPct val="80000"/>
              </a:lnSpc>
              <a:defRPr/>
            </a:pPr>
            <a:endParaRPr lang="en-US" sz="2800" dirty="0"/>
          </a:p>
          <a:p>
            <a:pPr marL="0" indent="0" eaLnBrk="1" hangingPunct="1">
              <a:lnSpc>
                <a:spcPct val="80000"/>
              </a:lnSpc>
              <a:buNone/>
              <a:defRPr/>
            </a:pPr>
            <a:endParaRPr lang="en-ZA" sz="28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3</a:t>
            </a:fld>
            <a:endParaRPr lang="en-US" dirty="0"/>
          </a:p>
        </p:txBody>
      </p:sp>
    </p:spTree>
    <p:extLst>
      <p:ext uri="{BB962C8B-B14F-4D97-AF65-F5344CB8AC3E}">
        <p14:creationId xmlns:p14="http://schemas.microsoft.com/office/powerpoint/2010/main" xmlns="" val="641176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smtClean="0">
                <a:solidFill>
                  <a:prstClr val="black"/>
                </a:solidFill>
              </a:rPr>
              <a:t>Constituencies that raised comments on </a:t>
            </a:r>
            <a:r>
              <a:rPr lang="en-ZA" sz="3600" b="1" dirty="0">
                <a:solidFill>
                  <a:prstClr val="black"/>
                </a:solidFill>
              </a:rPr>
              <a:t>UI Bill 2015</a:t>
            </a:r>
            <a:endParaRPr lang="en-ZA" sz="3600" dirty="0"/>
          </a:p>
        </p:txBody>
      </p:sp>
      <p:sp>
        <p:nvSpPr>
          <p:cNvPr id="3" name="Content Placeholder 2"/>
          <p:cNvSpPr>
            <a:spLocks noGrp="1"/>
          </p:cNvSpPr>
          <p:nvPr>
            <p:ph idx="1"/>
          </p:nvPr>
        </p:nvSpPr>
        <p:spPr>
          <a:xfrm>
            <a:off x="457200" y="1600200"/>
            <a:ext cx="8229600" cy="4997152"/>
          </a:xfrm>
        </p:spPr>
        <p:txBody>
          <a:bodyPr/>
          <a:lstStyle/>
          <a:p>
            <a:endParaRPr lang="en-US" sz="2800" dirty="0" smtClean="0"/>
          </a:p>
          <a:p>
            <a:r>
              <a:rPr lang="en-US" sz="2800" dirty="0" smtClean="0"/>
              <a:t>COSATU</a:t>
            </a:r>
          </a:p>
          <a:p>
            <a:r>
              <a:rPr lang="en-US" sz="2800" dirty="0" smtClean="0"/>
              <a:t>CAPE CHAMBER OF COMMERCE</a:t>
            </a:r>
          </a:p>
          <a:p>
            <a:r>
              <a:rPr lang="en-US" sz="2800" dirty="0" smtClean="0"/>
              <a:t>CONSAWU</a:t>
            </a:r>
          </a:p>
          <a:p>
            <a:r>
              <a:rPr lang="en-US" sz="2800" dirty="0" smtClean="0"/>
              <a:t>NACTU</a:t>
            </a:r>
          </a:p>
          <a:p>
            <a:r>
              <a:rPr lang="en-US" sz="2800" dirty="0" smtClean="0"/>
              <a:t>FEDUSA</a:t>
            </a:r>
          </a:p>
          <a:p>
            <a:r>
              <a:rPr lang="en-US" sz="2800" dirty="0" smtClean="0"/>
              <a:t>MY CLAIM MADE</a:t>
            </a:r>
          </a:p>
          <a:p>
            <a:r>
              <a:rPr lang="en-US" sz="2800" dirty="0" smtClean="0"/>
              <a:t>SADSAWU</a:t>
            </a:r>
          </a:p>
          <a:p>
            <a:r>
              <a:rPr lang="en-US" sz="2800" dirty="0" smtClean="0"/>
              <a:t>NUMSA </a:t>
            </a:r>
            <a:r>
              <a:rPr lang="en-US" sz="2400" dirty="0" smtClean="0"/>
              <a:t>										</a:t>
            </a:r>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4</a:t>
            </a:fld>
            <a:endParaRPr lang="en-US" dirty="0"/>
          </a:p>
        </p:txBody>
      </p:sp>
    </p:spTree>
    <p:extLst>
      <p:ext uri="{BB962C8B-B14F-4D97-AF65-F5344CB8AC3E}">
        <p14:creationId xmlns:p14="http://schemas.microsoft.com/office/powerpoint/2010/main" xmlns="" val="1589580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smtClean="0"/>
              <a:t>1. Comments and Response to UI Bill 2015</a:t>
            </a:r>
            <a:endParaRPr lang="en-ZA" sz="3600" b="1" dirty="0"/>
          </a:p>
        </p:txBody>
      </p:sp>
      <p:sp>
        <p:nvSpPr>
          <p:cNvPr id="3" name="Content Placeholder 2"/>
          <p:cNvSpPr>
            <a:spLocks noGrp="1"/>
          </p:cNvSpPr>
          <p:nvPr>
            <p:ph idx="1"/>
          </p:nvPr>
        </p:nvSpPr>
        <p:spPr>
          <a:xfrm>
            <a:off x="457200" y="1412776"/>
            <a:ext cx="8229600" cy="5184576"/>
          </a:xfrm>
        </p:spPr>
        <p:txBody>
          <a:bodyPr/>
          <a:lstStyle/>
          <a:p>
            <a:pPr marL="57150" indent="0" eaLnBrk="1" hangingPunct="1">
              <a:lnSpc>
                <a:spcPct val="80000"/>
              </a:lnSpc>
              <a:buNone/>
              <a:defRPr/>
            </a:pPr>
            <a:r>
              <a:rPr lang="en-US" sz="2400" b="1" dirty="0" smtClean="0"/>
              <a:t>1.Comments on the Bill 2015</a:t>
            </a:r>
          </a:p>
          <a:p>
            <a:pPr marL="57150" indent="0" eaLnBrk="1" hangingPunct="1">
              <a:lnSpc>
                <a:spcPct val="80000"/>
              </a:lnSpc>
              <a:buNone/>
              <a:defRPr/>
            </a:pPr>
            <a:r>
              <a:rPr lang="en-US" sz="2400" dirty="0" smtClean="0"/>
              <a:t>Amendments of section 24(7), clause 10 (7) -“</a:t>
            </a:r>
            <a:r>
              <a:rPr lang="en-US" sz="2400" i="1" dirty="0" smtClean="0"/>
              <a:t>subsection(5) does not apply to a contributor who voluntarily terminated her pregnancy”. </a:t>
            </a:r>
            <a:r>
              <a:rPr lang="en-US" sz="2400" dirty="0" smtClean="0"/>
              <a:t>Most of submissions object to the insertion of this clause since voluntary termination of pregnancy is regulated by </a:t>
            </a:r>
            <a:r>
              <a:rPr lang="en-ZA" sz="2400" dirty="0" smtClean="0"/>
              <a:t>Termination </a:t>
            </a:r>
            <a:r>
              <a:rPr lang="en-ZA" sz="2400" dirty="0"/>
              <a:t>of pregnancy Act ( Act 1 of </a:t>
            </a:r>
            <a:r>
              <a:rPr lang="en-ZA" sz="2400" dirty="0" smtClean="0"/>
              <a:t>2008)</a:t>
            </a:r>
            <a:r>
              <a:rPr lang="en-US" sz="2400" dirty="0" smtClean="0"/>
              <a:t>and not by UI Act</a:t>
            </a:r>
            <a:r>
              <a:rPr lang="en-US" dirty="0" smtClean="0"/>
              <a:t>. </a:t>
            </a:r>
          </a:p>
          <a:p>
            <a:pPr marL="57150" indent="0" eaLnBrk="1" hangingPunct="1">
              <a:lnSpc>
                <a:spcPct val="80000"/>
              </a:lnSpc>
              <a:buNone/>
              <a:defRPr/>
            </a:pPr>
            <a:endParaRPr lang="en-US" sz="2000" dirty="0" smtClean="0"/>
          </a:p>
          <a:p>
            <a:pPr marL="57150" indent="0" eaLnBrk="1" hangingPunct="1">
              <a:lnSpc>
                <a:spcPct val="80000"/>
              </a:lnSpc>
              <a:buNone/>
              <a:defRPr/>
            </a:pPr>
            <a:r>
              <a:rPr lang="en-US" sz="2400" b="1" dirty="0" smtClean="0"/>
              <a:t>Response :</a:t>
            </a:r>
          </a:p>
          <a:p>
            <a:pPr marL="400050" eaLnBrk="1" hangingPunct="1">
              <a:lnSpc>
                <a:spcPct val="80000"/>
              </a:lnSpc>
              <a:buFont typeface="Wingdings" pitchFamily="2" charset="2"/>
              <a:buChar char="§"/>
              <a:defRPr/>
            </a:pPr>
            <a:r>
              <a:rPr lang="en-US" sz="2400" dirty="0" smtClean="0"/>
              <a:t>The </a:t>
            </a:r>
            <a:r>
              <a:rPr lang="en-US" sz="2400" dirty="0"/>
              <a:t>Department does not want to regulate the termination of  pregnancy aspect but was trying to clarity the application of the prior provision i.e. subsection (5) in the same section. </a:t>
            </a:r>
          </a:p>
          <a:p>
            <a:pPr marL="400050" lvl="1" indent="-342900" eaLnBrk="1" hangingPunct="1">
              <a:lnSpc>
                <a:spcPct val="80000"/>
              </a:lnSpc>
              <a:buFont typeface="Wingdings" pitchFamily="2" charset="2"/>
              <a:buChar char="§"/>
              <a:defRPr/>
            </a:pPr>
            <a:r>
              <a:rPr lang="en-US" sz="2400" dirty="0"/>
              <a:t>This must not be viewed as introduction of new requirements    </a:t>
            </a:r>
          </a:p>
          <a:p>
            <a:pPr marL="457200" lvl="1" indent="0" eaLnBrk="1" hangingPunct="1">
              <a:lnSpc>
                <a:spcPct val="80000"/>
              </a:lnSpc>
              <a:buNone/>
              <a:defRPr/>
            </a:pPr>
            <a:endParaRPr lang="en-US" sz="2400" dirty="0"/>
          </a:p>
          <a:p>
            <a:pPr marL="457200" lvl="1" indent="0" eaLnBrk="1" hangingPunct="1">
              <a:lnSpc>
                <a:spcPct val="80000"/>
              </a:lnSpc>
              <a:buNone/>
              <a:defRPr/>
            </a:pPr>
            <a:endParaRPr lang="en-ZA" sz="2400" b="1" dirty="0"/>
          </a:p>
          <a:p>
            <a:pPr marL="471487" lvl="1" indent="0" eaLnBrk="1" hangingPunct="1">
              <a:lnSpc>
                <a:spcPct val="80000"/>
              </a:lnSpc>
              <a:buFont typeface="Wingdings" pitchFamily="2" charset="2"/>
              <a:buNone/>
              <a:defRPr/>
            </a:pPr>
            <a:r>
              <a:rPr lang="en-ZA" sz="2400" b="1" dirty="0"/>
              <a:t> </a:t>
            </a:r>
          </a:p>
          <a:p>
            <a:pPr lvl="1">
              <a:buFont typeface="Wingdings" pitchFamily="2" charset="2"/>
              <a:buChar char="§"/>
            </a:pPr>
            <a:endParaRPr lang="en-US" sz="3200" dirty="0"/>
          </a:p>
          <a:p>
            <a:pPr marL="457200" lvl="1" indent="0">
              <a:buNone/>
            </a:pPr>
            <a:endParaRPr lang="en-US" sz="3200" dirty="0"/>
          </a:p>
          <a:p>
            <a:pPr lvl="1">
              <a:buFont typeface="Wingdings" pitchFamily="2" charset="2"/>
              <a:buChar char="v"/>
            </a:pPr>
            <a:endParaRPr lang="en-US" sz="3200" dirty="0" smtClean="0"/>
          </a:p>
          <a:p>
            <a:pPr marL="457200" lvl="1" indent="0">
              <a:buNone/>
            </a:pPr>
            <a:endParaRPr lang="en-ZA" sz="3200" dirty="0"/>
          </a:p>
          <a:p>
            <a:pPr marL="0" indent="0">
              <a:buNone/>
            </a:pPr>
            <a:endParaRPr lang="en-ZA" sz="24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5</a:t>
            </a:fld>
            <a:endParaRPr lang="en-US" dirty="0"/>
          </a:p>
        </p:txBody>
      </p:sp>
    </p:spTree>
    <p:extLst>
      <p:ext uri="{BB962C8B-B14F-4D97-AF65-F5344CB8AC3E}">
        <p14:creationId xmlns:p14="http://schemas.microsoft.com/office/powerpoint/2010/main" xmlns="" val="3267080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ZA" sz="3600" b="1" dirty="0">
                <a:solidFill>
                  <a:prstClr val="black"/>
                </a:solidFill>
              </a:rPr>
              <a:t>1.Comments and Response to UI Bill 2015</a:t>
            </a:r>
            <a:endParaRPr lang="en-ZA" sz="4000" b="1" dirty="0"/>
          </a:p>
        </p:txBody>
      </p:sp>
      <p:sp>
        <p:nvSpPr>
          <p:cNvPr id="3" name="Content Placeholder 2"/>
          <p:cNvSpPr>
            <a:spLocks noGrp="1"/>
          </p:cNvSpPr>
          <p:nvPr>
            <p:ph idx="1"/>
          </p:nvPr>
        </p:nvSpPr>
        <p:spPr>
          <a:xfrm>
            <a:off x="395536" y="1340768"/>
            <a:ext cx="8291264" cy="5400600"/>
          </a:xfrm>
        </p:spPr>
        <p:txBody>
          <a:bodyPr/>
          <a:lstStyle/>
          <a:p>
            <a:pPr marL="57150" indent="0" eaLnBrk="1" hangingPunct="1">
              <a:lnSpc>
                <a:spcPct val="80000"/>
              </a:lnSpc>
              <a:buNone/>
              <a:defRPr/>
            </a:pPr>
            <a:r>
              <a:rPr lang="en-US" sz="2400" b="1" dirty="0"/>
              <a:t>2. Comment on the </a:t>
            </a:r>
            <a:r>
              <a:rPr lang="en-US" sz="2400" b="1" dirty="0" smtClean="0"/>
              <a:t>Bill 2015</a:t>
            </a:r>
            <a:endParaRPr lang="en-US" sz="2400" b="1" dirty="0"/>
          </a:p>
          <a:p>
            <a:pPr marL="0" indent="0" algn="just">
              <a:buNone/>
            </a:pPr>
            <a:r>
              <a:rPr lang="en-US" sz="2400" dirty="0" smtClean="0"/>
              <a:t>Investments with PIC – The submission made urge the UIF with the PIC to enter into progressive investments which will be able to stimulate the economy.</a:t>
            </a:r>
          </a:p>
          <a:p>
            <a:pPr marL="0" indent="0" algn="just">
              <a:buNone/>
            </a:pPr>
            <a:endParaRPr lang="en-US" sz="2400" dirty="0" smtClean="0"/>
          </a:p>
          <a:p>
            <a:pPr marL="0" indent="0" algn="just">
              <a:buNone/>
            </a:pPr>
            <a:r>
              <a:rPr lang="en-US" sz="2400" b="1" dirty="0" smtClean="0"/>
              <a:t>Response </a:t>
            </a:r>
          </a:p>
          <a:p>
            <a:pPr algn="just"/>
            <a:r>
              <a:rPr lang="en-US" sz="2400" dirty="0"/>
              <a:t>The Department welcome the proposal but wish to indicate the PIC and IDC are already caring this mandate by investing in agricultural sector as an example. </a:t>
            </a:r>
          </a:p>
          <a:p>
            <a:pPr algn="just"/>
            <a:r>
              <a:rPr lang="en-US" sz="2400" dirty="0" smtClean="0"/>
              <a:t>Another example is the contribution towards housing in the platinum belt. The investment mandate is reviewed annually to keep up with the developments within the economy.   </a:t>
            </a:r>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6</a:t>
            </a:fld>
            <a:endParaRPr lang="en-US" dirty="0"/>
          </a:p>
        </p:txBody>
      </p:sp>
    </p:spTree>
    <p:extLst>
      <p:ext uri="{BB962C8B-B14F-4D97-AF65-F5344CB8AC3E}">
        <p14:creationId xmlns:p14="http://schemas.microsoft.com/office/powerpoint/2010/main" xmlns="" val="3006459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a:xfrm>
            <a:off x="251520" y="1340768"/>
            <a:ext cx="8435280" cy="5040560"/>
          </a:xfrm>
        </p:spPr>
        <p:txBody>
          <a:bodyPr/>
          <a:lstStyle/>
          <a:p>
            <a:pPr marL="57150" indent="0" eaLnBrk="1" hangingPunct="1">
              <a:lnSpc>
                <a:spcPct val="80000"/>
              </a:lnSpc>
              <a:buNone/>
              <a:defRPr/>
            </a:pPr>
            <a:r>
              <a:rPr lang="en-US" sz="2400" b="1" dirty="0" smtClean="0"/>
              <a:t>3. Comments </a:t>
            </a:r>
            <a:r>
              <a:rPr lang="en-US" sz="2400" b="1" dirty="0"/>
              <a:t>on the </a:t>
            </a:r>
            <a:r>
              <a:rPr lang="en-US" sz="2400" b="1" dirty="0" smtClean="0"/>
              <a:t>Bill 2015</a:t>
            </a:r>
            <a:endParaRPr lang="en-US" sz="2400" b="1" dirty="0"/>
          </a:p>
          <a:p>
            <a:pPr marL="0" indent="0" algn="just">
              <a:buNone/>
            </a:pPr>
            <a:r>
              <a:rPr lang="en-US" sz="2400" dirty="0" smtClean="0"/>
              <a:t>The appointment of Regional appeals committee by the UIF Board The concerns are the Board is advisory and cannot appoint committee members. This may also erode checks and balances.</a:t>
            </a:r>
          </a:p>
          <a:p>
            <a:pPr marL="0" indent="0" algn="just">
              <a:buNone/>
            </a:pPr>
            <a:endParaRPr lang="en-US" sz="2400" dirty="0" smtClean="0"/>
          </a:p>
          <a:p>
            <a:pPr marL="0" indent="0" algn="just">
              <a:buNone/>
            </a:pPr>
            <a:r>
              <a:rPr lang="en-US" sz="2400" b="1" dirty="0" smtClean="0"/>
              <a:t>Response </a:t>
            </a:r>
          </a:p>
          <a:p>
            <a:pPr algn="just"/>
            <a:r>
              <a:rPr lang="en-US" sz="2400" dirty="0" smtClean="0"/>
              <a:t>The members of the appeals committee are nominated by their constituencies who are members of the Labour Confederations, Community Constituencies, Business and Government. Therefore their appointment can still be finalized by the Minister since this does not change their operations.          </a:t>
            </a:r>
          </a:p>
          <a:p>
            <a:endParaRPr lang="en-ZA" sz="24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7</a:t>
            </a:fld>
            <a:endParaRPr lang="en-US" dirty="0"/>
          </a:p>
        </p:txBody>
      </p:sp>
    </p:spTree>
    <p:extLst>
      <p:ext uri="{BB962C8B-B14F-4D97-AF65-F5344CB8AC3E}">
        <p14:creationId xmlns:p14="http://schemas.microsoft.com/office/powerpoint/2010/main" xmlns="" val="1663550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sz="4000" b="1" dirty="0"/>
          </a:p>
        </p:txBody>
      </p:sp>
      <p:sp>
        <p:nvSpPr>
          <p:cNvPr id="3" name="Content Placeholder 2"/>
          <p:cNvSpPr>
            <a:spLocks noGrp="1"/>
          </p:cNvSpPr>
          <p:nvPr>
            <p:ph idx="1"/>
          </p:nvPr>
        </p:nvSpPr>
        <p:spPr>
          <a:xfrm>
            <a:off x="323528" y="1340768"/>
            <a:ext cx="8363272" cy="5256584"/>
          </a:xfrm>
        </p:spPr>
        <p:txBody>
          <a:bodyPr/>
          <a:lstStyle/>
          <a:p>
            <a:pPr marL="0" indent="0" algn="just">
              <a:buNone/>
            </a:pPr>
            <a:r>
              <a:rPr lang="en-US" sz="2400" b="1" dirty="0" smtClean="0"/>
              <a:t>4. Comments on the Bill 2015</a:t>
            </a:r>
          </a:p>
          <a:p>
            <a:pPr marL="0" indent="0" algn="just">
              <a:buNone/>
            </a:pPr>
            <a:r>
              <a:rPr lang="en-US" sz="2400" dirty="0" smtClean="0"/>
              <a:t>Omission of graduates  in the definition of unemployment.</a:t>
            </a:r>
          </a:p>
          <a:p>
            <a:pPr marL="0" indent="0" algn="just">
              <a:buNone/>
            </a:pPr>
            <a:endParaRPr lang="en-US" sz="2000" dirty="0" smtClean="0"/>
          </a:p>
          <a:p>
            <a:pPr marL="0" indent="0" algn="just">
              <a:buNone/>
            </a:pPr>
            <a:r>
              <a:rPr lang="en-US" sz="2400" b="1" dirty="0" smtClean="0"/>
              <a:t>Response </a:t>
            </a:r>
          </a:p>
          <a:p>
            <a:pPr algn="just"/>
            <a:r>
              <a:rPr lang="en-US" sz="2400" dirty="0"/>
              <a:t>The UIF is a contributory insurance that covers employees who contributed during their employment. Graduate are unemployed subsequent to their completion of their studies and therefore they do not qualify to receive benefits.</a:t>
            </a:r>
          </a:p>
          <a:p>
            <a:pPr marL="0" indent="0">
              <a:buNone/>
            </a:pPr>
            <a:endParaRPr lang="en-US" sz="2400" dirty="0" smtClean="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8</a:t>
            </a:fld>
            <a:endParaRPr lang="en-US" dirty="0"/>
          </a:p>
        </p:txBody>
      </p:sp>
    </p:spTree>
    <p:extLst>
      <p:ext uri="{BB962C8B-B14F-4D97-AF65-F5344CB8AC3E}">
        <p14:creationId xmlns:p14="http://schemas.microsoft.com/office/powerpoint/2010/main" xmlns="" val="3054640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solidFill>
                  <a:prstClr val="black"/>
                </a:solidFill>
              </a:rPr>
              <a:t>1.Comments and Response to UI Bill 2015</a:t>
            </a:r>
            <a:endParaRPr lang="en-ZA" dirty="0"/>
          </a:p>
        </p:txBody>
      </p:sp>
      <p:sp>
        <p:nvSpPr>
          <p:cNvPr id="3" name="Content Placeholder 2"/>
          <p:cNvSpPr>
            <a:spLocks noGrp="1"/>
          </p:cNvSpPr>
          <p:nvPr>
            <p:ph idx="1"/>
          </p:nvPr>
        </p:nvSpPr>
        <p:spPr>
          <a:xfrm>
            <a:off x="395536" y="1052736"/>
            <a:ext cx="8291264" cy="5805264"/>
          </a:xfrm>
        </p:spPr>
        <p:txBody>
          <a:bodyPr/>
          <a:lstStyle/>
          <a:p>
            <a:endParaRPr lang="en-US" sz="2400" dirty="0" smtClean="0"/>
          </a:p>
          <a:p>
            <a:pPr marL="0" indent="0" algn="just">
              <a:buNone/>
            </a:pPr>
            <a:r>
              <a:rPr lang="en-US" sz="2400" b="1" dirty="0" smtClean="0">
                <a:solidFill>
                  <a:prstClr val="black"/>
                </a:solidFill>
              </a:rPr>
              <a:t>5. Comment </a:t>
            </a:r>
            <a:r>
              <a:rPr lang="en-US" sz="2400" b="1" dirty="0">
                <a:solidFill>
                  <a:prstClr val="black"/>
                </a:solidFill>
              </a:rPr>
              <a:t>:</a:t>
            </a:r>
          </a:p>
          <a:p>
            <a:pPr marL="0" lvl="0" indent="0" algn="just">
              <a:buNone/>
            </a:pPr>
            <a:r>
              <a:rPr lang="en-US" sz="2400" dirty="0" smtClean="0">
                <a:solidFill>
                  <a:prstClr val="black"/>
                </a:solidFill>
              </a:rPr>
              <a:t>Proposal </a:t>
            </a:r>
            <a:r>
              <a:rPr lang="en-US" sz="2400" dirty="0">
                <a:solidFill>
                  <a:prstClr val="black"/>
                </a:solidFill>
              </a:rPr>
              <a:t>for benefits to be paid at the rate of 100% of the total loss of earnings and the one requiring death Benefits to be paid to the beneficiary for lifetime.  </a:t>
            </a:r>
            <a:endParaRPr lang="en-US" sz="2400" dirty="0" smtClean="0">
              <a:solidFill>
                <a:prstClr val="black"/>
              </a:solidFill>
            </a:endParaRPr>
          </a:p>
          <a:p>
            <a:pPr marL="0" lvl="0" indent="0" algn="just">
              <a:buNone/>
            </a:pPr>
            <a:endParaRPr lang="en-US" sz="2000" dirty="0" smtClean="0">
              <a:solidFill>
                <a:prstClr val="black"/>
              </a:solidFill>
            </a:endParaRPr>
          </a:p>
          <a:p>
            <a:pPr marL="0" lvl="0" indent="0" algn="just">
              <a:buNone/>
            </a:pPr>
            <a:r>
              <a:rPr lang="en-US" sz="2400" b="1" dirty="0">
                <a:solidFill>
                  <a:prstClr val="black"/>
                </a:solidFill>
              </a:rPr>
              <a:t>Response</a:t>
            </a:r>
          </a:p>
          <a:p>
            <a:pPr algn="just"/>
            <a:r>
              <a:rPr lang="en-US" sz="2400" dirty="0" smtClean="0"/>
              <a:t>The UIF determines the rate of payment after receiving advice from the Fund actuaries. The Fund always guard against its solvency. Paying 100% may be detrimental in the long run.</a:t>
            </a:r>
          </a:p>
          <a:p>
            <a:pPr algn="just"/>
            <a:r>
              <a:rPr lang="en-US" sz="2400" dirty="0" smtClean="0"/>
              <a:t>The same principle applies to the proposal to pay death benefits for life time. The current proposal were valuated and report submitted by the actuaries.</a:t>
            </a:r>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9</a:t>
            </a:fld>
            <a:endParaRPr lang="en-US" dirty="0"/>
          </a:p>
        </p:txBody>
      </p:sp>
    </p:spTree>
    <p:extLst>
      <p:ext uri="{BB962C8B-B14F-4D97-AF65-F5344CB8AC3E}">
        <p14:creationId xmlns:p14="http://schemas.microsoft.com/office/powerpoint/2010/main" xmlns="" val="1209746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1078</Words>
  <Application>Microsoft Office PowerPoint</Application>
  <PresentationFormat>On-screen Show (4:3)</PresentationFormat>
  <Paragraphs>149</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1_Office Theme</vt:lpstr>
      <vt:lpstr>Office Theme</vt:lpstr>
      <vt:lpstr>Slide 1</vt:lpstr>
      <vt:lpstr> Purpose of the Presentation </vt:lpstr>
      <vt:lpstr>Presentation outline</vt:lpstr>
      <vt:lpstr>Constituencies that raised comments on UI Bill 2015</vt:lpstr>
      <vt:lpstr>1. Comments and Response to UI Bill 2015</vt:lpstr>
      <vt:lpstr>1.Comments and Response to UI Bill 2015</vt:lpstr>
      <vt:lpstr>1.Comments and Response to UI Bill 2015</vt:lpstr>
      <vt:lpstr>1.Comments and Response to UI Bill 2015</vt:lpstr>
      <vt:lpstr>1.Comments and Response to UI Bill 2015</vt:lpstr>
      <vt:lpstr>1.Comments and Response to UI Bill 2015</vt:lpstr>
      <vt:lpstr>1.Comments and Response to UI Bill 2015</vt:lpstr>
      <vt:lpstr>1.Comments and Response to UI Bill 2015</vt:lpstr>
      <vt:lpstr>1.Comments and Response to UI Bill 2015</vt:lpstr>
      <vt:lpstr>1.Comments and Response to UI Bill 2015</vt:lpstr>
      <vt:lpstr>1.Comments and Response to UI Bill 2015</vt:lpstr>
      <vt:lpstr>1.Comments and Response to UI Bill 2015</vt:lpstr>
      <vt:lpstr>1.Comments and Response to UI Bill 2015</vt:lpstr>
      <vt:lpstr>2. Comments and Response on the matters to be considered for future amendments</vt:lpstr>
      <vt:lpstr>Slide 19</vt:lpstr>
    </vt:vector>
  </TitlesOfParts>
  <Company>Dol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PUMZA</cp:lastModifiedBy>
  <cp:revision>423</cp:revision>
  <cp:lastPrinted>2016-02-15T11:41:20Z</cp:lastPrinted>
  <dcterms:created xsi:type="dcterms:W3CDTF">2012-07-27T11:56:16Z</dcterms:created>
  <dcterms:modified xsi:type="dcterms:W3CDTF">2016-02-26T07:45:26Z</dcterms:modified>
</cp:coreProperties>
</file>